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8" r:id="rId4"/>
  </p:sldMasterIdLst>
  <p:notesMasterIdLst>
    <p:notesMasterId r:id="rId24"/>
  </p:notesMasterIdLst>
  <p:handoutMasterIdLst>
    <p:handoutMasterId r:id="rId25"/>
  </p:handoutMasterIdLst>
  <p:sldIdLst>
    <p:sldId id="353" r:id="rId5"/>
    <p:sldId id="394" r:id="rId6"/>
    <p:sldId id="354" r:id="rId7"/>
    <p:sldId id="355" r:id="rId8"/>
    <p:sldId id="356" r:id="rId9"/>
    <p:sldId id="441" r:id="rId10"/>
    <p:sldId id="442" r:id="rId11"/>
    <p:sldId id="357" r:id="rId12"/>
    <p:sldId id="358" r:id="rId13"/>
    <p:sldId id="436" r:id="rId14"/>
    <p:sldId id="395" r:id="rId15"/>
    <p:sldId id="396" r:id="rId16"/>
    <p:sldId id="402" r:id="rId17"/>
    <p:sldId id="403" r:id="rId18"/>
    <p:sldId id="409" r:id="rId19"/>
    <p:sldId id="410" r:id="rId20"/>
    <p:sldId id="439" r:id="rId21"/>
    <p:sldId id="440" r:id="rId22"/>
    <p:sldId id="352" r:id="rId23"/>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353"/>
            <p14:sldId id="394"/>
            <p14:sldId id="354"/>
            <p14:sldId id="355"/>
            <p14:sldId id="356"/>
            <p14:sldId id="441"/>
            <p14:sldId id="442"/>
            <p14:sldId id="357"/>
            <p14:sldId id="358"/>
            <p14:sldId id="436"/>
            <p14:sldId id="395"/>
            <p14:sldId id="396"/>
            <p14:sldId id="402"/>
            <p14:sldId id="403"/>
            <p14:sldId id="409"/>
            <p14:sldId id="410"/>
            <p14:sldId id="439"/>
            <p14:sldId id="440"/>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Potter" initials="LP" lastIdx="2" clrIdx="0">
    <p:extLst>
      <p:ext uri="{19B8F6BF-5375-455C-9EA6-DF929625EA0E}">
        <p15:presenceInfo xmlns:p15="http://schemas.microsoft.com/office/powerpoint/2012/main" userId="S-1-5-21-1922958001-1748050809-1695950106-235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D78F8D"/>
    <a:srgbClr val="4383D1"/>
    <a:srgbClr val="AF423F"/>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16" autoAdjust="0"/>
    <p:restoredTop sz="87260" autoAdjust="0"/>
  </p:normalViewPr>
  <p:slideViewPr>
    <p:cSldViewPr>
      <p:cViewPr varScale="1">
        <p:scale>
          <a:sx n="144" d="100"/>
          <a:sy n="144" d="100"/>
        </p:scale>
        <p:origin x="21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3" d="100"/>
          <a:sy n="123" d="100"/>
        </p:scale>
        <p:origin x="491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idser-nas01\IDSER\Users\ocq775\2015\DOMESTIC\ACS\work_5yr_b07_3.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189049285505988E-2"/>
          <c:y val="0.12281717725045477"/>
          <c:w val="0.92311959268980304"/>
          <c:h val="0.81066084720533504"/>
        </c:manualLayout>
      </c:layout>
      <c:barChart>
        <c:barDir val="col"/>
        <c:grouping val="clustered"/>
        <c:varyColors val="0"/>
        <c:ser>
          <c:idx val="1"/>
          <c:order val="0"/>
          <c:tx>
            <c:strRef>
              <c:f>Sheet1!$C$1</c:f>
              <c:strCache>
                <c:ptCount val="1"/>
                <c:pt idx="0">
                  <c:v>Numeric Change (Millions)</c:v>
                </c:pt>
              </c:strCache>
            </c:strRef>
          </c:tx>
          <c:spPr>
            <a:solidFill>
              <a:schemeClr val="accent2"/>
            </a:solidFill>
            <a:ln>
              <a:noFill/>
            </a:ln>
            <a:effectLst/>
          </c:spPr>
          <c:invertIfNegative val="0"/>
          <c:dLbls>
            <c:spPr>
              <a:noFill/>
              <a:ln>
                <a:noFill/>
              </a:ln>
              <a:effectLst/>
            </c:spPr>
            <c:txPr>
              <a:bodyPr rot="-528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8">
                  <c:v>2011</c:v>
                </c:pt>
                <c:pt idx="9">
                  <c:v>2012</c:v>
                </c:pt>
                <c:pt idx="10">
                  <c:v>2013</c:v>
                </c:pt>
                <c:pt idx="11">
                  <c:v>2014</c:v>
                </c:pt>
                <c:pt idx="12">
                  <c:v>2015</c:v>
                </c:pt>
              </c:numCache>
            </c:numRef>
          </c:cat>
          <c:val>
            <c:numRef>
              <c:f>Sheet1!$C$2:$C$14</c:f>
              <c:numCache>
                <c:formatCode>0.00</c:formatCode>
                <c:ptCount val="13"/>
                <c:pt idx="1">
                  <c:v>1.8684829999999999</c:v>
                </c:pt>
                <c:pt idx="2">
                  <c:v>1.6170530000000001</c:v>
                </c:pt>
                <c:pt idx="3">
                  <c:v>3.0324610000000001</c:v>
                </c:pt>
                <c:pt idx="4">
                  <c:v>2.7573189999999999</c:v>
                </c:pt>
                <c:pt idx="5">
                  <c:v>3.86531</c:v>
                </c:pt>
                <c:pt idx="6">
                  <c:v>4.2937409999999998</c:v>
                </c:pt>
                <c:pt idx="8">
                  <c:v>0.41</c:v>
                </c:pt>
                <c:pt idx="9">
                  <c:v>0.435</c:v>
                </c:pt>
                <c:pt idx="10">
                  <c:v>0.38739699999999999</c:v>
                </c:pt>
                <c:pt idx="11">
                  <c:v>0.44749499999999998</c:v>
                </c:pt>
                <c:pt idx="12">
                  <c:v>0.49</c:v>
                </c:pt>
              </c:numCache>
            </c:numRef>
          </c:val>
        </c:ser>
        <c:ser>
          <c:idx val="0"/>
          <c:order val="1"/>
          <c:tx>
            <c:strRef>
              <c:f>Sheet1!$B$1</c:f>
              <c:strCache>
                <c:ptCount val="1"/>
                <c:pt idx="0">
                  <c:v>Population (Millions)</c:v>
                </c:pt>
              </c:strCache>
            </c:strRef>
          </c:tx>
          <c:spPr>
            <a:solidFill>
              <a:schemeClr val="accent1"/>
            </a:solidFill>
            <a:ln>
              <a:noFill/>
            </a:ln>
            <a:effectLst/>
          </c:spPr>
          <c:invertIfNegative val="0"/>
          <c:dPt>
            <c:idx val="8"/>
            <c:invertIfNegative val="0"/>
            <c:bubble3D val="0"/>
            <c:spPr>
              <a:solidFill>
                <a:srgbClr val="00B0F0"/>
              </a:solidFill>
              <a:ln>
                <a:noFill/>
              </a:ln>
              <a:effectLst/>
            </c:spPr>
          </c:dPt>
          <c:dPt>
            <c:idx val="9"/>
            <c:invertIfNegative val="0"/>
            <c:bubble3D val="0"/>
            <c:spPr>
              <a:solidFill>
                <a:srgbClr val="00B0F0"/>
              </a:solidFill>
              <a:ln>
                <a:noFill/>
              </a:ln>
              <a:effectLst/>
            </c:spPr>
          </c:dPt>
          <c:dPt>
            <c:idx val="10"/>
            <c:invertIfNegative val="0"/>
            <c:bubble3D val="0"/>
            <c:spPr>
              <a:solidFill>
                <a:srgbClr val="00B0F0"/>
              </a:solidFill>
              <a:ln>
                <a:noFill/>
              </a:ln>
              <a:effectLst/>
            </c:spPr>
          </c:dPt>
          <c:dPt>
            <c:idx val="11"/>
            <c:invertIfNegative val="0"/>
            <c:bubble3D val="0"/>
            <c:spPr>
              <a:solidFill>
                <a:srgbClr val="00B0F0"/>
              </a:solidFill>
              <a:ln>
                <a:noFill/>
              </a:ln>
              <a:effectLst/>
            </c:spPr>
          </c:dPt>
          <c:dPt>
            <c:idx val="12"/>
            <c:invertIfNegative val="0"/>
            <c:bubble3D val="0"/>
            <c:spPr>
              <a:solidFill>
                <a:srgbClr val="00B0F0"/>
              </a:solidFill>
              <a:ln>
                <a:noFill/>
              </a:ln>
              <a:effectLst/>
            </c:spPr>
          </c:dPt>
          <c:dLbls>
            <c:spPr>
              <a:noFill/>
              <a:ln>
                <a:noFill/>
              </a:ln>
              <a:effectLst/>
            </c:spPr>
            <c:txPr>
              <a:bodyPr rot="-3360000" spcFirstLastPara="1" vertOverflow="ellipsis"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General</c:formatCode>
                <c:ptCount val="13"/>
                <c:pt idx="0">
                  <c:v>1950</c:v>
                </c:pt>
                <c:pt idx="1">
                  <c:v>1960</c:v>
                </c:pt>
                <c:pt idx="2">
                  <c:v>1970</c:v>
                </c:pt>
                <c:pt idx="3">
                  <c:v>1980</c:v>
                </c:pt>
                <c:pt idx="4">
                  <c:v>1990</c:v>
                </c:pt>
                <c:pt idx="5">
                  <c:v>2000</c:v>
                </c:pt>
                <c:pt idx="6">
                  <c:v>2010</c:v>
                </c:pt>
                <c:pt idx="8">
                  <c:v>2011</c:v>
                </c:pt>
                <c:pt idx="9">
                  <c:v>2012</c:v>
                </c:pt>
                <c:pt idx="10">
                  <c:v>2013</c:v>
                </c:pt>
                <c:pt idx="11">
                  <c:v>2014</c:v>
                </c:pt>
                <c:pt idx="12">
                  <c:v>2015</c:v>
                </c:pt>
              </c:numCache>
            </c:numRef>
          </c:cat>
          <c:val>
            <c:numRef>
              <c:f>Sheet1!$B$2:$B$14</c:f>
              <c:numCache>
                <c:formatCode>0.00</c:formatCode>
                <c:ptCount val="13"/>
                <c:pt idx="0">
                  <c:v>7.7111939999999999</c:v>
                </c:pt>
                <c:pt idx="1">
                  <c:v>9.5796770000000002</c:v>
                </c:pt>
                <c:pt idx="2">
                  <c:v>11.196730000000001</c:v>
                </c:pt>
                <c:pt idx="3">
                  <c:v>14.229191</c:v>
                </c:pt>
                <c:pt idx="4">
                  <c:v>16.986509999999999</c:v>
                </c:pt>
                <c:pt idx="5">
                  <c:v>20.85182</c:v>
                </c:pt>
                <c:pt idx="6">
                  <c:v>25.145561000000001</c:v>
                </c:pt>
                <c:pt idx="8">
                  <c:v>25.65</c:v>
                </c:pt>
                <c:pt idx="9">
                  <c:v>26.060796</c:v>
                </c:pt>
                <c:pt idx="10">
                  <c:v>26.448193</c:v>
                </c:pt>
                <c:pt idx="11">
                  <c:v>26.895688</c:v>
                </c:pt>
                <c:pt idx="12">
                  <c:v>27.47</c:v>
                </c:pt>
              </c:numCache>
            </c:numRef>
          </c:val>
        </c:ser>
        <c:dLbls>
          <c:showLegendKey val="0"/>
          <c:showVal val="0"/>
          <c:showCatName val="0"/>
          <c:showSerName val="0"/>
          <c:showPercent val="0"/>
          <c:showBubbleSize val="0"/>
        </c:dLbls>
        <c:gapWidth val="219"/>
        <c:overlap val="-27"/>
        <c:axId val="224535240"/>
        <c:axId val="224536808"/>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Annual Percent Change</c:v>
                      </c:pt>
                    </c:strCache>
                  </c:strRef>
                </c:tx>
                <c:spPr>
                  <a:solidFill>
                    <a:schemeClr val="accent3"/>
                  </a:solidFill>
                  <a:ln>
                    <a:noFill/>
                  </a:ln>
                  <a:effectLst/>
                </c:spPr>
                <c:invertIfNegative val="0"/>
                <c:cat>
                  <c:numRef>
                    <c:extLst>
                      <c:ext uri="{02D57815-91ED-43cb-92C2-25804820EDAC}">
                        <c15:formulaRef>
                          <c15:sqref>Sheet1!$A$2:$A$14</c15:sqref>
                        </c15:formulaRef>
                      </c:ext>
                    </c:extLst>
                    <c:numCache>
                      <c:formatCode>General</c:formatCode>
                      <c:ptCount val="13"/>
                      <c:pt idx="0">
                        <c:v>1950</c:v>
                      </c:pt>
                      <c:pt idx="1">
                        <c:v>1960</c:v>
                      </c:pt>
                      <c:pt idx="2">
                        <c:v>1970</c:v>
                      </c:pt>
                      <c:pt idx="3">
                        <c:v>1980</c:v>
                      </c:pt>
                      <c:pt idx="4">
                        <c:v>1990</c:v>
                      </c:pt>
                      <c:pt idx="5">
                        <c:v>2000</c:v>
                      </c:pt>
                      <c:pt idx="6">
                        <c:v>2010</c:v>
                      </c:pt>
                      <c:pt idx="8">
                        <c:v>2011</c:v>
                      </c:pt>
                      <c:pt idx="9">
                        <c:v>2012</c:v>
                      </c:pt>
                      <c:pt idx="10">
                        <c:v>2013</c:v>
                      </c:pt>
                      <c:pt idx="11">
                        <c:v>2014</c:v>
                      </c:pt>
                      <c:pt idx="12">
                        <c:v>2015</c:v>
                      </c:pt>
                    </c:numCache>
                  </c:numRef>
                </c:cat>
                <c:val>
                  <c:numRef>
                    <c:extLst>
                      <c:ext uri="{02D57815-91ED-43cb-92C2-25804820EDAC}">
                        <c15:formulaRef>
                          <c15:sqref>Sheet1!$D$2:$D$14</c15:sqref>
                        </c15:formulaRef>
                      </c:ext>
                    </c:extLst>
                    <c:numCache>
                      <c:formatCode>General</c:formatCode>
                      <c:ptCount val="13"/>
                      <c:pt idx="0">
                        <c:v>0</c:v>
                      </c:pt>
                      <c:pt idx="1">
                        <c:v>2.4</c:v>
                      </c:pt>
                      <c:pt idx="2">
                        <c:v>1.7</c:v>
                      </c:pt>
                      <c:pt idx="3">
                        <c:v>2.7</c:v>
                      </c:pt>
                      <c:pt idx="4">
                        <c:v>2</c:v>
                      </c:pt>
                      <c:pt idx="5">
                        <c:v>2.2999999999999998</c:v>
                      </c:pt>
                      <c:pt idx="6">
                        <c:v>2.1</c:v>
                      </c:pt>
                      <c:pt idx="9">
                        <c:v>1.8</c:v>
                      </c:pt>
                      <c:pt idx="10">
                        <c:v>1.4</c:v>
                      </c:pt>
                      <c:pt idx="11">
                        <c:v>1.7</c:v>
                      </c:pt>
                    </c:numCache>
                  </c:numRef>
                </c:val>
              </c15:ser>
            </c15:filteredBarSeries>
          </c:ext>
        </c:extLst>
      </c:barChart>
      <c:catAx>
        <c:axId val="224535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536808"/>
        <c:crosses val="autoZero"/>
        <c:auto val="1"/>
        <c:lblAlgn val="ctr"/>
        <c:lblOffset val="100"/>
        <c:noMultiLvlLbl val="0"/>
      </c:catAx>
      <c:valAx>
        <c:axId val="2245368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4535240"/>
        <c:crosses val="autoZero"/>
        <c:crossBetween val="between"/>
      </c:valAx>
      <c:spPr>
        <a:noFill/>
        <a:ln>
          <a:noFill/>
        </a:ln>
        <a:effectLst/>
      </c:spPr>
    </c:plotArea>
    <c:legend>
      <c:legendPos val="b"/>
      <c:layout>
        <c:manualLayout>
          <c:xMode val="edge"/>
          <c:yMode val="edge"/>
          <c:x val="0.17904721979197"/>
          <c:y val="2.5565829857645802E-3"/>
          <c:w val="0.63525845727617403"/>
          <c:h val="7.10898432002206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accent1">
                <a:lumMod val="50000"/>
              </a:schemeClr>
            </a:solidFill>
            <a:ln w="19050"/>
            <a:effectLst/>
          </c:spPr>
          <c:invertIfNegative val="0"/>
          <c:dLbls>
            <c:spPr>
              <a:noFill/>
              <a:ln>
                <a:noFill/>
              </a:ln>
              <a:effectLst/>
            </c:spPr>
            <c:txPr>
              <a:bodyPr/>
              <a:lstStyle/>
              <a:p>
                <a:pPr>
                  <a:defRPr sz="16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rgbClr val="C00000"/>
            </a:solidFill>
            <a:ln w="19050"/>
            <a:effectLst/>
          </c:spPr>
          <c:invertIfNegative val="0"/>
          <c:dLbls>
            <c:spPr>
              <a:noFill/>
              <a:ln>
                <a:noFill/>
              </a:ln>
              <a:effectLst/>
            </c:spPr>
            <c:txPr>
              <a:bodyPr/>
              <a:lstStyle/>
              <a:p>
                <a:pPr>
                  <a:defRPr sz="16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224534456"/>
        <c:axId val="519122656"/>
      </c:barChart>
      <c:catAx>
        <c:axId val="224534456"/>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519122656"/>
        <c:crosses val="autoZero"/>
        <c:auto val="1"/>
        <c:lblAlgn val="ctr"/>
        <c:lblOffset val="100"/>
        <c:noMultiLvlLbl val="0"/>
      </c:catAx>
      <c:valAx>
        <c:axId val="519122656"/>
        <c:scaling>
          <c:orientation val="minMax"/>
        </c:scaling>
        <c:delete val="1"/>
        <c:axPos val="l"/>
        <c:numFmt formatCode="0.0%" sourceLinked="1"/>
        <c:majorTickMark val="out"/>
        <c:minorTickMark val="none"/>
        <c:tickLblPos val="nextTo"/>
        <c:crossAx val="224534456"/>
        <c:crosses val="autoZero"/>
        <c:crossBetween val="between"/>
      </c:valAx>
      <c:spPr>
        <a:noFill/>
        <a:ln w="25400">
          <a:noFill/>
        </a:ln>
      </c:spPr>
    </c:plotArea>
    <c:legend>
      <c:legendPos val="r"/>
      <c:layout>
        <c:manualLayout>
          <c:xMode val="edge"/>
          <c:yMode val="edge"/>
          <c:x val="0.72410237875917549"/>
          <c:y val="0.4444616765799988"/>
          <c:w val="0.22432421506855937"/>
          <c:h val="0.14820526972889633"/>
        </c:manualLayout>
      </c:layout>
      <c:overlay val="0"/>
      <c:txPr>
        <a:bodyPr/>
        <a:lstStyle/>
        <a:p>
          <a:pPr>
            <a:defRPr sz="20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gross_migration!$AL$1</c:f>
              <c:strCache>
                <c:ptCount val="1"/>
                <c:pt idx="0">
                  <c:v>In-Migrants to Texas</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gross_migration!$AK$2:$AK$11</c:f>
              <c:strCache>
                <c:ptCount val="10"/>
                <c:pt idx="0">
                  <c:v>California</c:v>
                </c:pt>
                <c:pt idx="1">
                  <c:v>Oklahoma</c:v>
                </c:pt>
                <c:pt idx="2">
                  <c:v>Florida</c:v>
                </c:pt>
                <c:pt idx="3">
                  <c:v>Louisiana</c:v>
                </c:pt>
                <c:pt idx="4">
                  <c:v>Illinois</c:v>
                </c:pt>
                <c:pt idx="5">
                  <c:v>Colorado</c:v>
                </c:pt>
                <c:pt idx="6">
                  <c:v>Arizona</c:v>
                </c:pt>
                <c:pt idx="7">
                  <c:v>New Mexico</c:v>
                </c:pt>
                <c:pt idx="8">
                  <c:v>New York</c:v>
                </c:pt>
                <c:pt idx="9">
                  <c:v>Georgia</c:v>
                </c:pt>
              </c:strCache>
            </c:strRef>
          </c:cat>
          <c:val>
            <c:numRef>
              <c:f>gross_migration!$AL$2:$AL$11</c:f>
              <c:numCache>
                <c:formatCode>_(* #,##0_);_(* \(#,##0\);_(* "-"??_);_(@_)</c:formatCode>
                <c:ptCount val="10"/>
                <c:pt idx="0">
                  <c:v>62386</c:v>
                </c:pt>
                <c:pt idx="1">
                  <c:v>28906</c:v>
                </c:pt>
                <c:pt idx="2">
                  <c:v>33321</c:v>
                </c:pt>
                <c:pt idx="3">
                  <c:v>28457</c:v>
                </c:pt>
                <c:pt idx="4">
                  <c:v>30672</c:v>
                </c:pt>
                <c:pt idx="5">
                  <c:v>19139</c:v>
                </c:pt>
                <c:pt idx="6">
                  <c:v>19451</c:v>
                </c:pt>
                <c:pt idx="7">
                  <c:v>22049</c:v>
                </c:pt>
                <c:pt idx="8">
                  <c:v>21129</c:v>
                </c:pt>
                <c:pt idx="9">
                  <c:v>18924</c:v>
                </c:pt>
              </c:numCache>
            </c:numRef>
          </c:val>
        </c:ser>
        <c:ser>
          <c:idx val="1"/>
          <c:order val="1"/>
          <c:tx>
            <c:strRef>
              <c:f>gross_migration!$AM$1</c:f>
              <c:strCache>
                <c:ptCount val="1"/>
                <c:pt idx="0">
                  <c:v>Out-Migrants From Texas</c:v>
                </c:pt>
              </c:strCache>
            </c:strRef>
          </c:tx>
          <c:spPr>
            <a:solidFill>
              <a:schemeClr val="accent1">
                <a:lumMod val="75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gross_migration!$AK$2:$AK$11</c:f>
              <c:strCache>
                <c:ptCount val="10"/>
                <c:pt idx="0">
                  <c:v>California</c:v>
                </c:pt>
                <c:pt idx="1">
                  <c:v>Oklahoma</c:v>
                </c:pt>
                <c:pt idx="2">
                  <c:v>Florida</c:v>
                </c:pt>
                <c:pt idx="3">
                  <c:v>Louisiana</c:v>
                </c:pt>
                <c:pt idx="4">
                  <c:v>Illinois</c:v>
                </c:pt>
                <c:pt idx="5">
                  <c:v>Colorado</c:v>
                </c:pt>
                <c:pt idx="6">
                  <c:v>Arizona</c:v>
                </c:pt>
                <c:pt idx="7">
                  <c:v>New Mexico</c:v>
                </c:pt>
                <c:pt idx="8">
                  <c:v>New York</c:v>
                </c:pt>
                <c:pt idx="9">
                  <c:v>Georgia</c:v>
                </c:pt>
              </c:strCache>
            </c:strRef>
          </c:cat>
          <c:val>
            <c:numRef>
              <c:f>gross_migration!$AM$2:$AM$11</c:f>
              <c:numCache>
                <c:formatCode>_(* #,##0_);_(* \(#,##0\);_(* "-"??_);_(@_)</c:formatCode>
                <c:ptCount val="10"/>
                <c:pt idx="0">
                  <c:v>31499</c:v>
                </c:pt>
                <c:pt idx="1">
                  <c:v>29051</c:v>
                </c:pt>
                <c:pt idx="2">
                  <c:v>19988</c:v>
                </c:pt>
                <c:pt idx="3">
                  <c:v>22259</c:v>
                </c:pt>
                <c:pt idx="4">
                  <c:v>12719</c:v>
                </c:pt>
                <c:pt idx="5">
                  <c:v>23141</c:v>
                </c:pt>
                <c:pt idx="6">
                  <c:v>18428</c:v>
                </c:pt>
                <c:pt idx="7">
                  <c:v>15504</c:v>
                </c:pt>
                <c:pt idx="8">
                  <c:v>14803</c:v>
                </c:pt>
                <c:pt idx="9">
                  <c:v>14715</c:v>
                </c:pt>
              </c:numCache>
            </c:numRef>
          </c:val>
        </c:ser>
        <c:dLbls>
          <c:showLegendKey val="0"/>
          <c:showVal val="0"/>
          <c:showCatName val="0"/>
          <c:showSerName val="0"/>
          <c:showPercent val="0"/>
          <c:showBubbleSize val="0"/>
        </c:dLbls>
        <c:gapWidth val="50"/>
        <c:axId val="519119128"/>
        <c:axId val="519115600"/>
      </c:barChart>
      <c:catAx>
        <c:axId val="519119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19115600"/>
        <c:crosses val="autoZero"/>
        <c:auto val="1"/>
        <c:lblAlgn val="ctr"/>
        <c:lblOffset val="100"/>
        <c:noMultiLvlLbl val="0"/>
      </c:catAx>
      <c:valAx>
        <c:axId val="519115600"/>
        <c:scaling>
          <c:orientation val="minMax"/>
        </c:scaling>
        <c:delete val="1"/>
        <c:axPos val="b"/>
        <c:numFmt formatCode="_(* #,##0_);_(* \(#,##0\);_(* &quot;-&quot;??_);_(@_)" sourceLinked="1"/>
        <c:majorTickMark val="none"/>
        <c:minorTickMark val="none"/>
        <c:tickLblPos val="nextTo"/>
        <c:crossAx val="519119128"/>
        <c:crosses val="autoZero"/>
        <c:crossBetween val="between"/>
      </c:valAx>
      <c:spPr>
        <a:noFill/>
        <a:ln>
          <a:noFill/>
        </a:ln>
        <a:effectLst/>
      </c:spPr>
    </c:plotArea>
    <c:legend>
      <c:legendPos val="b"/>
      <c:layout>
        <c:manualLayout>
          <c:xMode val="edge"/>
          <c:yMode val="edge"/>
          <c:x val="0.46665496204866286"/>
          <c:y val="0.26389477013126933"/>
          <c:w val="0.43155482253907451"/>
          <c:h val="0.115274732932039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top_10!$T$1</c:f>
              <c:strCache>
                <c:ptCount val="1"/>
                <c:pt idx="0">
                  <c:v>Domestic In-Migration</c:v>
                </c:pt>
              </c:strCache>
            </c:strRef>
          </c:tx>
          <c:spPr>
            <a:solidFill>
              <a:srgbClr val="917B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top_10!$T$2:$T$11</c:f>
              <c:numCache>
                <c:formatCode>_(* #,##0_);_(* \(#,##0\);_(* "-"??_);_(@_)</c:formatCode>
                <c:ptCount val="10"/>
                <c:pt idx="0">
                  <c:v>74661</c:v>
                </c:pt>
                <c:pt idx="1">
                  <c:v>42472</c:v>
                </c:pt>
                <c:pt idx="2">
                  <c:v>40259</c:v>
                </c:pt>
                <c:pt idx="3">
                  <c:v>37521</c:v>
                </c:pt>
                <c:pt idx="4">
                  <c:v>30340</c:v>
                </c:pt>
                <c:pt idx="5">
                  <c:v>24540</c:v>
                </c:pt>
                <c:pt idx="6">
                  <c:v>21653</c:v>
                </c:pt>
                <c:pt idx="7">
                  <c:v>20687</c:v>
                </c:pt>
                <c:pt idx="8">
                  <c:v>17351</c:v>
                </c:pt>
                <c:pt idx="9">
                  <c:v>14693</c:v>
                </c:pt>
              </c:numCache>
            </c:numRef>
          </c:val>
        </c:ser>
        <c:ser>
          <c:idx val="1"/>
          <c:order val="1"/>
          <c:tx>
            <c:strRef>
              <c:f>top_10!$U$1</c:f>
              <c:strCache>
                <c:ptCount val="1"/>
                <c:pt idx="0">
                  <c:v>Domestic Out-Migration</c:v>
                </c:pt>
              </c:strCache>
            </c:strRef>
          </c:tx>
          <c:spPr>
            <a:solidFill>
              <a:srgbClr val="0028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top_10!$U$2:$U$11</c:f>
              <c:numCache>
                <c:formatCode>_(* #,##0_);_(* \(#,##0\);_(* "-"??_);_(@_)</c:formatCode>
                <c:ptCount val="10"/>
                <c:pt idx="0">
                  <c:v>52968</c:v>
                </c:pt>
                <c:pt idx="1">
                  <c:v>32995</c:v>
                </c:pt>
                <c:pt idx="2">
                  <c:v>37448</c:v>
                </c:pt>
                <c:pt idx="3">
                  <c:v>28556</c:v>
                </c:pt>
                <c:pt idx="4">
                  <c:v>21309</c:v>
                </c:pt>
                <c:pt idx="5">
                  <c:v>23990</c:v>
                </c:pt>
                <c:pt idx="6">
                  <c:v>17669</c:v>
                </c:pt>
                <c:pt idx="7">
                  <c:v>16100</c:v>
                </c:pt>
                <c:pt idx="8">
                  <c:v>12351</c:v>
                </c:pt>
                <c:pt idx="9">
                  <c:v>6042</c:v>
                </c:pt>
              </c:numCache>
            </c:numRef>
          </c:val>
        </c:ser>
        <c:ser>
          <c:idx val="2"/>
          <c:order val="2"/>
          <c:tx>
            <c:strRef>
              <c:f>top_10!$V$1</c:f>
              <c:strCache>
                <c:ptCount val="1"/>
                <c:pt idx="0">
                  <c:v>Net Domestic Migration</c:v>
                </c:pt>
              </c:strCache>
            </c:strRef>
          </c:tx>
          <c:spPr>
            <a:noFill/>
            <a:ln>
              <a:noFill/>
            </a:ln>
            <a:effectLst/>
          </c:spPr>
          <c:invertIfNegative val="0"/>
          <c:dLbls>
            <c:dLbl>
              <c:idx val="0"/>
              <c:layout>
                <c:manualLayout>
                  <c:x val="0.34448692225145433"/>
                  <c:y val="2.6262626262626262E-2"/>
                </c:manualLayout>
              </c:layout>
              <c:tx>
                <c:rich>
                  <a:bodyPr/>
                  <a:lstStyle/>
                  <a:p>
                    <a:fld id="{4C329AE5-899B-4F8D-924A-8C6CC1DEFBE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1"/>
              <c:layout>
                <c:manualLayout>
                  <c:x val="0.32252277989417977"/>
                  <c:y val="-6.4487438787421275E-2"/>
                </c:manualLayout>
              </c:layout>
              <c:tx>
                <c:rich>
                  <a:bodyPr/>
                  <a:lstStyle/>
                  <a:p>
                    <a:fld id="{6C4C8418-FED8-44C3-BA95-5BD4B38176F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manualLayout>
                  <c:x val="0.33859496111844478"/>
                  <c:y val="0.11701969711573794"/>
                </c:manualLayout>
              </c:layout>
              <c:tx>
                <c:rich>
                  <a:bodyPr/>
                  <a:lstStyle/>
                  <a:p>
                    <a:fld id="{EEF8EFD6-49D7-4085-9048-D03F2DB34A7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manualLayout>
                  <c:x val="0.22281707311583429"/>
                  <c:y val="2.6262626262626262E-2"/>
                </c:manualLayout>
              </c:layout>
              <c:tx>
                <c:rich>
                  <a:bodyPr/>
                  <a:lstStyle/>
                  <a:p>
                    <a:fld id="{6AA244A9-8F5C-4E07-8219-C40F4735422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manualLayout>
                  <c:x val="0.13632886710376699"/>
                  <c:y val="2.6262626262626189E-2"/>
                </c:manualLayout>
              </c:layout>
              <c:tx>
                <c:rich>
                  <a:bodyPr/>
                  <a:lstStyle/>
                  <a:p>
                    <a:fld id="{BC69655B-3B92-49E5-B9AB-1A54D142F1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5"/>
              <c:layout>
                <c:manualLayout>
                  <c:x val="0.26679412702027527"/>
                  <c:y val="2.4242424242424242E-2"/>
                </c:manualLayout>
              </c:layout>
              <c:tx>
                <c:rich>
                  <a:bodyPr/>
                  <a:lstStyle/>
                  <a:p>
                    <a:fld id="{6BC61DDE-F844-4B37-A359-F6D4E92DC3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6"/>
              <c:layout>
                <c:manualLayout>
                  <c:x val="0.15098788507191402"/>
                  <c:y val="2.6262626262626262E-2"/>
                </c:manualLayout>
              </c:layout>
              <c:tx>
                <c:rich>
                  <a:bodyPr/>
                  <a:lstStyle/>
                  <a:p>
                    <a:fld id="{A9D8633C-C6CB-4C3C-9C1C-68FAC97AEE5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7"/>
              <c:layout>
                <c:manualLayout>
                  <c:x val="0.12460165272924943"/>
                  <c:y val="2.6262626262626262E-2"/>
                </c:manualLayout>
              </c:layout>
              <c:tx>
                <c:rich>
                  <a:bodyPr/>
                  <a:lstStyle/>
                  <a:p>
                    <a:fld id="{7AA91279-888B-4B92-A089-7F4FA7E116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8"/>
              <c:layout>
                <c:manualLayout>
                  <c:x val="8.2090500621623166E-2"/>
                  <c:y val="2.4242424242424242E-2"/>
                </c:manualLayout>
              </c:layout>
              <c:tx>
                <c:rich>
                  <a:bodyPr/>
                  <a:lstStyle/>
                  <a:p>
                    <a:fld id="{DFCC6E14-19A5-482E-85BE-26363850D0C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9"/>
              <c:layout>
                <c:manualLayout>
                  <c:x val="-3.0783937733108713E-2"/>
                  <c:y val="2.6262626262626262E-2"/>
                </c:manualLayout>
              </c:layout>
              <c:tx>
                <c:rich>
                  <a:bodyPr/>
                  <a:lstStyle/>
                  <a:p>
                    <a:fld id="{B7C45C7C-0A5E-4350-B82B-5AFDE7959AD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top_10!$S$2:$S$11</c:f>
              <c:strCache>
                <c:ptCount val="10"/>
                <c:pt idx="0">
                  <c:v>Harris</c:v>
                </c:pt>
                <c:pt idx="1">
                  <c:v>Bexar</c:v>
                </c:pt>
                <c:pt idx="2">
                  <c:v>Dallas</c:v>
                </c:pt>
                <c:pt idx="3">
                  <c:v>Tarrant</c:v>
                </c:pt>
                <c:pt idx="4">
                  <c:v>Travis</c:v>
                </c:pt>
                <c:pt idx="5">
                  <c:v>El Paso</c:v>
                </c:pt>
                <c:pt idx="6">
                  <c:v>Bell</c:v>
                </c:pt>
                <c:pt idx="7">
                  <c:v>Collin</c:v>
                </c:pt>
                <c:pt idx="8">
                  <c:v>Denton</c:v>
                </c:pt>
                <c:pt idx="9">
                  <c:v>Williamson</c:v>
                </c:pt>
              </c:strCache>
            </c:strRef>
          </c:cat>
          <c:val>
            <c:numRef>
              <c:f>top_10!$V$2:$V$11</c:f>
              <c:numCache>
                <c:formatCode>_(* #,##0_);_(* \(#,##0\);_(* "-"??_);_(@_)</c:formatCode>
                <c:ptCount val="10"/>
                <c:pt idx="0">
                  <c:v>21693</c:v>
                </c:pt>
                <c:pt idx="1">
                  <c:v>9477</c:v>
                </c:pt>
                <c:pt idx="2">
                  <c:v>2811</c:v>
                </c:pt>
                <c:pt idx="3">
                  <c:v>8965</c:v>
                </c:pt>
                <c:pt idx="4">
                  <c:v>9031</c:v>
                </c:pt>
                <c:pt idx="5">
                  <c:v>550</c:v>
                </c:pt>
                <c:pt idx="6">
                  <c:v>3984</c:v>
                </c:pt>
                <c:pt idx="7">
                  <c:v>4587</c:v>
                </c:pt>
                <c:pt idx="8">
                  <c:v>5000</c:v>
                </c:pt>
                <c:pt idx="9">
                  <c:v>8651</c:v>
                </c:pt>
              </c:numCache>
            </c:numRef>
          </c:val>
          <c:extLst>
            <c:ext xmlns:c15="http://schemas.microsoft.com/office/drawing/2012/chart" uri="{02D57815-91ED-43cb-92C2-25804820EDAC}">
              <c15:datalabelsRange>
                <c15:f>top_10!$I$14:$I$23</c15:f>
                <c15:dlblRangeCache>
                  <c:ptCount val="10"/>
                  <c:pt idx="0">
                    <c:v>Net Migration=21,693</c:v>
                  </c:pt>
                  <c:pt idx="1">
                    <c:v>Net Migration=2,811</c:v>
                  </c:pt>
                  <c:pt idx="2">
                    <c:v>Net Migration=9,477</c:v>
                  </c:pt>
                  <c:pt idx="3">
                    <c:v>Net Migration=8,965</c:v>
                  </c:pt>
                  <c:pt idx="4">
                    <c:v>Net Migration=9,031</c:v>
                  </c:pt>
                  <c:pt idx="5">
                    <c:v>Net Migration=550</c:v>
                  </c:pt>
                  <c:pt idx="6">
                    <c:v>Net Migration=3,984</c:v>
                  </c:pt>
                  <c:pt idx="7">
                    <c:v>Net Migration=4,587</c:v>
                  </c:pt>
                  <c:pt idx="8">
                    <c:v>Net Migration=5,000</c:v>
                  </c:pt>
                  <c:pt idx="9">
                    <c:v>Net Migration=8,651</c:v>
                  </c:pt>
                </c15:dlblRangeCache>
              </c15:datalabelsRange>
            </c:ext>
          </c:extLst>
        </c:ser>
        <c:dLbls>
          <c:showLegendKey val="0"/>
          <c:showVal val="0"/>
          <c:showCatName val="0"/>
          <c:showSerName val="0"/>
          <c:showPercent val="0"/>
          <c:showBubbleSize val="0"/>
        </c:dLbls>
        <c:gapWidth val="25"/>
        <c:axId val="519116384"/>
        <c:axId val="519117952"/>
      </c:barChart>
      <c:catAx>
        <c:axId val="519116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2"/>
                </a:solidFill>
                <a:latin typeface="+mn-lt"/>
                <a:ea typeface="+mn-ea"/>
                <a:cs typeface="+mn-cs"/>
              </a:defRPr>
            </a:pPr>
            <a:endParaRPr lang="en-US"/>
          </a:p>
        </c:txPr>
        <c:crossAx val="519117952"/>
        <c:crosses val="autoZero"/>
        <c:auto val="1"/>
        <c:lblAlgn val="ctr"/>
        <c:lblOffset val="100"/>
        <c:noMultiLvlLbl val="0"/>
      </c:catAx>
      <c:valAx>
        <c:axId val="519117952"/>
        <c:scaling>
          <c:orientation val="minMax"/>
        </c:scaling>
        <c:delete val="1"/>
        <c:axPos val="b"/>
        <c:numFmt formatCode="_(* #,##0_);_(* \(#,##0\);_(* &quot;-&quot;??_);_(@_)" sourceLinked="1"/>
        <c:majorTickMark val="none"/>
        <c:minorTickMark val="none"/>
        <c:tickLblPos val="nextTo"/>
        <c:crossAx val="519116384"/>
        <c:crosses val="autoZero"/>
        <c:crossBetween val="between"/>
      </c:valAx>
      <c:spPr>
        <a:noFill/>
        <a:ln>
          <a:noFill/>
        </a:ln>
        <a:effectLst/>
      </c:spPr>
    </c:plotArea>
    <c:legend>
      <c:legendPos val="b"/>
      <c:legendEntry>
        <c:idx val="0"/>
        <c:delete val="1"/>
      </c:legendEntry>
      <c:layout>
        <c:manualLayout>
          <c:xMode val="edge"/>
          <c:yMode val="edge"/>
          <c:x val="0.45849755267078102"/>
          <c:y val="0.16540900392896768"/>
          <c:w val="0.32624813790168122"/>
          <c:h val="0.1130116904209301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6.1375146359402534E-2"/>
          <c:w val="0.77674249052201805"/>
          <c:h val="0.78936150388584614"/>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230209864"/>
        <c:axId val="230207120"/>
      </c:lineChart>
      <c:catAx>
        <c:axId val="230209864"/>
        <c:scaling>
          <c:orientation val="minMax"/>
        </c:scaling>
        <c:delete val="0"/>
        <c:axPos val="b"/>
        <c:numFmt formatCode="General" sourceLinked="1"/>
        <c:majorTickMark val="out"/>
        <c:minorTickMark val="none"/>
        <c:tickLblPos val="nextTo"/>
        <c:txPr>
          <a:bodyPr rot="2700000"/>
          <a:lstStyle/>
          <a:p>
            <a:pPr>
              <a:defRPr/>
            </a:pPr>
            <a:endParaRPr lang="en-US"/>
          </a:p>
        </c:txPr>
        <c:crossAx val="230207120"/>
        <c:crosses val="autoZero"/>
        <c:auto val="1"/>
        <c:lblAlgn val="ctr"/>
        <c:lblOffset val="0"/>
        <c:noMultiLvlLbl val="0"/>
      </c:catAx>
      <c:valAx>
        <c:axId val="230207120"/>
        <c:scaling>
          <c:orientation val="minMax"/>
          <c:max val="55000000"/>
          <c:min val="20000000"/>
        </c:scaling>
        <c:delete val="0"/>
        <c:axPos val="l"/>
        <c:majorGridlines/>
        <c:numFmt formatCode="0" sourceLinked="0"/>
        <c:majorTickMark val="out"/>
        <c:minorTickMark val="none"/>
        <c:tickLblPos val="nextTo"/>
        <c:crossAx val="230209864"/>
        <c:crosses val="autoZero"/>
        <c:crossBetween val="midCat"/>
        <c:dispUnits>
          <c:builtInUnit val="millions"/>
          <c:dispUnitsLbl>
            <c:layout>
              <c:manualLayout>
                <c:xMode val="edge"/>
                <c:yMode val="edge"/>
                <c:x val="1.0248096148122224E-2"/>
                <c:y val="0.42053301333645032"/>
              </c:manualLayout>
            </c:layout>
          </c:dispUnitsLbl>
        </c:dispUnits>
      </c:valAx>
    </c:plotArea>
    <c:legend>
      <c:legendPos val="l"/>
      <c:layout>
        <c:manualLayout>
          <c:xMode val="edge"/>
          <c:yMode val="edge"/>
          <c:x val="0.13875692621755614"/>
          <c:y val="0.1117884020045586"/>
          <c:w val="0.34136033343054339"/>
          <c:h val="0.28892749975129156"/>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58442694663"/>
          <c:y val="3.7335082109544032E-2"/>
          <c:w val="0.82567828327014681"/>
          <c:h val="0.81340156813570463"/>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Sheet!$B$2:$B$42</c:f>
              <c:numCache>
                <c:formatCode>#,##0</c:formatCode>
                <c:ptCount val="6"/>
                <c:pt idx="0">
                  <c:v>25145561</c:v>
                </c:pt>
                <c:pt idx="1">
                  <c:v>25368140</c:v>
                </c:pt>
                <c:pt idx="2">
                  <c:v>25587758</c:v>
                </c:pt>
                <c:pt idx="3">
                  <c:v>25804803</c:v>
                </c:pt>
                <c:pt idx="4">
                  <c:v>26018996</c:v>
                </c:pt>
                <c:pt idx="5">
                  <c:v>26230098</c:v>
                </c:pt>
              </c:numCache>
              <c:extLst/>
            </c:numRef>
          </c:val>
          <c:smooth val="0"/>
        </c:ser>
        <c:ser>
          <c:idx val="2"/>
          <c:order val="1"/>
          <c:tx>
            <c:strRef>
              <c:f>Sheet!$C$1</c:f>
              <c:strCache>
                <c:ptCount val="1"/>
                <c:pt idx="0">
                  <c:v>0.5 of 2000-2010 Migration</c:v>
                </c:pt>
              </c:strCache>
            </c:strRef>
          </c:tx>
          <c:spPr>
            <a:ln w="50800" cmpd="sng">
              <a:solidFill>
                <a:srgbClr val="99660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Sheet!$C$2:$C$42</c:f>
              <c:numCache>
                <c:formatCode>#,##0</c:formatCode>
                <c:ptCount val="6"/>
                <c:pt idx="0">
                  <c:v>25145561</c:v>
                </c:pt>
                <c:pt idx="1">
                  <c:v>25499699</c:v>
                </c:pt>
                <c:pt idx="2">
                  <c:v>25857200</c:v>
                </c:pt>
                <c:pt idx="3">
                  <c:v>26217850</c:v>
                </c:pt>
                <c:pt idx="4">
                  <c:v>26581256</c:v>
                </c:pt>
                <c:pt idx="5">
                  <c:v>26947116</c:v>
                </c:pt>
              </c:numCache>
              <c:extLst/>
            </c:numRef>
          </c:val>
          <c:smooth val="0"/>
        </c:ser>
        <c:ser>
          <c:idx val="3"/>
          <c:order val="2"/>
          <c:tx>
            <c:strRef>
              <c:f>Sheet!$D$1</c:f>
              <c:strCache>
                <c:ptCount val="1"/>
                <c:pt idx="0">
                  <c:v>2000-2010 Migration</c:v>
                </c:pt>
              </c:strCache>
            </c:strRef>
          </c:tx>
          <c:spPr>
            <a:ln w="57150" cmpd="dbl">
              <a:solidFill>
                <a:srgbClr val="002060"/>
              </a:solidFill>
            </a:ln>
          </c:spPr>
          <c:marker>
            <c:symbol val="none"/>
          </c:marker>
          <c:cat>
            <c:numRef>
              <c:f>Sheet!$A$2:$A$42</c:f>
              <c:numCache>
                <c:formatCode>General</c:formatCode>
                <c:ptCount val="6"/>
                <c:pt idx="0">
                  <c:v>2010</c:v>
                </c:pt>
                <c:pt idx="1">
                  <c:v>2011</c:v>
                </c:pt>
                <c:pt idx="2">
                  <c:v>2012</c:v>
                </c:pt>
                <c:pt idx="3">
                  <c:v>2013</c:v>
                </c:pt>
                <c:pt idx="4">
                  <c:v>2014</c:v>
                </c:pt>
                <c:pt idx="5">
                  <c:v>2015</c:v>
                </c:pt>
              </c:numCache>
              <c:extLst/>
            </c:numRef>
          </c:cat>
          <c:val>
            <c:numRef>
              <c:f>Sheet!$D$2:$D$42</c:f>
              <c:numCache>
                <c:formatCode>#,##0</c:formatCode>
                <c:ptCount val="6"/>
                <c:pt idx="0">
                  <c:v>25145561</c:v>
                </c:pt>
                <c:pt idx="1">
                  <c:v>25631695</c:v>
                </c:pt>
                <c:pt idx="2">
                  <c:v>26130047</c:v>
                </c:pt>
                <c:pt idx="3">
                  <c:v>26640165</c:v>
                </c:pt>
                <c:pt idx="4">
                  <c:v>27161942</c:v>
                </c:pt>
                <c:pt idx="5">
                  <c:v>27695284</c:v>
                </c:pt>
              </c:numCache>
              <c:extLst/>
            </c:numRef>
          </c:val>
          <c:smooth val="0"/>
        </c:ser>
        <c:ser>
          <c:idx val="0"/>
          <c:order val="3"/>
          <c:tx>
            <c:strRef>
              <c:f>Sheet!$E$1</c:f>
              <c:strCache>
                <c:ptCount val="1"/>
                <c:pt idx="0">
                  <c:v>Estimates</c:v>
                </c:pt>
              </c:strCache>
            </c:strRef>
          </c:tx>
          <c:spPr>
            <a:ln>
              <a:solidFill>
                <a:schemeClr val="accent2">
                  <a:lumMod val="75000"/>
                </a:schemeClr>
              </a:solidFill>
            </a:ln>
          </c:spPr>
          <c:marker>
            <c:symbol val="square"/>
            <c:size val="5"/>
            <c:spPr>
              <a:solidFill>
                <a:schemeClr val="accent2"/>
              </a:solidFill>
              <a:ln>
                <a:solidFill>
                  <a:schemeClr val="accent2"/>
                </a:solidFill>
              </a:ln>
            </c:spPr>
          </c:marker>
          <c:cat>
            <c:strLit>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extLst>
                <c:ext xmlns:c15="http://schemas.microsoft.com/office/drawing/2012/chart" uri="{02D57815-91ED-43cb-92C2-25804820EDAC}">
                  <c15:autoCat val="1"/>
                </c:ext>
              </c:extLst>
            </c:strLit>
          </c:cat>
          <c:val>
            <c:numRef>
              <c:f>Sheet!$E$2:$E$7</c:f>
              <c:numCache>
                <c:formatCode>#,##0</c:formatCode>
                <c:ptCount val="6"/>
                <c:pt idx="0">
                  <c:v>25145561</c:v>
                </c:pt>
                <c:pt idx="1">
                  <c:v>25657477</c:v>
                </c:pt>
                <c:pt idx="2">
                  <c:v>26094422</c:v>
                </c:pt>
                <c:pt idx="3">
                  <c:v>26505637</c:v>
                </c:pt>
                <c:pt idx="4">
                  <c:v>26956958</c:v>
                </c:pt>
                <c:pt idx="5">
                  <c:v>27469114</c:v>
                </c:pt>
              </c:numCache>
              <c:extLst/>
            </c:numRef>
          </c:val>
          <c:smooth val="0"/>
        </c:ser>
        <c:dLbls>
          <c:showLegendKey val="0"/>
          <c:showVal val="0"/>
          <c:showCatName val="0"/>
          <c:showSerName val="0"/>
          <c:showPercent val="0"/>
          <c:showBubbleSize val="0"/>
        </c:dLbls>
        <c:smooth val="0"/>
        <c:axId val="230205944"/>
        <c:axId val="230206336"/>
      </c:lineChart>
      <c:catAx>
        <c:axId val="230205944"/>
        <c:scaling>
          <c:orientation val="minMax"/>
        </c:scaling>
        <c:delete val="0"/>
        <c:axPos val="b"/>
        <c:numFmt formatCode="General" sourceLinked="1"/>
        <c:majorTickMark val="out"/>
        <c:minorTickMark val="none"/>
        <c:tickLblPos val="nextTo"/>
        <c:txPr>
          <a:bodyPr rot="2700000"/>
          <a:lstStyle/>
          <a:p>
            <a:pPr>
              <a:defRPr/>
            </a:pPr>
            <a:endParaRPr lang="en-US"/>
          </a:p>
        </c:txPr>
        <c:crossAx val="230206336"/>
        <c:crosses val="autoZero"/>
        <c:auto val="1"/>
        <c:lblAlgn val="ctr"/>
        <c:lblOffset val="0"/>
        <c:noMultiLvlLbl val="0"/>
      </c:catAx>
      <c:valAx>
        <c:axId val="230206336"/>
        <c:scaling>
          <c:orientation val="minMax"/>
          <c:min val="24000000"/>
        </c:scaling>
        <c:delete val="0"/>
        <c:axPos val="l"/>
        <c:majorGridlines/>
        <c:numFmt formatCode="0" sourceLinked="0"/>
        <c:majorTickMark val="out"/>
        <c:minorTickMark val="none"/>
        <c:tickLblPos val="nextTo"/>
        <c:crossAx val="230205944"/>
        <c:crosses val="autoZero"/>
        <c:crossBetween val="midCat"/>
        <c:dispUnits>
          <c:builtInUnit val="millions"/>
          <c:dispUnitsLbl>
            <c:layout>
              <c:manualLayout>
                <c:xMode val="edge"/>
                <c:yMode val="edge"/>
                <c:x val="1.0248096148122224E-2"/>
                <c:y val="0.42053301333645032"/>
              </c:manualLayout>
            </c:layout>
          </c:dispUnitsLbl>
        </c:dispUnits>
      </c:valAx>
      <c:spPr>
        <a:noFill/>
        <a:ln w="25400">
          <a:noFill/>
        </a:ln>
      </c:spPr>
    </c:plotArea>
    <c:legend>
      <c:legendPos val="l"/>
      <c:layout>
        <c:manualLayout>
          <c:xMode val="edge"/>
          <c:yMode val="edge"/>
          <c:x val="0.11869519782249441"/>
          <c:y val="1.6026709499905669E-2"/>
          <c:w val="0.33430567706814424"/>
          <c:h val="0.32143858436621831"/>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319" cy="465242"/>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3970888" y="0"/>
            <a:ext cx="3038319" cy="465242"/>
          </a:xfrm>
          <a:prstGeom prst="rect">
            <a:avLst/>
          </a:prstGeom>
        </p:spPr>
        <p:txBody>
          <a:bodyPr vert="horz" lIns="91413" tIns="45706" rIns="91413" bIns="45706" rtlCol="0"/>
          <a:lstStyle>
            <a:lvl1pPr algn="r">
              <a:defRPr sz="1200"/>
            </a:lvl1pPr>
          </a:lstStyle>
          <a:p>
            <a:endParaRPr lang="en-US" dirty="0"/>
          </a:p>
        </p:txBody>
      </p:sp>
      <p:sp>
        <p:nvSpPr>
          <p:cNvPr id="4" name="Footer Placeholder 3"/>
          <p:cNvSpPr>
            <a:spLocks noGrp="1"/>
          </p:cNvSpPr>
          <p:nvPr>
            <p:ph type="ftr" sz="quarter" idx="2"/>
          </p:nvPr>
        </p:nvSpPr>
        <p:spPr>
          <a:xfrm>
            <a:off x="2" y="8829054"/>
            <a:ext cx="3038319" cy="465242"/>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888" y="8829054"/>
            <a:ext cx="3038319" cy="465242"/>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3972561" y="0"/>
            <a:ext cx="3037840" cy="4648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887413" y="201613"/>
            <a:ext cx="8905876" cy="66802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574623" y="7376492"/>
            <a:ext cx="6033541" cy="1515717"/>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3972561" y="8831580"/>
            <a:ext cx="3037840" cy="4648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358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219075"/>
            <a:ext cx="9450388" cy="7089775"/>
          </a:xfrm>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16</a:t>
            </a:fld>
            <a:endParaRPr lang="en-US" dirty="0"/>
          </a:p>
        </p:txBody>
      </p:sp>
    </p:spTree>
    <p:extLst>
      <p:ext uri="{BB962C8B-B14F-4D97-AF65-F5344CB8AC3E}">
        <p14:creationId xmlns:p14="http://schemas.microsoft.com/office/powerpoint/2010/main" val="3893565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Projected population growth suggests</a:t>
            </a:r>
            <a:r>
              <a:rPr lang="en-US" baseline="0" dirty="0" smtClean="0"/>
              <a:t> increased numbers and density in the points of Texas’ population triangle, the lower Rio Grande valley with continued growth of El Paso and the urbanized areas in the west of the State.  Many rural counties will continue to lose population.</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17</a:t>
            </a:fld>
            <a:endParaRPr lang="en-US" dirty="0"/>
          </a:p>
        </p:txBody>
      </p:sp>
    </p:spTree>
    <p:extLst>
      <p:ext uri="{BB962C8B-B14F-4D97-AF65-F5344CB8AC3E}">
        <p14:creationId xmlns:p14="http://schemas.microsoft.com/office/powerpoint/2010/main" val="240631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speed of growth</a:t>
            </a:r>
            <a:r>
              <a:rPr lang="en-US" baseline="0" dirty="0" smtClean="0"/>
              <a:t> is projected to be greatest in counties surrounding the urban core counties of the points of the Texas’ population triangle.</a:t>
            </a:r>
            <a:endParaRPr lang="en-US" dirty="0"/>
          </a:p>
        </p:txBody>
      </p:sp>
      <p:sp>
        <p:nvSpPr>
          <p:cNvPr id="5" name="Slide Number Placeholder 4"/>
          <p:cNvSpPr>
            <a:spLocks noGrp="1"/>
          </p:cNvSpPr>
          <p:nvPr>
            <p:ph type="sldNum" sz="quarter" idx="11"/>
          </p:nvPr>
        </p:nvSpPr>
        <p:spPr/>
        <p:txBody>
          <a:bodyPr/>
          <a:lstStyle/>
          <a:p>
            <a:pPr>
              <a:defRPr/>
            </a:pPr>
            <a:fld id="{47192831-88FD-46AC-A3A6-55A2B3E79D84}" type="slidenum">
              <a:rPr lang="en-US" smtClean="0"/>
              <a:pPr>
                <a:defRPr/>
              </a:pPr>
              <a:t>18</a:t>
            </a:fld>
            <a:endParaRPr lang="en-US" dirty="0"/>
          </a:p>
        </p:txBody>
      </p:sp>
    </p:spTree>
    <p:extLst>
      <p:ext uri="{BB962C8B-B14F-4D97-AF65-F5344CB8AC3E}">
        <p14:creationId xmlns:p14="http://schemas.microsoft.com/office/powerpoint/2010/main" val="2129363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049338" y="303213"/>
            <a:ext cx="9139238" cy="6856412"/>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19</a:t>
            </a:fld>
            <a:endParaRPr lang="en-US" dirty="0" smtClean="0"/>
          </a:p>
        </p:txBody>
      </p:sp>
    </p:spTree>
    <p:extLst>
      <p:ext uri="{BB962C8B-B14F-4D97-AF65-F5344CB8AC3E}">
        <p14:creationId xmlns:p14="http://schemas.microsoft.com/office/powerpoint/2010/main" val="127167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731838"/>
            <a:ext cx="8859838" cy="6645275"/>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a:t>
            </a:r>
            <a:r>
              <a:rPr lang="en-US" baseline="0" smtClean="0"/>
              <a:t>states between 2010 and 2015.</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a:t>
            </a:fld>
            <a:endParaRPr lang="en-US" dirty="0"/>
          </a:p>
        </p:txBody>
      </p:sp>
    </p:spTree>
    <p:extLst>
      <p:ext uri="{BB962C8B-B14F-4D97-AF65-F5344CB8AC3E}">
        <p14:creationId xmlns:p14="http://schemas.microsoft.com/office/powerpoint/2010/main" val="3802465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199861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understand a couple of very</a:t>
            </a:r>
            <a:r>
              <a:rPr lang="en-US" baseline="0" dirty="0" smtClean="0"/>
              <a:t> basic element of population change to think about how growing population may impact our transportation system. Population changes from two factors, one is natural increase which is simply births minus deaths over time. Essentially population added from natural increase are babies who are unlikely to be driving their own vehicle on our roads before age 16.  Combine this with the fact that as people die, there are fewer drivers on the road. So the effect of population growth from natural increase on our transportation infrastructure is both lightening, from people dying, and delayed until babies reach the age where they can drive. The second way population changes is from net-migration, which is simply in-minus out migrants. In Texas, the balance has been for us to have more in than out migrants. Migrants, are usually adults who are drivers (though yes, some do have non-driving children) and the may be compounded by the fact that many of the in-migrants may also take a job that requires them to drive.  Essentially, migrants immediately contribute to adding stress to the transportation infrastructure.</a:t>
            </a:r>
          </a:p>
          <a:p>
            <a:endParaRPr lang="en-US" baseline="0" dirty="0" smtClean="0"/>
          </a:p>
          <a:p>
            <a:r>
              <a:rPr lang="en-US" baseline="0" dirty="0" smtClean="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p>
          <a:p>
            <a:endParaRPr lang="en-US" dirty="0"/>
          </a:p>
        </p:txBody>
      </p:sp>
    </p:spTree>
    <p:extLst>
      <p:ext uri="{BB962C8B-B14F-4D97-AF65-F5344CB8AC3E}">
        <p14:creationId xmlns:p14="http://schemas.microsoft.com/office/powerpoint/2010/main" val="295560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211138"/>
            <a:ext cx="10117138" cy="7589837"/>
          </a:xfrm>
        </p:spPr>
      </p:sp>
      <p:sp>
        <p:nvSpPr>
          <p:cNvPr id="3" name="Notes Placeholder 2"/>
          <p:cNvSpPr>
            <a:spLocks noGrp="1"/>
          </p:cNvSpPr>
          <p:nvPr>
            <p:ph type="body" idx="1"/>
          </p:nvPr>
        </p:nvSpPr>
        <p:spPr/>
        <p:txBody>
          <a:bodyPr/>
          <a:lstStyle/>
          <a:p>
            <a:pPr defTabSz="948090">
              <a:defRPr/>
            </a:pPr>
            <a:endParaRPr lang="en-US" sz="900" dirty="0"/>
          </a:p>
          <a:p>
            <a:pPr defTabSz="948090">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90">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4102809" y="9215562"/>
            <a:ext cx="3137441" cy="485030"/>
          </a:xfrm>
          <a:prstGeom prst="rect">
            <a:avLst/>
          </a:prstGeom>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373572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800" y="660400"/>
            <a:ext cx="10428288" cy="7821613"/>
          </a:xfrm>
        </p:spPr>
      </p:sp>
      <p:sp>
        <p:nvSpPr>
          <p:cNvPr id="3" name="Notes Placeholder 2"/>
          <p:cNvSpPr>
            <a:spLocks noGrp="1"/>
          </p:cNvSpPr>
          <p:nvPr>
            <p:ph type="body" idx="1"/>
          </p:nvPr>
        </p:nvSpPr>
        <p:spPr>
          <a:xfrm>
            <a:off x="429045" y="8251923"/>
            <a:ext cx="6765479" cy="2512252"/>
          </a:xfrm>
          <a:prstGeom prst="rect">
            <a:avLst/>
          </a:prstGeom>
        </p:spPr>
        <p:txBody>
          <a:bodyPr/>
          <a:lstStyle/>
          <a:p>
            <a:pPr defTabSz="983454">
              <a:defRPr/>
            </a:pPr>
            <a:endParaRPr lang="en-US" dirty="0" smtClean="0"/>
          </a:p>
          <a:p>
            <a:pPr defTabSz="983454">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 Overall, </a:t>
            </a:r>
            <a:r>
              <a:rPr lang="en-US" dirty="0" smtClean="0"/>
              <a:t>155</a:t>
            </a:r>
            <a:r>
              <a:rPr lang="en-US" baseline="0" dirty="0" smtClean="0"/>
              <a:t> </a:t>
            </a:r>
            <a:r>
              <a:rPr lang="en-US" dirty="0" smtClean="0"/>
              <a:t>counties</a:t>
            </a:r>
            <a:r>
              <a:rPr lang="en-US" baseline="0" dirty="0" smtClean="0"/>
              <a:t> gained population while 99 (39%) lost population over the decade.</a:t>
            </a:r>
          </a:p>
          <a:p>
            <a:pPr defTabSz="983454">
              <a:defRPr/>
            </a:pPr>
            <a:endParaRPr lang="en-US" dirty="0" smtClean="0"/>
          </a:p>
        </p:txBody>
      </p:sp>
      <p:sp>
        <p:nvSpPr>
          <p:cNvPr id="4" name="Slide Number Placeholder 3"/>
          <p:cNvSpPr>
            <a:spLocks noGrp="1"/>
          </p:cNvSpPr>
          <p:nvPr>
            <p:ph type="sldNum" sz="quarter" idx="10"/>
          </p:nvPr>
        </p:nvSpPr>
        <p:spPr>
          <a:xfrm>
            <a:off x="4237327" y="9616238"/>
            <a:ext cx="3240308" cy="506118"/>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103795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14475" y="439738"/>
            <a:ext cx="10429875" cy="7823200"/>
          </a:xfrm>
        </p:spPr>
      </p:sp>
      <p:sp>
        <p:nvSpPr>
          <p:cNvPr id="3" name="Notes Placeholder 2"/>
          <p:cNvSpPr>
            <a:spLocks noGrp="1"/>
          </p:cNvSpPr>
          <p:nvPr>
            <p:ph type="body" idx="1"/>
          </p:nvPr>
        </p:nvSpPr>
        <p:spPr>
          <a:xfrm>
            <a:off x="429045" y="8031869"/>
            <a:ext cx="6765479" cy="2512252"/>
          </a:xfrm>
          <a:prstGeom prst="rect">
            <a:avLst/>
          </a:prstGeom>
        </p:spPr>
        <p:txBody>
          <a:bodyPr/>
          <a:lstStyle/>
          <a:p>
            <a:pPr defTabSz="983454">
              <a:defRPr/>
            </a:pPr>
            <a:endParaRPr lang="en-US" dirty="0" smtClean="0"/>
          </a:p>
          <a:p>
            <a:pPr defTabSz="983454">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urban and suburban population triangle counties. Notably counties in the Eagle Ford Shale area (south east of San Antonio) and the Cline Shale area (Midland and Odessa area), have been growing quickly. </a:t>
            </a:r>
          </a:p>
          <a:p>
            <a:pPr defTabSz="983454">
              <a:defRPr/>
            </a:pPr>
            <a:endParaRPr lang="en-US" dirty="0" smtClean="0"/>
          </a:p>
        </p:txBody>
      </p:sp>
      <p:sp>
        <p:nvSpPr>
          <p:cNvPr id="4" name="Slide Number Placeholder 3"/>
          <p:cNvSpPr>
            <a:spLocks noGrp="1"/>
          </p:cNvSpPr>
          <p:nvPr>
            <p:ph type="sldNum" sz="quarter" idx="10"/>
          </p:nvPr>
        </p:nvSpPr>
        <p:spPr>
          <a:xfrm>
            <a:off x="4237327" y="9616238"/>
            <a:ext cx="3240308" cy="506118"/>
          </a:xfrm>
          <a:prstGeom prst="rect">
            <a:avLst/>
          </a:prstGeom>
        </p:spPr>
        <p:txBody>
          <a:bodyPr/>
          <a:lstStyle/>
          <a:p>
            <a:pPr>
              <a:defRPr/>
            </a:pPr>
            <a:fld id="{47192831-88FD-46AC-A3A6-55A2B3E79D84}" type="slidenum">
              <a:rPr lang="en-US" smtClean="0"/>
              <a:pPr>
                <a:defRPr/>
              </a:pPr>
              <a:t>9</a:t>
            </a:fld>
            <a:endParaRPr lang="en-US" dirty="0"/>
          </a:p>
        </p:txBody>
      </p:sp>
    </p:spTree>
    <p:extLst>
      <p:ext uri="{BB962C8B-B14F-4D97-AF65-F5344CB8AC3E}">
        <p14:creationId xmlns:p14="http://schemas.microsoft.com/office/powerpoint/2010/main" val="80336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594331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219075"/>
            <a:ext cx="9450388" cy="7089775"/>
          </a:xfrm>
        </p:spPr>
      </p:sp>
      <p:sp>
        <p:nvSpPr>
          <p:cNvPr id="3" name="Notes Placeholder 2"/>
          <p:cNvSpPr>
            <a:spLocks noGrp="1"/>
          </p:cNvSpPr>
          <p:nvPr>
            <p:ph type="body" idx="1"/>
          </p:nvPr>
        </p:nvSpPr>
        <p:spPr/>
        <p:txBody>
          <a:bodyPr/>
          <a:lstStyle/>
          <a:p>
            <a:r>
              <a:rPr lang="en-US" sz="900" dirty="0"/>
              <a:t>The projected population of Texas is produced using three different migration scenarios. The blue line represents the assumption that there is no in or out migration for Texas. The result is a population that is growing only from natural increase (births-deaths). Under this unlikely scenario, Texas will maintain a health pace of population growth. The other two scenarios assume that 1) the migration rate will be the same as we observed between 2000 and 2010 and 2) the migration rate will be half of what we observed between 2000 and 2010. Under the first assumption Texas will add another 5 million persons this decade, another 7 million the following, 8 or 9 million between 2030 and 2040 and almost 10 million between 2040 and 2050. The half migration scenario also projects significant growth but more modest than the assumption of full migration. </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2403820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grpSp>
        <p:nvGrpSpPr>
          <p:cNvPr id="5" name="Group 4"/>
          <p:cNvGrpSpPr/>
          <p:nvPr/>
        </p:nvGrpSpPr>
        <p:grpSpPr>
          <a:xfrm>
            <a:off x="6019800" y="6256840"/>
            <a:ext cx="28955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fontScale="92500"/>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17349161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4E50B-2F52-4821-A80F-AEA68124EBC8}" type="datetime1">
              <a:rPr lang="en-US" smtClean="0"/>
              <a:t>11/9/2016</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5450894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E1CF5-A70B-4390-BA91-1EB097C99F0D}" type="datetime1">
              <a:rPr lang="en-US" smtClean="0"/>
              <a:t>11/9/2016</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743523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F19AD-229C-4ABE-A25C-718C0D054BAE}" type="datetime1">
              <a:rPr lang="en-US" smtClean="0"/>
              <a:t>11/9/2016</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283830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6368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16EA17B0-1009-45A1-B7BB-2A2DC920306F}" type="datetime1">
              <a:rPr lang="en-US" smtClean="0"/>
              <a:t>11/9/2016</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0483326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37195DDB-3A78-4C6D-97A9-BF4491D2246E}" type="datetime1">
              <a:rPr lang="en-US" smtClean="0"/>
              <a:t>11/9/2016</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3280222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C28A85-6220-4C1A-AFF4-87E88D120771}" type="datetime1">
              <a:rPr lang="en-US" smtClean="0"/>
              <a:t>11/9/2016</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937583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24345A-3D20-49E5-8A05-7DD2A06E0781}" type="datetime1">
              <a:rPr lang="en-US" smtClean="0"/>
              <a:t>11/9/2016</a:t>
            </a:fld>
            <a:endParaRPr lang="en-US" dirty="0"/>
          </a:p>
        </p:txBody>
      </p:sp>
      <p:sp>
        <p:nvSpPr>
          <p:cNvPr id="8" name="Footer Placeholder 7"/>
          <p:cNvSpPr>
            <a:spLocks noGrp="1"/>
          </p:cNvSpPr>
          <p:nvPr>
            <p:ph type="ftr" sz="quarter" idx="11"/>
          </p:nvPr>
        </p:nvSpPr>
        <p:spPr/>
        <p:txBody>
          <a:bodyPr/>
          <a:lstStyle/>
          <a:p>
            <a:r>
              <a:rPr lang="en-US"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578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4480" y="91440"/>
            <a:ext cx="7498080" cy="9144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CC9E70-FB3D-4BDB-BC8B-791C280B0EC6}" type="datetime1">
              <a:rPr lang="en-US" smtClean="0"/>
              <a:t>11/9/2016</a:t>
            </a:fld>
            <a:endParaRPr lang="en-US" dirty="0"/>
          </a:p>
        </p:txBody>
      </p:sp>
      <p:sp>
        <p:nvSpPr>
          <p:cNvPr id="4" name="Footer Placeholder 3"/>
          <p:cNvSpPr>
            <a:spLocks noGrp="1"/>
          </p:cNvSpPr>
          <p:nvPr>
            <p:ph type="ftr" sz="quarter" idx="11"/>
          </p:nvPr>
        </p:nvSpPr>
        <p:spPr/>
        <p:txBody>
          <a:bodyPr/>
          <a:lstStyle/>
          <a:p>
            <a:r>
              <a:rPr lang="en-US"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66147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74B86-8FF8-444A-ADFB-7DCF305616B1}" type="datetime1">
              <a:rPr lang="en-US" smtClean="0"/>
              <a:t>11/9/2016</a:t>
            </a:fld>
            <a:endParaRPr lang="en-US" dirty="0"/>
          </a:p>
        </p:txBody>
      </p:sp>
      <p:sp>
        <p:nvSpPr>
          <p:cNvPr id="3" name="Footer Placeholder 2"/>
          <p:cNvSpPr>
            <a:spLocks noGrp="1"/>
          </p:cNvSpPr>
          <p:nvPr>
            <p:ph type="ftr" sz="quarter" idx="11"/>
          </p:nvPr>
        </p:nvSpPr>
        <p:spPr/>
        <p:txBody>
          <a:bodyPr/>
          <a:lstStyle/>
          <a:p>
            <a:r>
              <a:rPr lang="en-US"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75998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48AC94-746D-4D1E-A90E-AED3C5E97251}" type="datetime1">
              <a:rPr lang="en-US" smtClean="0"/>
              <a:t>11/9/2016</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742573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D2612-89F1-4C39-A4E6-E99566F934F7}" type="datetime1">
              <a:rPr lang="en-US" smtClean="0"/>
              <a:t>11/9/2016</a:t>
            </a:fld>
            <a:endParaRPr lang="en-US" dirty="0"/>
          </a:p>
        </p:txBody>
      </p:sp>
      <p:sp>
        <p:nvSpPr>
          <p:cNvPr id="6" name="Footer Placeholder 5"/>
          <p:cNvSpPr>
            <a:spLocks noGrp="1"/>
          </p:cNvSpPr>
          <p:nvPr>
            <p:ph type="ftr" sz="quarter" idx="11"/>
          </p:nvPr>
        </p:nvSpPr>
        <p:spPr/>
        <p:txBody>
          <a:bodyPr/>
          <a:lstStyle/>
          <a:p>
            <a:r>
              <a:rPr lang="en-US"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5040947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54480" y="91440"/>
            <a:ext cx="749808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DABCF4BF-2998-4258-A5A8-4925EC584ECF}" type="datetime1">
              <a:rPr lang="en-US" smtClean="0"/>
              <a:t>11/9/2016</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r>
              <a:rPr lang="en-US" smtClean="0"/>
              <a:t>DRAFT 5-25-10</a:t>
            </a:r>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5"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122495075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9.xml.rels><?xml version="1.0" encoding="UTF-8" standalone="yes"?>
<Relationships xmlns="http://schemas.openxmlformats.org/package/2006/relationships"><Relationship Id="rId3" Type="http://schemas.openxmlformats.org/officeDocument/2006/relationships/hyperlink" Target="mailto:Lloyd.Potter@utsa.edu"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52400"/>
            <a:ext cx="5850834" cy="1447800"/>
          </a:xfrm>
        </p:spPr>
        <p:txBody>
          <a:bodyPr>
            <a:noAutofit/>
          </a:bodyPr>
          <a:lstStyle/>
          <a:p>
            <a:pPr algn="ctr"/>
            <a:r>
              <a:rPr lang="en-US" sz="2400" dirty="0" smtClean="0"/>
              <a:t>Texas Demographic Trends and Water</a:t>
            </a:r>
            <a:endParaRPr lang="en-US" sz="2400" dirty="0"/>
          </a:p>
        </p:txBody>
      </p:sp>
      <p:sp>
        <p:nvSpPr>
          <p:cNvPr id="4" name="Subtitle 3"/>
          <p:cNvSpPr>
            <a:spLocks noGrp="1"/>
          </p:cNvSpPr>
          <p:nvPr>
            <p:ph type="subTitle" idx="1"/>
          </p:nvPr>
        </p:nvSpPr>
        <p:spPr>
          <a:xfrm>
            <a:off x="6019800" y="2590800"/>
            <a:ext cx="2895600" cy="1981200"/>
          </a:xfrm>
        </p:spPr>
        <p:txBody>
          <a:bodyPr>
            <a:normAutofit/>
          </a:bodyPr>
          <a:lstStyle/>
          <a:p>
            <a:pPr algn="ctr"/>
            <a:r>
              <a:rPr lang="en-US" sz="2000" dirty="0" smtClean="0"/>
              <a:t>Texas Leadership Roundtable</a:t>
            </a:r>
          </a:p>
          <a:p>
            <a:pPr algn="ctr"/>
            <a:r>
              <a:rPr lang="en-US" sz="2000" dirty="0" smtClean="0"/>
              <a:t>Austin, Texas</a:t>
            </a:r>
          </a:p>
          <a:p>
            <a:pPr algn="ctr"/>
            <a:r>
              <a:rPr lang="en-US" sz="2000" smtClean="0"/>
              <a:t>November 10, </a:t>
            </a:r>
            <a:r>
              <a:rPr lang="en-US" sz="2000" dirty="0" smtClean="0"/>
              <a:t>2016</a:t>
            </a:r>
            <a:endParaRPr lang="en-US" sz="2000" dirty="0"/>
          </a:p>
        </p:txBody>
      </p:sp>
    </p:spTree>
    <p:extLst>
      <p:ext uri="{BB962C8B-B14F-4D97-AF65-F5344CB8AC3E}">
        <p14:creationId xmlns:p14="http://schemas.microsoft.com/office/powerpoint/2010/main" val="121933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Estimated Net-Migrants by County, Texas, 2014-2015</a:t>
            </a:r>
            <a:endParaRPr lang="en-US" dirty="0"/>
          </a:p>
        </p:txBody>
      </p:sp>
      <p:sp>
        <p:nvSpPr>
          <p:cNvPr id="4" name="Slide Number Placeholder 3"/>
          <p:cNvSpPr>
            <a:spLocks noGrp="1"/>
          </p:cNvSpPr>
          <p:nvPr>
            <p:ph type="sldNum" sz="quarter" idx="4294967295"/>
          </p:nvPr>
        </p:nvSpPr>
        <p:spPr>
          <a:xfrm>
            <a:off x="8137525" y="6407150"/>
            <a:ext cx="817563" cy="314325"/>
          </a:xfrm>
          <a:prstGeom prst="rect">
            <a:avLst/>
          </a:prstGeom>
        </p:spPr>
        <p:txBody>
          <a:bodyPr/>
          <a:lstStyle/>
          <a:p>
            <a:pPr>
              <a:defRPr/>
            </a:pPr>
            <a:fld id="{E90DB382-30B2-441A-B693-ACD9572C097F}" type="slidenum">
              <a:rPr lang="en-US" smtClean="0"/>
              <a:pPr>
                <a:defRPr/>
              </a:pPr>
              <a:t>10</a:t>
            </a:fld>
            <a:endParaRPr lang="en-US" dirty="0"/>
          </a:p>
        </p:txBody>
      </p:sp>
      <p:sp>
        <p:nvSpPr>
          <p:cNvPr id="11" name="TextBox 10"/>
          <p:cNvSpPr txBox="1"/>
          <p:nvPr/>
        </p:nvSpPr>
        <p:spPr>
          <a:xfrm>
            <a:off x="0" y="6538913"/>
            <a:ext cx="4014788" cy="246062"/>
          </a:xfrm>
          <a:prstGeom prst="rect">
            <a:avLst/>
          </a:prstGeom>
          <a:noFill/>
        </p:spPr>
        <p:txBody>
          <a:bodyPr wrap="none">
            <a:spAutoFit/>
          </a:bodyPr>
          <a:lstStyle/>
          <a:p>
            <a:pPr>
              <a:defRPr/>
            </a:pPr>
            <a:r>
              <a:rPr lang="en-US" sz="1000" dirty="0">
                <a:solidFill>
                  <a:schemeClr val="tx1">
                    <a:lumMod val="50000"/>
                    <a:lumOff val="50000"/>
                  </a:schemeClr>
                </a:solidFill>
                <a:latin typeface="Arial" charset="0"/>
                <a:ea typeface="ＭＳ Ｐゴシック" pitchFamily="-16" charset="-128"/>
              </a:rPr>
              <a:t>Source: U.S. Census Bureau Population Estimates, 2015 Vintage. </a:t>
            </a:r>
          </a:p>
        </p:txBody>
      </p:sp>
      <p:pic>
        <p:nvPicPr>
          <p:cNvPr id="6" name="Picture 5"/>
          <p:cNvPicPr>
            <a:picLocks noChangeAspect="1"/>
          </p:cNvPicPr>
          <p:nvPr/>
        </p:nvPicPr>
        <p:blipFill rotWithShape="1">
          <a:blip r:embed="rId2"/>
          <a:srcRect l="3137" t="13118" r="5591" b="9306"/>
          <a:stretch/>
        </p:blipFill>
        <p:spPr>
          <a:xfrm>
            <a:off x="1554480" y="1066800"/>
            <a:ext cx="6934200" cy="5971117"/>
          </a:xfrm>
          <a:prstGeom prst="rect">
            <a:avLst/>
          </a:prstGeom>
        </p:spPr>
      </p:pic>
      <p:pic>
        <p:nvPicPr>
          <p:cNvPr id="7" name="Picture 6"/>
          <p:cNvPicPr>
            <a:picLocks noChangeAspect="1"/>
          </p:cNvPicPr>
          <p:nvPr/>
        </p:nvPicPr>
        <p:blipFill rotWithShape="1">
          <a:blip r:embed="rId3"/>
          <a:srcRect t="29676" r="7580"/>
          <a:stretch/>
        </p:blipFill>
        <p:spPr>
          <a:xfrm>
            <a:off x="1676400" y="1905000"/>
            <a:ext cx="1807845" cy="1346835"/>
          </a:xfrm>
          <a:prstGeom prst="rect">
            <a:avLst/>
          </a:prstGeom>
        </p:spPr>
      </p:pic>
    </p:spTree>
    <p:extLst>
      <p:ext uri="{BB962C8B-B14F-4D97-AF65-F5344CB8AC3E}">
        <p14:creationId xmlns:p14="http://schemas.microsoft.com/office/powerpoint/2010/main" val="116237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09600" y="1600200"/>
          <a:ext cx="7924800" cy="4745340"/>
        </p:xfrm>
        <a:graphic>
          <a:graphicData uri="http://schemas.openxmlformats.org/drawingml/2006/table">
            <a:tbl>
              <a:tblPr firstRow="1" firstCol="1" bandRow="1">
                <a:tableStyleId>{5C22544A-7EE6-4342-B048-85BDC9FD1C3A}</a:tableStyleId>
              </a:tblPr>
              <a:tblGrid>
                <a:gridCol w="1905000"/>
                <a:gridCol w="1143000"/>
                <a:gridCol w="1321240"/>
                <a:gridCol w="1284577"/>
                <a:gridCol w="968293"/>
                <a:gridCol w="1302690"/>
              </a:tblGrid>
              <a:tr h="846516">
                <a:tc>
                  <a:txBody>
                    <a:bodyPr/>
                    <a:lstStyle/>
                    <a:p>
                      <a:pPr algn="ctr">
                        <a:lnSpc>
                          <a:spcPct val="107000"/>
                        </a:lnSpc>
                      </a:pPr>
                      <a:r>
                        <a:rPr lang="en-US" sz="1600" b="1" dirty="0" smtClean="0">
                          <a:effectLst/>
                          <a:latin typeface="Calibri" panose="020F0502020204030204" pitchFamily="34" charset="0"/>
                        </a:rPr>
                        <a:t>County</a:t>
                      </a:r>
                    </a:p>
                    <a:p>
                      <a:pPr algn="ctr">
                        <a:lnSpc>
                          <a:spcPct val="107000"/>
                        </a:lnSpc>
                      </a:pPr>
                      <a:endParaRPr lang="en-US" sz="1600" b="1" dirty="0">
                        <a:effectLst/>
                        <a:latin typeface="Calibri" panose="020F0502020204030204" pitchFamily="34"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U.S. Rank </a:t>
                      </a:r>
                      <a:r>
                        <a:rPr lang="en-US" sz="1600" b="1" dirty="0" smtClean="0">
                          <a:effectLst/>
                        </a:rPr>
                        <a:t>Population Change</a:t>
                      </a:r>
                    </a:p>
                  </a:txBody>
                  <a:tcPr marL="61254" marR="61254" marT="0" marB="0" anchor="b"/>
                </a:tc>
                <a:tc>
                  <a:txBody>
                    <a:bodyPr/>
                    <a:lstStyle/>
                    <a:p>
                      <a:pPr marL="0" marR="0" algn="ctr">
                        <a:lnSpc>
                          <a:spcPct val="107000"/>
                        </a:lnSpc>
                        <a:spcBef>
                          <a:spcPts val="0"/>
                        </a:spcBef>
                        <a:spcAft>
                          <a:spcPts val="0"/>
                        </a:spcAft>
                      </a:pPr>
                      <a:r>
                        <a:rPr lang="en-US" sz="1600" b="1" dirty="0" smtClean="0">
                          <a:effectLst/>
                        </a:rPr>
                        <a:t>Population Change</a:t>
                      </a:r>
                    </a:p>
                    <a:p>
                      <a:pPr marL="0" marR="0" algn="ctr">
                        <a:lnSpc>
                          <a:spcPct val="107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smtClean="0">
                          <a:effectLst/>
                        </a:rPr>
                        <a:t>Percent of Change from Natural </a:t>
                      </a:r>
                      <a:r>
                        <a:rPr lang="en-US" sz="1600" b="1" dirty="0">
                          <a:effectLst/>
                        </a:rPr>
                        <a:t>Increase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a:t>
                      </a:r>
                      <a:r>
                        <a:rPr lang="en-US" sz="1600" b="1" baseline="0" dirty="0" smtClean="0">
                          <a:effectLst/>
                        </a:rPr>
                        <a:t> </a:t>
                      </a:r>
                      <a:r>
                        <a:rPr lang="en-US" sz="1600" b="1" dirty="0" smtClean="0">
                          <a:effectLst/>
                        </a:rPr>
                        <a:t>from </a:t>
                      </a:r>
                      <a:r>
                        <a:rPr lang="en-US" sz="1600" b="1" dirty="0">
                          <a:effectLst/>
                        </a:rPr>
                        <a:t>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a:txBody>
                    <a:bodyPr/>
                    <a:lstStyle/>
                    <a:p>
                      <a:pPr marL="0" marR="0" algn="ctr">
                        <a:lnSpc>
                          <a:spcPct val="107000"/>
                        </a:lnSpc>
                        <a:spcBef>
                          <a:spcPts val="0"/>
                        </a:spcBef>
                        <a:spcAft>
                          <a:spcPts val="0"/>
                        </a:spcAft>
                      </a:pPr>
                      <a:r>
                        <a:rPr lang="en-US" sz="1600" b="1" dirty="0">
                          <a:effectLst/>
                        </a:rPr>
                        <a:t>Percent </a:t>
                      </a:r>
                      <a:r>
                        <a:rPr lang="en-US" sz="1600" b="1" dirty="0" smtClean="0">
                          <a:effectLst/>
                        </a:rPr>
                        <a:t>Change from International Migration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r>
              <a:tr h="335680">
                <a:tc>
                  <a:txBody>
                    <a:bodyPr/>
                    <a:lstStyle/>
                    <a:p>
                      <a:pPr algn="ctr" fontAlgn="b"/>
                      <a:r>
                        <a:rPr lang="en-US" sz="1800" b="1" i="0" u="none" strike="noStrike" dirty="0" smtClean="0">
                          <a:solidFill>
                            <a:schemeClr val="bg1"/>
                          </a:solidFill>
                          <a:effectLst/>
                          <a:latin typeface="Calibri" panose="020F0502020204030204" pitchFamily="34" charset="0"/>
                        </a:rPr>
                        <a:t>Harris</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1</a:t>
                      </a:r>
                    </a:p>
                  </a:txBody>
                  <a:tcPr marL="9525" marR="9525" marT="9525" marB="0" anchor="b"/>
                </a:tc>
                <a:tc>
                  <a:txBody>
                    <a:bodyPr/>
                    <a:lstStyle/>
                    <a:p>
                      <a:pPr algn="l" fontAlgn="b"/>
                      <a:r>
                        <a:rPr lang="en-US" sz="1600" b="0" i="0" u="none" strike="noStrike" dirty="0">
                          <a:solidFill>
                            <a:schemeClr val="accent1">
                              <a:lumMod val="50000"/>
                            </a:schemeClr>
                          </a:solidFill>
                          <a:effectLst/>
                          <a:latin typeface="Calibri" panose="020F0502020204030204" pitchFamily="34" charset="0"/>
                        </a:rPr>
                        <a:t>               90,451 </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49.3%</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50.7%</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32.0%</a:t>
                      </a:r>
                    </a:p>
                  </a:txBody>
                  <a:tcPr marL="9525" marR="9525" marT="9525" marB="0" anchor="b"/>
                </a:tc>
              </a:tr>
              <a:tr h="335680">
                <a:tc>
                  <a:txBody>
                    <a:bodyPr/>
                    <a:lstStyle/>
                    <a:p>
                      <a:pPr algn="ctr" fontAlgn="b"/>
                      <a:r>
                        <a:rPr lang="en-US" sz="1800" b="1" i="0" u="none" strike="noStrike" dirty="0" smtClean="0">
                          <a:solidFill>
                            <a:schemeClr val="bg1"/>
                          </a:solidFill>
                          <a:effectLst/>
                          <a:latin typeface="Calibri" panose="020F0502020204030204" pitchFamily="34" charset="0"/>
                        </a:rPr>
                        <a:t>Bexar</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r" fontAlgn="b"/>
                      <a:r>
                        <a:rPr lang="en-US" sz="1600" b="0" i="0" u="none" strike="noStrike">
                          <a:solidFill>
                            <a:schemeClr val="accent1">
                              <a:lumMod val="50000"/>
                            </a:schemeClr>
                          </a:solidFill>
                          <a:effectLst/>
                          <a:latin typeface="Calibri" panose="020F0502020204030204" pitchFamily="34" charset="0"/>
                        </a:rPr>
                        <a:t>5</a:t>
                      </a:r>
                    </a:p>
                  </a:txBody>
                  <a:tcPr marL="9525" marR="9525" marT="9525" marB="0" anchor="b">
                    <a:solidFill>
                      <a:schemeClr val="bg1">
                        <a:lumMod val="95000"/>
                      </a:schemeClr>
                    </a:solidFill>
                  </a:tcPr>
                </a:tc>
                <a:tc>
                  <a:txBody>
                    <a:bodyPr/>
                    <a:lstStyle/>
                    <a:p>
                      <a:pPr algn="l" fontAlgn="b"/>
                      <a:r>
                        <a:rPr lang="en-US" sz="1600" b="0" i="0" u="none" strike="noStrike" dirty="0">
                          <a:solidFill>
                            <a:schemeClr val="accent1">
                              <a:lumMod val="50000"/>
                            </a:schemeClr>
                          </a:solidFill>
                          <a:effectLst/>
                          <a:latin typeface="Calibri" panose="020F0502020204030204" pitchFamily="34" charset="0"/>
                        </a:rPr>
                        <a:t>               37,479 </a:t>
                      </a:r>
                    </a:p>
                  </a:txBody>
                  <a:tcPr marL="9525" marR="9525" marT="9525" marB="0" anchor="b">
                    <a:solidFill>
                      <a:schemeClr val="bg1">
                        <a:lumMod val="95000"/>
                      </a:schemeClr>
                    </a:solidFill>
                  </a:tcPr>
                </a:tc>
                <a:tc>
                  <a:txBody>
                    <a:bodyPr/>
                    <a:lstStyle/>
                    <a:p>
                      <a:pPr algn="r" fontAlgn="b"/>
                      <a:r>
                        <a:rPr lang="en-US" sz="1600" b="0" i="0" u="none" strike="noStrike">
                          <a:solidFill>
                            <a:schemeClr val="accent1">
                              <a:lumMod val="50000"/>
                            </a:schemeClr>
                          </a:solidFill>
                          <a:effectLst/>
                          <a:latin typeface="Calibri" panose="020F0502020204030204" pitchFamily="34" charset="0"/>
                        </a:rPr>
                        <a:t>41.2%</a:t>
                      </a:r>
                    </a:p>
                  </a:txBody>
                  <a:tcPr marL="9525" marR="9525" marT="9525" marB="0" anchor="b">
                    <a:solidFill>
                      <a:schemeClr val="bg1">
                        <a:lumMod val="95000"/>
                      </a:schemeClr>
                    </a:solidFill>
                  </a:tcPr>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58.8%</a:t>
                      </a:r>
                    </a:p>
                  </a:txBody>
                  <a:tcPr marL="9525" marR="9525" marT="9525" marB="0" anchor="b">
                    <a:solidFill>
                      <a:schemeClr val="bg1">
                        <a:lumMod val="95000"/>
                      </a:schemeClr>
                    </a:solidFill>
                  </a:tcPr>
                </a:tc>
                <a:tc>
                  <a:txBody>
                    <a:bodyPr/>
                    <a:lstStyle/>
                    <a:p>
                      <a:pPr algn="r" fontAlgn="b"/>
                      <a:r>
                        <a:rPr lang="en-US" sz="1600" b="0" i="0" u="none" strike="noStrike">
                          <a:solidFill>
                            <a:schemeClr val="accent1">
                              <a:lumMod val="50000"/>
                            </a:schemeClr>
                          </a:solidFill>
                          <a:effectLst/>
                          <a:latin typeface="Calibri" panose="020F0502020204030204" pitchFamily="34" charset="0"/>
                        </a:rPr>
                        <a:t>17.0%</a:t>
                      </a:r>
                    </a:p>
                  </a:txBody>
                  <a:tcPr marL="9525" marR="9525" marT="9525" marB="0" anchor="b">
                    <a:solidFill>
                      <a:schemeClr val="bg1">
                        <a:lumMod val="95000"/>
                      </a:schemeClr>
                    </a:solidFill>
                  </a:tcPr>
                </a:tc>
              </a:tr>
              <a:tr h="335680">
                <a:tc>
                  <a:txBody>
                    <a:bodyPr/>
                    <a:lstStyle/>
                    <a:p>
                      <a:pPr algn="ctr" fontAlgn="b"/>
                      <a:r>
                        <a:rPr lang="en-US" sz="1800" b="1" i="0" u="none" strike="noStrike" dirty="0" smtClean="0">
                          <a:solidFill>
                            <a:schemeClr val="bg1"/>
                          </a:solidFill>
                          <a:effectLst/>
                          <a:latin typeface="Calibri" panose="020F0502020204030204" pitchFamily="34" charset="0"/>
                        </a:rPr>
                        <a:t>Tarrant</a:t>
                      </a:r>
                      <a:endParaRPr lang="en-US"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6</a:t>
                      </a:r>
                    </a:p>
                  </a:txBody>
                  <a:tcPr marL="9525" marR="9525" marT="9525" marB="0" anchor="b"/>
                </a:tc>
                <a:tc>
                  <a:txBody>
                    <a:bodyPr/>
                    <a:lstStyle/>
                    <a:p>
                      <a:pPr algn="l" fontAlgn="b"/>
                      <a:r>
                        <a:rPr lang="en-US" sz="1600" b="0" i="0" u="none" strike="noStrike" dirty="0">
                          <a:solidFill>
                            <a:schemeClr val="accent1">
                              <a:lumMod val="50000"/>
                            </a:schemeClr>
                          </a:solidFill>
                          <a:effectLst/>
                          <a:latin typeface="Calibri" panose="020F0502020204030204" pitchFamily="34" charset="0"/>
                        </a:rPr>
                        <a:t>               36,152 </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46.3%</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53.7%</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20.2%</a:t>
                      </a:r>
                    </a:p>
                  </a:txBody>
                  <a:tcPr marL="9525" marR="9525" marT="9525" marB="0" anchor="b"/>
                </a:tc>
              </a:tr>
              <a:tr h="335680">
                <a:tc>
                  <a:txBody>
                    <a:bodyPr/>
                    <a:lstStyle/>
                    <a:p>
                      <a:pPr algn="ctr" fontAlgn="b"/>
                      <a:r>
                        <a:rPr lang="en-US" sz="1800" b="1" i="0" u="none" strike="noStrike" dirty="0" smtClean="0">
                          <a:solidFill>
                            <a:schemeClr val="bg1"/>
                          </a:solidFill>
                          <a:effectLst/>
                          <a:latin typeface="Calibri" panose="020F0502020204030204" pitchFamily="34" charset="0"/>
                        </a:rPr>
                        <a:t>Dallas</a:t>
                      </a:r>
                      <a:endParaRPr lang="en-US"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9</a:t>
                      </a:r>
                    </a:p>
                  </a:txBody>
                  <a:tcPr marL="9525" marR="9525" marT="9525" marB="0" anchor="b"/>
                </a:tc>
                <a:tc>
                  <a:txBody>
                    <a:bodyPr/>
                    <a:lstStyle/>
                    <a:p>
                      <a:pPr algn="l" fontAlgn="b"/>
                      <a:r>
                        <a:rPr lang="en-US" sz="1600" b="0" i="0" u="none" strike="noStrike" dirty="0">
                          <a:solidFill>
                            <a:schemeClr val="accent1">
                              <a:lumMod val="50000"/>
                            </a:schemeClr>
                          </a:solidFill>
                          <a:effectLst/>
                          <a:latin typeface="Calibri" panose="020F0502020204030204" pitchFamily="34" charset="0"/>
                        </a:rPr>
                        <a:t>               33,760 </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68.1%</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31.9%</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39.0%</a:t>
                      </a:r>
                    </a:p>
                  </a:txBody>
                  <a:tcPr marL="9525" marR="9525" marT="9525" marB="0" anchor="b"/>
                </a:tc>
              </a:tr>
              <a:tr h="335680">
                <a:tc>
                  <a:txBody>
                    <a:bodyPr/>
                    <a:lstStyle/>
                    <a:p>
                      <a:pPr algn="ctr" fontAlgn="b"/>
                      <a:r>
                        <a:rPr lang="en-US" sz="1800" b="1" i="0" u="none" strike="noStrike" dirty="0">
                          <a:solidFill>
                            <a:schemeClr val="bg1"/>
                          </a:solidFill>
                          <a:effectLst/>
                          <a:latin typeface="Calibri" panose="020F0502020204030204" pitchFamily="34" charset="0"/>
                        </a:rPr>
                        <a:t>Fort </a:t>
                      </a:r>
                      <a:r>
                        <a:rPr lang="en-US" sz="1800" b="1" i="0" u="none" strike="noStrike" dirty="0" smtClean="0">
                          <a:solidFill>
                            <a:schemeClr val="bg1"/>
                          </a:solidFill>
                          <a:effectLst/>
                          <a:latin typeface="Calibri" panose="020F0502020204030204" pitchFamily="34" charset="0"/>
                        </a:rPr>
                        <a:t>Bend</a:t>
                      </a:r>
                      <a:endParaRPr lang="en-US"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13</a:t>
                      </a:r>
                    </a:p>
                  </a:txBody>
                  <a:tcPr marL="9525" marR="9525" marT="9525" marB="0" anchor="b"/>
                </a:tc>
                <a:tc>
                  <a:txBody>
                    <a:bodyPr/>
                    <a:lstStyle/>
                    <a:p>
                      <a:pPr algn="l" fontAlgn="b"/>
                      <a:r>
                        <a:rPr lang="en-US" sz="1600" b="0" i="0" u="none" strike="noStrike">
                          <a:solidFill>
                            <a:schemeClr val="accent1">
                              <a:lumMod val="50000"/>
                            </a:schemeClr>
                          </a:solidFill>
                          <a:effectLst/>
                          <a:latin typeface="Calibri" panose="020F0502020204030204" pitchFamily="34" charset="0"/>
                        </a:rPr>
                        <a:t>               29,437 </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20.7%</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79.3%</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16.5%</a:t>
                      </a:r>
                    </a:p>
                  </a:txBody>
                  <a:tcPr marL="9525" marR="9525" marT="9525" marB="0" anchor="b"/>
                </a:tc>
              </a:tr>
              <a:tr h="335680">
                <a:tc>
                  <a:txBody>
                    <a:bodyPr/>
                    <a:lstStyle/>
                    <a:p>
                      <a:pPr algn="ctr" fontAlgn="b"/>
                      <a:r>
                        <a:rPr lang="en-US" sz="1800" b="1" i="0" u="none" strike="noStrike" dirty="0" smtClean="0">
                          <a:solidFill>
                            <a:schemeClr val="bg1"/>
                          </a:solidFill>
                          <a:effectLst/>
                          <a:latin typeface="Calibri" panose="020F0502020204030204" pitchFamily="34" charset="0"/>
                        </a:rPr>
                        <a:t>Collin</a:t>
                      </a:r>
                      <a:endParaRPr lang="en-US"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14</a:t>
                      </a:r>
                    </a:p>
                  </a:txBody>
                  <a:tcPr marL="9525" marR="9525" marT="9525" marB="0" anchor="b"/>
                </a:tc>
                <a:tc>
                  <a:txBody>
                    <a:bodyPr/>
                    <a:lstStyle/>
                    <a:p>
                      <a:pPr algn="l" fontAlgn="b"/>
                      <a:r>
                        <a:rPr lang="en-US" sz="1600" b="0" i="0" u="none" strike="noStrike">
                          <a:solidFill>
                            <a:schemeClr val="accent1">
                              <a:lumMod val="50000"/>
                            </a:schemeClr>
                          </a:solidFill>
                          <a:effectLst/>
                          <a:latin typeface="Calibri" panose="020F0502020204030204" pitchFamily="34" charset="0"/>
                        </a:rPr>
                        <a:t>               28,075 </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24.8%</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75.2%</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15.8%</a:t>
                      </a:r>
                    </a:p>
                  </a:txBody>
                  <a:tcPr marL="9525" marR="9525" marT="9525" marB="0" anchor="b"/>
                </a:tc>
              </a:tr>
              <a:tr h="335680">
                <a:tc>
                  <a:txBody>
                    <a:bodyPr/>
                    <a:lstStyle/>
                    <a:p>
                      <a:pPr algn="ctr" fontAlgn="b"/>
                      <a:r>
                        <a:rPr lang="en-US" sz="1800" b="1" i="0" u="none" strike="noStrike" dirty="0" smtClean="0">
                          <a:solidFill>
                            <a:schemeClr val="bg1"/>
                          </a:solidFill>
                          <a:effectLst/>
                          <a:latin typeface="Calibri" panose="020F0502020204030204" pitchFamily="34" charset="0"/>
                        </a:rPr>
                        <a:t>Denton</a:t>
                      </a:r>
                      <a:endParaRPr lang="en-US"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16</a:t>
                      </a:r>
                    </a:p>
                  </a:txBody>
                  <a:tcPr marL="9525" marR="9525" marT="9525" marB="0" anchor="b"/>
                </a:tc>
                <a:tc>
                  <a:txBody>
                    <a:bodyPr/>
                    <a:lstStyle/>
                    <a:p>
                      <a:pPr algn="l" fontAlgn="b"/>
                      <a:r>
                        <a:rPr lang="en-US" sz="1600" b="0" i="0" u="none" strike="noStrike">
                          <a:solidFill>
                            <a:schemeClr val="accent1">
                              <a:lumMod val="50000"/>
                            </a:schemeClr>
                          </a:solidFill>
                          <a:effectLst/>
                          <a:latin typeface="Calibri" panose="020F0502020204030204" pitchFamily="34" charset="0"/>
                        </a:rPr>
                        <a:t>               25,820 </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25.5%</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74.5%</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11.7%</a:t>
                      </a:r>
                    </a:p>
                  </a:txBody>
                  <a:tcPr marL="9525" marR="9525" marT="9525" marB="0" anchor="b"/>
                </a:tc>
              </a:tr>
              <a:tr h="335680">
                <a:tc>
                  <a:txBody>
                    <a:bodyPr/>
                    <a:lstStyle/>
                    <a:p>
                      <a:pPr algn="ctr" fontAlgn="b"/>
                      <a:r>
                        <a:rPr lang="en-US" sz="1800" b="1" i="0" u="none" strike="noStrike" dirty="0" smtClean="0">
                          <a:solidFill>
                            <a:schemeClr val="bg1"/>
                          </a:solidFill>
                          <a:effectLst/>
                          <a:latin typeface="Calibri" panose="020F0502020204030204" pitchFamily="34" charset="0"/>
                        </a:rPr>
                        <a:t>Travis</a:t>
                      </a:r>
                      <a:endParaRPr lang="en-US"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17</a:t>
                      </a:r>
                    </a:p>
                  </a:txBody>
                  <a:tcPr marL="9525" marR="9525" marT="9525" marB="0" anchor="b"/>
                </a:tc>
                <a:tc>
                  <a:txBody>
                    <a:bodyPr/>
                    <a:lstStyle/>
                    <a:p>
                      <a:pPr algn="l" fontAlgn="b"/>
                      <a:r>
                        <a:rPr lang="en-US" sz="1600" b="0" i="0" u="none" strike="noStrike">
                          <a:solidFill>
                            <a:schemeClr val="accent1">
                              <a:lumMod val="50000"/>
                            </a:schemeClr>
                          </a:solidFill>
                          <a:effectLst/>
                          <a:latin typeface="Calibri" panose="020F0502020204030204" pitchFamily="34" charset="0"/>
                        </a:rPr>
                        <a:t>               25,562 </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42.5%</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57.5%</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22.9%</a:t>
                      </a:r>
                    </a:p>
                  </a:txBody>
                  <a:tcPr marL="9525" marR="9525" marT="9525" marB="0" anchor="b"/>
                </a:tc>
              </a:tr>
              <a:tr h="335680">
                <a:tc>
                  <a:txBody>
                    <a:bodyPr/>
                    <a:lstStyle/>
                    <a:p>
                      <a:pPr algn="ctr" fontAlgn="b"/>
                      <a:r>
                        <a:rPr lang="en-US" sz="1800" b="1" i="0" u="none" strike="noStrike" dirty="0" smtClean="0">
                          <a:solidFill>
                            <a:schemeClr val="bg1"/>
                          </a:solidFill>
                          <a:effectLst/>
                          <a:latin typeface="Calibri" panose="020F0502020204030204" pitchFamily="34" charset="0"/>
                        </a:rPr>
                        <a:t>Williamson</a:t>
                      </a:r>
                      <a:endParaRPr lang="en-US"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27</a:t>
                      </a:r>
                    </a:p>
                  </a:txBody>
                  <a:tcPr marL="9525" marR="9525" marT="9525" marB="0" anchor="b"/>
                </a:tc>
                <a:tc>
                  <a:txBody>
                    <a:bodyPr/>
                    <a:lstStyle/>
                    <a:p>
                      <a:pPr algn="l" fontAlgn="b"/>
                      <a:r>
                        <a:rPr lang="en-US" sz="1600" b="0" i="0" u="none" strike="noStrike">
                          <a:solidFill>
                            <a:schemeClr val="accent1">
                              <a:lumMod val="50000"/>
                            </a:schemeClr>
                          </a:solidFill>
                          <a:effectLst/>
                          <a:latin typeface="Calibri" panose="020F0502020204030204" pitchFamily="34" charset="0"/>
                        </a:rPr>
                        <a:t>               19,086 </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20.9%</a:t>
                      </a:r>
                    </a:p>
                  </a:txBody>
                  <a:tcPr marL="9525" marR="9525" marT="9525" marB="0" anchor="b"/>
                </a:tc>
                <a:tc>
                  <a:txBody>
                    <a:bodyPr/>
                    <a:lstStyle/>
                    <a:p>
                      <a:pPr algn="r" fontAlgn="b"/>
                      <a:r>
                        <a:rPr lang="en-US" sz="1600" b="0" i="0" u="none" strike="noStrike">
                          <a:solidFill>
                            <a:schemeClr val="accent1">
                              <a:lumMod val="50000"/>
                            </a:schemeClr>
                          </a:solidFill>
                          <a:effectLst/>
                          <a:latin typeface="Calibri" panose="020F0502020204030204" pitchFamily="34" charset="0"/>
                        </a:rPr>
                        <a:t>79.1%</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6.7%</a:t>
                      </a:r>
                    </a:p>
                  </a:txBody>
                  <a:tcPr marL="9525" marR="9525" marT="9525" marB="0" anchor="b"/>
                </a:tc>
              </a:tr>
              <a:tr h="335680">
                <a:tc>
                  <a:txBody>
                    <a:bodyPr/>
                    <a:lstStyle/>
                    <a:p>
                      <a:pPr algn="ctr" fontAlgn="b"/>
                      <a:r>
                        <a:rPr lang="en-US" sz="1800" b="1" i="0" u="none" strike="noStrike" dirty="0" smtClean="0">
                          <a:solidFill>
                            <a:schemeClr val="bg1"/>
                          </a:solidFill>
                          <a:effectLst/>
                          <a:latin typeface="Calibri" panose="020F0502020204030204" pitchFamily="34" charset="0"/>
                        </a:rPr>
                        <a:t>Montgomery</a:t>
                      </a:r>
                      <a:endParaRPr lang="en-US" sz="1800" b="1" i="0" u="none" strike="noStrike" dirty="0">
                        <a:solidFill>
                          <a:schemeClr val="bg1"/>
                        </a:solidFill>
                        <a:effectLst/>
                        <a:latin typeface="Calibri" panose="020F0502020204030204" pitchFamily="34" charset="0"/>
                      </a:endParaRP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29</a:t>
                      </a:r>
                    </a:p>
                  </a:txBody>
                  <a:tcPr marL="9525" marR="9525" marT="9525" marB="0" anchor="b"/>
                </a:tc>
                <a:tc>
                  <a:txBody>
                    <a:bodyPr/>
                    <a:lstStyle/>
                    <a:p>
                      <a:pPr algn="l" fontAlgn="b"/>
                      <a:r>
                        <a:rPr lang="en-US" sz="1600" b="0" i="0" u="none" strike="noStrike" dirty="0">
                          <a:solidFill>
                            <a:schemeClr val="accent1">
                              <a:lumMod val="50000"/>
                            </a:schemeClr>
                          </a:solidFill>
                          <a:effectLst/>
                          <a:latin typeface="Calibri" panose="020F0502020204030204" pitchFamily="34" charset="0"/>
                        </a:rPr>
                        <a:t>               18,505 </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19.2%</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80.8%</a:t>
                      </a:r>
                    </a:p>
                  </a:txBody>
                  <a:tcPr marL="9525" marR="9525" marT="9525" marB="0" anchor="b"/>
                </a:tc>
                <a:tc>
                  <a:txBody>
                    <a:bodyPr/>
                    <a:lstStyle/>
                    <a:p>
                      <a:pPr algn="r" fontAlgn="b"/>
                      <a:r>
                        <a:rPr lang="en-US" sz="1600" b="0" i="0" u="none" strike="noStrike" dirty="0">
                          <a:solidFill>
                            <a:schemeClr val="accent1">
                              <a:lumMod val="50000"/>
                            </a:schemeClr>
                          </a:solidFill>
                          <a:effectLst/>
                          <a:latin typeface="Calibri" panose="020F0502020204030204" pitchFamily="34" charset="0"/>
                        </a:rPr>
                        <a:t>9.9%</a:t>
                      </a:r>
                    </a:p>
                  </a:txBody>
                  <a:tcPr marL="9525" marR="9525" marT="9525" marB="0" anchor="b"/>
                </a:tc>
              </a:tr>
              <a:tr h="178237">
                <a:tc gridSpan="6">
                  <a:txBody>
                    <a:bodyPr/>
                    <a:lstStyle/>
                    <a:p>
                      <a:pPr marL="0" marR="0">
                        <a:lnSpc>
                          <a:spcPct val="107000"/>
                        </a:lnSpc>
                        <a:spcBef>
                          <a:spcPts val="0"/>
                        </a:spcBef>
                        <a:spcAft>
                          <a:spcPts val="0"/>
                        </a:spcAft>
                      </a:pPr>
                      <a:r>
                        <a:rPr lang="en-US" sz="1100" dirty="0">
                          <a:effectLst/>
                        </a:rPr>
                        <a:t>*Dallas had net out domestic migration over this period.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8237">
                <a:tc gridSpan="6">
                  <a:txBody>
                    <a:bodyPr/>
                    <a:lstStyle/>
                    <a:p>
                      <a:pPr marL="0" marR="0">
                        <a:lnSpc>
                          <a:spcPct val="107000"/>
                        </a:lnSpc>
                        <a:spcBef>
                          <a:spcPts val="0"/>
                        </a:spcBef>
                        <a:spcAft>
                          <a:spcPts val="0"/>
                        </a:spcAft>
                      </a:pPr>
                      <a:r>
                        <a:rPr lang="en-US" sz="1050" dirty="0">
                          <a:effectLst/>
                        </a:rPr>
                        <a:t>Source: U.S. Census  Bureau, </a:t>
                      </a:r>
                      <a:r>
                        <a:rPr lang="en-US" sz="1050" dirty="0" smtClean="0">
                          <a:effectLst/>
                        </a:rPr>
                        <a:t>2015 </a:t>
                      </a:r>
                      <a:r>
                        <a:rPr lang="en-US" sz="1050" dirty="0">
                          <a:effectLst/>
                        </a:rPr>
                        <a:t>Vintage Population Estimates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1254" marR="61254"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2743200" y="76200"/>
            <a:ext cx="4572000" cy="830997"/>
          </a:xfrm>
          <a:prstGeom prst="rect">
            <a:avLst/>
          </a:prstGeom>
        </p:spPr>
        <p:txBody>
          <a:bodyPr>
            <a:spAutoFit/>
          </a:bodyPr>
          <a:lstStyle/>
          <a:p>
            <a:r>
              <a:rPr lang="en-US" dirty="0" smtClean="0">
                <a:solidFill>
                  <a:schemeClr val="bg1"/>
                </a:solidFill>
              </a:rPr>
              <a:t>Top Counties for Numeric Growth in </a:t>
            </a:r>
            <a:r>
              <a:rPr lang="en-US" dirty="0">
                <a:solidFill>
                  <a:schemeClr val="bg1"/>
                </a:solidFill>
              </a:rPr>
              <a:t>Texas, </a:t>
            </a:r>
            <a:r>
              <a:rPr lang="en-US" dirty="0" smtClean="0">
                <a:solidFill>
                  <a:schemeClr val="bg1"/>
                </a:solidFill>
              </a:rPr>
              <a:t>2014-2015</a:t>
            </a:r>
            <a:endParaRPr lang="en-US" dirty="0">
              <a:solidFill>
                <a:schemeClr val="bg1"/>
              </a:solidFill>
            </a:endParaRPr>
          </a:p>
        </p:txBody>
      </p:sp>
    </p:spTree>
    <p:extLst>
      <p:ext uri="{BB962C8B-B14F-4D97-AF65-F5344CB8AC3E}">
        <p14:creationId xmlns:p14="http://schemas.microsoft.com/office/powerpoint/2010/main" val="2696666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76200"/>
            <a:ext cx="4572000" cy="830997"/>
          </a:xfrm>
          <a:prstGeom prst="rect">
            <a:avLst/>
          </a:prstGeom>
        </p:spPr>
        <p:txBody>
          <a:bodyPr>
            <a:spAutoFit/>
          </a:bodyPr>
          <a:lstStyle/>
          <a:p>
            <a:pPr algn="ctr"/>
            <a:r>
              <a:rPr lang="en-US" dirty="0" smtClean="0">
                <a:solidFill>
                  <a:schemeClr val="bg1"/>
                </a:solidFill>
              </a:rPr>
              <a:t>Top Counties for Percent Growth* in </a:t>
            </a:r>
            <a:r>
              <a:rPr lang="en-US" dirty="0">
                <a:solidFill>
                  <a:schemeClr val="bg1"/>
                </a:solidFill>
              </a:rPr>
              <a:t>Texas, </a:t>
            </a:r>
            <a:r>
              <a:rPr lang="en-US" dirty="0" smtClean="0">
                <a:solidFill>
                  <a:schemeClr val="bg1"/>
                </a:solidFill>
              </a:rPr>
              <a:t>2014-2015</a:t>
            </a:r>
            <a:endParaRPr lang="en-US" dirty="0">
              <a:solidFill>
                <a:schemeClr val="bg1"/>
              </a:solidFill>
            </a:endParaRPr>
          </a:p>
        </p:txBody>
      </p:sp>
      <p:graphicFrame>
        <p:nvGraphicFramePr>
          <p:cNvPr id="4" name="Table 3"/>
          <p:cNvGraphicFramePr>
            <a:graphicFrameLocks noGrp="1"/>
          </p:cNvGraphicFramePr>
          <p:nvPr>
            <p:extLst/>
          </p:nvPr>
        </p:nvGraphicFramePr>
        <p:xfrm>
          <a:off x="1600200" y="1219200"/>
          <a:ext cx="6153468" cy="5005896"/>
        </p:xfrm>
        <a:graphic>
          <a:graphicData uri="http://schemas.openxmlformats.org/drawingml/2006/table">
            <a:tbl>
              <a:tblPr firstRow="1" firstCol="1" bandRow="1">
                <a:tableStyleId>{5C22544A-7EE6-4342-B048-85BDC9FD1C3A}</a:tableStyleId>
              </a:tblPr>
              <a:tblGrid>
                <a:gridCol w="1981200"/>
                <a:gridCol w="609600"/>
                <a:gridCol w="1066800"/>
                <a:gridCol w="1066800"/>
                <a:gridCol w="1429068"/>
              </a:tblGrid>
              <a:tr h="963267">
                <a:tc>
                  <a:txBody>
                    <a:bodyPr/>
                    <a:lstStyle/>
                    <a:p>
                      <a:pPr algn="ctr">
                        <a:lnSpc>
                          <a:spcPct val="107000"/>
                        </a:lnSpc>
                      </a:pPr>
                      <a:r>
                        <a:rPr lang="en-US" sz="1600" dirty="0" smtClean="0">
                          <a:effectLst/>
                          <a:latin typeface="Calibri" panose="020F0502020204030204" pitchFamily="34" charset="0"/>
                        </a:rPr>
                        <a:t>County</a:t>
                      </a:r>
                    </a:p>
                    <a:p>
                      <a:pPr algn="ctr">
                        <a:lnSpc>
                          <a:spcPct val="107000"/>
                        </a:lnSpc>
                      </a:pPr>
                      <a:endParaRPr lang="en-US" sz="1600" dirty="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U.S. Rank</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smtClean="0">
                          <a:effectLst/>
                        </a:rPr>
                        <a:t>2014-2015 </a:t>
                      </a:r>
                      <a:r>
                        <a:rPr lang="en-US" sz="1600" dirty="0">
                          <a:effectLst/>
                        </a:rPr>
                        <a:t>Percent </a:t>
                      </a:r>
                      <a:r>
                        <a:rPr lang="en-US" sz="1600" dirty="0" smtClean="0">
                          <a:effectLst/>
                        </a:rPr>
                        <a:t>Population </a:t>
                      </a:r>
                      <a:r>
                        <a:rPr lang="en-US" sz="1600" dirty="0">
                          <a:effectLst/>
                        </a:rPr>
                        <a:t>Change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Change</a:t>
                      </a:r>
                      <a:r>
                        <a:rPr lang="en-US" sz="1600" baseline="0" dirty="0" smtClean="0">
                          <a:effectLst/>
                        </a:rPr>
                        <a:t> </a:t>
                      </a:r>
                      <a:r>
                        <a:rPr lang="en-US" sz="1600" dirty="0" smtClean="0">
                          <a:effectLst/>
                        </a:rPr>
                        <a:t>from </a:t>
                      </a:r>
                      <a:r>
                        <a:rPr lang="en-US" sz="1600" dirty="0">
                          <a:effectLst/>
                        </a:rPr>
                        <a:t>Migration</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600" dirty="0">
                          <a:effectLst/>
                        </a:rPr>
                        <a:t>Percent </a:t>
                      </a:r>
                      <a:r>
                        <a:rPr lang="en-US" sz="1600" dirty="0" smtClean="0">
                          <a:effectLst/>
                        </a:rPr>
                        <a:t> Change from International</a:t>
                      </a:r>
                    </a:p>
                    <a:p>
                      <a:pPr marL="0" marR="0" algn="ctr">
                        <a:lnSpc>
                          <a:spcPct val="107000"/>
                        </a:lnSpc>
                        <a:spcBef>
                          <a:spcPts val="0"/>
                        </a:spcBef>
                        <a:spcAft>
                          <a:spcPts val="0"/>
                        </a:spcAft>
                      </a:pPr>
                      <a:r>
                        <a:rPr lang="en-US" sz="1600" dirty="0" smtClean="0">
                          <a:effectLst/>
                        </a:rPr>
                        <a:t>Migration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Hays </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5.2%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85.5%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1.9%</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Comal </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4.5%</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90.7%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2.1%</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Fort Bend </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4.3%</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79.3%</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16.5%</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Williamson </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3.9%</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79.1%</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6.7%</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Montgomery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10</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3.6%</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80.8%</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9.9%</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Denton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3.4%</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74.5%</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11.7%</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Ector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18</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63.1%</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3.1%</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Midland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19</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3.3%</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66.2%</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3.2%</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Collin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23</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75.2%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15.8%</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Kaufman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25</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3.1%</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79.8%</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3.2%</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Parker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29</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2.8%</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89.8%</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2.2%</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Brazos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32</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2.8%</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69.2%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27.4%</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Guadalupe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38</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2.7%</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78.8%</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4.6%</a:t>
                      </a:r>
                    </a:p>
                  </a:txBody>
                  <a:tcPr marL="9525" marR="9525" marT="9525" marB="0" anchor="b"/>
                </a:tc>
              </a:tr>
              <a:tr h="196404">
                <a:tc>
                  <a:txBody>
                    <a:bodyPr/>
                    <a:lstStyle/>
                    <a:p>
                      <a:pPr algn="ctr" fontAlgn="b"/>
                      <a:r>
                        <a:rPr lang="en-US" sz="1800" b="1" i="0" u="none" strike="noStrike" dirty="0">
                          <a:solidFill>
                            <a:schemeClr val="bg1"/>
                          </a:solidFill>
                          <a:effectLst/>
                          <a:latin typeface="Calibri" panose="020F0502020204030204" pitchFamily="34" charset="0"/>
                        </a:rPr>
                        <a:t>Ellis </a:t>
                      </a:r>
                    </a:p>
                  </a:txBody>
                  <a:tcPr marL="9525" marR="9525" marT="9525" marB="0" anchor="b"/>
                </a:tc>
                <a:tc>
                  <a:txBody>
                    <a:bodyPr/>
                    <a:lstStyle/>
                    <a:p>
                      <a:pPr algn="r" fontAlgn="b"/>
                      <a:r>
                        <a:rPr lang="en-US" sz="1800" b="0" i="0" u="none" strike="noStrike">
                          <a:solidFill>
                            <a:schemeClr val="accent1">
                              <a:lumMod val="50000"/>
                            </a:schemeClr>
                          </a:solidFill>
                          <a:effectLst/>
                          <a:latin typeface="Calibri" panose="020F0502020204030204" pitchFamily="34" charset="0"/>
                        </a:rPr>
                        <a:t>39</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77.2%</a:t>
                      </a:r>
                    </a:p>
                  </a:txBody>
                  <a:tcPr marL="9525" marR="9525" marT="9525" marB="0" anchor="b"/>
                </a:tc>
                <a:tc>
                  <a:txBody>
                    <a:bodyPr/>
                    <a:lstStyle/>
                    <a:p>
                      <a:pPr algn="r" fontAlgn="b"/>
                      <a:r>
                        <a:rPr lang="en-US" sz="1800" b="0" i="0" u="none" strike="noStrike" dirty="0">
                          <a:solidFill>
                            <a:schemeClr val="accent1">
                              <a:lumMod val="50000"/>
                            </a:schemeClr>
                          </a:solidFill>
                          <a:effectLst/>
                          <a:latin typeface="Calibri" panose="020F0502020204030204" pitchFamily="34" charset="0"/>
                        </a:rPr>
                        <a:t>2.7%</a:t>
                      </a:r>
                    </a:p>
                  </a:txBody>
                  <a:tcPr marL="9525" marR="9525" marT="9525" marB="0" anchor="b"/>
                </a:tc>
              </a:tr>
            </a:tbl>
          </a:graphicData>
        </a:graphic>
      </p:graphicFrame>
      <p:sp>
        <p:nvSpPr>
          <p:cNvPr id="5" name="Rectangle 4"/>
          <p:cNvSpPr/>
          <p:nvPr/>
        </p:nvSpPr>
        <p:spPr>
          <a:xfrm>
            <a:off x="104934" y="6236716"/>
            <a:ext cx="4572000" cy="635751"/>
          </a:xfrm>
          <a:prstGeom prst="rect">
            <a:avLst/>
          </a:prstGeom>
        </p:spPr>
        <p:txBody>
          <a:bodyPr>
            <a:spAutoFit/>
          </a:bodyPr>
          <a:lstStyle/>
          <a:p>
            <a:pPr marL="0" marR="0">
              <a:lnSpc>
                <a:spcPct val="107000"/>
              </a:lnSpc>
              <a:spcBef>
                <a:spcPts val="0"/>
              </a:spcBef>
              <a:spcAft>
                <a:spcPts val="0"/>
              </a:spcAft>
            </a:pPr>
            <a:r>
              <a:rPr lang="en-US" sz="1100" dirty="0" smtClean="0">
                <a:solidFill>
                  <a:schemeClr val="bg1">
                    <a:lumMod val="75000"/>
                  </a:schemeClr>
                </a:solidFill>
              </a:rPr>
              <a:t>*Among Counties with 10,000 or more population in 2014</a:t>
            </a:r>
          </a:p>
          <a:p>
            <a:pPr marL="0" marR="0">
              <a:lnSpc>
                <a:spcPct val="107000"/>
              </a:lnSpc>
              <a:spcBef>
                <a:spcPts val="0"/>
              </a:spcBef>
              <a:spcAft>
                <a:spcPts val="0"/>
              </a:spcAft>
            </a:pPr>
            <a:r>
              <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Source: U.S. Census  Bureau, 2015 Vintage Population </a:t>
            </a:r>
            <a:r>
              <a:rPr lang="fr-FR" sz="1100" dirty="0" err="1">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Estimates</a:t>
            </a:r>
            <a:endParaRPr lang="fr-FR"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0486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Top 10 Gross Migration States for Domestic Migration to Texas, 2013</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13</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22140341"/>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34925" y="6444477"/>
            <a:ext cx="4572000" cy="276999"/>
          </a:xfrm>
          <a:prstGeom prst="rect">
            <a:avLst/>
          </a:prstGeom>
        </p:spPr>
        <p:txBody>
          <a:bodyPr>
            <a:spAutoFit/>
          </a:bodyPr>
          <a:lstStyle/>
          <a:p>
            <a:r>
              <a:rPr lang="en-US" sz="1200" i="1" dirty="0">
                <a:solidFill>
                  <a:schemeClr val="bg1">
                    <a:lumMod val="50000"/>
                  </a:schemeClr>
                </a:solidFill>
                <a:latin typeface="Arial" panose="020B0604020202020204" pitchFamily="34" charset="0"/>
                <a:ea typeface="Calibri" panose="020F0502020204030204" pitchFamily="34" charset="0"/>
              </a:rPr>
              <a:t>U.S. Census Bureau ACS </a:t>
            </a:r>
            <a:r>
              <a:rPr lang="en-US" sz="1200" i="1" dirty="0" smtClean="0">
                <a:solidFill>
                  <a:schemeClr val="bg1">
                    <a:lumMod val="50000"/>
                  </a:schemeClr>
                </a:solidFill>
                <a:latin typeface="Arial" panose="020B0604020202020204" pitchFamily="34" charset="0"/>
                <a:ea typeface="Calibri" panose="020F0502020204030204" pitchFamily="34" charset="0"/>
              </a:rPr>
              <a:t>1-Year PUMS,2013</a:t>
            </a:r>
            <a:endParaRPr lang="en-US" sz="1200" dirty="0">
              <a:solidFill>
                <a:schemeClr val="bg1">
                  <a:lumMod val="50000"/>
                </a:schemeClr>
              </a:solidFill>
            </a:endParaRPr>
          </a:p>
        </p:txBody>
      </p:sp>
    </p:spTree>
    <p:extLst>
      <p:ext uri="{BB962C8B-B14F-4D97-AF65-F5344CB8AC3E}">
        <p14:creationId xmlns:p14="http://schemas.microsoft.com/office/powerpoint/2010/main" val="3138101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Top 10 Destination Counties for </a:t>
            </a:r>
            <a:r>
              <a:rPr lang="en-US" dirty="0" smtClean="0">
                <a:effectLst/>
              </a:rPr>
              <a:t>Interstate </a:t>
            </a:r>
            <a:r>
              <a:rPr lang="en-US" dirty="0">
                <a:effectLst/>
              </a:rPr>
              <a:t>Domestic Migration to Texas, </a:t>
            </a:r>
            <a:r>
              <a:rPr lang="en-US" dirty="0" smtClean="0">
                <a:effectLst/>
              </a:rPr>
              <a:t>2009-2013</a:t>
            </a:r>
            <a:endParaRPr lang="en-US"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14</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99519220"/>
              </p:ext>
            </p:extLst>
          </p:nvPr>
        </p:nvGraphicFramePr>
        <p:xfrm>
          <a:off x="377825" y="1511300"/>
          <a:ext cx="8458200" cy="466407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34925" y="6444477"/>
            <a:ext cx="4572000" cy="276999"/>
          </a:xfrm>
          <a:prstGeom prst="rect">
            <a:avLst/>
          </a:prstGeom>
        </p:spPr>
        <p:txBody>
          <a:bodyPr>
            <a:spAutoFit/>
          </a:bodyPr>
          <a:lstStyle/>
          <a:p>
            <a:r>
              <a:rPr lang="en-US" sz="1200" i="1" dirty="0">
                <a:solidFill>
                  <a:schemeClr val="bg1">
                    <a:lumMod val="50000"/>
                  </a:schemeClr>
                </a:solidFill>
                <a:latin typeface="Arial" panose="020B0604020202020204" pitchFamily="34" charset="0"/>
                <a:ea typeface="Calibri" panose="020F0502020204030204" pitchFamily="34" charset="0"/>
              </a:rPr>
              <a:t>U.S. Census Bureau ACS 5-Year Summary Data, 2009-2013</a:t>
            </a:r>
            <a:endParaRPr lang="en-US" sz="1200" dirty="0">
              <a:solidFill>
                <a:schemeClr val="bg1">
                  <a:lumMod val="50000"/>
                </a:schemeClr>
              </a:solidFill>
            </a:endParaRPr>
          </a:p>
        </p:txBody>
      </p:sp>
    </p:spTree>
    <p:extLst>
      <p:ext uri="{BB962C8B-B14F-4D97-AF65-F5344CB8AC3E}">
        <p14:creationId xmlns:p14="http://schemas.microsoft.com/office/powerpoint/2010/main" val="2511624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457200" y="13716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Population Growth in Texas, </a:t>
            </a:r>
            <a:br>
              <a:rPr lang="en-US" sz="2800" kern="0" dirty="0" smtClean="0">
                <a:latin typeface="+mj-lt"/>
                <a:ea typeface="+mj-ea"/>
                <a:cs typeface="+mj-cs"/>
              </a:rPr>
            </a:br>
            <a:r>
              <a:rPr lang="en-US" sz="2800" kern="0" dirty="0" smtClean="0">
                <a:latin typeface="+mj-lt"/>
                <a:ea typeface="+mj-ea"/>
                <a:cs typeface="+mj-cs"/>
              </a:rPr>
              <a:t>2010-2050</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15</a:t>
            </a:fld>
            <a:endParaRPr lang="en-US" dirty="0"/>
          </a:p>
        </p:txBody>
      </p:sp>
      <p:cxnSp>
        <p:nvCxnSpPr>
          <p:cNvPr id="8" name="Straight Connector 7"/>
          <p:cNvCxnSpPr/>
          <p:nvPr/>
        </p:nvCxnSpPr>
        <p:spPr>
          <a:xfrm flipV="1">
            <a:off x="3048000" y="4267200"/>
            <a:ext cx="0" cy="1143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t>
            </a:r>
          </a:p>
        </p:txBody>
      </p:sp>
      <p:cxnSp>
        <p:nvCxnSpPr>
          <p:cNvPr id="11" name="Straight Connector 10"/>
          <p:cNvCxnSpPr/>
          <p:nvPr/>
        </p:nvCxnSpPr>
        <p:spPr>
          <a:xfrm flipV="1">
            <a:off x="4648200" y="3581400"/>
            <a:ext cx="0" cy="1828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248400" y="2743200"/>
            <a:ext cx="0" cy="266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848600" y="1676400"/>
            <a:ext cx="0" cy="381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810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nvPr>
        </p:nvGraphicFramePr>
        <p:xfrm>
          <a:off x="304800" y="1447800"/>
          <a:ext cx="8229600" cy="4754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noGrp="1"/>
          </p:cNvSpPr>
          <p:nvPr>
            <p:ph type="title"/>
          </p:nvPr>
        </p:nvSpPr>
        <p:spPr>
          <a:xfrm>
            <a:off x="1600200" y="152400"/>
            <a:ext cx="6858000" cy="990600"/>
          </a:xfrm>
          <a:prstGeom prst="rect">
            <a:avLst/>
          </a:prstGeom>
        </p:spPr>
        <p:txBody>
          <a:bodyPr>
            <a:noAutofit/>
          </a:bodyPr>
          <a:lstStyle/>
          <a:p>
            <a:pPr lvl="0" algn="ctr"/>
            <a:r>
              <a:rPr lang="en-US" sz="2800" kern="0" dirty="0" smtClean="0">
                <a:latin typeface="+mj-lt"/>
                <a:ea typeface="+mj-ea"/>
                <a:cs typeface="+mj-cs"/>
              </a:rPr>
              <a:t>Projected and Estimated Population Growth in Texas, 2010-2015</a:t>
            </a:r>
            <a:endParaRPr kumimoji="0" lang="en-US" sz="2800" i="0" u="none" strike="noStrike" kern="0" cap="none" spc="0" normalizeH="0" baseline="0" noProof="0" dirty="0">
              <a:ln>
                <a:noFill/>
              </a:ln>
              <a:effectLst/>
              <a:uLnTx/>
              <a:uFillTx/>
              <a:latin typeface="+mj-lt"/>
              <a:ea typeface="+mj-ea"/>
              <a:cs typeface="+mj-cs"/>
            </a:endParaRP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16</a:t>
            </a:fld>
            <a:endParaRPr lang="en-US" dirty="0"/>
          </a:p>
        </p:txBody>
      </p:sp>
      <p:sp>
        <p:nvSpPr>
          <p:cNvPr id="10" name="TextBox 9"/>
          <p:cNvSpPr txBox="1"/>
          <p:nvPr/>
        </p:nvSpPr>
        <p:spPr>
          <a:xfrm>
            <a:off x="76200" y="6478320"/>
            <a:ext cx="8763000" cy="553998"/>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2014 Population Projections and U.S. Census Bureau Population Estimates</a:t>
            </a:r>
          </a:p>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 </a:t>
            </a:r>
          </a:p>
        </p:txBody>
      </p:sp>
    </p:spTree>
    <p:extLst>
      <p:ext uri="{BB962C8B-B14F-4D97-AF65-F5344CB8AC3E}">
        <p14:creationId xmlns:p14="http://schemas.microsoft.com/office/powerpoint/2010/main" val="2982332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2800" dirty="0" smtClean="0"/>
              <a:t>Projected Population Change, Texas Counties, 2010-2050</a:t>
            </a:r>
            <a:endParaRPr lang="en-US" sz="2800" dirty="0"/>
          </a:p>
        </p:txBody>
      </p:sp>
      <p:sp>
        <p:nvSpPr>
          <p:cNvPr id="6" name="TextBox 5"/>
          <p:cNvSpPr txBox="1"/>
          <p:nvPr/>
        </p:nvSpPr>
        <p:spPr>
          <a:xfrm>
            <a:off x="-50947" y="6542836"/>
            <a:ext cx="87630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96" t="22202" r="4881" b="23087"/>
          <a:stretch/>
        </p:blipFill>
        <p:spPr bwMode="auto">
          <a:xfrm>
            <a:off x="1880333" y="1205299"/>
            <a:ext cx="6522270" cy="53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2958"/>
          <a:stretch/>
        </p:blipFill>
        <p:spPr bwMode="auto">
          <a:xfrm>
            <a:off x="748192" y="1268273"/>
            <a:ext cx="2465642" cy="216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629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2800" dirty="0" smtClean="0"/>
              <a:t>Projected Percent Population Change, Texas Counties, 2010-2050</a:t>
            </a:r>
            <a:endParaRPr lang="en-US" sz="28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3" t="22500" r="5205" b="22179"/>
          <a:stretch/>
        </p:blipFill>
        <p:spPr bwMode="auto">
          <a:xfrm>
            <a:off x="1524000" y="1160570"/>
            <a:ext cx="6645639" cy="552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420" y="6530590"/>
            <a:ext cx="8763000" cy="246221"/>
          </a:xfrm>
          <a:prstGeom prst="rect">
            <a:avLst/>
          </a:prstGeom>
          <a:noFill/>
        </p:spPr>
        <p:txBody>
          <a:bodyPr wrap="square" rtlCol="0">
            <a:spAutoFit/>
          </a:bodyPr>
          <a:lstStyle/>
          <a:p>
            <a:pPr marL="798513" indent="-798513">
              <a:spcBef>
                <a:spcPct val="50000"/>
              </a:spcBef>
            </a:pPr>
            <a:r>
              <a:rPr lang="en-US" sz="10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6931" r="24777"/>
          <a:stretch/>
        </p:blipFill>
        <p:spPr bwMode="auto">
          <a:xfrm>
            <a:off x="1315887" y="1447800"/>
            <a:ext cx="1882763" cy="183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402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4294967295"/>
          </p:nvPr>
        </p:nvSpPr>
        <p:spPr>
          <a:xfrm>
            <a:off x="914400" y="1676400"/>
            <a:ext cx="79248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eaLnBrk="1" hangingPunct="1">
              <a:buNone/>
            </a:pPr>
            <a:r>
              <a:rPr lang="en-US" dirty="0" smtClean="0"/>
              <a:t>State Demographer</a:t>
            </a:r>
            <a:endParaRPr lang="en-US" dirty="0" smtClean="0"/>
          </a:p>
          <a:p>
            <a:pPr lvl="1">
              <a:buNone/>
            </a:pPr>
            <a:r>
              <a:rPr lang="en-US" dirty="0" smtClean="0"/>
              <a:t>Office: (210) 458-6530</a:t>
            </a:r>
          </a:p>
          <a:p>
            <a:pPr lvl="1" eaLnBrk="1" hangingPunct="1">
              <a:buNone/>
            </a:pPr>
            <a:r>
              <a:rPr lang="en-US" dirty="0" smtClean="0"/>
              <a:t>Email: </a:t>
            </a:r>
            <a:r>
              <a:rPr lang="en-US" dirty="0" smtClean="0">
                <a:hlinkClick r:id="rId3"/>
              </a:rPr>
              <a:t>Lloyd.Potter@utsa.edu</a:t>
            </a:r>
            <a:endParaRPr lang="en-US" dirty="0" smtClean="0"/>
          </a:p>
          <a:p>
            <a:pPr lvl="1">
              <a:buNone/>
            </a:pPr>
            <a:r>
              <a:rPr lang="en-US" dirty="0" smtClean="0"/>
              <a:t>Internet</a:t>
            </a:r>
            <a:r>
              <a:rPr lang="en-US" dirty="0" smtClean="0"/>
              <a:t>: </a:t>
            </a:r>
            <a:r>
              <a:rPr lang="en-US" dirty="0" smtClean="0"/>
              <a:t>Demographics.Texas.gov</a:t>
            </a:r>
            <a:endParaRPr lang="en-US" dirty="0" smtClean="0"/>
          </a:p>
          <a:p>
            <a:pPr lvl="1">
              <a:buNone/>
            </a:pPr>
            <a:endParaRPr lang="en-US" dirty="0" smtClean="0"/>
          </a:p>
          <a:p>
            <a:pPr eaLnBrk="1" hangingPunct="1">
              <a:buNone/>
            </a:pPr>
            <a:endParaRPr lang="en-US" dirty="0" smtClean="0"/>
          </a:p>
        </p:txBody>
      </p:sp>
      <p:sp>
        <p:nvSpPr>
          <p:cNvPr id="5" name="Slide Number Placeholder 3"/>
          <p:cNvSpPr txBox="1">
            <a:spLocks/>
          </p:cNvSpPr>
          <p:nvPr/>
        </p:nvSpPr>
        <p:spPr>
          <a:xfrm>
            <a:off x="5714081" y="5190499"/>
            <a:ext cx="572243" cy="442437"/>
          </a:xfrm>
          <a:prstGeom prst="rect">
            <a:avLst/>
          </a:prstGeom>
        </p:spPr>
        <p:txBody>
          <a:bodyPr anchor="ctr"/>
          <a:lstStyle/>
          <a:p>
            <a:pPr algn="r" fontAlgn="auto">
              <a:spcBef>
                <a:spcPts val="0"/>
              </a:spcBef>
              <a:spcAft>
                <a:spcPts val="0"/>
              </a:spcAft>
              <a:defRPr/>
            </a:pPr>
            <a:endParaRPr lang="en-US" sz="20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4623776"/>
            <a:ext cx="341593" cy="341593"/>
          </a:xfrm>
          <a:prstGeom prst="rect">
            <a:avLst/>
          </a:prstGeom>
        </p:spPr>
      </p:pic>
      <p:sp>
        <p:nvSpPr>
          <p:cNvPr id="10" name="TextBox 9"/>
          <p:cNvSpPr txBox="1"/>
          <p:nvPr/>
        </p:nvSpPr>
        <p:spPr>
          <a:xfrm>
            <a:off x="1802645" y="4565259"/>
            <a:ext cx="4804906" cy="400110"/>
          </a:xfrm>
          <a:prstGeom prst="rect">
            <a:avLst/>
          </a:prstGeom>
          <a:noFill/>
        </p:spPr>
        <p:txBody>
          <a:bodyPr wrap="square" rtlCol="0">
            <a:spAutoFit/>
          </a:bodyPr>
          <a:lstStyle/>
          <a:p>
            <a:r>
              <a:rPr lang="en-US" sz="2000" dirty="0" smtClean="0">
                <a:solidFill>
                  <a:schemeClr val="tx2"/>
                </a:solidFill>
              </a:rPr>
              <a:t>@</a:t>
            </a:r>
            <a:r>
              <a:rPr lang="en-US" sz="2000" dirty="0" err="1" smtClean="0">
                <a:solidFill>
                  <a:schemeClr val="tx2"/>
                </a:solidFill>
              </a:rPr>
              <a:t>TexasDemography</a:t>
            </a:r>
            <a:endParaRPr lang="en-US" sz="2000" dirty="0">
              <a:solidFill>
                <a:schemeClr val="tx2"/>
              </a:solidFill>
            </a:endParaRPr>
          </a:p>
        </p:txBody>
      </p:sp>
      <p:sp>
        <p:nvSpPr>
          <p:cNvPr id="2" name="Slide Number Placeholder 1"/>
          <p:cNvSpPr>
            <a:spLocks noGrp="1"/>
          </p:cNvSpPr>
          <p:nvPr>
            <p:ph type="sldNum" sz="quarter" idx="12"/>
          </p:nvPr>
        </p:nvSpPr>
        <p:spPr/>
        <p:txBody>
          <a:bodyPr/>
          <a:lstStyle/>
          <a:p>
            <a:fld id="{2BC1FA3B-F0C1-4F58-90BE-DCC7501F4B28}"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800" dirty="0" smtClean="0"/>
              <a:t>Growing States, 2000-2015</a:t>
            </a:r>
            <a:endParaRPr lang="en-US" sz="28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87838902"/>
              </p:ext>
            </p:extLst>
          </p:nvPr>
        </p:nvGraphicFramePr>
        <p:xfrm>
          <a:off x="838200" y="1233694"/>
          <a:ext cx="7802882" cy="5722523"/>
        </p:xfrm>
        <a:graphic>
          <a:graphicData uri="http://schemas.openxmlformats.org/drawingml/2006/table">
            <a:tbl>
              <a:tblPr firstRow="1" bandRow="1">
                <a:tableStyleId>{073A0DAA-6AF3-43AB-8588-CEC1D06C72B9}</a:tableStyleId>
              </a:tblPr>
              <a:tblGrid>
                <a:gridCol w="1645920"/>
                <a:gridCol w="1341121"/>
                <a:gridCol w="1341121"/>
                <a:gridCol w="1219200"/>
                <a:gridCol w="1219200"/>
                <a:gridCol w="1036320"/>
              </a:tblGrid>
              <a:tr h="633927">
                <a:tc>
                  <a:txBody>
                    <a:bodyPr/>
                    <a:lstStyle/>
                    <a:p>
                      <a:pPr marL="117475" indent="0" algn="l"/>
                      <a:endParaRPr lang="en-US" sz="16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a:r>
                        <a:rPr lang="en-US" sz="1100" b="1" dirty="0" smtClean="0">
                          <a:solidFill>
                            <a:srgbClr val="1B1E7A"/>
                          </a:solidFill>
                          <a:latin typeface="Arial" pitchFamily="34" charset="0"/>
                          <a:cs typeface="Arial" pitchFamily="34" charset="0"/>
                        </a:rPr>
                        <a:t>2000</a:t>
                      </a:r>
                    </a:p>
                    <a:p>
                      <a:pPr marL="233363" indent="0" algn="ctr"/>
                      <a:r>
                        <a:rPr lang="en-US" sz="1100" b="1" dirty="0" smtClean="0">
                          <a:solidFill>
                            <a:srgbClr val="1B1E7A"/>
                          </a:solidFill>
                          <a:latin typeface="Arial" pitchFamily="34" charset="0"/>
                          <a:cs typeface="Arial" pitchFamily="34" charset="0"/>
                        </a:rPr>
                        <a:t>Population</a:t>
                      </a:r>
                      <a:endParaRPr lang="en-US" sz="11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100" b="1" kern="1200" dirty="0" smtClean="0">
                          <a:solidFill>
                            <a:srgbClr val="1B1E7A"/>
                          </a:solidFill>
                          <a:latin typeface="Arial" pitchFamily="34" charset="0"/>
                          <a:ea typeface="+mn-ea"/>
                          <a:cs typeface="Arial" pitchFamily="34" charset="0"/>
                        </a:rPr>
                        <a:t>2010</a:t>
                      </a:r>
                    </a:p>
                    <a:p>
                      <a:pPr marL="233363" indent="0" algn="ctr" defTabSz="914400" rtl="0" eaLnBrk="1" latinLnBrk="0" hangingPunct="1"/>
                      <a:r>
                        <a:rPr lang="en-US" sz="1100" b="1" kern="1200" dirty="0" smtClean="0">
                          <a:solidFill>
                            <a:srgbClr val="1B1E7A"/>
                          </a:solidFill>
                          <a:latin typeface="Arial" pitchFamily="34" charset="0"/>
                          <a:ea typeface="+mn-ea"/>
                          <a:cs typeface="Arial" pitchFamily="34" charset="0"/>
                        </a:rPr>
                        <a:t>Population</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100" b="1" kern="1200" dirty="0" smtClean="0">
                          <a:solidFill>
                            <a:srgbClr val="1B1E7A"/>
                          </a:solidFill>
                          <a:latin typeface="Arial" pitchFamily="34" charset="0"/>
                          <a:ea typeface="+mn-ea"/>
                          <a:cs typeface="Arial" pitchFamily="34" charset="0"/>
                        </a:rPr>
                        <a:t>2015 Population</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100" b="1" kern="1200" dirty="0" smtClean="0">
                          <a:solidFill>
                            <a:srgbClr val="1B1E7A"/>
                          </a:solidFill>
                          <a:latin typeface="Arial" pitchFamily="34" charset="0"/>
                          <a:ea typeface="+mn-ea"/>
                          <a:cs typeface="Arial" pitchFamily="34" charset="0"/>
                        </a:rPr>
                        <a:t>Numeric</a:t>
                      </a:r>
                    </a:p>
                    <a:p>
                      <a:pPr marL="233363" indent="0" algn="ctr" defTabSz="914400" rtl="0" eaLnBrk="1" latinLnBrk="0" hangingPunct="1"/>
                      <a:r>
                        <a:rPr lang="en-US" sz="1100" b="1" kern="1200" dirty="0" smtClean="0">
                          <a:solidFill>
                            <a:srgbClr val="1B1E7A"/>
                          </a:solidFill>
                          <a:latin typeface="Arial" pitchFamily="34" charset="0"/>
                          <a:ea typeface="+mn-ea"/>
                          <a:cs typeface="Arial" pitchFamily="34" charset="0"/>
                        </a:rPr>
                        <a:t>Change</a:t>
                      </a:r>
                    </a:p>
                    <a:p>
                      <a:pPr marL="233363" indent="0" algn="ctr" defTabSz="914400" rtl="0" eaLnBrk="1" latinLnBrk="0" hangingPunct="1"/>
                      <a:r>
                        <a:rPr lang="en-US" sz="1100" b="1" kern="1200" dirty="0" smtClean="0">
                          <a:solidFill>
                            <a:srgbClr val="1B1E7A"/>
                          </a:solidFill>
                          <a:latin typeface="Arial" pitchFamily="34" charset="0"/>
                          <a:ea typeface="+mn-ea"/>
                          <a:cs typeface="Arial" pitchFamily="34" charset="0"/>
                        </a:rPr>
                        <a:t>2010-2015</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100" b="1" dirty="0" smtClean="0">
                          <a:solidFill>
                            <a:srgbClr val="1B1E7A"/>
                          </a:solidFill>
                          <a:latin typeface="Arial" pitchFamily="34" charset="0"/>
                          <a:cs typeface="Arial" pitchFamily="34" charset="0"/>
                        </a:rPr>
                        <a:t>Percent</a:t>
                      </a:r>
                    </a:p>
                    <a:p>
                      <a:pPr marL="58738" indent="0" algn="ctr"/>
                      <a:r>
                        <a:rPr lang="en-US" sz="1100" b="1" dirty="0" smtClean="0">
                          <a:solidFill>
                            <a:srgbClr val="1B1E7A"/>
                          </a:solidFill>
                          <a:latin typeface="Arial" pitchFamily="34" charset="0"/>
                          <a:cs typeface="Arial" pitchFamily="34" charset="0"/>
                        </a:rPr>
                        <a:t>Change</a:t>
                      </a:r>
                    </a:p>
                    <a:p>
                      <a:pPr marL="58738" indent="0" algn="ctr"/>
                      <a:r>
                        <a:rPr lang="en-US" sz="1100" b="1" dirty="0" smtClean="0">
                          <a:solidFill>
                            <a:srgbClr val="1B1E7A"/>
                          </a:solidFill>
                          <a:latin typeface="Arial" pitchFamily="34" charset="0"/>
                          <a:cs typeface="Arial" pitchFamily="34" charset="0"/>
                        </a:rPr>
                        <a:t>2000-2010</a:t>
                      </a:r>
                      <a:endParaRPr lang="en-US" sz="11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r>
              <a:tr h="335280">
                <a:tc>
                  <a:txBody>
                    <a:bodyPr/>
                    <a:lstStyle/>
                    <a:p>
                      <a:pPr algn="l" rtl="0" fontAlgn="ctr"/>
                      <a:r>
                        <a:rPr lang="en-US" sz="1800" b="0" i="0" u="none" strike="noStrike" dirty="0">
                          <a:solidFill>
                            <a:srgbClr val="1B1E7A"/>
                          </a:solidFill>
                          <a:effectLst/>
                          <a:latin typeface="Calibri"/>
                        </a:rPr>
                        <a:t>United States</a:t>
                      </a: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800" u="none" strike="noStrike" kern="1200" dirty="0" smtClean="0">
                          <a:solidFill>
                            <a:srgbClr val="1B1E7A"/>
                          </a:solidFill>
                          <a:effectLst/>
                          <a:latin typeface="+mn-lt"/>
                          <a:ea typeface="+mn-ea"/>
                          <a:cs typeface="+mn-cs"/>
                        </a:rPr>
                        <a:t>         281,421,906</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800" u="none" strike="noStrike" kern="1200" dirty="0" smtClean="0">
                          <a:solidFill>
                            <a:srgbClr val="1B1E7A"/>
                          </a:solidFill>
                          <a:effectLst/>
                          <a:latin typeface="+mn-lt"/>
                          <a:ea typeface="+mn-ea"/>
                          <a:cs typeface="+mn-cs"/>
                        </a:rPr>
                        <a:t>308,745,538</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800" u="none" strike="noStrike" kern="1200" dirty="0" smtClean="0">
                          <a:solidFill>
                            <a:srgbClr val="1B1E7A"/>
                          </a:solidFill>
                          <a:effectLst/>
                          <a:latin typeface="+mn-lt"/>
                          <a:ea typeface="+mn-ea"/>
                          <a:cs typeface="+mn-cs"/>
                        </a:rPr>
                        <a:t>321,418,820 </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dirty="0">
                          <a:solidFill>
                            <a:srgbClr val="1B1E7A"/>
                          </a:solidFill>
                          <a:effectLst/>
                          <a:latin typeface="+mn-lt"/>
                        </a:rPr>
                        <a:t>12,673,282</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a:solidFill>
                            <a:srgbClr val="1B1E7A"/>
                          </a:solidFill>
                          <a:effectLst/>
                          <a:latin typeface="+mn-lt"/>
                        </a:rPr>
                        <a:t>4.1%</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02701">
                <a:tc>
                  <a:txBody>
                    <a:bodyPr/>
                    <a:lstStyle/>
                    <a:p>
                      <a:pPr algn="l" rtl="0" fontAlgn="ctr"/>
                      <a:r>
                        <a:rPr lang="en-US" sz="1800" b="1" i="0" u="none" strike="noStrike" dirty="0">
                          <a:solidFill>
                            <a:srgbClr val="1B1E7A"/>
                          </a:solidFill>
                          <a:effectLst/>
                          <a:latin typeface="Calibri"/>
                        </a:rPr>
                        <a:t>Texas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800" u="none" strike="noStrike" kern="1200" dirty="0" smtClean="0">
                          <a:solidFill>
                            <a:srgbClr val="1B1E7A"/>
                          </a:solidFill>
                          <a:effectLst/>
                          <a:latin typeface="+mn-lt"/>
                          <a:ea typeface="+mn-ea"/>
                          <a:cs typeface="+mn-cs"/>
                        </a:rPr>
                        <a:t>	</a:t>
                      </a:r>
                      <a:r>
                        <a:rPr lang="en-US" sz="1800" b="1" u="none" strike="noStrike" kern="1200" dirty="0" smtClean="0">
                          <a:solidFill>
                            <a:srgbClr val="1B1E7A"/>
                          </a:solidFill>
                          <a:effectLst/>
                          <a:latin typeface="+mn-lt"/>
                          <a:ea typeface="+mn-ea"/>
                          <a:cs typeface="+mn-cs"/>
                        </a:rPr>
                        <a:t>20,851,820</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800" b="1" u="none" strike="noStrike" kern="1200" dirty="0" smtClean="0">
                          <a:solidFill>
                            <a:srgbClr val="1B1E7A"/>
                          </a:solidFill>
                          <a:effectLst/>
                          <a:latin typeface="+mn-lt"/>
                          <a:ea typeface="+mn-ea"/>
                          <a:cs typeface="+mn-cs"/>
                        </a:rPr>
                        <a:t>25,145,561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1" u="none" strike="noStrike" kern="1200" dirty="0" smtClean="0">
                          <a:solidFill>
                            <a:srgbClr val="1B1E7A"/>
                          </a:solidFill>
                          <a:effectLst/>
                          <a:latin typeface="+mn-lt"/>
                          <a:ea typeface="+mn-ea"/>
                          <a:cs typeface="+mn-cs"/>
                        </a:rPr>
                        <a:t> 27,469,114</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1" i="0" u="none" strike="noStrike" dirty="0">
                          <a:solidFill>
                            <a:srgbClr val="1B1E7A"/>
                          </a:solidFill>
                          <a:effectLst/>
                          <a:latin typeface="+mn-lt"/>
                        </a:rPr>
                        <a:t>2,323,553</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1" i="0" u="none" strike="noStrike" dirty="0">
                          <a:solidFill>
                            <a:srgbClr val="1B1E7A"/>
                          </a:solidFill>
                          <a:effectLst/>
                          <a:latin typeface="+mn-lt"/>
                        </a:rPr>
                        <a:t>9.2%</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r>
              <a:tr h="524621">
                <a:tc>
                  <a:txBody>
                    <a:bodyPr/>
                    <a:lstStyle/>
                    <a:p>
                      <a:pPr algn="l" rtl="0" fontAlgn="ctr"/>
                      <a:r>
                        <a:rPr lang="en-US" sz="1800" b="0" i="0" u="none" strike="noStrike" dirty="0">
                          <a:solidFill>
                            <a:srgbClr val="1B1E7A"/>
                          </a:solidFill>
                          <a:effectLst/>
                          <a:latin typeface="Calibri"/>
                        </a:rPr>
                        <a:t>California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800" u="none" strike="noStrike" kern="1200" dirty="0" smtClean="0">
                          <a:solidFill>
                            <a:srgbClr val="1B1E7A"/>
                          </a:solidFill>
                          <a:effectLst/>
                          <a:latin typeface="+mn-lt"/>
                          <a:ea typeface="+mn-ea"/>
                          <a:cs typeface="+mn-cs"/>
                        </a:rPr>
                        <a:t>	33,871,648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a:solidFill>
                            <a:srgbClr val="1B1E7A"/>
                          </a:solidFill>
                          <a:effectLst/>
                          <a:latin typeface="+mn-lt"/>
                          <a:ea typeface="+mn-ea"/>
                          <a:cs typeface="+mn-cs"/>
                        </a:rPr>
                        <a:t>37,253,956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smtClean="0">
                          <a:solidFill>
                            <a:srgbClr val="1B1E7A"/>
                          </a:solidFill>
                          <a:effectLst/>
                          <a:latin typeface="+mn-lt"/>
                          <a:ea typeface="+mn-ea"/>
                          <a:cs typeface="+mn-cs"/>
                        </a:rPr>
                        <a:t>39,144,818 </a:t>
                      </a:r>
                      <a:endParaRPr lang="en-US" sz="1800" u="none" strike="noStrike" kern="1200" dirty="0">
                        <a:solidFill>
                          <a:srgbClr val="1B1E7A"/>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dirty="0">
                          <a:solidFill>
                            <a:srgbClr val="1B1E7A"/>
                          </a:solidFill>
                          <a:effectLst/>
                          <a:latin typeface="+mn-lt"/>
                        </a:rPr>
                        <a:t>1,890,862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a:solidFill>
                            <a:srgbClr val="1B1E7A"/>
                          </a:solidFill>
                          <a:effectLst/>
                          <a:latin typeface="+mn-lt"/>
                        </a:rPr>
                        <a:t>5.1%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427570">
                <a:tc>
                  <a:txBody>
                    <a:bodyPr/>
                    <a:lstStyle/>
                    <a:p>
                      <a:pPr algn="l" rtl="0" fontAlgn="ctr"/>
                      <a:r>
                        <a:rPr lang="en-US" sz="1800" b="0" i="0" u="none" strike="noStrike" dirty="0">
                          <a:solidFill>
                            <a:srgbClr val="1B1E7A"/>
                          </a:solidFill>
                          <a:effectLst/>
                          <a:latin typeface="Calibri"/>
                        </a:rPr>
                        <a:t>Florida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800" u="none" strike="noStrike" kern="1200" dirty="0" smtClean="0">
                          <a:solidFill>
                            <a:srgbClr val="1B1E7A"/>
                          </a:solidFill>
                          <a:effectLst/>
                          <a:latin typeface="+mn-lt"/>
                          <a:ea typeface="+mn-ea"/>
                          <a:cs typeface="+mn-cs"/>
                        </a:rPr>
                        <a:t>	15,982,378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u="none" strike="noStrike" kern="1200" dirty="0">
                          <a:solidFill>
                            <a:srgbClr val="1B1E7A"/>
                          </a:solidFill>
                          <a:effectLst/>
                          <a:latin typeface="+mn-lt"/>
                          <a:ea typeface="+mn-ea"/>
                          <a:cs typeface="+mn-cs"/>
                        </a:rPr>
                        <a:t>18,801,310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u="none" strike="noStrike" kern="1200" dirty="0" smtClean="0">
                          <a:solidFill>
                            <a:srgbClr val="1B1E7A"/>
                          </a:solidFill>
                          <a:effectLst/>
                          <a:latin typeface="+mn-lt"/>
                          <a:ea typeface="+mn-ea"/>
                          <a:cs typeface="+mn-cs"/>
                        </a:rPr>
                        <a:t> 20,271,272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0" i="0" u="none" strike="noStrike" dirty="0">
                          <a:solidFill>
                            <a:srgbClr val="1B1E7A"/>
                          </a:solidFill>
                          <a:effectLst/>
                          <a:latin typeface="+mn-lt"/>
                        </a:rPr>
                        <a:t>1,469,962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0" i="0" u="none" strike="noStrike" dirty="0">
                          <a:solidFill>
                            <a:srgbClr val="1B1E7A"/>
                          </a:solidFill>
                          <a:effectLst/>
                          <a:latin typeface="+mn-lt"/>
                        </a:rPr>
                        <a:t>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486522">
                <a:tc>
                  <a:txBody>
                    <a:bodyPr/>
                    <a:lstStyle/>
                    <a:p>
                      <a:pPr algn="l" rtl="0" fontAlgn="ctr"/>
                      <a:r>
                        <a:rPr lang="en-US" sz="1800" b="0" i="0" u="none" strike="noStrike" dirty="0">
                          <a:solidFill>
                            <a:srgbClr val="1B1E7A"/>
                          </a:solidFill>
                          <a:effectLst/>
                          <a:latin typeface="Calibri"/>
                        </a:rPr>
                        <a:t>Georgia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800" u="none" strike="noStrike" kern="1200" dirty="0" smtClean="0">
                          <a:solidFill>
                            <a:srgbClr val="1B1E7A"/>
                          </a:solidFill>
                          <a:effectLst/>
                          <a:latin typeface="+mn-lt"/>
                          <a:ea typeface="+mn-ea"/>
                          <a:cs typeface="+mn-cs"/>
                        </a:rPr>
                        <a:t>	8,186,453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a:solidFill>
                            <a:srgbClr val="1B1E7A"/>
                          </a:solidFill>
                          <a:effectLst/>
                          <a:latin typeface="+mn-lt"/>
                          <a:ea typeface="+mn-ea"/>
                          <a:cs typeface="+mn-cs"/>
                        </a:rPr>
                        <a:t>9,687,653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smtClean="0">
                          <a:solidFill>
                            <a:srgbClr val="1B1E7A"/>
                          </a:solidFill>
                          <a:effectLst/>
                          <a:latin typeface="+mn-lt"/>
                          <a:ea typeface="+mn-ea"/>
                          <a:cs typeface="+mn-cs"/>
                        </a:rPr>
                        <a:t>10,214,860</a:t>
                      </a:r>
                      <a:endParaRPr lang="en-US" sz="1800" u="none" strike="noStrike" kern="1200" dirty="0">
                        <a:solidFill>
                          <a:srgbClr val="1B1E7A"/>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dirty="0">
                          <a:solidFill>
                            <a:srgbClr val="1B1E7A"/>
                          </a:solidFill>
                          <a:effectLst/>
                          <a:latin typeface="+mn-lt"/>
                        </a:rPr>
                        <a:t>527,207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dirty="0">
                          <a:solidFill>
                            <a:srgbClr val="1B1E7A"/>
                          </a:solidFill>
                          <a:effectLst/>
                          <a:latin typeface="+mn-lt"/>
                        </a:rPr>
                        <a:t>5.4%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84603">
                <a:tc>
                  <a:txBody>
                    <a:bodyPr/>
                    <a:lstStyle/>
                    <a:p>
                      <a:pPr algn="l" rtl="0" fontAlgn="b"/>
                      <a:r>
                        <a:rPr lang="en-US" sz="1800" b="0" i="0" u="none" strike="noStrike" dirty="0">
                          <a:solidFill>
                            <a:srgbClr val="1B1E7A"/>
                          </a:solidFill>
                          <a:effectLst/>
                          <a:latin typeface="Calibri"/>
                        </a:rPr>
                        <a:t>North Carolina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u="none" strike="noStrike" kern="1200" dirty="0">
                          <a:solidFill>
                            <a:srgbClr val="1B1E7A"/>
                          </a:solidFill>
                          <a:effectLst/>
                          <a:latin typeface="+mn-lt"/>
                          <a:ea typeface="+mn-ea"/>
                          <a:cs typeface="+mn-cs"/>
                        </a:rPr>
                        <a:t>           8,049,313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u="none" strike="noStrike" kern="1200" dirty="0">
                          <a:solidFill>
                            <a:srgbClr val="1B1E7A"/>
                          </a:solidFill>
                          <a:effectLst/>
                          <a:latin typeface="+mn-lt"/>
                          <a:ea typeface="+mn-ea"/>
                          <a:cs typeface="+mn-cs"/>
                        </a:rPr>
                        <a:t>           9,535,483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u="none" strike="noStrike" kern="1200" dirty="0" smtClean="0">
                          <a:solidFill>
                            <a:srgbClr val="1B1E7A"/>
                          </a:solidFill>
                          <a:effectLst/>
                          <a:latin typeface="+mn-lt"/>
                          <a:ea typeface="+mn-ea"/>
                          <a:cs typeface="+mn-cs"/>
                        </a:rPr>
                        <a:t>10,042,802</a:t>
                      </a:r>
                      <a:endParaRPr lang="en-US" sz="1800" u="none" strike="noStrike" kern="1200" dirty="0">
                        <a:solidFill>
                          <a:srgbClr val="1B1E7A"/>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0" i="0" u="none" strike="noStrike" dirty="0">
                          <a:solidFill>
                            <a:srgbClr val="1B1E7A"/>
                          </a:solidFill>
                          <a:effectLst/>
                          <a:latin typeface="+mn-lt"/>
                        </a:rPr>
                        <a:t>507,319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800" b="0" i="0" u="none" strike="noStrike" dirty="0">
                          <a:solidFill>
                            <a:srgbClr val="1B1E7A"/>
                          </a:solidFill>
                          <a:effectLst/>
                          <a:latin typeface="+mn-lt"/>
                        </a:rPr>
                        <a:t>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b"/>
                      <a:r>
                        <a:rPr lang="en-US" sz="1800" b="0" i="0" u="none" strike="noStrike" dirty="0">
                          <a:solidFill>
                            <a:srgbClr val="1B1E7A"/>
                          </a:solidFill>
                          <a:effectLst/>
                          <a:latin typeface="Calibri"/>
                        </a:rPr>
                        <a:t>Arizona</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a:solidFill>
                            <a:srgbClr val="1B1E7A"/>
                          </a:solidFill>
                          <a:effectLst/>
                          <a:latin typeface="+mn-lt"/>
                          <a:ea typeface="+mn-ea"/>
                          <a:cs typeface="+mn-cs"/>
                        </a:rPr>
                        <a:t>           5,130,632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a:solidFill>
                            <a:srgbClr val="1B1E7A"/>
                          </a:solidFill>
                          <a:effectLst/>
                          <a:latin typeface="+mn-lt"/>
                          <a:ea typeface="+mn-ea"/>
                          <a:cs typeface="+mn-cs"/>
                        </a:rPr>
                        <a:t>           6,392,017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u="none" strike="noStrike" kern="1200" dirty="0" smtClean="0">
                          <a:solidFill>
                            <a:srgbClr val="1B1E7A"/>
                          </a:solidFill>
                          <a:effectLst/>
                          <a:latin typeface="+mn-lt"/>
                          <a:ea typeface="+mn-ea"/>
                          <a:cs typeface="+mn-cs"/>
                        </a:rPr>
                        <a:t>6,828,065 </a:t>
                      </a:r>
                      <a:endParaRPr lang="en-US" sz="1800" u="none" strike="noStrike" kern="1200" dirty="0">
                        <a:solidFill>
                          <a:srgbClr val="1B1E7A"/>
                        </a:solidFill>
                        <a:effectLst/>
                        <a:latin typeface="+mn-lt"/>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a:solidFill>
                            <a:srgbClr val="1B1E7A"/>
                          </a:solidFill>
                          <a:effectLst/>
                          <a:latin typeface="+mn-lt"/>
                        </a:rPr>
                        <a:t>436,048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800" b="0" i="0" u="none" strike="noStrike" dirty="0">
                          <a:solidFill>
                            <a:srgbClr val="1B1E7A"/>
                          </a:solidFill>
                          <a:effectLst/>
                          <a:latin typeface="+mn-lt"/>
                        </a:rPr>
                        <a:t>6.8%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137160">
                <a:tc>
                  <a:txBody>
                    <a:bodyPr/>
                    <a:lstStyle/>
                    <a:p>
                      <a:pPr marL="117475" indent="0" algn="l" defTabSz="914400" rtl="0" eaLnBrk="1" latinLnBrk="0" hangingPunct="1"/>
                      <a:endParaRPr lang="en-US" sz="500" b="1" kern="1200" spc="-100" baseline="0" dirty="0" smtClean="0">
                        <a:solidFill>
                          <a:srgbClr val="1B1E7A"/>
                        </a:solidFill>
                        <a:latin typeface="Arial Black" pitchFamily="34" charset="0"/>
                        <a:ea typeface="+mn-ea"/>
                        <a:cs typeface="+mn-cs"/>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500" b="1" kern="1200" spc="-100" baseline="0" dirty="0" smtClean="0">
                        <a:solidFill>
                          <a:srgbClr val="1B1E7A"/>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20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20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20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algn="l" defTabSz="914400" rtl="0" eaLnBrk="1" latinLnBrk="0" hangingPunct="1">
                        <a:tabLst>
                          <a:tab pos="631825" algn="dec"/>
                        </a:tabLst>
                      </a:pPr>
                      <a:endParaRPr lang="en-US" sz="1800" u="none" strike="noStrike" kern="1200" dirty="0" smtClean="0">
                        <a:solidFill>
                          <a:srgbClr val="1B1E7A"/>
                        </a:solidFill>
                        <a:effectLst/>
                        <a:latin typeface="+mn-lt"/>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1176447">
                <a:tc gridSpan="6">
                  <a:txBody>
                    <a:bodyPr/>
                    <a:lstStyle/>
                    <a:p>
                      <a:pPr marL="339725" indent="-339725"/>
                      <a:endParaRPr lang="en-US" sz="800" b="1" dirty="0" smtClean="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l" defTabSz="914400" rtl="0" eaLnBrk="1" latinLnBrk="0" hangingPunct="1">
                        <a:tabLst>
                          <a:tab pos="631825"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a:xfrm>
            <a:off x="0" y="63963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2015 Population Estimates.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706318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48835511"/>
              </p:ext>
            </p:extLst>
          </p:nvPr>
        </p:nvGraphicFramePr>
        <p:xfrm>
          <a:off x="914400" y="15240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76200" y="6356352"/>
            <a:ext cx="9144000" cy="246221"/>
          </a:xfrm>
          <a:prstGeom prst="rect">
            <a:avLst/>
          </a:prstGeom>
        </p:spPr>
        <p:txBody>
          <a:bodyPr wrap="square">
            <a:spAutoFit/>
          </a:bodyPr>
          <a:lstStyle/>
          <a:p>
            <a:pPr marL="0" indent="0">
              <a:buFont typeface="Arial" charset="0"/>
              <a:buNone/>
            </a:pPr>
            <a:r>
              <a:rPr lang="en-US" sz="1000" dirty="0" smtClean="0">
                <a:solidFill>
                  <a:schemeClr val="bg1">
                    <a:lumMod val="50000"/>
                  </a:schemeClr>
                </a:solidFill>
                <a:latin typeface="Arial" pitchFamily="34" charset="0"/>
                <a:cs typeface="Arial" pitchFamily="34" charset="0"/>
              </a:rPr>
              <a:t>All </a:t>
            </a:r>
            <a:r>
              <a:rPr lang="en-US" sz="1000" dirty="0">
                <a:solidFill>
                  <a:schemeClr val="bg1">
                    <a:lumMod val="50000"/>
                  </a:schemeClr>
                </a:solidFill>
                <a:latin typeface="Arial" pitchFamily="34" charset="0"/>
                <a:cs typeface="Arial" pitchFamily="34" charset="0"/>
              </a:rPr>
              <a:t>values for the decennial dates are for April 1</a:t>
            </a:r>
            <a:r>
              <a:rPr lang="en-US" sz="1000" baseline="30000" dirty="0">
                <a:solidFill>
                  <a:schemeClr val="bg1">
                    <a:lumMod val="50000"/>
                  </a:schemeClr>
                </a:solidFill>
                <a:latin typeface="Arial" pitchFamily="34" charset="0"/>
                <a:cs typeface="Arial" pitchFamily="34" charset="0"/>
              </a:rPr>
              <a:t>st</a:t>
            </a:r>
            <a:r>
              <a:rPr lang="en-US" sz="1000" dirty="0">
                <a:solidFill>
                  <a:schemeClr val="bg1">
                    <a:lumMod val="50000"/>
                  </a:schemeClr>
                </a:solidFill>
                <a:latin typeface="Arial" pitchFamily="34" charset="0"/>
                <a:cs typeface="Arial" pitchFamily="34" charset="0"/>
              </a:rPr>
              <a:t> of the indicated census year.  Values for 2012-2014 are for July 1 as estimated by the U.S. Census Bureau. </a:t>
            </a:r>
          </a:p>
        </p:txBody>
      </p:sp>
      <p:sp>
        <p:nvSpPr>
          <p:cNvPr id="9" name="Rectangle 2"/>
          <p:cNvSpPr txBox="1">
            <a:spLocks noGrp="1" noChangeArrowheads="1"/>
          </p:cNvSpPr>
          <p:nvPr>
            <p:ph type="title"/>
          </p:nvPr>
        </p:nvSpPr>
        <p:spPr>
          <a:prstGeom prst="rect">
            <a:avLst/>
          </a:prstGeom>
        </p:spPr>
        <p:txBody>
          <a:bodyP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i="0" u="none" strike="noStrike" kern="0" cap="none" spc="0" normalizeH="0" baseline="0" noProof="0" dirty="0" smtClean="0">
                <a:ln>
                  <a:noFill/>
                </a:ln>
                <a:effectLst/>
                <a:uLnTx/>
                <a:uFillTx/>
                <a:latin typeface="+mj-lt"/>
                <a:ea typeface="+mj-ea"/>
                <a:cs typeface="+mj-cs"/>
              </a:rPr>
              <a:t>Total Population and Population Change in Texas, 1950-2014</a:t>
            </a:r>
          </a:p>
        </p:txBody>
      </p:sp>
      <p:sp>
        <p:nvSpPr>
          <p:cNvPr id="11" name="Rectangle 10"/>
          <p:cNvSpPr/>
          <p:nvPr/>
        </p:nvSpPr>
        <p:spPr>
          <a:xfrm>
            <a:off x="0" y="6538914"/>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Census Counts and Population Estimates</a:t>
            </a:r>
          </a:p>
        </p:txBody>
      </p:sp>
      <p:sp>
        <p:nvSpPr>
          <p:cNvPr id="2" name="Slide Number Placeholder 1"/>
          <p:cNvSpPr>
            <a:spLocks noGrp="1"/>
          </p:cNvSpPr>
          <p:nvPr>
            <p:ph type="sldNum" sz="quarter" idx="4"/>
          </p:nvPr>
        </p:nvSpPr>
        <p:spPr/>
        <p:txBody>
          <a:bodyPr/>
          <a:lstStyle/>
          <a:p>
            <a:fld id="{2BC1FA3B-F0C1-4F58-90BE-DCC7501F4B28}" type="slidenum">
              <a:rPr lang="en-US" smtClean="0"/>
              <a:pPr/>
              <a:t>3</a:t>
            </a:fld>
            <a:endParaRPr lang="en-US" dirty="0"/>
          </a:p>
        </p:txBody>
      </p:sp>
    </p:spTree>
    <p:extLst>
      <p:ext uri="{BB962C8B-B14F-4D97-AF65-F5344CB8AC3E}">
        <p14:creationId xmlns:p14="http://schemas.microsoft.com/office/powerpoint/2010/main" val="550448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566043389"/>
              </p:ext>
            </p:extLst>
          </p:nvPr>
        </p:nvGraphicFramePr>
        <p:xfrm>
          <a:off x="304800" y="144780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6002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800" dirty="0" smtClean="0">
                <a:solidFill>
                  <a:schemeClr val="bg1"/>
                </a:solidFill>
                <a:latin typeface="Tw Cen MT" panose="020B0602020104020603" pitchFamily="34" charset="0"/>
              </a:rPr>
              <a:t>Components of Population Change by Percent in Texas, 1950-2010</a:t>
            </a:r>
            <a:endParaRPr lang="en-US" sz="2800" dirty="0">
              <a:solidFill>
                <a:schemeClr val="bg1"/>
              </a:solidFill>
            </a:endParaRPr>
          </a:p>
        </p:txBody>
      </p:sp>
      <p:sp>
        <p:nvSpPr>
          <p:cNvPr id="6" name="Rectangle 5"/>
          <p:cNvSpPr/>
          <p:nvPr/>
        </p:nvSpPr>
        <p:spPr>
          <a:xfrm>
            <a:off x="76200" y="6431192"/>
            <a:ext cx="4572000" cy="215444"/>
          </a:xfrm>
          <a:prstGeom prst="rect">
            <a:avLst/>
          </a:prstGeom>
        </p:spPr>
        <p:txBody>
          <a:bodyPr>
            <a:spAutoFit/>
          </a:bodyPr>
          <a:lstStyle/>
          <a:p>
            <a:pPr marL="914400" indent="-914400"/>
            <a:r>
              <a:rPr lang="en-US" sz="800" dirty="0">
                <a:solidFill>
                  <a:schemeClr val="bg1">
                    <a:lumMod val="50000"/>
                  </a:schemeClr>
                </a:solidFill>
                <a:latin typeface="Arial" pitchFamily="34" charset="0"/>
                <a:cs typeface="Arial" pitchFamily="34" charset="0"/>
              </a:rPr>
              <a:t>Source: U.S. Census Bureau, </a:t>
            </a:r>
            <a:r>
              <a:rPr lang="en-US" sz="800" dirty="0" smtClean="0">
                <a:solidFill>
                  <a:schemeClr val="bg1">
                    <a:lumMod val="50000"/>
                  </a:schemeClr>
                </a:solidFill>
                <a:latin typeface="Arial" pitchFamily="34" charset="0"/>
                <a:cs typeface="Arial" pitchFamily="34" charset="0"/>
              </a:rPr>
              <a:t>Population </a:t>
            </a:r>
            <a:r>
              <a:rPr lang="en-US" sz="8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30053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149" t="4373" r="1149" b="8269"/>
          <a:stretch/>
        </p:blipFill>
        <p:spPr>
          <a:xfrm>
            <a:off x="1524000" y="762000"/>
            <a:ext cx="6477000" cy="5867400"/>
          </a:xfrm>
          <a:prstGeom prst="rect">
            <a:avLst/>
          </a:prstGeom>
        </p:spPr>
      </p:pic>
      <p:sp>
        <p:nvSpPr>
          <p:cNvPr id="2" name="Title 1"/>
          <p:cNvSpPr>
            <a:spLocks noGrp="1"/>
          </p:cNvSpPr>
          <p:nvPr>
            <p:ph type="title"/>
          </p:nvPr>
        </p:nvSpPr>
        <p:spPr>
          <a:xfrm>
            <a:off x="1567097" y="152400"/>
            <a:ext cx="6858000" cy="990600"/>
          </a:xfrm>
        </p:spPr>
        <p:txBody>
          <a:bodyPr>
            <a:noAutofit/>
          </a:bodyPr>
          <a:lstStyle/>
          <a:p>
            <a:r>
              <a:rPr lang="en-US" sz="2800" dirty="0" smtClean="0"/>
              <a:t>Total Estimated Population by County, Texas, 2015</a:t>
            </a:r>
            <a:endParaRPr lang="en-US" sz="2800" dirty="0"/>
          </a:p>
        </p:txBody>
      </p:sp>
      <p:sp>
        <p:nvSpPr>
          <p:cNvPr id="15" name="TextBox 14"/>
          <p:cNvSpPr txBox="1"/>
          <p:nvPr/>
        </p:nvSpPr>
        <p:spPr>
          <a:xfrm>
            <a:off x="2" y="6510040"/>
            <a:ext cx="3943708"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2015 Vintage Population Estimates</a:t>
            </a:r>
            <a:endParaRPr lang="en-US" sz="1000" dirty="0">
              <a:solidFill>
                <a:schemeClr val="tx1">
                  <a:lumMod val="50000"/>
                  <a:lumOff val="50000"/>
                </a:schemeClr>
              </a:solidFill>
            </a:endParaRPr>
          </a:p>
        </p:txBody>
      </p:sp>
      <p:sp>
        <p:nvSpPr>
          <p:cNvPr id="5" name="Isosceles Triangle 4"/>
          <p:cNvSpPr/>
          <p:nvPr/>
        </p:nvSpPr>
        <p:spPr>
          <a:xfrm rot="21366823">
            <a:off x="5398490" y="2901586"/>
            <a:ext cx="1782924" cy="1752600"/>
          </a:xfrm>
          <a:prstGeom prst="triangle">
            <a:avLst/>
          </a:prstGeom>
          <a:noFill/>
          <a:ln w="38100">
            <a:solidFill>
              <a:schemeClr val="accent2">
                <a:lumMod val="60000"/>
                <a:lumOff val="40000"/>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5162774" y="236220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a:srcRect t="28661"/>
          <a:stretch/>
        </p:blipFill>
        <p:spPr>
          <a:xfrm>
            <a:off x="914400" y="1586582"/>
            <a:ext cx="1947713" cy="1366292"/>
          </a:xfrm>
          <a:prstGeom prst="rect">
            <a:avLst/>
          </a:prstGeom>
        </p:spPr>
      </p:pic>
      <p:sp>
        <p:nvSpPr>
          <p:cNvPr id="3" name="Slide Number Placeholder 2"/>
          <p:cNvSpPr>
            <a:spLocks noGrp="1"/>
          </p:cNvSpPr>
          <p:nvPr>
            <p:ph type="sldNum" sz="quarter" idx="4"/>
          </p:nvPr>
        </p:nvSpPr>
        <p:spPr/>
        <p:txBody>
          <a:bodyPr/>
          <a:lstStyle/>
          <a:p>
            <a:fld id="{2BC1FA3B-F0C1-4F58-90BE-DCC7501F4B28}" type="slidenum">
              <a:rPr lang="en-US" smtClean="0"/>
              <a:pPr/>
              <a:t>5</a:t>
            </a:fld>
            <a:endParaRPr lang="en-US" dirty="0"/>
          </a:p>
        </p:txBody>
      </p:sp>
    </p:spTree>
    <p:extLst>
      <p:ext uri="{BB962C8B-B14F-4D97-AF65-F5344CB8AC3E}">
        <p14:creationId xmlns:p14="http://schemas.microsoft.com/office/powerpoint/2010/main" val="393589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Major Texas Aquifers</a:t>
            </a:r>
            <a:endParaRPr lang="en-US" dirty="0"/>
          </a:p>
        </p:txBody>
      </p:sp>
      <p:pic>
        <p:nvPicPr>
          <p:cNvPr id="4" name="Picture 3"/>
          <p:cNvPicPr>
            <a:picLocks noChangeAspect="1"/>
          </p:cNvPicPr>
          <p:nvPr/>
        </p:nvPicPr>
        <p:blipFill>
          <a:blip r:embed="rId2"/>
          <a:stretch>
            <a:fillRect/>
          </a:stretch>
        </p:blipFill>
        <p:spPr>
          <a:xfrm>
            <a:off x="2133600" y="1219200"/>
            <a:ext cx="5626086" cy="5412939"/>
          </a:xfrm>
          <a:prstGeom prst="rect">
            <a:avLst/>
          </a:prstGeom>
        </p:spPr>
      </p:pic>
    </p:spTree>
    <p:extLst>
      <p:ext uri="{BB962C8B-B14F-4D97-AF65-F5344CB8AC3E}">
        <p14:creationId xmlns:p14="http://schemas.microsoft.com/office/powerpoint/2010/main" val="257873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5782" y="3886200"/>
            <a:ext cx="2752474" cy="2647950"/>
          </a:xfrm>
          <a:prstGeom prst="rect">
            <a:avLst/>
          </a:prstGeom>
        </p:spPr>
      </p:pic>
      <p:pic>
        <p:nvPicPr>
          <p:cNvPr id="3" name="Picture 2"/>
          <p:cNvPicPr>
            <a:picLocks noChangeAspect="1"/>
          </p:cNvPicPr>
          <p:nvPr/>
        </p:nvPicPr>
        <p:blipFill>
          <a:blip r:embed="rId3"/>
          <a:stretch>
            <a:fillRect/>
          </a:stretch>
        </p:blipFill>
        <p:spPr>
          <a:xfrm>
            <a:off x="1219200" y="1336191"/>
            <a:ext cx="2531059" cy="2471737"/>
          </a:xfrm>
          <a:prstGeom prst="rect">
            <a:avLst/>
          </a:prstGeom>
        </p:spPr>
      </p:pic>
      <p:pic>
        <p:nvPicPr>
          <p:cNvPr id="4" name="Picture 3"/>
          <p:cNvPicPr>
            <a:picLocks noChangeAspect="1"/>
          </p:cNvPicPr>
          <p:nvPr/>
        </p:nvPicPr>
        <p:blipFill>
          <a:blip r:embed="rId4"/>
          <a:stretch>
            <a:fillRect/>
          </a:stretch>
        </p:blipFill>
        <p:spPr>
          <a:xfrm>
            <a:off x="4780722" y="1231417"/>
            <a:ext cx="2695143" cy="2681287"/>
          </a:xfrm>
          <a:prstGeom prst="rect">
            <a:avLst/>
          </a:prstGeom>
        </p:spPr>
      </p:pic>
      <p:pic>
        <p:nvPicPr>
          <p:cNvPr id="6" name="Picture 5"/>
          <p:cNvPicPr>
            <a:picLocks noChangeAspect="1"/>
          </p:cNvPicPr>
          <p:nvPr/>
        </p:nvPicPr>
        <p:blipFill>
          <a:blip r:embed="rId5"/>
          <a:stretch>
            <a:fillRect/>
          </a:stretch>
        </p:blipFill>
        <p:spPr>
          <a:xfrm>
            <a:off x="3775618" y="3631750"/>
            <a:ext cx="2352675" cy="687804"/>
          </a:xfrm>
          <a:prstGeom prst="rect">
            <a:avLst/>
          </a:prstGeom>
        </p:spPr>
      </p:pic>
      <p:sp>
        <p:nvSpPr>
          <p:cNvPr id="7"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kern="0" dirty="0" smtClean="0">
                <a:solidFill>
                  <a:schemeClr val="bg1"/>
                </a:solidFill>
                <a:latin typeface="+mj-lt"/>
                <a:ea typeface="+mj-ea"/>
                <a:cs typeface="+mj-cs"/>
              </a:rPr>
              <a:t>Drought Conditions in Texas</a:t>
            </a:r>
            <a:endParaRPr kumimoji="0" lang="en-US" i="0" u="none" strike="noStrike" kern="0" cap="none" spc="0" normalizeH="0" baseline="0" noProof="0" dirty="0" smtClean="0">
              <a:ln>
                <a:noFill/>
              </a:ln>
              <a:solidFill>
                <a:schemeClr val="bg1"/>
              </a:solidFill>
              <a:effectLst/>
              <a:uLnTx/>
              <a:uFillTx/>
              <a:latin typeface="+mj-lt"/>
              <a:ea typeface="+mj-ea"/>
              <a:cs typeface="+mj-cs"/>
            </a:endParaRPr>
          </a:p>
        </p:txBody>
      </p:sp>
      <p:sp>
        <p:nvSpPr>
          <p:cNvPr id="9" name="TextBox 8"/>
          <p:cNvSpPr txBox="1"/>
          <p:nvPr/>
        </p:nvSpPr>
        <p:spPr>
          <a:xfrm>
            <a:off x="6705600" y="3962401"/>
            <a:ext cx="1002190" cy="200055"/>
          </a:xfrm>
          <a:prstGeom prst="rect">
            <a:avLst/>
          </a:prstGeom>
          <a:noFill/>
        </p:spPr>
        <p:txBody>
          <a:bodyPr wrap="square" rtlCol="0">
            <a:spAutoFit/>
          </a:bodyPr>
          <a:lstStyle/>
          <a:p>
            <a:r>
              <a:rPr lang="en-US" sz="700" b="1" dirty="0" smtClean="0"/>
              <a:t>November 1, 2016</a:t>
            </a:r>
            <a:endParaRPr lang="en-US" sz="700" b="1" dirty="0"/>
          </a:p>
        </p:txBody>
      </p:sp>
      <p:pic>
        <p:nvPicPr>
          <p:cNvPr id="5" name="Picture 4"/>
          <p:cNvPicPr>
            <a:picLocks noChangeAspect="1"/>
          </p:cNvPicPr>
          <p:nvPr/>
        </p:nvPicPr>
        <p:blipFill>
          <a:blip r:embed="rId6"/>
          <a:stretch>
            <a:fillRect/>
          </a:stretch>
        </p:blipFill>
        <p:spPr>
          <a:xfrm>
            <a:off x="4951955" y="4143919"/>
            <a:ext cx="2755835" cy="2602615"/>
          </a:xfrm>
          <a:prstGeom prst="rect">
            <a:avLst/>
          </a:prstGeom>
        </p:spPr>
      </p:pic>
      <p:sp>
        <p:nvSpPr>
          <p:cNvPr id="8" name="Rectangle 7"/>
          <p:cNvSpPr/>
          <p:nvPr/>
        </p:nvSpPr>
        <p:spPr>
          <a:xfrm>
            <a:off x="-304800" y="6496308"/>
            <a:ext cx="4572000" cy="276999"/>
          </a:xfrm>
          <a:prstGeom prst="rect">
            <a:avLst/>
          </a:prstGeom>
        </p:spPr>
        <p:txBody>
          <a:bodyPr>
            <a:spAutoFit/>
          </a:bodyPr>
          <a:lstStyle/>
          <a:p>
            <a:pPr lvl="1"/>
            <a:r>
              <a:rPr lang="en-US" sz="1200" dirty="0">
                <a:solidFill>
                  <a:schemeClr val="bg1">
                    <a:lumMod val="50000"/>
                  </a:schemeClr>
                </a:solidFill>
              </a:rPr>
              <a:t>https://waterdatafortexas.org/drought/drought-monitor</a:t>
            </a:r>
          </a:p>
        </p:txBody>
      </p:sp>
    </p:spTree>
    <p:extLst>
      <p:ext uri="{BB962C8B-B14F-4D97-AF65-F5344CB8AC3E}">
        <p14:creationId xmlns:p14="http://schemas.microsoft.com/office/powerpoint/2010/main" val="153987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800" dirty="0" smtClean="0"/>
              <a:t>Estimated Population Change, Texas Counties, 2010 to 2015</a:t>
            </a:r>
            <a:endParaRPr lang="en-US" sz="2800" dirty="0"/>
          </a:p>
        </p:txBody>
      </p:sp>
      <p:sp>
        <p:nvSpPr>
          <p:cNvPr id="15" name="TextBox 14"/>
          <p:cNvSpPr txBox="1"/>
          <p:nvPr/>
        </p:nvSpPr>
        <p:spPr>
          <a:xfrm>
            <a:off x="3" y="6501769"/>
            <a:ext cx="365356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2015 Vintage. </a:t>
            </a:r>
            <a:endParaRPr lang="en-US" sz="900" dirty="0">
              <a:solidFill>
                <a:schemeClr val="tx1">
                  <a:lumMod val="50000"/>
                  <a:lumOff val="50000"/>
                </a:schemeClr>
              </a:solidFill>
            </a:endParaRPr>
          </a:p>
        </p:txBody>
      </p:sp>
      <p:sp>
        <p:nvSpPr>
          <p:cNvPr id="3" name="TextBox 2"/>
          <p:cNvSpPr txBox="1"/>
          <p:nvPr/>
        </p:nvSpPr>
        <p:spPr>
          <a:xfrm>
            <a:off x="5649246" y="1447800"/>
            <a:ext cx="1981200" cy="830997"/>
          </a:xfrm>
          <a:prstGeom prst="rect">
            <a:avLst/>
          </a:prstGeom>
          <a:noFill/>
        </p:spPr>
        <p:txBody>
          <a:bodyPr wrap="square" rtlCol="0">
            <a:spAutoFit/>
          </a:bodyPr>
          <a:lstStyle/>
          <a:p>
            <a:r>
              <a:rPr lang="en-US" sz="1600" dirty="0" smtClean="0">
                <a:solidFill>
                  <a:srgbClr val="191C6F"/>
                </a:solidFill>
              </a:rPr>
              <a:t>99 counties lost population over the five year period.</a:t>
            </a:r>
            <a:endParaRPr lang="en-US" sz="1600" dirty="0">
              <a:solidFill>
                <a:srgbClr val="191C6F"/>
              </a:solidFill>
            </a:endParaRPr>
          </a:p>
        </p:txBody>
      </p:sp>
      <p:pic>
        <p:nvPicPr>
          <p:cNvPr id="8" name="Picture 7"/>
          <p:cNvPicPr>
            <a:picLocks noChangeAspect="1"/>
          </p:cNvPicPr>
          <p:nvPr/>
        </p:nvPicPr>
        <p:blipFill rotWithShape="1">
          <a:blip r:embed="rId3"/>
          <a:srcRect l="561" t="9960" r="561" b="9960"/>
          <a:stretch/>
        </p:blipFill>
        <p:spPr>
          <a:xfrm>
            <a:off x="1295400" y="1219446"/>
            <a:ext cx="6705600" cy="5502031"/>
          </a:xfrm>
          <a:prstGeom prst="rect">
            <a:avLst/>
          </a:prstGeom>
        </p:spPr>
      </p:pic>
      <p:pic>
        <p:nvPicPr>
          <p:cNvPr id="10" name="Picture 9"/>
          <p:cNvPicPr>
            <a:picLocks noChangeAspect="1"/>
          </p:cNvPicPr>
          <p:nvPr/>
        </p:nvPicPr>
        <p:blipFill rotWithShape="1">
          <a:blip r:embed="rId4"/>
          <a:srcRect t="27851" r="13058"/>
          <a:stretch/>
        </p:blipFill>
        <p:spPr>
          <a:xfrm>
            <a:off x="677310" y="1787908"/>
            <a:ext cx="1693380" cy="1381800"/>
          </a:xfrm>
          <a:prstGeom prst="rect">
            <a:avLst/>
          </a:prstGeom>
        </p:spPr>
      </p:pic>
      <p:sp>
        <p:nvSpPr>
          <p:cNvPr id="5" name="Slide Number Placeholder 4"/>
          <p:cNvSpPr>
            <a:spLocks noGrp="1"/>
          </p:cNvSpPr>
          <p:nvPr>
            <p:ph type="sldNum" sz="quarter" idx="4"/>
          </p:nvPr>
        </p:nvSpPr>
        <p:spPr/>
        <p:txBody>
          <a:bodyPr/>
          <a:lstStyle/>
          <a:p>
            <a:fld id="{2BC1FA3B-F0C1-4F58-90BE-DCC7501F4B28}" type="slidenum">
              <a:rPr lang="en-US" smtClean="0"/>
              <a:pPr/>
              <a:t>8</a:t>
            </a:fld>
            <a:endParaRPr lang="en-US" dirty="0"/>
          </a:p>
        </p:txBody>
      </p:sp>
    </p:spTree>
    <p:extLst>
      <p:ext uri="{BB962C8B-B14F-4D97-AF65-F5344CB8AC3E}">
        <p14:creationId xmlns:p14="http://schemas.microsoft.com/office/powerpoint/2010/main" val="309799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800" dirty="0" smtClean="0"/>
              <a:t>Estimated Percent Change of the Total Population </a:t>
            </a:r>
            <a:r>
              <a:rPr lang="en-US" sz="2800" smtClean="0"/>
              <a:t>by County, </a:t>
            </a:r>
            <a:r>
              <a:rPr lang="en-US" sz="2800" dirty="0" smtClean="0"/>
              <a:t>Texas, 2010 to 2015</a:t>
            </a:r>
            <a:endParaRPr lang="en-US" sz="2800" dirty="0"/>
          </a:p>
        </p:txBody>
      </p:sp>
      <p:sp>
        <p:nvSpPr>
          <p:cNvPr id="15" name="TextBox 14"/>
          <p:cNvSpPr txBox="1"/>
          <p:nvPr/>
        </p:nvSpPr>
        <p:spPr>
          <a:xfrm>
            <a:off x="0" y="6538914"/>
            <a:ext cx="4014240" cy="246221"/>
          </a:xfrm>
          <a:prstGeom prst="rect">
            <a:avLst/>
          </a:prstGeom>
          <a:noFill/>
        </p:spPr>
        <p:txBody>
          <a:bodyPr wrap="none" rtlCol="0">
            <a:spAutoFit/>
          </a:bodyPr>
          <a:lstStyle/>
          <a:p>
            <a:r>
              <a:rPr lang="en-US" sz="1000" dirty="0" smtClean="0">
                <a:solidFill>
                  <a:schemeClr val="tx1">
                    <a:lumMod val="50000"/>
                    <a:lumOff val="50000"/>
                  </a:schemeClr>
                </a:solidFill>
              </a:rPr>
              <a:t>Source: U.S. Census Bureau Population Estimates, 2015 Vintage. </a:t>
            </a:r>
            <a:endParaRPr lang="en-US" sz="1000" dirty="0">
              <a:solidFill>
                <a:schemeClr val="tx1">
                  <a:lumMod val="50000"/>
                  <a:lumOff val="50000"/>
                </a:schemeClr>
              </a:solidFill>
            </a:endParaRPr>
          </a:p>
        </p:txBody>
      </p:sp>
      <p:pic>
        <p:nvPicPr>
          <p:cNvPr id="3" name="Picture 2"/>
          <p:cNvPicPr>
            <a:picLocks noChangeAspect="1"/>
          </p:cNvPicPr>
          <p:nvPr/>
        </p:nvPicPr>
        <p:blipFill rotWithShape="1">
          <a:blip r:embed="rId3"/>
          <a:srcRect l="1125" t="7773" r="996" b="10052"/>
          <a:stretch/>
        </p:blipFill>
        <p:spPr>
          <a:xfrm>
            <a:off x="1905000" y="1088232"/>
            <a:ext cx="6629400" cy="5638800"/>
          </a:xfrm>
          <a:prstGeom prst="rect">
            <a:avLst/>
          </a:prstGeom>
        </p:spPr>
      </p:pic>
      <p:pic>
        <p:nvPicPr>
          <p:cNvPr id="6" name="Picture 5"/>
          <p:cNvPicPr>
            <a:picLocks noChangeAspect="1"/>
          </p:cNvPicPr>
          <p:nvPr/>
        </p:nvPicPr>
        <p:blipFill rotWithShape="1">
          <a:blip r:embed="rId4"/>
          <a:srcRect t="27851"/>
          <a:stretch/>
        </p:blipFill>
        <p:spPr>
          <a:xfrm>
            <a:off x="790361" y="1828800"/>
            <a:ext cx="1947713" cy="1381800"/>
          </a:xfrm>
          <a:prstGeom prst="rect">
            <a:avLst/>
          </a:prstGeom>
        </p:spPr>
      </p:pic>
      <p:sp>
        <p:nvSpPr>
          <p:cNvPr id="5" name="Slide Number Placeholder 4"/>
          <p:cNvSpPr>
            <a:spLocks noGrp="1"/>
          </p:cNvSpPr>
          <p:nvPr>
            <p:ph type="sldNum" sz="quarter" idx="4"/>
          </p:nvPr>
        </p:nvSpPr>
        <p:spPr/>
        <p:txBody>
          <a:bodyPr/>
          <a:lstStyle/>
          <a:p>
            <a:fld id="{2BC1FA3B-F0C1-4F58-90BE-DCC7501F4B28}" type="slidenum">
              <a:rPr lang="en-US" smtClean="0"/>
              <a:pPr/>
              <a:t>9</a:t>
            </a:fld>
            <a:endParaRPr lang="en-US" dirty="0"/>
          </a:p>
        </p:txBody>
      </p:sp>
    </p:spTree>
    <p:extLst>
      <p:ext uri="{BB962C8B-B14F-4D97-AF65-F5344CB8AC3E}">
        <p14:creationId xmlns:p14="http://schemas.microsoft.com/office/powerpoint/2010/main" val="631455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0" ma:contentTypeDescription="Create a new document." ma:contentTypeScope="" ma:versionID="4e3f5fc684d5389b1ede4e436d85ba1b">
  <xsd:schema xmlns:xsd="http://www.w3.org/2001/XMLSchema" xmlns:xs="http://www.w3.org/2001/XMLSchema" xmlns:p="http://schemas.microsoft.com/office/2006/metadata/properties" targetNamespace="http://schemas.microsoft.com/office/2006/metadata/properties" ma:root="true" ma:fieldsID="7ba2d133991974d76e777eae1aa1de2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A2D153-A545-4A3E-B636-BC684C00752A}">
  <ds:schemaRefs>
    <ds:schemaRef ds:uri="http://schemas.microsoft.com/sharepoint/v3/contenttype/forms"/>
  </ds:schemaRefs>
</ds:datastoreItem>
</file>

<file path=customXml/itemProps2.xml><?xml version="1.0" encoding="utf-8"?>
<ds:datastoreItem xmlns:ds="http://schemas.openxmlformats.org/officeDocument/2006/customXml" ds:itemID="{0C327827-ADB5-4A53-A1D5-C733F4954327}">
  <ds:schemaRef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BAC40382-C1AA-459A-ADD3-F5514567A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18963</TotalTime>
  <Words>1632</Words>
  <Application>Microsoft Office PowerPoint</Application>
  <PresentationFormat>Letter Paper (8.5x11 in)</PresentationFormat>
  <Paragraphs>295</Paragraphs>
  <Slides>19</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Arial Black</vt:lpstr>
      <vt:lpstr>Calibri</vt:lpstr>
      <vt:lpstr>Calibri Light</vt:lpstr>
      <vt:lpstr>Times New Roman</vt:lpstr>
      <vt:lpstr>Tw Cen MT</vt:lpstr>
      <vt:lpstr>1_Office Theme</vt:lpstr>
      <vt:lpstr>Texas Demographic Trends and Water</vt:lpstr>
      <vt:lpstr>Growing States, 2000-2015</vt:lpstr>
      <vt:lpstr>Total Population and Population Change in Texas, 1950-2014</vt:lpstr>
      <vt:lpstr>PowerPoint Presentation</vt:lpstr>
      <vt:lpstr>Total Estimated Population by County, Texas, 2015</vt:lpstr>
      <vt:lpstr>Major Texas Aquifers</vt:lpstr>
      <vt:lpstr>PowerPoint Presentation</vt:lpstr>
      <vt:lpstr>Estimated Population Change, Texas Counties, 2010 to 2015</vt:lpstr>
      <vt:lpstr>Estimated Percent Change of the Total Population by County, Texas, 2010 to 2015</vt:lpstr>
      <vt:lpstr>Estimated Net-Migrants by County, Texas, 2014-2015</vt:lpstr>
      <vt:lpstr>PowerPoint Presentation</vt:lpstr>
      <vt:lpstr>PowerPoint Presentation</vt:lpstr>
      <vt:lpstr>Top 10 Gross Migration States for Domestic Migration to Texas, 2013</vt:lpstr>
      <vt:lpstr>Top 10 Destination Counties for Interstate Domestic Migration to Texas, 2009-2013</vt:lpstr>
      <vt:lpstr>Projected Population Growth in Texas,  2010-2050</vt:lpstr>
      <vt:lpstr>Projected and Estimated Population Growth in Texas, 2010-2015</vt:lpstr>
      <vt:lpstr>Projected Population Change, Texas Counties, 2010-2050</vt:lpstr>
      <vt:lpstr>Projected Percent Population Change, Texas Counties, 2010-2050</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Lloyd Potter</cp:lastModifiedBy>
  <cp:revision>495</cp:revision>
  <cp:lastPrinted>2016-11-09T21:08:35Z</cp:lastPrinted>
  <dcterms:created xsi:type="dcterms:W3CDTF">2010-01-22T14:36:29Z</dcterms:created>
  <dcterms:modified xsi:type="dcterms:W3CDTF">2016-11-09T23:10:55Z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y fmtid="{D5CDD505-2E9C-101B-9397-08002B2CF9AE}" pid="3" name="IsMyDocuments">
    <vt:bool>true</vt:bool>
  </property>
</Properties>
</file>