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8.xml" ContentType="application/vnd.openxmlformats-officedocument.drawingml.chart+xml"/>
  <Override PartName="/ppt/notesSlides/notesSlide11.xml" ContentType="application/vnd.openxmlformats-officedocument.presentationml.notesSlide+xml"/>
  <Override PartName="/ppt/charts/chart9.xml" ContentType="application/vnd.openxmlformats-officedocument.drawingml.chart+xml"/>
  <Override PartName="/ppt/notesSlides/notesSlide12.xml" ContentType="application/vnd.openxmlformats-officedocument.presentationml.notesSlide+xml"/>
  <Override PartName="/ppt/charts/chart10.xml" ContentType="application/vnd.openxmlformats-officedocument.drawingml.chart+xml"/>
  <Override PartName="/ppt/notesSlides/notesSlide13.xml" ContentType="application/vnd.openxmlformats-officedocument.presentationml.notesSlide+xml"/>
  <Override PartName="/ppt/charts/chart1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2.xml" ContentType="application/vnd.openxmlformats-officedocument.drawingml.chart+xml"/>
  <Override PartName="/ppt/notesSlides/notesSlide23.xml" ContentType="application/vnd.openxmlformats-officedocument.presentationml.notesSlide+xml"/>
  <Override PartName="/ppt/charts/chart13.xml" ContentType="application/vnd.openxmlformats-officedocument.drawingml.chart+xml"/>
  <Override PartName="/ppt/notesSlides/notesSlide24.xml" ContentType="application/vnd.openxmlformats-officedocument.presentationml.notesSlide+xml"/>
  <Override PartName="/ppt/charts/chart14.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charts/chart15.xml" ContentType="application/vnd.openxmlformats-officedocument.drawingml.chart+xml"/>
  <Override PartName="/ppt/charts/style6.xml" ContentType="application/vnd.ms-office.chartstyle+xml"/>
  <Override PartName="/ppt/charts/colors6.xml" ContentType="application/vnd.ms-office.chartcolorstyle+xml"/>
  <Override PartName="/ppt/charts/chart1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8" r:id="rId4"/>
  </p:sldMasterIdLst>
  <p:notesMasterIdLst>
    <p:notesMasterId r:id="rId48"/>
  </p:notesMasterIdLst>
  <p:handoutMasterIdLst>
    <p:handoutMasterId r:id="rId49"/>
  </p:handoutMasterIdLst>
  <p:sldIdLst>
    <p:sldId id="299" r:id="rId5"/>
    <p:sldId id="300" r:id="rId6"/>
    <p:sldId id="301" r:id="rId7"/>
    <p:sldId id="302" r:id="rId8"/>
    <p:sldId id="303" r:id="rId9"/>
    <p:sldId id="304" r:id="rId10"/>
    <p:sldId id="305" r:id="rId11"/>
    <p:sldId id="306" r:id="rId12"/>
    <p:sldId id="307" r:id="rId13"/>
    <p:sldId id="308" r:id="rId14"/>
    <p:sldId id="309" r:id="rId15"/>
    <p:sldId id="310" r:id="rId16"/>
    <p:sldId id="311" r:id="rId17"/>
    <p:sldId id="312" r:id="rId18"/>
    <p:sldId id="313"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26" r:id="rId32"/>
    <p:sldId id="327" r:id="rId33"/>
    <p:sldId id="328" r:id="rId34"/>
    <p:sldId id="329" r:id="rId35"/>
    <p:sldId id="330" r:id="rId36"/>
    <p:sldId id="331" r:id="rId37"/>
    <p:sldId id="332" r:id="rId38"/>
    <p:sldId id="333" r:id="rId39"/>
    <p:sldId id="334" r:id="rId40"/>
    <p:sldId id="335" r:id="rId41"/>
    <p:sldId id="336" r:id="rId42"/>
    <p:sldId id="337" r:id="rId43"/>
    <p:sldId id="338" r:id="rId44"/>
    <p:sldId id="339" r:id="rId45"/>
    <p:sldId id="340" r:id="rId46"/>
    <p:sldId id="298" r:id="rId47"/>
  </p:sldIdLst>
  <p:sldSz cx="9144000" cy="6858000" type="letter"/>
  <p:notesSz cx="9296400" cy="7010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loyd Potter" initials="LP" lastIdx="2" clrIdx="0">
    <p:extLst>
      <p:ext uri="{19B8F6BF-5375-455C-9EA6-DF929625EA0E}">
        <p15:presenceInfo xmlns:p15="http://schemas.microsoft.com/office/powerpoint/2012/main" userId="S-1-5-21-1922958001-1748050809-1695950106-2354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E7A"/>
    <a:srgbClr val="D78F8D"/>
    <a:srgbClr val="4383D1"/>
    <a:srgbClr val="AF423F"/>
    <a:srgbClr val="191C6F"/>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16" autoAdjust="0"/>
    <p:restoredTop sz="87260" autoAdjust="0"/>
  </p:normalViewPr>
  <p:slideViewPr>
    <p:cSldViewPr>
      <p:cViewPr varScale="1">
        <p:scale>
          <a:sx n="62" d="100"/>
          <a:sy n="62" d="100"/>
        </p:scale>
        <p:origin x="910"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62" d="100"/>
          <a:sy n="162" d="100"/>
        </p:scale>
        <p:origin x="2046" y="12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5.xml"/><Relationship Id="rId1" Type="http://schemas.microsoft.com/office/2011/relationships/chartStyle" Target="style5.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6.xml"/><Relationship Id="rId1" Type="http://schemas.microsoft.com/office/2011/relationships/chartStyle" Target="style6.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idser-nas01\IDSER\Users\ocq775\2015\DOMESTIC\ACS\work_5yr_b07_3.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189049285505988E-2"/>
          <c:y val="0.12281717725045477"/>
          <c:w val="0.92311959268980304"/>
          <c:h val="0.81066084720533504"/>
        </c:manualLayout>
      </c:layout>
      <c:barChart>
        <c:barDir val="col"/>
        <c:grouping val="clustered"/>
        <c:varyColors val="0"/>
        <c:ser>
          <c:idx val="1"/>
          <c:order val="0"/>
          <c:tx>
            <c:strRef>
              <c:f>Sheet1!$C$1</c:f>
              <c:strCache>
                <c:ptCount val="1"/>
                <c:pt idx="0">
                  <c:v>Numeric Change (Millions)</c:v>
                </c:pt>
              </c:strCache>
            </c:strRef>
          </c:tx>
          <c:spPr>
            <a:solidFill>
              <a:schemeClr val="accent2"/>
            </a:solidFill>
            <a:ln>
              <a:noFill/>
            </a:ln>
            <a:effectLst/>
          </c:spPr>
          <c:invertIfNegative val="0"/>
          <c:dLbls>
            <c:spPr>
              <a:noFill/>
              <a:ln>
                <a:noFill/>
              </a:ln>
              <a:effectLst/>
            </c:spPr>
            <c:txPr>
              <a:bodyPr rot="-5280000" spcFirstLastPara="1" vertOverflow="ellipsis"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Sheet1!$A$2:$A$14</c:f>
              <c:numCache>
                <c:formatCode>General</c:formatCode>
                <c:ptCount val="13"/>
                <c:pt idx="0">
                  <c:v>1950</c:v>
                </c:pt>
                <c:pt idx="1">
                  <c:v>1960</c:v>
                </c:pt>
                <c:pt idx="2">
                  <c:v>1970</c:v>
                </c:pt>
                <c:pt idx="3">
                  <c:v>1980</c:v>
                </c:pt>
                <c:pt idx="4">
                  <c:v>1990</c:v>
                </c:pt>
                <c:pt idx="5">
                  <c:v>2000</c:v>
                </c:pt>
                <c:pt idx="6">
                  <c:v>2010</c:v>
                </c:pt>
                <c:pt idx="8">
                  <c:v>2011</c:v>
                </c:pt>
                <c:pt idx="9">
                  <c:v>2012</c:v>
                </c:pt>
                <c:pt idx="10">
                  <c:v>2013</c:v>
                </c:pt>
                <c:pt idx="11">
                  <c:v>2014</c:v>
                </c:pt>
                <c:pt idx="12">
                  <c:v>2015</c:v>
                </c:pt>
              </c:numCache>
            </c:numRef>
          </c:cat>
          <c:val>
            <c:numRef>
              <c:f>Sheet1!$C$2:$C$14</c:f>
              <c:numCache>
                <c:formatCode>0.00</c:formatCode>
                <c:ptCount val="13"/>
                <c:pt idx="1">
                  <c:v>1.8684829999999999</c:v>
                </c:pt>
                <c:pt idx="2">
                  <c:v>1.6170530000000001</c:v>
                </c:pt>
                <c:pt idx="3">
                  <c:v>3.0324610000000001</c:v>
                </c:pt>
                <c:pt idx="4">
                  <c:v>2.7573189999999999</c:v>
                </c:pt>
                <c:pt idx="5">
                  <c:v>3.86531</c:v>
                </c:pt>
                <c:pt idx="6">
                  <c:v>4.2937409999999998</c:v>
                </c:pt>
                <c:pt idx="8">
                  <c:v>0.41</c:v>
                </c:pt>
                <c:pt idx="9">
                  <c:v>0.435</c:v>
                </c:pt>
                <c:pt idx="10">
                  <c:v>0.38739699999999999</c:v>
                </c:pt>
                <c:pt idx="11">
                  <c:v>0.44749499999999998</c:v>
                </c:pt>
                <c:pt idx="12">
                  <c:v>0.49</c:v>
                </c:pt>
              </c:numCache>
            </c:numRef>
          </c:val>
        </c:ser>
        <c:ser>
          <c:idx val="0"/>
          <c:order val="1"/>
          <c:tx>
            <c:strRef>
              <c:f>Sheet1!$B$1</c:f>
              <c:strCache>
                <c:ptCount val="1"/>
                <c:pt idx="0">
                  <c:v>Population (Millions)</c:v>
                </c:pt>
              </c:strCache>
            </c:strRef>
          </c:tx>
          <c:spPr>
            <a:solidFill>
              <a:schemeClr val="accent1"/>
            </a:solidFill>
            <a:ln>
              <a:noFill/>
            </a:ln>
            <a:effectLst/>
          </c:spPr>
          <c:invertIfNegative val="0"/>
          <c:dPt>
            <c:idx val="8"/>
            <c:invertIfNegative val="0"/>
            <c:bubble3D val="0"/>
            <c:spPr>
              <a:solidFill>
                <a:srgbClr val="00B0F0"/>
              </a:solidFill>
              <a:ln>
                <a:noFill/>
              </a:ln>
              <a:effectLst/>
            </c:spPr>
          </c:dPt>
          <c:dPt>
            <c:idx val="9"/>
            <c:invertIfNegative val="0"/>
            <c:bubble3D val="0"/>
            <c:spPr>
              <a:solidFill>
                <a:srgbClr val="00B0F0"/>
              </a:solidFill>
              <a:ln>
                <a:noFill/>
              </a:ln>
              <a:effectLst/>
            </c:spPr>
          </c:dPt>
          <c:dPt>
            <c:idx val="10"/>
            <c:invertIfNegative val="0"/>
            <c:bubble3D val="0"/>
            <c:spPr>
              <a:solidFill>
                <a:srgbClr val="00B0F0"/>
              </a:solidFill>
              <a:ln>
                <a:noFill/>
              </a:ln>
              <a:effectLst/>
            </c:spPr>
          </c:dPt>
          <c:dPt>
            <c:idx val="11"/>
            <c:invertIfNegative val="0"/>
            <c:bubble3D val="0"/>
            <c:spPr>
              <a:solidFill>
                <a:srgbClr val="00B0F0"/>
              </a:solidFill>
              <a:ln>
                <a:noFill/>
              </a:ln>
              <a:effectLst/>
            </c:spPr>
          </c:dPt>
          <c:dPt>
            <c:idx val="12"/>
            <c:invertIfNegative val="0"/>
            <c:bubble3D val="0"/>
            <c:spPr>
              <a:solidFill>
                <a:srgbClr val="00B0F0"/>
              </a:solidFill>
              <a:ln>
                <a:noFill/>
              </a:ln>
              <a:effectLst/>
            </c:spPr>
          </c:dPt>
          <c:dLbls>
            <c:spPr>
              <a:noFill/>
              <a:ln>
                <a:noFill/>
              </a:ln>
              <a:effectLst/>
            </c:spPr>
            <c:txPr>
              <a:bodyPr rot="-3360000" spcFirstLastPara="1" vertOverflow="ellipsis"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Sheet1!$A$2:$A$14</c:f>
              <c:numCache>
                <c:formatCode>General</c:formatCode>
                <c:ptCount val="13"/>
                <c:pt idx="0">
                  <c:v>1950</c:v>
                </c:pt>
                <c:pt idx="1">
                  <c:v>1960</c:v>
                </c:pt>
                <c:pt idx="2">
                  <c:v>1970</c:v>
                </c:pt>
                <c:pt idx="3">
                  <c:v>1980</c:v>
                </c:pt>
                <c:pt idx="4">
                  <c:v>1990</c:v>
                </c:pt>
                <c:pt idx="5">
                  <c:v>2000</c:v>
                </c:pt>
                <c:pt idx="6">
                  <c:v>2010</c:v>
                </c:pt>
                <c:pt idx="8">
                  <c:v>2011</c:v>
                </c:pt>
                <c:pt idx="9">
                  <c:v>2012</c:v>
                </c:pt>
                <c:pt idx="10">
                  <c:v>2013</c:v>
                </c:pt>
                <c:pt idx="11">
                  <c:v>2014</c:v>
                </c:pt>
                <c:pt idx="12">
                  <c:v>2015</c:v>
                </c:pt>
              </c:numCache>
            </c:numRef>
          </c:cat>
          <c:val>
            <c:numRef>
              <c:f>Sheet1!$B$2:$B$14</c:f>
              <c:numCache>
                <c:formatCode>0.00</c:formatCode>
                <c:ptCount val="13"/>
                <c:pt idx="0">
                  <c:v>7.7111939999999999</c:v>
                </c:pt>
                <c:pt idx="1">
                  <c:v>9.5796770000000002</c:v>
                </c:pt>
                <c:pt idx="2">
                  <c:v>11.196730000000001</c:v>
                </c:pt>
                <c:pt idx="3">
                  <c:v>14.229191</c:v>
                </c:pt>
                <c:pt idx="4">
                  <c:v>16.986509999999999</c:v>
                </c:pt>
                <c:pt idx="5">
                  <c:v>20.85182</c:v>
                </c:pt>
                <c:pt idx="6">
                  <c:v>25.145561000000001</c:v>
                </c:pt>
                <c:pt idx="8">
                  <c:v>25.65</c:v>
                </c:pt>
                <c:pt idx="9">
                  <c:v>26.060796</c:v>
                </c:pt>
                <c:pt idx="10">
                  <c:v>26.448193</c:v>
                </c:pt>
                <c:pt idx="11">
                  <c:v>26.895688</c:v>
                </c:pt>
                <c:pt idx="12">
                  <c:v>27.47</c:v>
                </c:pt>
              </c:numCache>
            </c:numRef>
          </c:val>
        </c:ser>
        <c:dLbls>
          <c:showLegendKey val="0"/>
          <c:showVal val="0"/>
          <c:showCatName val="0"/>
          <c:showSerName val="0"/>
          <c:showPercent val="0"/>
          <c:showBubbleSize val="0"/>
        </c:dLbls>
        <c:gapWidth val="219"/>
        <c:overlap val="-27"/>
        <c:axId val="215424224"/>
        <c:axId val="215429320"/>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Annual Percent Change</c:v>
                      </c:pt>
                    </c:strCache>
                  </c:strRef>
                </c:tx>
                <c:spPr>
                  <a:solidFill>
                    <a:schemeClr val="accent3"/>
                  </a:solidFill>
                  <a:ln>
                    <a:noFill/>
                  </a:ln>
                  <a:effectLst/>
                </c:spPr>
                <c:invertIfNegative val="0"/>
                <c:cat>
                  <c:numRef>
                    <c:extLst>
                      <c:ext uri="{02D57815-91ED-43cb-92C2-25804820EDAC}">
                        <c15:formulaRef>
                          <c15:sqref>Sheet1!$A$2:$A$14</c15:sqref>
                        </c15:formulaRef>
                      </c:ext>
                    </c:extLst>
                    <c:numCache>
                      <c:formatCode>General</c:formatCode>
                      <c:ptCount val="13"/>
                      <c:pt idx="0">
                        <c:v>1950</c:v>
                      </c:pt>
                      <c:pt idx="1">
                        <c:v>1960</c:v>
                      </c:pt>
                      <c:pt idx="2">
                        <c:v>1970</c:v>
                      </c:pt>
                      <c:pt idx="3">
                        <c:v>1980</c:v>
                      </c:pt>
                      <c:pt idx="4">
                        <c:v>1990</c:v>
                      </c:pt>
                      <c:pt idx="5">
                        <c:v>2000</c:v>
                      </c:pt>
                      <c:pt idx="6">
                        <c:v>2010</c:v>
                      </c:pt>
                      <c:pt idx="8">
                        <c:v>2011</c:v>
                      </c:pt>
                      <c:pt idx="9">
                        <c:v>2012</c:v>
                      </c:pt>
                      <c:pt idx="10">
                        <c:v>2013</c:v>
                      </c:pt>
                      <c:pt idx="11">
                        <c:v>2014</c:v>
                      </c:pt>
                      <c:pt idx="12">
                        <c:v>2015</c:v>
                      </c:pt>
                    </c:numCache>
                  </c:numRef>
                </c:cat>
                <c:val>
                  <c:numRef>
                    <c:extLst>
                      <c:ext uri="{02D57815-91ED-43cb-92C2-25804820EDAC}">
                        <c15:formulaRef>
                          <c15:sqref>Sheet1!$D$2:$D$14</c15:sqref>
                        </c15:formulaRef>
                      </c:ext>
                    </c:extLst>
                    <c:numCache>
                      <c:formatCode>General</c:formatCode>
                      <c:ptCount val="13"/>
                      <c:pt idx="0">
                        <c:v>0</c:v>
                      </c:pt>
                      <c:pt idx="1">
                        <c:v>2.4</c:v>
                      </c:pt>
                      <c:pt idx="2">
                        <c:v>1.7</c:v>
                      </c:pt>
                      <c:pt idx="3">
                        <c:v>2.7</c:v>
                      </c:pt>
                      <c:pt idx="4">
                        <c:v>2</c:v>
                      </c:pt>
                      <c:pt idx="5">
                        <c:v>2.2999999999999998</c:v>
                      </c:pt>
                      <c:pt idx="6">
                        <c:v>2.1</c:v>
                      </c:pt>
                      <c:pt idx="9">
                        <c:v>1.8</c:v>
                      </c:pt>
                      <c:pt idx="10">
                        <c:v>1.4</c:v>
                      </c:pt>
                      <c:pt idx="11">
                        <c:v>1.7</c:v>
                      </c:pt>
                    </c:numCache>
                  </c:numRef>
                </c:val>
              </c15:ser>
            </c15:filteredBarSeries>
          </c:ext>
        </c:extLst>
      </c:barChart>
      <c:catAx>
        <c:axId val="215424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5429320"/>
        <c:crosses val="autoZero"/>
        <c:auto val="1"/>
        <c:lblAlgn val="ctr"/>
        <c:lblOffset val="100"/>
        <c:noMultiLvlLbl val="0"/>
      </c:catAx>
      <c:valAx>
        <c:axId val="21542932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5424224"/>
        <c:crosses val="autoZero"/>
        <c:crossBetween val="between"/>
      </c:valAx>
      <c:spPr>
        <a:noFill/>
        <a:ln>
          <a:noFill/>
        </a:ln>
        <a:effectLst/>
      </c:spPr>
    </c:plotArea>
    <c:legend>
      <c:legendPos val="b"/>
      <c:layout>
        <c:manualLayout>
          <c:xMode val="edge"/>
          <c:yMode val="edge"/>
          <c:x val="0.17904721979197"/>
          <c:y val="2.5565829857645802E-3"/>
          <c:w val="0.63525845727617403"/>
          <c:h val="7.108984320022060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2"/>
          <c:order val="0"/>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-22957</c:v>
                </c:pt>
                <c:pt idx="1">
                  <c:v>-22357</c:v>
                </c:pt>
                <c:pt idx="2">
                  <c:v>-21749</c:v>
                </c:pt>
                <c:pt idx="3">
                  <c:v>-21667</c:v>
                </c:pt>
                <c:pt idx="4">
                  <c:v>-21655</c:v>
                </c:pt>
                <c:pt idx="5">
                  <c:v>-21727</c:v>
                </c:pt>
                <c:pt idx="6">
                  <c:v>-22391</c:v>
                </c:pt>
                <c:pt idx="7">
                  <c:v>-22879</c:v>
                </c:pt>
                <c:pt idx="8">
                  <c:v>-22583</c:v>
                </c:pt>
                <c:pt idx="9">
                  <c:v>-22416</c:v>
                </c:pt>
                <c:pt idx="10">
                  <c:v>-22926</c:v>
                </c:pt>
                <c:pt idx="11">
                  <c:v>-23465</c:v>
                </c:pt>
                <c:pt idx="12">
                  <c:v>-24339</c:v>
                </c:pt>
                <c:pt idx="13">
                  <c:v>-25191</c:v>
                </c:pt>
                <c:pt idx="14">
                  <c:v>-25479</c:v>
                </c:pt>
                <c:pt idx="15">
                  <c:v>-25155</c:v>
                </c:pt>
                <c:pt idx="16">
                  <c:v>-25080</c:v>
                </c:pt>
                <c:pt idx="17">
                  <c:v>-25022</c:v>
                </c:pt>
                <c:pt idx="18">
                  <c:v>-25470</c:v>
                </c:pt>
                <c:pt idx="19">
                  <c:v>-26082</c:v>
                </c:pt>
                <c:pt idx="20">
                  <c:v>-26295</c:v>
                </c:pt>
                <c:pt idx="21">
                  <c:v>-26686</c:v>
                </c:pt>
                <c:pt idx="22">
                  <c:v>-26213</c:v>
                </c:pt>
                <c:pt idx="23">
                  <c:v>-25330</c:v>
                </c:pt>
                <c:pt idx="24">
                  <c:v>-24277</c:v>
                </c:pt>
                <c:pt idx="25">
                  <c:v>-23078</c:v>
                </c:pt>
                <c:pt idx="26">
                  <c:v>-21982</c:v>
                </c:pt>
                <c:pt idx="27">
                  <c:v>-21498</c:v>
                </c:pt>
                <c:pt idx="28">
                  <c:v>-21542</c:v>
                </c:pt>
                <c:pt idx="29">
                  <c:v>-21438</c:v>
                </c:pt>
                <c:pt idx="30">
                  <c:v>-21008</c:v>
                </c:pt>
                <c:pt idx="31">
                  <c:v>-21443</c:v>
                </c:pt>
                <c:pt idx="32">
                  <c:v>-21587</c:v>
                </c:pt>
                <c:pt idx="33">
                  <c:v>-22069</c:v>
                </c:pt>
                <c:pt idx="34">
                  <c:v>-22562</c:v>
                </c:pt>
                <c:pt idx="35">
                  <c:v>-21613</c:v>
                </c:pt>
                <c:pt idx="36">
                  <c:v>-20679</c:v>
                </c:pt>
                <c:pt idx="37">
                  <c:v>-20223</c:v>
                </c:pt>
                <c:pt idx="38">
                  <c:v>-19793</c:v>
                </c:pt>
                <c:pt idx="39">
                  <c:v>-19981</c:v>
                </c:pt>
                <c:pt idx="40">
                  <c:v>-19993</c:v>
                </c:pt>
                <c:pt idx="41">
                  <c:v>-20510</c:v>
                </c:pt>
                <c:pt idx="42">
                  <c:v>-21210</c:v>
                </c:pt>
                <c:pt idx="43">
                  <c:v>-21931</c:v>
                </c:pt>
                <c:pt idx="44">
                  <c:v>-21355</c:v>
                </c:pt>
                <c:pt idx="45">
                  <c:v>-20176</c:v>
                </c:pt>
                <c:pt idx="46">
                  <c:v>-20093</c:v>
                </c:pt>
                <c:pt idx="47">
                  <c:v>-20014</c:v>
                </c:pt>
                <c:pt idx="48">
                  <c:v>-20532</c:v>
                </c:pt>
                <c:pt idx="49">
                  <c:v>-21323</c:v>
                </c:pt>
                <c:pt idx="50">
                  <c:v>-20951</c:v>
                </c:pt>
                <c:pt idx="51">
                  <c:v>-20749</c:v>
                </c:pt>
                <c:pt idx="52">
                  <c:v>-20616</c:v>
                </c:pt>
                <c:pt idx="53">
                  <c:v>-20681</c:v>
                </c:pt>
                <c:pt idx="54">
                  <c:v>-20954</c:v>
                </c:pt>
                <c:pt idx="55">
                  <c:v>-20013</c:v>
                </c:pt>
                <c:pt idx="56">
                  <c:v>-19269</c:v>
                </c:pt>
                <c:pt idx="57">
                  <c:v>-18664</c:v>
                </c:pt>
                <c:pt idx="58">
                  <c:v>-18036</c:v>
                </c:pt>
                <c:pt idx="59">
                  <c:v>-17153</c:v>
                </c:pt>
                <c:pt idx="60">
                  <c:v>-15418</c:v>
                </c:pt>
                <c:pt idx="61">
                  <c:v>-14518</c:v>
                </c:pt>
                <c:pt idx="62">
                  <c:v>-13573</c:v>
                </c:pt>
                <c:pt idx="63">
                  <c:v>-13023</c:v>
                </c:pt>
                <c:pt idx="64">
                  <c:v>-12319</c:v>
                </c:pt>
                <c:pt idx="65">
                  <c:v>-11494</c:v>
                </c:pt>
                <c:pt idx="66">
                  <c:v>-10744</c:v>
                </c:pt>
                <c:pt idx="67">
                  <c:v>-9549</c:v>
                </c:pt>
                <c:pt idx="68">
                  <c:v>-7943</c:v>
                </c:pt>
                <c:pt idx="69">
                  <c:v>-7254</c:v>
                </c:pt>
                <c:pt idx="70">
                  <c:v>-6654</c:v>
                </c:pt>
                <c:pt idx="71">
                  <c:v>-6366</c:v>
                </c:pt>
                <c:pt idx="72">
                  <c:v>-5633</c:v>
                </c:pt>
                <c:pt idx="73">
                  <c:v>-5093</c:v>
                </c:pt>
                <c:pt idx="74">
                  <c:v>-4617</c:v>
                </c:pt>
                <c:pt idx="75">
                  <c:v>-4216</c:v>
                </c:pt>
                <c:pt idx="76">
                  <c:v>-3773</c:v>
                </c:pt>
                <c:pt idx="77">
                  <c:v>-3404</c:v>
                </c:pt>
                <c:pt idx="78">
                  <c:v>-3105</c:v>
                </c:pt>
                <c:pt idx="79">
                  <c:v>-2984</c:v>
                </c:pt>
                <c:pt idx="80">
                  <c:v>-2660</c:v>
                </c:pt>
                <c:pt idx="81">
                  <c:v>-2351</c:v>
                </c:pt>
                <c:pt idx="82">
                  <c:v>-2033</c:v>
                </c:pt>
                <c:pt idx="83">
                  <c:v>-1826</c:v>
                </c:pt>
                <c:pt idx="84">
                  <c:v>-1660</c:v>
                </c:pt>
                <c:pt idx="85">
                  <c:v>-7261</c:v>
                </c:pt>
              </c:numCache>
            </c:numRef>
          </c:val>
        </c:ser>
        <c:ser>
          <c:idx val="4"/>
          <c:order val="1"/>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-16573</c:v>
                </c:pt>
                <c:pt idx="1">
                  <c:v>-16142</c:v>
                </c:pt>
                <c:pt idx="2">
                  <c:v>-15521</c:v>
                </c:pt>
                <c:pt idx="3">
                  <c:v>-15621</c:v>
                </c:pt>
                <c:pt idx="4">
                  <c:v>-14620</c:v>
                </c:pt>
                <c:pt idx="5">
                  <c:v>-14652</c:v>
                </c:pt>
                <c:pt idx="6">
                  <c:v>-15260</c:v>
                </c:pt>
                <c:pt idx="7">
                  <c:v>-15148</c:v>
                </c:pt>
                <c:pt idx="8">
                  <c:v>-14954</c:v>
                </c:pt>
                <c:pt idx="9">
                  <c:v>-14799</c:v>
                </c:pt>
                <c:pt idx="10">
                  <c:v>-14501</c:v>
                </c:pt>
                <c:pt idx="11">
                  <c:v>-14010</c:v>
                </c:pt>
                <c:pt idx="12">
                  <c:v>-13627</c:v>
                </c:pt>
                <c:pt idx="13">
                  <c:v>-13716</c:v>
                </c:pt>
                <c:pt idx="14">
                  <c:v>-13250</c:v>
                </c:pt>
                <c:pt idx="15">
                  <c:v>-12702</c:v>
                </c:pt>
                <c:pt idx="16">
                  <c:v>-12617</c:v>
                </c:pt>
                <c:pt idx="17">
                  <c:v>-12551</c:v>
                </c:pt>
                <c:pt idx="18">
                  <c:v>-12573</c:v>
                </c:pt>
                <c:pt idx="19">
                  <c:v>-12498</c:v>
                </c:pt>
                <c:pt idx="20">
                  <c:v>-12331</c:v>
                </c:pt>
                <c:pt idx="21">
                  <c:v>-12242</c:v>
                </c:pt>
                <c:pt idx="22">
                  <c:v>-12170</c:v>
                </c:pt>
                <c:pt idx="23">
                  <c:v>-12143</c:v>
                </c:pt>
                <c:pt idx="24">
                  <c:v>-12297</c:v>
                </c:pt>
                <c:pt idx="25">
                  <c:v>-12571</c:v>
                </c:pt>
                <c:pt idx="26">
                  <c:v>-12465</c:v>
                </c:pt>
                <c:pt idx="27">
                  <c:v>-12516</c:v>
                </c:pt>
                <c:pt idx="28">
                  <c:v>-12941</c:v>
                </c:pt>
                <c:pt idx="29">
                  <c:v>-13296</c:v>
                </c:pt>
                <c:pt idx="30">
                  <c:v>-13527</c:v>
                </c:pt>
                <c:pt idx="31">
                  <c:v>-13527</c:v>
                </c:pt>
                <c:pt idx="32">
                  <c:v>-13276</c:v>
                </c:pt>
                <c:pt idx="33">
                  <c:v>-12972</c:v>
                </c:pt>
                <c:pt idx="34">
                  <c:v>-13063</c:v>
                </c:pt>
                <c:pt idx="35">
                  <c:v>-12679</c:v>
                </c:pt>
                <c:pt idx="36">
                  <c:v>-12471</c:v>
                </c:pt>
                <c:pt idx="37">
                  <c:v>-12522</c:v>
                </c:pt>
                <c:pt idx="38">
                  <c:v>-12858</c:v>
                </c:pt>
                <c:pt idx="39">
                  <c:v>-12998</c:v>
                </c:pt>
                <c:pt idx="40">
                  <c:v>-12779</c:v>
                </c:pt>
                <c:pt idx="41">
                  <c:v>-12855</c:v>
                </c:pt>
                <c:pt idx="42">
                  <c:v>-12718</c:v>
                </c:pt>
                <c:pt idx="43">
                  <c:v>-12779</c:v>
                </c:pt>
                <c:pt idx="44">
                  <c:v>-12406</c:v>
                </c:pt>
                <c:pt idx="45">
                  <c:v>-11767</c:v>
                </c:pt>
                <c:pt idx="46">
                  <c:v>-10881</c:v>
                </c:pt>
                <c:pt idx="47">
                  <c:v>-10251</c:v>
                </c:pt>
                <c:pt idx="48">
                  <c:v>-10237</c:v>
                </c:pt>
                <c:pt idx="49">
                  <c:v>-10268</c:v>
                </c:pt>
                <c:pt idx="50">
                  <c:v>-10336</c:v>
                </c:pt>
                <c:pt idx="51">
                  <c:v>-10143</c:v>
                </c:pt>
                <c:pt idx="52">
                  <c:v>-9339</c:v>
                </c:pt>
                <c:pt idx="53">
                  <c:v>-9080</c:v>
                </c:pt>
                <c:pt idx="54">
                  <c:v>-8949</c:v>
                </c:pt>
                <c:pt idx="55">
                  <c:v>-8393</c:v>
                </c:pt>
                <c:pt idx="56">
                  <c:v>-8306</c:v>
                </c:pt>
                <c:pt idx="57">
                  <c:v>-8056</c:v>
                </c:pt>
                <c:pt idx="58">
                  <c:v>-7875</c:v>
                </c:pt>
                <c:pt idx="59">
                  <c:v>-7524</c:v>
                </c:pt>
                <c:pt idx="60">
                  <c:v>-6978</c:v>
                </c:pt>
                <c:pt idx="61">
                  <c:v>-6699</c:v>
                </c:pt>
                <c:pt idx="62">
                  <c:v>-6152</c:v>
                </c:pt>
                <c:pt idx="63">
                  <c:v>-5964</c:v>
                </c:pt>
                <c:pt idx="64">
                  <c:v>-5979</c:v>
                </c:pt>
                <c:pt idx="65">
                  <c:v>-5674</c:v>
                </c:pt>
                <c:pt idx="66">
                  <c:v>-5307</c:v>
                </c:pt>
                <c:pt idx="67">
                  <c:v>-4886</c:v>
                </c:pt>
                <c:pt idx="68">
                  <c:v>-4290</c:v>
                </c:pt>
                <c:pt idx="69">
                  <c:v>-4021</c:v>
                </c:pt>
                <c:pt idx="70">
                  <c:v>-3700</c:v>
                </c:pt>
                <c:pt idx="71">
                  <c:v>-3547</c:v>
                </c:pt>
                <c:pt idx="72">
                  <c:v>-3251</c:v>
                </c:pt>
                <c:pt idx="73">
                  <c:v>-2901</c:v>
                </c:pt>
                <c:pt idx="74">
                  <c:v>-2674</c:v>
                </c:pt>
                <c:pt idx="75">
                  <c:v>-2383</c:v>
                </c:pt>
                <c:pt idx="76">
                  <c:v>-2235</c:v>
                </c:pt>
                <c:pt idx="77">
                  <c:v>-1963</c:v>
                </c:pt>
                <c:pt idx="78">
                  <c:v>-1719</c:v>
                </c:pt>
                <c:pt idx="79">
                  <c:v>-1559</c:v>
                </c:pt>
                <c:pt idx="80">
                  <c:v>-1359</c:v>
                </c:pt>
                <c:pt idx="81">
                  <c:v>-1183</c:v>
                </c:pt>
                <c:pt idx="82">
                  <c:v>-998</c:v>
                </c:pt>
                <c:pt idx="83">
                  <c:v>-922</c:v>
                </c:pt>
                <c:pt idx="84">
                  <c:v>-842</c:v>
                </c:pt>
                <c:pt idx="85">
                  <c:v>-3662</c:v>
                </c:pt>
              </c:numCache>
            </c:numRef>
          </c:val>
        </c:ser>
        <c:ser>
          <c:idx val="3"/>
          <c:order val="2"/>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ser>
        <c:ser>
          <c:idx val="6"/>
          <c:order val="3"/>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22202</c:v>
                </c:pt>
                <c:pt idx="1">
                  <c:v>21521</c:v>
                </c:pt>
                <c:pt idx="2">
                  <c:v>20934</c:v>
                </c:pt>
                <c:pt idx="3">
                  <c:v>20919</c:v>
                </c:pt>
                <c:pt idx="4">
                  <c:v>21326</c:v>
                </c:pt>
                <c:pt idx="5">
                  <c:v>21272</c:v>
                </c:pt>
                <c:pt idx="6">
                  <c:v>21728</c:v>
                </c:pt>
                <c:pt idx="7">
                  <c:v>21858</c:v>
                </c:pt>
                <c:pt idx="8">
                  <c:v>22025</c:v>
                </c:pt>
                <c:pt idx="9">
                  <c:v>21913</c:v>
                </c:pt>
                <c:pt idx="10">
                  <c:v>22200</c:v>
                </c:pt>
                <c:pt idx="11">
                  <c:v>22549</c:v>
                </c:pt>
                <c:pt idx="12">
                  <c:v>23089</c:v>
                </c:pt>
                <c:pt idx="13">
                  <c:v>23768</c:v>
                </c:pt>
                <c:pt idx="14">
                  <c:v>24233</c:v>
                </c:pt>
                <c:pt idx="15">
                  <c:v>23797</c:v>
                </c:pt>
                <c:pt idx="16">
                  <c:v>23721</c:v>
                </c:pt>
                <c:pt idx="17">
                  <c:v>23850</c:v>
                </c:pt>
                <c:pt idx="18">
                  <c:v>23979</c:v>
                </c:pt>
                <c:pt idx="19">
                  <c:v>24670</c:v>
                </c:pt>
                <c:pt idx="20">
                  <c:v>24762</c:v>
                </c:pt>
                <c:pt idx="21">
                  <c:v>25352</c:v>
                </c:pt>
                <c:pt idx="22">
                  <c:v>25162</c:v>
                </c:pt>
                <c:pt idx="23">
                  <c:v>25059</c:v>
                </c:pt>
                <c:pt idx="24">
                  <c:v>24415</c:v>
                </c:pt>
                <c:pt idx="25">
                  <c:v>23120</c:v>
                </c:pt>
                <c:pt idx="26">
                  <c:v>22341</c:v>
                </c:pt>
                <c:pt idx="27">
                  <c:v>22020</c:v>
                </c:pt>
                <c:pt idx="28">
                  <c:v>22200</c:v>
                </c:pt>
                <c:pt idx="29">
                  <c:v>22023</c:v>
                </c:pt>
                <c:pt idx="30">
                  <c:v>21963</c:v>
                </c:pt>
                <c:pt idx="31">
                  <c:v>22728</c:v>
                </c:pt>
                <c:pt idx="32">
                  <c:v>23314</c:v>
                </c:pt>
                <c:pt idx="33">
                  <c:v>24407</c:v>
                </c:pt>
                <c:pt idx="34">
                  <c:v>25346</c:v>
                </c:pt>
                <c:pt idx="35">
                  <c:v>24279</c:v>
                </c:pt>
                <c:pt idx="36">
                  <c:v>23275</c:v>
                </c:pt>
                <c:pt idx="37">
                  <c:v>22757</c:v>
                </c:pt>
                <c:pt idx="38">
                  <c:v>22556</c:v>
                </c:pt>
                <c:pt idx="39">
                  <c:v>22368</c:v>
                </c:pt>
                <c:pt idx="40">
                  <c:v>22407</c:v>
                </c:pt>
                <c:pt idx="41">
                  <c:v>22992</c:v>
                </c:pt>
                <c:pt idx="42">
                  <c:v>23405</c:v>
                </c:pt>
                <c:pt idx="43">
                  <c:v>24156</c:v>
                </c:pt>
                <c:pt idx="44">
                  <c:v>23497</c:v>
                </c:pt>
                <c:pt idx="45">
                  <c:v>21808</c:v>
                </c:pt>
                <c:pt idx="46">
                  <c:v>21610</c:v>
                </c:pt>
                <c:pt idx="47">
                  <c:v>21645</c:v>
                </c:pt>
                <c:pt idx="48">
                  <c:v>22260</c:v>
                </c:pt>
                <c:pt idx="49">
                  <c:v>23391</c:v>
                </c:pt>
                <c:pt idx="50">
                  <c:v>23087</c:v>
                </c:pt>
                <c:pt idx="51">
                  <c:v>22810</c:v>
                </c:pt>
                <c:pt idx="52">
                  <c:v>22583</c:v>
                </c:pt>
                <c:pt idx="53">
                  <c:v>22769</c:v>
                </c:pt>
                <c:pt idx="54">
                  <c:v>22561</c:v>
                </c:pt>
                <c:pt idx="55">
                  <c:v>21916</c:v>
                </c:pt>
                <c:pt idx="56">
                  <c:v>21398</c:v>
                </c:pt>
                <c:pt idx="57">
                  <c:v>20836</c:v>
                </c:pt>
                <c:pt idx="58">
                  <c:v>20077</c:v>
                </c:pt>
                <c:pt idx="59">
                  <c:v>19400</c:v>
                </c:pt>
                <c:pt idx="60">
                  <c:v>17910</c:v>
                </c:pt>
                <c:pt idx="61">
                  <c:v>16946</c:v>
                </c:pt>
                <c:pt idx="62">
                  <c:v>16265</c:v>
                </c:pt>
                <c:pt idx="63">
                  <c:v>15679</c:v>
                </c:pt>
                <c:pt idx="64">
                  <c:v>14895</c:v>
                </c:pt>
                <c:pt idx="65">
                  <c:v>13941</c:v>
                </c:pt>
                <c:pt idx="66">
                  <c:v>12891</c:v>
                </c:pt>
                <c:pt idx="67">
                  <c:v>11657</c:v>
                </c:pt>
                <c:pt idx="68">
                  <c:v>10027</c:v>
                </c:pt>
                <c:pt idx="69">
                  <c:v>9545</c:v>
                </c:pt>
                <c:pt idx="70">
                  <c:v>8902</c:v>
                </c:pt>
                <c:pt idx="71">
                  <c:v>8303</c:v>
                </c:pt>
                <c:pt idx="72">
                  <c:v>7565</c:v>
                </c:pt>
                <c:pt idx="73">
                  <c:v>7129</c:v>
                </c:pt>
                <c:pt idx="74">
                  <c:v>6602</c:v>
                </c:pt>
                <c:pt idx="75">
                  <c:v>5823</c:v>
                </c:pt>
                <c:pt idx="76">
                  <c:v>5531</c:v>
                </c:pt>
                <c:pt idx="77">
                  <c:v>5281</c:v>
                </c:pt>
                <c:pt idx="78">
                  <c:v>4968</c:v>
                </c:pt>
                <c:pt idx="79">
                  <c:v>4783</c:v>
                </c:pt>
                <c:pt idx="80">
                  <c:v>4344</c:v>
                </c:pt>
                <c:pt idx="81">
                  <c:v>4117</c:v>
                </c:pt>
                <c:pt idx="82">
                  <c:v>3632</c:v>
                </c:pt>
                <c:pt idx="83">
                  <c:v>3321</c:v>
                </c:pt>
                <c:pt idx="84">
                  <c:v>3195</c:v>
                </c:pt>
                <c:pt idx="85">
                  <c:v>17951</c:v>
                </c:pt>
              </c:numCache>
            </c:numRef>
          </c:val>
        </c:ser>
        <c:ser>
          <c:idx val="8"/>
          <c:order val="4"/>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15611</c:v>
                </c:pt>
                <c:pt idx="1">
                  <c:v>15079</c:v>
                </c:pt>
                <c:pt idx="2">
                  <c:v>14507</c:v>
                </c:pt>
                <c:pt idx="3">
                  <c:v>14591</c:v>
                </c:pt>
                <c:pt idx="4">
                  <c:v>13959</c:v>
                </c:pt>
                <c:pt idx="5">
                  <c:v>13996</c:v>
                </c:pt>
                <c:pt idx="6">
                  <c:v>14585</c:v>
                </c:pt>
                <c:pt idx="7">
                  <c:v>14596</c:v>
                </c:pt>
                <c:pt idx="8">
                  <c:v>14501</c:v>
                </c:pt>
                <c:pt idx="9">
                  <c:v>14451</c:v>
                </c:pt>
                <c:pt idx="10">
                  <c:v>14271</c:v>
                </c:pt>
                <c:pt idx="11">
                  <c:v>13813</c:v>
                </c:pt>
                <c:pt idx="12">
                  <c:v>13196</c:v>
                </c:pt>
                <c:pt idx="13">
                  <c:v>13152</c:v>
                </c:pt>
                <c:pt idx="14">
                  <c:v>12744</c:v>
                </c:pt>
                <c:pt idx="15">
                  <c:v>12214</c:v>
                </c:pt>
                <c:pt idx="16">
                  <c:v>12211</c:v>
                </c:pt>
                <c:pt idx="17">
                  <c:v>12218</c:v>
                </c:pt>
                <c:pt idx="18">
                  <c:v>12044</c:v>
                </c:pt>
                <c:pt idx="19">
                  <c:v>11817</c:v>
                </c:pt>
                <c:pt idx="20">
                  <c:v>11618</c:v>
                </c:pt>
                <c:pt idx="21">
                  <c:v>11524</c:v>
                </c:pt>
                <c:pt idx="22">
                  <c:v>11430</c:v>
                </c:pt>
                <c:pt idx="23">
                  <c:v>11422</c:v>
                </c:pt>
                <c:pt idx="24">
                  <c:v>11616</c:v>
                </c:pt>
                <c:pt idx="25">
                  <c:v>11782</c:v>
                </c:pt>
                <c:pt idx="26">
                  <c:v>12045</c:v>
                </c:pt>
                <c:pt idx="27">
                  <c:v>12428</c:v>
                </c:pt>
                <c:pt idx="28">
                  <c:v>12858</c:v>
                </c:pt>
                <c:pt idx="29">
                  <c:v>13288</c:v>
                </c:pt>
                <c:pt idx="30">
                  <c:v>13946</c:v>
                </c:pt>
                <c:pt idx="31">
                  <c:v>14458</c:v>
                </c:pt>
                <c:pt idx="32">
                  <c:v>14679</c:v>
                </c:pt>
                <c:pt idx="33">
                  <c:v>14606</c:v>
                </c:pt>
                <c:pt idx="34">
                  <c:v>14638</c:v>
                </c:pt>
                <c:pt idx="35">
                  <c:v>14348</c:v>
                </c:pt>
                <c:pt idx="36">
                  <c:v>14131</c:v>
                </c:pt>
                <c:pt idx="37">
                  <c:v>14118</c:v>
                </c:pt>
                <c:pt idx="38">
                  <c:v>14525</c:v>
                </c:pt>
                <c:pt idx="39">
                  <c:v>14759</c:v>
                </c:pt>
                <c:pt idx="40">
                  <c:v>14641</c:v>
                </c:pt>
                <c:pt idx="41">
                  <c:v>14550</c:v>
                </c:pt>
                <c:pt idx="42">
                  <c:v>14410</c:v>
                </c:pt>
                <c:pt idx="43">
                  <c:v>14142</c:v>
                </c:pt>
                <c:pt idx="44">
                  <c:v>13683</c:v>
                </c:pt>
                <c:pt idx="45">
                  <c:v>12630</c:v>
                </c:pt>
                <c:pt idx="46">
                  <c:v>11715</c:v>
                </c:pt>
                <c:pt idx="47">
                  <c:v>10990</c:v>
                </c:pt>
                <c:pt idx="48">
                  <c:v>10796</c:v>
                </c:pt>
                <c:pt idx="49">
                  <c:v>10925</c:v>
                </c:pt>
                <c:pt idx="50">
                  <c:v>10926</c:v>
                </c:pt>
                <c:pt idx="51">
                  <c:v>10747</c:v>
                </c:pt>
                <c:pt idx="52">
                  <c:v>10058</c:v>
                </c:pt>
                <c:pt idx="53">
                  <c:v>10021</c:v>
                </c:pt>
                <c:pt idx="54">
                  <c:v>9833</c:v>
                </c:pt>
                <c:pt idx="55">
                  <c:v>9433</c:v>
                </c:pt>
                <c:pt idx="56">
                  <c:v>9217</c:v>
                </c:pt>
                <c:pt idx="57">
                  <c:v>9153</c:v>
                </c:pt>
                <c:pt idx="58">
                  <c:v>8846</c:v>
                </c:pt>
                <c:pt idx="59">
                  <c:v>8535</c:v>
                </c:pt>
                <c:pt idx="60">
                  <c:v>7962</c:v>
                </c:pt>
                <c:pt idx="61">
                  <c:v>7878</c:v>
                </c:pt>
                <c:pt idx="62">
                  <c:v>7370</c:v>
                </c:pt>
                <c:pt idx="63">
                  <c:v>7243</c:v>
                </c:pt>
                <c:pt idx="64">
                  <c:v>7133</c:v>
                </c:pt>
                <c:pt idx="65">
                  <c:v>6643</c:v>
                </c:pt>
                <c:pt idx="66">
                  <c:v>6238</c:v>
                </c:pt>
                <c:pt idx="67">
                  <c:v>5761</c:v>
                </c:pt>
                <c:pt idx="68">
                  <c:v>4867</c:v>
                </c:pt>
                <c:pt idx="69">
                  <c:v>4571</c:v>
                </c:pt>
                <c:pt idx="70">
                  <c:v>4190</c:v>
                </c:pt>
                <c:pt idx="71">
                  <c:v>3929</c:v>
                </c:pt>
                <c:pt idx="72">
                  <c:v>3564</c:v>
                </c:pt>
                <c:pt idx="73">
                  <c:v>3268</c:v>
                </c:pt>
                <c:pt idx="74">
                  <c:v>3034</c:v>
                </c:pt>
                <c:pt idx="75">
                  <c:v>2728</c:v>
                </c:pt>
                <c:pt idx="76">
                  <c:v>2477</c:v>
                </c:pt>
                <c:pt idx="77">
                  <c:v>2290</c:v>
                </c:pt>
                <c:pt idx="78">
                  <c:v>2149</c:v>
                </c:pt>
                <c:pt idx="79">
                  <c:v>1864</c:v>
                </c:pt>
                <c:pt idx="80">
                  <c:v>1691</c:v>
                </c:pt>
                <c:pt idx="81">
                  <c:v>1582</c:v>
                </c:pt>
                <c:pt idx="82">
                  <c:v>1411</c:v>
                </c:pt>
                <c:pt idx="83">
                  <c:v>1364</c:v>
                </c:pt>
                <c:pt idx="84">
                  <c:v>1250</c:v>
                </c:pt>
                <c:pt idx="85">
                  <c:v>6237</c:v>
                </c:pt>
              </c:numCache>
            </c:numRef>
          </c:val>
        </c:ser>
        <c:ser>
          <c:idx val="7"/>
          <c:order val="5"/>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ser>
        <c:dLbls>
          <c:showLegendKey val="0"/>
          <c:showVal val="0"/>
          <c:showCatName val="0"/>
          <c:showSerName val="0"/>
          <c:showPercent val="0"/>
          <c:showBubbleSize val="0"/>
        </c:dLbls>
        <c:gapWidth val="0"/>
        <c:overlap val="100"/>
        <c:axId val="223767568"/>
        <c:axId val="223767960"/>
      </c:barChart>
      <c:catAx>
        <c:axId val="223767568"/>
        <c:scaling>
          <c:orientation val="minMax"/>
        </c:scaling>
        <c:delete val="0"/>
        <c:axPos val="l"/>
        <c:numFmt formatCode="General" sourceLinked="0"/>
        <c:majorTickMark val="out"/>
        <c:minorTickMark val="none"/>
        <c:tickLblPos val="low"/>
        <c:txPr>
          <a:bodyPr/>
          <a:lstStyle/>
          <a:p>
            <a:pPr>
              <a:defRPr sz="1050" baseline="0"/>
            </a:pPr>
            <a:endParaRPr lang="en-US"/>
          </a:p>
        </c:txPr>
        <c:crossAx val="223767960"/>
        <c:crosses val="autoZero"/>
        <c:auto val="1"/>
        <c:lblAlgn val="ctr"/>
        <c:lblOffset val="100"/>
        <c:tickLblSkip val="5"/>
        <c:noMultiLvlLbl val="0"/>
      </c:catAx>
      <c:valAx>
        <c:axId val="223767960"/>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223767568"/>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ln>
              <a:solidFill>
                <a:schemeClr val="bg2">
                  <a:lumMod val="90000"/>
                </a:schemeClr>
              </a:solidFill>
            </a:ln>
          </c:spPr>
          <c:invertIfNegative val="0"/>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ser>
        <c:ser>
          <c:idx val="2"/>
          <c:order val="1"/>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-22957</c:v>
                </c:pt>
                <c:pt idx="1">
                  <c:v>-22357</c:v>
                </c:pt>
                <c:pt idx="2">
                  <c:v>-21749</c:v>
                </c:pt>
                <c:pt idx="3">
                  <c:v>-21667</c:v>
                </c:pt>
                <c:pt idx="4">
                  <c:v>-21655</c:v>
                </c:pt>
                <c:pt idx="5">
                  <c:v>-21727</c:v>
                </c:pt>
                <c:pt idx="6">
                  <c:v>-22391</c:v>
                </c:pt>
                <c:pt idx="7">
                  <c:v>-22879</c:v>
                </c:pt>
                <c:pt idx="8">
                  <c:v>-22583</c:v>
                </c:pt>
                <c:pt idx="9">
                  <c:v>-22416</c:v>
                </c:pt>
                <c:pt idx="10">
                  <c:v>-22926</c:v>
                </c:pt>
                <c:pt idx="11">
                  <c:v>-23465</c:v>
                </c:pt>
                <c:pt idx="12">
                  <c:v>-24339</c:v>
                </c:pt>
                <c:pt idx="13">
                  <c:v>-25191</c:v>
                </c:pt>
                <c:pt idx="14">
                  <c:v>-25479</c:v>
                </c:pt>
                <c:pt idx="15">
                  <c:v>-25155</c:v>
                </c:pt>
                <c:pt idx="16">
                  <c:v>-25080</c:v>
                </c:pt>
                <c:pt idx="17">
                  <c:v>-25022</c:v>
                </c:pt>
                <c:pt idx="18">
                  <c:v>-25470</c:v>
                </c:pt>
                <c:pt idx="19">
                  <c:v>-26082</c:v>
                </c:pt>
                <c:pt idx="20">
                  <c:v>-26295</c:v>
                </c:pt>
                <c:pt idx="21">
                  <c:v>-26686</c:v>
                </c:pt>
                <c:pt idx="22">
                  <c:v>-26213</c:v>
                </c:pt>
                <c:pt idx="23">
                  <c:v>-25330</c:v>
                </c:pt>
                <c:pt idx="24">
                  <c:v>-24277</c:v>
                </c:pt>
                <c:pt idx="25">
                  <c:v>-23078</c:v>
                </c:pt>
                <c:pt idx="26">
                  <c:v>-21982</c:v>
                </c:pt>
                <c:pt idx="27">
                  <c:v>-21498</c:v>
                </c:pt>
                <c:pt idx="28">
                  <c:v>-21542</c:v>
                </c:pt>
                <c:pt idx="29">
                  <c:v>-21438</c:v>
                </c:pt>
                <c:pt idx="30">
                  <c:v>-21008</c:v>
                </c:pt>
                <c:pt idx="31">
                  <c:v>-21443</c:v>
                </c:pt>
                <c:pt idx="32">
                  <c:v>-21587</c:v>
                </c:pt>
                <c:pt idx="33">
                  <c:v>-22069</c:v>
                </c:pt>
                <c:pt idx="34">
                  <c:v>-22562</c:v>
                </c:pt>
                <c:pt idx="35">
                  <c:v>-21613</c:v>
                </c:pt>
                <c:pt idx="36">
                  <c:v>-20679</c:v>
                </c:pt>
                <c:pt idx="37">
                  <c:v>-20223</c:v>
                </c:pt>
                <c:pt idx="38">
                  <c:v>-19793</c:v>
                </c:pt>
                <c:pt idx="39">
                  <c:v>-19981</c:v>
                </c:pt>
                <c:pt idx="40">
                  <c:v>-19993</c:v>
                </c:pt>
                <c:pt idx="41">
                  <c:v>-20510</c:v>
                </c:pt>
                <c:pt idx="42">
                  <c:v>-21210</c:v>
                </c:pt>
                <c:pt idx="43">
                  <c:v>-21931</c:v>
                </c:pt>
                <c:pt idx="44">
                  <c:v>-21355</c:v>
                </c:pt>
                <c:pt idx="45">
                  <c:v>-20176</c:v>
                </c:pt>
                <c:pt idx="46">
                  <c:v>-20093</c:v>
                </c:pt>
                <c:pt idx="47">
                  <c:v>-20014</c:v>
                </c:pt>
                <c:pt idx="48">
                  <c:v>-20532</c:v>
                </c:pt>
                <c:pt idx="49">
                  <c:v>-21323</c:v>
                </c:pt>
                <c:pt idx="50">
                  <c:v>-20951</c:v>
                </c:pt>
                <c:pt idx="51">
                  <c:v>-20749</c:v>
                </c:pt>
                <c:pt idx="52">
                  <c:v>-20616</c:v>
                </c:pt>
                <c:pt idx="53">
                  <c:v>-20681</c:v>
                </c:pt>
                <c:pt idx="54">
                  <c:v>-20954</c:v>
                </c:pt>
                <c:pt idx="55">
                  <c:v>-20013</c:v>
                </c:pt>
                <c:pt idx="56">
                  <c:v>-19269</c:v>
                </c:pt>
                <c:pt idx="57">
                  <c:v>-18664</c:v>
                </c:pt>
                <c:pt idx="58">
                  <c:v>-18036</c:v>
                </c:pt>
                <c:pt idx="59">
                  <c:v>-17153</c:v>
                </c:pt>
                <c:pt idx="60">
                  <c:v>-15418</c:v>
                </c:pt>
                <c:pt idx="61">
                  <c:v>-14518</c:v>
                </c:pt>
                <c:pt idx="62">
                  <c:v>-13573</c:v>
                </c:pt>
                <c:pt idx="63">
                  <c:v>-13023</c:v>
                </c:pt>
                <c:pt idx="64">
                  <c:v>-12319</c:v>
                </c:pt>
                <c:pt idx="65">
                  <c:v>-11494</c:v>
                </c:pt>
                <c:pt idx="66">
                  <c:v>-10744</c:v>
                </c:pt>
                <c:pt idx="67">
                  <c:v>-9549</c:v>
                </c:pt>
                <c:pt idx="68">
                  <c:v>-7943</c:v>
                </c:pt>
                <c:pt idx="69">
                  <c:v>-7254</c:v>
                </c:pt>
                <c:pt idx="70">
                  <c:v>-6654</c:v>
                </c:pt>
                <c:pt idx="71">
                  <c:v>-6366</c:v>
                </c:pt>
                <c:pt idx="72">
                  <c:v>-5633</c:v>
                </c:pt>
                <c:pt idx="73">
                  <c:v>-5093</c:v>
                </c:pt>
                <c:pt idx="74">
                  <c:v>-4617</c:v>
                </c:pt>
                <c:pt idx="75">
                  <c:v>-4216</c:v>
                </c:pt>
                <c:pt idx="76">
                  <c:v>-3773</c:v>
                </c:pt>
                <c:pt idx="77">
                  <c:v>-3404</c:v>
                </c:pt>
                <c:pt idx="78">
                  <c:v>-3105</c:v>
                </c:pt>
                <c:pt idx="79">
                  <c:v>-2984</c:v>
                </c:pt>
                <c:pt idx="80">
                  <c:v>-2660</c:v>
                </c:pt>
                <c:pt idx="81">
                  <c:v>-2351</c:v>
                </c:pt>
                <c:pt idx="82">
                  <c:v>-2033</c:v>
                </c:pt>
                <c:pt idx="83">
                  <c:v>-1826</c:v>
                </c:pt>
                <c:pt idx="84">
                  <c:v>-1660</c:v>
                </c:pt>
                <c:pt idx="85">
                  <c:v>-7261</c:v>
                </c:pt>
              </c:numCache>
            </c:numRef>
          </c:val>
        </c:ser>
        <c:ser>
          <c:idx val="4"/>
          <c:order val="2"/>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-16573</c:v>
                </c:pt>
                <c:pt idx="1">
                  <c:v>-16142</c:v>
                </c:pt>
                <c:pt idx="2">
                  <c:v>-15521</c:v>
                </c:pt>
                <c:pt idx="3">
                  <c:v>-15621</c:v>
                </c:pt>
                <c:pt idx="4">
                  <c:v>-14620</c:v>
                </c:pt>
                <c:pt idx="5">
                  <c:v>-14652</c:v>
                </c:pt>
                <c:pt idx="6">
                  <c:v>-15260</c:v>
                </c:pt>
                <c:pt idx="7">
                  <c:v>-15148</c:v>
                </c:pt>
                <c:pt idx="8">
                  <c:v>-14954</c:v>
                </c:pt>
                <c:pt idx="9">
                  <c:v>-14799</c:v>
                </c:pt>
                <c:pt idx="10">
                  <c:v>-14501</c:v>
                </c:pt>
                <c:pt idx="11">
                  <c:v>-14010</c:v>
                </c:pt>
                <c:pt idx="12">
                  <c:v>-13627</c:v>
                </c:pt>
                <c:pt idx="13">
                  <c:v>-13716</c:v>
                </c:pt>
                <c:pt idx="14">
                  <c:v>-13250</c:v>
                </c:pt>
                <c:pt idx="15">
                  <c:v>-12702</c:v>
                </c:pt>
                <c:pt idx="16">
                  <c:v>-12617</c:v>
                </c:pt>
                <c:pt idx="17">
                  <c:v>-12551</c:v>
                </c:pt>
                <c:pt idx="18">
                  <c:v>-12573</c:v>
                </c:pt>
                <c:pt idx="19">
                  <c:v>-12498</c:v>
                </c:pt>
                <c:pt idx="20">
                  <c:v>-12331</c:v>
                </c:pt>
                <c:pt idx="21">
                  <c:v>-12242</c:v>
                </c:pt>
                <c:pt idx="22">
                  <c:v>-12170</c:v>
                </c:pt>
                <c:pt idx="23">
                  <c:v>-12143</c:v>
                </c:pt>
                <c:pt idx="24">
                  <c:v>-12297</c:v>
                </c:pt>
                <c:pt idx="25">
                  <c:v>-12571</c:v>
                </c:pt>
                <c:pt idx="26">
                  <c:v>-12465</c:v>
                </c:pt>
                <c:pt idx="27">
                  <c:v>-12516</c:v>
                </c:pt>
                <c:pt idx="28">
                  <c:v>-12941</c:v>
                </c:pt>
                <c:pt idx="29">
                  <c:v>-13296</c:v>
                </c:pt>
                <c:pt idx="30">
                  <c:v>-13527</c:v>
                </c:pt>
                <c:pt idx="31">
                  <c:v>-13527</c:v>
                </c:pt>
                <c:pt idx="32">
                  <c:v>-13276</c:v>
                </c:pt>
                <c:pt idx="33">
                  <c:v>-12972</c:v>
                </c:pt>
                <c:pt idx="34">
                  <c:v>-13063</c:v>
                </c:pt>
                <c:pt idx="35">
                  <c:v>-12679</c:v>
                </c:pt>
                <c:pt idx="36">
                  <c:v>-12471</c:v>
                </c:pt>
                <c:pt idx="37">
                  <c:v>-12522</c:v>
                </c:pt>
                <c:pt idx="38">
                  <c:v>-12858</c:v>
                </c:pt>
                <c:pt idx="39">
                  <c:v>-12998</c:v>
                </c:pt>
                <c:pt idx="40">
                  <c:v>-12779</c:v>
                </c:pt>
                <c:pt idx="41">
                  <c:v>-12855</c:v>
                </c:pt>
                <c:pt idx="42">
                  <c:v>-12718</c:v>
                </c:pt>
                <c:pt idx="43">
                  <c:v>-12779</c:v>
                </c:pt>
                <c:pt idx="44">
                  <c:v>-12406</c:v>
                </c:pt>
                <c:pt idx="45">
                  <c:v>-11767</c:v>
                </c:pt>
                <c:pt idx="46">
                  <c:v>-10881</c:v>
                </c:pt>
                <c:pt idx="47">
                  <c:v>-10251</c:v>
                </c:pt>
                <c:pt idx="48">
                  <c:v>-10237</c:v>
                </c:pt>
                <c:pt idx="49">
                  <c:v>-10268</c:v>
                </c:pt>
                <c:pt idx="50">
                  <c:v>-10336</c:v>
                </c:pt>
                <c:pt idx="51">
                  <c:v>-10143</c:v>
                </c:pt>
                <c:pt idx="52">
                  <c:v>-9339</c:v>
                </c:pt>
                <c:pt idx="53">
                  <c:v>-9080</c:v>
                </c:pt>
                <c:pt idx="54">
                  <c:v>-8949</c:v>
                </c:pt>
                <c:pt idx="55">
                  <c:v>-8393</c:v>
                </c:pt>
                <c:pt idx="56">
                  <c:v>-8306</c:v>
                </c:pt>
                <c:pt idx="57">
                  <c:v>-8056</c:v>
                </c:pt>
                <c:pt idx="58">
                  <c:v>-7875</c:v>
                </c:pt>
                <c:pt idx="59">
                  <c:v>-7524</c:v>
                </c:pt>
                <c:pt idx="60">
                  <c:v>-6978</c:v>
                </c:pt>
                <c:pt idx="61">
                  <c:v>-6699</c:v>
                </c:pt>
                <c:pt idx="62">
                  <c:v>-6152</c:v>
                </c:pt>
                <c:pt idx="63">
                  <c:v>-5964</c:v>
                </c:pt>
                <c:pt idx="64">
                  <c:v>-5979</c:v>
                </c:pt>
                <c:pt idx="65">
                  <c:v>-5674</c:v>
                </c:pt>
                <c:pt idx="66">
                  <c:v>-5307</c:v>
                </c:pt>
                <c:pt idx="67">
                  <c:v>-4886</c:v>
                </c:pt>
                <c:pt idx="68">
                  <c:v>-4290</c:v>
                </c:pt>
                <c:pt idx="69">
                  <c:v>-4021</c:v>
                </c:pt>
                <c:pt idx="70">
                  <c:v>-3700</c:v>
                </c:pt>
                <c:pt idx="71">
                  <c:v>-3547</c:v>
                </c:pt>
                <c:pt idx="72">
                  <c:v>-3251</c:v>
                </c:pt>
                <c:pt idx="73">
                  <c:v>-2901</c:v>
                </c:pt>
                <c:pt idx="74">
                  <c:v>-2674</c:v>
                </c:pt>
                <c:pt idx="75">
                  <c:v>-2383</c:v>
                </c:pt>
                <c:pt idx="76">
                  <c:v>-2235</c:v>
                </c:pt>
                <c:pt idx="77">
                  <c:v>-1963</c:v>
                </c:pt>
                <c:pt idx="78">
                  <c:v>-1719</c:v>
                </c:pt>
                <c:pt idx="79">
                  <c:v>-1559</c:v>
                </c:pt>
                <c:pt idx="80">
                  <c:v>-1359</c:v>
                </c:pt>
                <c:pt idx="81">
                  <c:v>-1183</c:v>
                </c:pt>
                <c:pt idx="82">
                  <c:v>-998</c:v>
                </c:pt>
                <c:pt idx="83">
                  <c:v>-922</c:v>
                </c:pt>
                <c:pt idx="84">
                  <c:v>-842</c:v>
                </c:pt>
                <c:pt idx="85">
                  <c:v>-3662</c:v>
                </c:pt>
              </c:numCache>
            </c:numRef>
          </c:val>
        </c:ser>
        <c:ser>
          <c:idx val="3"/>
          <c:order val="3"/>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ser>
        <c:ser>
          <c:idx val="1"/>
          <c:order val="4"/>
          <c:tx>
            <c:strRef>
              <c:f>Sheet1!$F$1</c:f>
              <c:strCache>
                <c:ptCount val="1"/>
                <c:pt idx="0">
                  <c:v>Female White, Non-Hispanic</c:v>
                </c:pt>
              </c:strCache>
            </c:strRef>
          </c:tx>
          <c:spPr>
            <a:solidFill>
              <a:srgbClr val="FF0000"/>
            </a:solidFill>
            <a:ln>
              <a:solidFill>
                <a:schemeClr val="bg2">
                  <a:lumMod val="90000"/>
                </a:schemeClr>
              </a:solidFill>
            </a:ln>
          </c:spPr>
          <c:invertIfNegative val="0"/>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ser>
        <c:ser>
          <c:idx val="6"/>
          <c:order val="5"/>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22202</c:v>
                </c:pt>
                <c:pt idx="1">
                  <c:v>21521</c:v>
                </c:pt>
                <c:pt idx="2">
                  <c:v>20934</c:v>
                </c:pt>
                <c:pt idx="3">
                  <c:v>20919</c:v>
                </c:pt>
                <c:pt idx="4">
                  <c:v>21326</c:v>
                </c:pt>
                <c:pt idx="5">
                  <c:v>21272</c:v>
                </c:pt>
                <c:pt idx="6">
                  <c:v>21728</c:v>
                </c:pt>
                <c:pt idx="7">
                  <c:v>21858</c:v>
                </c:pt>
                <c:pt idx="8">
                  <c:v>22025</c:v>
                </c:pt>
                <c:pt idx="9">
                  <c:v>21913</c:v>
                </c:pt>
                <c:pt idx="10">
                  <c:v>22200</c:v>
                </c:pt>
                <c:pt idx="11">
                  <c:v>22549</c:v>
                </c:pt>
                <c:pt idx="12">
                  <c:v>23089</c:v>
                </c:pt>
                <c:pt idx="13">
                  <c:v>23768</c:v>
                </c:pt>
                <c:pt idx="14">
                  <c:v>24233</c:v>
                </c:pt>
                <c:pt idx="15">
                  <c:v>23797</c:v>
                </c:pt>
                <c:pt idx="16">
                  <c:v>23721</c:v>
                </c:pt>
                <c:pt idx="17">
                  <c:v>23850</c:v>
                </c:pt>
                <c:pt idx="18">
                  <c:v>23979</c:v>
                </c:pt>
                <c:pt idx="19">
                  <c:v>24670</c:v>
                </c:pt>
                <c:pt idx="20">
                  <c:v>24762</c:v>
                </c:pt>
                <c:pt idx="21">
                  <c:v>25352</c:v>
                </c:pt>
                <c:pt idx="22">
                  <c:v>25162</c:v>
                </c:pt>
                <c:pt idx="23">
                  <c:v>25059</c:v>
                </c:pt>
                <c:pt idx="24">
                  <c:v>24415</c:v>
                </c:pt>
                <c:pt idx="25">
                  <c:v>23120</c:v>
                </c:pt>
                <c:pt idx="26">
                  <c:v>22341</c:v>
                </c:pt>
                <c:pt idx="27">
                  <c:v>22020</c:v>
                </c:pt>
                <c:pt idx="28">
                  <c:v>22200</c:v>
                </c:pt>
                <c:pt idx="29">
                  <c:v>22023</c:v>
                </c:pt>
                <c:pt idx="30">
                  <c:v>21963</c:v>
                </c:pt>
                <c:pt idx="31">
                  <c:v>22728</c:v>
                </c:pt>
                <c:pt idx="32">
                  <c:v>23314</c:v>
                </c:pt>
                <c:pt idx="33">
                  <c:v>24407</c:v>
                </c:pt>
                <c:pt idx="34">
                  <c:v>25346</c:v>
                </c:pt>
                <c:pt idx="35">
                  <c:v>24279</c:v>
                </c:pt>
                <c:pt idx="36">
                  <c:v>23275</c:v>
                </c:pt>
                <c:pt idx="37">
                  <c:v>22757</c:v>
                </c:pt>
                <c:pt idx="38">
                  <c:v>22556</c:v>
                </c:pt>
                <c:pt idx="39">
                  <c:v>22368</c:v>
                </c:pt>
                <c:pt idx="40">
                  <c:v>22407</c:v>
                </c:pt>
                <c:pt idx="41">
                  <c:v>22992</c:v>
                </c:pt>
                <c:pt idx="42">
                  <c:v>23405</c:v>
                </c:pt>
                <c:pt idx="43">
                  <c:v>24156</c:v>
                </c:pt>
                <c:pt idx="44">
                  <c:v>23497</c:v>
                </c:pt>
                <c:pt idx="45">
                  <c:v>21808</c:v>
                </c:pt>
                <c:pt idx="46">
                  <c:v>21610</c:v>
                </c:pt>
                <c:pt idx="47">
                  <c:v>21645</c:v>
                </c:pt>
                <c:pt idx="48">
                  <c:v>22260</c:v>
                </c:pt>
                <c:pt idx="49">
                  <c:v>23391</c:v>
                </c:pt>
                <c:pt idx="50">
                  <c:v>23087</c:v>
                </c:pt>
                <c:pt idx="51">
                  <c:v>22810</c:v>
                </c:pt>
                <c:pt idx="52">
                  <c:v>22583</c:v>
                </c:pt>
                <c:pt idx="53">
                  <c:v>22769</c:v>
                </c:pt>
                <c:pt idx="54">
                  <c:v>22561</c:v>
                </c:pt>
                <c:pt idx="55">
                  <c:v>21916</c:v>
                </c:pt>
                <c:pt idx="56">
                  <c:v>21398</c:v>
                </c:pt>
                <c:pt idx="57">
                  <c:v>20836</c:v>
                </c:pt>
                <c:pt idx="58">
                  <c:v>20077</c:v>
                </c:pt>
                <c:pt idx="59">
                  <c:v>19400</c:v>
                </c:pt>
                <c:pt idx="60">
                  <c:v>17910</c:v>
                </c:pt>
                <c:pt idx="61">
                  <c:v>16946</c:v>
                </c:pt>
                <c:pt idx="62">
                  <c:v>16265</c:v>
                </c:pt>
                <c:pt idx="63">
                  <c:v>15679</c:v>
                </c:pt>
                <c:pt idx="64">
                  <c:v>14895</c:v>
                </c:pt>
                <c:pt idx="65">
                  <c:v>13941</c:v>
                </c:pt>
                <c:pt idx="66">
                  <c:v>12891</c:v>
                </c:pt>
                <c:pt idx="67">
                  <c:v>11657</c:v>
                </c:pt>
                <c:pt idx="68">
                  <c:v>10027</c:v>
                </c:pt>
                <c:pt idx="69">
                  <c:v>9545</c:v>
                </c:pt>
                <c:pt idx="70">
                  <c:v>8902</c:v>
                </c:pt>
                <c:pt idx="71">
                  <c:v>8303</c:v>
                </c:pt>
                <c:pt idx="72">
                  <c:v>7565</c:v>
                </c:pt>
                <c:pt idx="73">
                  <c:v>7129</c:v>
                </c:pt>
                <c:pt idx="74">
                  <c:v>6602</c:v>
                </c:pt>
                <c:pt idx="75">
                  <c:v>5823</c:v>
                </c:pt>
                <c:pt idx="76">
                  <c:v>5531</c:v>
                </c:pt>
                <c:pt idx="77">
                  <c:v>5281</c:v>
                </c:pt>
                <c:pt idx="78">
                  <c:v>4968</c:v>
                </c:pt>
                <c:pt idx="79">
                  <c:v>4783</c:v>
                </c:pt>
                <c:pt idx="80">
                  <c:v>4344</c:v>
                </c:pt>
                <c:pt idx="81">
                  <c:v>4117</c:v>
                </c:pt>
                <c:pt idx="82">
                  <c:v>3632</c:v>
                </c:pt>
                <c:pt idx="83">
                  <c:v>3321</c:v>
                </c:pt>
                <c:pt idx="84">
                  <c:v>3195</c:v>
                </c:pt>
                <c:pt idx="85">
                  <c:v>17951</c:v>
                </c:pt>
              </c:numCache>
            </c:numRef>
          </c:val>
        </c:ser>
        <c:ser>
          <c:idx val="8"/>
          <c:order val="6"/>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15611</c:v>
                </c:pt>
                <c:pt idx="1">
                  <c:v>15079</c:v>
                </c:pt>
                <c:pt idx="2">
                  <c:v>14507</c:v>
                </c:pt>
                <c:pt idx="3">
                  <c:v>14591</c:v>
                </c:pt>
                <c:pt idx="4">
                  <c:v>13959</c:v>
                </c:pt>
                <c:pt idx="5">
                  <c:v>13996</c:v>
                </c:pt>
                <c:pt idx="6">
                  <c:v>14585</c:v>
                </c:pt>
                <c:pt idx="7">
                  <c:v>14596</c:v>
                </c:pt>
                <c:pt idx="8">
                  <c:v>14501</c:v>
                </c:pt>
                <c:pt idx="9">
                  <c:v>14451</c:v>
                </c:pt>
                <c:pt idx="10">
                  <c:v>14271</c:v>
                </c:pt>
                <c:pt idx="11">
                  <c:v>13813</c:v>
                </c:pt>
                <c:pt idx="12">
                  <c:v>13196</c:v>
                </c:pt>
                <c:pt idx="13">
                  <c:v>13152</c:v>
                </c:pt>
                <c:pt idx="14">
                  <c:v>12744</c:v>
                </c:pt>
                <c:pt idx="15">
                  <c:v>12214</c:v>
                </c:pt>
                <c:pt idx="16">
                  <c:v>12211</c:v>
                </c:pt>
                <c:pt idx="17">
                  <c:v>12218</c:v>
                </c:pt>
                <c:pt idx="18">
                  <c:v>12044</c:v>
                </c:pt>
                <c:pt idx="19">
                  <c:v>11817</c:v>
                </c:pt>
                <c:pt idx="20">
                  <c:v>11618</c:v>
                </c:pt>
                <c:pt idx="21">
                  <c:v>11524</c:v>
                </c:pt>
                <c:pt idx="22">
                  <c:v>11430</c:v>
                </c:pt>
                <c:pt idx="23">
                  <c:v>11422</c:v>
                </c:pt>
                <c:pt idx="24">
                  <c:v>11616</c:v>
                </c:pt>
                <c:pt idx="25">
                  <c:v>11782</c:v>
                </c:pt>
                <c:pt idx="26">
                  <c:v>12045</c:v>
                </c:pt>
                <c:pt idx="27">
                  <c:v>12428</c:v>
                </c:pt>
                <c:pt idx="28">
                  <c:v>12858</c:v>
                </c:pt>
                <c:pt idx="29">
                  <c:v>13288</c:v>
                </c:pt>
                <c:pt idx="30">
                  <c:v>13946</c:v>
                </c:pt>
                <c:pt idx="31">
                  <c:v>14458</c:v>
                </c:pt>
                <c:pt idx="32">
                  <c:v>14679</c:v>
                </c:pt>
                <c:pt idx="33">
                  <c:v>14606</c:v>
                </c:pt>
                <c:pt idx="34">
                  <c:v>14638</c:v>
                </c:pt>
                <c:pt idx="35">
                  <c:v>14348</c:v>
                </c:pt>
                <c:pt idx="36">
                  <c:v>14131</c:v>
                </c:pt>
                <c:pt idx="37">
                  <c:v>14118</c:v>
                </c:pt>
                <c:pt idx="38">
                  <c:v>14525</c:v>
                </c:pt>
                <c:pt idx="39">
                  <c:v>14759</c:v>
                </c:pt>
                <c:pt idx="40">
                  <c:v>14641</c:v>
                </c:pt>
                <c:pt idx="41">
                  <c:v>14550</c:v>
                </c:pt>
                <c:pt idx="42">
                  <c:v>14410</c:v>
                </c:pt>
                <c:pt idx="43">
                  <c:v>14142</c:v>
                </c:pt>
                <c:pt idx="44">
                  <c:v>13683</c:v>
                </c:pt>
                <c:pt idx="45">
                  <c:v>12630</c:v>
                </c:pt>
                <c:pt idx="46">
                  <c:v>11715</c:v>
                </c:pt>
                <c:pt idx="47">
                  <c:v>10990</c:v>
                </c:pt>
                <c:pt idx="48">
                  <c:v>10796</c:v>
                </c:pt>
                <c:pt idx="49">
                  <c:v>10925</c:v>
                </c:pt>
                <c:pt idx="50">
                  <c:v>10926</c:v>
                </c:pt>
                <c:pt idx="51">
                  <c:v>10747</c:v>
                </c:pt>
                <c:pt idx="52">
                  <c:v>10058</c:v>
                </c:pt>
                <c:pt idx="53">
                  <c:v>10021</c:v>
                </c:pt>
                <c:pt idx="54">
                  <c:v>9833</c:v>
                </c:pt>
                <c:pt idx="55">
                  <c:v>9433</c:v>
                </c:pt>
                <c:pt idx="56">
                  <c:v>9217</c:v>
                </c:pt>
                <c:pt idx="57">
                  <c:v>9153</c:v>
                </c:pt>
                <c:pt idx="58">
                  <c:v>8846</c:v>
                </c:pt>
                <c:pt idx="59">
                  <c:v>8535</c:v>
                </c:pt>
                <c:pt idx="60">
                  <c:v>7962</c:v>
                </c:pt>
                <c:pt idx="61">
                  <c:v>7878</c:v>
                </c:pt>
                <c:pt idx="62">
                  <c:v>7370</c:v>
                </c:pt>
                <c:pt idx="63">
                  <c:v>7243</c:v>
                </c:pt>
                <c:pt idx="64">
                  <c:v>7133</c:v>
                </c:pt>
                <c:pt idx="65">
                  <c:v>6643</c:v>
                </c:pt>
                <c:pt idx="66">
                  <c:v>6238</c:v>
                </c:pt>
                <c:pt idx="67">
                  <c:v>5761</c:v>
                </c:pt>
                <c:pt idx="68">
                  <c:v>4867</c:v>
                </c:pt>
                <c:pt idx="69">
                  <c:v>4571</c:v>
                </c:pt>
                <c:pt idx="70">
                  <c:v>4190</c:v>
                </c:pt>
                <c:pt idx="71">
                  <c:v>3929</c:v>
                </c:pt>
                <c:pt idx="72">
                  <c:v>3564</c:v>
                </c:pt>
                <c:pt idx="73">
                  <c:v>3268</c:v>
                </c:pt>
                <c:pt idx="74">
                  <c:v>3034</c:v>
                </c:pt>
                <c:pt idx="75">
                  <c:v>2728</c:v>
                </c:pt>
                <c:pt idx="76">
                  <c:v>2477</c:v>
                </c:pt>
                <c:pt idx="77">
                  <c:v>2290</c:v>
                </c:pt>
                <c:pt idx="78">
                  <c:v>2149</c:v>
                </c:pt>
                <c:pt idx="79">
                  <c:v>1864</c:v>
                </c:pt>
                <c:pt idx="80">
                  <c:v>1691</c:v>
                </c:pt>
                <c:pt idx="81">
                  <c:v>1582</c:v>
                </c:pt>
                <c:pt idx="82">
                  <c:v>1411</c:v>
                </c:pt>
                <c:pt idx="83">
                  <c:v>1364</c:v>
                </c:pt>
                <c:pt idx="84">
                  <c:v>1250</c:v>
                </c:pt>
                <c:pt idx="85">
                  <c:v>6237</c:v>
                </c:pt>
              </c:numCache>
            </c:numRef>
          </c:val>
        </c:ser>
        <c:ser>
          <c:idx val="7"/>
          <c:order val="7"/>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ser>
        <c:dLbls>
          <c:showLegendKey val="0"/>
          <c:showVal val="0"/>
          <c:showCatName val="0"/>
          <c:showSerName val="0"/>
          <c:showPercent val="0"/>
          <c:showBubbleSize val="0"/>
        </c:dLbls>
        <c:gapWidth val="0"/>
        <c:overlap val="100"/>
        <c:axId val="215660672"/>
        <c:axId val="215662632"/>
      </c:barChart>
      <c:catAx>
        <c:axId val="215660672"/>
        <c:scaling>
          <c:orientation val="minMax"/>
        </c:scaling>
        <c:delete val="0"/>
        <c:axPos val="l"/>
        <c:numFmt formatCode="General" sourceLinked="0"/>
        <c:majorTickMark val="out"/>
        <c:minorTickMark val="none"/>
        <c:tickLblPos val="low"/>
        <c:txPr>
          <a:bodyPr/>
          <a:lstStyle/>
          <a:p>
            <a:pPr>
              <a:defRPr sz="1050" baseline="0"/>
            </a:pPr>
            <a:endParaRPr lang="en-US"/>
          </a:p>
        </c:txPr>
        <c:crossAx val="215662632"/>
        <c:crosses val="autoZero"/>
        <c:auto val="1"/>
        <c:lblAlgn val="ctr"/>
        <c:lblOffset val="100"/>
        <c:tickLblSkip val="5"/>
        <c:noMultiLvlLbl val="0"/>
      </c:catAx>
      <c:valAx>
        <c:axId val="215662632"/>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215660672"/>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1"/>
          <c:order val="0"/>
          <c:tx>
            <c:strRef>
              <c:f>Sheet!$B$1</c:f>
              <c:strCache>
                <c:ptCount val="1"/>
                <c:pt idx="0">
                  <c:v>Zero Migration</c:v>
                </c:pt>
              </c:strCache>
            </c:strRef>
          </c:tx>
          <c:spPr>
            <a:ln w="50800" cmpd="sng">
              <a:solidFill>
                <a:schemeClr val="accent1"/>
              </a:solidFill>
              <a:prstDash val="sysDash"/>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Sheet!$B$3:$B$11</c:f>
              <c:numCache>
                <c:formatCode>#,##0</c:formatCode>
                <c:ptCount val="9"/>
                <c:pt idx="0">
                  <c:v>25145561</c:v>
                </c:pt>
                <c:pt idx="1">
                  <c:v>26230098</c:v>
                </c:pt>
                <c:pt idx="2">
                  <c:v>27238610</c:v>
                </c:pt>
                <c:pt idx="3">
                  <c:v>28165689</c:v>
                </c:pt>
                <c:pt idx="4">
                  <c:v>28994210</c:v>
                </c:pt>
                <c:pt idx="5">
                  <c:v>29705207</c:v>
                </c:pt>
                <c:pt idx="6">
                  <c:v>30305304</c:v>
                </c:pt>
                <c:pt idx="7">
                  <c:v>30808219</c:v>
                </c:pt>
                <c:pt idx="8">
                  <c:v>31246355</c:v>
                </c:pt>
              </c:numCache>
            </c:numRef>
          </c:val>
          <c:smooth val="0"/>
        </c:ser>
        <c:ser>
          <c:idx val="2"/>
          <c:order val="1"/>
          <c:tx>
            <c:strRef>
              <c:f>Sheet!$C$1</c:f>
              <c:strCache>
                <c:ptCount val="1"/>
                <c:pt idx="0">
                  <c:v>0.5 of 2000-2010 Migration</c:v>
                </c:pt>
              </c:strCache>
            </c:strRef>
          </c:tx>
          <c:spPr>
            <a:ln w="50800" cmpd="sng">
              <a:solidFill>
                <a:srgbClr val="99660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Sheet!$C$3:$C$11</c:f>
              <c:numCache>
                <c:formatCode>#,##0</c:formatCode>
                <c:ptCount val="9"/>
                <c:pt idx="0">
                  <c:v>25145561</c:v>
                </c:pt>
                <c:pt idx="1">
                  <c:v>26947116</c:v>
                </c:pt>
                <c:pt idx="2">
                  <c:v>28813282</c:v>
                </c:pt>
                <c:pt idx="3">
                  <c:v>30734321</c:v>
                </c:pt>
                <c:pt idx="4">
                  <c:v>32680217</c:v>
                </c:pt>
                <c:pt idx="5">
                  <c:v>34616890</c:v>
                </c:pt>
                <c:pt idx="6">
                  <c:v>36550595</c:v>
                </c:pt>
                <c:pt idx="7">
                  <c:v>38499538</c:v>
                </c:pt>
                <c:pt idx="8">
                  <c:v>40502749</c:v>
                </c:pt>
              </c:numCache>
            </c:numRef>
          </c:val>
          <c:smooth val="0"/>
        </c:ser>
        <c:ser>
          <c:idx val="3"/>
          <c:order val="2"/>
          <c:tx>
            <c:strRef>
              <c:f>Sheet!$D$1</c:f>
              <c:strCache>
                <c:ptCount val="1"/>
                <c:pt idx="0">
                  <c:v>2000-2010 Migration</c:v>
                </c:pt>
              </c:strCache>
            </c:strRef>
          </c:tx>
          <c:spPr>
            <a:ln w="57150" cmpd="dbl">
              <a:solidFill>
                <a:srgbClr val="00206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Sheet!$D$3:$D$11</c:f>
              <c:numCache>
                <c:formatCode>#,##0</c:formatCode>
                <c:ptCount val="9"/>
                <c:pt idx="0">
                  <c:v>25145561</c:v>
                </c:pt>
                <c:pt idx="1">
                  <c:v>27695284</c:v>
                </c:pt>
                <c:pt idx="2">
                  <c:v>30541978</c:v>
                </c:pt>
                <c:pt idx="3">
                  <c:v>33699307</c:v>
                </c:pt>
                <c:pt idx="4">
                  <c:v>37155084</c:v>
                </c:pt>
                <c:pt idx="5">
                  <c:v>40892255</c:v>
                </c:pt>
                <c:pt idx="6">
                  <c:v>44955896</c:v>
                </c:pt>
                <c:pt idx="7">
                  <c:v>49416165</c:v>
                </c:pt>
                <c:pt idx="8">
                  <c:v>54369297</c:v>
                </c:pt>
              </c:numCache>
            </c:numRef>
          </c:val>
          <c:smooth val="0"/>
        </c:ser>
        <c:dLbls>
          <c:showLegendKey val="0"/>
          <c:showVal val="0"/>
          <c:showCatName val="0"/>
          <c:showSerName val="0"/>
          <c:showPercent val="0"/>
          <c:showBubbleSize val="0"/>
        </c:dLbls>
        <c:smooth val="0"/>
        <c:axId val="220546976"/>
        <c:axId val="220545408"/>
      </c:lineChart>
      <c:catAx>
        <c:axId val="220546976"/>
        <c:scaling>
          <c:orientation val="minMax"/>
        </c:scaling>
        <c:delete val="0"/>
        <c:axPos val="b"/>
        <c:numFmt formatCode="General" sourceLinked="1"/>
        <c:majorTickMark val="out"/>
        <c:minorTickMark val="none"/>
        <c:tickLblPos val="nextTo"/>
        <c:txPr>
          <a:bodyPr rot="2700000"/>
          <a:lstStyle/>
          <a:p>
            <a:pPr>
              <a:defRPr/>
            </a:pPr>
            <a:endParaRPr lang="en-US"/>
          </a:p>
        </c:txPr>
        <c:crossAx val="220545408"/>
        <c:crosses val="autoZero"/>
        <c:auto val="1"/>
        <c:lblAlgn val="ctr"/>
        <c:lblOffset val="0"/>
        <c:noMultiLvlLbl val="0"/>
      </c:catAx>
      <c:valAx>
        <c:axId val="220545408"/>
        <c:scaling>
          <c:orientation val="minMax"/>
          <c:max val="55000000"/>
          <c:min val="20000000"/>
        </c:scaling>
        <c:delete val="0"/>
        <c:axPos val="l"/>
        <c:majorGridlines/>
        <c:numFmt formatCode="0" sourceLinked="0"/>
        <c:majorTickMark val="out"/>
        <c:minorTickMark val="none"/>
        <c:tickLblPos val="nextTo"/>
        <c:crossAx val="220546976"/>
        <c:crosses val="autoZero"/>
        <c:crossBetween val="midCat"/>
        <c:dispUnits>
          <c:builtInUnit val="millions"/>
          <c:dispUnitsLbl>
            <c:layout>
              <c:manualLayout>
                <c:xMode val="edge"/>
                <c:yMode val="edge"/>
                <c:x val="1.0248096148122224E-2"/>
                <c:y val="0.42053301333645032"/>
              </c:manualLayout>
            </c:layout>
          </c:dispUnitsLbl>
        </c:dispUnits>
      </c:valAx>
    </c:plotArea>
    <c:legend>
      <c:legendPos val="l"/>
      <c:layout>
        <c:manualLayout>
          <c:xMode val="edge"/>
          <c:yMode val="edge"/>
          <c:x val="0.13875692621755614"/>
          <c:y val="0.1117884020045586"/>
          <c:w val="0.34136033343054339"/>
          <c:h val="0.28892749975129156"/>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3.7335082109544032E-2"/>
          <c:w val="0.82567828327014681"/>
          <c:h val="0.81340156813570463"/>
        </c:manualLayout>
      </c:layout>
      <c:lineChart>
        <c:grouping val="standard"/>
        <c:varyColors val="0"/>
        <c:ser>
          <c:idx val="1"/>
          <c:order val="0"/>
          <c:tx>
            <c:strRef>
              <c:f>Sheet!$B$1</c:f>
              <c:strCache>
                <c:ptCount val="1"/>
                <c:pt idx="0">
                  <c:v>Zero Migration</c:v>
                </c:pt>
              </c:strCache>
            </c:strRef>
          </c:tx>
          <c:spPr>
            <a:ln w="50800" cmpd="sng">
              <a:solidFill>
                <a:schemeClr val="accent1"/>
              </a:solidFill>
              <a:prstDash val="sysDash"/>
            </a:ln>
          </c:spPr>
          <c:marker>
            <c:symbol val="none"/>
          </c:marker>
          <c:cat>
            <c:numRef>
              <c:f>Sheet!$A$2:$A$42</c:f>
              <c:numCache>
                <c:formatCode>General</c:formatCode>
                <c:ptCount val="6"/>
                <c:pt idx="0">
                  <c:v>2010</c:v>
                </c:pt>
                <c:pt idx="1">
                  <c:v>2011</c:v>
                </c:pt>
                <c:pt idx="2">
                  <c:v>2012</c:v>
                </c:pt>
                <c:pt idx="3">
                  <c:v>2013</c:v>
                </c:pt>
                <c:pt idx="4">
                  <c:v>2014</c:v>
                </c:pt>
                <c:pt idx="5">
                  <c:v>2015</c:v>
                </c:pt>
              </c:numCache>
              <c:extLst/>
            </c:numRef>
          </c:cat>
          <c:val>
            <c:numRef>
              <c:f>Sheet!$B$2:$B$42</c:f>
              <c:numCache>
                <c:formatCode>#,##0</c:formatCode>
                <c:ptCount val="6"/>
                <c:pt idx="0">
                  <c:v>25145561</c:v>
                </c:pt>
                <c:pt idx="1">
                  <c:v>25368140</c:v>
                </c:pt>
                <c:pt idx="2">
                  <c:v>25587758</c:v>
                </c:pt>
                <c:pt idx="3">
                  <c:v>25804803</c:v>
                </c:pt>
                <c:pt idx="4">
                  <c:v>26018996</c:v>
                </c:pt>
                <c:pt idx="5">
                  <c:v>26230098</c:v>
                </c:pt>
              </c:numCache>
              <c:extLst/>
            </c:numRef>
          </c:val>
          <c:smooth val="0"/>
        </c:ser>
        <c:ser>
          <c:idx val="2"/>
          <c:order val="1"/>
          <c:tx>
            <c:strRef>
              <c:f>Sheet!$C$1</c:f>
              <c:strCache>
                <c:ptCount val="1"/>
                <c:pt idx="0">
                  <c:v>0.5 of 2000-2010 Migration</c:v>
                </c:pt>
              </c:strCache>
            </c:strRef>
          </c:tx>
          <c:spPr>
            <a:ln w="50800" cmpd="sng">
              <a:solidFill>
                <a:srgbClr val="996600"/>
              </a:solidFill>
            </a:ln>
          </c:spPr>
          <c:marker>
            <c:symbol val="none"/>
          </c:marker>
          <c:cat>
            <c:numRef>
              <c:f>Sheet!$A$2:$A$42</c:f>
              <c:numCache>
                <c:formatCode>General</c:formatCode>
                <c:ptCount val="6"/>
                <c:pt idx="0">
                  <c:v>2010</c:v>
                </c:pt>
                <c:pt idx="1">
                  <c:v>2011</c:v>
                </c:pt>
                <c:pt idx="2">
                  <c:v>2012</c:v>
                </c:pt>
                <c:pt idx="3">
                  <c:v>2013</c:v>
                </c:pt>
                <c:pt idx="4">
                  <c:v>2014</c:v>
                </c:pt>
                <c:pt idx="5">
                  <c:v>2015</c:v>
                </c:pt>
              </c:numCache>
              <c:extLst/>
            </c:numRef>
          </c:cat>
          <c:val>
            <c:numRef>
              <c:f>Sheet!$C$2:$C$42</c:f>
              <c:numCache>
                <c:formatCode>#,##0</c:formatCode>
                <c:ptCount val="6"/>
                <c:pt idx="0">
                  <c:v>25145561</c:v>
                </c:pt>
                <c:pt idx="1">
                  <c:v>25499699</c:v>
                </c:pt>
                <c:pt idx="2">
                  <c:v>25857200</c:v>
                </c:pt>
                <c:pt idx="3">
                  <c:v>26217850</c:v>
                </c:pt>
                <c:pt idx="4">
                  <c:v>26581256</c:v>
                </c:pt>
                <c:pt idx="5">
                  <c:v>26947116</c:v>
                </c:pt>
              </c:numCache>
              <c:extLst/>
            </c:numRef>
          </c:val>
          <c:smooth val="0"/>
        </c:ser>
        <c:ser>
          <c:idx val="3"/>
          <c:order val="2"/>
          <c:tx>
            <c:strRef>
              <c:f>Sheet!$D$1</c:f>
              <c:strCache>
                <c:ptCount val="1"/>
                <c:pt idx="0">
                  <c:v>2000-2010 Migration</c:v>
                </c:pt>
              </c:strCache>
            </c:strRef>
          </c:tx>
          <c:spPr>
            <a:ln w="57150" cmpd="dbl">
              <a:solidFill>
                <a:srgbClr val="002060"/>
              </a:solidFill>
            </a:ln>
          </c:spPr>
          <c:marker>
            <c:symbol val="none"/>
          </c:marker>
          <c:cat>
            <c:numRef>
              <c:f>Sheet!$A$2:$A$42</c:f>
              <c:numCache>
                <c:formatCode>General</c:formatCode>
                <c:ptCount val="6"/>
                <c:pt idx="0">
                  <c:v>2010</c:v>
                </c:pt>
                <c:pt idx="1">
                  <c:v>2011</c:v>
                </c:pt>
                <c:pt idx="2">
                  <c:v>2012</c:v>
                </c:pt>
                <c:pt idx="3">
                  <c:v>2013</c:v>
                </c:pt>
                <c:pt idx="4">
                  <c:v>2014</c:v>
                </c:pt>
                <c:pt idx="5">
                  <c:v>2015</c:v>
                </c:pt>
              </c:numCache>
              <c:extLst/>
            </c:numRef>
          </c:cat>
          <c:val>
            <c:numRef>
              <c:f>Sheet!$D$2:$D$42</c:f>
              <c:numCache>
                <c:formatCode>#,##0</c:formatCode>
                <c:ptCount val="6"/>
                <c:pt idx="0">
                  <c:v>25145561</c:v>
                </c:pt>
                <c:pt idx="1">
                  <c:v>25631695</c:v>
                </c:pt>
                <c:pt idx="2">
                  <c:v>26130047</c:v>
                </c:pt>
                <c:pt idx="3">
                  <c:v>26640165</c:v>
                </c:pt>
                <c:pt idx="4">
                  <c:v>27161942</c:v>
                </c:pt>
                <c:pt idx="5">
                  <c:v>27695284</c:v>
                </c:pt>
              </c:numCache>
              <c:extLst/>
            </c:numRef>
          </c:val>
          <c:smooth val="0"/>
        </c:ser>
        <c:ser>
          <c:idx val="0"/>
          <c:order val="3"/>
          <c:tx>
            <c:strRef>
              <c:f>Sheet!$E$1</c:f>
              <c:strCache>
                <c:ptCount val="1"/>
                <c:pt idx="0">
                  <c:v>Estimates</c:v>
                </c:pt>
              </c:strCache>
            </c:strRef>
          </c:tx>
          <c:spPr>
            <a:ln>
              <a:solidFill>
                <a:schemeClr val="accent2">
                  <a:lumMod val="75000"/>
                </a:schemeClr>
              </a:solidFill>
            </a:ln>
          </c:spPr>
          <c:marker>
            <c:symbol val="square"/>
            <c:size val="5"/>
            <c:spPr>
              <a:solidFill>
                <a:schemeClr val="accent2"/>
              </a:solidFill>
              <a:ln>
                <a:solidFill>
                  <a:schemeClr val="accent2"/>
                </a:solidFill>
              </a:ln>
            </c:spPr>
          </c:marker>
          <c:cat>
            <c:strLit>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extLst>
                <c:ext xmlns:c15="http://schemas.microsoft.com/office/drawing/2012/chart" uri="{02D57815-91ED-43cb-92C2-25804820EDAC}">
                  <c15:autoCat val="1"/>
                </c:ext>
              </c:extLst>
            </c:strLit>
          </c:cat>
          <c:val>
            <c:numRef>
              <c:f>Sheet!$E$2:$E$7</c:f>
              <c:numCache>
                <c:formatCode>#,##0</c:formatCode>
                <c:ptCount val="6"/>
                <c:pt idx="0">
                  <c:v>25145561</c:v>
                </c:pt>
                <c:pt idx="1">
                  <c:v>25657477</c:v>
                </c:pt>
                <c:pt idx="2">
                  <c:v>26094422</c:v>
                </c:pt>
                <c:pt idx="3">
                  <c:v>26505637</c:v>
                </c:pt>
                <c:pt idx="4">
                  <c:v>26956958</c:v>
                </c:pt>
                <c:pt idx="5">
                  <c:v>27469114</c:v>
                </c:pt>
              </c:numCache>
              <c:extLst/>
            </c:numRef>
          </c:val>
          <c:smooth val="0"/>
        </c:ser>
        <c:dLbls>
          <c:showLegendKey val="0"/>
          <c:showVal val="0"/>
          <c:showCatName val="0"/>
          <c:showSerName val="0"/>
          <c:showPercent val="0"/>
          <c:showBubbleSize val="0"/>
        </c:dLbls>
        <c:smooth val="0"/>
        <c:axId val="220545800"/>
        <c:axId val="220547760"/>
      </c:lineChart>
      <c:catAx>
        <c:axId val="220545800"/>
        <c:scaling>
          <c:orientation val="minMax"/>
        </c:scaling>
        <c:delete val="0"/>
        <c:axPos val="b"/>
        <c:numFmt formatCode="General" sourceLinked="1"/>
        <c:majorTickMark val="out"/>
        <c:minorTickMark val="none"/>
        <c:tickLblPos val="nextTo"/>
        <c:txPr>
          <a:bodyPr rot="2700000"/>
          <a:lstStyle/>
          <a:p>
            <a:pPr>
              <a:defRPr/>
            </a:pPr>
            <a:endParaRPr lang="en-US"/>
          </a:p>
        </c:txPr>
        <c:crossAx val="220547760"/>
        <c:crosses val="autoZero"/>
        <c:auto val="1"/>
        <c:lblAlgn val="ctr"/>
        <c:lblOffset val="0"/>
        <c:noMultiLvlLbl val="0"/>
      </c:catAx>
      <c:valAx>
        <c:axId val="220547760"/>
        <c:scaling>
          <c:orientation val="minMax"/>
          <c:min val="24000000"/>
        </c:scaling>
        <c:delete val="0"/>
        <c:axPos val="l"/>
        <c:majorGridlines/>
        <c:numFmt formatCode="0" sourceLinked="0"/>
        <c:majorTickMark val="out"/>
        <c:minorTickMark val="none"/>
        <c:tickLblPos val="nextTo"/>
        <c:crossAx val="220545800"/>
        <c:crosses val="autoZero"/>
        <c:crossBetween val="midCat"/>
        <c:dispUnits>
          <c:builtInUnit val="millions"/>
          <c:dispUnitsLbl>
            <c:layout>
              <c:manualLayout>
                <c:xMode val="edge"/>
                <c:yMode val="edge"/>
                <c:x val="1.0248096148122224E-2"/>
                <c:y val="0.42053301333645032"/>
              </c:manualLayout>
            </c:layout>
          </c:dispUnitsLbl>
        </c:dispUnits>
      </c:valAx>
      <c:spPr>
        <a:noFill/>
        <a:ln w="25400">
          <a:noFill/>
        </a:ln>
      </c:spPr>
    </c:plotArea>
    <c:legend>
      <c:legendPos val="l"/>
      <c:layout>
        <c:manualLayout>
          <c:xMode val="edge"/>
          <c:yMode val="edge"/>
          <c:x val="0.11869519782249441"/>
          <c:y val="1.6026709499905669E-2"/>
          <c:w val="0.33430567706814424"/>
          <c:h val="0.32143858436621831"/>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77424937267456"/>
          <c:y val="3.3437606983909622E-2"/>
          <c:w val="0.85892172132329614"/>
          <c:h val="0.88855486134885309"/>
        </c:manualLayout>
      </c:layout>
      <c:lineChart>
        <c:grouping val="standard"/>
        <c:varyColors val="0"/>
        <c:ser>
          <c:idx val="0"/>
          <c:order val="0"/>
          <c:tx>
            <c:strRef>
              <c:f>Sheet1!$B$1</c:f>
              <c:strCache>
                <c:ptCount val="1"/>
                <c:pt idx="0">
                  <c:v>No-Migration</c:v>
                </c:pt>
              </c:strCache>
            </c:strRef>
          </c:tx>
          <c:spPr>
            <a:ln w="38100" cap="rnd">
              <a:solidFill>
                <a:schemeClr val="tx2">
                  <a:lumMod val="60000"/>
                  <a:lumOff val="40000"/>
                </a:schemeClr>
              </a:solidFill>
              <a:prstDash val="dash"/>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Sheet1!$B$2:$B$10</c:f>
              <c:numCache>
                <c:formatCode>#,##0</c:formatCode>
                <c:ptCount val="9"/>
                <c:pt idx="0">
                  <c:v>1714773</c:v>
                </c:pt>
                <c:pt idx="1">
                  <c:v>1796183</c:v>
                </c:pt>
                <c:pt idx="2">
                  <c:v>1870689</c:v>
                </c:pt>
                <c:pt idx="3">
                  <c:v>1936446</c:v>
                </c:pt>
                <c:pt idx="4">
                  <c:v>1992798</c:v>
                </c:pt>
                <c:pt idx="5">
                  <c:v>2039291</c:v>
                </c:pt>
                <c:pt idx="6">
                  <c:v>2078166</c:v>
                </c:pt>
                <c:pt idx="7">
                  <c:v>2110586</c:v>
                </c:pt>
                <c:pt idx="8">
                  <c:v>2136918</c:v>
                </c:pt>
              </c:numCache>
            </c:numRef>
          </c:val>
          <c:smooth val="0"/>
        </c:ser>
        <c:ser>
          <c:idx val="1"/>
          <c:order val="1"/>
          <c:tx>
            <c:strRef>
              <c:f>Sheet1!$C$1</c:f>
              <c:strCache>
                <c:ptCount val="1"/>
                <c:pt idx="0">
                  <c:v>.5 2000-2010 Migration Scenario</c:v>
                </c:pt>
              </c:strCache>
            </c:strRef>
          </c:tx>
          <c:spPr>
            <a:ln w="38100" cap="rnd">
              <a:solidFill>
                <a:schemeClr val="accent6">
                  <a:lumMod val="50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Sheet1!$C$2:$C$10</c:f>
              <c:numCache>
                <c:formatCode>#,##0</c:formatCode>
                <c:ptCount val="9"/>
                <c:pt idx="0">
                  <c:v>1714773</c:v>
                </c:pt>
                <c:pt idx="1">
                  <c:v>1839926</c:v>
                </c:pt>
                <c:pt idx="2">
                  <c:v>1967590</c:v>
                </c:pt>
                <c:pt idx="3">
                  <c:v>2094216</c:v>
                </c:pt>
                <c:pt idx="4">
                  <c:v>2216912</c:v>
                </c:pt>
                <c:pt idx="5">
                  <c:v>2331743</c:v>
                </c:pt>
                <c:pt idx="6">
                  <c:v>2442098</c:v>
                </c:pt>
                <c:pt idx="7">
                  <c:v>2550326</c:v>
                </c:pt>
                <c:pt idx="8">
                  <c:v>2656573</c:v>
                </c:pt>
              </c:numCache>
            </c:numRef>
          </c:val>
          <c:smooth val="0"/>
        </c:ser>
        <c:ser>
          <c:idx val="2"/>
          <c:order val="2"/>
          <c:tx>
            <c:strRef>
              <c:f>Sheet1!$D$1</c:f>
              <c:strCache>
                <c:ptCount val="1"/>
                <c:pt idx="0">
                  <c:v>2000-1010 Migration Scenario</c:v>
                </c:pt>
              </c:strCache>
            </c:strRef>
          </c:tx>
          <c:spPr>
            <a:ln w="57150" cap="rnd" cmpd="dbl">
              <a:solidFill>
                <a:schemeClr val="accent1">
                  <a:lumMod val="75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Sheet1!$D$2:$D$10</c:f>
              <c:numCache>
                <c:formatCode>#,##0</c:formatCode>
                <c:ptCount val="9"/>
                <c:pt idx="0">
                  <c:v>1714773</c:v>
                </c:pt>
                <c:pt idx="1">
                  <c:v>1882834</c:v>
                </c:pt>
                <c:pt idx="2">
                  <c:v>2062088</c:v>
                </c:pt>
                <c:pt idx="3">
                  <c:v>2249392</c:v>
                </c:pt>
                <c:pt idx="4">
                  <c:v>2439700</c:v>
                </c:pt>
                <c:pt idx="5">
                  <c:v>2625647</c:v>
                </c:pt>
                <c:pt idx="6">
                  <c:v>2809942</c:v>
                </c:pt>
                <c:pt idx="7">
                  <c:v>2994116</c:v>
                </c:pt>
                <c:pt idx="8">
                  <c:v>3179649</c:v>
                </c:pt>
              </c:numCache>
            </c:numRef>
          </c:val>
          <c:smooth val="0"/>
        </c:ser>
        <c:dLbls>
          <c:showLegendKey val="0"/>
          <c:showVal val="0"/>
          <c:showCatName val="0"/>
          <c:showSerName val="0"/>
          <c:showPercent val="0"/>
          <c:showBubbleSize val="0"/>
        </c:dLbls>
        <c:smooth val="0"/>
        <c:axId val="220548152"/>
        <c:axId val="220548544"/>
      </c:lineChart>
      <c:catAx>
        <c:axId val="220548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0548544"/>
        <c:crosses val="autoZero"/>
        <c:auto val="1"/>
        <c:lblAlgn val="ctr"/>
        <c:lblOffset val="100"/>
        <c:noMultiLvlLbl val="0"/>
      </c:catAx>
      <c:valAx>
        <c:axId val="220548544"/>
        <c:scaling>
          <c:orientation val="minMax"/>
          <c:min val="1500000"/>
        </c:scaling>
        <c:delete val="0"/>
        <c:axPos val="l"/>
        <c:majorGridlines>
          <c:spPr>
            <a:ln w="9525" cap="flat" cmpd="sng" algn="ctr">
              <a:solidFill>
                <a:schemeClr val="tx1">
                  <a:lumMod val="15000"/>
                  <a:lumOff val="85000"/>
                </a:schemeClr>
              </a:solidFill>
              <a:round/>
            </a:ln>
            <a:effectLst/>
          </c:spPr>
        </c:majorGridlines>
        <c:numFmt formatCode="#,##0" sourceLinked="1"/>
        <c:majorTickMark val="in"/>
        <c:minorTickMark val="none"/>
        <c:tickLblPos val="nextTo"/>
        <c:spPr>
          <a:noFill/>
          <a:ln>
            <a:solidFill>
              <a:schemeClr val="bg1">
                <a:lumMod val="9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0548152"/>
        <c:crosses val="autoZero"/>
        <c:crossBetween val="between"/>
        <c:minorUnit val="150000"/>
      </c:valAx>
      <c:spPr>
        <a:noFill/>
        <a:ln>
          <a:noFill/>
        </a:ln>
        <a:effectLst/>
      </c:spPr>
    </c:plotArea>
    <c:legend>
      <c:legendPos val="r"/>
      <c:layout>
        <c:manualLayout>
          <c:xMode val="edge"/>
          <c:yMode val="edge"/>
          <c:x val="0.13141789968561624"/>
          <c:y val="5.0565730914070524E-2"/>
          <c:w val="0.49312422485650831"/>
          <c:h val="0.21136853817185897"/>
        </c:manualLayout>
      </c:layout>
      <c:overlay val="1"/>
      <c:spPr>
        <a:noFill/>
        <a:ln w="19050">
          <a:solidFill>
            <a:schemeClr val="accent1">
              <a:lumMod val="75000"/>
            </a:schemeClr>
          </a:solidFill>
        </a:ln>
        <a:effectLst>
          <a:outerShdw blurRad="50800" dist="50800" dir="5400000" algn="ctr" rotWithShape="0">
            <a:schemeClr val="bg1">
              <a:lumMod val="85000"/>
            </a:schemeClr>
          </a:outerShdw>
          <a:softEdge rad="12700"/>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No-Migration</c:v>
                </c:pt>
              </c:strCache>
            </c:strRef>
          </c:tx>
          <c:spPr>
            <a:ln w="28575" cap="rnd">
              <a:solidFill>
                <a:schemeClr val="accent1"/>
              </a:solidFill>
              <a:prstDash val="dash"/>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Sheet1!$B$2:$B$7</c:f>
              <c:numCache>
                <c:formatCode>#,##0</c:formatCode>
                <c:ptCount val="6"/>
                <c:pt idx="0">
                  <c:v>1714773</c:v>
                </c:pt>
                <c:pt idx="1">
                  <c:v>1731475</c:v>
                </c:pt>
                <c:pt idx="2">
                  <c:v>1748077</c:v>
                </c:pt>
                <c:pt idx="3">
                  <c:v>1764354</c:v>
                </c:pt>
                <c:pt idx="4">
                  <c:v>1780534</c:v>
                </c:pt>
                <c:pt idx="5">
                  <c:v>1796183</c:v>
                </c:pt>
              </c:numCache>
            </c:numRef>
          </c:val>
          <c:smooth val="0"/>
        </c:ser>
        <c:ser>
          <c:idx val="1"/>
          <c:order val="1"/>
          <c:tx>
            <c:strRef>
              <c:f>Sheet1!$C$1</c:f>
              <c:strCache>
                <c:ptCount val="1"/>
                <c:pt idx="0">
                  <c:v>.5 2000-2010 Migration Scenario</c:v>
                </c:pt>
              </c:strCache>
            </c:strRef>
          </c:tx>
          <c:spPr>
            <a:ln w="44450" cap="rnd">
              <a:solidFill>
                <a:schemeClr val="accent6">
                  <a:lumMod val="50000"/>
                </a:schemeClr>
              </a:solidFill>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Sheet1!$C$2:$C$7</c:f>
              <c:numCache>
                <c:formatCode>#,##0</c:formatCode>
                <c:ptCount val="6"/>
                <c:pt idx="0">
                  <c:v>1714773</c:v>
                </c:pt>
                <c:pt idx="1">
                  <c:v>1739303</c:v>
                </c:pt>
                <c:pt idx="2">
                  <c:v>1764155</c:v>
                </c:pt>
                <c:pt idx="3">
                  <c:v>1789484</c:v>
                </c:pt>
                <c:pt idx="4">
                  <c:v>1814536</c:v>
                </c:pt>
                <c:pt idx="5">
                  <c:v>1839926</c:v>
                </c:pt>
              </c:numCache>
            </c:numRef>
          </c:val>
          <c:smooth val="0"/>
        </c:ser>
        <c:ser>
          <c:idx val="2"/>
          <c:order val="2"/>
          <c:tx>
            <c:strRef>
              <c:f>Sheet1!$D$1</c:f>
              <c:strCache>
                <c:ptCount val="1"/>
                <c:pt idx="0">
                  <c:v>2000-2010 Migration Scenario</c:v>
                </c:pt>
              </c:strCache>
            </c:strRef>
          </c:tx>
          <c:spPr>
            <a:ln w="57150" cap="rnd" cmpd="dbl">
              <a:solidFill>
                <a:schemeClr val="tx2"/>
              </a:solidFill>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Sheet1!$D$2:$D$7</c:f>
              <c:numCache>
                <c:formatCode>#,##0</c:formatCode>
                <c:ptCount val="6"/>
                <c:pt idx="0">
                  <c:v>1714773</c:v>
                </c:pt>
                <c:pt idx="1">
                  <c:v>1746784</c:v>
                </c:pt>
                <c:pt idx="2">
                  <c:v>1780293</c:v>
                </c:pt>
                <c:pt idx="3">
                  <c:v>1814174</c:v>
                </c:pt>
                <c:pt idx="4">
                  <c:v>1847931</c:v>
                </c:pt>
                <c:pt idx="5">
                  <c:v>1882834</c:v>
                </c:pt>
              </c:numCache>
            </c:numRef>
          </c:val>
          <c:smooth val="0"/>
        </c:ser>
        <c:ser>
          <c:idx val="3"/>
          <c:order val="3"/>
          <c:tx>
            <c:strRef>
              <c:f>Sheet1!$E$1</c:f>
              <c:strCache>
                <c:ptCount val="1"/>
                <c:pt idx="0">
                  <c:v>Bexar County Estimates</c:v>
                </c:pt>
              </c:strCache>
            </c:strRef>
          </c:tx>
          <c:spPr>
            <a:ln w="44450" cap="rnd">
              <a:solidFill>
                <a:srgbClr val="92D050"/>
              </a:solidFill>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Sheet1!$E$2:$E$6</c:f>
              <c:numCache>
                <c:formatCode>General</c:formatCode>
                <c:ptCount val="5"/>
                <c:pt idx="0" formatCode="#,##0">
                  <c:v>1714773</c:v>
                </c:pt>
                <c:pt idx="1">
                  <c:v>1755526</c:v>
                </c:pt>
                <c:pt idx="2">
                  <c:v>1788858</c:v>
                </c:pt>
                <c:pt idx="3">
                  <c:v>1822154</c:v>
                </c:pt>
                <c:pt idx="4">
                  <c:v>1855866</c:v>
                </c:pt>
              </c:numCache>
            </c:numRef>
          </c:val>
          <c:smooth val="0"/>
        </c:ser>
        <c:dLbls>
          <c:showLegendKey val="0"/>
          <c:showVal val="0"/>
          <c:showCatName val="0"/>
          <c:showSerName val="0"/>
          <c:showPercent val="0"/>
          <c:showBubbleSize val="0"/>
        </c:dLbls>
        <c:smooth val="0"/>
        <c:axId val="220549720"/>
        <c:axId val="220550112"/>
      </c:lineChart>
      <c:catAx>
        <c:axId val="22054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0550112"/>
        <c:crosses val="autoZero"/>
        <c:auto val="1"/>
        <c:lblAlgn val="ctr"/>
        <c:lblOffset val="100"/>
        <c:noMultiLvlLbl val="0"/>
      </c:catAx>
      <c:valAx>
        <c:axId val="220550112"/>
        <c:scaling>
          <c:orientation val="minMax"/>
          <c:min val="17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0549720"/>
        <c:crosses val="autoZero"/>
        <c:crossBetween val="between"/>
      </c:valAx>
      <c:spPr>
        <a:noFill/>
        <a:ln>
          <a:noFill/>
        </a:ln>
        <a:effectLst/>
      </c:spPr>
    </c:plotArea>
    <c:legend>
      <c:legendPos val="r"/>
      <c:layout>
        <c:manualLayout>
          <c:xMode val="edge"/>
          <c:yMode val="edge"/>
          <c:x val="0.15322128003230365"/>
          <c:y val="9.9498980774611306E-2"/>
          <c:w val="0.39664142943670505"/>
          <c:h val="0.23101462888204966"/>
        </c:manualLayout>
      </c:layout>
      <c:overlay val="1"/>
      <c:spPr>
        <a:noFill/>
        <a:ln>
          <a:noFill/>
        </a:ln>
        <a:effectLst>
          <a:outerShdw blurRad="63500" sx="102000" sy="102000" algn="ctr" rotWithShape="0">
            <a:prstClr val="black">
              <a:alpha val="40000"/>
            </a:prstClr>
          </a:outerShdw>
          <a:softEdge rad="0"/>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Sheet1!$C$1</c:f>
              <c:strCache>
                <c:ptCount val="1"/>
                <c:pt idx="0">
                  <c:v>NH-White</c:v>
                </c:pt>
              </c:strCache>
            </c:strRef>
          </c:tx>
          <c:spPr>
            <a:ln w="47625" cap="rnd">
              <a:solidFill>
                <a:schemeClr val="tx1">
                  <a:lumMod val="65000"/>
                  <a:lumOff val="35000"/>
                </a:schemeClr>
              </a:solidFill>
              <a:prstDash val="sysDot"/>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Sheet1!$C$2:$C$10</c:f>
              <c:numCache>
                <c:formatCode>#,##0</c:formatCode>
                <c:ptCount val="9"/>
                <c:pt idx="0">
                  <c:v>519123</c:v>
                </c:pt>
                <c:pt idx="1">
                  <c:v>521597</c:v>
                </c:pt>
                <c:pt idx="2">
                  <c:v>520396</c:v>
                </c:pt>
                <c:pt idx="3">
                  <c:v>514595</c:v>
                </c:pt>
                <c:pt idx="4">
                  <c:v>503143</c:v>
                </c:pt>
                <c:pt idx="5">
                  <c:v>486978</c:v>
                </c:pt>
                <c:pt idx="6">
                  <c:v>470092</c:v>
                </c:pt>
                <c:pt idx="7">
                  <c:v>453727</c:v>
                </c:pt>
                <c:pt idx="8">
                  <c:v>437549</c:v>
                </c:pt>
              </c:numCache>
            </c:numRef>
          </c:val>
          <c:smooth val="0"/>
        </c:ser>
        <c:ser>
          <c:idx val="2"/>
          <c:order val="1"/>
          <c:tx>
            <c:strRef>
              <c:f>Sheet1!$D$1</c:f>
              <c:strCache>
                <c:ptCount val="1"/>
                <c:pt idx="0">
                  <c:v>NH Black</c:v>
                </c:pt>
              </c:strCache>
            </c:strRef>
          </c:tx>
          <c:spPr>
            <a:ln w="38100" cap="rnd">
              <a:solidFill>
                <a:schemeClr val="accent6">
                  <a:lumMod val="75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Sheet1!$D$2:$D$10</c:f>
              <c:numCache>
                <c:formatCode>#,##0</c:formatCode>
                <c:ptCount val="9"/>
                <c:pt idx="0">
                  <c:v>118460</c:v>
                </c:pt>
                <c:pt idx="1">
                  <c:v>130832</c:v>
                </c:pt>
                <c:pt idx="2">
                  <c:v>143321</c:v>
                </c:pt>
                <c:pt idx="3">
                  <c:v>155317</c:v>
                </c:pt>
                <c:pt idx="4">
                  <c:v>166426</c:v>
                </c:pt>
                <c:pt idx="5">
                  <c:v>176047</c:v>
                </c:pt>
                <c:pt idx="6">
                  <c:v>184225</c:v>
                </c:pt>
                <c:pt idx="7">
                  <c:v>190787</c:v>
                </c:pt>
                <c:pt idx="8">
                  <c:v>196294</c:v>
                </c:pt>
              </c:numCache>
            </c:numRef>
          </c:val>
          <c:smooth val="0"/>
        </c:ser>
        <c:ser>
          <c:idx val="3"/>
          <c:order val="2"/>
          <c:tx>
            <c:strRef>
              <c:f>Sheet1!$E$1</c:f>
              <c:strCache>
                <c:ptCount val="1"/>
                <c:pt idx="0">
                  <c:v>Hispanic</c:v>
                </c:pt>
              </c:strCache>
            </c:strRef>
          </c:tx>
          <c:spPr>
            <a:ln w="44450" cap="rnd">
              <a:solidFill>
                <a:schemeClr val="bg2">
                  <a:lumMod val="50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Sheet1!$E$2:$E$10</c:f>
              <c:numCache>
                <c:formatCode>#,##0</c:formatCode>
                <c:ptCount val="9"/>
                <c:pt idx="0">
                  <c:v>1006958</c:v>
                </c:pt>
                <c:pt idx="1">
                  <c:v>1140304</c:v>
                </c:pt>
                <c:pt idx="2">
                  <c:v>1283460</c:v>
                </c:pt>
                <c:pt idx="3">
                  <c:v>1433773</c:v>
                </c:pt>
                <c:pt idx="4">
                  <c:v>1586294</c:v>
                </c:pt>
                <c:pt idx="5">
                  <c:v>1732370</c:v>
                </c:pt>
                <c:pt idx="6">
                  <c:v>1868904</c:v>
                </c:pt>
                <c:pt idx="7">
                  <c:v>1994823</c:v>
                </c:pt>
                <c:pt idx="8">
                  <c:v>2109989</c:v>
                </c:pt>
              </c:numCache>
            </c:numRef>
          </c:val>
          <c:smooth val="0"/>
        </c:ser>
        <c:ser>
          <c:idx val="4"/>
          <c:order val="3"/>
          <c:tx>
            <c:strRef>
              <c:f>Sheet1!$F$1</c:f>
              <c:strCache>
                <c:ptCount val="1"/>
                <c:pt idx="0">
                  <c:v>NH Other</c:v>
                </c:pt>
              </c:strCache>
            </c:strRef>
          </c:tx>
          <c:spPr>
            <a:ln w="38100" cap="rnd">
              <a:solidFill>
                <a:schemeClr val="accent1">
                  <a:lumMod val="75000"/>
                </a:schemeClr>
              </a:solidFill>
              <a:prstDash val="dash"/>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Sheet1!$F$2:$F$10</c:f>
              <c:numCache>
                <c:formatCode>#,##0</c:formatCode>
                <c:ptCount val="9"/>
                <c:pt idx="0">
                  <c:v>70232</c:v>
                </c:pt>
                <c:pt idx="1">
                  <c:v>90101</c:v>
                </c:pt>
                <c:pt idx="2">
                  <c:v>114911</c:v>
                </c:pt>
                <c:pt idx="3">
                  <c:v>145707</c:v>
                </c:pt>
                <c:pt idx="4">
                  <c:v>183837</c:v>
                </c:pt>
                <c:pt idx="5">
                  <c:v>230252</c:v>
                </c:pt>
                <c:pt idx="6">
                  <c:v>286721</c:v>
                </c:pt>
                <c:pt idx="7">
                  <c:v>354779</c:v>
                </c:pt>
                <c:pt idx="8">
                  <c:v>435817</c:v>
                </c:pt>
              </c:numCache>
            </c:numRef>
          </c:val>
          <c:smooth val="0"/>
        </c:ser>
        <c:dLbls>
          <c:showLegendKey val="0"/>
          <c:showVal val="0"/>
          <c:showCatName val="0"/>
          <c:showSerName val="0"/>
          <c:showPercent val="0"/>
          <c:showBubbleSize val="0"/>
        </c:dLbls>
        <c:smooth val="0"/>
        <c:axId val="224585968"/>
        <c:axId val="224585184"/>
      </c:lineChart>
      <c:catAx>
        <c:axId val="22458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4585184"/>
        <c:crosses val="autoZero"/>
        <c:auto val="1"/>
        <c:lblAlgn val="ctr"/>
        <c:lblOffset val="100"/>
        <c:noMultiLvlLbl val="0"/>
      </c:catAx>
      <c:valAx>
        <c:axId val="2245851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4585968"/>
        <c:crosses val="autoZero"/>
        <c:crossBetween val="between"/>
      </c:valAx>
      <c:spPr>
        <a:noFill/>
        <a:ln>
          <a:noFill/>
        </a:ln>
        <a:effectLst/>
      </c:spPr>
    </c:plotArea>
    <c:legend>
      <c:legendPos val="r"/>
      <c:layout>
        <c:manualLayout>
          <c:xMode val="edge"/>
          <c:yMode val="edge"/>
          <c:x val="0.20208300524934383"/>
          <c:y val="0.1064753937007874"/>
          <c:w val="0.17916699475065617"/>
          <c:h val="0.2557992125984252"/>
        </c:manualLayout>
      </c:layout>
      <c:overlay val="1"/>
      <c:spPr>
        <a:noFill/>
        <a:ln>
          <a:solidFill>
            <a:schemeClr val="tx1">
              <a:lumMod val="75000"/>
              <a:lumOff val="25000"/>
            </a:schemeClr>
          </a:solidFill>
        </a:ln>
        <a:effectLst>
          <a:outerShdw blurRad="50800" dist="38100" algn="l" rotWithShape="0">
            <a:prstClr val="black">
              <a:alpha val="40000"/>
            </a:prstClr>
          </a:outerShdw>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prstDash val="sysDash"/>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4"/>
    </mc:Choice>
    <mc:Fallback>
      <c:style val="14"/>
    </mc:Fallback>
  </mc:AlternateContent>
  <c:chart>
    <c:autoTitleDeleted val="0"/>
    <c:plotArea>
      <c:layout/>
      <c:barChart>
        <c:barDir val="col"/>
        <c:grouping val="stacked"/>
        <c:varyColors val="0"/>
        <c:ser>
          <c:idx val="0"/>
          <c:order val="0"/>
          <c:tx>
            <c:strRef>
              <c:f>Sheet1!$B$1</c:f>
              <c:strCache>
                <c:ptCount val="1"/>
                <c:pt idx="0">
                  <c:v>Natural Increase</c:v>
                </c:pt>
              </c:strCache>
            </c:strRef>
          </c:tx>
          <c:spPr>
            <a:solidFill>
              <a:schemeClr val="tx2">
                <a:lumMod val="75000"/>
              </a:schemeClr>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1950s</c:v>
                </c:pt>
                <c:pt idx="1">
                  <c:v>1960s</c:v>
                </c:pt>
                <c:pt idx="2">
                  <c:v>1970s</c:v>
                </c:pt>
                <c:pt idx="3">
                  <c:v>1980s</c:v>
                </c:pt>
                <c:pt idx="4">
                  <c:v>1990s</c:v>
                </c:pt>
                <c:pt idx="5">
                  <c:v>2000s</c:v>
                </c:pt>
              </c:strCache>
            </c:strRef>
          </c:cat>
          <c:val>
            <c:numRef>
              <c:f>Sheet1!$B$2:$B$7</c:f>
              <c:numCache>
                <c:formatCode>0.0%</c:formatCode>
                <c:ptCount val="6"/>
                <c:pt idx="0">
                  <c:v>0.89500000000000002</c:v>
                </c:pt>
                <c:pt idx="1">
                  <c:v>0.86699999999999999</c:v>
                </c:pt>
                <c:pt idx="2">
                  <c:v>0.41499999999999998</c:v>
                </c:pt>
                <c:pt idx="3">
                  <c:v>0.65900000000000003</c:v>
                </c:pt>
                <c:pt idx="4">
                  <c:v>0.497</c:v>
                </c:pt>
                <c:pt idx="5">
                  <c:v>0.53700000000000003</c:v>
                </c:pt>
              </c:numCache>
            </c:numRef>
          </c:val>
        </c:ser>
        <c:ser>
          <c:idx val="1"/>
          <c:order val="1"/>
          <c:tx>
            <c:strRef>
              <c:f>Sheet1!$C$1</c:f>
              <c:strCache>
                <c:ptCount val="1"/>
                <c:pt idx="0">
                  <c:v>Migration</c:v>
                </c:pt>
              </c:strCache>
            </c:strRef>
          </c:tx>
          <c:spPr>
            <a:solidFill>
              <a:schemeClr val="accent2">
                <a:lumMod val="75000"/>
              </a:schemeClr>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1950s</c:v>
                </c:pt>
                <c:pt idx="1">
                  <c:v>1960s</c:v>
                </c:pt>
                <c:pt idx="2">
                  <c:v>1970s</c:v>
                </c:pt>
                <c:pt idx="3">
                  <c:v>1980s</c:v>
                </c:pt>
                <c:pt idx="4">
                  <c:v>1990s</c:v>
                </c:pt>
                <c:pt idx="5">
                  <c:v>2000s</c:v>
                </c:pt>
              </c:strCache>
            </c:strRef>
          </c:cat>
          <c:val>
            <c:numRef>
              <c:f>Sheet1!$C$2:$C$7</c:f>
              <c:numCache>
                <c:formatCode>0.0%</c:formatCode>
                <c:ptCount val="6"/>
                <c:pt idx="0">
                  <c:v>0.105</c:v>
                </c:pt>
                <c:pt idx="1">
                  <c:v>0.13300000000000001</c:v>
                </c:pt>
                <c:pt idx="2">
                  <c:v>0.58499999999999996</c:v>
                </c:pt>
                <c:pt idx="3">
                  <c:v>0.34100000000000003</c:v>
                </c:pt>
                <c:pt idx="4">
                  <c:v>0.503</c:v>
                </c:pt>
                <c:pt idx="5">
                  <c:v>0.46300000000000002</c:v>
                </c:pt>
              </c:numCache>
            </c:numRef>
          </c:val>
        </c:ser>
        <c:dLbls>
          <c:showLegendKey val="0"/>
          <c:showVal val="0"/>
          <c:showCatName val="0"/>
          <c:showSerName val="0"/>
          <c:showPercent val="0"/>
          <c:showBubbleSize val="0"/>
        </c:dLbls>
        <c:gapWidth val="80"/>
        <c:overlap val="100"/>
        <c:axId val="215425792"/>
        <c:axId val="215426576"/>
      </c:barChart>
      <c:catAx>
        <c:axId val="215425792"/>
        <c:scaling>
          <c:orientation val="minMax"/>
        </c:scaling>
        <c:delete val="0"/>
        <c:axPos val="b"/>
        <c:numFmt formatCode="General" sourceLinked="0"/>
        <c:majorTickMark val="out"/>
        <c:minorTickMark val="none"/>
        <c:tickLblPos val="nextTo"/>
        <c:txPr>
          <a:bodyPr/>
          <a:lstStyle/>
          <a:p>
            <a:pPr>
              <a:defRPr sz="1800" b="1">
                <a:latin typeface="+mj-lt"/>
              </a:defRPr>
            </a:pPr>
            <a:endParaRPr lang="en-US"/>
          </a:p>
        </c:txPr>
        <c:crossAx val="215426576"/>
        <c:crosses val="autoZero"/>
        <c:auto val="1"/>
        <c:lblAlgn val="ctr"/>
        <c:lblOffset val="100"/>
        <c:noMultiLvlLbl val="0"/>
      </c:catAx>
      <c:valAx>
        <c:axId val="215426576"/>
        <c:scaling>
          <c:orientation val="minMax"/>
        </c:scaling>
        <c:delete val="1"/>
        <c:axPos val="l"/>
        <c:numFmt formatCode="0.0%" sourceLinked="1"/>
        <c:majorTickMark val="out"/>
        <c:minorTickMark val="none"/>
        <c:tickLblPos val="nextTo"/>
        <c:crossAx val="215425792"/>
        <c:crosses val="autoZero"/>
        <c:crossBetween val="between"/>
      </c:valAx>
      <c:spPr>
        <a:noFill/>
        <a:ln w="25400">
          <a:noFill/>
        </a:ln>
      </c:spPr>
    </c:plotArea>
    <c:legend>
      <c:legendPos val="r"/>
      <c:layout>
        <c:manualLayout>
          <c:xMode val="edge"/>
          <c:yMode val="edge"/>
          <c:x val="0.6739616123646115"/>
          <c:y val="3.3748288011603306E-3"/>
          <c:w val="0.22432421506855937"/>
          <c:h val="0.14820526972889633"/>
        </c:manualLayout>
      </c:layout>
      <c:overlay val="0"/>
      <c:txPr>
        <a:bodyPr/>
        <a:lstStyle/>
        <a:p>
          <a:pPr>
            <a:defRPr sz="1800">
              <a:latin typeface="+mj-l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gross_migration!$AL$1</c:f>
              <c:strCache>
                <c:ptCount val="1"/>
                <c:pt idx="0">
                  <c:v>In-Migrants to Texas</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gross_migration!$AK$2:$AK$11</c:f>
              <c:strCache>
                <c:ptCount val="10"/>
                <c:pt idx="0">
                  <c:v>California</c:v>
                </c:pt>
                <c:pt idx="1">
                  <c:v>Oklahoma</c:v>
                </c:pt>
                <c:pt idx="2">
                  <c:v>Florida</c:v>
                </c:pt>
                <c:pt idx="3">
                  <c:v>Louisiana</c:v>
                </c:pt>
                <c:pt idx="4">
                  <c:v>Illinois</c:v>
                </c:pt>
                <c:pt idx="5">
                  <c:v>Colorado</c:v>
                </c:pt>
                <c:pt idx="6">
                  <c:v>Arizona</c:v>
                </c:pt>
                <c:pt idx="7">
                  <c:v>New Mexico</c:v>
                </c:pt>
                <c:pt idx="8">
                  <c:v>New York</c:v>
                </c:pt>
                <c:pt idx="9">
                  <c:v>Georgia</c:v>
                </c:pt>
              </c:strCache>
            </c:strRef>
          </c:cat>
          <c:val>
            <c:numRef>
              <c:f>gross_migration!$AL$2:$AL$11</c:f>
              <c:numCache>
                <c:formatCode>_(* #,##0_);_(* \(#,##0\);_(* "-"??_);_(@_)</c:formatCode>
                <c:ptCount val="10"/>
                <c:pt idx="0">
                  <c:v>62386</c:v>
                </c:pt>
                <c:pt idx="1">
                  <c:v>28906</c:v>
                </c:pt>
                <c:pt idx="2">
                  <c:v>33321</c:v>
                </c:pt>
                <c:pt idx="3">
                  <c:v>28457</c:v>
                </c:pt>
                <c:pt idx="4">
                  <c:v>30672</c:v>
                </c:pt>
                <c:pt idx="5">
                  <c:v>19139</c:v>
                </c:pt>
                <c:pt idx="6">
                  <c:v>19451</c:v>
                </c:pt>
                <c:pt idx="7">
                  <c:v>22049</c:v>
                </c:pt>
                <c:pt idx="8">
                  <c:v>21129</c:v>
                </c:pt>
                <c:pt idx="9">
                  <c:v>18924</c:v>
                </c:pt>
              </c:numCache>
            </c:numRef>
          </c:val>
        </c:ser>
        <c:ser>
          <c:idx val="1"/>
          <c:order val="1"/>
          <c:tx>
            <c:strRef>
              <c:f>gross_migration!$AM$1</c:f>
              <c:strCache>
                <c:ptCount val="1"/>
                <c:pt idx="0">
                  <c:v>Out-Migrants From Texas</c:v>
                </c:pt>
              </c:strCache>
            </c:strRef>
          </c:tx>
          <c:spPr>
            <a:solidFill>
              <a:schemeClr val="accent1">
                <a:lumMod val="75000"/>
              </a:schemeClr>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gross_migration!$AK$2:$AK$11</c:f>
              <c:strCache>
                <c:ptCount val="10"/>
                <c:pt idx="0">
                  <c:v>California</c:v>
                </c:pt>
                <c:pt idx="1">
                  <c:v>Oklahoma</c:v>
                </c:pt>
                <c:pt idx="2">
                  <c:v>Florida</c:v>
                </c:pt>
                <c:pt idx="3">
                  <c:v>Louisiana</c:v>
                </c:pt>
                <c:pt idx="4">
                  <c:v>Illinois</c:v>
                </c:pt>
                <c:pt idx="5">
                  <c:v>Colorado</c:v>
                </c:pt>
                <c:pt idx="6">
                  <c:v>Arizona</c:v>
                </c:pt>
                <c:pt idx="7">
                  <c:v>New Mexico</c:v>
                </c:pt>
                <c:pt idx="8">
                  <c:v>New York</c:v>
                </c:pt>
                <c:pt idx="9">
                  <c:v>Georgia</c:v>
                </c:pt>
              </c:strCache>
            </c:strRef>
          </c:cat>
          <c:val>
            <c:numRef>
              <c:f>gross_migration!$AM$2:$AM$11</c:f>
              <c:numCache>
                <c:formatCode>_(* #,##0_);_(* \(#,##0\);_(* "-"??_);_(@_)</c:formatCode>
                <c:ptCount val="10"/>
                <c:pt idx="0">
                  <c:v>31499</c:v>
                </c:pt>
                <c:pt idx="1">
                  <c:v>29051</c:v>
                </c:pt>
                <c:pt idx="2">
                  <c:v>19988</c:v>
                </c:pt>
                <c:pt idx="3">
                  <c:v>22259</c:v>
                </c:pt>
                <c:pt idx="4">
                  <c:v>12719</c:v>
                </c:pt>
                <c:pt idx="5">
                  <c:v>23141</c:v>
                </c:pt>
                <c:pt idx="6">
                  <c:v>18428</c:v>
                </c:pt>
                <c:pt idx="7">
                  <c:v>15504</c:v>
                </c:pt>
                <c:pt idx="8">
                  <c:v>14803</c:v>
                </c:pt>
                <c:pt idx="9">
                  <c:v>14715</c:v>
                </c:pt>
              </c:numCache>
            </c:numRef>
          </c:val>
        </c:ser>
        <c:dLbls>
          <c:showLegendKey val="0"/>
          <c:showVal val="0"/>
          <c:showCatName val="0"/>
          <c:showSerName val="0"/>
          <c:showPercent val="0"/>
          <c:showBubbleSize val="0"/>
        </c:dLbls>
        <c:gapWidth val="50"/>
        <c:axId val="223762472"/>
        <c:axId val="223763648"/>
      </c:barChart>
      <c:catAx>
        <c:axId val="223762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23763648"/>
        <c:crosses val="autoZero"/>
        <c:auto val="1"/>
        <c:lblAlgn val="ctr"/>
        <c:lblOffset val="100"/>
        <c:noMultiLvlLbl val="0"/>
      </c:catAx>
      <c:valAx>
        <c:axId val="223763648"/>
        <c:scaling>
          <c:orientation val="minMax"/>
        </c:scaling>
        <c:delete val="1"/>
        <c:axPos val="b"/>
        <c:numFmt formatCode="_(* #,##0_);_(* \(#,##0\);_(* &quot;-&quot;??_);_(@_)" sourceLinked="1"/>
        <c:majorTickMark val="none"/>
        <c:minorTickMark val="none"/>
        <c:tickLblPos val="nextTo"/>
        <c:crossAx val="2237624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top_10!$T$1</c:f>
              <c:strCache>
                <c:ptCount val="1"/>
                <c:pt idx="0">
                  <c:v>Domestic In-Migration</c:v>
                </c:pt>
              </c:strCache>
            </c:strRef>
          </c:tx>
          <c:spPr>
            <a:solidFill>
              <a:srgbClr val="917B4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top_10!$S$2:$S$11</c:f>
              <c:strCache>
                <c:ptCount val="10"/>
                <c:pt idx="0">
                  <c:v>Harris</c:v>
                </c:pt>
                <c:pt idx="1">
                  <c:v>Bexar</c:v>
                </c:pt>
                <c:pt idx="2">
                  <c:v>Dallas</c:v>
                </c:pt>
                <c:pt idx="3">
                  <c:v>Tarrant</c:v>
                </c:pt>
                <c:pt idx="4">
                  <c:v>Travis</c:v>
                </c:pt>
                <c:pt idx="5">
                  <c:v>El Paso</c:v>
                </c:pt>
                <c:pt idx="6">
                  <c:v>Bell</c:v>
                </c:pt>
                <c:pt idx="7">
                  <c:v>Collin</c:v>
                </c:pt>
                <c:pt idx="8">
                  <c:v>Denton</c:v>
                </c:pt>
                <c:pt idx="9">
                  <c:v>Williamson</c:v>
                </c:pt>
              </c:strCache>
            </c:strRef>
          </c:cat>
          <c:val>
            <c:numRef>
              <c:f>top_10!$T$2:$T$11</c:f>
              <c:numCache>
                <c:formatCode>_(* #,##0_);_(* \(#,##0\);_(* "-"??_);_(@_)</c:formatCode>
                <c:ptCount val="10"/>
                <c:pt idx="0">
                  <c:v>74661</c:v>
                </c:pt>
                <c:pt idx="1">
                  <c:v>42472</c:v>
                </c:pt>
                <c:pt idx="2">
                  <c:v>40259</c:v>
                </c:pt>
                <c:pt idx="3">
                  <c:v>37521</c:v>
                </c:pt>
                <c:pt idx="4">
                  <c:v>30340</c:v>
                </c:pt>
                <c:pt idx="5">
                  <c:v>24540</c:v>
                </c:pt>
                <c:pt idx="6">
                  <c:v>21653</c:v>
                </c:pt>
                <c:pt idx="7">
                  <c:v>20687</c:v>
                </c:pt>
                <c:pt idx="8">
                  <c:v>17351</c:v>
                </c:pt>
                <c:pt idx="9">
                  <c:v>14693</c:v>
                </c:pt>
              </c:numCache>
            </c:numRef>
          </c:val>
        </c:ser>
        <c:ser>
          <c:idx val="1"/>
          <c:order val="1"/>
          <c:tx>
            <c:strRef>
              <c:f>top_10!$U$1</c:f>
              <c:strCache>
                <c:ptCount val="1"/>
                <c:pt idx="0">
                  <c:v>Domestic Out-Migration</c:v>
                </c:pt>
              </c:strCache>
            </c:strRef>
          </c:tx>
          <c:spPr>
            <a:solidFill>
              <a:srgbClr val="00287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top_10!$S$2:$S$11</c:f>
              <c:strCache>
                <c:ptCount val="10"/>
                <c:pt idx="0">
                  <c:v>Harris</c:v>
                </c:pt>
                <c:pt idx="1">
                  <c:v>Bexar</c:v>
                </c:pt>
                <c:pt idx="2">
                  <c:v>Dallas</c:v>
                </c:pt>
                <c:pt idx="3">
                  <c:v>Tarrant</c:v>
                </c:pt>
                <c:pt idx="4">
                  <c:v>Travis</c:v>
                </c:pt>
                <c:pt idx="5">
                  <c:v>El Paso</c:v>
                </c:pt>
                <c:pt idx="6">
                  <c:v>Bell</c:v>
                </c:pt>
                <c:pt idx="7">
                  <c:v>Collin</c:v>
                </c:pt>
                <c:pt idx="8">
                  <c:v>Denton</c:v>
                </c:pt>
                <c:pt idx="9">
                  <c:v>Williamson</c:v>
                </c:pt>
              </c:strCache>
            </c:strRef>
          </c:cat>
          <c:val>
            <c:numRef>
              <c:f>top_10!$U$2:$U$11</c:f>
              <c:numCache>
                <c:formatCode>_(* #,##0_);_(* \(#,##0\);_(* "-"??_);_(@_)</c:formatCode>
                <c:ptCount val="10"/>
                <c:pt idx="0">
                  <c:v>52968</c:v>
                </c:pt>
                <c:pt idx="1">
                  <c:v>32995</c:v>
                </c:pt>
                <c:pt idx="2">
                  <c:v>37448</c:v>
                </c:pt>
                <c:pt idx="3">
                  <c:v>28556</c:v>
                </c:pt>
                <c:pt idx="4">
                  <c:v>21309</c:v>
                </c:pt>
                <c:pt idx="5">
                  <c:v>23990</c:v>
                </c:pt>
                <c:pt idx="6">
                  <c:v>17669</c:v>
                </c:pt>
                <c:pt idx="7">
                  <c:v>16100</c:v>
                </c:pt>
                <c:pt idx="8">
                  <c:v>12351</c:v>
                </c:pt>
                <c:pt idx="9">
                  <c:v>6042</c:v>
                </c:pt>
              </c:numCache>
            </c:numRef>
          </c:val>
        </c:ser>
        <c:ser>
          <c:idx val="2"/>
          <c:order val="2"/>
          <c:tx>
            <c:strRef>
              <c:f>top_10!$V$1</c:f>
              <c:strCache>
                <c:ptCount val="1"/>
                <c:pt idx="0">
                  <c:v>Net Domestic Migration</c:v>
                </c:pt>
              </c:strCache>
            </c:strRef>
          </c:tx>
          <c:spPr>
            <a:noFill/>
            <a:ln>
              <a:noFill/>
            </a:ln>
            <a:effectLst/>
          </c:spPr>
          <c:invertIfNegative val="0"/>
          <c:dLbls>
            <c:dLbl>
              <c:idx val="0"/>
              <c:layout>
                <c:manualLayout>
                  <c:x val="0.34448692225145433"/>
                  <c:y val="2.6262626262626262E-2"/>
                </c:manualLayout>
              </c:layout>
              <c:tx>
                <c:rich>
                  <a:bodyPr/>
                  <a:lstStyle/>
                  <a:p>
                    <a:fld id="{8FDA94E3-C392-4A72-B742-5EE52D18B2E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1"/>
              <c:layout>
                <c:manualLayout>
                  <c:x val="0.32252277989417977"/>
                  <c:y val="-6.4487438787421275E-2"/>
                </c:manualLayout>
              </c:layout>
              <c:tx>
                <c:rich>
                  <a:bodyPr/>
                  <a:lstStyle/>
                  <a:p>
                    <a:fld id="{E6A1374D-9DC1-49D2-A3D3-328B61499DE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2"/>
              <c:layout>
                <c:manualLayout>
                  <c:x val="0.33859496111844478"/>
                  <c:y val="0.11701969711573794"/>
                </c:manualLayout>
              </c:layout>
              <c:tx>
                <c:rich>
                  <a:bodyPr/>
                  <a:lstStyle/>
                  <a:p>
                    <a:fld id="{4ECAF4A1-CCF0-4135-BF3E-5A4303D96C6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3"/>
              <c:layout>
                <c:manualLayout>
                  <c:x val="0.22281707311583429"/>
                  <c:y val="2.6262626262626262E-2"/>
                </c:manualLayout>
              </c:layout>
              <c:tx>
                <c:rich>
                  <a:bodyPr/>
                  <a:lstStyle/>
                  <a:p>
                    <a:fld id="{104D91C2-7E12-4280-B65E-4D1893D2ED6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4"/>
              <c:layout>
                <c:manualLayout>
                  <c:x val="0.13632886710376699"/>
                  <c:y val="2.6262626262626189E-2"/>
                </c:manualLayout>
              </c:layout>
              <c:tx>
                <c:rich>
                  <a:bodyPr/>
                  <a:lstStyle/>
                  <a:p>
                    <a:fld id="{C86F5953-B379-44A3-AA87-0C4C9CB17E7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5"/>
              <c:layout>
                <c:manualLayout>
                  <c:x val="0.26679412702027527"/>
                  <c:y val="2.4242424242424242E-2"/>
                </c:manualLayout>
              </c:layout>
              <c:tx>
                <c:rich>
                  <a:bodyPr/>
                  <a:lstStyle/>
                  <a:p>
                    <a:fld id="{9F695D31-9F71-41E6-A06F-7233C6A7988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6"/>
              <c:layout>
                <c:manualLayout>
                  <c:x val="0.15098788507191402"/>
                  <c:y val="2.6262626262626262E-2"/>
                </c:manualLayout>
              </c:layout>
              <c:tx>
                <c:rich>
                  <a:bodyPr/>
                  <a:lstStyle/>
                  <a:p>
                    <a:fld id="{7C74EA9D-5D8D-443D-82DA-FA4BB9935CA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7"/>
              <c:layout>
                <c:manualLayout>
                  <c:x val="0.12460165272924943"/>
                  <c:y val="2.6262626262626262E-2"/>
                </c:manualLayout>
              </c:layout>
              <c:tx>
                <c:rich>
                  <a:bodyPr/>
                  <a:lstStyle/>
                  <a:p>
                    <a:fld id="{C06FA3BD-0239-4D02-B2AB-F50F57570F2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8"/>
              <c:layout>
                <c:manualLayout>
                  <c:x val="8.2090500621623166E-2"/>
                  <c:y val="2.4242424242424242E-2"/>
                </c:manualLayout>
              </c:layout>
              <c:tx>
                <c:rich>
                  <a:bodyPr/>
                  <a:lstStyle/>
                  <a:p>
                    <a:fld id="{DC20526D-BA7F-4DE1-98C8-6FB581E452E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9"/>
              <c:layout>
                <c:manualLayout>
                  <c:x val="-3.0783937733108713E-2"/>
                  <c:y val="2.6262626262626262E-2"/>
                </c:manualLayout>
              </c:layout>
              <c:tx>
                <c:rich>
                  <a:bodyPr/>
                  <a:lstStyle/>
                  <a:p>
                    <a:fld id="{FF3B37D0-4E1D-4084-9E60-DD2509AB7BF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top_10!$S$2:$S$11</c:f>
              <c:strCache>
                <c:ptCount val="10"/>
                <c:pt idx="0">
                  <c:v>Harris</c:v>
                </c:pt>
                <c:pt idx="1">
                  <c:v>Bexar</c:v>
                </c:pt>
                <c:pt idx="2">
                  <c:v>Dallas</c:v>
                </c:pt>
                <c:pt idx="3">
                  <c:v>Tarrant</c:v>
                </c:pt>
                <c:pt idx="4">
                  <c:v>Travis</c:v>
                </c:pt>
                <c:pt idx="5">
                  <c:v>El Paso</c:v>
                </c:pt>
                <c:pt idx="6">
                  <c:v>Bell</c:v>
                </c:pt>
                <c:pt idx="7">
                  <c:v>Collin</c:v>
                </c:pt>
                <c:pt idx="8">
                  <c:v>Denton</c:v>
                </c:pt>
                <c:pt idx="9">
                  <c:v>Williamson</c:v>
                </c:pt>
              </c:strCache>
            </c:strRef>
          </c:cat>
          <c:val>
            <c:numRef>
              <c:f>top_10!$V$2:$V$11</c:f>
              <c:numCache>
                <c:formatCode>_(* #,##0_);_(* \(#,##0\);_(* "-"??_);_(@_)</c:formatCode>
                <c:ptCount val="10"/>
                <c:pt idx="0">
                  <c:v>21693</c:v>
                </c:pt>
                <c:pt idx="1">
                  <c:v>9477</c:v>
                </c:pt>
                <c:pt idx="2">
                  <c:v>2811</c:v>
                </c:pt>
                <c:pt idx="3">
                  <c:v>8965</c:v>
                </c:pt>
                <c:pt idx="4">
                  <c:v>9031</c:v>
                </c:pt>
                <c:pt idx="5">
                  <c:v>550</c:v>
                </c:pt>
                <c:pt idx="6">
                  <c:v>3984</c:v>
                </c:pt>
                <c:pt idx="7">
                  <c:v>4587</c:v>
                </c:pt>
                <c:pt idx="8">
                  <c:v>5000</c:v>
                </c:pt>
                <c:pt idx="9">
                  <c:v>8651</c:v>
                </c:pt>
              </c:numCache>
            </c:numRef>
          </c:val>
          <c:extLst>
            <c:ext xmlns:c15="http://schemas.microsoft.com/office/drawing/2012/chart" uri="{02D57815-91ED-43cb-92C2-25804820EDAC}">
              <c15:datalabelsRange>
                <c15:f>top_10!$I$14:$I$23</c15:f>
                <c15:dlblRangeCache>
                  <c:ptCount val="10"/>
                  <c:pt idx="0">
                    <c:v>Net Migration=21,693</c:v>
                  </c:pt>
                  <c:pt idx="1">
                    <c:v>Net Migration=2,811</c:v>
                  </c:pt>
                  <c:pt idx="2">
                    <c:v>Net Migration=9,477</c:v>
                  </c:pt>
                  <c:pt idx="3">
                    <c:v>Net Migration=8,965</c:v>
                  </c:pt>
                  <c:pt idx="4">
                    <c:v>Net Migration=9,031</c:v>
                  </c:pt>
                  <c:pt idx="5">
                    <c:v>Net Migration=550</c:v>
                  </c:pt>
                  <c:pt idx="6">
                    <c:v>Net Migration=3,984</c:v>
                  </c:pt>
                  <c:pt idx="7">
                    <c:v>Net Migration=4,587</c:v>
                  </c:pt>
                  <c:pt idx="8">
                    <c:v>Net Migration=5,000</c:v>
                  </c:pt>
                  <c:pt idx="9">
                    <c:v>Net Migration=8,651</c:v>
                  </c:pt>
                </c15:dlblRangeCache>
              </c15:datalabelsRange>
            </c:ext>
          </c:extLst>
        </c:ser>
        <c:dLbls>
          <c:showLegendKey val="0"/>
          <c:showVal val="0"/>
          <c:showCatName val="0"/>
          <c:showSerName val="0"/>
          <c:showPercent val="0"/>
          <c:showBubbleSize val="0"/>
        </c:dLbls>
        <c:gapWidth val="25"/>
        <c:axId val="215428928"/>
        <c:axId val="215657928"/>
      </c:barChart>
      <c:catAx>
        <c:axId val="215428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2"/>
                </a:solidFill>
                <a:latin typeface="+mn-lt"/>
                <a:ea typeface="+mn-ea"/>
                <a:cs typeface="+mn-cs"/>
              </a:defRPr>
            </a:pPr>
            <a:endParaRPr lang="en-US"/>
          </a:p>
        </c:txPr>
        <c:crossAx val="215657928"/>
        <c:crosses val="autoZero"/>
        <c:auto val="1"/>
        <c:lblAlgn val="ctr"/>
        <c:lblOffset val="100"/>
        <c:noMultiLvlLbl val="0"/>
      </c:catAx>
      <c:valAx>
        <c:axId val="215657928"/>
        <c:scaling>
          <c:orientation val="minMax"/>
        </c:scaling>
        <c:delete val="1"/>
        <c:axPos val="b"/>
        <c:numFmt formatCode="_(* #,##0_);_(* \(#,##0\);_(* &quot;-&quot;??_);_(@_)" sourceLinked="1"/>
        <c:majorTickMark val="none"/>
        <c:minorTickMark val="none"/>
        <c:tickLblPos val="nextTo"/>
        <c:crossAx val="215428928"/>
        <c:crosses val="autoZero"/>
        <c:crossBetween val="between"/>
      </c:valAx>
      <c:spPr>
        <a:noFill/>
        <a:ln>
          <a:noFill/>
        </a:ln>
        <a:effectLst/>
      </c:spPr>
    </c:plotArea>
    <c:legend>
      <c:legendPos val="b"/>
      <c:legendEntry>
        <c:idx val="0"/>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3"/>
          <c:order val="3"/>
          <c:tx>
            <c:strRef>
              <c:f>Sheet1!$E$1</c:f>
              <c:strCache>
                <c:ptCount val="1"/>
                <c:pt idx="0">
                  <c:v>Percent of Total 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layout>
                <c:manualLayout>
                  <c:x val="-0.23909027880948844"/>
                  <c:y val="-0.16129498502448938"/>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ext>
              </c:extLst>
            </c:dLbl>
            <c:dLbl>
              <c:idx val="1"/>
              <c:layout>
                <c:manualLayout>
                  <c:x val="0.20518867924528303"/>
                  <c:y val="-1.6671452221655831E-3"/>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ext>
              </c:extLst>
            </c:dLbl>
            <c:dLbl>
              <c:idx val="2"/>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ext>
              </c:extLst>
            </c:dLbl>
            <c:dLbl>
              <c:idx val="3"/>
              <c:layout>
                <c:manualLayout>
                  <c:x val="3.1751844698657952E-2"/>
                  <c:y val="-2.5262469462667549E-2"/>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15:layout/>
                </c:ext>
              </c:extLst>
            </c:dLbl>
            <c:dLbl>
              <c:idx val="4"/>
              <c:layout>
                <c:manualLayout>
                  <c:x val="2.9390878027039075E-2"/>
                  <c:y val="7.2872880799808831E-2"/>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15:layout/>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Sheet1!$A$2:$A$7</c:f>
              <c:strCache>
                <c:ptCount val="5"/>
                <c:pt idx="0">
                  <c:v>Hispanic or Latino</c:v>
                </c:pt>
                <c:pt idx="1">
                  <c:v>NH White</c:v>
                </c:pt>
                <c:pt idx="2">
                  <c:v>NH Black </c:v>
                </c:pt>
                <c:pt idx="3">
                  <c:v>NH Asian</c:v>
                </c:pt>
                <c:pt idx="4">
                  <c:v>NH Other</c:v>
                </c:pt>
              </c:strCache>
            </c:strRef>
          </c:cat>
          <c:val>
            <c:numRef>
              <c:f>Sheet1!$E$2:$E$7</c:f>
              <c:numCache>
                <c:formatCode>0%</c:formatCode>
                <c:ptCount val="5"/>
                <c:pt idx="0">
                  <c:v>0.37624616925428706</c:v>
                </c:pt>
                <c:pt idx="1">
                  <c:v>0.45325475140522814</c:v>
                </c:pt>
                <c:pt idx="2">
                  <c:v>0.1148045573530851</c:v>
                </c:pt>
                <c:pt idx="3">
                  <c:v>3.7717432512243416E-2</c:v>
                </c:pt>
                <c:pt idx="4">
                  <c:v>1.797708947515627E-2</c:v>
                </c:pt>
              </c:numCache>
            </c:numRef>
          </c:val>
          <c:extLst/>
        </c:ser>
        <c:dLbls>
          <c:showLegendKey val="0"/>
          <c:showVal val="0"/>
          <c:showCatName val="0"/>
          <c:showSerName val="0"/>
          <c:showPercent val="0"/>
          <c:showBubbleSize val="0"/>
          <c:showLeaderLines val="0"/>
        </c:dLbls>
        <c:firstSliceAng val="57"/>
        <c:extLst>
          <c:ext xmlns:c15="http://schemas.microsoft.com/office/drawing/2012/chart" uri="{02D57815-91ED-43cb-92C2-25804820EDAC}">
            <c15:filteredPieSeries>
              <c15:ser>
                <c:idx val="0"/>
                <c:order val="0"/>
                <c:tx>
                  <c:strRef>
                    <c:extLst>
                      <c:ext uri="{02D57815-91ED-43cb-92C2-25804820EDAC}">
                        <c15:formulaRef>
                          <c15:sqref>Sheet1!$B$1</c15:sqref>
                        </c15:formulaRef>
                      </c:ext>
                    </c:extLst>
                    <c:strCache>
                      <c:ptCount val="1"/>
                      <c:pt idx="0">
                        <c:v>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c:ex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c:ext uri="{02D57815-91ED-43cb-92C2-25804820EDAC}">
                        <c15:formulaRef>
                          <c15:sqref>Sheet1!$B$2:$B$7</c15:sqref>
                        </c15:formulaRef>
                      </c:ext>
                    </c:extLst>
                    <c:numCache>
                      <c:formatCode>_(* #,##0_);_(* \(#,##0\);_(* "-"??_);_(@_)</c:formatCode>
                      <c:ptCount val="5"/>
                      <c:pt idx="0">
                        <c:v>6669666</c:v>
                      </c:pt>
                      <c:pt idx="1">
                        <c:v>10933313</c:v>
                      </c:pt>
                      <c:pt idx="2">
                        <c:v>2364255</c:v>
                      </c:pt>
                      <c:pt idx="3">
                        <c:v>554445</c:v>
                      </c:pt>
                      <c:pt idx="4">
                        <c:v>330141</c:v>
                      </c:pt>
                    </c:numCache>
                  </c:numRef>
                </c:val>
                <c:extLst/>
              </c15:ser>
            </c15:filteredPieSeries>
            <c15:filteredPie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Percent of Total 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Sheet1!$C$2:$C$7</c15:sqref>
                        </c15:formulaRef>
                      </c:ext>
                    </c:extLst>
                    <c:numCache>
                      <c:formatCode>0%</c:formatCode>
                      <c:ptCount val="5"/>
                      <c:pt idx="0">
                        <c:v>0.31986013690891252</c:v>
                      </c:pt>
                      <c:pt idx="1">
                        <c:v>0.52433375120253289</c:v>
                      </c:pt>
                      <c:pt idx="2">
                        <c:v>0.11338362790394316</c:v>
                      </c:pt>
                      <c:pt idx="3">
                        <c:v>2.6589765305858194E-2</c:v>
                      </c:pt>
                      <c:pt idx="4">
                        <c:v>1.5832718678753223E-2</c:v>
                      </c:pt>
                    </c:numCache>
                  </c:numRef>
                </c:val>
                <c:extLst xmlns:c15="http://schemas.microsoft.com/office/drawing/2012/chart"/>
              </c15:ser>
            </c15:filteredPieSeries>
            <c15:filteredPi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Sheet1!$D$2:$D$7</c15:sqref>
                        </c15:formulaRef>
                      </c:ext>
                    </c:extLst>
                    <c:numCache>
                      <c:formatCode>_(* #,##0_);_(* \(#,##0\);_(* "-"??_);_(@_)</c:formatCode>
                      <c:ptCount val="5"/>
                      <c:pt idx="0">
                        <c:v>9460921</c:v>
                      </c:pt>
                      <c:pt idx="1">
                        <c:v>11397345</c:v>
                      </c:pt>
                      <c:pt idx="2">
                        <c:v>2886825</c:v>
                      </c:pt>
                      <c:pt idx="3">
                        <c:v>948426</c:v>
                      </c:pt>
                      <c:pt idx="4">
                        <c:v>452044</c:v>
                      </c:pt>
                    </c:numCache>
                  </c:numRef>
                </c:val>
                <c:extLst xmlns:c15="http://schemas.microsoft.com/office/drawing/2012/chart"/>
              </c15:ser>
            </c15:filteredPieSeries>
            <c15:filteredPie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Percent Change 2000-2010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Sheet1!$F$2:$F$7</c15:sqref>
                        </c15:formulaRef>
                      </c:ext>
                    </c:extLst>
                    <c:numCache>
                      <c:formatCode>0%</c:formatCode>
                      <c:ptCount val="5"/>
                      <c:pt idx="0">
                        <c:v>0.41849996686490748</c:v>
                      </c:pt>
                      <c:pt idx="1">
                        <c:v>4.244203015133656E-2</c:v>
                      </c:pt>
                      <c:pt idx="2">
                        <c:v>0.22102945748237818</c:v>
                      </c:pt>
                      <c:pt idx="3">
                        <c:v>0.71058626193761332</c:v>
                      </c:pt>
                      <c:pt idx="4">
                        <c:v>0.36924526187295731</c:v>
                      </c:pt>
                    </c:numCache>
                  </c:numRef>
                </c:val>
                <c:extLst xmlns:c15="http://schemas.microsoft.com/office/drawing/2012/chart"/>
              </c15:ser>
            </c15:filteredPieSeries>
          </c:ext>
        </c:extLst>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1"/>
          <c:tx>
            <c:strRef>
              <c:f>Sheet1!$C$1</c:f>
              <c:strCache>
                <c:ptCount val="1"/>
                <c:pt idx="0">
                  <c:v>Percent of Total 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layout>
                <c:manualLayout>
                  <c:x val="-0.1887740431699769"/>
                  <c:y val="-0.10442043291823147"/>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15:layout/>
                </c:ext>
              </c:extLst>
            </c:dLbl>
            <c:dLbl>
              <c:idx val="1"/>
              <c:layout>
                <c:manualLayout>
                  <c:x val="0.2029835076585576"/>
                  <c:y val="-2.120578733306033E-2"/>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15:layout/>
                </c:ext>
              </c:extLst>
            </c:dLbl>
            <c:dLbl>
              <c:idx val="2"/>
              <c:layout>
                <c:manualLayout>
                  <c:x val="-9.3025619931836973E-2"/>
                  <c:y val="0.17418641257191658"/>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15:layout/>
                </c:ext>
              </c:extLst>
            </c:dLbl>
            <c:dLbl>
              <c:idx val="3"/>
              <c:layout>
                <c:manualLayout>
                  <c:x val="4.8795099306616525E-2"/>
                  <c:y val="2.0616130198044973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7.9699435891409098E-2"/>
                  <c:y val="0.13167997883029739"/>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accentCallout1">
                    <a:avLst/>
                  </a:prstGeom>
                </c15:spPr>
              </c:ext>
            </c:extLst>
          </c:dLbls>
          <c:cat>
            <c:strRef>
              <c:f>Sheet1!$A$2:$A$7</c:f>
              <c:strCache>
                <c:ptCount val="5"/>
                <c:pt idx="0">
                  <c:v>Hispanic or Latino</c:v>
                </c:pt>
                <c:pt idx="1">
                  <c:v>NH White</c:v>
                </c:pt>
                <c:pt idx="2">
                  <c:v>NH Black </c:v>
                </c:pt>
                <c:pt idx="3">
                  <c:v>NH Asian</c:v>
                </c:pt>
                <c:pt idx="4">
                  <c:v>NH Other</c:v>
                </c:pt>
              </c:strCache>
            </c:strRef>
          </c:cat>
          <c:val>
            <c:numRef>
              <c:f>Sheet1!$C$2:$C$7</c:f>
              <c:numCache>
                <c:formatCode>0%</c:formatCode>
                <c:ptCount val="5"/>
                <c:pt idx="0">
                  <c:v>0.31986013690891252</c:v>
                </c:pt>
                <c:pt idx="1">
                  <c:v>0.52433375120253289</c:v>
                </c:pt>
                <c:pt idx="2">
                  <c:v>0.11338362790394316</c:v>
                </c:pt>
                <c:pt idx="3">
                  <c:v>2.6589765305858194E-2</c:v>
                </c:pt>
                <c:pt idx="4">
                  <c:v>1.5832718678753223E-2</c:v>
                </c:pt>
              </c:numCache>
            </c:numRef>
          </c:val>
          <c:extLst/>
        </c:ser>
        <c:dLbls>
          <c:showLegendKey val="0"/>
          <c:showVal val="0"/>
          <c:showCatName val="0"/>
          <c:showSerName val="0"/>
          <c:showPercent val="0"/>
          <c:showBubbleSize val="0"/>
          <c:showLeaderLines val="0"/>
        </c:dLbls>
        <c:firstSliceAng val="58"/>
        <c:extLst>
          <c:ext xmlns:c15="http://schemas.microsoft.com/office/drawing/2012/chart" uri="{02D57815-91ED-43cb-92C2-25804820EDAC}">
            <c15:filteredPieSeries>
              <c15:ser>
                <c:idx val="0"/>
                <c:order val="0"/>
                <c:tx>
                  <c:strRef>
                    <c:extLst>
                      <c:ext uri="{02D57815-91ED-43cb-92C2-25804820EDAC}">
                        <c15:formulaRef>
                          <c15:sqref>Sheet1!$B$1</c15:sqref>
                        </c15:formulaRef>
                      </c:ext>
                    </c:extLst>
                    <c:strCache>
                      <c:ptCount val="1"/>
                      <c:pt idx="0">
                        <c:v>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c:ex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c:ext uri="{02D57815-91ED-43cb-92C2-25804820EDAC}">
                        <c15:formulaRef>
                          <c15:sqref>Sheet1!$B$2:$B$7</c15:sqref>
                        </c15:formulaRef>
                      </c:ext>
                    </c:extLst>
                    <c:numCache>
                      <c:formatCode>_(* #,##0_);_(* \(#,##0\);_(* "-"??_);_(@_)</c:formatCode>
                      <c:ptCount val="5"/>
                      <c:pt idx="0">
                        <c:v>6669666</c:v>
                      </c:pt>
                      <c:pt idx="1">
                        <c:v>10933313</c:v>
                      </c:pt>
                      <c:pt idx="2">
                        <c:v>2364255</c:v>
                      </c:pt>
                      <c:pt idx="3">
                        <c:v>554445</c:v>
                      </c:pt>
                      <c:pt idx="4">
                        <c:v>330141</c:v>
                      </c:pt>
                    </c:numCache>
                  </c:numRef>
                </c:val>
                <c:extLst/>
              </c15:ser>
            </c15:filteredPieSeries>
            <c15:filteredPi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Sheet1!$D$2:$D$7</c15:sqref>
                        </c15:formulaRef>
                      </c:ext>
                    </c:extLst>
                    <c:numCache>
                      <c:formatCode>_(* #,##0_);_(* \(#,##0\);_(* "-"??_);_(@_)</c:formatCode>
                      <c:ptCount val="5"/>
                      <c:pt idx="0">
                        <c:v>9460921</c:v>
                      </c:pt>
                      <c:pt idx="1">
                        <c:v>11397345</c:v>
                      </c:pt>
                      <c:pt idx="2">
                        <c:v>2886825</c:v>
                      </c:pt>
                      <c:pt idx="3">
                        <c:v>948426</c:v>
                      </c:pt>
                      <c:pt idx="4">
                        <c:v>452044</c:v>
                      </c:pt>
                    </c:numCache>
                  </c:numRef>
                </c:val>
                <c:extLst xmlns:c15="http://schemas.microsoft.com/office/drawing/2012/chart"/>
              </c15:ser>
            </c15:filteredPieSeries>
            <c15:filteredPie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Percent of Total 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Sheet1!$E$2:$E$7</c15:sqref>
                        </c15:formulaRef>
                      </c:ext>
                    </c:extLst>
                    <c:numCache>
                      <c:formatCode>0%</c:formatCode>
                      <c:ptCount val="5"/>
                      <c:pt idx="0">
                        <c:v>0.37624616925428706</c:v>
                      </c:pt>
                      <c:pt idx="1">
                        <c:v>0.45325475140522814</c:v>
                      </c:pt>
                      <c:pt idx="2">
                        <c:v>0.1148045573530851</c:v>
                      </c:pt>
                      <c:pt idx="3">
                        <c:v>3.7717432512243416E-2</c:v>
                      </c:pt>
                      <c:pt idx="4">
                        <c:v>1.797708947515627E-2</c:v>
                      </c:pt>
                    </c:numCache>
                  </c:numRef>
                </c:val>
                <c:extLst xmlns:c15="http://schemas.microsoft.com/office/drawing/2012/chart"/>
              </c15:ser>
            </c15:filteredPieSeries>
            <c15:filteredPie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Percent Change 2000-2010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Sheet1!$F$2:$F$7</c15:sqref>
                        </c15:formulaRef>
                      </c:ext>
                    </c:extLst>
                    <c:numCache>
                      <c:formatCode>0%</c:formatCode>
                      <c:ptCount val="5"/>
                      <c:pt idx="0">
                        <c:v>0.41849996686490748</c:v>
                      </c:pt>
                      <c:pt idx="1">
                        <c:v>4.244203015133656E-2</c:v>
                      </c:pt>
                      <c:pt idx="2">
                        <c:v>0.22102945748237818</c:v>
                      </c:pt>
                      <c:pt idx="3">
                        <c:v>0.71058626193761332</c:v>
                      </c:pt>
                      <c:pt idx="4">
                        <c:v>0.36924526187295731</c:v>
                      </c:pt>
                    </c:numCache>
                  </c:numRef>
                </c:val>
                <c:extLst xmlns:c15="http://schemas.microsoft.com/office/drawing/2012/chart"/>
              </c15:ser>
            </c15:filteredPieSeries>
          </c:ext>
        </c:extLst>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24704724409448"/>
          <c:y val="2.2828248031496062E-2"/>
          <c:w val="0.86575295275590547"/>
          <c:h val="0.72987598425196853"/>
        </c:manualLayout>
      </c:layout>
      <c:barChart>
        <c:barDir val="col"/>
        <c:grouping val="stacked"/>
        <c:varyColors val="0"/>
        <c:ser>
          <c:idx val="0"/>
          <c:order val="0"/>
          <c:tx>
            <c:strRef>
              <c:f>Sheet1!$A$2</c:f>
              <c:strCache>
                <c:ptCount val="1"/>
                <c:pt idx="0">
                  <c:v>Hispanic or Latino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Sheet1!$B$2:$C$2</c:f>
              <c:numCache>
                <c:formatCode>0.0%</c:formatCode>
                <c:ptCount val="2"/>
                <c:pt idx="0">
                  <c:v>0.622</c:v>
                </c:pt>
                <c:pt idx="1">
                  <c:v>0.376</c:v>
                </c:pt>
              </c:numCache>
            </c:numRef>
          </c:val>
        </c:ser>
        <c:ser>
          <c:idx val="1"/>
          <c:order val="1"/>
          <c:tx>
            <c:strRef>
              <c:f>Sheet1!$A$3</c:f>
              <c:strCache>
                <c:ptCount val="1"/>
                <c:pt idx="0">
                  <c:v>White alone, not Hispanic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Sheet1!$B$3:$C$3</c:f>
              <c:numCache>
                <c:formatCode>0.0%</c:formatCode>
                <c:ptCount val="2"/>
                <c:pt idx="0">
                  <c:v>0.25600000000000001</c:v>
                </c:pt>
                <c:pt idx="1">
                  <c:v>0.45300000000000001</c:v>
                </c:pt>
              </c:numCache>
            </c:numRef>
          </c:val>
        </c:ser>
        <c:ser>
          <c:idx val="2"/>
          <c:order val="2"/>
          <c:tx>
            <c:strRef>
              <c:f>Sheet1!$A$4</c:f>
              <c:strCache>
                <c:ptCount val="1"/>
                <c:pt idx="0">
                  <c:v>Black or African American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Sheet1!$B$4:$C$4</c:f>
              <c:numCache>
                <c:formatCode>0.0%</c:formatCode>
                <c:ptCount val="2"/>
                <c:pt idx="0">
                  <c:v>5.8999999999999997E-2</c:v>
                </c:pt>
                <c:pt idx="1">
                  <c:v>0.108</c:v>
                </c:pt>
              </c:numCache>
            </c:numRef>
          </c:val>
        </c:ser>
        <c:ser>
          <c:idx val="3"/>
          <c:order val="3"/>
          <c:tx>
            <c:strRef>
              <c:f>Sheet1!$A$5</c:f>
              <c:strCache>
                <c:ptCount val="1"/>
                <c:pt idx="0">
                  <c:v>All Other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Sheet1!$B$5:$C$5</c:f>
              <c:numCache>
                <c:formatCode>0.0%</c:formatCode>
                <c:ptCount val="2"/>
                <c:pt idx="0">
                  <c:v>5.8000000000000003E-2</c:v>
                </c:pt>
                <c:pt idx="1">
                  <c:v>6.3E-2</c:v>
                </c:pt>
              </c:numCache>
            </c:numRef>
          </c:val>
        </c:ser>
        <c:dLbls>
          <c:showLegendKey val="0"/>
          <c:showVal val="0"/>
          <c:showCatName val="0"/>
          <c:showSerName val="0"/>
          <c:showPercent val="0"/>
          <c:showBubbleSize val="0"/>
        </c:dLbls>
        <c:gapWidth val="219"/>
        <c:overlap val="100"/>
        <c:axId val="223760904"/>
        <c:axId val="223764040"/>
      </c:barChart>
      <c:catAx>
        <c:axId val="223760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3764040"/>
        <c:crosses val="autoZero"/>
        <c:auto val="1"/>
        <c:lblAlgn val="ctr"/>
        <c:lblOffset val="100"/>
        <c:noMultiLvlLbl val="0"/>
      </c:catAx>
      <c:valAx>
        <c:axId val="2237640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3760904"/>
        <c:crosses val="autoZero"/>
        <c:crossBetween val="between"/>
      </c:valAx>
      <c:spPr>
        <a:noFill/>
        <a:ln>
          <a:noFill/>
        </a:ln>
        <a:effectLst/>
      </c:spPr>
    </c:plotArea>
    <c:legend>
      <c:legendPos val="b"/>
      <c:layout>
        <c:manualLayout>
          <c:xMode val="edge"/>
          <c:yMode val="edge"/>
          <c:x val="0.34885515091863517"/>
          <c:y val="0.24553789370078744"/>
          <c:w val="0.42520636482939633"/>
          <c:h val="0.3575871062992125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rgbClr val="C00000"/>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c:formatCode>
                <c:ptCount val="86"/>
                <c:pt idx="0">
                  <c:v>122428</c:v>
                </c:pt>
                <c:pt idx="1">
                  <c:v>121262</c:v>
                </c:pt>
                <c:pt idx="2">
                  <c:v>119706</c:v>
                </c:pt>
                <c:pt idx="3">
                  <c:v>119778</c:v>
                </c:pt>
                <c:pt idx="4">
                  <c:v>120619</c:v>
                </c:pt>
                <c:pt idx="5">
                  <c:v>119532</c:v>
                </c:pt>
                <c:pt idx="6">
                  <c:v>122081</c:v>
                </c:pt>
                <c:pt idx="7">
                  <c:v>123852</c:v>
                </c:pt>
                <c:pt idx="8">
                  <c:v>124528</c:v>
                </c:pt>
                <c:pt idx="9">
                  <c:v>125689</c:v>
                </c:pt>
                <c:pt idx="10">
                  <c:v>127327</c:v>
                </c:pt>
                <c:pt idx="11">
                  <c:v>128263</c:v>
                </c:pt>
                <c:pt idx="12">
                  <c:v>128594</c:v>
                </c:pt>
                <c:pt idx="13">
                  <c:v>131088</c:v>
                </c:pt>
                <c:pt idx="14">
                  <c:v>132577</c:v>
                </c:pt>
                <c:pt idx="15">
                  <c:v>131971</c:v>
                </c:pt>
                <c:pt idx="16">
                  <c:v>131063</c:v>
                </c:pt>
                <c:pt idx="17">
                  <c:v>132256</c:v>
                </c:pt>
                <c:pt idx="18">
                  <c:v>134548</c:v>
                </c:pt>
                <c:pt idx="19">
                  <c:v>137096</c:v>
                </c:pt>
                <c:pt idx="20">
                  <c:v>134960</c:v>
                </c:pt>
                <c:pt idx="21">
                  <c:v>136408</c:v>
                </c:pt>
                <c:pt idx="22">
                  <c:v>137448</c:v>
                </c:pt>
                <c:pt idx="23">
                  <c:v>137398</c:v>
                </c:pt>
                <c:pt idx="24">
                  <c:v>138042</c:v>
                </c:pt>
                <c:pt idx="25">
                  <c:v>137146</c:v>
                </c:pt>
                <c:pt idx="26">
                  <c:v>137867</c:v>
                </c:pt>
                <c:pt idx="27">
                  <c:v>141512</c:v>
                </c:pt>
                <c:pt idx="28">
                  <c:v>145418</c:v>
                </c:pt>
                <c:pt idx="29">
                  <c:v>148869</c:v>
                </c:pt>
                <c:pt idx="30">
                  <c:v>147295</c:v>
                </c:pt>
                <c:pt idx="31">
                  <c:v>150128</c:v>
                </c:pt>
                <c:pt idx="32">
                  <c:v>151145</c:v>
                </c:pt>
                <c:pt idx="33">
                  <c:v>151662</c:v>
                </c:pt>
                <c:pt idx="34">
                  <c:v>150770</c:v>
                </c:pt>
                <c:pt idx="35">
                  <c:v>142895</c:v>
                </c:pt>
                <c:pt idx="36">
                  <c:v>139686</c:v>
                </c:pt>
                <c:pt idx="37">
                  <c:v>136709</c:v>
                </c:pt>
                <c:pt idx="38">
                  <c:v>134721</c:v>
                </c:pt>
                <c:pt idx="39">
                  <c:v>137143</c:v>
                </c:pt>
                <c:pt idx="40">
                  <c:v>135053</c:v>
                </c:pt>
                <c:pt idx="41">
                  <c:v>137961</c:v>
                </c:pt>
                <c:pt idx="42">
                  <c:v>147743</c:v>
                </c:pt>
                <c:pt idx="43">
                  <c:v>159529</c:v>
                </c:pt>
                <c:pt idx="44">
                  <c:v>161160</c:v>
                </c:pt>
                <c:pt idx="45">
                  <c:v>153398</c:v>
                </c:pt>
                <c:pt idx="46">
                  <c:v>147505</c:v>
                </c:pt>
                <c:pt idx="47">
                  <c:v>146908</c:v>
                </c:pt>
                <c:pt idx="48">
                  <c:v>149378</c:v>
                </c:pt>
                <c:pt idx="49">
                  <c:v>161688</c:v>
                </c:pt>
                <c:pt idx="50">
                  <c:v>170500</c:v>
                </c:pt>
                <c:pt idx="51">
                  <c:v>175912</c:v>
                </c:pt>
                <c:pt idx="52">
                  <c:v>178898</c:v>
                </c:pt>
                <c:pt idx="53">
                  <c:v>182461</c:v>
                </c:pt>
                <c:pt idx="54">
                  <c:v>186102</c:v>
                </c:pt>
                <c:pt idx="55">
                  <c:v>182270</c:v>
                </c:pt>
                <c:pt idx="56">
                  <c:v>183392</c:v>
                </c:pt>
                <c:pt idx="57">
                  <c:v>180605</c:v>
                </c:pt>
                <c:pt idx="58">
                  <c:v>176253</c:v>
                </c:pt>
                <c:pt idx="59">
                  <c:v>175246</c:v>
                </c:pt>
                <c:pt idx="60">
                  <c:v>169158</c:v>
                </c:pt>
                <c:pt idx="61">
                  <c:v>164457</c:v>
                </c:pt>
                <c:pt idx="62">
                  <c:v>158436</c:v>
                </c:pt>
                <c:pt idx="63">
                  <c:v>149884</c:v>
                </c:pt>
                <c:pt idx="64">
                  <c:v>148013</c:v>
                </c:pt>
                <c:pt idx="65">
                  <c:v>145083</c:v>
                </c:pt>
                <c:pt idx="66">
                  <c:v>148364</c:v>
                </c:pt>
                <c:pt idx="67">
                  <c:v>148599</c:v>
                </c:pt>
                <c:pt idx="68">
                  <c:v>119031</c:v>
                </c:pt>
                <c:pt idx="69">
                  <c:v>112097</c:v>
                </c:pt>
                <c:pt idx="70">
                  <c:v>112814</c:v>
                </c:pt>
                <c:pt idx="71">
                  <c:v>108911</c:v>
                </c:pt>
                <c:pt idx="72">
                  <c:v>98388</c:v>
                </c:pt>
                <c:pt idx="73">
                  <c:v>90010</c:v>
                </c:pt>
                <c:pt idx="74">
                  <c:v>82911</c:v>
                </c:pt>
                <c:pt idx="75">
                  <c:v>77959</c:v>
                </c:pt>
                <c:pt idx="76">
                  <c:v>73802</c:v>
                </c:pt>
                <c:pt idx="77">
                  <c:v>68036</c:v>
                </c:pt>
                <c:pt idx="78">
                  <c:v>64861</c:v>
                </c:pt>
                <c:pt idx="79">
                  <c:v>62401</c:v>
                </c:pt>
                <c:pt idx="80">
                  <c:v>56580</c:v>
                </c:pt>
                <c:pt idx="81">
                  <c:v>52997</c:v>
                </c:pt>
                <c:pt idx="82">
                  <c:v>49872</c:v>
                </c:pt>
                <c:pt idx="83">
                  <c:v>47036</c:v>
                </c:pt>
                <c:pt idx="84">
                  <c:v>43784</c:v>
                </c:pt>
                <c:pt idx="85">
                  <c:v>241516</c:v>
                </c:pt>
              </c:numCache>
            </c:numRef>
          </c:val>
        </c:ser>
        <c:ser>
          <c:idx val="1"/>
          <c:order val="1"/>
          <c:tx>
            <c:strRef>
              <c:f>Sheet1!$C$1</c:f>
              <c:strCache>
                <c:ptCount val="1"/>
                <c:pt idx="0">
                  <c:v>Hispanic</c:v>
                </c:pt>
              </c:strCache>
            </c:strRef>
          </c:tx>
          <c:spPr>
            <a:solidFill>
              <a:srgbClr val="0000FF"/>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c:formatCode>
                <c:ptCount val="86"/>
                <c:pt idx="0">
                  <c:v>201273</c:v>
                </c:pt>
                <c:pt idx="1">
                  <c:v>198602</c:v>
                </c:pt>
                <c:pt idx="2">
                  <c:v>196390</c:v>
                </c:pt>
                <c:pt idx="3">
                  <c:v>197984</c:v>
                </c:pt>
                <c:pt idx="4">
                  <c:v>197309</c:v>
                </c:pt>
                <c:pt idx="5">
                  <c:v>193080</c:v>
                </c:pt>
                <c:pt idx="6">
                  <c:v>196451</c:v>
                </c:pt>
                <c:pt idx="7">
                  <c:v>197711</c:v>
                </c:pt>
                <c:pt idx="8">
                  <c:v>196329</c:v>
                </c:pt>
                <c:pt idx="9">
                  <c:v>196930</c:v>
                </c:pt>
                <c:pt idx="10">
                  <c:v>198012</c:v>
                </c:pt>
                <c:pt idx="11">
                  <c:v>199509</c:v>
                </c:pt>
                <c:pt idx="12">
                  <c:v>201597</c:v>
                </c:pt>
                <c:pt idx="13">
                  <c:v>204574</c:v>
                </c:pt>
                <c:pt idx="14">
                  <c:v>202667</c:v>
                </c:pt>
                <c:pt idx="15">
                  <c:v>196441</c:v>
                </c:pt>
                <c:pt idx="16">
                  <c:v>191694</c:v>
                </c:pt>
                <c:pt idx="17">
                  <c:v>188563</c:v>
                </c:pt>
                <c:pt idx="18">
                  <c:v>187938</c:v>
                </c:pt>
                <c:pt idx="19">
                  <c:v>187701</c:v>
                </c:pt>
                <c:pt idx="20">
                  <c:v>185592</c:v>
                </c:pt>
                <c:pt idx="21">
                  <c:v>186151</c:v>
                </c:pt>
                <c:pt idx="22">
                  <c:v>185539</c:v>
                </c:pt>
                <c:pt idx="23">
                  <c:v>182100</c:v>
                </c:pt>
                <c:pt idx="24">
                  <c:v>177609</c:v>
                </c:pt>
                <c:pt idx="25">
                  <c:v>172521</c:v>
                </c:pt>
                <c:pt idx="26">
                  <c:v>171083</c:v>
                </c:pt>
                <c:pt idx="27">
                  <c:v>170565</c:v>
                </c:pt>
                <c:pt idx="28">
                  <c:v>169642</c:v>
                </c:pt>
                <c:pt idx="29">
                  <c:v>168232</c:v>
                </c:pt>
                <c:pt idx="30">
                  <c:v>165890</c:v>
                </c:pt>
                <c:pt idx="31">
                  <c:v>168024</c:v>
                </c:pt>
                <c:pt idx="32">
                  <c:v>167928</c:v>
                </c:pt>
                <c:pt idx="33">
                  <c:v>167703</c:v>
                </c:pt>
                <c:pt idx="34">
                  <c:v>165670</c:v>
                </c:pt>
                <c:pt idx="35">
                  <c:v>155767</c:v>
                </c:pt>
                <c:pt idx="36">
                  <c:v>153987</c:v>
                </c:pt>
                <c:pt idx="37">
                  <c:v>152544</c:v>
                </c:pt>
                <c:pt idx="38">
                  <c:v>153291</c:v>
                </c:pt>
                <c:pt idx="39">
                  <c:v>153681</c:v>
                </c:pt>
                <c:pt idx="40">
                  <c:v>148767</c:v>
                </c:pt>
                <c:pt idx="41">
                  <c:v>147817</c:v>
                </c:pt>
                <c:pt idx="42">
                  <c:v>146464</c:v>
                </c:pt>
                <c:pt idx="43">
                  <c:v>143574</c:v>
                </c:pt>
                <c:pt idx="44">
                  <c:v>141216</c:v>
                </c:pt>
                <c:pt idx="45">
                  <c:v>132503</c:v>
                </c:pt>
                <c:pt idx="46">
                  <c:v>127557</c:v>
                </c:pt>
                <c:pt idx="47">
                  <c:v>123472</c:v>
                </c:pt>
                <c:pt idx="48">
                  <c:v>121957</c:v>
                </c:pt>
                <c:pt idx="49">
                  <c:v>122175</c:v>
                </c:pt>
                <c:pt idx="50">
                  <c:v>117613</c:v>
                </c:pt>
                <c:pt idx="51">
                  <c:v>114234</c:v>
                </c:pt>
                <c:pt idx="52">
                  <c:v>109810</c:v>
                </c:pt>
                <c:pt idx="53">
                  <c:v>107039</c:v>
                </c:pt>
                <c:pt idx="54">
                  <c:v>105173</c:v>
                </c:pt>
                <c:pt idx="55">
                  <c:v>97895</c:v>
                </c:pt>
                <c:pt idx="56">
                  <c:v>94140</c:v>
                </c:pt>
                <c:pt idx="57">
                  <c:v>90153</c:v>
                </c:pt>
                <c:pt idx="58">
                  <c:v>86238</c:v>
                </c:pt>
                <c:pt idx="59">
                  <c:v>82105</c:v>
                </c:pt>
                <c:pt idx="60">
                  <c:v>75981</c:v>
                </c:pt>
                <c:pt idx="61">
                  <c:v>71418</c:v>
                </c:pt>
                <c:pt idx="62">
                  <c:v>66322</c:v>
                </c:pt>
                <c:pt idx="63">
                  <c:v>64076</c:v>
                </c:pt>
                <c:pt idx="64">
                  <c:v>61713</c:v>
                </c:pt>
                <c:pt idx="65">
                  <c:v>57678</c:v>
                </c:pt>
                <c:pt idx="66">
                  <c:v>54797</c:v>
                </c:pt>
                <c:pt idx="67">
                  <c:v>51541</c:v>
                </c:pt>
                <c:pt idx="68">
                  <c:v>45986</c:v>
                </c:pt>
                <c:pt idx="69">
                  <c:v>42738</c:v>
                </c:pt>
                <c:pt idx="70">
                  <c:v>39241</c:v>
                </c:pt>
                <c:pt idx="71">
                  <c:v>35933</c:v>
                </c:pt>
                <c:pt idx="72">
                  <c:v>32497</c:v>
                </c:pt>
                <c:pt idx="73">
                  <c:v>30318</c:v>
                </c:pt>
                <c:pt idx="74">
                  <c:v>28514</c:v>
                </c:pt>
                <c:pt idx="75">
                  <c:v>26097</c:v>
                </c:pt>
                <c:pt idx="76">
                  <c:v>24698</c:v>
                </c:pt>
                <c:pt idx="77">
                  <c:v>22979</c:v>
                </c:pt>
                <c:pt idx="78">
                  <c:v>21662</c:v>
                </c:pt>
                <c:pt idx="79">
                  <c:v>20483</c:v>
                </c:pt>
                <c:pt idx="80">
                  <c:v>18207</c:v>
                </c:pt>
                <c:pt idx="81">
                  <c:v>16196</c:v>
                </c:pt>
                <c:pt idx="82">
                  <c:v>15267</c:v>
                </c:pt>
                <c:pt idx="83">
                  <c:v>14215</c:v>
                </c:pt>
                <c:pt idx="84">
                  <c:v>13265</c:v>
                </c:pt>
                <c:pt idx="85">
                  <c:v>64416</c:v>
                </c:pt>
              </c:numCache>
            </c:numRef>
          </c:val>
        </c:ser>
        <c:dLbls>
          <c:showLegendKey val="0"/>
          <c:showVal val="0"/>
          <c:showCatName val="0"/>
          <c:showSerName val="0"/>
          <c:showPercent val="0"/>
          <c:showBubbleSize val="0"/>
        </c:dLbls>
        <c:gapWidth val="0"/>
        <c:axId val="223765608"/>
        <c:axId val="223761296"/>
      </c:barChart>
      <c:catAx>
        <c:axId val="223765608"/>
        <c:scaling>
          <c:orientation val="minMax"/>
        </c:scaling>
        <c:delete val="0"/>
        <c:axPos val="b"/>
        <c:title>
          <c:tx>
            <c:rich>
              <a:bodyPr/>
              <a:lstStyle/>
              <a:p>
                <a:pPr>
                  <a:defRPr/>
                </a:pPr>
                <a:r>
                  <a:rPr lang="en-US"/>
                  <a:t>Age</a:t>
                </a:r>
              </a:p>
            </c:rich>
          </c:tx>
          <c:layout/>
          <c:overlay val="0"/>
        </c:title>
        <c:numFmt formatCode="General" sourceLinked="0"/>
        <c:majorTickMark val="out"/>
        <c:minorTickMark val="none"/>
        <c:tickLblPos val="nextTo"/>
        <c:txPr>
          <a:bodyPr rot="-3900000"/>
          <a:lstStyle/>
          <a:p>
            <a:pPr>
              <a:defRPr sz="1200"/>
            </a:pPr>
            <a:endParaRPr lang="en-US"/>
          </a:p>
        </c:txPr>
        <c:crossAx val="223761296"/>
        <c:crosses val="autoZero"/>
        <c:auto val="1"/>
        <c:lblAlgn val="ctr"/>
        <c:lblOffset val="100"/>
        <c:tickLblSkip val="5"/>
        <c:noMultiLvlLbl val="0"/>
      </c:catAx>
      <c:valAx>
        <c:axId val="223761296"/>
        <c:scaling>
          <c:orientation val="minMax"/>
          <c:max val="250000"/>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0" sourceLinked="1"/>
        <c:majorTickMark val="out"/>
        <c:minorTickMark val="none"/>
        <c:tickLblPos val="nextTo"/>
        <c:txPr>
          <a:bodyPr/>
          <a:lstStyle/>
          <a:p>
            <a:pPr>
              <a:defRPr sz="1400"/>
            </a:pPr>
            <a:endParaRPr lang="en-US"/>
          </a:p>
        </c:txPr>
        <c:crossAx val="223765608"/>
        <c:crosses val="autoZero"/>
        <c:crossBetween val="midCat"/>
      </c:valAx>
    </c:plotArea>
    <c:legend>
      <c:legendPos val="r"/>
      <c:layout>
        <c:manualLayout>
          <c:xMode val="edge"/>
          <c:yMode val="edge"/>
          <c:x val="0.68634414342275007"/>
          <c:y val="8.2665768709552542E-2"/>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ser>
        <c:ser>
          <c:idx val="5"/>
          <c:order val="1"/>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ser>
        <c:dLbls>
          <c:showLegendKey val="0"/>
          <c:showVal val="0"/>
          <c:showCatName val="0"/>
          <c:showSerName val="0"/>
          <c:showPercent val="0"/>
          <c:showBubbleSize val="0"/>
        </c:dLbls>
        <c:gapWidth val="0"/>
        <c:overlap val="100"/>
        <c:axId val="223761688"/>
        <c:axId val="223766392"/>
      </c:barChart>
      <c:catAx>
        <c:axId val="223761688"/>
        <c:scaling>
          <c:orientation val="minMax"/>
        </c:scaling>
        <c:delete val="0"/>
        <c:axPos val="l"/>
        <c:numFmt formatCode="General" sourceLinked="0"/>
        <c:majorTickMark val="out"/>
        <c:minorTickMark val="none"/>
        <c:tickLblPos val="low"/>
        <c:txPr>
          <a:bodyPr/>
          <a:lstStyle/>
          <a:p>
            <a:pPr>
              <a:defRPr sz="1050" baseline="0"/>
            </a:pPr>
            <a:endParaRPr lang="en-US"/>
          </a:p>
        </c:txPr>
        <c:crossAx val="223766392"/>
        <c:crosses val="autoZero"/>
        <c:auto val="1"/>
        <c:lblAlgn val="ctr"/>
        <c:lblOffset val="100"/>
        <c:tickLblSkip val="5"/>
        <c:noMultiLvlLbl val="0"/>
      </c:catAx>
      <c:valAx>
        <c:axId val="223766392"/>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223761688"/>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075" cy="350838"/>
          </a:xfrm>
          <a:prstGeom prst="rect">
            <a:avLst/>
          </a:prstGeom>
        </p:spPr>
        <p:txBody>
          <a:bodyPr vert="horz" lIns="91413" tIns="45706" rIns="91413" bIns="45706" rtlCol="0"/>
          <a:lstStyle>
            <a:lvl1pPr algn="l">
              <a:defRPr sz="1200"/>
            </a:lvl1pPr>
          </a:lstStyle>
          <a:p>
            <a:endParaRPr lang="en-US" dirty="0"/>
          </a:p>
        </p:txBody>
      </p:sp>
      <p:sp>
        <p:nvSpPr>
          <p:cNvPr id="3" name="Date Placeholder 2"/>
          <p:cNvSpPr>
            <a:spLocks noGrp="1"/>
          </p:cNvSpPr>
          <p:nvPr>
            <p:ph type="dt" sz="quarter" idx="1"/>
          </p:nvPr>
        </p:nvSpPr>
        <p:spPr>
          <a:xfrm>
            <a:off x="5265743" y="0"/>
            <a:ext cx="4029075" cy="350838"/>
          </a:xfrm>
          <a:prstGeom prst="rect">
            <a:avLst/>
          </a:prstGeom>
        </p:spPr>
        <p:txBody>
          <a:bodyPr vert="horz" lIns="91413" tIns="45706" rIns="91413" bIns="45706" rtlCol="0"/>
          <a:lstStyle>
            <a:lvl1pPr algn="r">
              <a:defRPr sz="1200"/>
            </a:lvl1pPr>
          </a:lstStyle>
          <a:p>
            <a:fld id="{6F86D4F7-26D3-47E1-8796-8EA85FE6EA14}" type="datetimeFigureOut">
              <a:rPr lang="en-US" smtClean="0"/>
              <a:pPr/>
              <a:t>12/8/2016</a:t>
            </a:fld>
            <a:endParaRPr lang="en-US" dirty="0"/>
          </a:p>
        </p:txBody>
      </p:sp>
      <p:sp>
        <p:nvSpPr>
          <p:cNvPr id="4" name="Footer Placeholder 3"/>
          <p:cNvSpPr>
            <a:spLocks noGrp="1"/>
          </p:cNvSpPr>
          <p:nvPr>
            <p:ph type="ftr" sz="quarter" idx="2"/>
          </p:nvPr>
        </p:nvSpPr>
        <p:spPr>
          <a:xfrm>
            <a:off x="2" y="6657975"/>
            <a:ext cx="4029075" cy="350838"/>
          </a:xfrm>
          <a:prstGeom prst="rect">
            <a:avLst/>
          </a:prstGeom>
        </p:spPr>
        <p:txBody>
          <a:bodyPr vert="horz" lIns="91413" tIns="45706" rIns="91413" bIns="45706"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743" y="6657975"/>
            <a:ext cx="4029075" cy="350838"/>
          </a:xfrm>
          <a:prstGeom prst="rect">
            <a:avLst/>
          </a:prstGeom>
        </p:spPr>
        <p:txBody>
          <a:bodyPr vert="horz" lIns="91413" tIns="45706" rIns="91413" bIns="45706"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defRPr sz="1200" smtClean="0"/>
            </a:lvl1pPr>
          </a:lstStyle>
          <a:p>
            <a:pPr>
              <a:defRPr/>
            </a:pPr>
            <a:endParaRPr lang="en-US" dirty="0"/>
          </a:p>
        </p:txBody>
      </p:sp>
      <p:sp>
        <p:nvSpPr>
          <p:cNvPr id="5123" name="Rectangle 3"/>
          <p:cNvSpPr>
            <a:spLocks noGrp="1" noChangeArrowheads="1"/>
          </p:cNvSpPr>
          <p:nvPr>
            <p:ph type="dt" idx="1"/>
          </p:nvPr>
        </p:nvSpPr>
        <p:spPr bwMode="auto">
          <a:xfrm>
            <a:off x="5267961"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073072" y="175260"/>
            <a:ext cx="7164387" cy="5372868"/>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533400" y="5562600"/>
            <a:ext cx="8077200" cy="114300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126" name="Rectangle 6"/>
          <p:cNvSpPr>
            <a:spLocks noGrp="1" noChangeArrowheads="1"/>
          </p:cNvSpPr>
          <p:nvPr>
            <p:ph type="ftr" sz="quarter" idx="4"/>
          </p:nvPr>
        </p:nvSpPr>
        <p:spPr bwMode="auto">
          <a:xfrm>
            <a:off x="0"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267961"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174625"/>
            <a:ext cx="7164388" cy="53736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a:t>
            </a:fld>
            <a:endParaRPr lang="en-US" dirty="0"/>
          </a:p>
        </p:txBody>
      </p:sp>
    </p:spTree>
    <p:extLst>
      <p:ext uri="{BB962C8B-B14F-4D97-AF65-F5344CB8AC3E}">
        <p14:creationId xmlns:p14="http://schemas.microsoft.com/office/powerpoint/2010/main" val="2908788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174625"/>
            <a:ext cx="7164388" cy="5373688"/>
          </a:xfrm>
        </p:spPr>
      </p:sp>
      <p:sp>
        <p:nvSpPr>
          <p:cNvPr id="3" name="Notes Placeholder 2"/>
          <p:cNvSpPr>
            <a:spLocks noGrp="1"/>
          </p:cNvSpPr>
          <p:nvPr>
            <p:ph type="body" idx="1"/>
          </p:nvPr>
        </p:nvSpPr>
        <p:spPr/>
        <p:txBody>
          <a:bodyPr/>
          <a:lstStyle/>
          <a:p>
            <a:pPr defTabSz="948507">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23</a:t>
            </a:fld>
            <a:endParaRPr lang="en-US" dirty="0"/>
          </a:p>
        </p:txBody>
      </p:sp>
    </p:spTree>
    <p:extLst>
      <p:ext uri="{BB962C8B-B14F-4D97-AF65-F5344CB8AC3E}">
        <p14:creationId xmlns:p14="http://schemas.microsoft.com/office/powerpoint/2010/main" val="2279116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174625"/>
            <a:ext cx="7164388" cy="5373688"/>
          </a:xfrm>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24</a:t>
            </a:fld>
            <a:endParaRPr lang="en-US" dirty="0"/>
          </a:p>
        </p:txBody>
      </p:sp>
    </p:spTree>
    <p:extLst>
      <p:ext uri="{BB962C8B-B14F-4D97-AF65-F5344CB8AC3E}">
        <p14:creationId xmlns:p14="http://schemas.microsoft.com/office/powerpoint/2010/main" val="1029705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174625"/>
            <a:ext cx="7164388" cy="5373688"/>
          </a:xfrm>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25</a:t>
            </a:fld>
            <a:endParaRPr lang="en-US" dirty="0"/>
          </a:p>
        </p:txBody>
      </p:sp>
    </p:spTree>
    <p:extLst>
      <p:ext uri="{BB962C8B-B14F-4D97-AF65-F5344CB8AC3E}">
        <p14:creationId xmlns:p14="http://schemas.microsoft.com/office/powerpoint/2010/main" val="1076574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174625"/>
            <a:ext cx="7164388" cy="5373688"/>
          </a:xfrm>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26</a:t>
            </a:fld>
            <a:endParaRPr lang="en-US" dirty="0"/>
          </a:p>
        </p:txBody>
      </p:sp>
    </p:spTree>
    <p:extLst>
      <p:ext uri="{BB962C8B-B14F-4D97-AF65-F5344CB8AC3E}">
        <p14:creationId xmlns:p14="http://schemas.microsoft.com/office/powerpoint/2010/main" val="2242715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174625"/>
            <a:ext cx="7164388" cy="5373688"/>
          </a:xfrm>
        </p:spPr>
      </p:sp>
      <p:sp>
        <p:nvSpPr>
          <p:cNvPr id="3" name="Notes Placeholder 2"/>
          <p:cNvSpPr>
            <a:spLocks noGrp="1"/>
          </p:cNvSpPr>
          <p:nvPr>
            <p:ph type="body" idx="1"/>
          </p:nvPr>
        </p:nvSpPr>
        <p:spPr/>
        <p:txBody>
          <a:bodyPr/>
          <a:lstStyle/>
          <a:p>
            <a:r>
              <a:rPr lang="en-US" dirty="0" smtClean="0"/>
              <a:t>For</a:t>
            </a:r>
            <a:r>
              <a:rPr lang="en-US" baseline="0" dirty="0" smtClean="0"/>
              <a:t> measures of household income and poverty, San Antonio appears a bit better than Dallas but below the State and other major urban counties.  San Antonio has the lowest per capita income compare to the State and other urban counties.</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27</a:t>
            </a:fld>
            <a:endParaRPr lang="en-US" dirty="0"/>
          </a:p>
        </p:txBody>
      </p:sp>
    </p:spTree>
    <p:extLst>
      <p:ext uri="{BB962C8B-B14F-4D97-AF65-F5344CB8AC3E}">
        <p14:creationId xmlns:p14="http://schemas.microsoft.com/office/powerpoint/2010/main" val="1783097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174625"/>
            <a:ext cx="7164388" cy="5373688"/>
          </a:xfrm>
        </p:spPr>
      </p:sp>
      <p:sp>
        <p:nvSpPr>
          <p:cNvPr id="3" name="Notes Placeholder 2"/>
          <p:cNvSpPr>
            <a:spLocks noGrp="1"/>
          </p:cNvSpPr>
          <p:nvPr>
            <p:ph type="body" idx="1"/>
          </p:nvPr>
        </p:nvSpPr>
        <p:spPr/>
        <p:txBody>
          <a:bodyPr/>
          <a:lstStyle/>
          <a:p>
            <a:r>
              <a:rPr lang="en-US" sz="1000" dirty="0"/>
              <a:t>As more and more people move into our counties and communities, there are more and more persons per square mile. The sequence of images here show how from 1970 to 2010 the urban areas of San Antonio and Austin have become very dense in terms of population and how the </a:t>
            </a:r>
            <a:r>
              <a:rPr lang="en-US" sz="1000" dirty="0" smtClean="0"/>
              <a:t>area </a:t>
            </a:r>
            <a:r>
              <a:rPr lang="en-US" sz="1000" dirty="0"/>
              <a:t>in-between these two cities has become more and more dense. This increasing density is happening in other urban areas of the State and the stress put on the transportation infrastructure from this increasing density creates challenges for our commuting residents and for businesses who are providing services and moving goods.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28</a:t>
            </a:fld>
            <a:endParaRPr lang="en-US" dirty="0"/>
          </a:p>
        </p:txBody>
      </p:sp>
    </p:spTree>
    <p:extLst>
      <p:ext uri="{BB962C8B-B14F-4D97-AF65-F5344CB8AC3E}">
        <p14:creationId xmlns:p14="http://schemas.microsoft.com/office/powerpoint/2010/main" val="548642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174625"/>
            <a:ext cx="7164388" cy="5373688"/>
          </a:xfrm>
        </p:spPr>
      </p:sp>
      <p:sp>
        <p:nvSpPr>
          <p:cNvPr id="3" name="Notes Placeholder 2"/>
          <p:cNvSpPr>
            <a:spLocks noGrp="1"/>
          </p:cNvSpPr>
          <p:nvPr>
            <p:ph type="body" idx="1"/>
          </p:nvPr>
        </p:nvSpPr>
        <p:spPr/>
        <p:txBody>
          <a:bodyPr/>
          <a:lstStyle/>
          <a:p>
            <a:r>
              <a:rPr lang="en-US" dirty="0" smtClean="0"/>
              <a:t>Prior to 1960,</a:t>
            </a:r>
            <a:r>
              <a:rPr lang="en-US" baseline="0" dirty="0" smtClean="0"/>
              <a:t> most of the housing stock in San Antonio was at the urban core of the city.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29</a:t>
            </a:fld>
            <a:endParaRPr lang="en-US" dirty="0"/>
          </a:p>
        </p:txBody>
      </p:sp>
    </p:spTree>
    <p:extLst>
      <p:ext uri="{BB962C8B-B14F-4D97-AF65-F5344CB8AC3E}">
        <p14:creationId xmlns:p14="http://schemas.microsoft.com/office/powerpoint/2010/main" val="1294886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174625"/>
            <a:ext cx="7164388" cy="5373688"/>
          </a:xfrm>
        </p:spPr>
      </p:sp>
      <p:sp>
        <p:nvSpPr>
          <p:cNvPr id="3" name="Notes Placeholder 2"/>
          <p:cNvSpPr>
            <a:spLocks noGrp="1"/>
          </p:cNvSpPr>
          <p:nvPr>
            <p:ph type="body" idx="1"/>
          </p:nvPr>
        </p:nvSpPr>
        <p:spPr/>
        <p:txBody>
          <a:bodyPr/>
          <a:lstStyle/>
          <a:p>
            <a:r>
              <a:rPr lang="en-US" dirty="0" smtClean="0"/>
              <a:t>Most housing stock built</a:t>
            </a:r>
            <a:r>
              <a:rPr lang="en-US" baseline="0" dirty="0" smtClean="0"/>
              <a:t> in 2000 and more recently is in the suburban ring area of San Antonio.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30</a:t>
            </a:fld>
            <a:endParaRPr lang="en-US" dirty="0"/>
          </a:p>
        </p:txBody>
      </p:sp>
    </p:spTree>
    <p:extLst>
      <p:ext uri="{BB962C8B-B14F-4D97-AF65-F5344CB8AC3E}">
        <p14:creationId xmlns:p14="http://schemas.microsoft.com/office/powerpoint/2010/main" val="4145399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174625"/>
            <a:ext cx="7164388" cy="5373688"/>
          </a:xfrm>
        </p:spPr>
      </p:sp>
      <p:sp>
        <p:nvSpPr>
          <p:cNvPr id="3" name="Notes Placeholder 2"/>
          <p:cNvSpPr>
            <a:spLocks noGrp="1"/>
          </p:cNvSpPr>
          <p:nvPr>
            <p:ph type="body" idx="1"/>
          </p:nvPr>
        </p:nvSpPr>
        <p:spPr/>
        <p:txBody>
          <a:bodyPr/>
          <a:lstStyle/>
          <a:p>
            <a:r>
              <a:rPr lang="en-US" dirty="0" smtClean="0"/>
              <a:t>In San Antonio,</a:t>
            </a:r>
            <a:r>
              <a:rPr lang="en-US" baseline="0" dirty="0" smtClean="0"/>
              <a:t> p</a:t>
            </a:r>
            <a:r>
              <a:rPr lang="en-US" dirty="0" smtClean="0"/>
              <a:t>ersons</a:t>
            </a:r>
            <a:r>
              <a:rPr lang="en-US" baseline="0" dirty="0" smtClean="0"/>
              <a:t> with higher levels of income tend to live in the suburban ring north of the city and a few small areas closer to the city center.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31</a:t>
            </a:fld>
            <a:endParaRPr lang="en-US" dirty="0"/>
          </a:p>
        </p:txBody>
      </p:sp>
    </p:spTree>
    <p:extLst>
      <p:ext uri="{BB962C8B-B14F-4D97-AF65-F5344CB8AC3E}">
        <p14:creationId xmlns:p14="http://schemas.microsoft.com/office/powerpoint/2010/main" val="4284877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174625"/>
            <a:ext cx="7164388" cy="537368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45733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552450"/>
            <a:ext cx="6680200" cy="5010150"/>
          </a:xfrm>
        </p:spPr>
      </p:sp>
      <p:sp>
        <p:nvSpPr>
          <p:cNvPr id="3" name="Notes Placeholder 2"/>
          <p:cNvSpPr>
            <a:spLocks noGrp="1"/>
          </p:cNvSpPr>
          <p:nvPr>
            <p:ph type="body" idx="1"/>
          </p:nvPr>
        </p:nvSpPr>
        <p:spPr/>
        <p:txBody>
          <a:bodyPr>
            <a:normAutofit/>
          </a:bodyPr>
          <a:lstStyle/>
          <a:p>
            <a:r>
              <a:rPr lang="en-US" dirty="0" smtClean="0"/>
              <a:t>Texas is the second largest</a:t>
            </a:r>
            <a:r>
              <a:rPr lang="en-US" baseline="0" dirty="0" smtClean="0"/>
              <a:t> state in terms of population (2</a:t>
            </a:r>
            <a:r>
              <a:rPr lang="en-US" baseline="30000" dirty="0" smtClean="0"/>
              <a:t>nd</a:t>
            </a:r>
            <a:r>
              <a:rPr lang="en-US" baseline="0" dirty="0" smtClean="0"/>
              <a:t> to CA) and area (2</a:t>
            </a:r>
            <a:r>
              <a:rPr lang="en-US" baseline="30000" dirty="0" smtClean="0"/>
              <a:t>nd</a:t>
            </a:r>
            <a:r>
              <a:rPr lang="en-US" baseline="0" dirty="0" smtClean="0"/>
              <a:t> to AK). In terms of </a:t>
            </a:r>
            <a:r>
              <a:rPr lang="en-US" b="1" baseline="0" dirty="0" smtClean="0"/>
              <a:t>number of people, </a:t>
            </a:r>
            <a:r>
              <a:rPr lang="en-US" baseline="0" dirty="0" smtClean="0"/>
              <a:t>Texas’ growth exceeds that of all other </a:t>
            </a:r>
            <a:r>
              <a:rPr lang="en-US" baseline="0" smtClean="0"/>
              <a:t>states between 2010 and 2015.</a:t>
            </a:r>
            <a:endParaRPr lang="en-US" dirty="0"/>
          </a:p>
        </p:txBody>
      </p:sp>
      <p:sp>
        <p:nvSpPr>
          <p:cNvPr id="4" name="Slide Number Placeholder 3"/>
          <p:cNvSpPr>
            <a:spLocks noGrp="1"/>
          </p:cNvSpPr>
          <p:nvPr>
            <p:ph type="sldNum" sz="quarter" idx="10"/>
          </p:nvPr>
        </p:nvSpPr>
        <p:spPr/>
        <p:txBody>
          <a:bodyPr/>
          <a:lstStyle/>
          <a:p>
            <a:fld id="{76F32840-EA76-4A40-B83F-F31ACE11B3A9}" type="slidenum">
              <a:rPr lang="en-US" smtClean="0"/>
              <a:pPr/>
              <a:t>2</a:t>
            </a:fld>
            <a:endParaRPr lang="en-US" dirty="0"/>
          </a:p>
        </p:txBody>
      </p:sp>
    </p:spTree>
    <p:extLst>
      <p:ext uri="{BB962C8B-B14F-4D97-AF65-F5344CB8AC3E}">
        <p14:creationId xmlns:p14="http://schemas.microsoft.com/office/powerpoint/2010/main" val="3335100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174625"/>
            <a:ext cx="7164388" cy="537368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03652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174625"/>
            <a:ext cx="7164388" cy="53736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5748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28788" y="165100"/>
            <a:ext cx="7126287" cy="5346700"/>
          </a:xfrm>
        </p:spPr>
      </p:sp>
      <p:sp>
        <p:nvSpPr>
          <p:cNvPr id="3" name="Notes Placeholder 2"/>
          <p:cNvSpPr>
            <a:spLocks noGrp="1"/>
          </p:cNvSpPr>
          <p:nvPr>
            <p:ph type="body" idx="1"/>
          </p:nvPr>
        </p:nvSpPr>
        <p:spPr/>
        <p:txBody>
          <a:bodyPr/>
          <a:lstStyle/>
          <a:p>
            <a:r>
              <a:rPr lang="en-US" sz="900" dirty="0"/>
              <a:t>The projected population of Texas is produced using three different migration scenarios. The blue line represents the assumption that there is no in or out migration for Texas. The result is a population that is growing only from natural increase (births-deaths). Under this unlikely scenario, Texas will maintain a </a:t>
            </a:r>
            <a:r>
              <a:rPr lang="en-US" sz="900" dirty="0" smtClean="0"/>
              <a:t>healthy </a:t>
            </a:r>
            <a:r>
              <a:rPr lang="en-US" sz="900" dirty="0"/>
              <a:t>pace of population growth. The other two scenarios assume that 1) the migration rate will be the same as we observed between 2000 and 2010 and 2) the migration rate will be half of what we observed between 2000 and 2010. Under the first assumption Texas will add another 5 million persons this decade, another 7 million the following, 8 or 9 million between 2030 and 2040 and almost 10 million between 2040 and 2050. The half migration scenario also projects significant growth but more modest than the assumption of full migration.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38</a:t>
            </a:fld>
            <a:endParaRPr lang="en-US" dirty="0"/>
          </a:p>
        </p:txBody>
      </p:sp>
    </p:spTree>
    <p:extLst>
      <p:ext uri="{BB962C8B-B14F-4D97-AF65-F5344CB8AC3E}">
        <p14:creationId xmlns:p14="http://schemas.microsoft.com/office/powerpoint/2010/main" val="3545331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28788" y="165100"/>
            <a:ext cx="7126287" cy="5346700"/>
          </a:xfrm>
        </p:spPr>
      </p:sp>
      <p:sp>
        <p:nvSpPr>
          <p:cNvPr id="3" name="Notes Placeholder 2"/>
          <p:cNvSpPr>
            <a:spLocks noGrp="1"/>
          </p:cNvSpPr>
          <p:nvPr>
            <p:ph type="body" idx="1"/>
          </p:nvPr>
        </p:nvSpPr>
        <p:spPr/>
        <p:txBody>
          <a:bodyPr/>
          <a:lstStyle/>
          <a:p>
            <a:r>
              <a:rPr lang="en-US" sz="900" dirty="0" smtClean="0"/>
              <a:t>Comparing population projections to population estimates</a:t>
            </a:r>
            <a:r>
              <a:rPr lang="en-US" sz="900" baseline="0" dirty="0" smtClean="0"/>
              <a:t> provides an indicate of which projection scenario appears to be most accurate. Currently the more aggressive (2000-2010 scenario) appears to be closest for Texas. </a:t>
            </a:r>
            <a:endParaRPr lang="en-US" sz="9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39</a:t>
            </a:fld>
            <a:endParaRPr lang="en-US" dirty="0"/>
          </a:p>
        </p:txBody>
      </p:sp>
    </p:spTree>
    <p:extLst>
      <p:ext uri="{BB962C8B-B14F-4D97-AF65-F5344CB8AC3E}">
        <p14:creationId xmlns:p14="http://schemas.microsoft.com/office/powerpoint/2010/main" val="2014906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174625"/>
            <a:ext cx="7164388" cy="5373688"/>
          </a:xfrm>
        </p:spPr>
      </p:sp>
      <p:sp>
        <p:nvSpPr>
          <p:cNvPr id="3" name="Notes Placeholder 2"/>
          <p:cNvSpPr>
            <a:spLocks noGrp="1"/>
          </p:cNvSpPr>
          <p:nvPr>
            <p:ph type="body" idx="1"/>
          </p:nvPr>
        </p:nvSpPr>
        <p:spPr/>
        <p:txBody>
          <a:bodyPr/>
          <a:lstStyle/>
          <a:p>
            <a:r>
              <a:rPr lang="en-US" dirty="0" smtClean="0"/>
              <a:t>Population projections for Bexar County indicate the population could double from</a:t>
            </a:r>
            <a:r>
              <a:rPr lang="en-US" baseline="0" dirty="0" smtClean="0"/>
              <a:t> 2010 to 2050.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40</a:t>
            </a:fld>
            <a:endParaRPr lang="en-US" dirty="0"/>
          </a:p>
        </p:txBody>
      </p:sp>
    </p:spTree>
    <p:extLst>
      <p:ext uri="{BB962C8B-B14F-4D97-AF65-F5344CB8AC3E}">
        <p14:creationId xmlns:p14="http://schemas.microsoft.com/office/powerpoint/2010/main" val="3532580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174625"/>
            <a:ext cx="7164388" cy="5373688"/>
          </a:xfrm>
        </p:spPr>
      </p:sp>
      <p:sp>
        <p:nvSpPr>
          <p:cNvPr id="3" name="Notes Placeholder 2"/>
          <p:cNvSpPr>
            <a:spLocks noGrp="1"/>
          </p:cNvSpPr>
          <p:nvPr>
            <p:ph type="body" idx="1"/>
          </p:nvPr>
        </p:nvSpPr>
        <p:spPr/>
        <p:txBody>
          <a:bodyPr/>
          <a:lstStyle/>
          <a:p>
            <a:r>
              <a:rPr lang="en-US" dirty="0" smtClean="0"/>
              <a:t>Population</a:t>
            </a:r>
            <a:r>
              <a:rPr lang="en-US" baseline="0" dirty="0" smtClean="0"/>
              <a:t> estimates for Bexar County indicate that population projections are slightly lower than the growth the county has experienced over the past few years.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41</a:t>
            </a:fld>
            <a:endParaRPr lang="en-US" dirty="0"/>
          </a:p>
        </p:txBody>
      </p:sp>
    </p:spTree>
    <p:extLst>
      <p:ext uri="{BB962C8B-B14F-4D97-AF65-F5344CB8AC3E}">
        <p14:creationId xmlns:p14="http://schemas.microsoft.com/office/powerpoint/2010/main" val="838278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0788" y="228600"/>
            <a:ext cx="6894512" cy="5170488"/>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Texas State Demographic Center is committed to supporting government, business, non-profit organizations and citizens with the best, most accurate, and objective information we can identify about our greatest asset, the people of Texas. </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43</a:t>
            </a:fld>
            <a:endParaRPr lang="en-US" dirty="0" smtClean="0"/>
          </a:p>
        </p:txBody>
      </p:sp>
    </p:spTree>
    <p:extLst>
      <p:ext uri="{BB962C8B-B14F-4D97-AF65-F5344CB8AC3E}">
        <p14:creationId xmlns:p14="http://schemas.microsoft.com/office/powerpoint/2010/main" val="2217646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174625"/>
            <a:ext cx="7164388" cy="53736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a:t>
            </a:fld>
            <a:endParaRPr lang="en-US" dirty="0"/>
          </a:p>
        </p:txBody>
      </p:sp>
    </p:spTree>
    <p:extLst>
      <p:ext uri="{BB962C8B-B14F-4D97-AF65-F5344CB8AC3E}">
        <p14:creationId xmlns:p14="http://schemas.microsoft.com/office/powerpoint/2010/main" val="2476970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174625"/>
            <a:ext cx="7164388" cy="5373688"/>
          </a:xfrm>
        </p:spPr>
      </p:sp>
      <p:sp>
        <p:nvSpPr>
          <p:cNvPr id="3" name="Notes Placeholder 2"/>
          <p:cNvSpPr>
            <a:spLocks noGrp="1"/>
          </p:cNvSpPr>
          <p:nvPr>
            <p:ph type="body" idx="1"/>
          </p:nvPr>
        </p:nvSpPr>
        <p:spPr/>
        <p:txBody>
          <a:bodyPr/>
          <a:lstStyle/>
          <a:p>
            <a:r>
              <a:rPr lang="en-US" dirty="0" smtClean="0"/>
              <a:t>It is important to understand a couple of very</a:t>
            </a:r>
            <a:r>
              <a:rPr lang="en-US" baseline="0" dirty="0" smtClean="0"/>
              <a:t> basic element of population change to think about how growing population may impact our transportation system. Population changes from two factors, one is natural increase which is simply births minus deaths over time. Essentially population added from natural increase are babies who are unlikely to be driving their own vehicle on our roads before age 16.  Combine this with the fact that as people die, there are fewer drivers on the road. So the effect of population growth from natural increase on our transportation infrastructure is both lightening, from people dying, and delayed until babies reach the age where they can drive. The second way population changes is from net-migration, which is simply in-minus out migrants. In Texas, the balance has been for us to have more in than out migrants. Migrants, are usually adults who are drivers (though yes, some do have non-driving children) and the may be compounded by the fact that many of the in-migrants may also take a job that requires them to drive.  Essentially, migrants immediately contribute to adding stress to the transportation infrastructure.</a:t>
            </a:r>
          </a:p>
          <a:p>
            <a:endParaRPr lang="en-US" baseline="0" dirty="0" smtClean="0"/>
          </a:p>
          <a:p>
            <a:r>
              <a:rPr lang="en-US" baseline="0" dirty="0" smtClean="0"/>
              <a:t>When we look at population change in Texas, from 1950 to present we can see that before 1970, most of our growth was from natural increase. Starting in the 1970s a much larger percent of our growth is attributed to net migration and this continues to today where approaching half of our population change is from migration.</a:t>
            </a:r>
          </a:p>
          <a:p>
            <a:endParaRPr lang="en-US" dirty="0"/>
          </a:p>
        </p:txBody>
      </p:sp>
    </p:spTree>
    <p:extLst>
      <p:ext uri="{BB962C8B-B14F-4D97-AF65-F5344CB8AC3E}">
        <p14:creationId xmlns:p14="http://schemas.microsoft.com/office/powerpoint/2010/main" val="3473225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25" y="158750"/>
            <a:ext cx="7631113" cy="5724525"/>
          </a:xfrm>
        </p:spPr>
      </p:sp>
      <p:sp>
        <p:nvSpPr>
          <p:cNvPr id="3" name="Notes Placeholder 2"/>
          <p:cNvSpPr>
            <a:spLocks noGrp="1"/>
          </p:cNvSpPr>
          <p:nvPr>
            <p:ph type="body" idx="1"/>
          </p:nvPr>
        </p:nvSpPr>
        <p:spPr/>
        <p:txBody>
          <a:bodyPr/>
          <a:lstStyle/>
          <a:p>
            <a:pPr defTabSz="948090">
              <a:defRPr/>
            </a:pPr>
            <a:endParaRPr lang="en-US" sz="900" dirty="0"/>
          </a:p>
          <a:p>
            <a:pPr defTabSz="948090">
              <a:defRPr/>
            </a:pPr>
            <a:r>
              <a:rPr lang="en-US" sz="800" dirty="0"/>
              <a:t>When we look at the geographic distribution of the population of Texas over time we see continually increasing population in the counties along the I-35 corridor, the Houston area, and the lower Rio Grand Valley. Urbanized areas out west have grown but most counties west have experienced limited growth and some population decline. Approximately 86% of the population is along I-35 and east.  This area with the 3 major metropolitan areas at the points is often described as the Texas population triangle.</a:t>
            </a:r>
          </a:p>
          <a:p>
            <a:pPr defTabSz="948090">
              <a:defRPr/>
            </a:pPr>
            <a:r>
              <a:rPr lang="en-US" sz="800" dirty="0"/>
              <a:t>The counties of Harris, Dallas, Tarrant, Bexar, and Travis make up the points of the “population triangle” in Texas and are the most populated in the State. Collin, Denton, Fort Bend, Hidalgo, and El Paso counties also have significant population concentrations. Many counties west of Interstate 35 are more sparsely populated. </a:t>
            </a:r>
          </a:p>
        </p:txBody>
      </p:sp>
      <p:sp>
        <p:nvSpPr>
          <p:cNvPr id="4" name="Slide Number Placeholder 3"/>
          <p:cNvSpPr>
            <a:spLocks noGrp="1"/>
          </p:cNvSpPr>
          <p:nvPr>
            <p:ph type="sldNum" sz="quarter" idx="10"/>
          </p:nvPr>
        </p:nvSpPr>
        <p:spPr>
          <a:xfrm>
            <a:off x="5440681" y="6949440"/>
            <a:ext cx="4160520" cy="365760"/>
          </a:xfrm>
          <a:prstGeom prst="rect">
            <a:avLst/>
          </a:prstGeom>
        </p:spPr>
        <p:txBody>
          <a:bodyPr/>
          <a:lstStyle/>
          <a:p>
            <a:pPr>
              <a:defRPr/>
            </a:pPr>
            <a:fld id="{47192831-88FD-46AC-A3A6-55A2B3E79D84}" type="slidenum">
              <a:rPr lang="en-US" smtClean="0"/>
              <a:pPr>
                <a:defRPr/>
              </a:pPr>
              <a:t>5</a:t>
            </a:fld>
            <a:endParaRPr lang="en-US" dirty="0"/>
          </a:p>
        </p:txBody>
      </p:sp>
    </p:spTree>
    <p:extLst>
      <p:ext uri="{BB962C8B-B14F-4D97-AF65-F5344CB8AC3E}">
        <p14:creationId xmlns:p14="http://schemas.microsoft.com/office/powerpoint/2010/main" val="654340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498475"/>
            <a:ext cx="7862888" cy="5897563"/>
          </a:xfrm>
        </p:spPr>
      </p:sp>
      <p:sp>
        <p:nvSpPr>
          <p:cNvPr id="3" name="Notes Placeholder 2"/>
          <p:cNvSpPr>
            <a:spLocks noGrp="1"/>
          </p:cNvSpPr>
          <p:nvPr>
            <p:ph type="body" idx="1"/>
          </p:nvPr>
        </p:nvSpPr>
        <p:spPr>
          <a:xfrm>
            <a:off x="568951" y="6222761"/>
            <a:ext cx="8971613" cy="1894485"/>
          </a:xfrm>
          <a:prstGeom prst="rect">
            <a:avLst/>
          </a:prstGeom>
        </p:spPr>
        <p:txBody>
          <a:bodyPr/>
          <a:lstStyle/>
          <a:p>
            <a:pPr defTabSz="983454">
              <a:defRPr/>
            </a:pPr>
            <a:endParaRPr lang="en-US" dirty="0" smtClean="0"/>
          </a:p>
          <a:p>
            <a:pPr defTabSz="983454">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 Overall, </a:t>
            </a:r>
            <a:r>
              <a:rPr lang="en-US" dirty="0" smtClean="0"/>
              <a:t>155</a:t>
            </a:r>
            <a:r>
              <a:rPr lang="en-US" baseline="0" dirty="0" smtClean="0"/>
              <a:t> </a:t>
            </a:r>
            <a:r>
              <a:rPr lang="en-US" dirty="0" smtClean="0"/>
              <a:t>counties</a:t>
            </a:r>
            <a:r>
              <a:rPr lang="en-US" baseline="0" dirty="0" smtClean="0"/>
              <a:t> gained population while 99 (39%) lost population over the decade.</a:t>
            </a:r>
          </a:p>
          <a:p>
            <a:pPr defTabSz="983454">
              <a:defRPr/>
            </a:pPr>
            <a:endParaRPr lang="en-US" dirty="0" smtClean="0"/>
          </a:p>
        </p:txBody>
      </p:sp>
      <p:sp>
        <p:nvSpPr>
          <p:cNvPr id="4" name="Slide Number Placeholder 3"/>
          <p:cNvSpPr>
            <a:spLocks noGrp="1"/>
          </p:cNvSpPr>
          <p:nvPr>
            <p:ph type="sldNum" sz="quarter" idx="10"/>
          </p:nvPr>
        </p:nvSpPr>
        <p:spPr>
          <a:xfrm>
            <a:off x="5619064" y="7251589"/>
            <a:ext cx="4296930" cy="381663"/>
          </a:xfrm>
          <a:prstGeom prst="rect">
            <a:avLst/>
          </a:prstGeom>
        </p:spPr>
        <p:txBody>
          <a:bodyPr/>
          <a:lstStyle/>
          <a:p>
            <a:pPr>
              <a:defRPr/>
            </a:pPr>
            <a:fld id="{47192831-88FD-46AC-A3A6-55A2B3E79D84}" type="slidenum">
              <a:rPr lang="en-US" smtClean="0"/>
              <a:pPr>
                <a:defRPr/>
              </a:pPr>
              <a:t>6</a:t>
            </a:fld>
            <a:endParaRPr lang="en-US" dirty="0"/>
          </a:p>
        </p:txBody>
      </p:sp>
    </p:spTree>
    <p:extLst>
      <p:ext uri="{BB962C8B-B14F-4D97-AF65-F5344CB8AC3E}">
        <p14:creationId xmlns:p14="http://schemas.microsoft.com/office/powerpoint/2010/main" val="2704969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4725" y="331788"/>
            <a:ext cx="7864475" cy="5899150"/>
          </a:xfrm>
        </p:spPr>
      </p:sp>
      <p:sp>
        <p:nvSpPr>
          <p:cNvPr id="3" name="Notes Placeholder 2"/>
          <p:cNvSpPr>
            <a:spLocks noGrp="1"/>
          </p:cNvSpPr>
          <p:nvPr>
            <p:ph type="body" idx="1"/>
          </p:nvPr>
        </p:nvSpPr>
        <p:spPr>
          <a:xfrm>
            <a:off x="568951" y="6056819"/>
            <a:ext cx="8971613" cy="1894485"/>
          </a:xfrm>
          <a:prstGeom prst="rect">
            <a:avLst/>
          </a:prstGeom>
        </p:spPr>
        <p:txBody>
          <a:bodyPr/>
          <a:lstStyle/>
          <a:p>
            <a:pPr defTabSz="983454">
              <a:defRPr/>
            </a:pPr>
            <a:endParaRPr lang="en-US" dirty="0" smtClean="0"/>
          </a:p>
          <a:p>
            <a:pPr defTabSz="983454">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urban and suburban population triangle counties. Notably counties in the Eagle Ford Shale area (south east of San Antonio) and the Cline Shale area (Midland and Odessa area), have been growing quickly. </a:t>
            </a:r>
          </a:p>
          <a:p>
            <a:pPr defTabSz="983454">
              <a:defRPr/>
            </a:pPr>
            <a:endParaRPr lang="en-US" dirty="0" smtClean="0"/>
          </a:p>
        </p:txBody>
      </p:sp>
      <p:sp>
        <p:nvSpPr>
          <p:cNvPr id="4" name="Slide Number Placeholder 3"/>
          <p:cNvSpPr>
            <a:spLocks noGrp="1"/>
          </p:cNvSpPr>
          <p:nvPr>
            <p:ph type="sldNum" sz="quarter" idx="10"/>
          </p:nvPr>
        </p:nvSpPr>
        <p:spPr>
          <a:xfrm>
            <a:off x="5619064" y="7251589"/>
            <a:ext cx="4296930" cy="381663"/>
          </a:xfrm>
          <a:prstGeom prst="rect">
            <a:avLst/>
          </a:prstGeom>
        </p:spPr>
        <p:txBody>
          <a:bodyPr/>
          <a:lstStyle/>
          <a:p>
            <a:pPr>
              <a:defRPr/>
            </a:pPr>
            <a:fld id="{47192831-88FD-46AC-A3A6-55A2B3E79D84}" type="slidenum">
              <a:rPr lang="en-US" smtClean="0"/>
              <a:pPr>
                <a:defRPr/>
              </a:pPr>
              <a:t>7</a:t>
            </a:fld>
            <a:endParaRPr lang="en-US" dirty="0"/>
          </a:p>
        </p:txBody>
      </p:sp>
    </p:spTree>
    <p:extLst>
      <p:ext uri="{BB962C8B-B14F-4D97-AF65-F5344CB8AC3E}">
        <p14:creationId xmlns:p14="http://schemas.microsoft.com/office/powerpoint/2010/main" val="158121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174625"/>
            <a:ext cx="7164388" cy="53736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8</a:t>
            </a:fld>
            <a:endParaRPr lang="en-US" dirty="0"/>
          </a:p>
        </p:txBody>
      </p:sp>
    </p:spTree>
    <p:extLst>
      <p:ext uri="{BB962C8B-B14F-4D97-AF65-F5344CB8AC3E}">
        <p14:creationId xmlns:p14="http://schemas.microsoft.com/office/powerpoint/2010/main" val="2274859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0925" y="431800"/>
            <a:ext cx="8205788" cy="6156325"/>
          </a:xfrm>
        </p:spPr>
      </p:sp>
      <p:sp>
        <p:nvSpPr>
          <p:cNvPr id="3" name="Notes Placeholder 2"/>
          <p:cNvSpPr>
            <a:spLocks noGrp="1"/>
          </p:cNvSpPr>
          <p:nvPr>
            <p:ph type="body" idx="1"/>
          </p:nvPr>
        </p:nvSpPr>
        <p:spPr>
          <a:xfrm>
            <a:off x="671550" y="6406739"/>
            <a:ext cx="9265764" cy="1976854"/>
          </a:xfrm>
          <a:prstGeom prst="rect">
            <a:avLst/>
          </a:prstGeom>
        </p:spPr>
        <p:txBody>
          <a:bodyPr/>
          <a:lstStyle/>
          <a:p>
            <a:pPr defTabSz="1020137">
              <a:defRPr/>
            </a:pPr>
            <a:endParaRPr lang="en-US" dirty="0" smtClean="0"/>
          </a:p>
          <a:p>
            <a:pPr defTabSz="1020137">
              <a:defRPr/>
            </a:pPr>
            <a:r>
              <a:rPr lang="en-US" dirty="0" smtClean="0"/>
              <a:t>The estimated number of net migrants was greatest in the points of the Texas population triangle and surrounding</a:t>
            </a:r>
            <a:r>
              <a:rPr lang="en-US" baseline="0" dirty="0" smtClean="0"/>
              <a:t> counties. Population change in suburban counties with high migration is largely driven by migration. Population change in the urban core counties of the population triangle is more driven by natural increase than by net migration. Net in-migration to urban core counties at the points of the population triangle  is dominated by international in-migration.</a:t>
            </a:r>
            <a:endParaRPr lang="en-US" dirty="0" smtClean="0"/>
          </a:p>
        </p:txBody>
      </p:sp>
    </p:spTree>
    <p:extLst>
      <p:ext uri="{BB962C8B-B14F-4D97-AF65-F5344CB8AC3E}">
        <p14:creationId xmlns:p14="http://schemas.microsoft.com/office/powerpoint/2010/main" val="15982243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00500" y="120015"/>
            <a:ext cx="5046344" cy="908684"/>
          </a:xfrm>
        </p:spPr>
        <p:txBody>
          <a:bodyPr anchor="t" anchorCtr="0">
            <a:noAutofit/>
          </a:bodyPr>
          <a:lstStyle>
            <a:lvl1pPr algn="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412231" y="1754505"/>
            <a:ext cx="2634614" cy="2874645"/>
          </a:xfrm>
        </p:spPr>
        <p:txBody>
          <a:bodyPr>
            <a:noAutofit/>
          </a:bodyPr>
          <a:lstStyle>
            <a:lvl1pPr marL="0" indent="0" algn="r">
              <a:lnSpc>
                <a:spcPct val="100000"/>
              </a:lnSpc>
              <a:buNone/>
              <a:defRPr sz="2400">
                <a:solidFill>
                  <a:srgbClr val="2532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5" name="Group 4"/>
          <p:cNvGrpSpPr/>
          <p:nvPr/>
        </p:nvGrpSpPr>
        <p:grpSpPr>
          <a:xfrm>
            <a:off x="6019800" y="6256840"/>
            <a:ext cx="2895599" cy="400110"/>
            <a:chOff x="6229737" y="6256840"/>
            <a:chExt cx="2895599" cy="40011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9737" y="6256840"/>
              <a:ext cx="399663" cy="399663"/>
            </a:xfrm>
            <a:prstGeom prst="rect">
              <a:avLst/>
            </a:prstGeom>
          </p:spPr>
        </p:pic>
        <p:sp>
          <p:nvSpPr>
            <p:cNvPr id="16" name="TextBox 15"/>
            <p:cNvSpPr txBox="1"/>
            <p:nvPr userDrawn="1"/>
          </p:nvSpPr>
          <p:spPr>
            <a:xfrm>
              <a:off x="6629399" y="6256840"/>
              <a:ext cx="2495937" cy="400110"/>
            </a:xfrm>
            <a:prstGeom prst="rect">
              <a:avLst/>
            </a:prstGeom>
            <a:noFill/>
          </p:spPr>
          <p:txBody>
            <a:bodyPr wrap="square" rtlCol="0">
              <a:normAutofit fontScale="92500"/>
            </a:bodyPr>
            <a:lstStyle/>
            <a:p>
              <a:r>
                <a:rPr lang="en-US" sz="2000" dirty="0">
                  <a:solidFill>
                    <a:schemeClr val="tx2"/>
                  </a:solidFill>
                </a:rPr>
                <a:t>@TexasDemography</a:t>
              </a: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315" y="5112828"/>
            <a:ext cx="3080384" cy="101119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77" t="1" r="-8" b="-765"/>
          <a:stretch/>
        </p:blipFill>
        <p:spPr>
          <a:xfrm>
            <a:off x="0" y="0"/>
            <a:ext cx="6675120" cy="6766560"/>
          </a:xfrm>
          <a:prstGeom prst="rect">
            <a:avLst/>
          </a:prstGeom>
        </p:spPr>
      </p:pic>
    </p:spTree>
    <p:extLst>
      <p:ext uri="{BB962C8B-B14F-4D97-AF65-F5344CB8AC3E}">
        <p14:creationId xmlns:p14="http://schemas.microsoft.com/office/powerpoint/2010/main" val="1734916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54508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674352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428383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7788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04833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251"/>
            <a:ext cx="7886700" cy="2852737"/>
          </a:xfrm>
        </p:spPr>
        <p:txBody>
          <a:bodyPr anchor="b"/>
          <a:lstStyle>
            <a:lvl1pPr>
              <a:defRPr sz="6000">
                <a:solidFill>
                  <a:srgbClr val="25327B"/>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328022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45795" y="1563016"/>
            <a:ext cx="3886200" cy="4677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6295" y="1563016"/>
            <a:ext cx="3886200" cy="4677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793758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025780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666147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397599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74257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504094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endParaRPr lang="en-US" dirty="0"/>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endParaRPr lang="en-US" dirty="0"/>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15" cstate="print">
            <a:extLst>
              <a:ext uri="{28A0092B-C50C-407E-A947-70E740481C1C}">
                <a14:useLocalDpi xmlns:a14="http://schemas.microsoft.com/office/drawing/2010/main" val="0"/>
              </a:ext>
            </a:extLst>
          </a:blip>
          <a:srcRect l="15228" r="-1522"/>
          <a:stretch/>
        </p:blipFill>
        <p:spPr>
          <a:xfrm>
            <a:off x="0" y="0"/>
            <a:ext cx="1554480" cy="1453899"/>
          </a:xfrm>
          <a:prstGeom prst="rect">
            <a:avLst/>
          </a:prstGeom>
        </p:spPr>
      </p:pic>
    </p:spTree>
    <p:extLst>
      <p:ext uri="{BB962C8B-B14F-4D97-AF65-F5344CB8AC3E}">
        <p14:creationId xmlns:p14="http://schemas.microsoft.com/office/powerpoint/2010/main" val="1224950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hf sldNum="0" hdr="0" ftr="0" dt="0"/>
  <p:txStyles>
    <p:title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29.emf"/><Relationship Id="rId4" Type="http://schemas.openxmlformats.org/officeDocument/2006/relationships/image" Target="../media/image28.emf"/></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1.emf"/><Relationship Id="rId4" Type="http://schemas.openxmlformats.org/officeDocument/2006/relationships/image" Target="../media/image30.emf"/></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7.emf"/><Relationship Id="rId5" Type="http://schemas.openxmlformats.org/officeDocument/2006/relationships/image" Target="../media/image34.emf"/><Relationship Id="rId4" Type="http://schemas.openxmlformats.org/officeDocument/2006/relationships/image" Target="../media/image33.emf"/></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3.xml"/><Relationship Id="rId5" Type="http://schemas.openxmlformats.org/officeDocument/2006/relationships/image" Target="../media/image37.emf"/><Relationship Id="rId4" Type="http://schemas.openxmlformats.org/officeDocument/2006/relationships/image" Target="../media/image27.emf"/></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7.emf"/><Relationship Id="rId5" Type="http://schemas.openxmlformats.org/officeDocument/2006/relationships/image" Target="../media/image40.emf"/><Relationship Id="rId4" Type="http://schemas.openxmlformats.org/officeDocument/2006/relationships/image" Target="../media/image39.emf"/></Relationships>
</file>

<file path=ppt/slides/_rels/slide3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3.xml"/><Relationship Id="rId4" Type="http://schemas.openxmlformats.org/officeDocument/2006/relationships/image" Target="../media/image43.emf"/></Relationships>
</file>

<file path=ppt/slides/_rels/slide3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3.xml"/><Relationship Id="rId5" Type="http://schemas.openxmlformats.org/officeDocument/2006/relationships/image" Target="../media/image27.emf"/><Relationship Id="rId4" Type="http://schemas.openxmlformats.org/officeDocument/2006/relationships/image" Target="../media/image34.emf"/></Relationships>
</file>

<file path=ppt/slides/_rels/slide3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27.emf"/><Relationship Id="rId4" Type="http://schemas.openxmlformats.org/officeDocument/2006/relationships/image" Target="../media/image45.emf"/></Relationships>
</file>

<file path=ppt/slides/_rels/slide3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7.emf"/></Relationships>
</file>

<file path=ppt/slides/_rels/slide3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mailto:Lloyd.Potter@UTSA.edu"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1400" y="76200"/>
            <a:ext cx="5181600" cy="1302026"/>
          </a:xfrm>
        </p:spPr>
        <p:txBody>
          <a:bodyPr>
            <a:normAutofit/>
          </a:bodyPr>
          <a:lstStyle/>
          <a:p>
            <a:pPr algn="ctr"/>
            <a:r>
              <a:rPr lang="en-US" sz="2400" dirty="0" smtClean="0"/>
              <a:t>Demographic </a:t>
            </a:r>
            <a:r>
              <a:rPr lang="en-US" sz="2400" dirty="0"/>
              <a:t>Characteristics and Trends in Texas and the San Antonio Area</a:t>
            </a:r>
          </a:p>
        </p:txBody>
      </p:sp>
      <p:sp>
        <p:nvSpPr>
          <p:cNvPr id="4" name="Subtitle 3"/>
          <p:cNvSpPr>
            <a:spLocks noGrp="1"/>
          </p:cNvSpPr>
          <p:nvPr>
            <p:ph type="subTitle" idx="1"/>
          </p:nvPr>
        </p:nvSpPr>
        <p:spPr>
          <a:xfrm>
            <a:off x="5830957" y="2895600"/>
            <a:ext cx="2895600" cy="1981200"/>
          </a:xfrm>
        </p:spPr>
        <p:txBody>
          <a:bodyPr>
            <a:normAutofit/>
          </a:bodyPr>
          <a:lstStyle/>
          <a:p>
            <a:pPr algn="ctr"/>
            <a:r>
              <a:rPr lang="en-US" sz="2000" dirty="0" smtClean="0"/>
              <a:t>San Antonio </a:t>
            </a:r>
            <a:r>
              <a:rPr lang="en-US" sz="2000" smtClean="0"/>
              <a:t>Breakfast Club</a:t>
            </a:r>
            <a:endParaRPr lang="en-US" sz="2000" dirty="0"/>
          </a:p>
          <a:p>
            <a:pPr algn="ctr"/>
            <a:r>
              <a:rPr lang="en-US" sz="2000" dirty="0"/>
              <a:t>San Antonio, Texas</a:t>
            </a:r>
          </a:p>
          <a:p>
            <a:pPr algn="ctr"/>
            <a:r>
              <a:rPr lang="en-US" sz="1400" dirty="0" smtClean="0"/>
              <a:t>December 8, </a:t>
            </a:r>
            <a:r>
              <a:rPr lang="en-US" sz="1400" dirty="0"/>
              <a:t>2016</a:t>
            </a:r>
          </a:p>
        </p:txBody>
      </p:sp>
    </p:spTree>
    <p:extLst>
      <p:ext uri="{BB962C8B-B14F-4D97-AF65-F5344CB8AC3E}">
        <p14:creationId xmlns:p14="http://schemas.microsoft.com/office/powerpoint/2010/main" val="33527787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7539616" cy="990600"/>
          </a:xfrm>
        </p:spPr>
        <p:txBody>
          <a:bodyPr>
            <a:noAutofit/>
          </a:bodyPr>
          <a:lstStyle/>
          <a:p>
            <a:r>
              <a:rPr lang="en-US" sz="2800" dirty="0" smtClean="0"/>
              <a:t>Estimated Number of Net Migrants by </a:t>
            </a:r>
            <a:br>
              <a:rPr lang="en-US" sz="2800" dirty="0" smtClean="0"/>
            </a:br>
            <a:r>
              <a:rPr lang="en-US" sz="2800" dirty="0" smtClean="0"/>
              <a:t>County, Texas, 2013 to 2014</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10</a:t>
            </a:fld>
            <a:endParaRPr lang="en-US" dirty="0"/>
          </a:p>
        </p:txBody>
      </p:sp>
      <p:sp>
        <p:nvSpPr>
          <p:cNvPr id="15" name="TextBox 14"/>
          <p:cNvSpPr txBox="1"/>
          <p:nvPr/>
        </p:nvSpPr>
        <p:spPr>
          <a:xfrm>
            <a:off x="3" y="6550968"/>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2014 Vintage. </a:t>
            </a:r>
            <a:endParaRPr lang="en-US" sz="900" dirty="0">
              <a:solidFill>
                <a:schemeClr val="tx1">
                  <a:lumMod val="50000"/>
                  <a:lumOff val="50000"/>
                </a:schemeClr>
              </a:solidFill>
            </a:endParaRPr>
          </a:p>
        </p:txBody>
      </p:sp>
      <p:pic>
        <p:nvPicPr>
          <p:cNvPr id="3" name="Picture 2"/>
          <p:cNvPicPr>
            <a:picLocks noChangeAspect="1"/>
          </p:cNvPicPr>
          <p:nvPr/>
        </p:nvPicPr>
        <p:blipFill rotWithShape="1">
          <a:blip r:embed="rId3"/>
          <a:srcRect l="2170" t="18548" r="8851" b="28554"/>
          <a:stretch/>
        </p:blipFill>
        <p:spPr>
          <a:xfrm>
            <a:off x="1874519" y="1180248"/>
            <a:ext cx="6781801" cy="5541229"/>
          </a:xfrm>
          <a:prstGeom prst="rect">
            <a:avLst/>
          </a:prstGeom>
        </p:spPr>
      </p:pic>
      <p:pic>
        <p:nvPicPr>
          <p:cNvPr id="6" name="Picture 5"/>
          <p:cNvPicPr>
            <a:picLocks noChangeAspect="1"/>
          </p:cNvPicPr>
          <p:nvPr/>
        </p:nvPicPr>
        <p:blipFill rotWithShape="1">
          <a:blip r:embed="rId4"/>
          <a:srcRect t="22785"/>
          <a:stretch/>
        </p:blipFill>
        <p:spPr>
          <a:xfrm>
            <a:off x="1143000" y="1516909"/>
            <a:ext cx="1790480" cy="1549400"/>
          </a:xfrm>
          <a:prstGeom prst="rect">
            <a:avLst/>
          </a:prstGeom>
        </p:spPr>
      </p:pic>
    </p:spTree>
    <p:extLst>
      <p:ext uri="{BB962C8B-B14F-4D97-AF65-F5344CB8AC3E}">
        <p14:creationId xmlns:p14="http://schemas.microsoft.com/office/powerpoint/2010/main" val="14995971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1898"/>
            <a:ext cx="6858000" cy="990600"/>
          </a:xfrm>
        </p:spPr>
        <p:txBody>
          <a:bodyPr>
            <a:noAutofit/>
          </a:bodyPr>
          <a:lstStyle/>
          <a:p>
            <a:r>
              <a:rPr lang="en-US" sz="2400" dirty="0" smtClean="0"/>
              <a:t>Estimated Population </a:t>
            </a:r>
            <a:r>
              <a:rPr lang="en-US" sz="2400" dirty="0"/>
              <a:t>and Population Change, San Antonio and </a:t>
            </a:r>
            <a:r>
              <a:rPr lang="en-US" sz="2400" dirty="0" smtClean="0"/>
              <a:t>Select Texas Cities, </a:t>
            </a:r>
            <a:r>
              <a:rPr lang="en-US" sz="2400" dirty="0"/>
              <a:t>2010-2014</a:t>
            </a:r>
          </a:p>
        </p:txBody>
      </p:sp>
      <p:graphicFrame>
        <p:nvGraphicFramePr>
          <p:cNvPr id="5" name="Table 4"/>
          <p:cNvGraphicFramePr>
            <a:graphicFrameLocks noGrp="1"/>
          </p:cNvGraphicFramePr>
          <p:nvPr>
            <p:extLst/>
          </p:nvPr>
        </p:nvGraphicFramePr>
        <p:xfrm>
          <a:off x="2819400" y="1219200"/>
          <a:ext cx="3124201" cy="5464711"/>
        </p:xfrm>
        <a:graphic>
          <a:graphicData uri="http://schemas.openxmlformats.org/drawingml/2006/table">
            <a:tbl>
              <a:tblPr firstRow="1" firstCol="1">
                <a:tableStyleId>{3C2FFA5D-87B4-456A-9821-1D502468CF0F}</a:tableStyleId>
              </a:tblPr>
              <a:tblGrid>
                <a:gridCol w="1066801"/>
                <a:gridCol w="1219200"/>
                <a:gridCol w="838200"/>
              </a:tblGrid>
              <a:tr h="248058">
                <a:tc>
                  <a:txBody>
                    <a:bodyPr/>
                    <a:lstStyle/>
                    <a:p>
                      <a:pPr algn="l" fontAlgn="b"/>
                      <a:r>
                        <a:rPr lang="en-US" sz="1000" b="1" i="0" u="none" strike="noStrike" dirty="0" smtClean="0">
                          <a:solidFill>
                            <a:schemeClr val="tx2"/>
                          </a:solidFill>
                          <a:effectLst/>
                          <a:latin typeface="Calibri" panose="020F0502020204030204" pitchFamily="34" charset="0"/>
                        </a:rPr>
                        <a:t> </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ctr" fontAlgn="b"/>
                      <a:r>
                        <a:rPr lang="en-US" sz="1000" u="none" strike="noStrike" dirty="0">
                          <a:effectLst/>
                        </a:rPr>
                        <a:t>2014 </a:t>
                      </a:r>
                      <a:r>
                        <a:rPr lang="en-US" sz="1000" u="none" strike="noStrike" dirty="0" smtClean="0">
                          <a:effectLst/>
                        </a:rPr>
                        <a:t>Estimate</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ctr" fontAlgn="b"/>
                      <a:r>
                        <a:rPr lang="en-US" sz="1000" u="none" strike="noStrike" dirty="0">
                          <a:effectLst/>
                        </a:rPr>
                        <a:t>Percent Change 2010-2014</a:t>
                      </a:r>
                      <a:endParaRPr lang="en-US" sz="1000" b="1" i="0" u="none" strike="noStrike" dirty="0">
                        <a:solidFill>
                          <a:schemeClr val="tx2"/>
                        </a:solidFill>
                        <a:effectLst/>
                        <a:latin typeface="Calibri" panose="020F0502020204030204" pitchFamily="34" charset="0"/>
                      </a:endParaRPr>
                    </a:p>
                  </a:txBody>
                  <a:tcPr marL="6253" marR="6253" marT="6253" marB="0" anchor="b"/>
                </a:tc>
              </a:tr>
              <a:tr h="241668">
                <a:tc>
                  <a:txBody>
                    <a:bodyPr/>
                    <a:lstStyle/>
                    <a:p>
                      <a:pPr algn="l" fontAlgn="b"/>
                      <a:r>
                        <a:rPr lang="en-US" sz="1000" u="none" strike="noStrike" dirty="0">
                          <a:solidFill>
                            <a:schemeClr val="tx2"/>
                          </a:solidFill>
                          <a:effectLst/>
                        </a:rPr>
                        <a:t>San Antonio</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dirty="0">
                          <a:solidFill>
                            <a:schemeClr val="tx2"/>
                          </a:solidFill>
                          <a:effectLst/>
                        </a:rPr>
                        <a:t>         1,436,697 </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8.2%</a:t>
                      </a:r>
                      <a:endParaRPr lang="en-US" sz="1000" b="1" i="0" u="none" strike="noStrike" dirty="0">
                        <a:solidFill>
                          <a:schemeClr val="tx2"/>
                        </a:solidFill>
                        <a:effectLst/>
                        <a:latin typeface="Calibri" panose="020F0502020204030204" pitchFamily="34" charset="0"/>
                      </a:endParaRPr>
                    </a:p>
                  </a:txBody>
                  <a:tcPr marL="6253" marR="6253" marT="6253" marB="0" anchor="b"/>
                </a:tc>
              </a:tr>
              <a:tr h="241668">
                <a:tc>
                  <a:txBody>
                    <a:bodyPr/>
                    <a:lstStyle/>
                    <a:p>
                      <a:pPr algn="l" fontAlgn="b"/>
                      <a:endParaRPr lang="en-US" sz="1000" u="none" strike="noStrike" dirty="0" smtClean="0">
                        <a:solidFill>
                          <a:schemeClr val="tx2"/>
                        </a:solidFill>
                        <a:effectLst/>
                      </a:endParaRPr>
                    </a:p>
                    <a:p>
                      <a:pPr algn="l" fontAlgn="b"/>
                      <a:r>
                        <a:rPr lang="en-US" sz="1000" u="none" strike="noStrike" dirty="0" smtClean="0">
                          <a:solidFill>
                            <a:schemeClr val="tx2"/>
                          </a:solidFill>
                          <a:effectLst/>
                        </a:rPr>
                        <a:t>Austin</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912,791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15.5%</a:t>
                      </a:r>
                      <a:endParaRPr lang="en-US" sz="1000" b="1" i="0" u="none" strike="noStrike" dirty="0">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Dallas </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1,281,047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6.9%</a:t>
                      </a:r>
                      <a:endParaRPr lang="en-US" sz="1000" b="1" i="0" u="none" strike="noStrike" dirty="0">
                        <a:solidFill>
                          <a:schemeClr val="tx2"/>
                        </a:solidFill>
                        <a:effectLst/>
                        <a:latin typeface="Calibri" panose="020F0502020204030204" pitchFamily="34" charset="0"/>
                      </a:endParaRPr>
                    </a:p>
                  </a:txBody>
                  <a:tcPr marL="6253" marR="6253" marT="6253" marB="0" anchor="b"/>
                </a:tc>
              </a:tr>
              <a:tr h="126779">
                <a:tc>
                  <a:txBody>
                    <a:bodyPr/>
                    <a:lstStyle/>
                    <a:p>
                      <a:pPr algn="l" fontAlgn="b"/>
                      <a:r>
                        <a:rPr lang="en-US" sz="1000" u="none" strike="noStrike" dirty="0">
                          <a:solidFill>
                            <a:schemeClr val="tx2"/>
                          </a:solidFill>
                          <a:effectLst/>
                        </a:rPr>
                        <a:t>Fort Worth</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812,238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9.6%</a:t>
                      </a:r>
                      <a:endParaRPr lang="en-US" sz="1000" b="1" i="0" u="none" strike="noStrike" dirty="0">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a:solidFill>
                            <a:schemeClr val="tx2"/>
                          </a:solidFill>
                          <a:effectLst/>
                        </a:rPr>
                        <a:t>Houston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2,239,558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6.7%</a:t>
                      </a:r>
                      <a:endParaRPr lang="en-US" sz="1000" b="1" i="0" u="none" strike="noStrike" dirty="0">
                        <a:solidFill>
                          <a:schemeClr val="tx2"/>
                        </a:solidFill>
                        <a:effectLst/>
                        <a:latin typeface="Calibri" panose="020F0502020204030204" pitchFamily="34" charset="0"/>
                      </a:endParaRPr>
                    </a:p>
                  </a:txBody>
                  <a:tcPr marL="6253" marR="6253" marT="6253" marB="0" anchor="b"/>
                </a:tc>
              </a:tr>
              <a:tr h="120570">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Alamo </a:t>
                      </a:r>
                      <a:r>
                        <a:rPr lang="en-US" sz="1000" u="none" strike="noStrike" dirty="0" smtClean="0">
                          <a:solidFill>
                            <a:schemeClr val="tx2"/>
                          </a:solidFill>
                          <a:effectLst/>
                        </a:rPr>
                        <a:t>Heights</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7,806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11.0%</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Boerne</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dirty="0">
                          <a:solidFill>
                            <a:schemeClr val="tx2"/>
                          </a:solidFill>
                          <a:effectLst/>
                        </a:rPr>
                        <a:t>               12,835 </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22.6%</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Castle </a:t>
                      </a:r>
                      <a:r>
                        <a:rPr lang="en-US" sz="1000" u="none" strike="noStrike" dirty="0" smtClean="0">
                          <a:solidFill>
                            <a:schemeClr val="tx2"/>
                          </a:solidFill>
                          <a:effectLst/>
                        </a:rPr>
                        <a:t>Hills</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4,362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6.0%</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China </a:t>
                      </a:r>
                      <a:r>
                        <a:rPr lang="en-US" sz="1000" u="none" strike="noStrike" dirty="0" smtClean="0">
                          <a:solidFill>
                            <a:schemeClr val="tx2"/>
                          </a:solidFill>
                          <a:effectLst/>
                        </a:rPr>
                        <a:t>Grove</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1,273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8.0%</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Fair Oaks </a:t>
                      </a:r>
                      <a:r>
                        <a:rPr lang="en-US" sz="1000" u="none" strike="noStrike" dirty="0" smtClean="0">
                          <a:solidFill>
                            <a:schemeClr val="tx2"/>
                          </a:solidFill>
                          <a:effectLst/>
                        </a:rPr>
                        <a:t>Ranch</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dirty="0">
                          <a:solidFill>
                            <a:schemeClr val="tx2"/>
                          </a:solidFill>
                          <a:effectLst/>
                        </a:rPr>
                        <a:t>                 6,914 </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15.5%</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Helotes</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dirty="0">
                          <a:solidFill>
                            <a:schemeClr val="tx2"/>
                          </a:solidFill>
                          <a:effectLst/>
                        </a:rPr>
                        <a:t>                 8,364 </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13.9%</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Hollywood </a:t>
                      </a:r>
                      <a:r>
                        <a:rPr lang="en-US" sz="1000" u="none" strike="noStrike" dirty="0" smtClean="0">
                          <a:solidFill>
                            <a:schemeClr val="tx2"/>
                          </a:solidFill>
                          <a:effectLst/>
                        </a:rPr>
                        <a:t>Park</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3,258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6.4%</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Leon </a:t>
                      </a:r>
                      <a:r>
                        <a:rPr lang="en-US" sz="1000" u="none" strike="noStrike" dirty="0" smtClean="0">
                          <a:solidFill>
                            <a:schemeClr val="tx2"/>
                          </a:solidFill>
                          <a:effectLst/>
                        </a:rPr>
                        <a:t>Valley</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11,015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8.5%</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Live </a:t>
                      </a:r>
                      <a:r>
                        <a:rPr lang="en-US" sz="1000" u="none" strike="noStrike" dirty="0" smtClean="0">
                          <a:solidFill>
                            <a:schemeClr val="tx2"/>
                          </a:solidFill>
                          <a:effectLst/>
                        </a:rPr>
                        <a:t>Oak</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15,116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15.1%</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Olmos </a:t>
                      </a:r>
                      <a:r>
                        <a:rPr lang="en-US" sz="1000" u="none" strike="noStrike" dirty="0" smtClean="0">
                          <a:solidFill>
                            <a:schemeClr val="tx2"/>
                          </a:solidFill>
                          <a:effectLst/>
                        </a:rPr>
                        <a:t>Park</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2,361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5.5%</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Schertz</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36,896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17.3%</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Seguin</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27,041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7.4%</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Selma</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8,483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53.1%</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Shavano </a:t>
                      </a:r>
                      <a:r>
                        <a:rPr lang="en-US" sz="1000" u="none" strike="noStrike" dirty="0" smtClean="0">
                          <a:solidFill>
                            <a:schemeClr val="tx2"/>
                          </a:solidFill>
                          <a:effectLst/>
                        </a:rPr>
                        <a:t>Park</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3,416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12.6%</a:t>
                      </a:r>
                      <a:endParaRPr lang="en-US" sz="1000" b="1" i="0" u="none" strike="noStrike" dirty="0">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Terrell </a:t>
                      </a:r>
                      <a:r>
                        <a:rPr lang="en-US" sz="1000" u="none" strike="noStrike" dirty="0" smtClean="0">
                          <a:solidFill>
                            <a:schemeClr val="tx2"/>
                          </a:solidFill>
                          <a:effectLst/>
                        </a:rPr>
                        <a:t>Hills</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5,214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6.9%</a:t>
                      </a:r>
                      <a:endParaRPr lang="en-US" sz="1000" b="1" i="0" u="none" strike="noStrike" dirty="0">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err="1" smtClean="0">
                          <a:solidFill>
                            <a:schemeClr val="tx2"/>
                          </a:solidFill>
                          <a:effectLst/>
                        </a:rPr>
                        <a:t>Windcrest</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5,717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6.6%</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Bulverde</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4,847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4.7%</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Castroville</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2,909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8.5%</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Floresville</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7,149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10.9%</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New </a:t>
                      </a:r>
                      <a:r>
                        <a:rPr lang="en-US" sz="1000" u="none" strike="noStrike" dirty="0" smtClean="0">
                          <a:solidFill>
                            <a:schemeClr val="tx2"/>
                          </a:solidFill>
                          <a:effectLst/>
                        </a:rPr>
                        <a:t>Braunfels</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66,394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15.0%</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Pleasanton</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9,638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7.9%</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Poth</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2,103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10.2%</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San </a:t>
                      </a:r>
                      <a:r>
                        <a:rPr lang="en-US" sz="1000" u="none" strike="noStrike" dirty="0" smtClean="0">
                          <a:solidFill>
                            <a:schemeClr val="tx2"/>
                          </a:solidFill>
                          <a:effectLst/>
                        </a:rPr>
                        <a:t>Marcos</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58,892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31.2%</a:t>
                      </a:r>
                      <a:endParaRPr lang="en-US" sz="1000" b="1" i="0" u="none" strike="noStrike" dirty="0">
                        <a:solidFill>
                          <a:schemeClr val="tx2"/>
                        </a:solidFill>
                        <a:effectLst/>
                        <a:latin typeface="Calibri" panose="020F0502020204030204" pitchFamily="34" charset="0"/>
                      </a:endParaRPr>
                    </a:p>
                  </a:txBody>
                  <a:tcPr marL="6253" marR="6253" marT="6253" marB="0" anchor="b"/>
                </a:tc>
              </a:tr>
            </a:tbl>
          </a:graphicData>
        </a:graphic>
      </p:graphicFrame>
      <p:sp>
        <p:nvSpPr>
          <p:cNvPr id="6" name="Rectangle 5"/>
          <p:cNvSpPr/>
          <p:nvPr/>
        </p:nvSpPr>
        <p:spPr>
          <a:xfrm>
            <a:off x="152400" y="6313275"/>
            <a:ext cx="2514600" cy="430887"/>
          </a:xfrm>
          <a:prstGeom prst="rect">
            <a:avLst/>
          </a:prstGeom>
        </p:spPr>
        <p:txBody>
          <a:bodyPr wrap="square">
            <a:spAutoFit/>
          </a:bodyPr>
          <a:lstStyle/>
          <a:p>
            <a:r>
              <a:rPr lang="fr-FR" sz="1100" dirty="0">
                <a:solidFill>
                  <a:schemeClr val="bg1">
                    <a:lumMod val="50000"/>
                  </a:schemeClr>
                </a:solidFill>
              </a:rPr>
              <a:t>Source: </a:t>
            </a:r>
            <a:r>
              <a:rPr lang="fr-FR" sz="1100" dirty="0" smtClean="0">
                <a:solidFill>
                  <a:schemeClr val="bg1">
                    <a:lumMod val="50000"/>
                  </a:schemeClr>
                </a:solidFill>
              </a:rPr>
              <a:t>U.S</a:t>
            </a:r>
            <a:r>
              <a:rPr lang="fr-FR" sz="1100" dirty="0">
                <a:solidFill>
                  <a:schemeClr val="bg1">
                    <a:lumMod val="50000"/>
                  </a:schemeClr>
                </a:solidFill>
              </a:rPr>
              <a:t>. Census  Bureau, </a:t>
            </a:r>
            <a:r>
              <a:rPr lang="fr-FR" sz="1100" dirty="0" smtClean="0">
                <a:solidFill>
                  <a:schemeClr val="bg1">
                    <a:lumMod val="50000"/>
                  </a:schemeClr>
                </a:solidFill>
              </a:rPr>
              <a:t>2014 </a:t>
            </a:r>
            <a:r>
              <a:rPr lang="fr-FR" sz="1100" dirty="0">
                <a:solidFill>
                  <a:schemeClr val="bg1">
                    <a:lumMod val="50000"/>
                  </a:schemeClr>
                </a:solidFill>
              </a:rPr>
              <a:t>Vintage Population </a:t>
            </a:r>
            <a:r>
              <a:rPr lang="fr-FR" sz="1100" dirty="0" smtClean="0">
                <a:solidFill>
                  <a:schemeClr val="bg1">
                    <a:lumMod val="50000"/>
                  </a:schemeClr>
                </a:solidFill>
              </a:rPr>
              <a:t>Estimâtes</a:t>
            </a:r>
            <a:endParaRPr lang="fr-FR" sz="1100" dirty="0">
              <a:solidFill>
                <a:schemeClr val="bg1">
                  <a:lumMod val="50000"/>
                </a:schemeClr>
              </a:solidFill>
            </a:endParaRPr>
          </a:p>
        </p:txBody>
      </p:sp>
    </p:spTree>
    <p:extLst>
      <p:ext uri="{BB962C8B-B14F-4D97-AF65-F5344CB8AC3E}">
        <p14:creationId xmlns:p14="http://schemas.microsoft.com/office/powerpoint/2010/main" val="9475788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Annual Shares of Recent Non-Citizen Immigrants to Texas by World Area of Birth, 2005-2013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84488"/>
            <a:ext cx="7937501" cy="500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0215851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effectLst/>
              </a:rPr>
              <a:t>Top 10 Gross Migration States for Domestic Migration to Texas, 2013</a:t>
            </a:r>
            <a:endParaRPr lang="en-US" sz="32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13</a:t>
            </a:fld>
            <a:endParaRPr lang="en-US" dirty="0"/>
          </a:p>
        </p:txBody>
      </p:sp>
      <p:graphicFrame>
        <p:nvGraphicFramePr>
          <p:cNvPr id="5" name="Content Placeholder 4"/>
          <p:cNvGraphicFramePr>
            <a:graphicFrameLocks noGrp="1"/>
          </p:cNvGraphicFramePr>
          <p:nvPr>
            <p:ph idx="1"/>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34925" y="6444477"/>
            <a:ext cx="4572000" cy="276999"/>
          </a:xfrm>
          <a:prstGeom prst="rect">
            <a:avLst/>
          </a:prstGeom>
        </p:spPr>
        <p:txBody>
          <a:bodyPr>
            <a:spAutoFit/>
          </a:bodyPr>
          <a:lstStyle/>
          <a:p>
            <a:r>
              <a:rPr lang="en-US" sz="1200" i="1" dirty="0">
                <a:solidFill>
                  <a:schemeClr val="bg1">
                    <a:lumMod val="50000"/>
                  </a:schemeClr>
                </a:solidFill>
                <a:latin typeface="Arial" panose="020B0604020202020204" pitchFamily="34" charset="0"/>
                <a:ea typeface="Calibri" panose="020F0502020204030204" pitchFamily="34" charset="0"/>
              </a:rPr>
              <a:t>U.S. Census Bureau ACS </a:t>
            </a:r>
            <a:r>
              <a:rPr lang="en-US" sz="1200" i="1" dirty="0" smtClean="0">
                <a:solidFill>
                  <a:schemeClr val="bg1">
                    <a:lumMod val="50000"/>
                  </a:schemeClr>
                </a:solidFill>
                <a:latin typeface="Arial" panose="020B0604020202020204" pitchFamily="34" charset="0"/>
                <a:ea typeface="Calibri" panose="020F0502020204030204" pitchFamily="34" charset="0"/>
              </a:rPr>
              <a:t>1-Year PUMS,2013</a:t>
            </a:r>
            <a:endParaRPr lang="en-US" sz="1200" dirty="0">
              <a:solidFill>
                <a:schemeClr val="bg1">
                  <a:lumMod val="50000"/>
                </a:schemeClr>
              </a:solidFill>
            </a:endParaRPr>
          </a:p>
        </p:txBody>
      </p:sp>
    </p:spTree>
    <p:extLst>
      <p:ext uri="{BB962C8B-B14F-4D97-AF65-F5344CB8AC3E}">
        <p14:creationId xmlns:p14="http://schemas.microsoft.com/office/powerpoint/2010/main" val="3710371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effectLst/>
              </a:rPr>
              <a:t>Top 10 Destination Counties for </a:t>
            </a:r>
            <a:r>
              <a:rPr lang="en-US" sz="2800" dirty="0" smtClean="0">
                <a:effectLst/>
              </a:rPr>
              <a:t>Interstate </a:t>
            </a:r>
            <a:r>
              <a:rPr lang="en-US" sz="2800" dirty="0">
                <a:effectLst/>
              </a:rPr>
              <a:t>Domestic Migration to Texas, </a:t>
            </a:r>
            <a:r>
              <a:rPr lang="en-US" sz="2800" dirty="0" smtClean="0">
                <a:effectLst/>
              </a:rPr>
              <a:t>2009-2013</a:t>
            </a:r>
            <a:endParaRPr lang="en-US" sz="28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14</a:t>
            </a:fld>
            <a:endParaRPr lang="en-US" dirty="0"/>
          </a:p>
        </p:txBody>
      </p:sp>
      <p:graphicFrame>
        <p:nvGraphicFramePr>
          <p:cNvPr id="7" name="Content Placeholder 6"/>
          <p:cNvGraphicFramePr>
            <a:graphicFrameLocks noGrp="1"/>
          </p:cNvGraphicFramePr>
          <p:nvPr>
            <p:ph idx="1"/>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34925" y="6444477"/>
            <a:ext cx="4572000" cy="276999"/>
          </a:xfrm>
          <a:prstGeom prst="rect">
            <a:avLst/>
          </a:prstGeom>
        </p:spPr>
        <p:txBody>
          <a:bodyPr>
            <a:spAutoFit/>
          </a:bodyPr>
          <a:lstStyle/>
          <a:p>
            <a:r>
              <a:rPr lang="en-US" sz="1200" i="1" dirty="0">
                <a:solidFill>
                  <a:schemeClr val="bg1">
                    <a:lumMod val="50000"/>
                  </a:schemeClr>
                </a:solidFill>
                <a:latin typeface="Arial" panose="020B0604020202020204" pitchFamily="34" charset="0"/>
                <a:ea typeface="Calibri" panose="020F0502020204030204" pitchFamily="34" charset="0"/>
              </a:rPr>
              <a:t>U.S. Census Bureau ACS 5-Year Summary Data, 2009-2013</a:t>
            </a:r>
            <a:endParaRPr lang="en-US" sz="1200" dirty="0">
              <a:solidFill>
                <a:schemeClr val="bg1">
                  <a:lumMod val="50000"/>
                </a:schemeClr>
              </a:solidFill>
            </a:endParaRPr>
          </a:p>
        </p:txBody>
      </p:sp>
    </p:spTree>
    <p:extLst>
      <p:ext uri="{BB962C8B-B14F-4D97-AF65-F5344CB8AC3E}">
        <p14:creationId xmlns:p14="http://schemas.microsoft.com/office/powerpoint/2010/main" val="1444250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447800" y="1138228"/>
            <a:ext cx="6472515" cy="5284713"/>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15</a:t>
            </a:fld>
            <a:endParaRPr lang="en-US" dirty="0"/>
          </a:p>
        </p:txBody>
      </p:sp>
    </p:spTree>
    <p:extLst>
      <p:ext uri="{BB962C8B-B14F-4D97-AF65-F5344CB8AC3E}">
        <p14:creationId xmlns:p14="http://schemas.microsoft.com/office/powerpoint/2010/main" val="30625884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878963" y="1511300"/>
            <a:ext cx="5455923" cy="4664075"/>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16</a:t>
            </a:fld>
            <a:endParaRPr lang="en-US" dirty="0"/>
          </a:p>
        </p:txBody>
      </p:sp>
    </p:spTree>
    <p:extLst>
      <p:ext uri="{BB962C8B-B14F-4D97-AF65-F5344CB8AC3E}">
        <p14:creationId xmlns:p14="http://schemas.microsoft.com/office/powerpoint/2010/main" val="9714530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6734" b="4034"/>
          <a:stretch/>
        </p:blipFill>
        <p:spPr>
          <a:xfrm>
            <a:off x="1143000" y="1292169"/>
            <a:ext cx="6477000" cy="5373173"/>
          </a:xfr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17</a:t>
            </a:fld>
            <a:endParaRPr lang="en-US" dirty="0"/>
          </a:p>
        </p:txBody>
      </p:sp>
    </p:spTree>
    <p:extLst>
      <p:ext uri="{BB962C8B-B14F-4D97-AF65-F5344CB8AC3E}">
        <p14:creationId xmlns:p14="http://schemas.microsoft.com/office/powerpoint/2010/main" val="18585538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6734" b="2350"/>
          <a:stretch/>
        </p:blipFill>
        <p:spPr>
          <a:xfrm>
            <a:off x="990600" y="1173836"/>
            <a:ext cx="7086600" cy="5547641"/>
          </a:xfr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18</a:t>
            </a:fld>
            <a:endParaRPr lang="en-US" dirty="0"/>
          </a:p>
        </p:txBody>
      </p:sp>
    </p:spTree>
    <p:extLst>
      <p:ext uri="{BB962C8B-B14F-4D97-AF65-F5344CB8AC3E}">
        <p14:creationId xmlns:p14="http://schemas.microsoft.com/office/powerpoint/2010/main" val="14166984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Percent Population by Race and Ethnicity, Texas, 2000 and 2010</a:t>
            </a:r>
            <a:endParaRPr lang="en-US" sz="3200" dirty="0"/>
          </a:p>
        </p:txBody>
      </p:sp>
      <p:graphicFrame>
        <p:nvGraphicFramePr>
          <p:cNvPr id="8" name="Content Placeholder 7"/>
          <p:cNvGraphicFramePr>
            <a:graphicFrameLocks noGrp="1"/>
          </p:cNvGraphicFramePr>
          <p:nvPr>
            <p:ph idx="1"/>
            <p:extLst/>
          </p:nvPr>
        </p:nvGraphicFramePr>
        <p:xfrm>
          <a:off x="4648200" y="2149098"/>
          <a:ext cx="4038600" cy="36115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p:nvPr>
            <p:extLst/>
          </p:nvPr>
        </p:nvGraphicFramePr>
        <p:xfrm>
          <a:off x="0" y="2133600"/>
          <a:ext cx="4953000" cy="362706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0" y="6593478"/>
            <a:ext cx="3315331"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2000 and 2010 Decennial Census, SF1</a:t>
            </a:r>
            <a:endParaRPr lang="en-US" sz="800" dirty="0">
              <a:solidFill>
                <a:schemeClr val="tx1">
                  <a:lumMod val="50000"/>
                  <a:lumOff val="50000"/>
                </a:schemeClr>
              </a:solidFill>
            </a:endParaRPr>
          </a:p>
        </p:txBody>
      </p:sp>
      <p:sp>
        <p:nvSpPr>
          <p:cNvPr id="14" name="TextBox 13"/>
          <p:cNvSpPr txBox="1"/>
          <p:nvPr/>
        </p:nvSpPr>
        <p:spPr>
          <a:xfrm>
            <a:off x="6161473" y="1824335"/>
            <a:ext cx="870751" cy="461665"/>
          </a:xfrm>
          <a:prstGeom prst="rect">
            <a:avLst/>
          </a:prstGeom>
          <a:noFill/>
        </p:spPr>
        <p:txBody>
          <a:bodyPr wrap="none" rtlCol="0">
            <a:spAutoFit/>
          </a:bodyPr>
          <a:lstStyle/>
          <a:p>
            <a:r>
              <a:rPr lang="en-US" dirty="0" smtClean="0">
                <a:solidFill>
                  <a:schemeClr val="tx2"/>
                </a:solidFill>
              </a:rPr>
              <a:t>2010</a:t>
            </a:r>
            <a:endParaRPr lang="en-US" dirty="0">
              <a:solidFill>
                <a:schemeClr val="tx2"/>
              </a:solidFill>
            </a:endParaRPr>
          </a:p>
        </p:txBody>
      </p:sp>
      <p:sp>
        <p:nvSpPr>
          <p:cNvPr id="15" name="TextBox 14"/>
          <p:cNvSpPr txBox="1"/>
          <p:nvPr/>
        </p:nvSpPr>
        <p:spPr>
          <a:xfrm>
            <a:off x="2133600" y="1824335"/>
            <a:ext cx="870751" cy="461665"/>
          </a:xfrm>
          <a:prstGeom prst="rect">
            <a:avLst/>
          </a:prstGeom>
          <a:noFill/>
        </p:spPr>
        <p:txBody>
          <a:bodyPr wrap="none" rtlCol="0">
            <a:spAutoFit/>
          </a:bodyPr>
          <a:lstStyle/>
          <a:p>
            <a:r>
              <a:rPr lang="en-US" dirty="0" smtClean="0">
                <a:solidFill>
                  <a:schemeClr val="tx2"/>
                </a:solidFill>
              </a:rPr>
              <a:t>2000</a:t>
            </a:r>
            <a:endParaRPr lang="en-US" dirty="0">
              <a:solidFill>
                <a:schemeClr val="tx2"/>
              </a:solidFill>
            </a:endParaRPr>
          </a:p>
        </p:txBody>
      </p:sp>
      <p:sp>
        <p:nvSpPr>
          <p:cNvPr id="3" name="Slide Number Placeholder 2"/>
          <p:cNvSpPr>
            <a:spLocks noGrp="1"/>
          </p:cNvSpPr>
          <p:nvPr>
            <p:ph type="sldNum" sz="quarter" idx="4"/>
          </p:nvPr>
        </p:nvSpPr>
        <p:spPr/>
        <p:txBody>
          <a:bodyPr/>
          <a:lstStyle/>
          <a:p>
            <a:fld id="{2BC1FA3B-F0C1-4F58-90BE-DCC7501F4B28}" type="slidenum">
              <a:rPr lang="en-US" smtClean="0"/>
              <a:pPr/>
              <a:t>19</a:t>
            </a:fld>
            <a:endParaRPr lang="en-US" dirty="0"/>
          </a:p>
        </p:txBody>
      </p:sp>
    </p:spTree>
    <p:extLst>
      <p:ext uri="{BB962C8B-B14F-4D97-AF65-F5344CB8AC3E}">
        <p14:creationId xmlns:p14="http://schemas.microsoft.com/office/powerpoint/2010/main" val="9615322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43000" y="304800"/>
            <a:ext cx="7391400" cy="685800"/>
          </a:xfrm>
        </p:spPr>
        <p:txBody>
          <a:bodyPr>
            <a:normAutofit/>
          </a:bodyPr>
          <a:lstStyle/>
          <a:p>
            <a:r>
              <a:rPr lang="en-US" sz="2800" dirty="0" smtClean="0"/>
              <a:t>Growing States, 2000-2015</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a:t>
            </a:fld>
            <a:endParaRPr lang="en-US" dirty="0"/>
          </a:p>
        </p:txBody>
      </p:sp>
      <p:graphicFrame>
        <p:nvGraphicFramePr>
          <p:cNvPr id="6" name="Table 5"/>
          <p:cNvGraphicFramePr>
            <a:graphicFrameLocks noGrp="1"/>
          </p:cNvGraphicFramePr>
          <p:nvPr>
            <p:extLst/>
          </p:nvPr>
        </p:nvGraphicFramePr>
        <p:xfrm>
          <a:off x="838200" y="1233694"/>
          <a:ext cx="7802882" cy="5722523"/>
        </p:xfrm>
        <a:graphic>
          <a:graphicData uri="http://schemas.openxmlformats.org/drawingml/2006/table">
            <a:tbl>
              <a:tblPr firstRow="1" bandRow="1">
                <a:tableStyleId>{073A0DAA-6AF3-43AB-8588-CEC1D06C72B9}</a:tableStyleId>
              </a:tblPr>
              <a:tblGrid>
                <a:gridCol w="1645920"/>
                <a:gridCol w="1341121"/>
                <a:gridCol w="1341121"/>
                <a:gridCol w="1219200"/>
                <a:gridCol w="1219200"/>
                <a:gridCol w="1036320"/>
              </a:tblGrid>
              <a:tr h="633927">
                <a:tc>
                  <a:txBody>
                    <a:bodyPr/>
                    <a:lstStyle/>
                    <a:p>
                      <a:pPr marL="117475" indent="0" algn="l"/>
                      <a:endParaRPr lang="en-US" sz="1600" b="1" dirty="0">
                        <a:solidFill>
                          <a:srgbClr val="1B1E7A"/>
                        </a:solidFill>
                        <a:latin typeface="Arial" pitchFamily="34" charset="0"/>
                        <a:cs typeface="Arial" pitchFamily="34" charset="0"/>
                      </a:endParaRPr>
                    </a:p>
                  </a:txBody>
                  <a:tcPr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a:r>
                        <a:rPr lang="en-US" sz="1100" b="1" dirty="0" smtClean="0">
                          <a:solidFill>
                            <a:srgbClr val="1B1E7A"/>
                          </a:solidFill>
                          <a:latin typeface="Arial" pitchFamily="34" charset="0"/>
                          <a:cs typeface="Arial" pitchFamily="34" charset="0"/>
                        </a:rPr>
                        <a:t>2000</a:t>
                      </a:r>
                    </a:p>
                    <a:p>
                      <a:pPr marL="233363" indent="0" algn="ctr"/>
                      <a:r>
                        <a:rPr lang="en-US" sz="1100" b="1" dirty="0" smtClean="0">
                          <a:solidFill>
                            <a:srgbClr val="1B1E7A"/>
                          </a:solidFill>
                          <a:latin typeface="Arial" pitchFamily="34" charset="0"/>
                          <a:cs typeface="Arial" pitchFamily="34" charset="0"/>
                        </a:rPr>
                        <a:t>Population</a:t>
                      </a:r>
                      <a:endParaRPr lang="en-US" sz="1100" b="1" dirty="0">
                        <a:solidFill>
                          <a:srgbClr val="1B1E7A"/>
                        </a:solidFill>
                        <a:latin typeface="Arial" pitchFamily="34" charset="0"/>
                        <a:cs typeface="Arial" pitchFamily="34" charset="0"/>
                      </a:endParaRPr>
                    </a:p>
                  </a:txBody>
                  <a:tcPr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100" b="1" kern="1200" dirty="0" smtClean="0">
                          <a:solidFill>
                            <a:srgbClr val="1B1E7A"/>
                          </a:solidFill>
                          <a:latin typeface="Arial" pitchFamily="34" charset="0"/>
                          <a:ea typeface="+mn-ea"/>
                          <a:cs typeface="Arial" pitchFamily="34" charset="0"/>
                        </a:rPr>
                        <a:t>2010</a:t>
                      </a:r>
                    </a:p>
                    <a:p>
                      <a:pPr marL="233363" indent="0" algn="ctr" defTabSz="914400" rtl="0" eaLnBrk="1" latinLnBrk="0" hangingPunct="1"/>
                      <a:r>
                        <a:rPr lang="en-US" sz="1100" b="1" kern="1200" dirty="0" smtClean="0">
                          <a:solidFill>
                            <a:srgbClr val="1B1E7A"/>
                          </a:solidFill>
                          <a:latin typeface="Arial" pitchFamily="34" charset="0"/>
                          <a:ea typeface="+mn-ea"/>
                          <a:cs typeface="Arial" pitchFamily="34" charset="0"/>
                        </a:rPr>
                        <a:t>Population</a:t>
                      </a:r>
                    </a:p>
                  </a:txBody>
                  <a:tcPr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100" b="1" kern="1200" dirty="0" smtClean="0">
                          <a:solidFill>
                            <a:srgbClr val="1B1E7A"/>
                          </a:solidFill>
                          <a:latin typeface="Arial" pitchFamily="34" charset="0"/>
                          <a:ea typeface="+mn-ea"/>
                          <a:cs typeface="Arial" pitchFamily="34" charset="0"/>
                        </a:rPr>
                        <a:t>2015 Population</a:t>
                      </a:r>
                    </a:p>
                  </a:txBody>
                  <a:tcPr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100" b="1" kern="1200" dirty="0" smtClean="0">
                          <a:solidFill>
                            <a:srgbClr val="1B1E7A"/>
                          </a:solidFill>
                          <a:latin typeface="Arial" pitchFamily="34" charset="0"/>
                          <a:ea typeface="+mn-ea"/>
                          <a:cs typeface="Arial" pitchFamily="34" charset="0"/>
                        </a:rPr>
                        <a:t>Numeric</a:t>
                      </a:r>
                    </a:p>
                    <a:p>
                      <a:pPr marL="233363" indent="0" algn="ctr" defTabSz="914400" rtl="0" eaLnBrk="1" latinLnBrk="0" hangingPunct="1"/>
                      <a:r>
                        <a:rPr lang="en-US" sz="1100" b="1" kern="1200" dirty="0" smtClean="0">
                          <a:solidFill>
                            <a:srgbClr val="1B1E7A"/>
                          </a:solidFill>
                          <a:latin typeface="Arial" pitchFamily="34" charset="0"/>
                          <a:ea typeface="+mn-ea"/>
                          <a:cs typeface="Arial" pitchFamily="34" charset="0"/>
                        </a:rPr>
                        <a:t>Change</a:t>
                      </a:r>
                    </a:p>
                    <a:p>
                      <a:pPr marL="233363" indent="0" algn="ctr" defTabSz="914400" rtl="0" eaLnBrk="1" latinLnBrk="0" hangingPunct="1"/>
                      <a:r>
                        <a:rPr lang="en-US" sz="1100" b="1" kern="1200" dirty="0" smtClean="0">
                          <a:solidFill>
                            <a:srgbClr val="1B1E7A"/>
                          </a:solidFill>
                          <a:latin typeface="Arial" pitchFamily="34" charset="0"/>
                          <a:ea typeface="+mn-ea"/>
                          <a:cs typeface="Arial" pitchFamily="34" charset="0"/>
                        </a:rPr>
                        <a:t>2010-2015</a:t>
                      </a:r>
                    </a:p>
                  </a:txBody>
                  <a:tcPr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58738" indent="0" algn="ctr"/>
                      <a:r>
                        <a:rPr lang="en-US" sz="1100" b="1" dirty="0" smtClean="0">
                          <a:solidFill>
                            <a:srgbClr val="1B1E7A"/>
                          </a:solidFill>
                          <a:latin typeface="Arial" pitchFamily="34" charset="0"/>
                          <a:cs typeface="Arial" pitchFamily="34" charset="0"/>
                        </a:rPr>
                        <a:t>Percent</a:t>
                      </a:r>
                    </a:p>
                    <a:p>
                      <a:pPr marL="58738" indent="0" algn="ctr"/>
                      <a:r>
                        <a:rPr lang="en-US" sz="1100" b="1" dirty="0" smtClean="0">
                          <a:solidFill>
                            <a:srgbClr val="1B1E7A"/>
                          </a:solidFill>
                          <a:latin typeface="Arial" pitchFamily="34" charset="0"/>
                          <a:cs typeface="Arial" pitchFamily="34" charset="0"/>
                        </a:rPr>
                        <a:t>Change</a:t>
                      </a:r>
                    </a:p>
                    <a:p>
                      <a:pPr marL="58738" indent="0" algn="ctr"/>
                      <a:r>
                        <a:rPr lang="en-US" sz="1100" b="1" dirty="0" smtClean="0">
                          <a:solidFill>
                            <a:srgbClr val="1B1E7A"/>
                          </a:solidFill>
                          <a:latin typeface="Arial" pitchFamily="34" charset="0"/>
                          <a:cs typeface="Arial" pitchFamily="34" charset="0"/>
                        </a:rPr>
                        <a:t>2010-2015</a:t>
                      </a:r>
                      <a:endParaRPr lang="en-US" sz="1100" b="1" dirty="0">
                        <a:solidFill>
                          <a:srgbClr val="1B1E7A"/>
                        </a:solidFill>
                        <a:latin typeface="Arial" pitchFamily="34" charset="0"/>
                        <a:cs typeface="Arial" pitchFamily="34" charset="0"/>
                      </a:endParaRPr>
                    </a:p>
                  </a:txBody>
                  <a:tcPr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r>
              <a:tr h="335280">
                <a:tc>
                  <a:txBody>
                    <a:bodyPr/>
                    <a:lstStyle/>
                    <a:p>
                      <a:pPr algn="l" rtl="0" fontAlgn="ctr"/>
                      <a:r>
                        <a:rPr lang="en-US" sz="1800" b="0" i="0" u="none" strike="noStrike" dirty="0">
                          <a:solidFill>
                            <a:srgbClr val="1B1E7A"/>
                          </a:solidFill>
                          <a:effectLst/>
                          <a:latin typeface="Calibri"/>
                        </a:rPr>
                        <a:t>United States</a:t>
                      </a:r>
                    </a:p>
                  </a:txBody>
                  <a:tcPr marL="9525" marR="9525" marT="9525" marB="0" anchor="ctr">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r" defTabSz="914400" rtl="0" eaLnBrk="1" fontAlgn="b" latinLnBrk="0" hangingPunct="1">
                        <a:tabLst>
                          <a:tab pos="1312863" algn="dec"/>
                        </a:tabLst>
                      </a:pPr>
                      <a:r>
                        <a:rPr lang="en-US" sz="1800" u="none" strike="noStrike" kern="1200" dirty="0" smtClean="0">
                          <a:solidFill>
                            <a:srgbClr val="1B1E7A"/>
                          </a:solidFill>
                          <a:effectLst/>
                          <a:latin typeface="+mn-lt"/>
                          <a:ea typeface="+mn-ea"/>
                          <a:cs typeface="+mn-cs"/>
                        </a:rPr>
                        <a:t>         281,421,906</a:t>
                      </a:r>
                    </a:p>
                  </a:txBody>
                  <a:tcPr marL="9525" marR="9525" marT="9525"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r" defTabSz="914400" rtl="0" eaLnBrk="1" fontAlgn="b" latinLnBrk="0" hangingPunct="1">
                        <a:lnSpc>
                          <a:spcPct val="100000"/>
                        </a:lnSpc>
                        <a:spcBef>
                          <a:spcPts val="0"/>
                        </a:spcBef>
                        <a:spcAft>
                          <a:spcPts val="0"/>
                        </a:spcAft>
                        <a:buClrTx/>
                        <a:buSzTx/>
                        <a:buFontTx/>
                        <a:buNone/>
                        <a:tabLst>
                          <a:tab pos="1312863" algn="dec"/>
                        </a:tabLst>
                        <a:defRPr/>
                      </a:pPr>
                      <a:r>
                        <a:rPr lang="en-US" sz="1800" u="none" strike="noStrike" kern="1200" dirty="0" smtClean="0">
                          <a:solidFill>
                            <a:srgbClr val="1B1E7A"/>
                          </a:solidFill>
                          <a:effectLst/>
                          <a:latin typeface="+mn-lt"/>
                          <a:ea typeface="+mn-ea"/>
                          <a:cs typeface="+mn-cs"/>
                        </a:rPr>
                        <a:t>308,745,538</a:t>
                      </a:r>
                    </a:p>
                  </a:txBody>
                  <a:tcPr marL="9525" marR="9525" marT="9525"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r" defTabSz="914400" rtl="0" eaLnBrk="1" fontAlgn="b" latinLnBrk="0" hangingPunct="1">
                        <a:tabLst>
                          <a:tab pos="1312863" algn="dec"/>
                        </a:tabLst>
                      </a:pPr>
                      <a:r>
                        <a:rPr lang="en-US" sz="1800" u="none" strike="noStrike" kern="1200" dirty="0" smtClean="0">
                          <a:solidFill>
                            <a:srgbClr val="1B1E7A"/>
                          </a:solidFill>
                          <a:effectLst/>
                          <a:latin typeface="+mn-lt"/>
                          <a:ea typeface="+mn-ea"/>
                          <a:cs typeface="+mn-cs"/>
                        </a:rPr>
                        <a:t>321,418,820 </a:t>
                      </a:r>
                    </a:p>
                  </a:txBody>
                  <a:tcPr marL="9525" marR="9525" marT="9525"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dirty="0">
                          <a:solidFill>
                            <a:srgbClr val="1B1E7A"/>
                          </a:solidFill>
                          <a:effectLst/>
                          <a:latin typeface="+mn-lt"/>
                        </a:rPr>
                        <a:t>12,673,282</a:t>
                      </a:r>
                    </a:p>
                  </a:txBody>
                  <a:tcPr marL="9525" marR="9525" marT="9525"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a:solidFill>
                            <a:srgbClr val="1B1E7A"/>
                          </a:solidFill>
                          <a:effectLst/>
                          <a:latin typeface="+mn-lt"/>
                        </a:rPr>
                        <a:t>4.1%</a:t>
                      </a:r>
                    </a:p>
                  </a:txBody>
                  <a:tcPr marL="9525" marR="9525" marT="9525"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r>
              <a:tr h="402701">
                <a:tc>
                  <a:txBody>
                    <a:bodyPr/>
                    <a:lstStyle/>
                    <a:p>
                      <a:pPr algn="l" rtl="0" fontAlgn="ctr"/>
                      <a:r>
                        <a:rPr lang="en-US" sz="1800" b="1" i="0" u="none" strike="noStrike" dirty="0">
                          <a:solidFill>
                            <a:srgbClr val="1B1E7A"/>
                          </a:solidFill>
                          <a:effectLst/>
                          <a:latin typeface="Calibri"/>
                        </a:rPr>
                        <a:t>Texas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r" defTabSz="914400" rtl="0" eaLnBrk="1" fontAlgn="b" latinLnBrk="0" hangingPunct="1">
                        <a:tabLst>
                          <a:tab pos="1312863" algn="dec"/>
                        </a:tabLst>
                      </a:pPr>
                      <a:r>
                        <a:rPr lang="en-US" sz="1800" u="none" strike="noStrike" kern="1200" dirty="0" smtClean="0">
                          <a:solidFill>
                            <a:srgbClr val="1B1E7A"/>
                          </a:solidFill>
                          <a:effectLst/>
                          <a:latin typeface="+mn-lt"/>
                          <a:ea typeface="+mn-ea"/>
                          <a:cs typeface="+mn-cs"/>
                        </a:rPr>
                        <a:t>	</a:t>
                      </a:r>
                      <a:r>
                        <a:rPr lang="en-US" sz="1800" b="1" u="none" strike="noStrike" kern="1200" dirty="0" smtClean="0">
                          <a:solidFill>
                            <a:srgbClr val="1B1E7A"/>
                          </a:solidFill>
                          <a:effectLst/>
                          <a:latin typeface="+mn-lt"/>
                          <a:ea typeface="+mn-ea"/>
                          <a:cs typeface="+mn-cs"/>
                        </a:rPr>
                        <a:t>20,851,820</a:t>
                      </a:r>
                    </a:p>
                  </a:txBody>
                  <a:tcPr marL="9525" marR="9525" marT="9525"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r" defTabSz="914400" rtl="0" eaLnBrk="1" fontAlgn="b" latinLnBrk="0" hangingPunct="1">
                        <a:tabLst>
                          <a:tab pos="1312863" algn="dec"/>
                        </a:tabLst>
                      </a:pPr>
                      <a:r>
                        <a:rPr lang="en-US" sz="1800" b="1" u="none" strike="noStrike" kern="1200" dirty="0" smtClean="0">
                          <a:solidFill>
                            <a:srgbClr val="1B1E7A"/>
                          </a:solidFill>
                          <a:effectLst/>
                          <a:latin typeface="+mn-lt"/>
                          <a:ea typeface="+mn-ea"/>
                          <a:cs typeface="+mn-cs"/>
                        </a:rPr>
                        <a:t>25,145,561</a:t>
                      </a:r>
                    </a:p>
                  </a:txBody>
                  <a:tcPr marL="9525" marR="9525" marT="9525"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1" u="none" strike="noStrike" kern="1200" dirty="0" smtClean="0">
                          <a:solidFill>
                            <a:srgbClr val="1B1E7A"/>
                          </a:solidFill>
                          <a:effectLst/>
                          <a:latin typeface="+mn-lt"/>
                          <a:ea typeface="+mn-ea"/>
                          <a:cs typeface="+mn-cs"/>
                        </a:rPr>
                        <a:t> 27,469,114</a:t>
                      </a:r>
                    </a:p>
                  </a:txBody>
                  <a:tcPr marL="9525" marR="9525" marT="9525"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1" i="0" u="none" strike="noStrike" dirty="0">
                          <a:solidFill>
                            <a:srgbClr val="1B1E7A"/>
                          </a:solidFill>
                          <a:effectLst/>
                          <a:latin typeface="+mn-lt"/>
                        </a:rPr>
                        <a:t>2,323,553</a:t>
                      </a:r>
                    </a:p>
                  </a:txBody>
                  <a:tcPr marL="9525" marR="9525" marT="9525"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1" i="0" u="none" strike="noStrike" dirty="0">
                          <a:solidFill>
                            <a:srgbClr val="1B1E7A"/>
                          </a:solidFill>
                          <a:effectLst/>
                          <a:latin typeface="+mn-lt"/>
                        </a:rPr>
                        <a:t>9.2%</a:t>
                      </a:r>
                    </a:p>
                  </a:txBody>
                  <a:tcPr marL="9525" marR="9525" marT="9525"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r>
              <a:tr h="524621">
                <a:tc>
                  <a:txBody>
                    <a:bodyPr/>
                    <a:lstStyle/>
                    <a:p>
                      <a:pPr algn="l" rtl="0" fontAlgn="ctr"/>
                      <a:r>
                        <a:rPr lang="en-US" sz="1800" b="0" i="0" u="none" strike="noStrike" dirty="0">
                          <a:solidFill>
                            <a:srgbClr val="1B1E7A"/>
                          </a:solidFill>
                          <a:effectLst/>
                          <a:latin typeface="Calibri"/>
                        </a:rPr>
                        <a:t>California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r" defTabSz="914400" rtl="0" eaLnBrk="1" fontAlgn="b" latinLnBrk="0" hangingPunct="1">
                        <a:tabLst>
                          <a:tab pos="1312863" algn="dec"/>
                        </a:tabLst>
                      </a:pPr>
                      <a:r>
                        <a:rPr lang="en-US" sz="1800" u="none" strike="noStrike" kern="1200" dirty="0" smtClean="0">
                          <a:solidFill>
                            <a:srgbClr val="1B1E7A"/>
                          </a:solidFill>
                          <a:effectLst/>
                          <a:latin typeface="+mn-lt"/>
                          <a:ea typeface="+mn-ea"/>
                          <a:cs typeface="+mn-cs"/>
                        </a:rPr>
                        <a:t>	33,871,648</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a:solidFill>
                            <a:srgbClr val="1B1E7A"/>
                          </a:solidFill>
                          <a:effectLst/>
                          <a:latin typeface="+mn-lt"/>
                          <a:ea typeface="+mn-ea"/>
                          <a:cs typeface="+mn-cs"/>
                        </a:rPr>
                        <a:t>37,253,956</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smtClean="0">
                          <a:solidFill>
                            <a:srgbClr val="1B1E7A"/>
                          </a:solidFill>
                          <a:effectLst/>
                          <a:latin typeface="+mn-lt"/>
                          <a:ea typeface="+mn-ea"/>
                          <a:cs typeface="+mn-cs"/>
                        </a:rPr>
                        <a:t>39,144,818 </a:t>
                      </a:r>
                      <a:endParaRPr lang="en-US" sz="1800" u="none" strike="noStrike" kern="1200" dirty="0">
                        <a:solidFill>
                          <a:srgbClr val="1B1E7A"/>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dirty="0">
                          <a:solidFill>
                            <a:srgbClr val="1B1E7A"/>
                          </a:solidFill>
                          <a:effectLst/>
                          <a:latin typeface="+mn-lt"/>
                        </a:rPr>
                        <a:t>1,890,862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a:solidFill>
                            <a:srgbClr val="1B1E7A"/>
                          </a:solidFill>
                          <a:effectLst/>
                          <a:latin typeface="+mn-lt"/>
                        </a:rPr>
                        <a:t>5.1%</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r>
              <a:tr h="427570">
                <a:tc>
                  <a:txBody>
                    <a:bodyPr/>
                    <a:lstStyle/>
                    <a:p>
                      <a:pPr algn="l" rtl="0" fontAlgn="ctr"/>
                      <a:r>
                        <a:rPr lang="en-US" sz="1800" b="0" i="0" u="none" strike="noStrike" dirty="0">
                          <a:solidFill>
                            <a:srgbClr val="1B1E7A"/>
                          </a:solidFill>
                          <a:effectLst/>
                          <a:latin typeface="Calibri"/>
                        </a:rPr>
                        <a:t>Florida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r" defTabSz="914400" rtl="0" eaLnBrk="1" fontAlgn="b" latinLnBrk="0" hangingPunct="1">
                        <a:tabLst>
                          <a:tab pos="1312863" algn="dec"/>
                        </a:tabLst>
                      </a:pPr>
                      <a:r>
                        <a:rPr lang="en-US" sz="1800" u="none" strike="noStrike" kern="1200" dirty="0" smtClean="0">
                          <a:solidFill>
                            <a:srgbClr val="1B1E7A"/>
                          </a:solidFill>
                          <a:effectLst/>
                          <a:latin typeface="+mn-lt"/>
                          <a:ea typeface="+mn-ea"/>
                          <a:cs typeface="+mn-cs"/>
                        </a:rPr>
                        <a:t>	15,982,378</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u="none" strike="noStrike" kern="1200" dirty="0">
                          <a:solidFill>
                            <a:srgbClr val="1B1E7A"/>
                          </a:solidFill>
                          <a:effectLst/>
                          <a:latin typeface="+mn-lt"/>
                          <a:ea typeface="+mn-ea"/>
                          <a:cs typeface="+mn-cs"/>
                        </a:rPr>
                        <a:t>18,801,310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u="none" strike="noStrike" kern="1200" dirty="0" smtClean="0">
                          <a:solidFill>
                            <a:srgbClr val="1B1E7A"/>
                          </a:solidFill>
                          <a:effectLst/>
                          <a:latin typeface="+mn-lt"/>
                          <a:ea typeface="+mn-ea"/>
                          <a:cs typeface="+mn-cs"/>
                        </a:rPr>
                        <a:t> 20,271,272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0" i="0" u="none" strike="noStrike" dirty="0">
                          <a:solidFill>
                            <a:srgbClr val="1B1E7A"/>
                          </a:solidFill>
                          <a:effectLst/>
                          <a:latin typeface="+mn-lt"/>
                        </a:rPr>
                        <a:t>1,469,962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0" i="0" u="none" strike="noStrike" dirty="0">
                          <a:solidFill>
                            <a:srgbClr val="1B1E7A"/>
                          </a:solidFill>
                          <a:effectLst/>
                          <a:latin typeface="+mn-lt"/>
                        </a:rPr>
                        <a:t>7.8%</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r>
              <a:tr h="486522">
                <a:tc>
                  <a:txBody>
                    <a:bodyPr/>
                    <a:lstStyle/>
                    <a:p>
                      <a:pPr algn="l" rtl="0" fontAlgn="ctr"/>
                      <a:r>
                        <a:rPr lang="en-US" sz="1800" b="0" i="0" u="none" strike="noStrike" dirty="0">
                          <a:solidFill>
                            <a:srgbClr val="1B1E7A"/>
                          </a:solidFill>
                          <a:effectLst/>
                          <a:latin typeface="Calibri"/>
                        </a:rPr>
                        <a:t>Georgia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r" defTabSz="914400" rtl="0" eaLnBrk="1" fontAlgn="b" latinLnBrk="0" hangingPunct="1">
                        <a:tabLst>
                          <a:tab pos="1312863" algn="dec"/>
                        </a:tabLst>
                      </a:pPr>
                      <a:r>
                        <a:rPr lang="en-US" sz="1800" u="none" strike="noStrike" kern="1200" dirty="0" smtClean="0">
                          <a:solidFill>
                            <a:srgbClr val="1B1E7A"/>
                          </a:solidFill>
                          <a:effectLst/>
                          <a:latin typeface="+mn-lt"/>
                          <a:ea typeface="+mn-ea"/>
                          <a:cs typeface="+mn-cs"/>
                        </a:rPr>
                        <a:t>	8,186,453</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a:solidFill>
                            <a:srgbClr val="1B1E7A"/>
                          </a:solidFill>
                          <a:effectLst/>
                          <a:latin typeface="+mn-lt"/>
                          <a:ea typeface="+mn-ea"/>
                          <a:cs typeface="+mn-cs"/>
                        </a:rPr>
                        <a:t>9,687,653</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smtClean="0">
                          <a:solidFill>
                            <a:srgbClr val="1B1E7A"/>
                          </a:solidFill>
                          <a:effectLst/>
                          <a:latin typeface="+mn-lt"/>
                          <a:ea typeface="+mn-ea"/>
                          <a:cs typeface="+mn-cs"/>
                        </a:rPr>
                        <a:t>10,214,860</a:t>
                      </a:r>
                      <a:endParaRPr lang="en-US" sz="1800" u="none" strike="noStrike" kern="1200" dirty="0">
                        <a:solidFill>
                          <a:srgbClr val="1B1E7A"/>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dirty="0">
                          <a:solidFill>
                            <a:srgbClr val="1B1E7A"/>
                          </a:solidFill>
                          <a:effectLst/>
                          <a:latin typeface="+mn-lt"/>
                        </a:rPr>
                        <a:t>527,207</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dirty="0">
                          <a:solidFill>
                            <a:srgbClr val="1B1E7A"/>
                          </a:solidFill>
                          <a:effectLst/>
                          <a:latin typeface="+mn-lt"/>
                        </a:rPr>
                        <a:t>5.4%</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r>
              <a:tr h="384603">
                <a:tc>
                  <a:txBody>
                    <a:bodyPr/>
                    <a:lstStyle/>
                    <a:p>
                      <a:pPr algn="l" rtl="0" fontAlgn="b"/>
                      <a:r>
                        <a:rPr lang="en-US" sz="1800" b="0" i="0" u="none" strike="noStrike" dirty="0">
                          <a:solidFill>
                            <a:srgbClr val="1B1E7A"/>
                          </a:solidFill>
                          <a:effectLst/>
                          <a:latin typeface="Calibri"/>
                        </a:rPr>
                        <a:t>North Carolina</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u="none" strike="noStrike" kern="1200" dirty="0">
                          <a:solidFill>
                            <a:srgbClr val="1B1E7A"/>
                          </a:solidFill>
                          <a:effectLst/>
                          <a:latin typeface="+mn-lt"/>
                          <a:ea typeface="+mn-ea"/>
                          <a:cs typeface="+mn-cs"/>
                        </a:rPr>
                        <a:t>           8,049,313 </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u="none" strike="noStrike" kern="1200" dirty="0">
                          <a:solidFill>
                            <a:srgbClr val="1B1E7A"/>
                          </a:solidFill>
                          <a:effectLst/>
                          <a:latin typeface="+mn-lt"/>
                          <a:ea typeface="+mn-ea"/>
                          <a:cs typeface="+mn-cs"/>
                        </a:rPr>
                        <a:t>           9,535,483 </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u="none" strike="noStrike" kern="1200" dirty="0" smtClean="0">
                          <a:solidFill>
                            <a:srgbClr val="1B1E7A"/>
                          </a:solidFill>
                          <a:effectLst/>
                          <a:latin typeface="+mn-lt"/>
                          <a:ea typeface="+mn-ea"/>
                          <a:cs typeface="+mn-cs"/>
                        </a:rPr>
                        <a:t>10,042,802</a:t>
                      </a:r>
                      <a:endParaRPr lang="en-US" sz="1800" u="none" strike="noStrike" kern="1200" dirty="0">
                        <a:solidFill>
                          <a:srgbClr val="1B1E7A"/>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0" i="0" u="none" strike="noStrike" dirty="0">
                          <a:solidFill>
                            <a:srgbClr val="1B1E7A"/>
                          </a:solidFill>
                          <a:effectLst/>
                          <a:latin typeface="+mn-lt"/>
                        </a:rPr>
                        <a:t>507,319</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0" i="0" u="none" strike="noStrike" dirty="0">
                          <a:solidFill>
                            <a:srgbClr val="1B1E7A"/>
                          </a:solidFill>
                          <a:effectLst/>
                          <a:latin typeface="+mn-lt"/>
                        </a:rPr>
                        <a:t>5.3%</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r>
              <a:tr h="325651">
                <a:tc>
                  <a:txBody>
                    <a:bodyPr/>
                    <a:lstStyle/>
                    <a:p>
                      <a:pPr algn="l" rtl="0" fontAlgn="b"/>
                      <a:r>
                        <a:rPr lang="en-US" sz="1800" b="0" i="0" u="none" strike="noStrike" dirty="0">
                          <a:solidFill>
                            <a:srgbClr val="1B1E7A"/>
                          </a:solidFill>
                          <a:effectLst/>
                          <a:latin typeface="Calibri"/>
                        </a:rPr>
                        <a:t>Arizona</a:t>
                      </a:r>
                    </a:p>
                  </a:txBody>
                  <a:tcPr marL="9525" marR="9525" marT="9525"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a:solidFill>
                            <a:srgbClr val="1B1E7A"/>
                          </a:solidFill>
                          <a:effectLst/>
                          <a:latin typeface="+mn-lt"/>
                          <a:ea typeface="+mn-ea"/>
                          <a:cs typeface="+mn-cs"/>
                        </a:rPr>
                        <a:t>           5,130,632 </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a:solidFill>
                            <a:srgbClr val="1B1E7A"/>
                          </a:solidFill>
                          <a:effectLst/>
                          <a:latin typeface="+mn-lt"/>
                          <a:ea typeface="+mn-ea"/>
                          <a:cs typeface="+mn-cs"/>
                        </a:rPr>
                        <a:t>           6,392,017 </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smtClean="0">
                          <a:solidFill>
                            <a:srgbClr val="1B1E7A"/>
                          </a:solidFill>
                          <a:effectLst/>
                          <a:latin typeface="+mn-lt"/>
                          <a:ea typeface="+mn-ea"/>
                          <a:cs typeface="+mn-cs"/>
                        </a:rPr>
                        <a:t>6,828,065 </a:t>
                      </a:r>
                      <a:endParaRPr lang="en-US" sz="1800" u="none" strike="noStrike" kern="1200" dirty="0">
                        <a:solidFill>
                          <a:srgbClr val="1B1E7A"/>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a:solidFill>
                            <a:srgbClr val="1B1E7A"/>
                          </a:solidFill>
                          <a:effectLst/>
                          <a:latin typeface="+mn-lt"/>
                        </a:rPr>
                        <a:t>436,048</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dirty="0">
                          <a:solidFill>
                            <a:srgbClr val="1B1E7A"/>
                          </a:solidFill>
                          <a:effectLst/>
                          <a:latin typeface="+mn-lt"/>
                        </a:rPr>
                        <a:t>6.8%</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r>
              <a:tr h="137160">
                <a:tc>
                  <a:txBody>
                    <a:bodyPr/>
                    <a:lstStyle/>
                    <a:p>
                      <a:pPr marL="117475" indent="0" algn="l" defTabSz="914400" rtl="0" eaLnBrk="1" latinLnBrk="0" hangingPunct="1"/>
                      <a:endParaRPr lang="en-US" sz="500" b="1" kern="1200" spc="-100" baseline="0" dirty="0" smtClean="0">
                        <a:solidFill>
                          <a:srgbClr val="1B1E7A"/>
                        </a:solidFill>
                        <a:latin typeface="Arial Black" pitchFamily="34" charset="0"/>
                        <a:ea typeface="+mn-ea"/>
                        <a:cs typeface="+mn-cs"/>
                      </a:endParaRPr>
                    </a:p>
                  </a:txBody>
                  <a:tcPr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0" indent="0" algn="l" defTabSz="914400" rtl="0" eaLnBrk="1" latinLnBrk="0" hangingPunct="1">
                        <a:tabLst>
                          <a:tab pos="1312863" algn="dec"/>
                        </a:tabLst>
                      </a:pPr>
                      <a:endParaRPr lang="en-US" sz="500" b="1" kern="1200" spc="-100" baseline="0" dirty="0" smtClean="0">
                        <a:solidFill>
                          <a:srgbClr val="1B1E7A"/>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l" defTabSz="914400" rtl="0" eaLnBrk="1" latinLnBrk="0" hangingPunct="1">
                        <a:tabLst>
                          <a:tab pos="1312863" algn="dec"/>
                        </a:tabLst>
                      </a:pPr>
                      <a:endParaRPr lang="en-US" sz="2000" b="1" kern="1200" spc="-100" baseline="0" dirty="0" smtClean="0">
                        <a:solidFill>
                          <a:srgbClr val="191C6F"/>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l" defTabSz="914400" rtl="0" eaLnBrk="1" latinLnBrk="0" hangingPunct="1">
                        <a:tabLst>
                          <a:tab pos="1312863" algn="dec"/>
                        </a:tabLst>
                      </a:pPr>
                      <a:endParaRPr lang="en-US" sz="2000" b="1" kern="1200" spc="-100" baseline="0" dirty="0" smtClean="0">
                        <a:solidFill>
                          <a:srgbClr val="191C6F"/>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l" defTabSz="914400" rtl="0" eaLnBrk="1" latinLnBrk="0" hangingPunct="1">
                        <a:tabLst>
                          <a:tab pos="1312863" algn="dec"/>
                        </a:tabLst>
                      </a:pPr>
                      <a:endParaRPr lang="en-US" sz="2000" b="1" kern="1200" spc="-100" baseline="0" dirty="0" smtClean="0">
                        <a:solidFill>
                          <a:srgbClr val="191C6F"/>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algn="l" defTabSz="914400" rtl="0" eaLnBrk="1" latinLnBrk="0" hangingPunct="1">
                        <a:tabLst>
                          <a:tab pos="631825" algn="dec"/>
                        </a:tabLst>
                      </a:pPr>
                      <a:endParaRPr lang="en-US" sz="1800" u="none" strike="noStrike" kern="1200" dirty="0" smtClean="0">
                        <a:solidFill>
                          <a:srgbClr val="1B1E7A"/>
                        </a:solidFill>
                        <a:effectLst/>
                        <a:latin typeface="+mn-lt"/>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r>
              <a:tr h="1176447">
                <a:tc gridSpan="6">
                  <a:txBody>
                    <a:bodyPr/>
                    <a:lstStyle/>
                    <a:p>
                      <a:pPr marL="339725" indent="-339725"/>
                      <a:endParaRPr lang="en-US" sz="800" b="1" dirty="0" smtClean="0">
                        <a:solidFill>
                          <a:srgbClr val="1B1E7A"/>
                        </a:solidFill>
                        <a:latin typeface="Arial" pitchFamily="34" charset="0"/>
                        <a:cs typeface="Arial" pitchFamily="34" charset="0"/>
                      </a:endParaRPr>
                    </a:p>
                  </a:txBody>
                  <a:tcPr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algn="l" defTabSz="914400" rtl="0" eaLnBrk="1" latinLnBrk="0" hangingPunct="1">
                        <a:tabLst>
                          <a:tab pos="631825"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bl>
          </a:graphicData>
        </a:graphic>
      </p:graphicFrame>
      <p:sp>
        <p:nvSpPr>
          <p:cNvPr id="9" name="Rectangle 8"/>
          <p:cNvSpPr/>
          <p:nvPr/>
        </p:nvSpPr>
        <p:spPr>
          <a:xfrm>
            <a:off x="0" y="6396335"/>
            <a:ext cx="8001000" cy="461665"/>
          </a:xfrm>
          <a:prstGeom prst="rect">
            <a:avLst/>
          </a:prstGeom>
        </p:spPr>
        <p:txBody>
          <a:bodyPr wrap="square">
            <a:spAutoFit/>
          </a:bodyPr>
          <a:lstStyle/>
          <a:p>
            <a:r>
              <a:rPr lang="en-US" sz="1200" dirty="0" smtClean="0">
                <a:solidFill>
                  <a:schemeClr val="tx1">
                    <a:lumMod val="50000"/>
                    <a:lumOff val="50000"/>
                  </a:schemeClr>
                </a:solidFill>
              </a:rPr>
              <a:t>Source: U.S. Census Bureau. 2000 and 2010 Census Count, 2015 Population Estimates.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28703275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6858000" cy="990600"/>
          </a:xfrm>
        </p:spPr>
        <p:txBody>
          <a:bodyPr>
            <a:noAutofit/>
          </a:bodyPr>
          <a:lstStyle/>
          <a:p>
            <a:r>
              <a:rPr lang="en-US" sz="2800" dirty="0" smtClean="0"/>
              <a:t>Percent  of the Population that is of Hispanic Descent,  Texas Counties, 2009-2013</a:t>
            </a:r>
            <a:endParaRPr lang="en-US" sz="2800" dirty="0"/>
          </a:p>
        </p:txBody>
      </p:sp>
      <p:pic>
        <p:nvPicPr>
          <p:cNvPr id="5" name="Content Placeholder 4"/>
          <p:cNvPicPr>
            <a:picLocks noGrp="1" noChangeAspect="1"/>
          </p:cNvPicPr>
          <p:nvPr>
            <p:ph idx="1"/>
          </p:nvPr>
        </p:nvPicPr>
        <p:blipFill rotWithShape="1">
          <a:blip r:embed="rId2"/>
          <a:srcRect l="2035" t="20203" r="4320" b="20870"/>
          <a:stretch/>
        </p:blipFill>
        <p:spPr>
          <a:xfrm>
            <a:off x="1143000" y="1074160"/>
            <a:ext cx="6699068" cy="5718717"/>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20</a:t>
            </a:fld>
            <a:endParaRPr lang="en-US" dirty="0"/>
          </a:p>
        </p:txBody>
      </p:sp>
      <p:pic>
        <p:nvPicPr>
          <p:cNvPr id="6" name="Picture 5"/>
          <p:cNvPicPr>
            <a:picLocks noChangeAspect="1"/>
          </p:cNvPicPr>
          <p:nvPr/>
        </p:nvPicPr>
        <p:blipFill rotWithShape="1">
          <a:blip r:embed="rId3"/>
          <a:srcRect t="25899" r="17387"/>
          <a:stretch/>
        </p:blipFill>
        <p:spPr>
          <a:xfrm>
            <a:off x="685800" y="1447800"/>
            <a:ext cx="1823838" cy="1612900"/>
          </a:xfrm>
          <a:prstGeom prst="rect">
            <a:avLst/>
          </a:prstGeom>
        </p:spPr>
      </p:pic>
      <p:sp>
        <p:nvSpPr>
          <p:cNvPr id="7" name="Rectangle 6"/>
          <p:cNvSpPr/>
          <p:nvPr/>
        </p:nvSpPr>
        <p:spPr>
          <a:xfrm>
            <a:off x="228600" y="6541719"/>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03681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Percent of the Population that is Non-Hispanic Black, Texas Counties, 2009-2013</a:t>
            </a:r>
            <a:endParaRPr lang="en-US" sz="2800" dirty="0"/>
          </a:p>
        </p:txBody>
      </p:sp>
      <p:pic>
        <p:nvPicPr>
          <p:cNvPr id="5" name="Content Placeholder 4"/>
          <p:cNvPicPr>
            <a:picLocks noGrp="1" noChangeAspect="1"/>
          </p:cNvPicPr>
          <p:nvPr>
            <p:ph idx="1"/>
          </p:nvPr>
        </p:nvPicPr>
        <p:blipFill rotWithShape="1">
          <a:blip r:embed="rId2"/>
          <a:srcRect l="2036" t="21887" r="2036" b="19186"/>
          <a:stretch/>
        </p:blipFill>
        <p:spPr>
          <a:xfrm>
            <a:off x="1828800" y="1336673"/>
            <a:ext cx="6602732" cy="5502277"/>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21</a:t>
            </a:fld>
            <a:endParaRPr lang="en-US" dirty="0"/>
          </a:p>
        </p:txBody>
      </p:sp>
      <p:pic>
        <p:nvPicPr>
          <p:cNvPr id="3" name="Picture 2"/>
          <p:cNvPicPr>
            <a:picLocks noChangeAspect="1"/>
          </p:cNvPicPr>
          <p:nvPr/>
        </p:nvPicPr>
        <p:blipFill rotWithShape="1">
          <a:blip r:embed="rId3"/>
          <a:srcRect t="26091" r="20135"/>
          <a:stretch/>
        </p:blipFill>
        <p:spPr>
          <a:xfrm>
            <a:off x="1219200" y="1711477"/>
            <a:ext cx="1807425" cy="1641023"/>
          </a:xfrm>
          <a:prstGeom prst="rect">
            <a:avLst/>
          </a:prstGeom>
        </p:spPr>
      </p:pic>
      <p:sp>
        <p:nvSpPr>
          <p:cNvPr id="6" name="Rectangle 5"/>
          <p:cNvSpPr/>
          <p:nvPr/>
        </p:nvSpPr>
        <p:spPr>
          <a:xfrm>
            <a:off x="228600" y="6477000"/>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6822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858000" cy="990600"/>
          </a:xfrm>
        </p:spPr>
        <p:txBody>
          <a:bodyPr>
            <a:noAutofit/>
          </a:bodyPr>
          <a:lstStyle/>
          <a:p>
            <a:r>
              <a:rPr lang="en-US" sz="2800" dirty="0" smtClean="0"/>
              <a:t>Percent of the Population by Race and Ethnicity, San Antonio and Texas, 2010</a:t>
            </a:r>
            <a:endParaRPr lang="en-US" sz="2800" dirty="0"/>
          </a:p>
        </p:txBody>
      </p:sp>
      <p:sp>
        <p:nvSpPr>
          <p:cNvPr id="5" name="TextBox 4"/>
          <p:cNvSpPr txBox="1"/>
          <p:nvPr/>
        </p:nvSpPr>
        <p:spPr>
          <a:xfrm>
            <a:off x="-28937" y="6555899"/>
            <a:ext cx="2409634" cy="230832"/>
          </a:xfrm>
          <a:prstGeom prst="rect">
            <a:avLst/>
          </a:prstGeom>
          <a:noFill/>
        </p:spPr>
        <p:txBody>
          <a:bodyPr wrap="none" rtlCol="0">
            <a:spAutoFit/>
          </a:bodyPr>
          <a:lstStyle/>
          <a:p>
            <a:r>
              <a:rPr lang="en-US" sz="900" dirty="0" smtClean="0">
                <a:solidFill>
                  <a:schemeClr val="bg1">
                    <a:lumMod val="50000"/>
                  </a:schemeClr>
                </a:solidFill>
              </a:rPr>
              <a:t>Source: U.S. Census Bureau, 2010 Census</a:t>
            </a:r>
          </a:p>
        </p:txBody>
      </p:sp>
      <p:graphicFrame>
        <p:nvGraphicFramePr>
          <p:cNvPr id="9" name="Chart 8"/>
          <p:cNvGraphicFramePr/>
          <p:nvPr>
            <p:extLst/>
          </p:nvPr>
        </p:nvGraphicFramePr>
        <p:xfrm>
          <a:off x="381000" y="1295400"/>
          <a:ext cx="7848600" cy="55625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116790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smtClean="0"/>
              <a:t>Texas White (non-Hispanic) and Hispanic Populations by Age, 2014</a:t>
            </a:r>
            <a:endParaRPr lang="en-US" sz="3200" dirty="0"/>
          </a:p>
        </p:txBody>
      </p:sp>
      <p:graphicFrame>
        <p:nvGraphicFramePr>
          <p:cNvPr id="5" name="Content Placeholder 4"/>
          <p:cNvGraphicFramePr>
            <a:graphicFrameLocks noGrp="1"/>
          </p:cNvGraphicFramePr>
          <p:nvPr>
            <p:ph idx="1"/>
            <p:extLst/>
          </p:nvPr>
        </p:nvGraphicFramePr>
        <p:xfrm>
          <a:off x="0" y="1524000"/>
          <a:ext cx="9067800" cy="589667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23</a:t>
            </a:fld>
            <a:endParaRPr lang="en-US" dirty="0"/>
          </a:p>
        </p:txBody>
      </p:sp>
      <p:sp>
        <p:nvSpPr>
          <p:cNvPr id="6" name="TextBox 5"/>
          <p:cNvSpPr txBox="1"/>
          <p:nvPr/>
        </p:nvSpPr>
        <p:spPr>
          <a:xfrm>
            <a:off x="533400" y="6554085"/>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30653737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24</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34512864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25</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11685435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958815519"/>
              </p:ext>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26</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11045403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152400" y="1752600"/>
          <a:ext cx="8686800" cy="3617035"/>
        </p:xfrm>
        <a:graphic>
          <a:graphicData uri="http://schemas.openxmlformats.org/drawingml/2006/table">
            <a:tbl>
              <a:tblPr>
                <a:tableStyleId>{3C2FFA5D-87B4-456A-9821-1D502468CF0F}</a:tableStyleId>
              </a:tblPr>
              <a:tblGrid>
                <a:gridCol w="3660880"/>
                <a:gridCol w="1012584"/>
                <a:gridCol w="934693"/>
                <a:gridCol w="1012584"/>
                <a:gridCol w="1020427"/>
                <a:gridCol w="1045632"/>
              </a:tblGrid>
              <a:tr h="569456">
                <a:tc>
                  <a:txBody>
                    <a:bodyPr/>
                    <a:lstStyle/>
                    <a:p>
                      <a:pPr algn="l" fontAlgn="b"/>
                      <a:endParaRPr lang="en-US" sz="2800" b="0" i="0" u="none" strike="noStrike" dirty="0">
                        <a:solidFill>
                          <a:srgbClr val="000000"/>
                        </a:solidFill>
                        <a:effectLst/>
                        <a:latin typeface="Calibri" panose="020F0502020204030204" pitchFamily="34" charset="0"/>
                      </a:endParaRPr>
                    </a:p>
                  </a:txBody>
                  <a:tcPr marL="8596" marR="8596" marT="8596" marB="0" anchor="b">
                    <a:lnR w="12700" cap="flat" cmpd="sng" algn="ctr">
                      <a:solidFill>
                        <a:schemeClr val="accent1">
                          <a:lumMod val="75000"/>
                        </a:schemeClr>
                      </a:solidFill>
                      <a:prstDash val="solid"/>
                      <a:round/>
                      <a:headEnd type="none" w="med" len="med"/>
                      <a:tailEnd type="none" w="med" len="med"/>
                    </a:lnR>
                    <a:solidFill>
                      <a:schemeClr val="accent1"/>
                    </a:solidFill>
                  </a:tcPr>
                </a:tc>
                <a:tc gridSpan="4">
                  <a:txBody>
                    <a:bodyPr/>
                    <a:lstStyle/>
                    <a:p>
                      <a:pPr algn="ctr" fontAlgn="b"/>
                      <a:r>
                        <a:rPr lang="en-US" sz="2000" u="none" strike="noStrike" dirty="0" smtClean="0">
                          <a:solidFill>
                            <a:schemeClr val="bg1"/>
                          </a:solidFill>
                          <a:effectLst/>
                        </a:rPr>
                        <a:t>County</a:t>
                      </a:r>
                      <a:endParaRPr lang="en-US" sz="2000" b="0" i="0" u="none" strike="noStrike" dirty="0">
                        <a:solidFill>
                          <a:schemeClr val="bg1"/>
                        </a:solidFill>
                        <a:effectLst/>
                        <a:latin typeface="Calibri" panose="020F0502020204030204" pitchFamily="34" charset="0"/>
                      </a:endParaRPr>
                    </a:p>
                  </a:txBody>
                  <a:tcPr marL="8596" marR="8596" marT="8596"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solidFill>
                      <a:schemeClr val="accent1"/>
                    </a:solidFill>
                  </a:tcPr>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8596" marR="8596" marT="8596" marB="0" anchor="b"/>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8596" marR="8596" marT="8596" marB="0" anchor="b"/>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8596" marR="8596" marT="8596" marB="0" anchor="b"/>
                </a:tc>
                <a:tc>
                  <a:txBody>
                    <a:bodyPr/>
                    <a:lstStyle/>
                    <a:p>
                      <a:pPr algn="ctr" fontAlgn="b"/>
                      <a:endParaRPr lang="en-US" sz="2800" b="0" i="0" u="none" strike="noStrike" dirty="0">
                        <a:solidFill>
                          <a:srgbClr val="000000"/>
                        </a:solidFill>
                        <a:effectLst/>
                        <a:latin typeface="Calibri" panose="020F0502020204030204" pitchFamily="34" charset="0"/>
                      </a:endParaRPr>
                    </a:p>
                  </a:txBody>
                  <a:tcPr marL="8596" marR="8596" marT="8596" marB="0" anchor="b">
                    <a:lnL w="12700" cap="flat" cmpd="sng" algn="ctr">
                      <a:solidFill>
                        <a:schemeClr val="accent1">
                          <a:lumMod val="75000"/>
                        </a:schemeClr>
                      </a:solidFill>
                      <a:prstDash val="solid"/>
                      <a:round/>
                      <a:headEnd type="none" w="med" len="med"/>
                      <a:tailEnd type="none" w="med" len="med"/>
                    </a:lnL>
                    <a:solidFill>
                      <a:schemeClr val="accent1"/>
                    </a:solidFill>
                  </a:tcPr>
                </a:tc>
              </a:tr>
              <a:tr h="569456">
                <a:tc>
                  <a:txBody>
                    <a:bodyPr/>
                    <a:lstStyle/>
                    <a:p>
                      <a:pPr algn="l" fontAlgn="b"/>
                      <a:endParaRPr lang="en-US" sz="2800" b="0" i="0" u="none" strike="noStrike" dirty="0">
                        <a:solidFill>
                          <a:srgbClr val="000000"/>
                        </a:solidFill>
                        <a:effectLst/>
                        <a:latin typeface="Calibri" panose="020F0502020204030204" pitchFamily="34" charset="0"/>
                      </a:endParaRPr>
                    </a:p>
                  </a:txBody>
                  <a:tcPr marL="8596" marR="8596" marT="8596" marB="0" anchor="b">
                    <a:lnR w="12700" cap="flat" cmpd="sng" algn="ctr">
                      <a:solidFill>
                        <a:schemeClr val="accent1">
                          <a:lumMod val="75000"/>
                        </a:schemeClr>
                      </a:solidFill>
                      <a:prstDash val="solid"/>
                      <a:round/>
                      <a:headEnd type="none" w="med" len="med"/>
                      <a:tailEnd type="none" w="med" len="med"/>
                    </a:lnR>
                    <a:solidFill>
                      <a:schemeClr val="accent1"/>
                    </a:solidFill>
                  </a:tcPr>
                </a:tc>
                <a:tc>
                  <a:txBody>
                    <a:bodyPr/>
                    <a:lstStyle/>
                    <a:p>
                      <a:pPr algn="ctr" fontAlgn="b"/>
                      <a:r>
                        <a:rPr lang="en-US" sz="2400" u="none" strike="noStrike" dirty="0" smtClean="0">
                          <a:solidFill>
                            <a:schemeClr val="bg1"/>
                          </a:solidFill>
                          <a:effectLst/>
                        </a:rPr>
                        <a:t>Bexar</a:t>
                      </a:r>
                      <a:endParaRPr lang="en-US" sz="2400" b="0" i="0" u="none" strike="noStrike" dirty="0">
                        <a:solidFill>
                          <a:schemeClr val="bg1"/>
                        </a:solidFill>
                        <a:effectLst/>
                        <a:latin typeface="Calibri" panose="020F0502020204030204" pitchFamily="34" charset="0"/>
                      </a:endParaRPr>
                    </a:p>
                  </a:txBody>
                  <a:tcPr marL="8596" marR="8596" marT="8596" marB="0" anchor="b">
                    <a:lnL w="12700" cap="flat" cmpd="sng" algn="ctr">
                      <a:solidFill>
                        <a:schemeClr val="accent1">
                          <a:lumMod val="75000"/>
                        </a:schemeClr>
                      </a:solidFill>
                      <a:prstDash val="solid"/>
                      <a:round/>
                      <a:headEnd type="none" w="med" len="med"/>
                      <a:tailEnd type="none" w="med" len="med"/>
                    </a:lnL>
                    <a:solidFill>
                      <a:schemeClr val="accent1"/>
                    </a:solidFill>
                  </a:tcPr>
                </a:tc>
                <a:tc>
                  <a:txBody>
                    <a:bodyPr/>
                    <a:lstStyle/>
                    <a:p>
                      <a:pPr algn="ctr" fontAlgn="b"/>
                      <a:r>
                        <a:rPr lang="en-US" sz="2400" u="none" strike="noStrike" dirty="0" smtClean="0">
                          <a:solidFill>
                            <a:schemeClr val="bg1"/>
                          </a:solidFill>
                          <a:effectLst/>
                        </a:rPr>
                        <a:t>Travis</a:t>
                      </a:r>
                      <a:endParaRPr lang="en-US" sz="2400" b="0" i="0" u="none" strike="noStrike" dirty="0">
                        <a:solidFill>
                          <a:schemeClr val="bg1"/>
                        </a:solidFill>
                        <a:effectLst/>
                        <a:latin typeface="Calibri" panose="020F0502020204030204" pitchFamily="34" charset="0"/>
                      </a:endParaRPr>
                    </a:p>
                  </a:txBody>
                  <a:tcPr marL="8596" marR="8596" marT="8596" marB="0" anchor="b">
                    <a:solidFill>
                      <a:schemeClr val="accent1"/>
                    </a:solidFill>
                  </a:tcPr>
                </a:tc>
                <a:tc>
                  <a:txBody>
                    <a:bodyPr/>
                    <a:lstStyle/>
                    <a:p>
                      <a:pPr algn="ctr" fontAlgn="b"/>
                      <a:r>
                        <a:rPr lang="en-US" sz="2400" u="none" strike="noStrike" dirty="0" smtClean="0">
                          <a:solidFill>
                            <a:schemeClr val="bg1"/>
                          </a:solidFill>
                          <a:effectLst/>
                        </a:rPr>
                        <a:t>Harris</a:t>
                      </a:r>
                      <a:endParaRPr lang="en-US" sz="2400" b="0" i="0" u="none" strike="noStrike" dirty="0">
                        <a:solidFill>
                          <a:schemeClr val="bg1"/>
                        </a:solidFill>
                        <a:effectLst/>
                        <a:latin typeface="Calibri" panose="020F0502020204030204" pitchFamily="34" charset="0"/>
                      </a:endParaRPr>
                    </a:p>
                  </a:txBody>
                  <a:tcPr marL="8596" marR="8596" marT="8596" marB="0" anchor="b">
                    <a:solidFill>
                      <a:schemeClr val="accent1"/>
                    </a:solidFill>
                  </a:tcPr>
                </a:tc>
                <a:tc>
                  <a:txBody>
                    <a:bodyPr/>
                    <a:lstStyle/>
                    <a:p>
                      <a:pPr algn="ctr" fontAlgn="b"/>
                      <a:r>
                        <a:rPr lang="en-US" sz="2400" u="none" strike="noStrike" dirty="0" smtClean="0">
                          <a:solidFill>
                            <a:schemeClr val="bg1"/>
                          </a:solidFill>
                          <a:effectLst/>
                        </a:rPr>
                        <a:t>Dallas</a:t>
                      </a:r>
                      <a:endParaRPr lang="en-US" sz="2400" b="0" i="0" u="none" strike="noStrike" dirty="0">
                        <a:solidFill>
                          <a:schemeClr val="bg1"/>
                        </a:solidFill>
                        <a:effectLst/>
                        <a:latin typeface="Calibri" panose="020F0502020204030204" pitchFamily="34" charset="0"/>
                      </a:endParaRPr>
                    </a:p>
                  </a:txBody>
                  <a:tcPr marL="8596" marR="8596" marT="8596" marB="0" anchor="b">
                    <a:lnR w="12700" cap="flat" cmpd="sng" algn="ctr">
                      <a:solidFill>
                        <a:schemeClr val="accent1">
                          <a:lumMod val="75000"/>
                        </a:schemeClr>
                      </a:solidFill>
                      <a:prstDash val="solid"/>
                      <a:round/>
                      <a:headEnd type="none" w="med" len="med"/>
                      <a:tailEnd type="none" w="med" len="med"/>
                    </a:lnR>
                    <a:solidFill>
                      <a:schemeClr val="accent1"/>
                    </a:solidFill>
                  </a:tcPr>
                </a:tc>
                <a:tc>
                  <a:txBody>
                    <a:bodyPr/>
                    <a:lstStyle/>
                    <a:p>
                      <a:pPr algn="ctr" fontAlgn="b"/>
                      <a:r>
                        <a:rPr lang="en-US" sz="2400" u="none" strike="noStrike" dirty="0">
                          <a:solidFill>
                            <a:schemeClr val="bg1"/>
                          </a:solidFill>
                          <a:effectLst/>
                        </a:rPr>
                        <a:t>Texas</a:t>
                      </a:r>
                      <a:endParaRPr lang="en-US" sz="2400" b="0" i="0" u="none" strike="noStrike" dirty="0">
                        <a:solidFill>
                          <a:schemeClr val="bg1"/>
                        </a:solidFill>
                        <a:effectLst/>
                        <a:latin typeface="Calibri" panose="020F0502020204030204" pitchFamily="34" charset="0"/>
                      </a:endParaRPr>
                    </a:p>
                  </a:txBody>
                  <a:tcPr marL="8596" marR="8596" marT="8596" marB="0" anchor="b">
                    <a:lnL w="12700" cap="flat" cmpd="sng" algn="ctr">
                      <a:solidFill>
                        <a:schemeClr val="accent1">
                          <a:lumMod val="75000"/>
                        </a:schemeClr>
                      </a:solidFill>
                      <a:prstDash val="solid"/>
                      <a:round/>
                      <a:headEnd type="none" w="med" len="med"/>
                      <a:tailEnd type="none" w="med" len="med"/>
                    </a:lnL>
                    <a:solidFill>
                      <a:schemeClr val="accent1"/>
                    </a:solidFill>
                  </a:tcPr>
                </a:tc>
              </a:tr>
              <a:tr h="790991">
                <a:tc>
                  <a:txBody>
                    <a:bodyPr/>
                    <a:lstStyle/>
                    <a:p>
                      <a:pPr lvl="0" algn="l" fontAlgn="b"/>
                      <a:r>
                        <a:rPr lang="en-US" sz="1800" u="none" strike="noStrike" dirty="0">
                          <a:solidFill>
                            <a:srgbClr val="002060"/>
                          </a:solidFill>
                          <a:effectLst/>
                        </a:rPr>
                        <a:t>Median household income (in 2014 dollars), 2010-2014</a:t>
                      </a:r>
                      <a:endParaRPr lang="en-US" sz="1800" b="0" i="0" u="none" strike="noStrike" dirty="0">
                        <a:solidFill>
                          <a:srgbClr val="002060"/>
                        </a:solidFill>
                        <a:effectLst/>
                        <a:latin typeface="Calibri" panose="020F0502020204030204" pitchFamily="34" charset="0"/>
                      </a:endParaRPr>
                    </a:p>
                  </a:txBody>
                  <a:tcPr marL="8596" marR="8596" marT="8596" marB="0" anchor="ctr"/>
                </a:tc>
                <a:tc>
                  <a:txBody>
                    <a:bodyPr/>
                    <a:lstStyle/>
                    <a:p>
                      <a:pPr algn="r" fontAlgn="b"/>
                      <a:r>
                        <a:rPr lang="en-US" sz="1800" u="none" strike="noStrike" dirty="0">
                          <a:solidFill>
                            <a:srgbClr val="002060"/>
                          </a:solidFill>
                          <a:effectLst/>
                        </a:rPr>
                        <a:t> $   </a:t>
                      </a:r>
                      <a:r>
                        <a:rPr lang="en-US" sz="1800" u="none" strike="noStrike" dirty="0" smtClean="0">
                          <a:solidFill>
                            <a:srgbClr val="002060"/>
                          </a:solidFill>
                          <a:effectLst/>
                        </a:rPr>
                        <a:t>50,867 </a:t>
                      </a:r>
                      <a:endParaRPr lang="en-US" sz="1800" b="0" i="0" u="none" strike="noStrike" dirty="0">
                        <a:solidFill>
                          <a:srgbClr val="002060"/>
                        </a:solidFill>
                        <a:effectLst/>
                        <a:latin typeface="Calibri" panose="020F0502020204030204" pitchFamily="34" charset="0"/>
                      </a:endParaRPr>
                    </a:p>
                  </a:txBody>
                  <a:tcPr marL="8596" marR="8596" marT="8596" marB="0" anchor="ctr"/>
                </a:tc>
                <a:tc>
                  <a:txBody>
                    <a:bodyPr/>
                    <a:lstStyle/>
                    <a:p>
                      <a:pPr algn="r" fontAlgn="b"/>
                      <a:r>
                        <a:rPr lang="en-US" sz="1800" u="none" strike="noStrike" dirty="0">
                          <a:solidFill>
                            <a:srgbClr val="002060"/>
                          </a:solidFill>
                          <a:effectLst/>
                        </a:rPr>
                        <a:t> $  </a:t>
                      </a:r>
                      <a:r>
                        <a:rPr lang="en-US" sz="1800" u="none" strike="noStrike" dirty="0" smtClean="0">
                          <a:solidFill>
                            <a:srgbClr val="002060"/>
                          </a:solidFill>
                          <a:effectLst/>
                        </a:rPr>
                        <a:t>59,620 </a:t>
                      </a:r>
                      <a:endParaRPr lang="en-US" sz="1800" b="0" i="0" u="none" strike="noStrike" dirty="0">
                        <a:solidFill>
                          <a:srgbClr val="002060"/>
                        </a:solidFill>
                        <a:effectLst/>
                        <a:latin typeface="Calibri" panose="020F0502020204030204" pitchFamily="34" charset="0"/>
                      </a:endParaRPr>
                    </a:p>
                  </a:txBody>
                  <a:tcPr marL="8596" marR="8596" marT="8596" marB="0" anchor="ctr"/>
                </a:tc>
                <a:tc>
                  <a:txBody>
                    <a:bodyPr/>
                    <a:lstStyle/>
                    <a:p>
                      <a:pPr algn="r" fontAlgn="b"/>
                      <a:r>
                        <a:rPr lang="en-US" sz="1800" u="none" strike="noStrike" dirty="0">
                          <a:solidFill>
                            <a:srgbClr val="002060"/>
                          </a:solidFill>
                          <a:effectLst/>
                        </a:rPr>
                        <a:t> $   </a:t>
                      </a:r>
                      <a:r>
                        <a:rPr lang="en-US" sz="1800" u="none" strike="noStrike" dirty="0" smtClean="0">
                          <a:solidFill>
                            <a:srgbClr val="002060"/>
                          </a:solidFill>
                          <a:effectLst/>
                        </a:rPr>
                        <a:t>53,822 </a:t>
                      </a:r>
                      <a:endParaRPr lang="en-US" sz="1800" b="0" i="0" u="none" strike="noStrike" dirty="0">
                        <a:solidFill>
                          <a:srgbClr val="002060"/>
                        </a:solidFill>
                        <a:effectLst/>
                        <a:latin typeface="Calibri" panose="020F0502020204030204" pitchFamily="34" charset="0"/>
                      </a:endParaRPr>
                    </a:p>
                  </a:txBody>
                  <a:tcPr marL="8596" marR="8596" marT="8596" marB="0" anchor="ctr"/>
                </a:tc>
                <a:tc>
                  <a:txBody>
                    <a:bodyPr/>
                    <a:lstStyle/>
                    <a:p>
                      <a:pPr algn="r" fontAlgn="b"/>
                      <a:r>
                        <a:rPr lang="en-US" sz="1800" u="none" strike="noStrike" dirty="0">
                          <a:solidFill>
                            <a:srgbClr val="002060"/>
                          </a:solidFill>
                          <a:effectLst/>
                        </a:rPr>
                        <a:t> $  </a:t>
                      </a:r>
                      <a:r>
                        <a:rPr lang="en-US" sz="1800" u="none" strike="noStrike" dirty="0" smtClean="0">
                          <a:solidFill>
                            <a:srgbClr val="002060"/>
                          </a:solidFill>
                          <a:effectLst/>
                        </a:rPr>
                        <a:t>49,925 </a:t>
                      </a:r>
                      <a:endParaRPr lang="en-US" sz="1800" b="0" i="0" u="none" strike="noStrike" dirty="0">
                        <a:solidFill>
                          <a:srgbClr val="002060"/>
                        </a:solidFill>
                        <a:effectLst/>
                        <a:latin typeface="Calibri" panose="020F0502020204030204" pitchFamily="34" charset="0"/>
                      </a:endParaRPr>
                    </a:p>
                  </a:txBody>
                  <a:tcPr marL="8596" marR="8596" marT="8596" marB="0" anchor="ctr"/>
                </a:tc>
                <a:tc>
                  <a:txBody>
                    <a:bodyPr/>
                    <a:lstStyle/>
                    <a:p>
                      <a:pPr algn="r" fontAlgn="b"/>
                      <a:r>
                        <a:rPr lang="en-US" sz="1800" u="none" strike="noStrike" dirty="0">
                          <a:solidFill>
                            <a:srgbClr val="002060"/>
                          </a:solidFill>
                          <a:effectLst/>
                        </a:rPr>
                        <a:t> $    </a:t>
                      </a:r>
                      <a:r>
                        <a:rPr lang="en-US" sz="1800" u="none" strike="noStrike" dirty="0" smtClean="0">
                          <a:solidFill>
                            <a:srgbClr val="002060"/>
                          </a:solidFill>
                          <a:effectLst/>
                        </a:rPr>
                        <a:t>52,576 </a:t>
                      </a:r>
                      <a:endParaRPr lang="en-US" sz="1800" b="0" i="0" u="none" strike="noStrike" dirty="0">
                        <a:solidFill>
                          <a:srgbClr val="002060"/>
                        </a:solidFill>
                        <a:effectLst/>
                        <a:latin typeface="Calibri" panose="020F0502020204030204" pitchFamily="34" charset="0"/>
                      </a:endParaRPr>
                    </a:p>
                  </a:txBody>
                  <a:tcPr marL="8596" marR="8596" marT="8596" marB="0" anchor="ctr"/>
                </a:tc>
              </a:tr>
              <a:tr h="790991">
                <a:tc>
                  <a:txBody>
                    <a:bodyPr/>
                    <a:lstStyle/>
                    <a:p>
                      <a:pPr lvl="0" algn="l" fontAlgn="b"/>
                      <a:r>
                        <a:rPr lang="en-US" sz="1800" u="none" strike="noStrike" dirty="0">
                          <a:solidFill>
                            <a:srgbClr val="002060"/>
                          </a:solidFill>
                          <a:effectLst/>
                        </a:rPr>
                        <a:t>Per capita income in past 12 months (in 2014 dollars), 2010-2014</a:t>
                      </a:r>
                      <a:endParaRPr lang="en-US" sz="1800" b="0" i="0" u="none" strike="noStrike" dirty="0">
                        <a:solidFill>
                          <a:srgbClr val="002060"/>
                        </a:solidFill>
                        <a:effectLst/>
                        <a:latin typeface="Calibri" panose="020F0502020204030204" pitchFamily="34" charset="0"/>
                      </a:endParaRPr>
                    </a:p>
                  </a:txBody>
                  <a:tcPr marL="8596" marR="8596" marT="8596" marB="0" anchor="ctr"/>
                </a:tc>
                <a:tc>
                  <a:txBody>
                    <a:bodyPr/>
                    <a:lstStyle/>
                    <a:p>
                      <a:pPr algn="r" fontAlgn="b"/>
                      <a:r>
                        <a:rPr lang="en-US" sz="1800" u="none" strike="noStrike" dirty="0">
                          <a:solidFill>
                            <a:srgbClr val="002060"/>
                          </a:solidFill>
                          <a:effectLst/>
                        </a:rPr>
                        <a:t> $   </a:t>
                      </a:r>
                      <a:r>
                        <a:rPr lang="en-US" sz="1800" u="none" strike="noStrike" dirty="0" smtClean="0">
                          <a:solidFill>
                            <a:srgbClr val="002060"/>
                          </a:solidFill>
                          <a:effectLst/>
                        </a:rPr>
                        <a:t>24,525 </a:t>
                      </a:r>
                      <a:endParaRPr lang="en-US" sz="1800" b="0" i="0" u="none" strike="noStrike" dirty="0">
                        <a:solidFill>
                          <a:srgbClr val="002060"/>
                        </a:solidFill>
                        <a:effectLst/>
                        <a:latin typeface="Calibri" panose="020F0502020204030204" pitchFamily="34" charset="0"/>
                      </a:endParaRPr>
                    </a:p>
                  </a:txBody>
                  <a:tcPr marL="8596" marR="8596" marT="8596" marB="0" anchor="ctr"/>
                </a:tc>
                <a:tc>
                  <a:txBody>
                    <a:bodyPr/>
                    <a:lstStyle/>
                    <a:p>
                      <a:pPr algn="r" fontAlgn="b"/>
                      <a:r>
                        <a:rPr lang="en-US" sz="1800" u="none" strike="noStrike" dirty="0">
                          <a:solidFill>
                            <a:srgbClr val="002060"/>
                          </a:solidFill>
                          <a:effectLst/>
                        </a:rPr>
                        <a:t> $  </a:t>
                      </a:r>
                      <a:r>
                        <a:rPr lang="en-US" sz="1800" u="none" strike="noStrike" dirty="0" smtClean="0">
                          <a:solidFill>
                            <a:srgbClr val="002060"/>
                          </a:solidFill>
                          <a:effectLst/>
                        </a:rPr>
                        <a:t>33,943 </a:t>
                      </a:r>
                      <a:endParaRPr lang="en-US" sz="1800" b="0" i="0" u="none" strike="noStrike" dirty="0">
                        <a:solidFill>
                          <a:srgbClr val="002060"/>
                        </a:solidFill>
                        <a:effectLst/>
                        <a:latin typeface="Calibri" panose="020F0502020204030204" pitchFamily="34" charset="0"/>
                      </a:endParaRPr>
                    </a:p>
                  </a:txBody>
                  <a:tcPr marL="8596" marR="8596" marT="8596" marB="0" anchor="ctr"/>
                </a:tc>
                <a:tc>
                  <a:txBody>
                    <a:bodyPr/>
                    <a:lstStyle/>
                    <a:p>
                      <a:pPr algn="r" fontAlgn="b"/>
                      <a:r>
                        <a:rPr lang="en-US" sz="1800" u="none" strike="noStrike" dirty="0">
                          <a:solidFill>
                            <a:srgbClr val="002060"/>
                          </a:solidFill>
                          <a:effectLst/>
                        </a:rPr>
                        <a:t> $  </a:t>
                      </a:r>
                      <a:r>
                        <a:rPr lang="en-US" sz="1800" u="none" strike="noStrike" dirty="0" smtClean="0">
                          <a:solidFill>
                            <a:srgbClr val="002060"/>
                          </a:solidFill>
                          <a:effectLst/>
                        </a:rPr>
                        <a:t>28,454 </a:t>
                      </a:r>
                      <a:endParaRPr lang="en-US" sz="1800" b="0" i="0" u="none" strike="noStrike" dirty="0">
                        <a:solidFill>
                          <a:srgbClr val="002060"/>
                        </a:solidFill>
                        <a:effectLst/>
                        <a:latin typeface="Calibri" panose="020F0502020204030204" pitchFamily="34" charset="0"/>
                      </a:endParaRPr>
                    </a:p>
                  </a:txBody>
                  <a:tcPr marL="8596" marR="8596" marT="8596" marB="0" anchor="ctr"/>
                </a:tc>
                <a:tc>
                  <a:txBody>
                    <a:bodyPr/>
                    <a:lstStyle/>
                    <a:p>
                      <a:pPr algn="r" fontAlgn="b"/>
                      <a:r>
                        <a:rPr lang="en-US" sz="1800" u="none" strike="noStrike" dirty="0">
                          <a:solidFill>
                            <a:srgbClr val="002060"/>
                          </a:solidFill>
                          <a:effectLst/>
                        </a:rPr>
                        <a:t> $  </a:t>
                      </a:r>
                      <a:r>
                        <a:rPr lang="en-US" sz="1800" u="none" strike="noStrike" dirty="0" smtClean="0">
                          <a:solidFill>
                            <a:srgbClr val="002060"/>
                          </a:solidFill>
                          <a:effectLst/>
                        </a:rPr>
                        <a:t>27,195 </a:t>
                      </a:r>
                      <a:endParaRPr lang="en-US" sz="1800" b="0" i="0" u="none" strike="noStrike" dirty="0">
                        <a:solidFill>
                          <a:srgbClr val="002060"/>
                        </a:solidFill>
                        <a:effectLst/>
                        <a:latin typeface="Calibri" panose="020F0502020204030204" pitchFamily="34" charset="0"/>
                      </a:endParaRPr>
                    </a:p>
                  </a:txBody>
                  <a:tcPr marL="8596" marR="8596" marT="8596" marB="0" anchor="ctr"/>
                </a:tc>
                <a:tc>
                  <a:txBody>
                    <a:bodyPr/>
                    <a:lstStyle/>
                    <a:p>
                      <a:pPr algn="r" fontAlgn="b"/>
                      <a:r>
                        <a:rPr lang="en-US" sz="1800" u="none" strike="noStrike" dirty="0">
                          <a:solidFill>
                            <a:srgbClr val="002060"/>
                          </a:solidFill>
                          <a:effectLst/>
                        </a:rPr>
                        <a:t> $   </a:t>
                      </a:r>
                      <a:r>
                        <a:rPr lang="en-US" sz="1800" u="none" strike="noStrike" dirty="0" smtClean="0">
                          <a:solidFill>
                            <a:srgbClr val="002060"/>
                          </a:solidFill>
                          <a:effectLst/>
                        </a:rPr>
                        <a:t>26,513 </a:t>
                      </a:r>
                      <a:endParaRPr lang="en-US" sz="1800" b="0" i="0" u="none" strike="noStrike" dirty="0">
                        <a:solidFill>
                          <a:srgbClr val="002060"/>
                        </a:solidFill>
                        <a:effectLst/>
                        <a:latin typeface="Calibri" panose="020F0502020204030204" pitchFamily="34" charset="0"/>
                      </a:endParaRPr>
                    </a:p>
                  </a:txBody>
                  <a:tcPr marL="8596" marR="8596" marT="8596" marB="0" anchor="ctr"/>
                </a:tc>
              </a:tr>
              <a:tr h="896141">
                <a:tc>
                  <a:txBody>
                    <a:bodyPr/>
                    <a:lstStyle/>
                    <a:p>
                      <a:pPr lvl="0" algn="l" fontAlgn="b"/>
                      <a:r>
                        <a:rPr lang="en-US" sz="1800" u="none" strike="noStrike" dirty="0">
                          <a:solidFill>
                            <a:srgbClr val="002060"/>
                          </a:solidFill>
                          <a:effectLst/>
                        </a:rPr>
                        <a:t>Persons in poverty, percent</a:t>
                      </a:r>
                      <a:endParaRPr lang="en-US" sz="1800" b="0" i="0" u="none" strike="noStrike" dirty="0">
                        <a:solidFill>
                          <a:srgbClr val="002060"/>
                        </a:solidFill>
                        <a:effectLst/>
                        <a:latin typeface="Calibri" panose="020F0502020204030204" pitchFamily="34" charset="0"/>
                      </a:endParaRPr>
                    </a:p>
                  </a:txBody>
                  <a:tcPr marL="8596" marR="8596" marT="8596" marB="0" anchor="ctr"/>
                </a:tc>
                <a:tc>
                  <a:txBody>
                    <a:bodyPr/>
                    <a:lstStyle/>
                    <a:p>
                      <a:pPr algn="r" fontAlgn="b"/>
                      <a:r>
                        <a:rPr lang="en-US" sz="1800" u="none" strike="noStrike" dirty="0" smtClean="0">
                          <a:solidFill>
                            <a:srgbClr val="002060"/>
                          </a:solidFill>
                          <a:effectLst/>
                        </a:rPr>
                        <a:t>18.3 %</a:t>
                      </a:r>
                      <a:endParaRPr lang="en-US" sz="1800" b="0" i="0" u="none" strike="noStrike" dirty="0">
                        <a:solidFill>
                          <a:srgbClr val="002060"/>
                        </a:solidFill>
                        <a:effectLst/>
                        <a:latin typeface="Calibri" panose="020F0502020204030204" pitchFamily="34" charset="0"/>
                      </a:endParaRPr>
                    </a:p>
                  </a:txBody>
                  <a:tcPr marL="8596" marR="8596" marT="8596" marB="0" anchor="ctr"/>
                </a:tc>
                <a:tc>
                  <a:txBody>
                    <a:bodyPr/>
                    <a:lstStyle/>
                    <a:p>
                      <a:pPr algn="r" fontAlgn="b"/>
                      <a:r>
                        <a:rPr lang="en-US" sz="1800" u="none" strike="noStrike" dirty="0" smtClean="0">
                          <a:solidFill>
                            <a:srgbClr val="002060"/>
                          </a:solidFill>
                          <a:effectLst/>
                        </a:rPr>
                        <a:t>16.7 %</a:t>
                      </a:r>
                      <a:endParaRPr lang="en-US" sz="1800" b="0" i="0" u="none" strike="noStrike" dirty="0">
                        <a:solidFill>
                          <a:srgbClr val="002060"/>
                        </a:solidFill>
                        <a:effectLst/>
                        <a:latin typeface="Calibri" panose="020F0502020204030204" pitchFamily="34" charset="0"/>
                      </a:endParaRPr>
                    </a:p>
                  </a:txBody>
                  <a:tcPr marL="8596" marR="8596" marT="8596" marB="0" anchor="ctr"/>
                </a:tc>
                <a:tc>
                  <a:txBody>
                    <a:bodyPr/>
                    <a:lstStyle/>
                    <a:p>
                      <a:pPr algn="r" fontAlgn="b"/>
                      <a:r>
                        <a:rPr lang="en-US" sz="1800" u="none" strike="noStrike" dirty="0" smtClean="0">
                          <a:solidFill>
                            <a:srgbClr val="002060"/>
                          </a:solidFill>
                          <a:effectLst/>
                        </a:rPr>
                        <a:t>17.3 %</a:t>
                      </a:r>
                      <a:endParaRPr lang="en-US" sz="1800" b="0" i="0" u="none" strike="noStrike" dirty="0">
                        <a:solidFill>
                          <a:srgbClr val="002060"/>
                        </a:solidFill>
                        <a:effectLst/>
                        <a:latin typeface="Calibri" panose="020F0502020204030204" pitchFamily="34" charset="0"/>
                      </a:endParaRPr>
                    </a:p>
                  </a:txBody>
                  <a:tcPr marL="8596" marR="8596" marT="8596" marB="0" anchor="ctr"/>
                </a:tc>
                <a:tc>
                  <a:txBody>
                    <a:bodyPr/>
                    <a:lstStyle/>
                    <a:p>
                      <a:pPr algn="r" fontAlgn="b"/>
                      <a:r>
                        <a:rPr lang="en-US" sz="1800" u="none" strike="noStrike" dirty="0" smtClean="0">
                          <a:solidFill>
                            <a:srgbClr val="002060"/>
                          </a:solidFill>
                          <a:effectLst/>
                        </a:rPr>
                        <a:t>19.3 %</a:t>
                      </a:r>
                      <a:endParaRPr lang="en-US" sz="1800" b="0" i="0" u="none" strike="noStrike" dirty="0">
                        <a:solidFill>
                          <a:srgbClr val="002060"/>
                        </a:solidFill>
                        <a:effectLst/>
                        <a:latin typeface="Calibri" panose="020F0502020204030204" pitchFamily="34" charset="0"/>
                      </a:endParaRPr>
                    </a:p>
                  </a:txBody>
                  <a:tcPr marL="8596" marR="8596" marT="8596" marB="0" anchor="ctr"/>
                </a:tc>
                <a:tc>
                  <a:txBody>
                    <a:bodyPr/>
                    <a:lstStyle/>
                    <a:p>
                      <a:pPr algn="r" fontAlgn="b"/>
                      <a:r>
                        <a:rPr lang="en-US" sz="1800" u="none" strike="noStrike" dirty="0" smtClean="0">
                          <a:solidFill>
                            <a:srgbClr val="002060"/>
                          </a:solidFill>
                          <a:effectLst/>
                        </a:rPr>
                        <a:t>15.9 %</a:t>
                      </a:r>
                      <a:endParaRPr lang="en-US" sz="1800" b="0" i="0" u="none" strike="noStrike" dirty="0">
                        <a:solidFill>
                          <a:srgbClr val="002060"/>
                        </a:solidFill>
                        <a:effectLst/>
                        <a:latin typeface="Calibri" panose="020F0502020204030204" pitchFamily="34" charset="0"/>
                      </a:endParaRPr>
                    </a:p>
                  </a:txBody>
                  <a:tcPr marL="8596" marR="8596" marT="8596" marB="0" anchor="ctr"/>
                </a:tc>
              </a:tr>
            </a:tbl>
          </a:graphicData>
        </a:graphic>
      </p:graphicFrame>
      <p:sp>
        <p:nvSpPr>
          <p:cNvPr id="6" name="Rectangle 5"/>
          <p:cNvSpPr/>
          <p:nvPr/>
        </p:nvSpPr>
        <p:spPr>
          <a:xfrm>
            <a:off x="76200" y="655543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2010-2014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p:cNvSpPr>
            <a:spLocks noGrp="1"/>
          </p:cNvSpPr>
          <p:nvPr>
            <p:ph type="title"/>
          </p:nvPr>
        </p:nvSpPr>
        <p:spPr/>
        <p:txBody>
          <a:bodyPr>
            <a:noAutofit/>
          </a:bodyPr>
          <a:lstStyle/>
          <a:p>
            <a:r>
              <a:rPr lang="en-US" sz="2000" dirty="0" smtClean="0"/>
              <a:t>Income and Poverty, Select Counties, and Texas 2010-2014</a:t>
            </a:r>
            <a:endParaRPr lang="en-US" sz="2000" dirty="0"/>
          </a:p>
        </p:txBody>
      </p:sp>
    </p:spTree>
    <p:extLst>
      <p:ext uri="{BB962C8B-B14F-4D97-AF65-F5344CB8AC3E}">
        <p14:creationId xmlns:p14="http://schemas.microsoft.com/office/powerpoint/2010/main" val="25285955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218" t="10203" r="20782" b="8194"/>
          <a:stretch/>
        </p:blipFill>
        <p:spPr>
          <a:xfrm>
            <a:off x="378108" y="1857329"/>
            <a:ext cx="2238007" cy="1902349"/>
          </a:xfrm>
          <a:prstGeom prst="rect">
            <a:avLst/>
          </a:prstGeom>
          <a:ln>
            <a:solidFill>
              <a:schemeClr val="bg1"/>
            </a:solidFill>
          </a:ln>
          <a:effectLst>
            <a:outerShdw blurRad="50800" dist="38100" dir="2700000" algn="tl" rotWithShape="0">
              <a:prstClr val="black">
                <a:alpha val="40000"/>
              </a:prstClr>
            </a:outerShdw>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7217" t="10203" r="20782" b="8195"/>
          <a:stretch/>
        </p:blipFill>
        <p:spPr>
          <a:xfrm>
            <a:off x="2961511" y="1857329"/>
            <a:ext cx="2238007" cy="1902349"/>
          </a:xfrm>
          <a:prstGeom prst="rect">
            <a:avLst/>
          </a:prstGeom>
          <a:ln>
            <a:solidFill>
              <a:schemeClr val="bg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7217" t="10203" r="20783" b="8195"/>
          <a:stretch/>
        </p:blipFill>
        <p:spPr>
          <a:xfrm>
            <a:off x="5843140" y="1857329"/>
            <a:ext cx="2238008" cy="1902349"/>
          </a:xfrm>
          <a:prstGeom prst="rect">
            <a:avLst/>
          </a:prstGeom>
          <a:ln>
            <a:solidFill>
              <a:schemeClr val="bg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7217" t="10203" r="20783" b="8195"/>
          <a:stretch/>
        </p:blipFill>
        <p:spPr>
          <a:xfrm>
            <a:off x="1706082" y="4279545"/>
            <a:ext cx="2232494" cy="1897662"/>
          </a:xfrm>
          <a:prstGeom prst="rect">
            <a:avLst/>
          </a:prstGeom>
          <a:ln>
            <a:solidFill>
              <a:schemeClr val="bg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7217" t="10203" r="20783" b="8195"/>
          <a:stretch/>
        </p:blipFill>
        <p:spPr>
          <a:xfrm>
            <a:off x="4816817" y="4232852"/>
            <a:ext cx="2360690" cy="2006631"/>
          </a:xfrm>
          <a:prstGeom prst="rect">
            <a:avLst/>
          </a:prstGeom>
          <a:ln>
            <a:solidFill>
              <a:schemeClr val="bg1"/>
            </a:solidFill>
          </a:ln>
          <a:effectLst>
            <a:outerShdw blurRad="50800" dist="38100" dir="2700000" algn="tl" rotWithShape="0">
              <a:prstClr val="black">
                <a:alpha val="40000"/>
              </a:prstClr>
            </a:outerShdw>
          </a:effectLst>
        </p:spPr>
      </p:pic>
      <p:sp>
        <p:nvSpPr>
          <p:cNvPr id="21" name="Title 1"/>
          <p:cNvSpPr txBox="1">
            <a:spLocks/>
          </p:cNvSpPr>
          <p:nvPr/>
        </p:nvSpPr>
        <p:spPr>
          <a:xfrm>
            <a:off x="0" y="4043469"/>
            <a:ext cx="1488883" cy="443283"/>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sz="1400" dirty="0">
                <a:solidFill>
                  <a:schemeClr val="tx2"/>
                </a:solidFill>
                <a:effectLst/>
              </a:rPr>
              <a:t>Persons per </a:t>
            </a:r>
            <a:r>
              <a:rPr lang="en-US" sz="1400" dirty="0" smtClean="0">
                <a:solidFill>
                  <a:schemeClr val="tx2"/>
                </a:solidFill>
                <a:effectLst/>
              </a:rPr>
              <a:t>Square Mile</a:t>
            </a:r>
            <a:endParaRPr lang="en-US" sz="1400" dirty="0">
              <a:solidFill>
                <a:schemeClr val="tx2"/>
              </a:solidFill>
              <a:effectLst/>
            </a:endParaRPr>
          </a:p>
        </p:txBody>
      </p:sp>
      <p:grpSp>
        <p:nvGrpSpPr>
          <p:cNvPr id="36" name="Group 35"/>
          <p:cNvGrpSpPr/>
          <p:nvPr/>
        </p:nvGrpSpPr>
        <p:grpSpPr>
          <a:xfrm>
            <a:off x="68249" y="4563336"/>
            <a:ext cx="1579660" cy="1330079"/>
            <a:chOff x="1575021" y="3446524"/>
            <a:chExt cx="1579660" cy="1330079"/>
          </a:xfrm>
        </p:grpSpPr>
        <p:pic>
          <p:nvPicPr>
            <p:cNvPr id="23" name="Picture 22"/>
            <p:cNvPicPr>
              <a:picLocks noChangeAspect="1"/>
            </p:cNvPicPr>
            <p:nvPr/>
          </p:nvPicPr>
          <p:blipFill rotWithShape="1">
            <a:blip r:embed="rId8"/>
            <a:srcRect l="1" t="38336" r="81672"/>
            <a:stretch/>
          </p:blipFill>
          <p:spPr>
            <a:xfrm>
              <a:off x="1575021" y="3446524"/>
              <a:ext cx="418769" cy="1298275"/>
            </a:xfrm>
            <a:prstGeom prst="rect">
              <a:avLst/>
            </a:prstGeom>
          </p:spPr>
        </p:pic>
        <p:grpSp>
          <p:nvGrpSpPr>
            <p:cNvPr id="35" name="Group 34"/>
            <p:cNvGrpSpPr/>
            <p:nvPr/>
          </p:nvGrpSpPr>
          <p:grpSpPr>
            <a:xfrm>
              <a:off x="2016319" y="3451067"/>
              <a:ext cx="1138362" cy="1325536"/>
              <a:chOff x="2016319" y="3451067"/>
              <a:chExt cx="1138362" cy="1325536"/>
            </a:xfrm>
          </p:grpSpPr>
          <p:sp>
            <p:nvSpPr>
              <p:cNvPr id="24" name="TextBox 23"/>
              <p:cNvSpPr txBox="1"/>
              <p:nvPr/>
            </p:nvSpPr>
            <p:spPr>
              <a:xfrm>
                <a:off x="2017643" y="3451067"/>
                <a:ext cx="1001865" cy="276999"/>
              </a:xfrm>
              <a:prstGeom prst="rect">
                <a:avLst/>
              </a:prstGeom>
              <a:noFill/>
            </p:spPr>
            <p:txBody>
              <a:bodyPr wrap="square" rtlCol="0">
                <a:spAutoFit/>
              </a:bodyPr>
              <a:lstStyle/>
              <a:p>
                <a:r>
                  <a:rPr lang="en-US" sz="1200" b="1" dirty="0">
                    <a:solidFill>
                      <a:schemeClr val="tx2"/>
                    </a:solidFill>
                    <a:latin typeface="+mj-lt"/>
                  </a:rPr>
                  <a:t>0 – 10</a:t>
                </a:r>
              </a:p>
            </p:txBody>
          </p:sp>
          <p:sp>
            <p:nvSpPr>
              <p:cNvPr id="25" name="TextBox 24"/>
              <p:cNvSpPr txBox="1"/>
              <p:nvPr/>
            </p:nvSpPr>
            <p:spPr>
              <a:xfrm>
                <a:off x="2016319" y="3720115"/>
                <a:ext cx="979336" cy="276999"/>
              </a:xfrm>
              <a:prstGeom prst="rect">
                <a:avLst/>
              </a:prstGeom>
              <a:noFill/>
            </p:spPr>
            <p:txBody>
              <a:bodyPr wrap="square" rtlCol="0">
                <a:spAutoFit/>
              </a:bodyPr>
              <a:lstStyle/>
              <a:p>
                <a:r>
                  <a:rPr lang="en-US" sz="1200" b="1" dirty="0">
                    <a:solidFill>
                      <a:schemeClr val="tx2"/>
                    </a:solidFill>
                    <a:latin typeface="+mj-lt"/>
                  </a:rPr>
                  <a:t>11 – 50</a:t>
                </a:r>
              </a:p>
            </p:txBody>
          </p:sp>
          <p:sp>
            <p:nvSpPr>
              <p:cNvPr id="26" name="TextBox 25"/>
              <p:cNvSpPr txBox="1"/>
              <p:nvPr/>
            </p:nvSpPr>
            <p:spPr>
              <a:xfrm>
                <a:off x="2016319" y="3989163"/>
                <a:ext cx="979336" cy="276999"/>
              </a:xfrm>
              <a:prstGeom prst="rect">
                <a:avLst/>
              </a:prstGeom>
              <a:noFill/>
            </p:spPr>
            <p:txBody>
              <a:bodyPr wrap="square" rtlCol="0">
                <a:spAutoFit/>
              </a:bodyPr>
              <a:lstStyle/>
              <a:p>
                <a:r>
                  <a:rPr lang="en-US" sz="1200" b="1" dirty="0">
                    <a:solidFill>
                      <a:schemeClr val="tx2"/>
                    </a:solidFill>
                    <a:latin typeface="+mj-lt"/>
                  </a:rPr>
                  <a:t>51 – 500 </a:t>
                </a:r>
              </a:p>
            </p:txBody>
          </p:sp>
          <p:sp>
            <p:nvSpPr>
              <p:cNvPr id="27" name="TextBox 26"/>
              <p:cNvSpPr txBox="1"/>
              <p:nvPr/>
            </p:nvSpPr>
            <p:spPr>
              <a:xfrm>
                <a:off x="2016319" y="4247933"/>
                <a:ext cx="1066800" cy="276999"/>
              </a:xfrm>
              <a:prstGeom prst="rect">
                <a:avLst/>
              </a:prstGeom>
              <a:noFill/>
            </p:spPr>
            <p:txBody>
              <a:bodyPr wrap="square" rtlCol="0">
                <a:spAutoFit/>
              </a:bodyPr>
              <a:lstStyle/>
              <a:p>
                <a:r>
                  <a:rPr lang="en-US" sz="1200" b="1" dirty="0">
                    <a:solidFill>
                      <a:schemeClr val="tx2"/>
                    </a:solidFill>
                    <a:latin typeface="+mj-lt"/>
                  </a:rPr>
                  <a:t>501 – 4,000</a:t>
                </a:r>
              </a:p>
            </p:txBody>
          </p:sp>
          <p:sp>
            <p:nvSpPr>
              <p:cNvPr id="28" name="TextBox 27"/>
              <p:cNvSpPr txBox="1"/>
              <p:nvPr/>
            </p:nvSpPr>
            <p:spPr>
              <a:xfrm>
                <a:off x="2016319" y="4499604"/>
                <a:ext cx="1138362" cy="276999"/>
              </a:xfrm>
              <a:prstGeom prst="rect">
                <a:avLst/>
              </a:prstGeom>
              <a:noFill/>
            </p:spPr>
            <p:txBody>
              <a:bodyPr wrap="square" rtlCol="0">
                <a:spAutoFit/>
              </a:bodyPr>
              <a:lstStyle/>
              <a:p>
                <a:r>
                  <a:rPr lang="en-US" sz="1200" b="1" dirty="0">
                    <a:solidFill>
                      <a:schemeClr val="tx2"/>
                    </a:solidFill>
                    <a:latin typeface="+mj-lt"/>
                  </a:rPr>
                  <a:t>4,001 – 56,000</a:t>
                </a:r>
              </a:p>
            </p:txBody>
          </p:sp>
        </p:grpSp>
      </p:grpSp>
      <p:sp>
        <p:nvSpPr>
          <p:cNvPr id="29" name="TextBox 28"/>
          <p:cNvSpPr txBox="1"/>
          <p:nvPr/>
        </p:nvSpPr>
        <p:spPr>
          <a:xfrm>
            <a:off x="858079" y="1412730"/>
            <a:ext cx="914400"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1970</a:t>
            </a:r>
          </a:p>
        </p:txBody>
      </p:sp>
      <p:sp>
        <p:nvSpPr>
          <p:cNvPr id="30" name="TextBox 29"/>
          <p:cNvSpPr txBox="1"/>
          <p:nvPr/>
        </p:nvSpPr>
        <p:spPr>
          <a:xfrm>
            <a:off x="3651143" y="1386325"/>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1980</a:t>
            </a:r>
          </a:p>
        </p:txBody>
      </p:sp>
      <p:sp>
        <p:nvSpPr>
          <p:cNvPr id="31" name="TextBox 30"/>
          <p:cNvSpPr txBox="1"/>
          <p:nvPr/>
        </p:nvSpPr>
        <p:spPr>
          <a:xfrm>
            <a:off x="6532773" y="1386325"/>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1990</a:t>
            </a:r>
          </a:p>
        </p:txBody>
      </p:sp>
      <p:sp>
        <p:nvSpPr>
          <p:cNvPr id="32" name="TextBox 31"/>
          <p:cNvSpPr txBox="1"/>
          <p:nvPr/>
        </p:nvSpPr>
        <p:spPr>
          <a:xfrm>
            <a:off x="2392958" y="3847351"/>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2000</a:t>
            </a:r>
          </a:p>
        </p:txBody>
      </p:sp>
      <p:sp>
        <p:nvSpPr>
          <p:cNvPr id="33" name="TextBox 32"/>
          <p:cNvSpPr txBox="1"/>
          <p:nvPr/>
        </p:nvSpPr>
        <p:spPr>
          <a:xfrm>
            <a:off x="5567791" y="3815128"/>
            <a:ext cx="756809"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2010</a:t>
            </a:r>
          </a:p>
        </p:txBody>
      </p:sp>
      <p:sp>
        <p:nvSpPr>
          <p:cNvPr id="22" name="Title 1"/>
          <p:cNvSpPr txBox="1">
            <a:spLocks/>
          </p:cNvSpPr>
          <p:nvPr/>
        </p:nvSpPr>
        <p:spPr>
          <a:xfrm>
            <a:off x="2209800" y="188923"/>
            <a:ext cx="5638800" cy="621828"/>
          </a:xfrm>
          <a:prstGeom prst="rect">
            <a:avLst/>
          </a:prstGeom>
        </p:spPr>
        <p:txBody>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sz="2800" dirty="0">
                <a:solidFill>
                  <a:schemeClr val="bg1"/>
                </a:solidFill>
                <a:effectLst/>
              </a:rPr>
              <a:t>Density by Census Tract</a:t>
            </a:r>
            <a:r>
              <a:rPr lang="en-US" sz="2800" dirty="0" smtClean="0">
                <a:solidFill>
                  <a:schemeClr val="bg1"/>
                </a:solidFill>
                <a:effectLst/>
              </a:rPr>
              <a:t>, Austin/San Antonio Corridor, </a:t>
            </a:r>
            <a:r>
              <a:rPr lang="en-US" sz="2800" dirty="0">
                <a:solidFill>
                  <a:schemeClr val="bg1"/>
                </a:solidFill>
                <a:effectLst/>
              </a:rPr>
              <a:t>1970-2010</a:t>
            </a:r>
          </a:p>
        </p:txBody>
      </p:sp>
      <p:sp>
        <p:nvSpPr>
          <p:cNvPr id="7" name="TextBox 6"/>
          <p:cNvSpPr txBox="1"/>
          <p:nvPr/>
        </p:nvSpPr>
        <p:spPr>
          <a:xfrm>
            <a:off x="-28937" y="6555899"/>
            <a:ext cx="6449201" cy="230832"/>
          </a:xfrm>
          <a:prstGeom prst="rect">
            <a:avLst/>
          </a:prstGeom>
          <a:noFill/>
        </p:spPr>
        <p:txBody>
          <a:bodyPr wrap="none" rtlCol="0">
            <a:spAutoFit/>
          </a:bodyPr>
          <a:lstStyle/>
          <a:p>
            <a:r>
              <a:rPr lang="en-US" sz="900" dirty="0" smtClean="0">
                <a:solidFill>
                  <a:schemeClr val="bg1">
                    <a:lumMod val="50000"/>
                  </a:schemeClr>
                </a:solidFill>
              </a:rPr>
              <a:t>Source: U.S. Census Bureau, decennial censuses. </a:t>
            </a:r>
            <a:r>
              <a:rPr lang="en-US" sz="900" dirty="0" err="1" smtClean="0">
                <a:solidFill>
                  <a:schemeClr val="bg1">
                    <a:lumMod val="50000"/>
                  </a:schemeClr>
                </a:solidFill>
              </a:rPr>
              <a:t>Geolytics</a:t>
            </a:r>
            <a:r>
              <a:rPr lang="en-US" sz="900" dirty="0">
                <a:solidFill>
                  <a:schemeClr val="bg1">
                    <a:lumMod val="50000"/>
                  </a:schemeClr>
                </a:solidFill>
              </a:rPr>
              <a:t>, Neighborhood Change Database </a:t>
            </a:r>
            <a:r>
              <a:rPr lang="en-US" sz="900" dirty="0" smtClean="0">
                <a:solidFill>
                  <a:schemeClr val="bg1">
                    <a:lumMod val="50000"/>
                  </a:schemeClr>
                </a:solidFill>
              </a:rPr>
              <a:t>Tract </a:t>
            </a:r>
            <a:r>
              <a:rPr lang="en-US" sz="900" dirty="0">
                <a:solidFill>
                  <a:schemeClr val="bg1">
                    <a:lumMod val="50000"/>
                  </a:schemeClr>
                </a:solidFill>
              </a:rPr>
              <a:t>Data from 1970-2010</a:t>
            </a:r>
            <a:endParaRPr lang="en-US" sz="900" dirty="0" smtClean="0">
              <a:solidFill>
                <a:schemeClr val="bg1">
                  <a:lumMod val="50000"/>
                </a:schemeClr>
              </a:solidFill>
            </a:endParaRPr>
          </a:p>
        </p:txBody>
      </p:sp>
    </p:spTree>
    <p:extLst>
      <p:ext uri="{BB962C8B-B14F-4D97-AF65-F5344CB8AC3E}">
        <p14:creationId xmlns:p14="http://schemas.microsoft.com/office/powerpoint/2010/main" val="411592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30"/>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nodeType="afterEffect">
                                  <p:stCondLst>
                                    <p:cond delay="250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3500"/>
                            </p:stCondLst>
                            <p:childTnLst>
                              <p:par>
                                <p:cTn id="13" presetID="1"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par>
                          <p:cTn id="15" fill="hold">
                            <p:stCondLst>
                              <p:cond delay="3500"/>
                            </p:stCondLst>
                            <p:childTnLst>
                              <p:par>
                                <p:cTn id="16" presetID="1" presetClass="entr" presetSubtype="0" fill="hold" nodeType="afterEffect">
                                  <p:stCondLst>
                                    <p:cond delay="2500"/>
                                  </p:stCondLst>
                                  <p:childTnLst>
                                    <p:set>
                                      <p:cBhvr>
                                        <p:cTn id="17" dur="1" fill="hold">
                                          <p:stCondLst>
                                            <p:cond delay="0"/>
                                          </p:stCondLst>
                                        </p:cTn>
                                        <p:tgtEl>
                                          <p:spTgt spid="5"/>
                                        </p:tgtEl>
                                        <p:attrNameLst>
                                          <p:attrName>style.visibility</p:attrName>
                                        </p:attrNameLst>
                                      </p:cBhvr>
                                      <p:to>
                                        <p:strVal val="visible"/>
                                      </p:to>
                                    </p:set>
                                  </p:childTnLst>
                                </p:cTn>
                              </p:par>
                            </p:childTnLst>
                          </p:cTn>
                        </p:par>
                        <p:par>
                          <p:cTn id="18" fill="hold">
                            <p:stCondLst>
                              <p:cond delay="6000"/>
                            </p:stCondLst>
                            <p:childTnLst>
                              <p:par>
                                <p:cTn id="19" presetID="1"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par>
                          <p:cTn id="21" fill="hold">
                            <p:stCondLst>
                              <p:cond delay="6000"/>
                            </p:stCondLst>
                            <p:childTnLst>
                              <p:par>
                                <p:cTn id="22" presetID="1" presetClass="entr" presetSubtype="0" fill="hold" nodeType="afterEffect">
                                  <p:stCondLst>
                                    <p:cond delay="250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8500"/>
                            </p:stCondLst>
                            <p:childTnLst>
                              <p:par>
                                <p:cTn id="25" presetID="1"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Build Before1960, Census Tracts</a:t>
            </a:r>
            <a:r>
              <a:rPr lang="en-US" dirty="0">
                <a:solidFill>
                  <a:schemeClr val="bg1"/>
                </a:solidFill>
              </a:rPr>
              <a:t>, San </a:t>
            </a:r>
            <a:r>
              <a:rPr lang="en-US" dirty="0" smtClean="0">
                <a:solidFill>
                  <a:schemeClr val="bg1"/>
                </a:solidFill>
              </a:rPr>
              <a:t>Antonio,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t="35470" b="31197"/>
          <a:stretch/>
        </p:blipFill>
        <p:spPr>
          <a:xfrm>
            <a:off x="762000" y="4254500"/>
            <a:ext cx="1803178" cy="262313"/>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t="12280" b="18733"/>
          <a:stretch/>
        </p:blipFill>
        <p:spPr>
          <a:xfrm>
            <a:off x="3505200" y="1205840"/>
            <a:ext cx="5465007" cy="5181600"/>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t="43617"/>
          <a:stretch/>
        </p:blipFill>
        <p:spPr>
          <a:xfrm>
            <a:off x="762000" y="2895599"/>
            <a:ext cx="1803178" cy="1281761"/>
          </a:xfrm>
          <a:prstGeom prst="rect">
            <a:avLst/>
          </a:prstGeom>
        </p:spPr>
      </p:pic>
    </p:spTree>
    <p:extLst>
      <p:ext uri="{BB962C8B-B14F-4D97-AF65-F5344CB8AC3E}">
        <p14:creationId xmlns:p14="http://schemas.microsoft.com/office/powerpoint/2010/main" val="3200143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914400" y="15240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76200" y="6356352"/>
            <a:ext cx="9144000" cy="246221"/>
          </a:xfrm>
          <a:prstGeom prst="rect">
            <a:avLst/>
          </a:prstGeom>
        </p:spPr>
        <p:txBody>
          <a:bodyPr wrap="square">
            <a:spAutoFit/>
          </a:bodyPr>
          <a:lstStyle/>
          <a:p>
            <a:pPr marL="0" indent="0">
              <a:buFont typeface="Arial" charset="0"/>
              <a:buNone/>
            </a:pPr>
            <a:r>
              <a:rPr lang="en-US" sz="1000" dirty="0" smtClean="0">
                <a:solidFill>
                  <a:schemeClr val="bg1">
                    <a:lumMod val="50000"/>
                  </a:schemeClr>
                </a:solidFill>
                <a:latin typeface="Arial" pitchFamily="34" charset="0"/>
                <a:cs typeface="Arial" pitchFamily="34" charset="0"/>
              </a:rPr>
              <a:t>All </a:t>
            </a:r>
            <a:r>
              <a:rPr lang="en-US" sz="1000" dirty="0">
                <a:solidFill>
                  <a:schemeClr val="bg1">
                    <a:lumMod val="50000"/>
                  </a:schemeClr>
                </a:solidFill>
                <a:latin typeface="Arial" pitchFamily="34" charset="0"/>
                <a:cs typeface="Arial" pitchFamily="34" charset="0"/>
              </a:rPr>
              <a:t>values for the decennial dates are for April 1</a:t>
            </a:r>
            <a:r>
              <a:rPr lang="en-US" sz="1000" baseline="30000" dirty="0">
                <a:solidFill>
                  <a:schemeClr val="bg1">
                    <a:lumMod val="50000"/>
                  </a:schemeClr>
                </a:solidFill>
                <a:latin typeface="Arial" pitchFamily="34" charset="0"/>
                <a:cs typeface="Arial" pitchFamily="34" charset="0"/>
              </a:rPr>
              <a:t>st</a:t>
            </a:r>
            <a:r>
              <a:rPr lang="en-US" sz="1000" dirty="0">
                <a:solidFill>
                  <a:schemeClr val="bg1">
                    <a:lumMod val="50000"/>
                  </a:schemeClr>
                </a:solidFill>
                <a:latin typeface="Arial" pitchFamily="34" charset="0"/>
                <a:cs typeface="Arial" pitchFamily="34" charset="0"/>
              </a:rPr>
              <a:t> of the indicated census year.  Values for 2012-2014 are for July 1 as estimated by the U.S. Census Bureau. </a:t>
            </a:r>
          </a:p>
        </p:txBody>
      </p:sp>
      <p:sp>
        <p:nvSpPr>
          <p:cNvPr id="9" name="Rectangle 2"/>
          <p:cNvSpPr txBox="1">
            <a:spLocks noGrp="1" noChangeArrowheads="1"/>
          </p:cNvSpPr>
          <p:nvPr>
            <p:ph type="title"/>
          </p:nvPr>
        </p:nvSpPr>
        <p:spPr>
          <a:prstGeom prst="rect">
            <a:avLst/>
          </a:prstGeom>
        </p:spPr>
        <p:txBody>
          <a:bodyPr>
            <a:normAutofit fontScale="9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i="0" u="none" strike="noStrike" kern="0" cap="none" spc="0" normalizeH="0" baseline="0" noProof="0" dirty="0" smtClean="0">
                <a:ln>
                  <a:noFill/>
                </a:ln>
                <a:effectLst/>
                <a:uLnTx/>
                <a:uFillTx/>
                <a:latin typeface="+mj-lt"/>
                <a:ea typeface="+mj-ea"/>
                <a:cs typeface="+mj-cs"/>
              </a:rPr>
              <a:t>Total Population and Population Change in Texas, 1950-2014</a:t>
            </a:r>
          </a:p>
        </p:txBody>
      </p:sp>
      <p:sp>
        <p:nvSpPr>
          <p:cNvPr id="11" name="Rectangle 10"/>
          <p:cNvSpPr/>
          <p:nvPr/>
        </p:nvSpPr>
        <p:spPr>
          <a:xfrm>
            <a:off x="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U.S. Census Bureau, Census Counts and Population Estimates</a:t>
            </a:r>
          </a:p>
        </p:txBody>
      </p:sp>
      <p:sp>
        <p:nvSpPr>
          <p:cNvPr id="2" name="Slide Number Placeholder 1"/>
          <p:cNvSpPr>
            <a:spLocks noGrp="1"/>
          </p:cNvSpPr>
          <p:nvPr>
            <p:ph type="sldNum" sz="quarter" idx="4"/>
          </p:nvPr>
        </p:nvSpPr>
        <p:spPr/>
        <p:txBody>
          <a:bodyPr/>
          <a:lstStyle/>
          <a:p>
            <a:fld id="{2BC1FA3B-F0C1-4F58-90BE-DCC7501F4B28}" type="slidenum">
              <a:rPr lang="en-US" smtClean="0"/>
              <a:pPr/>
              <a:t>3</a:t>
            </a:fld>
            <a:endParaRPr lang="en-US" dirty="0"/>
          </a:p>
        </p:txBody>
      </p:sp>
    </p:spTree>
    <p:extLst>
      <p:ext uri="{BB962C8B-B14F-4D97-AF65-F5344CB8AC3E}">
        <p14:creationId xmlns:p14="http://schemas.microsoft.com/office/powerpoint/2010/main" val="26907515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Build After 1999, Census Tracts</a:t>
            </a:r>
            <a:r>
              <a:rPr lang="en-US" dirty="0">
                <a:solidFill>
                  <a:schemeClr val="bg1"/>
                </a:solidFill>
              </a:rPr>
              <a:t>, San </a:t>
            </a:r>
            <a:r>
              <a:rPr lang="en-US" dirty="0" smtClean="0">
                <a:solidFill>
                  <a:schemeClr val="bg1"/>
                </a:solidFill>
              </a:rPr>
              <a:t>Antonio,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t="35470" b="31197"/>
          <a:stretch/>
        </p:blipFill>
        <p:spPr>
          <a:xfrm>
            <a:off x="762000" y="4254500"/>
            <a:ext cx="1803178" cy="262313"/>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t="12709" b="18305"/>
          <a:stretch/>
        </p:blipFill>
        <p:spPr>
          <a:xfrm>
            <a:off x="3352800" y="1184010"/>
            <a:ext cx="5650749" cy="535771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t="43576"/>
          <a:stretch/>
        </p:blipFill>
        <p:spPr>
          <a:xfrm>
            <a:off x="762000" y="2971800"/>
            <a:ext cx="1803178" cy="1282700"/>
          </a:xfrm>
          <a:prstGeom prst="rect">
            <a:avLst/>
          </a:prstGeom>
        </p:spPr>
      </p:pic>
    </p:spTree>
    <p:extLst>
      <p:ext uri="{BB962C8B-B14F-4D97-AF65-F5344CB8AC3E}">
        <p14:creationId xmlns:p14="http://schemas.microsoft.com/office/powerpoint/2010/main" val="11387591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2211" t="27346" r="7146" b="13137"/>
          <a:stretch/>
        </p:blipFill>
        <p:spPr>
          <a:xfrm>
            <a:off x="0" y="1168400"/>
            <a:ext cx="3479800" cy="3140307"/>
          </a:xfrm>
          <a:prstGeom prst="rect">
            <a:avLst/>
          </a:prstGeom>
        </p:spPr>
      </p:pic>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population earning $75,000 per year or more, Census Tracts, San Antonio, Texas, 2009-2013</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t="46143" r="19557"/>
          <a:stretch/>
        </p:blipFill>
        <p:spPr>
          <a:xfrm>
            <a:off x="798754" y="4207682"/>
            <a:ext cx="2096846" cy="1781638"/>
          </a:xfrm>
          <a:prstGeom prst="rect">
            <a:avLst/>
          </a:prstGeom>
        </p:spPr>
      </p:pic>
      <p:sp>
        <p:nvSpPr>
          <p:cNvPr id="9" name="Rectangle 8"/>
          <p:cNvSpPr/>
          <p:nvPr/>
        </p:nvSpPr>
        <p:spPr>
          <a:xfrm>
            <a:off x="1981200" y="3088512"/>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t="12084" b="17424"/>
          <a:stretch/>
        </p:blipFill>
        <p:spPr>
          <a:xfrm>
            <a:off x="3611265" y="1161627"/>
            <a:ext cx="5505595" cy="5334000"/>
          </a:xfrm>
          <a:prstGeom prst="rect">
            <a:avLst/>
          </a:prstGeom>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t="35470" b="31197"/>
          <a:stretch/>
        </p:blipFill>
        <p:spPr>
          <a:xfrm>
            <a:off x="800358" y="6035412"/>
            <a:ext cx="2095242" cy="304800"/>
          </a:xfrm>
          <a:prstGeom prst="rect">
            <a:avLst/>
          </a:prstGeom>
        </p:spPr>
      </p:pic>
    </p:spTree>
    <p:extLst>
      <p:ext uri="{BB962C8B-B14F-4D97-AF65-F5344CB8AC3E}">
        <p14:creationId xmlns:p14="http://schemas.microsoft.com/office/powerpoint/2010/main" val="22487475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4718" t="29043" r="11556" b="14328"/>
          <a:stretch/>
        </p:blipFill>
        <p:spPr>
          <a:xfrm>
            <a:off x="304800" y="1213459"/>
            <a:ext cx="2705101" cy="2514601"/>
          </a:xfrm>
          <a:prstGeom prst="rect">
            <a:avLst/>
          </a:prstGeom>
        </p:spPr>
      </p:pic>
      <p:sp>
        <p:nvSpPr>
          <p:cNvPr id="6" name="Rectangle 5"/>
          <p:cNvSpPr/>
          <p:nvPr/>
        </p:nvSpPr>
        <p:spPr>
          <a:xfrm>
            <a:off x="228600" y="6541719"/>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population that is of Hispanic descent, Census Tracts, San Antonio, Texas, 2009-2013</a:t>
            </a:r>
            <a:endParaRPr lang="en-US" dirty="0">
              <a:solidFill>
                <a:schemeClr val="bg1"/>
              </a:solidFil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29372"/>
          <a:stretch/>
        </p:blipFill>
        <p:spPr>
          <a:xfrm>
            <a:off x="800358" y="4325476"/>
            <a:ext cx="2075874" cy="1618826"/>
          </a:xfrm>
          <a:prstGeom prst="rect">
            <a:avLst/>
          </a:prstGeom>
        </p:spPr>
      </p:pic>
      <p:sp>
        <p:nvSpPr>
          <p:cNvPr id="9" name="Rectangle 8"/>
          <p:cNvSpPr/>
          <p:nvPr/>
        </p:nvSpPr>
        <p:spPr>
          <a:xfrm>
            <a:off x="1752600" y="2743200"/>
            <a:ext cx="152400" cy="15240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t="35470" b="31197"/>
          <a:stretch/>
        </p:blipFill>
        <p:spPr>
          <a:xfrm>
            <a:off x="800358" y="6035412"/>
            <a:ext cx="2095242" cy="3048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t="14509" b="18134"/>
          <a:stretch/>
        </p:blipFill>
        <p:spPr>
          <a:xfrm>
            <a:off x="3200400" y="1221926"/>
            <a:ext cx="5761788" cy="5334001"/>
          </a:xfrm>
          <a:prstGeom prst="rect">
            <a:avLst/>
          </a:prstGeom>
        </p:spPr>
      </p:pic>
    </p:spTree>
    <p:extLst>
      <p:ext uri="{BB962C8B-B14F-4D97-AF65-F5344CB8AC3E}">
        <p14:creationId xmlns:p14="http://schemas.microsoft.com/office/powerpoint/2010/main" val="41316653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714" t="27583" r="7422" b="13788"/>
          <a:stretch/>
        </p:blipFill>
        <p:spPr>
          <a:xfrm>
            <a:off x="97276" y="1265955"/>
            <a:ext cx="3179324" cy="2819400"/>
          </a:xfrm>
          <a:prstGeom prst="rect">
            <a:avLst/>
          </a:prstGeom>
        </p:spPr>
      </p:pic>
      <p:sp>
        <p:nvSpPr>
          <p:cNvPr id="5" name="Rectangle 4"/>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1686938" y="129406"/>
            <a:ext cx="7391400" cy="1015663"/>
          </a:xfrm>
          <a:prstGeom prst="rect">
            <a:avLst/>
          </a:prstGeom>
          <a:noFill/>
        </p:spPr>
        <p:txBody>
          <a:bodyPr wrap="square" rtlCol="0">
            <a:spAutoFit/>
          </a:bodyPr>
          <a:lstStyle/>
          <a:p>
            <a:pPr algn="ctr"/>
            <a:r>
              <a:rPr lang="en-US" sz="2000" dirty="0" smtClean="0">
                <a:solidFill>
                  <a:schemeClr val="bg1"/>
                </a:solidFill>
              </a:rPr>
              <a:t>Percent of population speaking a language other than English at home and speak English less than very well</a:t>
            </a:r>
            <a:r>
              <a:rPr lang="en-US" sz="2000" dirty="0">
                <a:solidFill>
                  <a:schemeClr val="bg1"/>
                </a:solidFill>
              </a:rPr>
              <a:t>, Census Tracts, San Antonio, Texas</a:t>
            </a:r>
            <a:r>
              <a:rPr lang="en-US" sz="2000" dirty="0" smtClean="0">
                <a:solidFill>
                  <a:schemeClr val="bg1"/>
                </a:solidFill>
              </a:rPr>
              <a:t>, 2009-2013</a:t>
            </a:r>
            <a:endParaRPr lang="en-US" sz="2000" dirty="0">
              <a:solidFill>
                <a:schemeClr val="bg1"/>
              </a:solidFill>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t="45618"/>
          <a:stretch/>
        </p:blipFill>
        <p:spPr>
          <a:xfrm>
            <a:off x="642961" y="4191001"/>
            <a:ext cx="2805952" cy="1651788"/>
          </a:xfrm>
          <a:prstGeom prst="rect">
            <a:avLst/>
          </a:prstGeom>
        </p:spPr>
      </p:pic>
      <p:sp>
        <p:nvSpPr>
          <p:cNvPr id="10" name="Rectangle 9"/>
          <p:cNvSpPr/>
          <p:nvPr/>
        </p:nvSpPr>
        <p:spPr>
          <a:xfrm>
            <a:off x="1905000" y="3048000"/>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t="14599" b="19138"/>
          <a:stretch/>
        </p:blipFill>
        <p:spPr>
          <a:xfrm>
            <a:off x="3401907" y="1265955"/>
            <a:ext cx="5605927" cy="5105401"/>
          </a:xfrm>
          <a:prstGeom prst="rect">
            <a:avLst/>
          </a:prstGeom>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t="35470" b="31197"/>
          <a:stretch/>
        </p:blipFill>
        <p:spPr>
          <a:xfrm>
            <a:off x="639317" y="5926422"/>
            <a:ext cx="2095242" cy="304800"/>
          </a:xfrm>
          <a:prstGeom prst="rect">
            <a:avLst/>
          </a:prstGeom>
        </p:spPr>
      </p:pic>
    </p:spTree>
    <p:extLst>
      <p:ext uri="{BB962C8B-B14F-4D97-AF65-F5344CB8AC3E}">
        <p14:creationId xmlns:p14="http://schemas.microsoft.com/office/powerpoint/2010/main" val="17503904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3516" t="29424" r="6811" b="14286"/>
          <a:stretch/>
        </p:blipFill>
        <p:spPr>
          <a:xfrm>
            <a:off x="-18973" y="1207719"/>
            <a:ext cx="3444586" cy="2971800"/>
          </a:xfrm>
          <a:prstGeom prst="rect">
            <a:avLst/>
          </a:prstGeom>
        </p:spPr>
      </p:pic>
      <p:sp>
        <p:nvSpPr>
          <p:cNvPr id="5" name="Rectangle 4"/>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447800" y="0"/>
            <a:ext cx="7772400" cy="830997"/>
          </a:xfrm>
          <a:prstGeom prst="rect">
            <a:avLst/>
          </a:prstGeom>
          <a:noFill/>
        </p:spPr>
        <p:txBody>
          <a:bodyPr wrap="square" rtlCol="0">
            <a:spAutoFit/>
          </a:bodyPr>
          <a:lstStyle/>
          <a:p>
            <a:pPr algn="ctr"/>
            <a:r>
              <a:rPr lang="en-US" dirty="0" smtClean="0">
                <a:solidFill>
                  <a:schemeClr val="bg1"/>
                </a:solidFill>
              </a:rPr>
              <a:t>Percent of population 25 years and older without a high school degree, Census Tracts, </a:t>
            </a:r>
            <a:r>
              <a:rPr lang="en-US" dirty="0">
                <a:solidFill>
                  <a:schemeClr val="bg1"/>
                </a:solidFill>
              </a:rPr>
              <a:t>Texas </a:t>
            </a:r>
            <a:r>
              <a:rPr lang="en-US" dirty="0" smtClean="0">
                <a:solidFill>
                  <a:schemeClr val="bg1"/>
                </a:solidFill>
              </a:rPr>
              <a:t>2009-2013</a:t>
            </a:r>
            <a:endParaRPr lang="en-US" dirty="0">
              <a:solidFill>
                <a:schemeClr val="bg1"/>
              </a:solidFill>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45652"/>
          <a:stretch/>
        </p:blipFill>
        <p:spPr>
          <a:xfrm>
            <a:off x="798755" y="4262679"/>
            <a:ext cx="2259624" cy="1807921"/>
          </a:xfrm>
          <a:prstGeom prst="rect">
            <a:avLst/>
          </a:prstGeom>
        </p:spPr>
      </p:pic>
      <p:sp>
        <p:nvSpPr>
          <p:cNvPr id="9" name="Rectangle 8"/>
          <p:cNvSpPr/>
          <p:nvPr/>
        </p:nvSpPr>
        <p:spPr>
          <a:xfrm>
            <a:off x="1905000" y="3048000"/>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t="14061" b="19774"/>
          <a:stretch/>
        </p:blipFill>
        <p:spPr>
          <a:xfrm>
            <a:off x="3241191" y="1207719"/>
            <a:ext cx="5794433" cy="5269282"/>
          </a:xfrm>
          <a:prstGeom prst="rect">
            <a:avLst/>
          </a:prstGeom>
        </p:spPr>
      </p:pic>
    </p:spTree>
    <p:extLst>
      <p:ext uri="{BB962C8B-B14F-4D97-AF65-F5344CB8AC3E}">
        <p14:creationId xmlns:p14="http://schemas.microsoft.com/office/powerpoint/2010/main" val="13296268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l="2211" t="27346" r="7146" b="13137"/>
          <a:stretch/>
        </p:blipFill>
        <p:spPr>
          <a:xfrm>
            <a:off x="0" y="1168400"/>
            <a:ext cx="3479800" cy="3140307"/>
          </a:xfrm>
          <a:prstGeom prst="rect">
            <a:avLst/>
          </a:prstGeom>
        </p:spPr>
      </p:pic>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population earning $75,000 per year or more, Census Tracts, San Antonio, Texas, 2009-2013</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46143" r="19557"/>
          <a:stretch/>
        </p:blipFill>
        <p:spPr>
          <a:xfrm>
            <a:off x="798754" y="4207682"/>
            <a:ext cx="2096846" cy="1781638"/>
          </a:xfrm>
          <a:prstGeom prst="rect">
            <a:avLst/>
          </a:prstGeom>
        </p:spPr>
      </p:pic>
      <p:sp>
        <p:nvSpPr>
          <p:cNvPr id="9" name="Rectangle 8"/>
          <p:cNvSpPr/>
          <p:nvPr/>
        </p:nvSpPr>
        <p:spPr>
          <a:xfrm>
            <a:off x="1981200" y="3088512"/>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12084" b="17424"/>
          <a:stretch/>
        </p:blipFill>
        <p:spPr>
          <a:xfrm>
            <a:off x="3611265" y="1161627"/>
            <a:ext cx="5505595" cy="5334000"/>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t="35470" b="31197"/>
          <a:stretch/>
        </p:blipFill>
        <p:spPr>
          <a:xfrm>
            <a:off x="800358" y="6035412"/>
            <a:ext cx="2095242" cy="304800"/>
          </a:xfrm>
          <a:prstGeom prst="rect">
            <a:avLst/>
          </a:prstGeom>
        </p:spPr>
      </p:pic>
    </p:spTree>
    <p:extLst>
      <p:ext uri="{BB962C8B-B14F-4D97-AF65-F5344CB8AC3E}">
        <p14:creationId xmlns:p14="http://schemas.microsoft.com/office/powerpoint/2010/main" val="24075278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population living below poverty, Census Tracts</a:t>
            </a:r>
            <a:r>
              <a:rPr lang="en-US" dirty="0">
                <a:solidFill>
                  <a:schemeClr val="bg1"/>
                </a:solidFill>
              </a:rPr>
              <a:t>, San </a:t>
            </a:r>
            <a:r>
              <a:rPr lang="en-US" dirty="0" smtClean="0">
                <a:solidFill>
                  <a:schemeClr val="bg1"/>
                </a:solidFill>
              </a:rPr>
              <a:t>Antonio,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1981200" y="3088512"/>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1" t="44619" r="57008"/>
          <a:stretch/>
        </p:blipFill>
        <p:spPr>
          <a:xfrm>
            <a:off x="762000" y="2660844"/>
            <a:ext cx="2209800" cy="1675611"/>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t="10591" b="19481"/>
          <a:stretch/>
        </p:blipFill>
        <p:spPr>
          <a:xfrm>
            <a:off x="3124200" y="1156547"/>
            <a:ext cx="5458773" cy="5246319"/>
          </a:xfrm>
          <a:prstGeom prst="rect">
            <a:avLst/>
          </a:prstGeo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t="35470" b="31197"/>
          <a:stretch/>
        </p:blipFill>
        <p:spPr>
          <a:xfrm>
            <a:off x="762000" y="4457630"/>
            <a:ext cx="2095242" cy="304800"/>
          </a:xfrm>
          <a:prstGeom prst="rect">
            <a:avLst/>
          </a:prstGeom>
        </p:spPr>
      </p:pic>
    </p:spTree>
    <p:extLst>
      <p:ext uri="{BB962C8B-B14F-4D97-AF65-F5344CB8AC3E}">
        <p14:creationId xmlns:p14="http://schemas.microsoft.com/office/powerpoint/2010/main" val="4357859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Housing Units Valued at $300,000 or More, Census Tracts</a:t>
            </a:r>
            <a:r>
              <a:rPr lang="en-US" sz="2000" dirty="0">
                <a:solidFill>
                  <a:schemeClr val="bg1"/>
                </a:solidFill>
              </a:rPr>
              <a:t>, San </a:t>
            </a:r>
            <a:r>
              <a:rPr lang="en-US" sz="2000" dirty="0" smtClean="0">
                <a:solidFill>
                  <a:schemeClr val="bg1"/>
                </a:solidFill>
              </a:rPr>
              <a:t>Antonio, Texas, 2009-2013</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3616" b="19214"/>
          <a:stretch/>
        </p:blipFill>
        <p:spPr>
          <a:xfrm>
            <a:off x="3276600" y="1251559"/>
            <a:ext cx="5752431" cy="5310589"/>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27682" b="9040"/>
          <a:stretch/>
        </p:blipFill>
        <p:spPr>
          <a:xfrm>
            <a:off x="421683" y="2362200"/>
            <a:ext cx="2661834" cy="2362200"/>
          </a:xfrm>
          <a:prstGeom prst="rect">
            <a:avLst/>
          </a:prstGeom>
        </p:spPr>
      </p:pic>
    </p:spTree>
    <p:extLst>
      <p:ext uri="{BB962C8B-B14F-4D97-AF65-F5344CB8AC3E}">
        <p14:creationId xmlns:p14="http://schemas.microsoft.com/office/powerpoint/2010/main" val="33009333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Population Growth in Texas, </a:t>
            </a:r>
            <a:br>
              <a:rPr lang="en-US" sz="2800" kern="0" dirty="0" smtClean="0">
                <a:latin typeface="+mj-lt"/>
                <a:ea typeface="+mj-ea"/>
                <a:cs typeface="+mj-cs"/>
              </a:rPr>
            </a:br>
            <a:r>
              <a:rPr lang="en-US" sz="2800" kern="0" dirty="0" smtClean="0">
                <a:latin typeface="+mj-lt"/>
                <a:ea typeface="+mj-ea"/>
                <a:cs typeface="+mj-cs"/>
              </a:rPr>
              <a:t>2010-2050</a:t>
            </a:r>
            <a:endParaRPr kumimoji="0" lang="en-US" sz="2800" i="0" u="none" strike="noStrike" kern="0" cap="none" spc="0" normalizeH="0" baseline="0" noProof="0" dirty="0">
              <a:ln>
                <a:noFill/>
              </a:ln>
              <a:effectLst/>
              <a:uLnTx/>
              <a:uFillTx/>
              <a:latin typeface="+mj-lt"/>
              <a:ea typeface="+mj-ea"/>
              <a:cs typeface="+mj-cs"/>
            </a:endParaRPr>
          </a:p>
        </p:txBody>
      </p:sp>
      <p:cxnSp>
        <p:nvCxnSpPr>
          <p:cNvPr id="8" name="Straight Connector 7"/>
          <p:cNvCxnSpPr/>
          <p:nvPr/>
        </p:nvCxnSpPr>
        <p:spPr>
          <a:xfrm flipV="1">
            <a:off x="3048000" y="4267200"/>
            <a:ext cx="0" cy="11430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t>
            </a:r>
          </a:p>
        </p:txBody>
      </p:sp>
      <p:cxnSp>
        <p:nvCxnSpPr>
          <p:cNvPr id="11" name="Straight Connector 10"/>
          <p:cNvCxnSpPr/>
          <p:nvPr/>
        </p:nvCxnSpPr>
        <p:spPr>
          <a:xfrm flipV="1">
            <a:off x="4648200" y="3581400"/>
            <a:ext cx="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248400" y="2743200"/>
            <a:ext cx="0" cy="266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1374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304800" y="14478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and Estimated Population Growth in Texas, 2010-2015</a:t>
            </a:r>
            <a:endParaRPr kumimoji="0" lang="en-US" sz="2800" i="0" u="none" strike="noStrike" kern="0" cap="none" spc="0" normalizeH="0" baseline="0" noProof="0" dirty="0">
              <a:ln>
                <a:noFill/>
              </a:ln>
              <a:effectLst/>
              <a:uLnTx/>
              <a:uFillTx/>
              <a:latin typeface="+mj-lt"/>
              <a:ea typeface="+mj-ea"/>
              <a:cs typeface="+mj-cs"/>
            </a:endParaRPr>
          </a:p>
        </p:txBody>
      </p:sp>
      <p:sp>
        <p:nvSpPr>
          <p:cNvPr id="10" name="TextBox 9"/>
          <p:cNvSpPr txBox="1"/>
          <p:nvPr/>
        </p:nvSpPr>
        <p:spPr>
          <a:xfrm>
            <a:off x="76200" y="6478320"/>
            <a:ext cx="8763000" cy="553998"/>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and U.S. Census Bureau Population Estimates</a:t>
            </a:r>
          </a:p>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 </a:t>
            </a:r>
          </a:p>
        </p:txBody>
      </p:sp>
    </p:spTree>
    <p:extLst>
      <p:ext uri="{BB962C8B-B14F-4D97-AF65-F5344CB8AC3E}">
        <p14:creationId xmlns:p14="http://schemas.microsoft.com/office/powerpoint/2010/main" val="1386605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nvPr>
        </p:nvGraphicFramePr>
        <p:xfrm>
          <a:off x="659958" y="1441790"/>
          <a:ext cx="8865042" cy="457801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1600200" y="228600"/>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dirty="0" smtClean="0">
                <a:solidFill>
                  <a:schemeClr val="bg1"/>
                </a:solidFill>
                <a:latin typeface="Tw Cen MT" panose="020B0602020104020603" pitchFamily="34" charset="0"/>
              </a:rPr>
              <a:t>Components of Population Change by Percent in Texas, 1950-2010</a:t>
            </a:r>
            <a:endParaRPr lang="en-US" sz="2800" dirty="0">
              <a:solidFill>
                <a:schemeClr val="bg1"/>
              </a:solidFill>
            </a:endParaRPr>
          </a:p>
        </p:txBody>
      </p:sp>
      <p:sp>
        <p:nvSpPr>
          <p:cNvPr id="6" name="Rectangle 5"/>
          <p:cNvSpPr/>
          <p:nvPr/>
        </p:nvSpPr>
        <p:spPr>
          <a:xfrm>
            <a:off x="76200" y="6431192"/>
            <a:ext cx="4572000" cy="215444"/>
          </a:xfrm>
          <a:prstGeom prst="rect">
            <a:avLst/>
          </a:prstGeom>
        </p:spPr>
        <p:txBody>
          <a:bodyPr>
            <a:spAutoFit/>
          </a:bodyPr>
          <a:lstStyle/>
          <a:p>
            <a:pPr marL="914400" indent="-914400"/>
            <a:r>
              <a:rPr lang="en-US" sz="800" dirty="0">
                <a:solidFill>
                  <a:schemeClr val="bg1">
                    <a:lumMod val="50000"/>
                  </a:schemeClr>
                </a:solidFill>
                <a:latin typeface="Arial" pitchFamily="34" charset="0"/>
                <a:cs typeface="Arial" pitchFamily="34" charset="0"/>
              </a:rPr>
              <a:t>Source: U.S. Census Bureau, </a:t>
            </a:r>
            <a:r>
              <a:rPr lang="en-US" sz="800" dirty="0" smtClean="0">
                <a:solidFill>
                  <a:schemeClr val="bg1">
                    <a:lumMod val="50000"/>
                  </a:schemeClr>
                </a:solidFill>
                <a:latin typeface="Arial" pitchFamily="34" charset="0"/>
                <a:cs typeface="Arial" pitchFamily="34" charset="0"/>
              </a:rPr>
              <a:t>Population </a:t>
            </a:r>
            <a:r>
              <a:rPr lang="en-US" sz="800" dirty="0">
                <a:solidFill>
                  <a:schemeClr val="bg1">
                    <a:lumMod val="50000"/>
                  </a:schemeClr>
                </a:solidFill>
                <a:latin typeface="Arial" pitchFamily="34" charset="0"/>
                <a:cs typeface="Arial" pitchFamily="34" charset="0"/>
              </a:rPr>
              <a:t>Estimates</a:t>
            </a:r>
          </a:p>
        </p:txBody>
      </p:sp>
    </p:spTree>
    <p:extLst>
      <p:ext uri="{BB962C8B-B14F-4D97-AF65-F5344CB8AC3E}">
        <p14:creationId xmlns:p14="http://schemas.microsoft.com/office/powerpoint/2010/main" val="133096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1295400" y="1371600"/>
          <a:ext cx="6934200" cy="46736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p:cNvSpPr txBox="1">
            <a:spLocks/>
          </p:cNvSpPr>
          <p:nvPr/>
        </p:nvSpPr>
        <p:spPr>
          <a:xfrm>
            <a:off x="1828800" y="16933"/>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kern="0" dirty="0" smtClean="0">
                <a:solidFill>
                  <a:schemeClr val="bg1"/>
                </a:solidFill>
              </a:rPr>
              <a:t>Projected Population Growth in Bexar County, Texas,  2010-2050</a:t>
            </a:r>
            <a:endParaRPr lang="en-US" sz="2800" kern="0" dirty="0">
              <a:solidFill>
                <a:schemeClr val="bg1"/>
              </a:solidFill>
            </a:endParaRPr>
          </a:p>
        </p:txBody>
      </p:sp>
      <p:sp>
        <p:nvSpPr>
          <p:cNvPr id="4" name="TextBox 3"/>
          <p:cNvSpPr txBox="1"/>
          <p:nvPr/>
        </p:nvSpPr>
        <p:spPr>
          <a:xfrm>
            <a:off x="76200" y="6478320"/>
            <a:ext cx="8763000" cy="261610"/>
          </a:xfrm>
          <a:prstGeom prst="rect">
            <a:avLst/>
          </a:prstGeom>
          <a:noFill/>
        </p:spPr>
        <p:txBody>
          <a:bodyPr wrap="square" rtlCol="0">
            <a:spAutoFit/>
          </a:bodyPr>
          <a:lstStyle/>
          <a:p>
            <a:pPr marL="798513" indent="-798513">
              <a:spcBef>
                <a:spcPct val="50000"/>
              </a:spcBef>
            </a:pPr>
            <a:r>
              <a:rPr lang="en-US" sz="1050" dirty="0" smtClean="0">
                <a:solidFill>
                  <a:schemeClr val="tx1">
                    <a:lumMod val="50000"/>
                    <a:lumOff val="50000"/>
                  </a:schemeClr>
                </a:solidFill>
                <a:latin typeface="Arial" pitchFamily="34" charset="0"/>
                <a:cs typeface="Arial" pitchFamily="34" charset="0"/>
              </a:rPr>
              <a:t>Source: Texas State Data Center 2014 Population Projections </a:t>
            </a:r>
          </a:p>
        </p:txBody>
      </p:sp>
    </p:spTree>
    <p:extLst>
      <p:ext uri="{BB962C8B-B14F-4D97-AF65-F5344CB8AC3E}">
        <p14:creationId xmlns:p14="http://schemas.microsoft.com/office/powerpoint/2010/main" val="40171074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1524000" y="1397000"/>
          <a:ext cx="6934200" cy="5003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5560" y="6527061"/>
            <a:ext cx="8763000" cy="230832"/>
          </a:xfrm>
          <a:prstGeom prst="rect">
            <a:avLst/>
          </a:prstGeom>
          <a:noFill/>
        </p:spPr>
        <p:txBody>
          <a:bodyPr wrap="square" rtlCol="0">
            <a:spAutoFit/>
          </a:bodyPr>
          <a:lstStyle/>
          <a:p>
            <a:pPr marL="798513" indent="-798513">
              <a:spcBef>
                <a:spcPct val="50000"/>
              </a:spcBef>
            </a:pPr>
            <a:r>
              <a:rPr lang="en-US" sz="900" dirty="0" smtClean="0">
                <a:solidFill>
                  <a:schemeClr val="tx1">
                    <a:lumMod val="50000"/>
                    <a:lumOff val="50000"/>
                  </a:schemeClr>
                </a:solidFill>
                <a:latin typeface="+mn-lt"/>
              </a:rPr>
              <a:t>Sources: Texas State Data Center 2014 Population Projections. U.S. Census Bureau, Population Estimates.</a:t>
            </a:r>
          </a:p>
        </p:txBody>
      </p:sp>
      <p:sp>
        <p:nvSpPr>
          <p:cNvPr id="4" name="Title 1"/>
          <p:cNvSpPr txBox="1">
            <a:spLocks/>
          </p:cNvSpPr>
          <p:nvPr/>
        </p:nvSpPr>
        <p:spPr>
          <a:xfrm>
            <a:off x="1828800" y="16933"/>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kern="0" dirty="0" smtClean="0">
                <a:solidFill>
                  <a:schemeClr val="bg1"/>
                </a:solidFill>
              </a:rPr>
              <a:t>Projected and Estimated Population in Bexar County, Texas,  2010-2015</a:t>
            </a:r>
            <a:endParaRPr lang="en-US" sz="2800" kern="0" dirty="0">
              <a:solidFill>
                <a:schemeClr val="bg1"/>
              </a:solidFill>
            </a:endParaRPr>
          </a:p>
        </p:txBody>
      </p:sp>
    </p:spTree>
    <p:extLst>
      <p:ext uri="{BB962C8B-B14F-4D97-AF65-F5344CB8AC3E}">
        <p14:creationId xmlns:p14="http://schemas.microsoft.com/office/powerpoint/2010/main" val="19852829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609600" y="1397000"/>
          <a:ext cx="8382000" cy="4699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5560" y="6527061"/>
            <a:ext cx="8763000" cy="230832"/>
          </a:xfrm>
          <a:prstGeom prst="rect">
            <a:avLst/>
          </a:prstGeom>
          <a:noFill/>
        </p:spPr>
        <p:txBody>
          <a:bodyPr wrap="square" rtlCol="0">
            <a:spAutoFit/>
          </a:bodyPr>
          <a:lstStyle/>
          <a:p>
            <a:pPr marL="798513" indent="-798513">
              <a:spcBef>
                <a:spcPct val="50000"/>
              </a:spcBef>
            </a:pPr>
            <a:r>
              <a:rPr lang="en-US" sz="900" dirty="0" smtClean="0">
                <a:solidFill>
                  <a:schemeClr val="tx1">
                    <a:lumMod val="50000"/>
                    <a:lumOff val="50000"/>
                  </a:schemeClr>
                </a:solidFill>
                <a:latin typeface="+mn-lt"/>
              </a:rPr>
              <a:t>Source: Texas State Data Center 2014 Population Projections , 2000-2010 Migration Scenario</a:t>
            </a:r>
          </a:p>
        </p:txBody>
      </p:sp>
      <p:sp>
        <p:nvSpPr>
          <p:cNvPr id="4" name="Title 1"/>
          <p:cNvSpPr txBox="1">
            <a:spLocks/>
          </p:cNvSpPr>
          <p:nvPr/>
        </p:nvSpPr>
        <p:spPr>
          <a:xfrm>
            <a:off x="1828800" y="16933"/>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kern="0" dirty="0">
                <a:solidFill>
                  <a:schemeClr val="bg1"/>
                </a:solidFill>
              </a:rPr>
              <a:t>Projected Racial and Ethnic Percent, </a:t>
            </a:r>
            <a:r>
              <a:rPr lang="en-US" sz="2800" kern="0" dirty="0" smtClean="0">
                <a:solidFill>
                  <a:schemeClr val="bg1"/>
                </a:solidFill>
              </a:rPr>
              <a:t>Bexar County, Texas</a:t>
            </a:r>
            <a:r>
              <a:rPr lang="en-US" sz="2800" kern="0" dirty="0">
                <a:solidFill>
                  <a:schemeClr val="bg1"/>
                </a:solidFill>
              </a:rPr>
              <a:t>, 2010-2050</a:t>
            </a:r>
          </a:p>
        </p:txBody>
      </p:sp>
    </p:spTree>
    <p:extLst>
      <p:ext uri="{BB962C8B-B14F-4D97-AF65-F5344CB8AC3E}">
        <p14:creationId xmlns:p14="http://schemas.microsoft.com/office/powerpoint/2010/main" val="41446333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4294967295"/>
          </p:nvPr>
        </p:nvSpPr>
        <p:spPr>
          <a:xfrm>
            <a:off x="914400" y="1676400"/>
            <a:ext cx="79248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eaLnBrk="1" hangingPunct="1">
              <a:buNone/>
            </a:pPr>
            <a:r>
              <a:rPr lang="en-US" dirty="0" smtClean="0"/>
              <a:t>State Demographer</a:t>
            </a:r>
          </a:p>
          <a:p>
            <a:pPr lvl="1">
              <a:buNone/>
            </a:pPr>
            <a:r>
              <a:rPr lang="en-US" dirty="0" smtClean="0"/>
              <a:t>Office: (210) 458-6530</a:t>
            </a:r>
          </a:p>
          <a:p>
            <a:pPr lvl="1" eaLnBrk="1" hangingPunct="1">
              <a:buNone/>
            </a:pPr>
            <a:r>
              <a:rPr lang="en-US" dirty="0" smtClean="0"/>
              <a:t>Email: </a:t>
            </a:r>
            <a:r>
              <a:rPr lang="en-US" dirty="0" smtClean="0">
                <a:hlinkClick r:id="rId3"/>
              </a:rPr>
              <a:t>Lloyd.Potter@UTSA.edu</a:t>
            </a:r>
            <a:endParaRPr lang="en-US" dirty="0" smtClean="0"/>
          </a:p>
          <a:p>
            <a:pPr lvl="1">
              <a:buNone/>
            </a:pPr>
            <a:r>
              <a:rPr lang="en-US" dirty="0" smtClean="0"/>
              <a:t>Internet: Demographics.Texas.gov</a:t>
            </a:r>
          </a:p>
          <a:p>
            <a:pPr lvl="1">
              <a:buNone/>
            </a:pPr>
            <a:endParaRPr lang="en-US" dirty="0" smtClean="0"/>
          </a:p>
          <a:p>
            <a:pPr eaLnBrk="1" hangingPunct="1">
              <a:buNone/>
            </a:pPr>
            <a:endParaRPr lang="en-US" dirty="0" smtClean="0"/>
          </a:p>
        </p:txBody>
      </p:sp>
      <p:sp>
        <p:nvSpPr>
          <p:cNvPr id="5" name="Slide Number Placeholder 3"/>
          <p:cNvSpPr txBox="1">
            <a:spLocks/>
          </p:cNvSpPr>
          <p:nvPr/>
        </p:nvSpPr>
        <p:spPr>
          <a:xfrm>
            <a:off x="5714081" y="5190499"/>
            <a:ext cx="572243" cy="442437"/>
          </a:xfrm>
          <a:prstGeom prst="rect">
            <a:avLst/>
          </a:prstGeom>
        </p:spPr>
        <p:txBody>
          <a:bodyPr anchor="ctr"/>
          <a:lstStyle/>
          <a:p>
            <a:pPr algn="r" fontAlgn="auto">
              <a:spcBef>
                <a:spcPts val="0"/>
              </a:spcBef>
              <a:spcAft>
                <a:spcPts val="0"/>
              </a:spcAft>
              <a:defRPr/>
            </a:pPr>
            <a:endParaRPr lang="en-US" sz="2000" dirty="0">
              <a:solidFill>
                <a:schemeClr val="tx1">
                  <a:tint val="75000"/>
                </a:schemeClr>
              </a:solidFill>
              <a:latin typeface="+mn-lt"/>
              <a:cs typeface="+mn-cs"/>
            </a:endParaRPr>
          </a:p>
        </p:txBody>
      </p:sp>
      <p:sp>
        <p:nvSpPr>
          <p:cNvPr id="9" name="Rectangle 8"/>
          <p:cNvSpPr/>
          <p:nvPr/>
        </p:nvSpPr>
        <p:spPr>
          <a:xfrm>
            <a:off x="1295400" y="1905002"/>
            <a:ext cx="4369594" cy="769441"/>
          </a:xfrm>
          <a:prstGeom prst="rect">
            <a:avLst/>
          </a:prstGeom>
        </p:spPr>
        <p:txBody>
          <a:bodyPr wrap="none">
            <a:spAutoFit/>
          </a:bodyPr>
          <a:lstStyle/>
          <a:p>
            <a:pPr eaLnBrk="1" hangingPunct="1">
              <a:buNone/>
            </a:pPr>
            <a:r>
              <a:rPr lang="en-US" sz="4400" dirty="0" smtClean="0">
                <a:solidFill>
                  <a:srgbClr val="1B1E7A"/>
                </a:solidFill>
                <a:latin typeface="+mj-lt"/>
              </a:rPr>
              <a:t>Lloyd Potter, Ph.D.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2295" y="4925284"/>
            <a:ext cx="341593" cy="341593"/>
          </a:xfrm>
          <a:prstGeom prst="rect">
            <a:avLst/>
          </a:prstGeom>
        </p:spPr>
      </p:pic>
      <p:sp>
        <p:nvSpPr>
          <p:cNvPr id="10" name="TextBox 9"/>
          <p:cNvSpPr txBox="1"/>
          <p:nvPr/>
        </p:nvSpPr>
        <p:spPr>
          <a:xfrm>
            <a:off x="1905000" y="4805212"/>
            <a:ext cx="4804906" cy="461665"/>
          </a:xfrm>
          <a:prstGeom prst="rect">
            <a:avLst/>
          </a:prstGeom>
          <a:noFill/>
        </p:spPr>
        <p:txBody>
          <a:bodyPr wrap="square" rtlCol="0">
            <a:spAutoFit/>
          </a:bodyPr>
          <a:lstStyle/>
          <a:p>
            <a:r>
              <a:rPr lang="en-US" sz="2000" dirty="0" smtClean="0">
                <a:solidFill>
                  <a:schemeClr val="tx2"/>
                </a:solidFill>
              </a:rPr>
              <a:t>@</a:t>
            </a:r>
            <a:r>
              <a:rPr lang="en-US" dirty="0" err="1" smtClean="0">
                <a:solidFill>
                  <a:schemeClr val="tx2"/>
                </a:solidFill>
              </a:rPr>
              <a:t>TexasDemography</a:t>
            </a:r>
            <a:endParaRPr lang="en-US" sz="2000" dirty="0">
              <a:solidFill>
                <a:schemeClr val="tx2"/>
              </a:solidFill>
            </a:endParaRPr>
          </a:p>
        </p:txBody>
      </p:sp>
    </p:spTree>
    <p:extLst>
      <p:ext uri="{BB962C8B-B14F-4D97-AF65-F5344CB8AC3E}">
        <p14:creationId xmlns:p14="http://schemas.microsoft.com/office/powerpoint/2010/main" val="3672070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49" t="4373" r="1149" b="8269"/>
          <a:stretch/>
        </p:blipFill>
        <p:spPr>
          <a:xfrm>
            <a:off x="1524000" y="762000"/>
            <a:ext cx="6477000" cy="5867400"/>
          </a:xfrm>
          <a:prstGeom prst="rect">
            <a:avLst/>
          </a:prstGeom>
        </p:spPr>
      </p:pic>
      <p:sp>
        <p:nvSpPr>
          <p:cNvPr id="2" name="Title 1"/>
          <p:cNvSpPr>
            <a:spLocks noGrp="1"/>
          </p:cNvSpPr>
          <p:nvPr>
            <p:ph type="title"/>
          </p:nvPr>
        </p:nvSpPr>
        <p:spPr>
          <a:xfrm>
            <a:off x="1567097" y="152400"/>
            <a:ext cx="6858000" cy="990600"/>
          </a:xfrm>
        </p:spPr>
        <p:txBody>
          <a:bodyPr>
            <a:noAutofit/>
          </a:bodyPr>
          <a:lstStyle/>
          <a:p>
            <a:r>
              <a:rPr lang="en-US" sz="2800" dirty="0" smtClean="0"/>
              <a:t>Total Estimated Population by County, Texas, 2015</a:t>
            </a:r>
            <a:endParaRPr lang="en-US" sz="2800" dirty="0"/>
          </a:p>
        </p:txBody>
      </p:sp>
      <p:sp>
        <p:nvSpPr>
          <p:cNvPr id="15" name="TextBox 14"/>
          <p:cNvSpPr txBox="1"/>
          <p:nvPr/>
        </p:nvSpPr>
        <p:spPr>
          <a:xfrm>
            <a:off x="2" y="6510040"/>
            <a:ext cx="3943708"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2015 Vintage Population Estimates</a:t>
            </a:r>
            <a:endParaRPr lang="en-US" sz="1000" dirty="0">
              <a:solidFill>
                <a:schemeClr val="tx1">
                  <a:lumMod val="50000"/>
                  <a:lumOff val="50000"/>
                </a:schemeClr>
              </a:solidFill>
            </a:endParaRPr>
          </a:p>
        </p:txBody>
      </p:sp>
      <p:sp>
        <p:nvSpPr>
          <p:cNvPr id="5" name="Isosceles Triangle 4"/>
          <p:cNvSpPr/>
          <p:nvPr/>
        </p:nvSpPr>
        <p:spPr>
          <a:xfrm rot="21366823">
            <a:off x="5398490" y="2901586"/>
            <a:ext cx="1782924" cy="1752600"/>
          </a:xfrm>
          <a:prstGeom prst="triangle">
            <a:avLst/>
          </a:prstGeom>
          <a:noFill/>
          <a:ln w="38100">
            <a:solidFill>
              <a:schemeClr val="accent2">
                <a:lumMod val="60000"/>
                <a:lumOff val="40000"/>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5162774" y="2362200"/>
            <a:ext cx="1020216" cy="3295291"/>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4"/>
          <a:srcRect t="28661"/>
          <a:stretch/>
        </p:blipFill>
        <p:spPr>
          <a:xfrm>
            <a:off x="914400" y="1586582"/>
            <a:ext cx="1947713" cy="1366292"/>
          </a:xfrm>
          <a:prstGeom prst="rect">
            <a:avLst/>
          </a:prstGeom>
        </p:spPr>
      </p:pic>
      <p:sp>
        <p:nvSpPr>
          <p:cNvPr id="3" name="Slide Number Placeholder 2"/>
          <p:cNvSpPr>
            <a:spLocks noGrp="1"/>
          </p:cNvSpPr>
          <p:nvPr>
            <p:ph type="sldNum" sz="quarter" idx="4"/>
          </p:nvPr>
        </p:nvSpPr>
        <p:spPr/>
        <p:txBody>
          <a:bodyPr/>
          <a:lstStyle/>
          <a:p>
            <a:fld id="{2BC1FA3B-F0C1-4F58-90BE-DCC7501F4B28}" type="slidenum">
              <a:rPr lang="en-US" smtClean="0"/>
              <a:pPr/>
              <a:t>5</a:t>
            </a:fld>
            <a:endParaRPr lang="en-US" dirty="0"/>
          </a:p>
        </p:txBody>
      </p:sp>
    </p:spTree>
    <p:extLst>
      <p:ext uri="{BB962C8B-B14F-4D97-AF65-F5344CB8AC3E}">
        <p14:creationId xmlns:p14="http://schemas.microsoft.com/office/powerpoint/2010/main" val="154630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853"/>
            <a:ext cx="7539616" cy="990600"/>
          </a:xfrm>
        </p:spPr>
        <p:txBody>
          <a:bodyPr>
            <a:noAutofit/>
          </a:bodyPr>
          <a:lstStyle/>
          <a:p>
            <a:r>
              <a:rPr lang="en-US" sz="2800" dirty="0" smtClean="0"/>
              <a:t>Estimated Population Change, Texas Counties, 2010 to 2015</a:t>
            </a:r>
            <a:endParaRPr lang="en-US" sz="2800" dirty="0"/>
          </a:p>
        </p:txBody>
      </p:sp>
      <p:sp>
        <p:nvSpPr>
          <p:cNvPr id="15" name="TextBox 14"/>
          <p:cNvSpPr txBox="1"/>
          <p:nvPr/>
        </p:nvSpPr>
        <p:spPr>
          <a:xfrm>
            <a:off x="3" y="6501769"/>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2015 Vintage. </a:t>
            </a:r>
            <a:endParaRPr lang="en-US" sz="900" dirty="0">
              <a:solidFill>
                <a:schemeClr val="tx1">
                  <a:lumMod val="50000"/>
                  <a:lumOff val="50000"/>
                </a:schemeClr>
              </a:solidFill>
            </a:endParaRPr>
          </a:p>
        </p:txBody>
      </p:sp>
      <p:sp>
        <p:nvSpPr>
          <p:cNvPr id="3" name="TextBox 2"/>
          <p:cNvSpPr txBox="1"/>
          <p:nvPr/>
        </p:nvSpPr>
        <p:spPr>
          <a:xfrm>
            <a:off x="5649246" y="1447800"/>
            <a:ext cx="1981200" cy="830997"/>
          </a:xfrm>
          <a:prstGeom prst="rect">
            <a:avLst/>
          </a:prstGeom>
          <a:noFill/>
        </p:spPr>
        <p:txBody>
          <a:bodyPr wrap="square" rtlCol="0">
            <a:spAutoFit/>
          </a:bodyPr>
          <a:lstStyle/>
          <a:p>
            <a:r>
              <a:rPr lang="en-US" sz="1600" dirty="0" smtClean="0">
                <a:solidFill>
                  <a:srgbClr val="191C6F"/>
                </a:solidFill>
              </a:rPr>
              <a:t>99 counties lost population over the five year period.</a:t>
            </a:r>
            <a:endParaRPr lang="en-US" sz="1600" dirty="0">
              <a:solidFill>
                <a:srgbClr val="191C6F"/>
              </a:solidFill>
            </a:endParaRPr>
          </a:p>
        </p:txBody>
      </p:sp>
      <p:pic>
        <p:nvPicPr>
          <p:cNvPr id="8" name="Picture 7"/>
          <p:cNvPicPr>
            <a:picLocks noChangeAspect="1"/>
          </p:cNvPicPr>
          <p:nvPr/>
        </p:nvPicPr>
        <p:blipFill rotWithShape="1">
          <a:blip r:embed="rId3"/>
          <a:srcRect l="561" t="9960" r="561" b="9960"/>
          <a:stretch/>
        </p:blipFill>
        <p:spPr>
          <a:xfrm>
            <a:off x="1295400" y="1219446"/>
            <a:ext cx="6705600" cy="5502031"/>
          </a:xfrm>
          <a:prstGeom prst="rect">
            <a:avLst/>
          </a:prstGeom>
        </p:spPr>
      </p:pic>
      <p:pic>
        <p:nvPicPr>
          <p:cNvPr id="10" name="Picture 9"/>
          <p:cNvPicPr>
            <a:picLocks noChangeAspect="1"/>
          </p:cNvPicPr>
          <p:nvPr/>
        </p:nvPicPr>
        <p:blipFill rotWithShape="1">
          <a:blip r:embed="rId4"/>
          <a:srcRect t="27851" r="13058"/>
          <a:stretch/>
        </p:blipFill>
        <p:spPr>
          <a:xfrm>
            <a:off x="677310" y="1787908"/>
            <a:ext cx="1693380" cy="1381800"/>
          </a:xfrm>
          <a:prstGeom prst="rect">
            <a:avLst/>
          </a:prstGeom>
        </p:spPr>
      </p:pic>
      <p:sp>
        <p:nvSpPr>
          <p:cNvPr id="5" name="Slide Number Placeholder 4"/>
          <p:cNvSpPr>
            <a:spLocks noGrp="1"/>
          </p:cNvSpPr>
          <p:nvPr>
            <p:ph type="sldNum" sz="quarter" idx="4"/>
          </p:nvPr>
        </p:nvSpPr>
        <p:spPr/>
        <p:txBody>
          <a:bodyPr/>
          <a:lstStyle/>
          <a:p>
            <a:fld id="{2BC1FA3B-F0C1-4F58-90BE-DCC7501F4B28}" type="slidenum">
              <a:rPr lang="en-US" smtClean="0"/>
              <a:pPr/>
              <a:t>6</a:t>
            </a:fld>
            <a:endParaRPr lang="en-US" dirty="0"/>
          </a:p>
        </p:txBody>
      </p:sp>
    </p:spTree>
    <p:extLst>
      <p:ext uri="{BB962C8B-B14F-4D97-AF65-F5344CB8AC3E}">
        <p14:creationId xmlns:p14="http://schemas.microsoft.com/office/powerpoint/2010/main" val="801852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28600"/>
            <a:ext cx="7539616" cy="990600"/>
          </a:xfrm>
        </p:spPr>
        <p:txBody>
          <a:bodyPr>
            <a:noAutofit/>
          </a:bodyPr>
          <a:lstStyle/>
          <a:p>
            <a:r>
              <a:rPr lang="en-US" sz="2800" dirty="0" smtClean="0"/>
              <a:t>Estimated Percent Change of the Total Population </a:t>
            </a:r>
            <a:r>
              <a:rPr lang="en-US" sz="2800" smtClean="0"/>
              <a:t>by County, </a:t>
            </a:r>
            <a:r>
              <a:rPr lang="en-US" sz="2800" dirty="0" smtClean="0"/>
              <a:t>Texas, 2010 to 2015</a:t>
            </a:r>
            <a:endParaRPr lang="en-US" sz="2800" dirty="0"/>
          </a:p>
        </p:txBody>
      </p:sp>
      <p:sp>
        <p:nvSpPr>
          <p:cNvPr id="15" name="TextBox 14"/>
          <p:cNvSpPr txBox="1"/>
          <p:nvPr/>
        </p:nvSpPr>
        <p:spPr>
          <a:xfrm>
            <a:off x="0" y="6538914"/>
            <a:ext cx="4014240"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Population Estimates, 2015 Vintage. </a:t>
            </a:r>
            <a:endParaRPr lang="en-US" sz="1000" dirty="0">
              <a:solidFill>
                <a:schemeClr val="tx1">
                  <a:lumMod val="50000"/>
                  <a:lumOff val="50000"/>
                </a:schemeClr>
              </a:solidFill>
            </a:endParaRPr>
          </a:p>
        </p:txBody>
      </p:sp>
      <p:pic>
        <p:nvPicPr>
          <p:cNvPr id="3" name="Picture 2"/>
          <p:cNvPicPr>
            <a:picLocks noChangeAspect="1"/>
          </p:cNvPicPr>
          <p:nvPr/>
        </p:nvPicPr>
        <p:blipFill rotWithShape="1">
          <a:blip r:embed="rId3"/>
          <a:srcRect l="1125" t="7773" r="996" b="10052"/>
          <a:stretch/>
        </p:blipFill>
        <p:spPr>
          <a:xfrm>
            <a:off x="1905000" y="1088232"/>
            <a:ext cx="6629400" cy="5638800"/>
          </a:xfrm>
          <a:prstGeom prst="rect">
            <a:avLst/>
          </a:prstGeom>
        </p:spPr>
      </p:pic>
      <p:pic>
        <p:nvPicPr>
          <p:cNvPr id="6" name="Picture 5"/>
          <p:cNvPicPr>
            <a:picLocks noChangeAspect="1"/>
          </p:cNvPicPr>
          <p:nvPr/>
        </p:nvPicPr>
        <p:blipFill rotWithShape="1">
          <a:blip r:embed="rId4"/>
          <a:srcRect t="27851"/>
          <a:stretch/>
        </p:blipFill>
        <p:spPr>
          <a:xfrm>
            <a:off x="790361" y="1828800"/>
            <a:ext cx="1947713" cy="1381800"/>
          </a:xfrm>
          <a:prstGeom prst="rect">
            <a:avLst/>
          </a:prstGeom>
        </p:spPr>
      </p:pic>
      <p:sp>
        <p:nvSpPr>
          <p:cNvPr id="5" name="Slide Number Placeholder 4"/>
          <p:cNvSpPr>
            <a:spLocks noGrp="1"/>
          </p:cNvSpPr>
          <p:nvPr>
            <p:ph type="sldNum" sz="quarter" idx="4"/>
          </p:nvPr>
        </p:nvSpPr>
        <p:spPr/>
        <p:txBody>
          <a:bodyPr/>
          <a:lstStyle/>
          <a:p>
            <a:fld id="{2BC1FA3B-F0C1-4F58-90BE-DCC7501F4B28}" type="slidenum">
              <a:rPr lang="en-US" smtClean="0"/>
              <a:pPr/>
              <a:t>7</a:t>
            </a:fld>
            <a:endParaRPr lang="en-US" dirty="0"/>
          </a:p>
        </p:txBody>
      </p:sp>
    </p:spTree>
    <p:extLst>
      <p:ext uri="{BB962C8B-B14F-4D97-AF65-F5344CB8AC3E}">
        <p14:creationId xmlns:p14="http://schemas.microsoft.com/office/powerpoint/2010/main" val="29479825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609600" y="1600200"/>
          <a:ext cx="7924800" cy="4758111"/>
        </p:xfrm>
        <a:graphic>
          <a:graphicData uri="http://schemas.openxmlformats.org/drawingml/2006/table">
            <a:tbl>
              <a:tblPr firstRow="1" firstCol="1" bandRow="1">
                <a:tableStyleId>{5C22544A-7EE6-4342-B048-85BDC9FD1C3A}</a:tableStyleId>
              </a:tblPr>
              <a:tblGrid>
                <a:gridCol w="1905000"/>
                <a:gridCol w="1143000"/>
                <a:gridCol w="1321240"/>
                <a:gridCol w="1284577"/>
                <a:gridCol w="968293"/>
                <a:gridCol w="1302690"/>
              </a:tblGrid>
              <a:tr h="846516">
                <a:tc>
                  <a:txBody>
                    <a:bodyPr/>
                    <a:lstStyle/>
                    <a:p>
                      <a:pPr algn="ctr">
                        <a:lnSpc>
                          <a:spcPct val="107000"/>
                        </a:lnSpc>
                      </a:pPr>
                      <a:r>
                        <a:rPr lang="en-US" sz="1600" b="1" dirty="0" smtClean="0">
                          <a:effectLst/>
                          <a:latin typeface="Calibri" panose="020F0502020204030204" pitchFamily="34" charset="0"/>
                        </a:rPr>
                        <a:t>County</a:t>
                      </a:r>
                    </a:p>
                    <a:p>
                      <a:pPr algn="ctr">
                        <a:lnSpc>
                          <a:spcPct val="107000"/>
                        </a:lnSpc>
                      </a:pPr>
                      <a:endParaRPr lang="en-US" sz="1600" b="1" dirty="0">
                        <a:effectLst/>
                        <a:latin typeface="Calibri" panose="020F0502020204030204" pitchFamily="34"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U.S. Rank </a:t>
                      </a:r>
                      <a:r>
                        <a:rPr lang="en-US" sz="1600" b="1" dirty="0" smtClean="0">
                          <a:effectLst/>
                        </a:rPr>
                        <a:t>Population Change</a:t>
                      </a:r>
                    </a:p>
                  </a:txBody>
                  <a:tcPr marL="61254" marR="61254" marT="0" marB="0" anchor="b"/>
                </a:tc>
                <a:tc>
                  <a:txBody>
                    <a:bodyPr/>
                    <a:lstStyle/>
                    <a:p>
                      <a:pPr marL="0" marR="0" algn="ctr">
                        <a:lnSpc>
                          <a:spcPct val="107000"/>
                        </a:lnSpc>
                        <a:spcBef>
                          <a:spcPts val="0"/>
                        </a:spcBef>
                        <a:spcAft>
                          <a:spcPts val="0"/>
                        </a:spcAft>
                      </a:pPr>
                      <a:r>
                        <a:rPr lang="en-US" sz="1600" b="1" dirty="0" smtClean="0">
                          <a:effectLst/>
                        </a:rPr>
                        <a:t>Population Change</a:t>
                      </a:r>
                    </a:p>
                    <a:p>
                      <a:pPr marL="0" marR="0" algn="ctr">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smtClean="0">
                          <a:effectLst/>
                        </a:rPr>
                        <a:t>Percent of Change from Natural </a:t>
                      </a:r>
                      <a:r>
                        <a:rPr lang="en-US" sz="1600" b="1" dirty="0">
                          <a:effectLst/>
                        </a:rPr>
                        <a:t>Increase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a:t>
                      </a:r>
                      <a:r>
                        <a:rPr lang="en-US" sz="1600" b="1" baseline="0" dirty="0" smtClean="0">
                          <a:effectLst/>
                        </a:rPr>
                        <a:t> </a:t>
                      </a:r>
                      <a:r>
                        <a:rPr lang="en-US" sz="1600" b="1" dirty="0" smtClean="0">
                          <a:effectLst/>
                        </a:rPr>
                        <a:t>from </a:t>
                      </a:r>
                      <a:r>
                        <a:rPr lang="en-US" sz="1600" b="1" dirty="0">
                          <a:effectLst/>
                        </a:rPr>
                        <a:t>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 from International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Harris</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1</a:t>
                      </a:r>
                    </a:p>
                  </a:txBody>
                  <a:tcPr marL="9525" marR="9525" marT="9525" marB="0" anchor="b"/>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90,451 </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49.3%</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50.7%</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32.0%</a:t>
                      </a:r>
                    </a:p>
                  </a:txBody>
                  <a:tcPr marL="9525" marR="9525" marT="9525"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Bexar</a:t>
                      </a:r>
                      <a:endParaRPr lang="en-US" sz="18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a:txBody>
                    <a:bodyPr/>
                    <a:lstStyle/>
                    <a:p>
                      <a:pPr algn="r" fontAlgn="b"/>
                      <a:r>
                        <a:rPr lang="en-US" sz="1600" b="0" i="0" u="none" strike="noStrike">
                          <a:solidFill>
                            <a:schemeClr val="accent1">
                              <a:lumMod val="50000"/>
                            </a:schemeClr>
                          </a:solidFill>
                          <a:effectLst/>
                          <a:latin typeface="Calibri" panose="020F0502020204030204" pitchFamily="34" charset="0"/>
                        </a:rPr>
                        <a:t>5</a:t>
                      </a:r>
                    </a:p>
                  </a:txBody>
                  <a:tcPr marL="9525" marR="9525" marT="9525" marB="0" anchor="b">
                    <a:solidFill>
                      <a:schemeClr val="bg1">
                        <a:lumMod val="95000"/>
                      </a:schemeClr>
                    </a:solidFill>
                  </a:tcPr>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37,479 </a:t>
                      </a:r>
                    </a:p>
                  </a:txBody>
                  <a:tcPr marL="9525" marR="9525" marT="9525" marB="0" anchor="b">
                    <a:solidFill>
                      <a:schemeClr val="bg1">
                        <a:lumMod val="95000"/>
                      </a:schemeClr>
                    </a:solidFill>
                  </a:tcPr>
                </a:tc>
                <a:tc>
                  <a:txBody>
                    <a:bodyPr/>
                    <a:lstStyle/>
                    <a:p>
                      <a:pPr algn="r" fontAlgn="b"/>
                      <a:r>
                        <a:rPr lang="en-US" sz="1600" b="0" i="0" u="none" strike="noStrike">
                          <a:solidFill>
                            <a:schemeClr val="accent1">
                              <a:lumMod val="50000"/>
                            </a:schemeClr>
                          </a:solidFill>
                          <a:effectLst/>
                          <a:latin typeface="Calibri" panose="020F0502020204030204" pitchFamily="34" charset="0"/>
                        </a:rPr>
                        <a:t>41.2%</a:t>
                      </a:r>
                    </a:p>
                  </a:txBody>
                  <a:tcPr marL="9525" marR="9525" marT="9525" marB="0" anchor="b">
                    <a:solidFill>
                      <a:schemeClr val="bg1">
                        <a:lumMod val="95000"/>
                      </a:schemeClr>
                    </a:solidFill>
                  </a:tcPr>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58.8%</a:t>
                      </a:r>
                    </a:p>
                  </a:txBody>
                  <a:tcPr marL="9525" marR="9525" marT="9525" marB="0" anchor="b">
                    <a:solidFill>
                      <a:schemeClr val="bg1">
                        <a:lumMod val="95000"/>
                      </a:schemeClr>
                    </a:solidFill>
                  </a:tcPr>
                </a:tc>
                <a:tc>
                  <a:txBody>
                    <a:bodyPr/>
                    <a:lstStyle/>
                    <a:p>
                      <a:pPr algn="r" fontAlgn="b"/>
                      <a:r>
                        <a:rPr lang="en-US" sz="1600" b="0" i="0" u="none" strike="noStrike">
                          <a:solidFill>
                            <a:schemeClr val="accent1">
                              <a:lumMod val="50000"/>
                            </a:schemeClr>
                          </a:solidFill>
                          <a:effectLst/>
                          <a:latin typeface="Calibri" panose="020F0502020204030204" pitchFamily="34" charset="0"/>
                        </a:rPr>
                        <a:t>17.0%</a:t>
                      </a:r>
                    </a:p>
                  </a:txBody>
                  <a:tcPr marL="9525" marR="9525" marT="9525" marB="0" anchor="b">
                    <a:solidFill>
                      <a:schemeClr val="bg1">
                        <a:lumMod val="95000"/>
                      </a:schemeClr>
                    </a:solidFill>
                  </a:tcPr>
                </a:tc>
              </a:tr>
              <a:tr h="335680">
                <a:tc>
                  <a:txBody>
                    <a:bodyPr/>
                    <a:lstStyle/>
                    <a:p>
                      <a:pPr algn="ctr" fontAlgn="b"/>
                      <a:r>
                        <a:rPr lang="en-US" sz="1800" b="1" i="0" u="none" strike="noStrike" dirty="0" smtClean="0">
                          <a:solidFill>
                            <a:schemeClr val="bg1"/>
                          </a:solidFill>
                          <a:effectLst/>
                          <a:latin typeface="Calibri" panose="020F0502020204030204" pitchFamily="34" charset="0"/>
                        </a:rPr>
                        <a:t>Tarrant</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6</a:t>
                      </a:r>
                    </a:p>
                  </a:txBody>
                  <a:tcPr marL="9525" marR="9525" marT="9525" marB="0" anchor="b"/>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36,152 </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46.3%</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53.7%</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20.2%</a:t>
                      </a:r>
                    </a:p>
                  </a:txBody>
                  <a:tcPr marL="9525" marR="9525" marT="9525"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Dallas</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9</a:t>
                      </a:r>
                    </a:p>
                  </a:txBody>
                  <a:tcPr marL="9525" marR="9525" marT="9525" marB="0" anchor="b"/>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33,760 </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68.1%</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31.9%</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39.0%</a:t>
                      </a:r>
                    </a:p>
                  </a:txBody>
                  <a:tcPr marL="9525" marR="9525" marT="9525" marB="0" anchor="b"/>
                </a:tc>
              </a:tr>
              <a:tr h="335680">
                <a:tc>
                  <a:txBody>
                    <a:bodyPr/>
                    <a:lstStyle/>
                    <a:p>
                      <a:pPr algn="ctr" fontAlgn="b"/>
                      <a:r>
                        <a:rPr lang="en-US" sz="1800" b="1" i="0" u="none" strike="noStrike" dirty="0">
                          <a:solidFill>
                            <a:schemeClr val="bg1"/>
                          </a:solidFill>
                          <a:effectLst/>
                          <a:latin typeface="Calibri" panose="020F0502020204030204" pitchFamily="34" charset="0"/>
                        </a:rPr>
                        <a:t>Fort </a:t>
                      </a:r>
                      <a:r>
                        <a:rPr lang="en-US" sz="1800" b="1" i="0" u="none" strike="noStrike" dirty="0" smtClean="0">
                          <a:solidFill>
                            <a:schemeClr val="bg1"/>
                          </a:solidFill>
                          <a:effectLst/>
                          <a:latin typeface="Calibri" panose="020F0502020204030204" pitchFamily="34" charset="0"/>
                        </a:rPr>
                        <a:t>Bend</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13</a:t>
                      </a:r>
                    </a:p>
                  </a:txBody>
                  <a:tcPr marL="9525" marR="9525" marT="9525"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29,437 </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20.7%</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79.3%</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16.5%</a:t>
                      </a:r>
                    </a:p>
                  </a:txBody>
                  <a:tcPr marL="9525" marR="9525" marT="9525"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Collin</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14</a:t>
                      </a:r>
                    </a:p>
                  </a:txBody>
                  <a:tcPr marL="9525" marR="9525" marT="9525"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28,075 </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24.8%</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75.2%</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15.8%</a:t>
                      </a:r>
                    </a:p>
                  </a:txBody>
                  <a:tcPr marL="9525" marR="9525" marT="9525"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Denton</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16</a:t>
                      </a:r>
                    </a:p>
                  </a:txBody>
                  <a:tcPr marL="9525" marR="9525" marT="9525"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25,820 </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25.5%</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74.5%</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11.7%</a:t>
                      </a:r>
                    </a:p>
                  </a:txBody>
                  <a:tcPr marL="9525" marR="9525" marT="9525"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Travis</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17</a:t>
                      </a:r>
                    </a:p>
                  </a:txBody>
                  <a:tcPr marL="9525" marR="9525" marT="9525"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25,562 </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42.5%</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57.5%</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22.9%</a:t>
                      </a:r>
                    </a:p>
                  </a:txBody>
                  <a:tcPr marL="9525" marR="9525" marT="9525"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Williamson</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27</a:t>
                      </a:r>
                    </a:p>
                  </a:txBody>
                  <a:tcPr marL="9525" marR="9525" marT="9525"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19,086 </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20.9%</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79.1%</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6.7%</a:t>
                      </a:r>
                    </a:p>
                  </a:txBody>
                  <a:tcPr marL="9525" marR="9525" marT="9525"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Montgomery</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29</a:t>
                      </a:r>
                    </a:p>
                  </a:txBody>
                  <a:tcPr marL="9525" marR="9525" marT="9525" marB="0" anchor="b"/>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18,505 </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19.2%</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80.8%</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9.9%</a:t>
                      </a:r>
                    </a:p>
                  </a:txBody>
                  <a:tcPr marL="9525" marR="9525" marT="9525" marB="0" anchor="b"/>
                </a:tc>
              </a:tr>
              <a:tr h="178237">
                <a:tc gridSpan="6">
                  <a:txBody>
                    <a:bodyPr/>
                    <a:lstStyle/>
                    <a:p>
                      <a:pPr marL="0" marR="0">
                        <a:lnSpc>
                          <a:spcPct val="107000"/>
                        </a:lnSpc>
                        <a:spcBef>
                          <a:spcPts val="0"/>
                        </a:spcBef>
                        <a:spcAft>
                          <a:spcPts val="0"/>
                        </a:spcAft>
                      </a:pPr>
                      <a:r>
                        <a:rPr lang="en-US" sz="1100" dirty="0">
                          <a:effectLst/>
                        </a:rPr>
                        <a:t>*Dallas had net out domestic migration over this period.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8237">
                <a:tc gridSpan="6">
                  <a:txBody>
                    <a:bodyPr/>
                    <a:lstStyle/>
                    <a:p>
                      <a:pPr marL="0" marR="0">
                        <a:lnSpc>
                          <a:spcPct val="107000"/>
                        </a:lnSpc>
                        <a:spcBef>
                          <a:spcPts val="0"/>
                        </a:spcBef>
                        <a:spcAft>
                          <a:spcPts val="0"/>
                        </a:spcAft>
                      </a:pPr>
                      <a:r>
                        <a:rPr lang="en-US" sz="1050" dirty="0">
                          <a:effectLst/>
                        </a:rPr>
                        <a:t>Source: U.S. Census  Bureau, </a:t>
                      </a:r>
                      <a:r>
                        <a:rPr lang="en-US" sz="1050" dirty="0" smtClean="0">
                          <a:effectLst/>
                        </a:rPr>
                        <a:t>2015 </a:t>
                      </a:r>
                      <a:r>
                        <a:rPr lang="en-US" sz="1050" dirty="0">
                          <a:effectLst/>
                        </a:rPr>
                        <a:t>Vintage Population Estimates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Rectangle 2"/>
          <p:cNvSpPr/>
          <p:nvPr/>
        </p:nvSpPr>
        <p:spPr>
          <a:xfrm>
            <a:off x="2743200" y="76200"/>
            <a:ext cx="4572000" cy="830997"/>
          </a:xfrm>
          <a:prstGeom prst="rect">
            <a:avLst/>
          </a:prstGeom>
        </p:spPr>
        <p:txBody>
          <a:bodyPr>
            <a:spAutoFit/>
          </a:bodyPr>
          <a:lstStyle/>
          <a:p>
            <a:r>
              <a:rPr lang="en-US" dirty="0" smtClean="0">
                <a:solidFill>
                  <a:schemeClr val="bg1"/>
                </a:solidFill>
              </a:rPr>
              <a:t>Top Counties for Numeric Growth in </a:t>
            </a:r>
            <a:r>
              <a:rPr lang="en-US" dirty="0">
                <a:solidFill>
                  <a:schemeClr val="bg1"/>
                </a:solidFill>
              </a:rPr>
              <a:t>Texas, </a:t>
            </a:r>
            <a:r>
              <a:rPr lang="en-US" dirty="0" smtClean="0">
                <a:solidFill>
                  <a:schemeClr val="bg1"/>
                </a:solidFill>
              </a:rPr>
              <a:t>2014-2015</a:t>
            </a:r>
            <a:endParaRPr lang="en-US" dirty="0">
              <a:solidFill>
                <a:schemeClr val="bg1"/>
              </a:solidFill>
            </a:endParaRPr>
          </a:p>
        </p:txBody>
      </p:sp>
    </p:spTree>
    <p:extLst>
      <p:ext uri="{BB962C8B-B14F-4D97-AF65-F5344CB8AC3E}">
        <p14:creationId xmlns:p14="http://schemas.microsoft.com/office/powerpoint/2010/main" val="3116404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76200"/>
            <a:ext cx="4572000" cy="830997"/>
          </a:xfrm>
          <a:prstGeom prst="rect">
            <a:avLst/>
          </a:prstGeom>
        </p:spPr>
        <p:txBody>
          <a:bodyPr>
            <a:spAutoFit/>
          </a:bodyPr>
          <a:lstStyle/>
          <a:p>
            <a:pPr algn="ctr"/>
            <a:r>
              <a:rPr lang="en-US" dirty="0" smtClean="0">
                <a:solidFill>
                  <a:schemeClr val="bg1"/>
                </a:solidFill>
              </a:rPr>
              <a:t>Top Counties for Percent Growth* in </a:t>
            </a:r>
            <a:r>
              <a:rPr lang="en-US" dirty="0">
                <a:solidFill>
                  <a:schemeClr val="bg1"/>
                </a:solidFill>
              </a:rPr>
              <a:t>Texas, </a:t>
            </a:r>
            <a:r>
              <a:rPr lang="en-US" dirty="0" smtClean="0">
                <a:solidFill>
                  <a:schemeClr val="bg1"/>
                </a:solidFill>
              </a:rPr>
              <a:t>2014-2015</a:t>
            </a:r>
            <a:endParaRPr lang="en-US" dirty="0">
              <a:solidFill>
                <a:schemeClr val="bg1"/>
              </a:solidFill>
            </a:endParaRPr>
          </a:p>
        </p:txBody>
      </p:sp>
      <p:graphicFrame>
        <p:nvGraphicFramePr>
          <p:cNvPr id="4" name="Table 3"/>
          <p:cNvGraphicFramePr>
            <a:graphicFrameLocks noGrp="1"/>
          </p:cNvGraphicFramePr>
          <p:nvPr>
            <p:extLst/>
          </p:nvPr>
        </p:nvGraphicFramePr>
        <p:xfrm>
          <a:off x="1600200" y="1219200"/>
          <a:ext cx="6153468" cy="5017516"/>
        </p:xfrm>
        <a:graphic>
          <a:graphicData uri="http://schemas.openxmlformats.org/drawingml/2006/table">
            <a:tbl>
              <a:tblPr firstRow="1" firstCol="1" bandRow="1">
                <a:tableStyleId>{5C22544A-7EE6-4342-B048-85BDC9FD1C3A}</a:tableStyleId>
              </a:tblPr>
              <a:tblGrid>
                <a:gridCol w="1981200"/>
                <a:gridCol w="609600"/>
                <a:gridCol w="1066800"/>
                <a:gridCol w="1066800"/>
                <a:gridCol w="1429068"/>
              </a:tblGrid>
              <a:tr h="963267">
                <a:tc>
                  <a:txBody>
                    <a:bodyPr/>
                    <a:lstStyle/>
                    <a:p>
                      <a:pPr algn="ctr">
                        <a:lnSpc>
                          <a:spcPct val="107000"/>
                        </a:lnSpc>
                      </a:pPr>
                      <a:r>
                        <a:rPr lang="en-US" sz="1600" dirty="0" smtClean="0">
                          <a:effectLst/>
                          <a:latin typeface="Calibri" panose="020F0502020204030204" pitchFamily="34" charset="0"/>
                        </a:rPr>
                        <a:t>County</a:t>
                      </a:r>
                    </a:p>
                    <a:p>
                      <a:pPr algn="ctr">
                        <a:lnSpc>
                          <a:spcPct val="107000"/>
                        </a:lnSpc>
                      </a:pPr>
                      <a:endParaRPr lang="en-US" sz="160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U.S. Rank</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smtClean="0">
                          <a:effectLst/>
                        </a:rPr>
                        <a:t>2014-2015 </a:t>
                      </a:r>
                      <a:r>
                        <a:rPr lang="en-US" sz="1600" dirty="0">
                          <a:effectLst/>
                        </a:rPr>
                        <a:t>Percent </a:t>
                      </a:r>
                      <a:r>
                        <a:rPr lang="en-US" sz="1600" dirty="0" smtClean="0">
                          <a:effectLst/>
                        </a:rPr>
                        <a:t>Population </a:t>
                      </a:r>
                      <a:r>
                        <a:rPr lang="en-US" sz="1600" dirty="0">
                          <a:effectLst/>
                        </a:rPr>
                        <a:t>Change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a:t>
                      </a:r>
                      <a:r>
                        <a:rPr lang="en-US" sz="1600" dirty="0">
                          <a:effectLst/>
                        </a:rPr>
                        <a:t>Migration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 Change from International</a:t>
                      </a:r>
                    </a:p>
                    <a:p>
                      <a:pPr marL="0" marR="0" algn="ctr">
                        <a:lnSpc>
                          <a:spcPct val="107000"/>
                        </a:lnSpc>
                        <a:spcBef>
                          <a:spcPts val="0"/>
                        </a:spcBef>
                        <a:spcAft>
                          <a:spcPts val="0"/>
                        </a:spcAft>
                      </a:pPr>
                      <a:r>
                        <a:rPr lang="en-US" sz="1600" dirty="0" smtClean="0">
                          <a:effectLst/>
                        </a:rPr>
                        <a:t>Migration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Hays </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5.2%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85.5%</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1.9%</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Comal </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4.5%</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90.7%</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2.1%</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Fort Bend </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4</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4.3%</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79.3%</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16.5%</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Williamson </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3.9%</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79.1%</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6.7%</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Montgomery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10</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3.6%</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80.8%</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9.9%</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Denton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3.4%</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74.5%</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11.7%</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Ector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18</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3.3%</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63.1%</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3.1%</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Midland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19</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3.3%</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66.2%</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3.2%</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Collin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23</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75.2%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15.8%</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Kaufman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25</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3.1%</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79.8%</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3.2%</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Parker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29</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2.8%</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89.8%</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2.2%</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Brazos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32</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2.8%</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69.2%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27.4%</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Guadalupe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38</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2.7%</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78.8%</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4.6%</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Ellis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39</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2.7%</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77.2%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2.7%</a:t>
                      </a:r>
                    </a:p>
                  </a:txBody>
                  <a:tcPr marL="9525" marR="9525" marT="9525" marB="0" anchor="b"/>
                </a:tc>
              </a:tr>
            </a:tbl>
          </a:graphicData>
        </a:graphic>
      </p:graphicFrame>
      <p:sp>
        <p:nvSpPr>
          <p:cNvPr id="5" name="Rectangle 4"/>
          <p:cNvSpPr/>
          <p:nvPr/>
        </p:nvSpPr>
        <p:spPr>
          <a:xfrm>
            <a:off x="104934" y="6236716"/>
            <a:ext cx="4572000" cy="635751"/>
          </a:xfrm>
          <a:prstGeom prst="rect">
            <a:avLst/>
          </a:prstGeom>
        </p:spPr>
        <p:txBody>
          <a:bodyPr>
            <a:spAutoFit/>
          </a:bodyPr>
          <a:lstStyle/>
          <a:p>
            <a:pPr marL="0" marR="0">
              <a:lnSpc>
                <a:spcPct val="107000"/>
              </a:lnSpc>
              <a:spcBef>
                <a:spcPts val="0"/>
              </a:spcBef>
              <a:spcAft>
                <a:spcPts val="0"/>
              </a:spcAft>
            </a:pPr>
            <a:r>
              <a:rPr lang="en-US" sz="1100" dirty="0" smtClean="0">
                <a:solidFill>
                  <a:schemeClr val="bg1">
                    <a:lumMod val="75000"/>
                  </a:schemeClr>
                </a:solidFill>
              </a:rPr>
              <a:t>*Among Counties with 10,000 or more population in 2014</a:t>
            </a:r>
          </a:p>
          <a:p>
            <a:pPr marL="0" marR="0">
              <a:lnSpc>
                <a:spcPct val="107000"/>
              </a:lnSpc>
              <a:spcBef>
                <a:spcPts val="0"/>
              </a:spcBef>
              <a:spcAft>
                <a:spcPts val="0"/>
              </a:spcAft>
            </a:pP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Source: U.S. Census  Bureau, 2015 Vintage Population </a:t>
            </a:r>
            <a:r>
              <a:rPr lang="fr-FR" sz="1100"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Estimates</a:t>
            </a:r>
            <a:endPar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641484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A2D153-A545-4A3E-B636-BC684C00752A}">
  <ds:schemaRefs>
    <ds:schemaRef ds:uri="http://schemas.microsoft.com/sharepoint/v3/contenttype/forms"/>
  </ds:schemaRefs>
</ds:datastoreItem>
</file>

<file path=customXml/itemProps2.xml><?xml version="1.0" encoding="utf-8"?>
<ds:datastoreItem xmlns:ds="http://schemas.openxmlformats.org/officeDocument/2006/customXml" ds:itemID="{0C327827-ADB5-4A53-A1D5-C733F4954327}">
  <ds:schemaRef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www.w3.org/XML/1998/namespace"/>
  </ds:schemaRefs>
</ds:datastoreItem>
</file>

<file path=customXml/itemProps3.xml><?xml version="1.0" encoding="utf-8"?>
<ds:datastoreItem xmlns:ds="http://schemas.openxmlformats.org/officeDocument/2006/customXml" ds:itemID="{BAC40382-C1AA-459A-ADD3-F5514567A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21591</TotalTime>
  <Words>2887</Words>
  <Application>Microsoft Office PowerPoint</Application>
  <PresentationFormat>Letter Paper (8.5x11 in)</PresentationFormat>
  <Paragraphs>501</Paragraphs>
  <Slides>43</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ＭＳ Ｐゴシック</vt:lpstr>
      <vt:lpstr>Arial</vt:lpstr>
      <vt:lpstr>Arial Black</vt:lpstr>
      <vt:lpstr>Calibri</vt:lpstr>
      <vt:lpstr>Calibri Light</vt:lpstr>
      <vt:lpstr>Times New Roman</vt:lpstr>
      <vt:lpstr>Tw Cen MT</vt:lpstr>
      <vt:lpstr>1_Office Theme</vt:lpstr>
      <vt:lpstr>Demographic Characteristics and Trends in Texas and the San Antonio Area</vt:lpstr>
      <vt:lpstr>Growing States, 2000-2015</vt:lpstr>
      <vt:lpstr>Total Population and Population Change in Texas, 1950-2014</vt:lpstr>
      <vt:lpstr>PowerPoint Presentation</vt:lpstr>
      <vt:lpstr>Total Estimated Population by County, Texas, 2015</vt:lpstr>
      <vt:lpstr>Estimated Population Change, Texas Counties, 2010 to 2015</vt:lpstr>
      <vt:lpstr>Estimated Percent Change of the Total Population by County, Texas, 2010 to 2015</vt:lpstr>
      <vt:lpstr>PowerPoint Presentation</vt:lpstr>
      <vt:lpstr>PowerPoint Presentation</vt:lpstr>
      <vt:lpstr>Estimated Number of Net Migrants by  County, Texas, 2013 to 2014</vt:lpstr>
      <vt:lpstr>Estimated Population and Population Change, San Antonio and Select Texas Cities, 2010-2014</vt:lpstr>
      <vt:lpstr>Annual Shares of Recent Non-Citizen Immigrants to Texas by World Area of Birth, 2005-2013 </vt:lpstr>
      <vt:lpstr>Top 10 Gross Migration States for Domestic Migration to Texas, 2013</vt:lpstr>
      <vt:lpstr>Top 10 Destination Counties for Interstate Domestic Migration to Texas, 2009-2013</vt:lpstr>
      <vt:lpstr>PowerPoint Presentation</vt:lpstr>
      <vt:lpstr>PowerPoint Presentation</vt:lpstr>
      <vt:lpstr>PowerPoint Presentation</vt:lpstr>
      <vt:lpstr>PowerPoint Presentation</vt:lpstr>
      <vt:lpstr>Percent Population by Race and Ethnicity, Texas, 2000 and 2010</vt:lpstr>
      <vt:lpstr>Percent  of the Population that is of Hispanic Descent,  Texas Counties, 2009-2013</vt:lpstr>
      <vt:lpstr>Percent of the Population that is Non-Hispanic Black, Texas Counties, 2009-2013</vt:lpstr>
      <vt:lpstr>Percent of the Population by Race and Ethnicity, San Antonio and Texas, 2010</vt:lpstr>
      <vt:lpstr>Texas White (non-Hispanic) and Hispanic Populations by Age, 2014</vt:lpstr>
      <vt:lpstr>Texas Population Pyramid by Race/Ethnicity, 2014</vt:lpstr>
      <vt:lpstr>Texas Population Pyramid by Race/Ethnicity, 2014</vt:lpstr>
      <vt:lpstr>Texas Population Pyramid by Race/Ethnicity, 2014</vt:lpstr>
      <vt:lpstr>Income and Poverty, Select Counties, and Texas 2010-2014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Projected Population Growth in Texas,  2010-2050</vt:lpstr>
      <vt:lpstr>Projected and Estimated Population Growth in Texas, 2010-2015</vt:lpstr>
      <vt:lpstr>PowerPoint Presentation</vt:lpstr>
      <vt:lpstr>PowerPoint Presentation</vt:lpstr>
      <vt:lpstr>PowerPoint Presentation</vt:lpstr>
      <vt:lpstr>Contact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538</cp:revision>
  <cp:lastPrinted>2016-11-02T19:59:50Z</cp:lastPrinted>
  <dcterms:created xsi:type="dcterms:W3CDTF">2010-01-22T14:36:29Z</dcterms:created>
  <dcterms:modified xsi:type="dcterms:W3CDTF">2016-12-08T21:18:09Z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y fmtid="{D5CDD505-2E9C-101B-9397-08002B2CF9AE}" pid="3" name="IsMyDocuments">
    <vt:bool>true</vt:bool>
  </property>
</Properties>
</file>