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drawings/drawing1.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2.xml" ContentType="application/vnd.openxmlformats-officedocument.drawingml.chartshapes+xml"/>
  <Override PartName="/ppt/charts/chart14.xml" ContentType="application/vnd.openxmlformats-officedocument.drawingml.chart+xml"/>
  <Override PartName="/ppt/notesSlides/notesSlide24.xml" ContentType="application/vnd.openxmlformats-officedocument.presentationml.notesSlide+xml"/>
  <Override PartName="/ppt/charts/chart15.xml" ContentType="application/vnd.openxmlformats-officedocument.drawingml.chart+xml"/>
  <Override PartName="/ppt/notesSlides/notesSlide25.xml" ContentType="application/vnd.openxmlformats-officedocument.presentationml.notesSlide+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3.xml" ContentType="application/vnd.openxmlformats-officedocument.drawingml.chartshapes+xml"/>
  <Override PartName="/ppt/notesSlides/notesSlide26.xml" ContentType="application/vnd.openxmlformats-officedocument.presentationml.notesSlide+xml"/>
  <Override PartName="/ppt/charts/chart17.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4.xml" ContentType="application/vnd.openxmlformats-officedocument.drawingml.chartshape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673" r:id="rId3"/>
    <p:sldMasterId id="2147483703" r:id="rId4"/>
  </p:sldMasterIdLst>
  <p:notesMasterIdLst>
    <p:notesMasterId r:id="rId50"/>
  </p:notesMasterIdLst>
  <p:sldIdLst>
    <p:sldId id="256" r:id="rId5"/>
    <p:sldId id="306" r:id="rId6"/>
    <p:sldId id="351" r:id="rId7"/>
    <p:sldId id="324" r:id="rId8"/>
    <p:sldId id="325" r:id="rId9"/>
    <p:sldId id="364" r:id="rId10"/>
    <p:sldId id="326" r:id="rId11"/>
    <p:sldId id="327" r:id="rId12"/>
    <p:sldId id="328" r:id="rId13"/>
    <p:sldId id="330" r:id="rId14"/>
    <p:sldId id="331" r:id="rId15"/>
    <p:sldId id="365" r:id="rId16"/>
    <p:sldId id="350" r:id="rId17"/>
    <p:sldId id="270" r:id="rId18"/>
    <p:sldId id="367" r:id="rId19"/>
    <p:sldId id="329" r:id="rId20"/>
    <p:sldId id="366" r:id="rId21"/>
    <p:sldId id="316" r:id="rId22"/>
    <p:sldId id="346" r:id="rId23"/>
    <p:sldId id="347" r:id="rId24"/>
    <p:sldId id="348" r:id="rId25"/>
    <p:sldId id="349" r:id="rId26"/>
    <p:sldId id="368" r:id="rId27"/>
    <p:sldId id="369" r:id="rId28"/>
    <p:sldId id="332" r:id="rId29"/>
    <p:sldId id="333" r:id="rId30"/>
    <p:sldId id="370" r:id="rId31"/>
    <p:sldId id="371" r:id="rId32"/>
    <p:sldId id="311" r:id="rId33"/>
    <p:sldId id="352" r:id="rId34"/>
    <p:sldId id="376" r:id="rId35"/>
    <p:sldId id="377" r:id="rId36"/>
    <p:sldId id="374" r:id="rId37"/>
    <p:sldId id="375" r:id="rId38"/>
    <p:sldId id="378" r:id="rId39"/>
    <p:sldId id="379" r:id="rId40"/>
    <p:sldId id="372" r:id="rId41"/>
    <p:sldId id="373" r:id="rId42"/>
    <p:sldId id="337" r:id="rId43"/>
    <p:sldId id="336" r:id="rId44"/>
    <p:sldId id="355" r:id="rId45"/>
    <p:sldId id="338" r:id="rId46"/>
    <p:sldId id="356" r:id="rId47"/>
    <p:sldId id="298" r:id="rId48"/>
    <p:sldId id="258"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D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1" autoAdjust="0"/>
    <p:restoredTop sz="87013" autoAdjust="0"/>
  </p:normalViewPr>
  <p:slideViewPr>
    <p:cSldViewPr snapToGrid="0">
      <p:cViewPr varScale="1">
        <p:scale>
          <a:sx n="130" d="100"/>
          <a:sy n="130" d="100"/>
        </p:scale>
        <p:origin x="146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oleObject" Target="file:///\\idser-nas01\IDSER\Collaboration\Presentations\SlideBank\Education\Data\THECB_College_Completion-2015.xlsx" TargetMode="Externa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bnv590\Downloads\ACS_15_5YR_B20004\ACS_15_5YR_B20004_with_ann.csv"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2.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5.xml.rels><?xml version="1.0" encoding="UTF-8" standalone="yes"?>
<Relationships xmlns="http://schemas.openxmlformats.org/package/2006/relationships"><Relationship Id="rId1" Type="http://schemas.openxmlformats.org/officeDocument/2006/relationships/oleObject" Target="file:///\\idser-nas01\IDSER\Projects\SDC_Projections\2010\Education\NewEdProj.xlsx" TargetMode="External"/></Relationships>
</file>

<file path=ppt/charts/_rels/chart16.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Education\Education%20Attainment\Proj_Age25_64\manuscript\Figure%2011.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3.xml"/></Relationships>
</file>

<file path=ppt/charts/_rels/chart17.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Education\Education%20Attainment\Proj_Age25_64\manuscript\Figure%2011.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4.xml"/></Relationships>
</file>

<file path=ppt/charts/_rels/chart2.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189049285505981E-2"/>
          <c:y val="0.12281717725045477"/>
          <c:w val="0.9231195926898027"/>
          <c:h val="0.81066084720533504"/>
        </c:manualLayout>
      </c:layout>
      <c:barChart>
        <c:barDir val="col"/>
        <c:grouping val="clustered"/>
        <c:varyColors val="0"/>
        <c:ser>
          <c:idx val="1"/>
          <c:order val="0"/>
          <c:tx>
            <c:strRef>
              <c:f>Sheet1!$C$1</c:f>
              <c:strCache>
                <c:ptCount val="1"/>
                <c:pt idx="0">
                  <c:v>Numeric Change (Millions)</c:v>
                </c:pt>
              </c:strCache>
            </c:strRef>
          </c:tx>
          <c:spPr>
            <a:solidFill>
              <a:schemeClr val="accent2"/>
            </a:solidFill>
            <a:ln>
              <a:noFill/>
            </a:ln>
            <a:effectLst/>
          </c:spPr>
          <c:invertIfNegative val="0"/>
          <c:dPt>
            <c:idx val="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6-0097-42FD-A97A-0701C1215CC8}"/>
              </c:ext>
            </c:extLst>
          </c:dPt>
          <c:dPt>
            <c:idx val="8"/>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7-0097-42FD-A97A-0701C1215CC8}"/>
              </c:ext>
            </c:extLst>
          </c:dPt>
          <c:dPt>
            <c:idx val="9"/>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8-0097-42FD-A97A-0701C1215CC8}"/>
              </c:ext>
            </c:extLst>
          </c:dPt>
          <c:dPt>
            <c:idx val="1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9-0097-42FD-A97A-0701C1215CC8}"/>
              </c:ext>
            </c:extLst>
          </c:dPt>
          <c:dPt>
            <c:idx val="1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A-0097-42FD-A97A-0701C1215CC8}"/>
              </c:ext>
            </c:extLst>
          </c:dPt>
          <c:dPt>
            <c:idx val="1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B-0097-42FD-A97A-0701C1215CC8}"/>
              </c:ext>
            </c:extLst>
          </c:dPt>
          <c:dLbls>
            <c:spPr>
              <a:noFill/>
              <a:ln>
                <a:noFill/>
              </a:ln>
              <a:effectLst/>
            </c:spPr>
            <c:txPr>
              <a:bodyPr rot="-5280000" spcFirstLastPara="1" vertOverflow="ellipsis"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1950</c:v>
                </c:pt>
                <c:pt idx="1">
                  <c:v>1960</c:v>
                </c:pt>
                <c:pt idx="2">
                  <c:v>1970</c:v>
                </c:pt>
                <c:pt idx="3">
                  <c:v>1980</c:v>
                </c:pt>
                <c:pt idx="4">
                  <c:v>1990</c:v>
                </c:pt>
                <c:pt idx="5">
                  <c:v>2000</c:v>
                </c:pt>
                <c:pt idx="6">
                  <c:v>2010</c:v>
                </c:pt>
                <c:pt idx="7">
                  <c:v>2011</c:v>
                </c:pt>
                <c:pt idx="8">
                  <c:v>2012</c:v>
                </c:pt>
                <c:pt idx="9">
                  <c:v>2013</c:v>
                </c:pt>
                <c:pt idx="10">
                  <c:v>2014</c:v>
                </c:pt>
                <c:pt idx="11">
                  <c:v>2015</c:v>
                </c:pt>
                <c:pt idx="12">
                  <c:v>2016</c:v>
                </c:pt>
              </c:numCache>
            </c:numRef>
          </c:cat>
          <c:val>
            <c:numRef>
              <c:f>Sheet1!$C$2:$C$14</c:f>
              <c:numCache>
                <c:formatCode>0.00</c:formatCode>
                <c:ptCount val="13"/>
                <c:pt idx="1">
                  <c:v>1.8684829999999999</c:v>
                </c:pt>
                <c:pt idx="2">
                  <c:v>1.6170530000000001</c:v>
                </c:pt>
                <c:pt idx="3">
                  <c:v>3.0324610000000001</c:v>
                </c:pt>
                <c:pt idx="4">
                  <c:v>2.7573189999999999</c:v>
                </c:pt>
                <c:pt idx="5">
                  <c:v>3.86531</c:v>
                </c:pt>
                <c:pt idx="6">
                  <c:v>4.2937409999999998</c:v>
                </c:pt>
                <c:pt idx="7">
                  <c:v>0.41</c:v>
                </c:pt>
                <c:pt idx="8">
                  <c:v>0.435</c:v>
                </c:pt>
                <c:pt idx="9">
                  <c:v>0.38739699999999999</c:v>
                </c:pt>
                <c:pt idx="10">
                  <c:v>0.44749499999999998</c:v>
                </c:pt>
                <c:pt idx="11">
                  <c:v>0.49</c:v>
                </c:pt>
                <c:pt idx="12">
                  <c:v>0.39</c:v>
                </c:pt>
              </c:numCache>
            </c:numRef>
          </c:val>
          <c:extLst>
            <c:ext xmlns:c16="http://schemas.microsoft.com/office/drawing/2014/chart" uri="{C3380CC4-5D6E-409C-BE32-E72D297353CC}">
              <c16:uniqueId val="{00000000-AC9C-40A0-9586-CCDF0BF54D70}"/>
            </c:ext>
          </c:extLst>
        </c:ser>
        <c:ser>
          <c:idx val="0"/>
          <c:order val="1"/>
          <c:tx>
            <c:strRef>
              <c:f>Sheet1!$B$1</c:f>
              <c:strCache>
                <c:ptCount val="1"/>
                <c:pt idx="0">
                  <c:v>Population (Millions)</c:v>
                </c:pt>
              </c:strCache>
            </c:strRef>
          </c:tx>
          <c:spPr>
            <a:solidFill>
              <a:schemeClr val="accent1"/>
            </a:solidFill>
            <a:ln>
              <a:noFill/>
            </a:ln>
            <a:effectLst/>
          </c:spPr>
          <c:invertIfNegative val="0"/>
          <c:dPt>
            <c:idx val="7"/>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0-0097-42FD-A97A-0701C1215CC8}"/>
              </c:ext>
            </c:extLst>
          </c:dPt>
          <c:dPt>
            <c:idx val="8"/>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0097-42FD-A97A-0701C1215CC8}"/>
              </c:ext>
            </c:extLst>
          </c:dPt>
          <c:dPt>
            <c:idx val="9"/>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2-0097-42FD-A97A-0701C1215CC8}"/>
              </c:ext>
            </c:extLst>
          </c:dPt>
          <c:dPt>
            <c:idx val="1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0097-42FD-A97A-0701C1215CC8}"/>
              </c:ext>
            </c:extLst>
          </c:dPt>
          <c:dPt>
            <c:idx val="1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4-0097-42FD-A97A-0701C1215CC8}"/>
              </c:ext>
            </c:extLst>
          </c:dPt>
          <c:dPt>
            <c:idx val="1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0097-42FD-A97A-0701C1215CC8}"/>
              </c:ext>
            </c:extLst>
          </c:dPt>
          <c:dLbls>
            <c:spPr>
              <a:noFill/>
              <a:ln>
                <a:noFill/>
              </a:ln>
              <a:effectLst/>
            </c:spPr>
            <c:txPr>
              <a:bodyPr rot="-3360000" spcFirstLastPara="1" vertOverflow="ellipsis"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1950</c:v>
                </c:pt>
                <c:pt idx="1">
                  <c:v>1960</c:v>
                </c:pt>
                <c:pt idx="2">
                  <c:v>1970</c:v>
                </c:pt>
                <c:pt idx="3">
                  <c:v>1980</c:v>
                </c:pt>
                <c:pt idx="4">
                  <c:v>1990</c:v>
                </c:pt>
                <c:pt idx="5">
                  <c:v>2000</c:v>
                </c:pt>
                <c:pt idx="6">
                  <c:v>2010</c:v>
                </c:pt>
                <c:pt idx="7">
                  <c:v>2011</c:v>
                </c:pt>
                <c:pt idx="8">
                  <c:v>2012</c:v>
                </c:pt>
                <c:pt idx="9">
                  <c:v>2013</c:v>
                </c:pt>
                <c:pt idx="10">
                  <c:v>2014</c:v>
                </c:pt>
                <c:pt idx="11">
                  <c:v>2015</c:v>
                </c:pt>
                <c:pt idx="12">
                  <c:v>2016</c:v>
                </c:pt>
              </c:numCache>
            </c:numRef>
          </c:cat>
          <c:val>
            <c:numRef>
              <c:f>Sheet1!$B$2:$B$14</c:f>
              <c:numCache>
                <c:formatCode>0.00</c:formatCode>
                <c:ptCount val="13"/>
                <c:pt idx="0">
                  <c:v>7.7111939999999999</c:v>
                </c:pt>
                <c:pt idx="1">
                  <c:v>9.5796770000000002</c:v>
                </c:pt>
                <c:pt idx="2">
                  <c:v>11.196730000000001</c:v>
                </c:pt>
                <c:pt idx="3">
                  <c:v>14.229191</c:v>
                </c:pt>
                <c:pt idx="4">
                  <c:v>16.986509999999999</c:v>
                </c:pt>
                <c:pt idx="5">
                  <c:v>20.85182</c:v>
                </c:pt>
                <c:pt idx="6">
                  <c:v>25.145561000000001</c:v>
                </c:pt>
                <c:pt idx="7">
                  <c:v>25.65</c:v>
                </c:pt>
                <c:pt idx="8">
                  <c:v>26.060796</c:v>
                </c:pt>
                <c:pt idx="9">
                  <c:v>26.448193</c:v>
                </c:pt>
                <c:pt idx="10">
                  <c:v>26.895688</c:v>
                </c:pt>
                <c:pt idx="11">
                  <c:v>27.47</c:v>
                </c:pt>
                <c:pt idx="12">
                  <c:v>27.86</c:v>
                </c:pt>
              </c:numCache>
            </c:numRef>
          </c:val>
          <c:extLst>
            <c:ext xmlns:c16="http://schemas.microsoft.com/office/drawing/2014/chart" uri="{C3380CC4-5D6E-409C-BE32-E72D297353CC}">
              <c16:uniqueId val="{00000001-AC9C-40A0-9586-CCDF0BF54D70}"/>
            </c:ext>
          </c:extLst>
        </c:ser>
        <c:dLbls>
          <c:showLegendKey val="0"/>
          <c:showVal val="0"/>
          <c:showCatName val="0"/>
          <c:showSerName val="0"/>
          <c:showPercent val="0"/>
          <c:showBubbleSize val="0"/>
        </c:dLbls>
        <c:gapWidth val="219"/>
        <c:overlap val="-27"/>
        <c:axId val="293774872"/>
        <c:axId val="293775656"/>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Annual Percent Change</c:v>
                      </c:pt>
                    </c:strCache>
                  </c:strRef>
                </c:tx>
                <c:spPr>
                  <a:solidFill>
                    <a:schemeClr val="accent3"/>
                  </a:solidFill>
                  <a:ln>
                    <a:noFill/>
                  </a:ln>
                  <a:effectLst/>
                </c:spPr>
                <c:invertIfNegative val="0"/>
                <c:cat>
                  <c:numRef>
                    <c:extLst>
                      <c:ext uri="{02D57815-91ED-43cb-92C2-25804820EDAC}">
                        <c15:formulaRef>
                          <c15:sqref>Sheet1!$A$2:$A$14</c15:sqref>
                        </c15:formulaRef>
                      </c:ext>
                    </c:extLst>
                    <c:numCache>
                      <c:formatCode>General</c:formatCode>
                      <c:ptCount val="13"/>
                      <c:pt idx="0">
                        <c:v>1950</c:v>
                      </c:pt>
                      <c:pt idx="1">
                        <c:v>1960</c:v>
                      </c:pt>
                      <c:pt idx="2">
                        <c:v>1970</c:v>
                      </c:pt>
                      <c:pt idx="3">
                        <c:v>1980</c:v>
                      </c:pt>
                      <c:pt idx="4">
                        <c:v>1990</c:v>
                      </c:pt>
                      <c:pt idx="5">
                        <c:v>2000</c:v>
                      </c:pt>
                      <c:pt idx="6">
                        <c:v>2010</c:v>
                      </c:pt>
                      <c:pt idx="7">
                        <c:v>2011</c:v>
                      </c:pt>
                      <c:pt idx="8">
                        <c:v>2012</c:v>
                      </c:pt>
                      <c:pt idx="9">
                        <c:v>2013</c:v>
                      </c:pt>
                      <c:pt idx="10">
                        <c:v>2014</c:v>
                      </c:pt>
                      <c:pt idx="11">
                        <c:v>2015</c:v>
                      </c:pt>
                      <c:pt idx="12">
                        <c:v>2016</c:v>
                      </c:pt>
                    </c:numCache>
                  </c:numRef>
                </c:cat>
                <c:val>
                  <c:numRef>
                    <c:extLst>
                      <c:ext uri="{02D57815-91ED-43cb-92C2-25804820EDAC}">
                        <c15:formulaRef>
                          <c15:sqref>Sheet1!$D$2:$D$14</c15:sqref>
                        </c15:formulaRef>
                      </c:ext>
                    </c:extLst>
                    <c:numCache>
                      <c:formatCode>General</c:formatCode>
                      <c:ptCount val="13"/>
                      <c:pt idx="0">
                        <c:v>0</c:v>
                      </c:pt>
                      <c:pt idx="1">
                        <c:v>2.4</c:v>
                      </c:pt>
                      <c:pt idx="2">
                        <c:v>1.7</c:v>
                      </c:pt>
                      <c:pt idx="3">
                        <c:v>2.7</c:v>
                      </c:pt>
                      <c:pt idx="4">
                        <c:v>2</c:v>
                      </c:pt>
                      <c:pt idx="5">
                        <c:v>2.2999999999999998</c:v>
                      </c:pt>
                      <c:pt idx="6">
                        <c:v>2.1</c:v>
                      </c:pt>
                      <c:pt idx="8">
                        <c:v>1.8</c:v>
                      </c:pt>
                      <c:pt idx="9">
                        <c:v>1.4</c:v>
                      </c:pt>
                      <c:pt idx="10">
                        <c:v>1.7</c:v>
                      </c:pt>
                    </c:numCache>
                  </c:numRef>
                </c:val>
                <c:extLst>
                  <c:ext xmlns:c16="http://schemas.microsoft.com/office/drawing/2014/chart" uri="{C3380CC4-5D6E-409C-BE32-E72D297353CC}">
                    <c16:uniqueId val="{00000002-AC9C-40A0-9586-CCDF0BF54D70}"/>
                  </c:ext>
                </c:extLst>
              </c15:ser>
            </c15:filteredBarSeries>
          </c:ext>
        </c:extLst>
      </c:barChart>
      <c:catAx>
        <c:axId val="293774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3775656"/>
        <c:crosses val="autoZero"/>
        <c:auto val="1"/>
        <c:lblAlgn val="ctr"/>
        <c:lblOffset val="100"/>
        <c:noMultiLvlLbl val="0"/>
      </c:catAx>
      <c:valAx>
        <c:axId val="2937756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3774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789888106092"/>
          <c:y val="0.12096635647816753"/>
          <c:w val="0.79998848828107016"/>
          <c:h val="0.77393501948620058"/>
        </c:manualLayout>
      </c:layout>
      <c:lineChart>
        <c:grouping val="standard"/>
        <c:varyColors val="0"/>
        <c:ser>
          <c:idx val="0"/>
          <c:order val="0"/>
          <c:tx>
            <c:strRef>
              <c:f>Sheet!$C$25</c:f>
              <c:strCache>
                <c:ptCount val="1"/>
                <c:pt idx="0">
                  <c:v>NH White</c:v>
                </c:pt>
              </c:strCache>
            </c:strRef>
          </c:tx>
          <c:spPr>
            <a:ln w="50800">
              <a:solidFill>
                <a:srgbClr val="002060"/>
              </a:solidFill>
              <a:prstDash val="sysDot"/>
            </a:ln>
          </c:spPr>
          <c:marker>
            <c:symbol val="none"/>
          </c:marker>
          <c:cat>
            <c:numRef>
              <c:f>Sheet!$A$26:$A$34</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Sheet!$C$26:$C$34</c:f>
              <c:numCache>
                <c:formatCode>#,##0</c:formatCode>
                <c:ptCount val="9"/>
                <c:pt idx="0">
                  <c:v>11397345</c:v>
                </c:pt>
                <c:pt idx="1">
                  <c:v>11585146</c:v>
                </c:pt>
                <c:pt idx="2">
                  <c:v>11723184</c:v>
                </c:pt>
                <c:pt idx="3">
                  <c:v>11796414</c:v>
                </c:pt>
                <c:pt idx="4">
                  <c:v>11792588</c:v>
                </c:pt>
                <c:pt idx="5">
                  <c:v>11717771</c:v>
                </c:pt>
                <c:pt idx="6">
                  <c:v>11593202</c:v>
                </c:pt>
                <c:pt idx="7">
                  <c:v>11434587</c:v>
                </c:pt>
                <c:pt idx="8">
                  <c:v>11265371</c:v>
                </c:pt>
              </c:numCache>
            </c:numRef>
          </c:val>
          <c:smooth val="0"/>
          <c:extLst>
            <c:ext xmlns:c16="http://schemas.microsoft.com/office/drawing/2014/chart" uri="{C3380CC4-5D6E-409C-BE32-E72D297353CC}">
              <c16:uniqueId val="{00000000-4CF4-4D64-9430-808FB55BCAB7}"/>
            </c:ext>
          </c:extLst>
        </c:ser>
        <c:ser>
          <c:idx val="1"/>
          <c:order val="1"/>
          <c:tx>
            <c:strRef>
              <c:f>Sheet!$D$25</c:f>
              <c:strCache>
                <c:ptCount val="1"/>
                <c:pt idx="0">
                  <c:v>NH Black</c:v>
                </c:pt>
              </c:strCache>
            </c:strRef>
          </c:tx>
          <c:spPr>
            <a:ln w="57150" cmpd="dbl">
              <a:solidFill>
                <a:schemeClr val="accent6">
                  <a:lumMod val="75000"/>
                </a:schemeClr>
              </a:solidFill>
            </a:ln>
          </c:spPr>
          <c:marker>
            <c:symbol val="none"/>
          </c:marker>
          <c:cat>
            <c:numRef>
              <c:f>Sheet!$A$26:$A$34</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Sheet!$D$26:$D$34</c:f>
              <c:numCache>
                <c:formatCode>#,##0</c:formatCode>
                <c:ptCount val="9"/>
                <c:pt idx="0">
                  <c:v>2886825</c:v>
                </c:pt>
                <c:pt idx="1">
                  <c:v>3083970</c:v>
                </c:pt>
                <c:pt idx="2">
                  <c:v>3274738</c:v>
                </c:pt>
                <c:pt idx="3">
                  <c:v>3454116</c:v>
                </c:pt>
                <c:pt idx="4">
                  <c:v>3616745</c:v>
                </c:pt>
                <c:pt idx="5">
                  <c:v>3757614</c:v>
                </c:pt>
                <c:pt idx="6">
                  <c:v>3876830</c:v>
                </c:pt>
                <c:pt idx="7">
                  <c:v>3977772</c:v>
                </c:pt>
                <c:pt idx="8">
                  <c:v>4065757</c:v>
                </c:pt>
              </c:numCache>
            </c:numRef>
          </c:val>
          <c:smooth val="0"/>
          <c:extLst>
            <c:ext xmlns:c16="http://schemas.microsoft.com/office/drawing/2014/chart" uri="{C3380CC4-5D6E-409C-BE32-E72D297353CC}">
              <c16:uniqueId val="{00000001-4CF4-4D64-9430-808FB55BCAB7}"/>
            </c:ext>
          </c:extLst>
        </c:ser>
        <c:ser>
          <c:idx val="2"/>
          <c:order val="2"/>
          <c:tx>
            <c:strRef>
              <c:f>Sheet!$E$24</c:f>
              <c:strCache>
                <c:ptCount val="1"/>
                <c:pt idx="0">
                  <c:v>Hispanic</c:v>
                </c:pt>
              </c:strCache>
            </c:strRef>
          </c:tx>
          <c:spPr>
            <a:ln w="50800">
              <a:solidFill>
                <a:srgbClr val="917B4C"/>
              </a:solidFill>
            </a:ln>
          </c:spPr>
          <c:marker>
            <c:symbol val="none"/>
          </c:marker>
          <c:cat>
            <c:numRef>
              <c:f>Sheet!$A$26:$A$34</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Sheet!$E$25:$E$33</c:f>
              <c:numCache>
                <c:formatCode>#,##0</c:formatCode>
                <c:ptCount val="9"/>
                <c:pt idx="0">
                  <c:v>9460921</c:v>
                </c:pt>
                <c:pt idx="1">
                  <c:v>10659352</c:v>
                </c:pt>
                <c:pt idx="2">
                  <c:v>11963951</c:v>
                </c:pt>
                <c:pt idx="3">
                  <c:v>13384050</c:v>
                </c:pt>
                <c:pt idx="4">
                  <c:v>14900906</c:v>
                </c:pt>
                <c:pt idx="5">
                  <c:v>16475644</c:v>
                </c:pt>
                <c:pt idx="6">
                  <c:v>18095574</c:v>
                </c:pt>
                <c:pt idx="7">
                  <c:v>19769879</c:v>
                </c:pt>
                <c:pt idx="8">
                  <c:v>21516362</c:v>
                </c:pt>
              </c:numCache>
            </c:numRef>
          </c:val>
          <c:smooth val="0"/>
          <c:extLst>
            <c:ext xmlns:c16="http://schemas.microsoft.com/office/drawing/2014/chart" uri="{C3380CC4-5D6E-409C-BE32-E72D297353CC}">
              <c16:uniqueId val="{00000002-4CF4-4D64-9430-808FB55BCAB7}"/>
            </c:ext>
          </c:extLst>
        </c:ser>
        <c:ser>
          <c:idx val="3"/>
          <c:order val="3"/>
          <c:tx>
            <c:strRef>
              <c:f>Sheet!$F$24</c:f>
              <c:strCache>
                <c:ptCount val="1"/>
                <c:pt idx="0">
                  <c:v>NH Other</c:v>
                </c:pt>
              </c:strCache>
            </c:strRef>
          </c:tx>
          <c:spPr>
            <a:ln w="50800">
              <a:solidFill>
                <a:schemeClr val="accent1"/>
              </a:solidFill>
              <a:prstDash val="sysDash"/>
            </a:ln>
          </c:spPr>
          <c:marker>
            <c:symbol val="none"/>
          </c:marker>
          <c:cat>
            <c:numRef>
              <c:f>Sheet!$A$26:$A$34</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Sheet!$F$25:$F$33</c:f>
              <c:numCache>
                <c:formatCode>#,##0</c:formatCode>
                <c:ptCount val="9"/>
                <c:pt idx="0">
                  <c:v>1400470</c:v>
                </c:pt>
                <c:pt idx="1">
                  <c:v>1618648</c:v>
                </c:pt>
                <c:pt idx="2">
                  <c:v>1851409</c:v>
                </c:pt>
                <c:pt idx="3">
                  <c:v>2099741</c:v>
                </c:pt>
                <c:pt idx="4">
                  <c:v>2369978</c:v>
                </c:pt>
                <c:pt idx="5">
                  <c:v>2665861</c:v>
                </c:pt>
                <c:pt idx="6">
                  <c:v>2984989</c:v>
                </c:pt>
                <c:pt idx="7">
                  <c:v>3317300</c:v>
                </c:pt>
                <c:pt idx="8">
                  <c:v>3655259</c:v>
                </c:pt>
              </c:numCache>
            </c:numRef>
          </c:val>
          <c:smooth val="0"/>
          <c:extLst>
            <c:ext xmlns:c16="http://schemas.microsoft.com/office/drawing/2014/chart" uri="{C3380CC4-5D6E-409C-BE32-E72D297353CC}">
              <c16:uniqueId val="{00000003-4CF4-4D64-9430-808FB55BCAB7}"/>
            </c:ext>
          </c:extLst>
        </c:ser>
        <c:dLbls>
          <c:showLegendKey val="0"/>
          <c:showVal val="0"/>
          <c:showCatName val="0"/>
          <c:showSerName val="0"/>
          <c:showPercent val="0"/>
          <c:showBubbleSize val="0"/>
        </c:dLbls>
        <c:smooth val="0"/>
        <c:axId val="413450776"/>
        <c:axId val="413451168"/>
      </c:lineChart>
      <c:catAx>
        <c:axId val="413450776"/>
        <c:scaling>
          <c:orientation val="minMax"/>
        </c:scaling>
        <c:delete val="0"/>
        <c:axPos val="b"/>
        <c:numFmt formatCode="General" sourceLinked="1"/>
        <c:majorTickMark val="out"/>
        <c:minorTickMark val="none"/>
        <c:tickLblPos val="nextTo"/>
        <c:txPr>
          <a:bodyPr rot="2700000"/>
          <a:lstStyle/>
          <a:p>
            <a:pPr>
              <a:defRPr/>
            </a:pPr>
            <a:endParaRPr lang="en-US"/>
          </a:p>
        </c:txPr>
        <c:crossAx val="413451168"/>
        <c:crosses val="autoZero"/>
        <c:auto val="1"/>
        <c:lblAlgn val="ctr"/>
        <c:lblOffset val="0"/>
        <c:noMultiLvlLbl val="0"/>
      </c:catAx>
      <c:valAx>
        <c:axId val="413451168"/>
        <c:scaling>
          <c:orientation val="minMax"/>
        </c:scaling>
        <c:delete val="0"/>
        <c:axPos val="l"/>
        <c:majorGridlines/>
        <c:numFmt formatCode="#,##0" sourceLinked="1"/>
        <c:majorTickMark val="out"/>
        <c:minorTickMark val="none"/>
        <c:tickLblPos val="nextTo"/>
        <c:crossAx val="413450776"/>
        <c:crosses val="autoZero"/>
        <c:crossBetween val="midCat"/>
        <c:majorUnit val="4000000"/>
        <c:dispUnits>
          <c:builtInUnit val="millions"/>
          <c:dispUnitsLbl>
            <c:layout>
              <c:manualLayout>
                <c:xMode val="edge"/>
                <c:yMode val="edge"/>
                <c:x val="0"/>
                <c:y val="0.45651892945200034"/>
              </c:manualLayout>
            </c:layout>
          </c:dispUnitsLbl>
        </c:dispUnits>
      </c:valAx>
    </c:plotArea>
    <c:legend>
      <c:legendPos val="l"/>
      <c:layout>
        <c:manualLayout>
          <c:xMode val="edge"/>
          <c:yMode val="edge"/>
          <c:x val="0.15107113765951669"/>
          <c:y val="0.13830271216097989"/>
          <c:w val="0.34491085166078378"/>
          <c:h val="0.17542949176807446"/>
        </c:manualLayout>
      </c:layout>
      <c:overlay val="1"/>
      <c:spPr>
        <a:solidFill>
          <a:schemeClr val="bg1"/>
        </a:solidFill>
        <a:ln>
          <a:solidFill>
            <a:schemeClr val="bg1">
              <a:lumMod val="50000"/>
            </a:schemeClr>
          </a:solidFill>
        </a:ln>
        <a:effectLst>
          <a:outerShdw blurRad="50800" dist="38100" dir="2700000" algn="tl" rotWithShape="0">
            <a:prstClr val="black">
              <a:alpha val="40000"/>
            </a:prstClr>
          </a:outerShdw>
        </a:effectLst>
      </c:spPr>
    </c:legend>
    <c:plotVisOnly val="1"/>
    <c:dispBlanksAs val="gap"/>
    <c:showDLblsOverMax val="0"/>
  </c:chart>
  <c:txPr>
    <a:bodyPr/>
    <a:lstStyle/>
    <a:p>
      <a:pPr>
        <a:defRPr sz="14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dirty="0">
                <a:effectLst/>
              </a:rPr>
              <a:t>Bachelor Degrees Earned at Texas 4-Year Public Institutions </a:t>
            </a:r>
            <a:endParaRPr lang="en-US" sz="1400" dirty="0">
              <a:effectLst/>
            </a:endParaRPr>
          </a:p>
          <a:p>
            <a:pPr>
              <a:defRPr/>
            </a:pPr>
            <a:r>
              <a:rPr lang="en-US" sz="1400" b="1" i="0" baseline="0" dirty="0">
                <a:effectLst/>
              </a:rPr>
              <a:t>by Race and Ethnicity, 1988-2015</a:t>
            </a:r>
            <a:endParaRPr lang="en-US" sz="1400" dirty="0"/>
          </a:p>
        </c:rich>
      </c:tx>
      <c:layout>
        <c:manualLayout>
          <c:xMode val="edge"/>
          <c:yMode val="edge"/>
          <c:x val="0.21078624895852888"/>
          <c:y val="1.4416108434206899E-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4180440431144348E-2"/>
          <c:y val="9.3046786482006455E-2"/>
          <c:w val="0.86981508741771141"/>
          <c:h val="0.71133300559838586"/>
        </c:manualLayout>
      </c:layout>
      <c:barChart>
        <c:barDir val="col"/>
        <c:grouping val="stacked"/>
        <c:varyColors val="0"/>
        <c:ser>
          <c:idx val="0"/>
          <c:order val="0"/>
          <c:tx>
            <c:strRef>
              <c:f>Charts!$A$5</c:f>
              <c:strCache>
                <c:ptCount val="1"/>
                <c:pt idx="0">
                  <c:v> African American</c:v>
                </c:pt>
              </c:strCache>
            </c:strRef>
          </c:tx>
          <c:spPr>
            <a:solidFill>
              <a:schemeClr val="accent1"/>
            </a:solidFill>
            <a:ln>
              <a:noFill/>
            </a:ln>
            <a:effectLst/>
          </c:spPr>
          <c:invertIfNegative val="0"/>
          <c:cat>
            <c:strRef>
              <c:f>Charts!$B$4:$AB$4</c:f>
              <c:strCache>
                <c:ptCount val="27"/>
                <c:pt idx="0">
                  <c:v>2014-15</c:v>
                </c:pt>
                <c:pt idx="1">
                  <c:v>2013-14</c:v>
                </c:pt>
                <c:pt idx="2">
                  <c:v>2012-13</c:v>
                </c:pt>
                <c:pt idx="3">
                  <c:v>2011-12</c:v>
                </c:pt>
                <c:pt idx="4">
                  <c:v>2010-11</c:v>
                </c:pt>
                <c:pt idx="5">
                  <c:v>2009-10</c:v>
                </c:pt>
                <c:pt idx="6">
                  <c:v>2008-09</c:v>
                </c:pt>
                <c:pt idx="7">
                  <c:v>2007-08</c:v>
                </c:pt>
                <c:pt idx="8">
                  <c:v>2006-07</c:v>
                </c:pt>
                <c:pt idx="9">
                  <c:v>2005-06</c:v>
                </c:pt>
                <c:pt idx="10">
                  <c:v>2004-05</c:v>
                </c:pt>
                <c:pt idx="11">
                  <c:v>2003-04</c:v>
                </c:pt>
                <c:pt idx="12">
                  <c:v>2002-03</c:v>
                </c:pt>
                <c:pt idx="13">
                  <c:v>2001-02</c:v>
                </c:pt>
                <c:pt idx="14">
                  <c:v>2000-01</c:v>
                </c:pt>
                <c:pt idx="15">
                  <c:v>1999-00</c:v>
                </c:pt>
                <c:pt idx="16">
                  <c:v>1998-99</c:v>
                </c:pt>
                <c:pt idx="17">
                  <c:v>1997-98</c:v>
                </c:pt>
                <c:pt idx="18">
                  <c:v>1996-97</c:v>
                </c:pt>
                <c:pt idx="19">
                  <c:v>1995-96</c:v>
                </c:pt>
                <c:pt idx="20">
                  <c:v>1994-95</c:v>
                </c:pt>
                <c:pt idx="21">
                  <c:v>1993-94</c:v>
                </c:pt>
                <c:pt idx="22">
                  <c:v>1992-93</c:v>
                </c:pt>
                <c:pt idx="23">
                  <c:v>1991-92</c:v>
                </c:pt>
                <c:pt idx="24">
                  <c:v>1990-91</c:v>
                </c:pt>
                <c:pt idx="25">
                  <c:v>1989-90</c:v>
                </c:pt>
                <c:pt idx="26">
                  <c:v>1988-89</c:v>
                </c:pt>
              </c:strCache>
            </c:strRef>
          </c:cat>
          <c:val>
            <c:numRef>
              <c:f>Charts!$B$5:$AB$5</c:f>
              <c:numCache>
                <c:formatCode>##,##0</c:formatCode>
                <c:ptCount val="27"/>
                <c:pt idx="0">
                  <c:v>9692</c:v>
                </c:pt>
                <c:pt idx="1">
                  <c:v>9188</c:v>
                </c:pt>
                <c:pt idx="2">
                  <c:v>8569</c:v>
                </c:pt>
                <c:pt idx="3">
                  <c:v>8408</c:v>
                </c:pt>
                <c:pt idx="4">
                  <c:v>7917</c:v>
                </c:pt>
                <c:pt idx="5">
                  <c:v>7639</c:v>
                </c:pt>
                <c:pt idx="6">
                  <c:v>7395</c:v>
                </c:pt>
                <c:pt idx="7">
                  <c:v>6668</c:v>
                </c:pt>
                <c:pt idx="8">
                  <c:v>6478</c:v>
                </c:pt>
                <c:pt idx="9">
                  <c:v>6103</c:v>
                </c:pt>
                <c:pt idx="10">
                  <c:v>5640</c:v>
                </c:pt>
                <c:pt idx="11">
                  <c:v>5453</c:v>
                </c:pt>
                <c:pt idx="12">
                  <c:v>5026</c:v>
                </c:pt>
                <c:pt idx="13">
                  <c:v>4701</c:v>
                </c:pt>
                <c:pt idx="14">
                  <c:v>4442</c:v>
                </c:pt>
                <c:pt idx="15">
                  <c:v>4227</c:v>
                </c:pt>
                <c:pt idx="16">
                  <c:v>4233</c:v>
                </c:pt>
                <c:pt idx="17">
                  <c:v>3927</c:v>
                </c:pt>
                <c:pt idx="18">
                  <c:v>3727</c:v>
                </c:pt>
                <c:pt idx="19">
                  <c:v>3833</c:v>
                </c:pt>
                <c:pt idx="20">
                  <c:v>3427</c:v>
                </c:pt>
                <c:pt idx="21">
                  <c:v>3478</c:v>
                </c:pt>
                <c:pt idx="22">
                  <c:v>3271</c:v>
                </c:pt>
                <c:pt idx="23">
                  <c:v>2866</c:v>
                </c:pt>
                <c:pt idx="24">
                  <c:v>2817</c:v>
                </c:pt>
                <c:pt idx="25">
                  <c:v>2570</c:v>
                </c:pt>
                <c:pt idx="26">
                  <c:v>2304</c:v>
                </c:pt>
              </c:numCache>
            </c:numRef>
          </c:val>
          <c:extLst>
            <c:ext xmlns:c16="http://schemas.microsoft.com/office/drawing/2014/chart" uri="{C3380CC4-5D6E-409C-BE32-E72D297353CC}">
              <c16:uniqueId val="{00000000-2AEA-46E4-835E-A86DC4B4310D}"/>
            </c:ext>
          </c:extLst>
        </c:ser>
        <c:ser>
          <c:idx val="1"/>
          <c:order val="1"/>
          <c:tx>
            <c:strRef>
              <c:f>Charts!$A$6</c:f>
              <c:strCache>
                <c:ptCount val="1"/>
                <c:pt idx="0">
                  <c:v> American Indian/Alaskan Native</c:v>
                </c:pt>
              </c:strCache>
            </c:strRef>
          </c:tx>
          <c:spPr>
            <a:solidFill>
              <a:schemeClr val="accent2"/>
            </a:solidFill>
            <a:ln>
              <a:noFill/>
            </a:ln>
            <a:effectLst/>
          </c:spPr>
          <c:invertIfNegative val="0"/>
          <c:cat>
            <c:strRef>
              <c:f>Charts!$B$4:$AB$4</c:f>
              <c:strCache>
                <c:ptCount val="27"/>
                <c:pt idx="0">
                  <c:v>2014-15</c:v>
                </c:pt>
                <c:pt idx="1">
                  <c:v>2013-14</c:v>
                </c:pt>
                <c:pt idx="2">
                  <c:v>2012-13</c:v>
                </c:pt>
                <c:pt idx="3">
                  <c:v>2011-12</c:v>
                </c:pt>
                <c:pt idx="4">
                  <c:v>2010-11</c:v>
                </c:pt>
                <c:pt idx="5">
                  <c:v>2009-10</c:v>
                </c:pt>
                <c:pt idx="6">
                  <c:v>2008-09</c:v>
                </c:pt>
                <c:pt idx="7">
                  <c:v>2007-08</c:v>
                </c:pt>
                <c:pt idx="8">
                  <c:v>2006-07</c:v>
                </c:pt>
                <c:pt idx="9">
                  <c:v>2005-06</c:v>
                </c:pt>
                <c:pt idx="10">
                  <c:v>2004-05</c:v>
                </c:pt>
                <c:pt idx="11">
                  <c:v>2003-04</c:v>
                </c:pt>
                <c:pt idx="12">
                  <c:v>2002-03</c:v>
                </c:pt>
                <c:pt idx="13">
                  <c:v>2001-02</c:v>
                </c:pt>
                <c:pt idx="14">
                  <c:v>2000-01</c:v>
                </c:pt>
                <c:pt idx="15">
                  <c:v>1999-00</c:v>
                </c:pt>
                <c:pt idx="16">
                  <c:v>1998-99</c:v>
                </c:pt>
                <c:pt idx="17">
                  <c:v>1997-98</c:v>
                </c:pt>
                <c:pt idx="18">
                  <c:v>1996-97</c:v>
                </c:pt>
                <c:pt idx="19">
                  <c:v>1995-96</c:v>
                </c:pt>
                <c:pt idx="20">
                  <c:v>1994-95</c:v>
                </c:pt>
                <c:pt idx="21">
                  <c:v>1993-94</c:v>
                </c:pt>
                <c:pt idx="22">
                  <c:v>1992-93</c:v>
                </c:pt>
                <c:pt idx="23">
                  <c:v>1991-92</c:v>
                </c:pt>
                <c:pt idx="24">
                  <c:v>1990-91</c:v>
                </c:pt>
                <c:pt idx="25">
                  <c:v>1989-90</c:v>
                </c:pt>
                <c:pt idx="26">
                  <c:v>1988-89</c:v>
                </c:pt>
              </c:strCache>
            </c:strRef>
          </c:cat>
          <c:val>
            <c:numRef>
              <c:f>Charts!$B$6:$AB$6</c:f>
              <c:numCache>
                <c:formatCode>##,##0</c:formatCode>
                <c:ptCount val="27"/>
                <c:pt idx="0">
                  <c:v>338</c:v>
                </c:pt>
                <c:pt idx="1">
                  <c:v>296</c:v>
                </c:pt>
                <c:pt idx="2">
                  <c:v>326</c:v>
                </c:pt>
                <c:pt idx="3">
                  <c:v>394</c:v>
                </c:pt>
                <c:pt idx="4">
                  <c:v>425</c:v>
                </c:pt>
                <c:pt idx="5">
                  <c:v>397</c:v>
                </c:pt>
                <c:pt idx="6">
                  <c:v>400</c:v>
                </c:pt>
                <c:pt idx="7">
                  <c:v>383</c:v>
                </c:pt>
                <c:pt idx="8">
                  <c:v>396</c:v>
                </c:pt>
                <c:pt idx="9">
                  <c:v>394</c:v>
                </c:pt>
                <c:pt idx="10">
                  <c:v>364</c:v>
                </c:pt>
                <c:pt idx="11">
                  <c:v>300</c:v>
                </c:pt>
                <c:pt idx="12">
                  <c:v>335</c:v>
                </c:pt>
                <c:pt idx="13">
                  <c:v>264</c:v>
                </c:pt>
                <c:pt idx="14">
                  <c:v>299</c:v>
                </c:pt>
                <c:pt idx="15">
                  <c:v>295</c:v>
                </c:pt>
                <c:pt idx="16">
                  <c:v>268</c:v>
                </c:pt>
                <c:pt idx="17">
                  <c:v>264</c:v>
                </c:pt>
                <c:pt idx="18">
                  <c:v>218</c:v>
                </c:pt>
                <c:pt idx="19">
                  <c:v>208</c:v>
                </c:pt>
                <c:pt idx="20">
                  <c:v>209</c:v>
                </c:pt>
                <c:pt idx="21">
                  <c:v>200</c:v>
                </c:pt>
                <c:pt idx="22">
                  <c:v>151</c:v>
                </c:pt>
                <c:pt idx="23">
                  <c:v>136</c:v>
                </c:pt>
                <c:pt idx="24">
                  <c:v>228</c:v>
                </c:pt>
                <c:pt idx="25">
                  <c:v>227</c:v>
                </c:pt>
                <c:pt idx="26">
                  <c:v>175</c:v>
                </c:pt>
              </c:numCache>
            </c:numRef>
          </c:val>
          <c:extLst>
            <c:ext xmlns:c16="http://schemas.microsoft.com/office/drawing/2014/chart" uri="{C3380CC4-5D6E-409C-BE32-E72D297353CC}">
              <c16:uniqueId val="{00000001-2AEA-46E4-835E-A86DC4B4310D}"/>
            </c:ext>
          </c:extLst>
        </c:ser>
        <c:ser>
          <c:idx val="2"/>
          <c:order val="2"/>
          <c:tx>
            <c:strRef>
              <c:f>Charts!$A$7</c:f>
              <c:strCache>
                <c:ptCount val="1"/>
                <c:pt idx="0">
                  <c:v> Asian</c:v>
                </c:pt>
              </c:strCache>
            </c:strRef>
          </c:tx>
          <c:spPr>
            <a:solidFill>
              <a:schemeClr val="accent3"/>
            </a:solidFill>
            <a:ln>
              <a:noFill/>
            </a:ln>
            <a:effectLst/>
          </c:spPr>
          <c:invertIfNegative val="0"/>
          <c:cat>
            <c:strRef>
              <c:f>Charts!$B$4:$AB$4</c:f>
              <c:strCache>
                <c:ptCount val="27"/>
                <c:pt idx="0">
                  <c:v>2014-15</c:v>
                </c:pt>
                <c:pt idx="1">
                  <c:v>2013-14</c:v>
                </c:pt>
                <c:pt idx="2">
                  <c:v>2012-13</c:v>
                </c:pt>
                <c:pt idx="3">
                  <c:v>2011-12</c:v>
                </c:pt>
                <c:pt idx="4">
                  <c:v>2010-11</c:v>
                </c:pt>
                <c:pt idx="5">
                  <c:v>2009-10</c:v>
                </c:pt>
                <c:pt idx="6">
                  <c:v>2008-09</c:v>
                </c:pt>
                <c:pt idx="7">
                  <c:v>2007-08</c:v>
                </c:pt>
                <c:pt idx="8">
                  <c:v>2006-07</c:v>
                </c:pt>
                <c:pt idx="9">
                  <c:v>2005-06</c:v>
                </c:pt>
                <c:pt idx="10">
                  <c:v>2004-05</c:v>
                </c:pt>
                <c:pt idx="11">
                  <c:v>2003-04</c:v>
                </c:pt>
                <c:pt idx="12">
                  <c:v>2002-03</c:v>
                </c:pt>
                <c:pt idx="13">
                  <c:v>2001-02</c:v>
                </c:pt>
                <c:pt idx="14">
                  <c:v>2000-01</c:v>
                </c:pt>
                <c:pt idx="15">
                  <c:v>1999-00</c:v>
                </c:pt>
                <c:pt idx="16">
                  <c:v>1998-99</c:v>
                </c:pt>
                <c:pt idx="17">
                  <c:v>1997-98</c:v>
                </c:pt>
                <c:pt idx="18">
                  <c:v>1996-97</c:v>
                </c:pt>
                <c:pt idx="19">
                  <c:v>1995-96</c:v>
                </c:pt>
                <c:pt idx="20">
                  <c:v>1994-95</c:v>
                </c:pt>
                <c:pt idx="21">
                  <c:v>1993-94</c:v>
                </c:pt>
                <c:pt idx="22">
                  <c:v>1992-93</c:v>
                </c:pt>
                <c:pt idx="23">
                  <c:v>1991-92</c:v>
                </c:pt>
                <c:pt idx="24">
                  <c:v>1990-91</c:v>
                </c:pt>
                <c:pt idx="25">
                  <c:v>1989-90</c:v>
                </c:pt>
                <c:pt idx="26">
                  <c:v>1988-89</c:v>
                </c:pt>
              </c:strCache>
            </c:strRef>
          </c:cat>
          <c:val>
            <c:numRef>
              <c:f>Charts!$B$7:$AB$7</c:f>
              <c:numCache>
                <c:formatCode>##,##0</c:formatCode>
                <c:ptCount val="27"/>
                <c:pt idx="0">
                  <c:v>6765</c:v>
                </c:pt>
                <c:pt idx="1">
                  <c:v>6693</c:v>
                </c:pt>
                <c:pt idx="2">
                  <c:v>6425</c:v>
                </c:pt>
                <c:pt idx="3">
                  <c:v>6134</c:v>
                </c:pt>
                <c:pt idx="4">
                  <c:v>5779</c:v>
                </c:pt>
                <c:pt idx="5">
                  <c:v>5406</c:v>
                </c:pt>
                <c:pt idx="6">
                  <c:v>5239</c:v>
                </c:pt>
                <c:pt idx="7">
                  <c:v>5097</c:v>
                </c:pt>
                <c:pt idx="8">
                  <c:v>4866</c:v>
                </c:pt>
                <c:pt idx="9">
                  <c:v>4793</c:v>
                </c:pt>
                <c:pt idx="10">
                  <c:v>4342</c:v>
                </c:pt>
                <c:pt idx="11">
                  <c:v>4308</c:v>
                </c:pt>
                <c:pt idx="12">
                  <c:v>4146</c:v>
                </c:pt>
                <c:pt idx="13">
                  <c:v>3719</c:v>
                </c:pt>
                <c:pt idx="14">
                  <c:v>3533</c:v>
                </c:pt>
                <c:pt idx="15">
                  <c:v>3525</c:v>
                </c:pt>
                <c:pt idx="16">
                  <c:v>3366</c:v>
                </c:pt>
                <c:pt idx="17">
                  <c:v>2883</c:v>
                </c:pt>
                <c:pt idx="18">
                  <c:v>2572</c:v>
                </c:pt>
                <c:pt idx="19">
                  <c:v>2463</c:v>
                </c:pt>
                <c:pt idx="20">
                  <c:v>2250</c:v>
                </c:pt>
                <c:pt idx="21">
                  <c:v>2116</c:v>
                </c:pt>
                <c:pt idx="22">
                  <c:v>1959</c:v>
                </c:pt>
                <c:pt idx="23">
                  <c:v>1706</c:v>
                </c:pt>
                <c:pt idx="24">
                  <c:v>1653</c:v>
                </c:pt>
                <c:pt idx="25">
                  <c:v>1462</c:v>
                </c:pt>
                <c:pt idx="26">
                  <c:v>1378</c:v>
                </c:pt>
              </c:numCache>
            </c:numRef>
          </c:val>
          <c:extLst>
            <c:ext xmlns:c16="http://schemas.microsoft.com/office/drawing/2014/chart" uri="{C3380CC4-5D6E-409C-BE32-E72D297353CC}">
              <c16:uniqueId val="{00000002-2AEA-46E4-835E-A86DC4B4310D}"/>
            </c:ext>
          </c:extLst>
        </c:ser>
        <c:ser>
          <c:idx val="3"/>
          <c:order val="3"/>
          <c:tx>
            <c:strRef>
              <c:f>Charts!$A$8</c:f>
              <c:strCache>
                <c:ptCount val="1"/>
                <c:pt idx="0">
                  <c:v> Hispanic</c:v>
                </c:pt>
              </c:strCache>
            </c:strRef>
          </c:tx>
          <c:spPr>
            <a:solidFill>
              <a:schemeClr val="accent4"/>
            </a:solidFill>
            <a:ln>
              <a:noFill/>
            </a:ln>
            <a:effectLst/>
          </c:spPr>
          <c:invertIfNegative val="0"/>
          <c:cat>
            <c:strRef>
              <c:f>Charts!$B$4:$AB$4</c:f>
              <c:strCache>
                <c:ptCount val="27"/>
                <c:pt idx="0">
                  <c:v>2014-15</c:v>
                </c:pt>
                <c:pt idx="1">
                  <c:v>2013-14</c:v>
                </c:pt>
                <c:pt idx="2">
                  <c:v>2012-13</c:v>
                </c:pt>
                <c:pt idx="3">
                  <c:v>2011-12</c:v>
                </c:pt>
                <c:pt idx="4">
                  <c:v>2010-11</c:v>
                </c:pt>
                <c:pt idx="5">
                  <c:v>2009-10</c:v>
                </c:pt>
                <c:pt idx="6">
                  <c:v>2008-09</c:v>
                </c:pt>
                <c:pt idx="7">
                  <c:v>2007-08</c:v>
                </c:pt>
                <c:pt idx="8">
                  <c:v>2006-07</c:v>
                </c:pt>
                <c:pt idx="9">
                  <c:v>2005-06</c:v>
                </c:pt>
                <c:pt idx="10">
                  <c:v>2004-05</c:v>
                </c:pt>
                <c:pt idx="11">
                  <c:v>2003-04</c:v>
                </c:pt>
                <c:pt idx="12">
                  <c:v>2002-03</c:v>
                </c:pt>
                <c:pt idx="13">
                  <c:v>2001-02</c:v>
                </c:pt>
                <c:pt idx="14">
                  <c:v>2000-01</c:v>
                </c:pt>
                <c:pt idx="15">
                  <c:v>1999-00</c:v>
                </c:pt>
                <c:pt idx="16">
                  <c:v>1998-99</c:v>
                </c:pt>
                <c:pt idx="17">
                  <c:v>1997-98</c:v>
                </c:pt>
                <c:pt idx="18">
                  <c:v>1996-97</c:v>
                </c:pt>
                <c:pt idx="19">
                  <c:v>1995-96</c:v>
                </c:pt>
                <c:pt idx="20">
                  <c:v>1994-95</c:v>
                </c:pt>
                <c:pt idx="21">
                  <c:v>1993-94</c:v>
                </c:pt>
                <c:pt idx="22">
                  <c:v>1992-93</c:v>
                </c:pt>
                <c:pt idx="23">
                  <c:v>1991-92</c:v>
                </c:pt>
                <c:pt idx="24">
                  <c:v>1990-91</c:v>
                </c:pt>
                <c:pt idx="25">
                  <c:v>1989-90</c:v>
                </c:pt>
                <c:pt idx="26">
                  <c:v>1988-89</c:v>
                </c:pt>
              </c:strCache>
            </c:strRef>
          </c:cat>
          <c:val>
            <c:numRef>
              <c:f>Charts!$B$8:$AB$8</c:f>
              <c:numCache>
                <c:formatCode>##,##0</c:formatCode>
                <c:ptCount val="27"/>
                <c:pt idx="0">
                  <c:v>28511</c:v>
                </c:pt>
                <c:pt idx="1">
                  <c:v>26361</c:v>
                </c:pt>
                <c:pt idx="2">
                  <c:v>24456</c:v>
                </c:pt>
                <c:pt idx="3">
                  <c:v>22586</c:v>
                </c:pt>
                <c:pt idx="4">
                  <c:v>21373</c:v>
                </c:pt>
                <c:pt idx="5">
                  <c:v>20132</c:v>
                </c:pt>
                <c:pt idx="6">
                  <c:v>19161</c:v>
                </c:pt>
                <c:pt idx="7">
                  <c:v>17650</c:v>
                </c:pt>
                <c:pt idx="8">
                  <c:v>16685</c:v>
                </c:pt>
                <c:pt idx="9">
                  <c:v>15181</c:v>
                </c:pt>
                <c:pt idx="10">
                  <c:v>14179</c:v>
                </c:pt>
                <c:pt idx="11">
                  <c:v>12971</c:v>
                </c:pt>
                <c:pt idx="12">
                  <c:v>12212</c:v>
                </c:pt>
                <c:pt idx="13">
                  <c:v>11684</c:v>
                </c:pt>
                <c:pt idx="14">
                  <c:v>10843</c:v>
                </c:pt>
                <c:pt idx="15">
                  <c:v>10630</c:v>
                </c:pt>
                <c:pt idx="16">
                  <c:v>10429</c:v>
                </c:pt>
                <c:pt idx="17">
                  <c:v>9515</c:v>
                </c:pt>
                <c:pt idx="18">
                  <c:v>9060</c:v>
                </c:pt>
                <c:pt idx="19">
                  <c:v>8704</c:v>
                </c:pt>
                <c:pt idx="20">
                  <c:v>8049</c:v>
                </c:pt>
                <c:pt idx="21">
                  <c:v>7301</c:v>
                </c:pt>
                <c:pt idx="22">
                  <c:v>6733</c:v>
                </c:pt>
                <c:pt idx="23">
                  <c:v>6015</c:v>
                </c:pt>
                <c:pt idx="24">
                  <c:v>5920</c:v>
                </c:pt>
                <c:pt idx="25">
                  <c:v>5137</c:v>
                </c:pt>
                <c:pt idx="26">
                  <c:v>4398</c:v>
                </c:pt>
              </c:numCache>
            </c:numRef>
          </c:val>
          <c:extLst>
            <c:ext xmlns:c16="http://schemas.microsoft.com/office/drawing/2014/chart" uri="{C3380CC4-5D6E-409C-BE32-E72D297353CC}">
              <c16:uniqueId val="{00000003-2AEA-46E4-835E-A86DC4B4310D}"/>
            </c:ext>
          </c:extLst>
        </c:ser>
        <c:ser>
          <c:idx val="4"/>
          <c:order val="4"/>
          <c:tx>
            <c:strRef>
              <c:f>Charts!$A$9</c:f>
              <c:strCache>
                <c:ptCount val="1"/>
                <c:pt idx="0">
                  <c:v> International</c:v>
                </c:pt>
              </c:strCache>
            </c:strRef>
          </c:tx>
          <c:spPr>
            <a:solidFill>
              <a:schemeClr val="accent5"/>
            </a:solidFill>
            <a:ln>
              <a:noFill/>
            </a:ln>
            <a:effectLst/>
          </c:spPr>
          <c:invertIfNegative val="0"/>
          <c:cat>
            <c:strRef>
              <c:f>Charts!$B$4:$AB$4</c:f>
              <c:strCache>
                <c:ptCount val="27"/>
                <c:pt idx="0">
                  <c:v>2014-15</c:v>
                </c:pt>
                <c:pt idx="1">
                  <c:v>2013-14</c:v>
                </c:pt>
                <c:pt idx="2">
                  <c:v>2012-13</c:v>
                </c:pt>
                <c:pt idx="3">
                  <c:v>2011-12</c:v>
                </c:pt>
                <c:pt idx="4">
                  <c:v>2010-11</c:v>
                </c:pt>
                <c:pt idx="5">
                  <c:v>2009-10</c:v>
                </c:pt>
                <c:pt idx="6">
                  <c:v>2008-09</c:v>
                </c:pt>
                <c:pt idx="7">
                  <c:v>2007-08</c:v>
                </c:pt>
                <c:pt idx="8">
                  <c:v>2006-07</c:v>
                </c:pt>
                <c:pt idx="9">
                  <c:v>2005-06</c:v>
                </c:pt>
                <c:pt idx="10">
                  <c:v>2004-05</c:v>
                </c:pt>
                <c:pt idx="11">
                  <c:v>2003-04</c:v>
                </c:pt>
                <c:pt idx="12">
                  <c:v>2002-03</c:v>
                </c:pt>
                <c:pt idx="13">
                  <c:v>2001-02</c:v>
                </c:pt>
                <c:pt idx="14">
                  <c:v>2000-01</c:v>
                </c:pt>
                <c:pt idx="15">
                  <c:v>1999-00</c:v>
                </c:pt>
                <c:pt idx="16">
                  <c:v>1998-99</c:v>
                </c:pt>
                <c:pt idx="17">
                  <c:v>1997-98</c:v>
                </c:pt>
                <c:pt idx="18">
                  <c:v>1996-97</c:v>
                </c:pt>
                <c:pt idx="19">
                  <c:v>1995-96</c:v>
                </c:pt>
                <c:pt idx="20">
                  <c:v>1994-95</c:v>
                </c:pt>
                <c:pt idx="21">
                  <c:v>1993-94</c:v>
                </c:pt>
                <c:pt idx="22">
                  <c:v>1992-93</c:v>
                </c:pt>
                <c:pt idx="23">
                  <c:v>1991-92</c:v>
                </c:pt>
                <c:pt idx="24">
                  <c:v>1990-91</c:v>
                </c:pt>
                <c:pt idx="25">
                  <c:v>1989-90</c:v>
                </c:pt>
                <c:pt idx="26">
                  <c:v>1988-89</c:v>
                </c:pt>
              </c:strCache>
            </c:strRef>
          </c:cat>
          <c:val>
            <c:numRef>
              <c:f>Charts!$B$9:$AB$9</c:f>
              <c:numCache>
                <c:formatCode>##,##0</c:formatCode>
                <c:ptCount val="27"/>
                <c:pt idx="0">
                  <c:v>2527</c:v>
                </c:pt>
                <c:pt idx="1">
                  <c:v>2472</c:v>
                </c:pt>
                <c:pt idx="2">
                  <c:v>2233</c:v>
                </c:pt>
                <c:pt idx="3">
                  <c:v>2217</c:v>
                </c:pt>
                <c:pt idx="4">
                  <c:v>2049</c:v>
                </c:pt>
                <c:pt idx="5">
                  <c:v>1935</c:v>
                </c:pt>
                <c:pt idx="6">
                  <c:v>2090</c:v>
                </c:pt>
                <c:pt idx="7">
                  <c:v>2008</c:v>
                </c:pt>
                <c:pt idx="8">
                  <c:v>2058</c:v>
                </c:pt>
                <c:pt idx="9">
                  <c:v>2061</c:v>
                </c:pt>
                <c:pt idx="10">
                  <c:v>2084</c:v>
                </c:pt>
                <c:pt idx="11">
                  <c:v>1920</c:v>
                </c:pt>
                <c:pt idx="12">
                  <c:v>1613</c:v>
                </c:pt>
                <c:pt idx="13">
                  <c:v>1450</c:v>
                </c:pt>
                <c:pt idx="14">
                  <c:v>1444</c:v>
                </c:pt>
                <c:pt idx="15">
                  <c:v>1344</c:v>
                </c:pt>
                <c:pt idx="16">
                  <c:v>1625</c:v>
                </c:pt>
                <c:pt idx="17">
                  <c:v>1456</c:v>
                </c:pt>
                <c:pt idx="18">
                  <c:v>1522</c:v>
                </c:pt>
                <c:pt idx="19">
                  <c:v>1425</c:v>
                </c:pt>
                <c:pt idx="20">
                  <c:v>1498</c:v>
                </c:pt>
                <c:pt idx="21">
                  <c:v>1456</c:v>
                </c:pt>
                <c:pt idx="22">
                  <c:v>1340</c:v>
                </c:pt>
                <c:pt idx="23">
                  <c:v>1503</c:v>
                </c:pt>
                <c:pt idx="24">
                  <c:v>1615</c:v>
                </c:pt>
                <c:pt idx="25">
                  <c:v>1474</c:v>
                </c:pt>
                <c:pt idx="26">
                  <c:v>1270</c:v>
                </c:pt>
              </c:numCache>
            </c:numRef>
          </c:val>
          <c:extLst>
            <c:ext xmlns:c16="http://schemas.microsoft.com/office/drawing/2014/chart" uri="{C3380CC4-5D6E-409C-BE32-E72D297353CC}">
              <c16:uniqueId val="{00000004-2AEA-46E4-835E-A86DC4B4310D}"/>
            </c:ext>
          </c:extLst>
        </c:ser>
        <c:ser>
          <c:idx val="5"/>
          <c:order val="5"/>
          <c:tx>
            <c:strRef>
              <c:f>Charts!$A$10</c:f>
              <c:strCache>
                <c:ptCount val="1"/>
                <c:pt idx="0">
                  <c:v> Multiracial</c:v>
                </c:pt>
              </c:strCache>
            </c:strRef>
          </c:tx>
          <c:spPr>
            <a:solidFill>
              <a:schemeClr val="accent6"/>
            </a:solidFill>
            <a:ln>
              <a:noFill/>
            </a:ln>
            <a:effectLst/>
          </c:spPr>
          <c:invertIfNegative val="0"/>
          <c:cat>
            <c:strRef>
              <c:f>Charts!$B$4:$AB$4</c:f>
              <c:strCache>
                <c:ptCount val="27"/>
                <c:pt idx="0">
                  <c:v>2014-15</c:v>
                </c:pt>
                <c:pt idx="1">
                  <c:v>2013-14</c:v>
                </c:pt>
                <c:pt idx="2">
                  <c:v>2012-13</c:v>
                </c:pt>
                <c:pt idx="3">
                  <c:v>2011-12</c:v>
                </c:pt>
                <c:pt idx="4">
                  <c:v>2010-11</c:v>
                </c:pt>
                <c:pt idx="5">
                  <c:v>2009-10</c:v>
                </c:pt>
                <c:pt idx="6">
                  <c:v>2008-09</c:v>
                </c:pt>
                <c:pt idx="7">
                  <c:v>2007-08</c:v>
                </c:pt>
                <c:pt idx="8">
                  <c:v>2006-07</c:v>
                </c:pt>
                <c:pt idx="9">
                  <c:v>2005-06</c:v>
                </c:pt>
                <c:pt idx="10">
                  <c:v>2004-05</c:v>
                </c:pt>
                <c:pt idx="11">
                  <c:v>2003-04</c:v>
                </c:pt>
                <c:pt idx="12">
                  <c:v>2002-03</c:v>
                </c:pt>
                <c:pt idx="13">
                  <c:v>2001-02</c:v>
                </c:pt>
                <c:pt idx="14">
                  <c:v>2000-01</c:v>
                </c:pt>
                <c:pt idx="15">
                  <c:v>1999-00</c:v>
                </c:pt>
                <c:pt idx="16">
                  <c:v>1998-99</c:v>
                </c:pt>
                <c:pt idx="17">
                  <c:v>1997-98</c:v>
                </c:pt>
                <c:pt idx="18">
                  <c:v>1996-97</c:v>
                </c:pt>
                <c:pt idx="19">
                  <c:v>1995-96</c:v>
                </c:pt>
                <c:pt idx="20">
                  <c:v>1994-95</c:v>
                </c:pt>
                <c:pt idx="21">
                  <c:v>1993-94</c:v>
                </c:pt>
                <c:pt idx="22">
                  <c:v>1992-93</c:v>
                </c:pt>
                <c:pt idx="23">
                  <c:v>1991-92</c:v>
                </c:pt>
                <c:pt idx="24">
                  <c:v>1990-91</c:v>
                </c:pt>
                <c:pt idx="25">
                  <c:v>1989-90</c:v>
                </c:pt>
                <c:pt idx="26">
                  <c:v>1988-89</c:v>
                </c:pt>
              </c:strCache>
            </c:strRef>
          </c:cat>
          <c:val>
            <c:numRef>
              <c:f>Charts!$B$10:$AB$10</c:f>
              <c:numCache>
                <c:formatCode>##,##0</c:formatCode>
                <c:ptCount val="27"/>
                <c:pt idx="0">
                  <c:v>2351</c:v>
                </c:pt>
                <c:pt idx="1">
                  <c:v>1786</c:v>
                </c:pt>
                <c:pt idx="2">
                  <c:v>1332</c:v>
                </c:pt>
                <c:pt idx="3">
                  <c:v>993</c:v>
                </c:pt>
                <c:pt idx="4">
                  <c:v>871</c:v>
                </c:pt>
                <c:pt idx="5">
                  <c:v>431</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numCache>
            </c:numRef>
          </c:val>
          <c:extLst>
            <c:ext xmlns:c16="http://schemas.microsoft.com/office/drawing/2014/chart" uri="{C3380CC4-5D6E-409C-BE32-E72D297353CC}">
              <c16:uniqueId val="{00000005-2AEA-46E4-835E-A86DC4B4310D}"/>
            </c:ext>
          </c:extLst>
        </c:ser>
        <c:ser>
          <c:idx val="6"/>
          <c:order val="6"/>
          <c:tx>
            <c:strRef>
              <c:f>Charts!$A$11</c:f>
              <c:strCache>
                <c:ptCount val="1"/>
                <c:pt idx="0">
                  <c:v> Native Hawaiian/Pacific Island</c:v>
                </c:pt>
              </c:strCache>
            </c:strRef>
          </c:tx>
          <c:spPr>
            <a:solidFill>
              <a:schemeClr val="accent1">
                <a:lumMod val="60000"/>
              </a:schemeClr>
            </a:solidFill>
            <a:ln>
              <a:noFill/>
            </a:ln>
            <a:effectLst/>
          </c:spPr>
          <c:invertIfNegative val="0"/>
          <c:cat>
            <c:strRef>
              <c:f>Charts!$B$4:$AB$4</c:f>
              <c:strCache>
                <c:ptCount val="27"/>
                <c:pt idx="0">
                  <c:v>2014-15</c:v>
                </c:pt>
                <c:pt idx="1">
                  <c:v>2013-14</c:v>
                </c:pt>
                <c:pt idx="2">
                  <c:v>2012-13</c:v>
                </c:pt>
                <c:pt idx="3">
                  <c:v>2011-12</c:v>
                </c:pt>
                <c:pt idx="4">
                  <c:v>2010-11</c:v>
                </c:pt>
                <c:pt idx="5">
                  <c:v>2009-10</c:v>
                </c:pt>
                <c:pt idx="6">
                  <c:v>2008-09</c:v>
                </c:pt>
                <c:pt idx="7">
                  <c:v>2007-08</c:v>
                </c:pt>
                <c:pt idx="8">
                  <c:v>2006-07</c:v>
                </c:pt>
                <c:pt idx="9">
                  <c:v>2005-06</c:v>
                </c:pt>
                <c:pt idx="10">
                  <c:v>2004-05</c:v>
                </c:pt>
                <c:pt idx="11">
                  <c:v>2003-04</c:v>
                </c:pt>
                <c:pt idx="12">
                  <c:v>2002-03</c:v>
                </c:pt>
                <c:pt idx="13">
                  <c:v>2001-02</c:v>
                </c:pt>
                <c:pt idx="14">
                  <c:v>2000-01</c:v>
                </c:pt>
                <c:pt idx="15">
                  <c:v>1999-00</c:v>
                </c:pt>
                <c:pt idx="16">
                  <c:v>1998-99</c:v>
                </c:pt>
                <c:pt idx="17">
                  <c:v>1997-98</c:v>
                </c:pt>
                <c:pt idx="18">
                  <c:v>1996-97</c:v>
                </c:pt>
                <c:pt idx="19">
                  <c:v>1995-96</c:v>
                </c:pt>
                <c:pt idx="20">
                  <c:v>1994-95</c:v>
                </c:pt>
                <c:pt idx="21">
                  <c:v>1993-94</c:v>
                </c:pt>
                <c:pt idx="22">
                  <c:v>1992-93</c:v>
                </c:pt>
                <c:pt idx="23">
                  <c:v>1991-92</c:v>
                </c:pt>
                <c:pt idx="24">
                  <c:v>1990-91</c:v>
                </c:pt>
                <c:pt idx="25">
                  <c:v>1989-90</c:v>
                </c:pt>
                <c:pt idx="26">
                  <c:v>1988-89</c:v>
                </c:pt>
              </c:strCache>
            </c:strRef>
          </c:cat>
          <c:val>
            <c:numRef>
              <c:f>Charts!$B$11:$AB$11</c:f>
              <c:numCache>
                <c:formatCode>##,##0</c:formatCode>
                <c:ptCount val="27"/>
                <c:pt idx="0">
                  <c:v>156</c:v>
                </c:pt>
                <c:pt idx="1">
                  <c:v>121</c:v>
                </c:pt>
                <c:pt idx="2">
                  <c:v>104</c:v>
                </c:pt>
                <c:pt idx="3">
                  <c:v>87</c:v>
                </c:pt>
                <c:pt idx="4">
                  <c:v>77</c:v>
                </c:pt>
                <c:pt idx="5">
                  <c:v>42</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numCache>
            </c:numRef>
          </c:val>
          <c:extLst>
            <c:ext xmlns:c16="http://schemas.microsoft.com/office/drawing/2014/chart" uri="{C3380CC4-5D6E-409C-BE32-E72D297353CC}">
              <c16:uniqueId val="{00000006-2AEA-46E4-835E-A86DC4B4310D}"/>
            </c:ext>
          </c:extLst>
        </c:ser>
        <c:ser>
          <c:idx val="7"/>
          <c:order val="7"/>
          <c:tx>
            <c:strRef>
              <c:f>Charts!$A$12</c:f>
              <c:strCache>
                <c:ptCount val="1"/>
                <c:pt idx="0">
                  <c:v> Unknown or Not Reported</c:v>
                </c:pt>
              </c:strCache>
            </c:strRef>
          </c:tx>
          <c:spPr>
            <a:solidFill>
              <a:schemeClr val="accent2">
                <a:lumMod val="60000"/>
              </a:schemeClr>
            </a:solidFill>
            <a:ln>
              <a:noFill/>
            </a:ln>
            <a:effectLst/>
          </c:spPr>
          <c:invertIfNegative val="0"/>
          <c:cat>
            <c:strRef>
              <c:f>Charts!$B$4:$AB$4</c:f>
              <c:strCache>
                <c:ptCount val="27"/>
                <c:pt idx="0">
                  <c:v>2014-15</c:v>
                </c:pt>
                <c:pt idx="1">
                  <c:v>2013-14</c:v>
                </c:pt>
                <c:pt idx="2">
                  <c:v>2012-13</c:v>
                </c:pt>
                <c:pt idx="3">
                  <c:v>2011-12</c:v>
                </c:pt>
                <c:pt idx="4">
                  <c:v>2010-11</c:v>
                </c:pt>
                <c:pt idx="5">
                  <c:v>2009-10</c:v>
                </c:pt>
                <c:pt idx="6">
                  <c:v>2008-09</c:v>
                </c:pt>
                <c:pt idx="7">
                  <c:v>2007-08</c:v>
                </c:pt>
                <c:pt idx="8">
                  <c:v>2006-07</c:v>
                </c:pt>
                <c:pt idx="9">
                  <c:v>2005-06</c:v>
                </c:pt>
                <c:pt idx="10">
                  <c:v>2004-05</c:v>
                </c:pt>
                <c:pt idx="11">
                  <c:v>2003-04</c:v>
                </c:pt>
                <c:pt idx="12">
                  <c:v>2002-03</c:v>
                </c:pt>
                <c:pt idx="13">
                  <c:v>2001-02</c:v>
                </c:pt>
                <c:pt idx="14">
                  <c:v>2000-01</c:v>
                </c:pt>
                <c:pt idx="15">
                  <c:v>1999-00</c:v>
                </c:pt>
                <c:pt idx="16">
                  <c:v>1998-99</c:v>
                </c:pt>
                <c:pt idx="17">
                  <c:v>1997-98</c:v>
                </c:pt>
                <c:pt idx="18">
                  <c:v>1996-97</c:v>
                </c:pt>
                <c:pt idx="19">
                  <c:v>1995-96</c:v>
                </c:pt>
                <c:pt idx="20">
                  <c:v>1994-95</c:v>
                </c:pt>
                <c:pt idx="21">
                  <c:v>1993-94</c:v>
                </c:pt>
                <c:pt idx="22">
                  <c:v>1992-93</c:v>
                </c:pt>
                <c:pt idx="23">
                  <c:v>1991-92</c:v>
                </c:pt>
                <c:pt idx="24">
                  <c:v>1990-91</c:v>
                </c:pt>
                <c:pt idx="25">
                  <c:v>1989-90</c:v>
                </c:pt>
                <c:pt idx="26">
                  <c:v>1988-89</c:v>
                </c:pt>
              </c:strCache>
            </c:strRef>
          </c:cat>
          <c:val>
            <c:numRef>
              <c:f>Charts!$B$12:$AB$12</c:f>
              <c:numCache>
                <c:formatCode>##,##0</c:formatCode>
                <c:ptCount val="27"/>
                <c:pt idx="0">
                  <c:v>1011</c:v>
                </c:pt>
                <c:pt idx="1">
                  <c:v>1454</c:v>
                </c:pt>
                <c:pt idx="2">
                  <c:v>1717</c:v>
                </c:pt>
                <c:pt idx="3">
                  <c:v>1408</c:v>
                </c:pt>
                <c:pt idx="4">
                  <c:v>1092</c:v>
                </c:pt>
                <c:pt idx="5">
                  <c:v>1105</c:v>
                </c:pt>
                <c:pt idx="6">
                  <c:v>381</c:v>
                </c:pt>
                <c:pt idx="7">
                  <c:v>478</c:v>
                </c:pt>
                <c:pt idx="8">
                  <c:v>510</c:v>
                </c:pt>
                <c:pt idx="9">
                  <c:v>505</c:v>
                </c:pt>
                <c:pt idx="10">
                  <c:v>481</c:v>
                </c:pt>
                <c:pt idx="11">
                  <c:v>429</c:v>
                </c:pt>
                <c:pt idx="12">
                  <c:v>336</c:v>
                </c:pt>
                <c:pt idx="13">
                  <c:v>336</c:v>
                </c:pt>
                <c:pt idx="14">
                  <c:v>214</c:v>
                </c:pt>
                <c:pt idx="15">
                  <c:v>78</c:v>
                </c:pt>
                <c:pt idx="16">
                  <c:v>102</c:v>
                </c:pt>
                <c:pt idx="17">
                  <c:v>45</c:v>
                </c:pt>
                <c:pt idx="18">
                  <c:v>0</c:v>
                </c:pt>
                <c:pt idx="19">
                  <c:v>0</c:v>
                </c:pt>
                <c:pt idx="20">
                  <c:v>0</c:v>
                </c:pt>
                <c:pt idx="21">
                  <c:v>0</c:v>
                </c:pt>
                <c:pt idx="22">
                  <c:v>0</c:v>
                </c:pt>
                <c:pt idx="23">
                  <c:v>0</c:v>
                </c:pt>
                <c:pt idx="24">
                  <c:v>0</c:v>
                </c:pt>
                <c:pt idx="25">
                  <c:v>0</c:v>
                </c:pt>
                <c:pt idx="26">
                  <c:v>0</c:v>
                </c:pt>
              </c:numCache>
            </c:numRef>
          </c:val>
          <c:extLst>
            <c:ext xmlns:c16="http://schemas.microsoft.com/office/drawing/2014/chart" uri="{C3380CC4-5D6E-409C-BE32-E72D297353CC}">
              <c16:uniqueId val="{00000007-2AEA-46E4-835E-A86DC4B4310D}"/>
            </c:ext>
          </c:extLst>
        </c:ser>
        <c:ser>
          <c:idx val="8"/>
          <c:order val="8"/>
          <c:tx>
            <c:strRef>
              <c:f>Charts!$A$13</c:f>
              <c:strCache>
                <c:ptCount val="1"/>
                <c:pt idx="0">
                  <c:v> White</c:v>
                </c:pt>
              </c:strCache>
            </c:strRef>
          </c:tx>
          <c:spPr>
            <a:solidFill>
              <a:schemeClr val="accent3">
                <a:lumMod val="60000"/>
              </a:schemeClr>
            </a:solidFill>
            <a:ln>
              <a:noFill/>
            </a:ln>
            <a:effectLst/>
          </c:spPr>
          <c:invertIfNegative val="0"/>
          <c:cat>
            <c:strRef>
              <c:f>Charts!$B$4:$AB$4</c:f>
              <c:strCache>
                <c:ptCount val="27"/>
                <c:pt idx="0">
                  <c:v>2014-15</c:v>
                </c:pt>
                <c:pt idx="1">
                  <c:v>2013-14</c:v>
                </c:pt>
                <c:pt idx="2">
                  <c:v>2012-13</c:v>
                </c:pt>
                <c:pt idx="3">
                  <c:v>2011-12</c:v>
                </c:pt>
                <c:pt idx="4">
                  <c:v>2010-11</c:v>
                </c:pt>
                <c:pt idx="5">
                  <c:v>2009-10</c:v>
                </c:pt>
                <c:pt idx="6">
                  <c:v>2008-09</c:v>
                </c:pt>
                <c:pt idx="7">
                  <c:v>2007-08</c:v>
                </c:pt>
                <c:pt idx="8">
                  <c:v>2006-07</c:v>
                </c:pt>
                <c:pt idx="9">
                  <c:v>2005-06</c:v>
                </c:pt>
                <c:pt idx="10">
                  <c:v>2004-05</c:v>
                </c:pt>
                <c:pt idx="11">
                  <c:v>2003-04</c:v>
                </c:pt>
                <c:pt idx="12">
                  <c:v>2002-03</c:v>
                </c:pt>
                <c:pt idx="13">
                  <c:v>2001-02</c:v>
                </c:pt>
                <c:pt idx="14">
                  <c:v>2000-01</c:v>
                </c:pt>
                <c:pt idx="15">
                  <c:v>1999-00</c:v>
                </c:pt>
                <c:pt idx="16">
                  <c:v>1998-99</c:v>
                </c:pt>
                <c:pt idx="17">
                  <c:v>1997-98</c:v>
                </c:pt>
                <c:pt idx="18">
                  <c:v>1996-97</c:v>
                </c:pt>
                <c:pt idx="19">
                  <c:v>1995-96</c:v>
                </c:pt>
                <c:pt idx="20">
                  <c:v>1994-95</c:v>
                </c:pt>
                <c:pt idx="21">
                  <c:v>1993-94</c:v>
                </c:pt>
                <c:pt idx="22">
                  <c:v>1992-93</c:v>
                </c:pt>
                <c:pt idx="23">
                  <c:v>1991-92</c:v>
                </c:pt>
                <c:pt idx="24">
                  <c:v>1990-91</c:v>
                </c:pt>
                <c:pt idx="25">
                  <c:v>1989-90</c:v>
                </c:pt>
                <c:pt idx="26">
                  <c:v>1988-89</c:v>
                </c:pt>
              </c:strCache>
            </c:strRef>
          </c:cat>
          <c:val>
            <c:numRef>
              <c:f>Charts!$B$13:$AB$13</c:f>
              <c:numCache>
                <c:formatCode>##,##0</c:formatCode>
                <c:ptCount val="27"/>
                <c:pt idx="0">
                  <c:v>45119</c:v>
                </c:pt>
                <c:pt idx="1">
                  <c:v>45296</c:v>
                </c:pt>
                <c:pt idx="2">
                  <c:v>45647</c:v>
                </c:pt>
                <c:pt idx="3">
                  <c:v>44634</c:v>
                </c:pt>
                <c:pt idx="4">
                  <c:v>44415</c:v>
                </c:pt>
                <c:pt idx="5">
                  <c:v>43963</c:v>
                </c:pt>
                <c:pt idx="6">
                  <c:v>44754</c:v>
                </c:pt>
                <c:pt idx="7">
                  <c:v>44214</c:v>
                </c:pt>
                <c:pt idx="8">
                  <c:v>43160</c:v>
                </c:pt>
                <c:pt idx="9">
                  <c:v>42528</c:v>
                </c:pt>
                <c:pt idx="10">
                  <c:v>41171</c:v>
                </c:pt>
                <c:pt idx="11">
                  <c:v>40269</c:v>
                </c:pt>
                <c:pt idx="12">
                  <c:v>38717</c:v>
                </c:pt>
                <c:pt idx="13">
                  <c:v>38411</c:v>
                </c:pt>
                <c:pt idx="14">
                  <c:v>37159</c:v>
                </c:pt>
                <c:pt idx="15">
                  <c:v>37322</c:v>
                </c:pt>
                <c:pt idx="16">
                  <c:v>37167</c:v>
                </c:pt>
                <c:pt idx="17">
                  <c:v>36625</c:v>
                </c:pt>
                <c:pt idx="18">
                  <c:v>36895</c:v>
                </c:pt>
                <c:pt idx="19">
                  <c:v>36892</c:v>
                </c:pt>
                <c:pt idx="20">
                  <c:v>37743</c:v>
                </c:pt>
                <c:pt idx="21">
                  <c:v>38871</c:v>
                </c:pt>
                <c:pt idx="22">
                  <c:v>38863</c:v>
                </c:pt>
                <c:pt idx="23">
                  <c:v>37204</c:v>
                </c:pt>
                <c:pt idx="24">
                  <c:v>38927</c:v>
                </c:pt>
                <c:pt idx="25">
                  <c:v>36619</c:v>
                </c:pt>
                <c:pt idx="26">
                  <c:v>34211</c:v>
                </c:pt>
              </c:numCache>
            </c:numRef>
          </c:val>
          <c:extLst>
            <c:ext xmlns:c16="http://schemas.microsoft.com/office/drawing/2014/chart" uri="{C3380CC4-5D6E-409C-BE32-E72D297353CC}">
              <c16:uniqueId val="{00000008-2AEA-46E4-835E-A86DC4B4310D}"/>
            </c:ext>
          </c:extLst>
        </c:ser>
        <c:dLbls>
          <c:showLegendKey val="0"/>
          <c:showVal val="0"/>
          <c:showCatName val="0"/>
          <c:showSerName val="0"/>
          <c:showPercent val="0"/>
          <c:showBubbleSize val="0"/>
        </c:dLbls>
        <c:gapWidth val="75"/>
        <c:overlap val="100"/>
        <c:axId val="294092128"/>
        <c:axId val="294092520"/>
      </c:barChart>
      <c:catAx>
        <c:axId val="29409212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4092520"/>
        <c:crosses val="autoZero"/>
        <c:auto val="1"/>
        <c:lblAlgn val="ctr"/>
        <c:lblOffset val="100"/>
        <c:noMultiLvlLbl val="0"/>
      </c:catAx>
      <c:valAx>
        <c:axId val="294092520"/>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4092128"/>
        <c:crosses val="autoZero"/>
        <c:crossBetween val="between"/>
      </c:valAx>
      <c:spPr>
        <a:noFill/>
        <a:ln>
          <a:noFill/>
        </a:ln>
        <a:effectLst/>
      </c:spPr>
    </c:plotArea>
    <c:legend>
      <c:legendPos val="b"/>
      <c:layout>
        <c:manualLayout>
          <c:xMode val="edge"/>
          <c:yMode val="edge"/>
          <c:x val="4.8610636342979095E-2"/>
          <c:y val="0.90883457638138487"/>
          <c:w val="0.90445153577885562"/>
          <c:h val="7.854749566916945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dirty="0"/>
              <a:t>Median Earnings in the Past 12 Months by Sex by Educational Attainment for the Population 25 Years and Over</a:t>
            </a:r>
          </a:p>
        </c:rich>
      </c:tx>
      <c:layout>
        <c:manualLayout>
          <c:xMode val="edge"/>
          <c:yMode val="edge"/>
          <c:x val="0.14141670801799719"/>
          <c:y val="8.4033613445378148E-3"/>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Sheet2!$C$3</c:f>
              <c:strCache>
                <c:ptCount val="1"/>
                <c:pt idx="0">
                  <c:v>Texas</c:v>
                </c:pt>
              </c:strCache>
            </c:strRef>
          </c:tx>
          <c:spPr>
            <a:solidFill>
              <a:schemeClr val="accent5"/>
            </a:solidFill>
            <a:ln>
              <a:noFill/>
            </a:ln>
            <a:effectLst/>
          </c:spPr>
          <c:invertIfNegative val="0"/>
          <c:cat>
            <c:strRef>
              <c:f>Sheet2!$B$4:$B$9</c:f>
              <c:strCache>
                <c:ptCount val="6"/>
                <c:pt idx="0">
                  <c:v>Total</c:v>
                </c:pt>
                <c:pt idx="1">
                  <c:v>Less than HS</c:v>
                </c:pt>
                <c:pt idx="2">
                  <c:v>HS Graduate (or Equivalent)</c:v>
                </c:pt>
                <c:pt idx="3">
                  <c:v>Some College or Associate's Degree</c:v>
                </c:pt>
                <c:pt idx="4">
                  <c:v>Bachelor's Degree</c:v>
                </c:pt>
                <c:pt idx="5">
                  <c:v>Graduate or Professional Degree</c:v>
                </c:pt>
              </c:strCache>
            </c:strRef>
          </c:cat>
          <c:val>
            <c:numRef>
              <c:f>Sheet2!$C$4:$C$9</c:f>
              <c:numCache>
                <c:formatCode>_(* #,##0_);_(* \(#,##0\);_(* "-"??_);_(@_)</c:formatCode>
                <c:ptCount val="6"/>
                <c:pt idx="0">
                  <c:v>35434</c:v>
                </c:pt>
                <c:pt idx="1">
                  <c:v>20044</c:v>
                </c:pt>
                <c:pt idx="2">
                  <c:v>27232</c:v>
                </c:pt>
                <c:pt idx="3">
                  <c:v>34787</c:v>
                </c:pt>
                <c:pt idx="4">
                  <c:v>51701</c:v>
                </c:pt>
                <c:pt idx="5">
                  <c:v>67079</c:v>
                </c:pt>
              </c:numCache>
            </c:numRef>
          </c:val>
          <c:extLst>
            <c:ext xmlns:c16="http://schemas.microsoft.com/office/drawing/2014/chart" uri="{C3380CC4-5D6E-409C-BE32-E72D297353CC}">
              <c16:uniqueId val="{00000000-D8E5-4E98-AE3A-E0E80F3A6B14}"/>
            </c:ext>
          </c:extLst>
        </c:ser>
        <c:ser>
          <c:idx val="1"/>
          <c:order val="1"/>
          <c:tx>
            <c:strRef>
              <c:f>Sheet2!$D$3</c:f>
              <c:strCache>
                <c:ptCount val="1"/>
                <c:pt idx="0">
                  <c:v>Male</c:v>
                </c:pt>
              </c:strCache>
            </c:strRef>
          </c:tx>
          <c:spPr>
            <a:solidFill>
              <a:schemeClr val="accent1"/>
            </a:solidFill>
            <a:ln>
              <a:noFill/>
            </a:ln>
            <a:effectLst/>
          </c:spPr>
          <c:invertIfNegative val="0"/>
          <c:cat>
            <c:strRef>
              <c:f>Sheet2!$B$4:$B$9</c:f>
              <c:strCache>
                <c:ptCount val="6"/>
                <c:pt idx="0">
                  <c:v>Total</c:v>
                </c:pt>
                <c:pt idx="1">
                  <c:v>Less than HS</c:v>
                </c:pt>
                <c:pt idx="2">
                  <c:v>HS Graduate (or Equivalent)</c:v>
                </c:pt>
                <c:pt idx="3">
                  <c:v>Some College or Associate's Degree</c:v>
                </c:pt>
                <c:pt idx="4">
                  <c:v>Bachelor's Degree</c:v>
                </c:pt>
                <c:pt idx="5">
                  <c:v>Graduate or Professional Degree</c:v>
                </c:pt>
              </c:strCache>
            </c:strRef>
          </c:cat>
          <c:val>
            <c:numRef>
              <c:f>Sheet2!$D$4:$D$9</c:f>
              <c:numCache>
                <c:formatCode>_(* #,##0_);_(* \(#,##0\);_(* "-"??_);_(@_)</c:formatCode>
                <c:ptCount val="6"/>
                <c:pt idx="0">
                  <c:v>41456</c:v>
                </c:pt>
                <c:pt idx="1">
                  <c:v>24074</c:v>
                </c:pt>
                <c:pt idx="2">
                  <c:v>32338</c:v>
                </c:pt>
                <c:pt idx="3">
                  <c:v>42208</c:v>
                </c:pt>
                <c:pt idx="4">
                  <c:v>64398</c:v>
                </c:pt>
                <c:pt idx="5">
                  <c:v>85913</c:v>
                </c:pt>
              </c:numCache>
            </c:numRef>
          </c:val>
          <c:extLst>
            <c:ext xmlns:c16="http://schemas.microsoft.com/office/drawing/2014/chart" uri="{C3380CC4-5D6E-409C-BE32-E72D297353CC}">
              <c16:uniqueId val="{00000001-D8E5-4E98-AE3A-E0E80F3A6B14}"/>
            </c:ext>
          </c:extLst>
        </c:ser>
        <c:ser>
          <c:idx val="2"/>
          <c:order val="2"/>
          <c:tx>
            <c:strRef>
              <c:f>Sheet2!$E$3</c:f>
              <c:strCache>
                <c:ptCount val="1"/>
                <c:pt idx="0">
                  <c:v>Female</c:v>
                </c:pt>
              </c:strCache>
            </c:strRef>
          </c:tx>
          <c:spPr>
            <a:solidFill>
              <a:schemeClr val="accent2"/>
            </a:solidFill>
            <a:ln>
              <a:noFill/>
            </a:ln>
            <a:effectLst/>
          </c:spPr>
          <c:invertIfNegative val="0"/>
          <c:cat>
            <c:strRef>
              <c:f>Sheet2!$B$4:$B$9</c:f>
              <c:strCache>
                <c:ptCount val="6"/>
                <c:pt idx="0">
                  <c:v>Total</c:v>
                </c:pt>
                <c:pt idx="1">
                  <c:v>Less than HS</c:v>
                </c:pt>
                <c:pt idx="2">
                  <c:v>HS Graduate (or Equivalent)</c:v>
                </c:pt>
                <c:pt idx="3">
                  <c:v>Some College or Associate's Degree</c:v>
                </c:pt>
                <c:pt idx="4">
                  <c:v>Bachelor's Degree</c:v>
                </c:pt>
                <c:pt idx="5">
                  <c:v>Graduate or Professional Degree</c:v>
                </c:pt>
              </c:strCache>
            </c:strRef>
          </c:cat>
          <c:val>
            <c:numRef>
              <c:f>Sheet2!$E$4:$E$9</c:f>
              <c:numCache>
                <c:formatCode>_(* #,##0_);_(* \(#,##0\);_(* "-"??_);_(@_)</c:formatCode>
                <c:ptCount val="6"/>
                <c:pt idx="0">
                  <c:v>29140</c:v>
                </c:pt>
                <c:pt idx="1">
                  <c:v>14210</c:v>
                </c:pt>
                <c:pt idx="2">
                  <c:v>21706</c:v>
                </c:pt>
                <c:pt idx="3">
                  <c:v>28254</c:v>
                </c:pt>
                <c:pt idx="4">
                  <c:v>45089</c:v>
                </c:pt>
                <c:pt idx="5">
                  <c:v>55345</c:v>
                </c:pt>
              </c:numCache>
            </c:numRef>
          </c:val>
          <c:extLst>
            <c:ext xmlns:c16="http://schemas.microsoft.com/office/drawing/2014/chart" uri="{C3380CC4-5D6E-409C-BE32-E72D297353CC}">
              <c16:uniqueId val="{00000002-D8E5-4E98-AE3A-E0E80F3A6B14}"/>
            </c:ext>
          </c:extLst>
        </c:ser>
        <c:dLbls>
          <c:showLegendKey val="0"/>
          <c:showVal val="0"/>
          <c:showCatName val="0"/>
          <c:showSerName val="0"/>
          <c:showPercent val="0"/>
          <c:showBubbleSize val="0"/>
        </c:dLbls>
        <c:gapWidth val="219"/>
        <c:overlap val="-27"/>
        <c:axId val="406198336"/>
        <c:axId val="406197944"/>
      </c:barChart>
      <c:catAx>
        <c:axId val="40619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6197944"/>
        <c:crosses val="autoZero"/>
        <c:auto val="1"/>
        <c:lblAlgn val="ctr"/>
        <c:lblOffset val="100"/>
        <c:noMultiLvlLbl val="0"/>
      </c:catAx>
      <c:valAx>
        <c:axId val="4061979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Earnings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6198336"/>
        <c:crosses val="autoZero"/>
        <c:crossBetween val="between"/>
      </c:valAx>
      <c:spPr>
        <a:noFill/>
        <a:ln>
          <a:noFill/>
        </a:ln>
        <a:effectLst/>
      </c:spPr>
    </c:plotArea>
    <c:legend>
      <c:legendPos val="b"/>
      <c:layout>
        <c:manualLayout>
          <c:xMode val="edge"/>
          <c:yMode val="edge"/>
          <c:x val="0.42801837270341209"/>
          <c:y val="0.92089734017926783"/>
          <c:w val="0.24130110065370491"/>
          <c:h val="6.540743453579930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83241717426829"/>
          <c:y val="5.4801370167712096E-2"/>
          <c:w val="0.82068359832745119"/>
          <c:h val="0.83854330708661418"/>
        </c:manualLayout>
      </c:layout>
      <c:lineChart>
        <c:grouping val="standard"/>
        <c:varyColors val="0"/>
        <c:ser>
          <c:idx val="3"/>
          <c:order val="0"/>
          <c:tx>
            <c:strRef>
              <c:f>TableEmpByEdu!$B$3:$B$4</c:f>
              <c:strCache>
                <c:ptCount val="2"/>
                <c:pt idx="0">
                  <c:v>Bachelor 
and Above</c:v>
                </c:pt>
              </c:strCache>
            </c:strRef>
          </c:tx>
          <c:spPr>
            <a:ln w="28575" cap="rnd">
              <a:solidFill>
                <a:schemeClr val="accent4"/>
              </a:solidFill>
              <a:round/>
            </a:ln>
            <a:effectLst/>
          </c:spPr>
          <c:marker>
            <c:symbol val="none"/>
          </c:marker>
          <c:cat>
            <c:numRef>
              <c:f>TableEmpByEdu!$A$5:$A$15</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TableEmpByEdu!$B$5:$B$15</c:f>
              <c:numCache>
                <c:formatCode>0.0%</c:formatCode>
                <c:ptCount val="11"/>
                <c:pt idx="0">
                  <c:v>0.97574000000000005</c:v>
                </c:pt>
                <c:pt idx="1">
                  <c:v>0.96335999999999999</c:v>
                </c:pt>
                <c:pt idx="2">
                  <c:v>0.95762999999999998</c:v>
                </c:pt>
                <c:pt idx="3">
                  <c:v>0.96214999999999995</c:v>
                </c:pt>
                <c:pt idx="4">
                  <c:v>0.96969000000000005</c:v>
                </c:pt>
                <c:pt idx="5">
                  <c:v>0.97343999999999997</c:v>
                </c:pt>
                <c:pt idx="6">
                  <c:v>0.97489000000000003</c:v>
                </c:pt>
                <c:pt idx="7">
                  <c:v>0.97701000000000005</c:v>
                </c:pt>
                <c:pt idx="8">
                  <c:v>0.96177000000000001</c:v>
                </c:pt>
                <c:pt idx="9">
                  <c:v>0.95850999999999997</c:v>
                </c:pt>
                <c:pt idx="10">
                  <c:v>0.95850999999999997</c:v>
                </c:pt>
              </c:numCache>
            </c:numRef>
          </c:val>
          <c:smooth val="0"/>
          <c:extLst>
            <c:ext xmlns:c16="http://schemas.microsoft.com/office/drawing/2014/chart" uri="{C3380CC4-5D6E-409C-BE32-E72D297353CC}">
              <c16:uniqueId val="{00000000-4A13-4B9C-9DE5-E07199770898}"/>
            </c:ext>
          </c:extLst>
        </c:ser>
        <c:ser>
          <c:idx val="2"/>
          <c:order val="1"/>
          <c:tx>
            <c:strRef>
              <c:f>TableEmpByEdu!$C$3:$C$4</c:f>
              <c:strCache>
                <c:ptCount val="2"/>
                <c:pt idx="0">
                  <c:v>Some college
/Associate Degree</c:v>
                </c:pt>
              </c:strCache>
            </c:strRef>
          </c:tx>
          <c:spPr>
            <a:ln w="28575" cap="rnd">
              <a:solidFill>
                <a:schemeClr val="accent3"/>
              </a:solidFill>
              <a:round/>
            </a:ln>
            <a:effectLst/>
          </c:spPr>
          <c:marker>
            <c:symbol val="none"/>
          </c:marker>
          <c:cat>
            <c:numRef>
              <c:f>TableEmpByEdu!$A$5:$A$15</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TableEmpByEdu!$C$5:$C$15</c:f>
              <c:numCache>
                <c:formatCode>0.0%</c:formatCode>
                <c:ptCount val="11"/>
                <c:pt idx="0">
                  <c:v>0.96031999999999995</c:v>
                </c:pt>
                <c:pt idx="1">
                  <c:v>0.94567000000000001</c:v>
                </c:pt>
                <c:pt idx="2">
                  <c:v>0.94423000000000001</c:v>
                </c:pt>
                <c:pt idx="3">
                  <c:v>0.93952000000000002</c:v>
                </c:pt>
                <c:pt idx="4">
                  <c:v>0.94388000000000005</c:v>
                </c:pt>
                <c:pt idx="5">
                  <c:v>0.95162000000000002</c:v>
                </c:pt>
                <c:pt idx="6">
                  <c:v>0.95681000000000005</c:v>
                </c:pt>
                <c:pt idx="7">
                  <c:v>0.96135999999999999</c:v>
                </c:pt>
                <c:pt idx="8">
                  <c:v>0.93386000000000002</c:v>
                </c:pt>
                <c:pt idx="9">
                  <c:v>0.92527999999999999</c:v>
                </c:pt>
                <c:pt idx="10">
                  <c:v>0.92527999999999999</c:v>
                </c:pt>
              </c:numCache>
            </c:numRef>
          </c:val>
          <c:smooth val="0"/>
          <c:extLst>
            <c:ext xmlns:c16="http://schemas.microsoft.com/office/drawing/2014/chart" uri="{C3380CC4-5D6E-409C-BE32-E72D297353CC}">
              <c16:uniqueId val="{00000001-4A13-4B9C-9DE5-E07199770898}"/>
            </c:ext>
          </c:extLst>
        </c:ser>
        <c:ser>
          <c:idx val="1"/>
          <c:order val="2"/>
          <c:tx>
            <c:strRef>
              <c:f>TableEmpByEdu!$D$3:$D$4</c:f>
              <c:strCache>
                <c:ptCount val="2"/>
                <c:pt idx="0">
                  <c:v>High School Graduates
/No College</c:v>
                </c:pt>
              </c:strCache>
            </c:strRef>
          </c:tx>
          <c:spPr>
            <a:ln w="28575" cap="rnd">
              <a:solidFill>
                <a:schemeClr val="accent2"/>
              </a:solidFill>
              <a:round/>
            </a:ln>
            <a:effectLst/>
          </c:spPr>
          <c:marker>
            <c:symbol val="none"/>
          </c:marker>
          <c:cat>
            <c:numRef>
              <c:f>TableEmpByEdu!$A$5:$A$15</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TableEmpByEdu!$D$5:$D$15</c:f>
              <c:numCache>
                <c:formatCode>0.0%</c:formatCode>
                <c:ptCount val="11"/>
                <c:pt idx="0">
                  <c:v>0.95121999999999995</c:v>
                </c:pt>
                <c:pt idx="1">
                  <c:v>0.93286000000000002</c:v>
                </c:pt>
                <c:pt idx="2">
                  <c:v>0.92608999999999997</c:v>
                </c:pt>
                <c:pt idx="3">
                  <c:v>0.92764999999999997</c:v>
                </c:pt>
                <c:pt idx="4">
                  <c:v>0.92950999999999995</c:v>
                </c:pt>
                <c:pt idx="5">
                  <c:v>0.93225000000000002</c:v>
                </c:pt>
                <c:pt idx="6">
                  <c:v>0.94394</c:v>
                </c:pt>
                <c:pt idx="7">
                  <c:v>0.95091000000000003</c:v>
                </c:pt>
                <c:pt idx="8">
                  <c:v>0.91303999999999996</c:v>
                </c:pt>
                <c:pt idx="9">
                  <c:v>0.90781000000000001</c:v>
                </c:pt>
                <c:pt idx="10">
                  <c:v>0.90781000000000001</c:v>
                </c:pt>
              </c:numCache>
            </c:numRef>
          </c:val>
          <c:smooth val="0"/>
          <c:extLst>
            <c:ext xmlns:c16="http://schemas.microsoft.com/office/drawing/2014/chart" uri="{C3380CC4-5D6E-409C-BE32-E72D297353CC}">
              <c16:uniqueId val="{00000002-4A13-4B9C-9DE5-E07199770898}"/>
            </c:ext>
          </c:extLst>
        </c:ser>
        <c:ser>
          <c:idx val="0"/>
          <c:order val="3"/>
          <c:tx>
            <c:strRef>
              <c:f>TableEmpByEdu!$E$3:$E$4</c:f>
              <c:strCache>
                <c:ptCount val="2"/>
                <c:pt idx="0">
                  <c:v>Less than
High School</c:v>
                </c:pt>
              </c:strCache>
            </c:strRef>
          </c:tx>
          <c:spPr>
            <a:ln w="28575" cap="rnd">
              <a:solidFill>
                <a:schemeClr val="accent1"/>
              </a:solidFill>
              <a:round/>
            </a:ln>
            <a:effectLst/>
          </c:spPr>
          <c:marker>
            <c:symbol val="none"/>
          </c:marker>
          <c:cat>
            <c:numRef>
              <c:f>TableEmpByEdu!$A$5:$A$15</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TableEmpByEdu!$E$5:$E$15</c:f>
              <c:numCache>
                <c:formatCode>0.0%</c:formatCode>
                <c:ptCount val="11"/>
                <c:pt idx="0">
                  <c:v>0.92452999999999996</c:v>
                </c:pt>
                <c:pt idx="1">
                  <c:v>0.90688999999999997</c:v>
                </c:pt>
                <c:pt idx="2">
                  <c:v>0.89841000000000004</c:v>
                </c:pt>
                <c:pt idx="3">
                  <c:v>0.89476999999999995</c:v>
                </c:pt>
                <c:pt idx="4">
                  <c:v>0.90337999999999996</c:v>
                </c:pt>
                <c:pt idx="5">
                  <c:v>0.91479999999999995</c:v>
                </c:pt>
                <c:pt idx="6">
                  <c:v>0.93603000000000003</c:v>
                </c:pt>
                <c:pt idx="7">
                  <c:v>0.93940000000000001</c:v>
                </c:pt>
                <c:pt idx="8">
                  <c:v>0.89954000000000001</c:v>
                </c:pt>
                <c:pt idx="9">
                  <c:v>0.89093999999999995</c:v>
                </c:pt>
                <c:pt idx="10">
                  <c:v>0.89093999999999995</c:v>
                </c:pt>
              </c:numCache>
            </c:numRef>
          </c:val>
          <c:smooth val="0"/>
          <c:extLst>
            <c:ext xmlns:c16="http://schemas.microsoft.com/office/drawing/2014/chart" uri="{C3380CC4-5D6E-409C-BE32-E72D297353CC}">
              <c16:uniqueId val="{00000003-4A13-4B9C-9DE5-E07199770898}"/>
            </c:ext>
          </c:extLst>
        </c:ser>
        <c:dLbls>
          <c:showLegendKey val="0"/>
          <c:showVal val="0"/>
          <c:showCatName val="0"/>
          <c:showSerName val="0"/>
          <c:showPercent val="0"/>
          <c:showBubbleSize val="0"/>
        </c:dLbls>
        <c:smooth val="0"/>
        <c:axId val="412877920"/>
        <c:axId val="412879096"/>
      </c:lineChart>
      <c:catAx>
        <c:axId val="41287792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Year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2879096"/>
        <c:crosses val="autoZero"/>
        <c:auto val="1"/>
        <c:lblAlgn val="ctr"/>
        <c:lblOffset val="100"/>
        <c:noMultiLvlLbl val="0"/>
      </c:catAx>
      <c:valAx>
        <c:axId val="412879096"/>
        <c:scaling>
          <c:orientation val="minMax"/>
          <c:min val="0.8800000000000001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Percent employed</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287792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High School +</c:v>
                </c:pt>
              </c:strCache>
            </c:strRef>
          </c:tx>
          <c:marker>
            <c:symbol val="square"/>
            <c:size val="5"/>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2006</c:v>
                </c:pt>
                <c:pt idx="1">
                  <c:v>2007</c:v>
                </c:pt>
                <c:pt idx="2">
                  <c:v>2008</c:v>
                </c:pt>
                <c:pt idx="3">
                  <c:v>2009</c:v>
                </c:pt>
                <c:pt idx="4">
                  <c:v>2010</c:v>
                </c:pt>
                <c:pt idx="5">
                  <c:v>2011</c:v>
                </c:pt>
              </c:numCache>
            </c:numRef>
          </c:cat>
          <c:val>
            <c:numRef>
              <c:f>Sheet1!$B$2:$B$7</c:f>
              <c:numCache>
                <c:formatCode>0.0%</c:formatCode>
                <c:ptCount val="6"/>
                <c:pt idx="0">
                  <c:v>0.78599999999999992</c:v>
                </c:pt>
                <c:pt idx="1">
                  <c:v>0.79099999999999993</c:v>
                </c:pt>
                <c:pt idx="2">
                  <c:v>0.79599999999999993</c:v>
                </c:pt>
                <c:pt idx="3">
                  <c:v>0.79900000000000004</c:v>
                </c:pt>
                <c:pt idx="4">
                  <c:v>0.80700000000000005</c:v>
                </c:pt>
                <c:pt idx="5">
                  <c:v>0.81099999999999994</c:v>
                </c:pt>
              </c:numCache>
            </c:numRef>
          </c:val>
          <c:smooth val="0"/>
          <c:extLst>
            <c:ext xmlns:c16="http://schemas.microsoft.com/office/drawing/2014/chart" uri="{C3380CC4-5D6E-409C-BE32-E72D297353CC}">
              <c16:uniqueId val="{00000000-DB12-4970-9376-BF74563689F8}"/>
            </c:ext>
          </c:extLst>
        </c:ser>
        <c:dLbls>
          <c:showLegendKey val="0"/>
          <c:showVal val="0"/>
          <c:showCatName val="0"/>
          <c:showSerName val="0"/>
          <c:showPercent val="0"/>
          <c:showBubbleSize val="0"/>
        </c:dLbls>
        <c:marker val="1"/>
        <c:smooth val="0"/>
        <c:axId val="412877136"/>
        <c:axId val="412879880"/>
      </c:lineChart>
      <c:catAx>
        <c:axId val="412877136"/>
        <c:scaling>
          <c:orientation val="minMax"/>
        </c:scaling>
        <c:delete val="0"/>
        <c:axPos val="b"/>
        <c:numFmt formatCode="General" sourceLinked="1"/>
        <c:majorTickMark val="out"/>
        <c:minorTickMark val="none"/>
        <c:tickLblPos val="nextTo"/>
        <c:crossAx val="412879880"/>
        <c:crosses val="autoZero"/>
        <c:auto val="1"/>
        <c:lblAlgn val="ctr"/>
        <c:lblOffset val="100"/>
        <c:noMultiLvlLbl val="0"/>
      </c:catAx>
      <c:valAx>
        <c:axId val="412879880"/>
        <c:scaling>
          <c:orientation val="minMax"/>
        </c:scaling>
        <c:delete val="0"/>
        <c:axPos val="l"/>
        <c:majorGridlines/>
        <c:numFmt formatCode="0.0%" sourceLinked="1"/>
        <c:majorTickMark val="out"/>
        <c:minorTickMark val="none"/>
        <c:tickLblPos val="nextTo"/>
        <c:crossAx val="4128771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TrdByRace!$C$2:$C$3</c:f>
              <c:strCache>
                <c:ptCount val="1"/>
                <c:pt idx="0">
                  <c:v>White</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TrdByRace!$C$4:$C$14</c:f>
              <c:numCache>
                <c:formatCode>0.0%</c:formatCode>
                <c:ptCount val="11"/>
                <c:pt idx="0">
                  <c:v>0.90227999999999997</c:v>
                </c:pt>
                <c:pt idx="1">
                  <c:v>0.90876999999999997</c:v>
                </c:pt>
                <c:pt idx="2">
                  <c:v>0.91225000000000001</c:v>
                </c:pt>
                <c:pt idx="3">
                  <c:v>0.91883000000000004</c:v>
                </c:pt>
                <c:pt idx="4">
                  <c:v>0.92029000000000005</c:v>
                </c:pt>
                <c:pt idx="5">
                  <c:v>0.91627000000000003</c:v>
                </c:pt>
                <c:pt idx="6">
                  <c:v>0.92374999999999996</c:v>
                </c:pt>
                <c:pt idx="7">
                  <c:v>0.92659000000000002</c:v>
                </c:pt>
                <c:pt idx="8">
                  <c:v>0.9284</c:v>
                </c:pt>
                <c:pt idx="9">
                  <c:v>0.92957000000000001</c:v>
                </c:pt>
                <c:pt idx="10">
                  <c:v>0.93433999999999995</c:v>
                </c:pt>
              </c:numCache>
            </c:numRef>
          </c:val>
          <c:smooth val="0"/>
          <c:extLst>
            <c:ext xmlns:c16="http://schemas.microsoft.com/office/drawing/2014/chart" uri="{C3380CC4-5D6E-409C-BE32-E72D297353CC}">
              <c16:uniqueId val="{00000000-FD6D-48C5-A3CC-88085C67B80C}"/>
            </c:ext>
          </c:extLst>
        </c:ser>
        <c:ser>
          <c:idx val="1"/>
          <c:order val="1"/>
          <c:tx>
            <c:strRef>
              <c:f>TrdByRace!$D$2:$D$3</c:f>
              <c:strCache>
                <c:ptCount val="1"/>
                <c:pt idx="0">
                  <c:v>Black</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TrdByRace!$D$4:$D$14</c:f>
              <c:numCache>
                <c:formatCode>0.0%</c:formatCode>
                <c:ptCount val="11"/>
                <c:pt idx="0">
                  <c:v>0.82999000000000001</c:v>
                </c:pt>
                <c:pt idx="1">
                  <c:v>0.83711999999999998</c:v>
                </c:pt>
                <c:pt idx="2">
                  <c:v>0.85128000000000004</c:v>
                </c:pt>
                <c:pt idx="3">
                  <c:v>0.86446000000000001</c:v>
                </c:pt>
                <c:pt idx="4">
                  <c:v>0.86446000000000001</c:v>
                </c:pt>
                <c:pt idx="5">
                  <c:v>0.85029999999999994</c:v>
                </c:pt>
                <c:pt idx="6">
                  <c:v>0.85975999999999997</c:v>
                </c:pt>
                <c:pt idx="7">
                  <c:v>0.86302999999999996</c:v>
                </c:pt>
                <c:pt idx="8">
                  <c:v>0.86773999999999996</c:v>
                </c:pt>
                <c:pt idx="9">
                  <c:v>0.87955000000000005</c:v>
                </c:pt>
                <c:pt idx="10">
                  <c:v>0.87819999999999998</c:v>
                </c:pt>
              </c:numCache>
            </c:numRef>
          </c:val>
          <c:smooth val="0"/>
          <c:extLst>
            <c:ext xmlns:c16="http://schemas.microsoft.com/office/drawing/2014/chart" uri="{C3380CC4-5D6E-409C-BE32-E72D297353CC}">
              <c16:uniqueId val="{00000001-FD6D-48C5-A3CC-88085C67B80C}"/>
            </c:ext>
          </c:extLst>
        </c:ser>
        <c:ser>
          <c:idx val="2"/>
          <c:order val="2"/>
          <c:tx>
            <c:strRef>
              <c:f>TrdByRace!$E$2:$E$3</c:f>
              <c:strCache>
                <c:ptCount val="1"/>
                <c:pt idx="0">
                  <c:v>Hispanic</c:v>
                </c:pt>
              </c:strCache>
            </c:strRef>
          </c:tx>
          <c:spPr>
            <a:ln w="44450"/>
          </c:spPr>
          <c:marker>
            <c:spPr>
              <a:solidFill>
                <a:schemeClr val="accent1"/>
              </a:solidFill>
            </c:spPr>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TrdByRace!$E$4:$E$14</c:f>
              <c:numCache>
                <c:formatCode>0.0%</c:formatCode>
                <c:ptCount val="11"/>
                <c:pt idx="0">
                  <c:v>0.55378000000000005</c:v>
                </c:pt>
                <c:pt idx="1">
                  <c:v>0.56647000000000003</c:v>
                </c:pt>
                <c:pt idx="2">
                  <c:v>0.57204999999999995</c:v>
                </c:pt>
                <c:pt idx="3">
                  <c:v>0.59536</c:v>
                </c:pt>
                <c:pt idx="4">
                  <c:v>0.59406999999999999</c:v>
                </c:pt>
                <c:pt idx="5">
                  <c:v>0.60751999999999995</c:v>
                </c:pt>
                <c:pt idx="6">
                  <c:v>0.61260000000000003</c:v>
                </c:pt>
                <c:pt idx="7">
                  <c:v>0.62102999999999997</c:v>
                </c:pt>
                <c:pt idx="8">
                  <c:v>0.62353999999999998</c:v>
                </c:pt>
                <c:pt idx="9">
                  <c:v>0.64314000000000004</c:v>
                </c:pt>
                <c:pt idx="10">
                  <c:v>0.65186999999999995</c:v>
                </c:pt>
              </c:numCache>
            </c:numRef>
          </c:val>
          <c:smooth val="0"/>
          <c:extLst>
            <c:ext xmlns:c16="http://schemas.microsoft.com/office/drawing/2014/chart" uri="{C3380CC4-5D6E-409C-BE32-E72D297353CC}">
              <c16:uniqueId val="{00000002-FD6D-48C5-A3CC-88085C67B80C}"/>
            </c:ext>
          </c:extLst>
        </c:ser>
        <c:ser>
          <c:idx val="3"/>
          <c:order val="3"/>
          <c:tx>
            <c:strRef>
              <c:f>TrdByRace!$F$2:$F$3</c:f>
              <c:strCache>
                <c:ptCount val="1"/>
                <c:pt idx="0">
                  <c:v>Other</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TrdByRace!$F$4:$F$14</c:f>
              <c:numCache>
                <c:formatCode>0.0%</c:formatCode>
                <c:ptCount val="11"/>
                <c:pt idx="0">
                  <c:v>0.87197000000000002</c:v>
                </c:pt>
                <c:pt idx="1">
                  <c:v>0.86463999999999996</c:v>
                </c:pt>
                <c:pt idx="2">
                  <c:v>0.87626999999999999</c:v>
                </c:pt>
                <c:pt idx="3">
                  <c:v>0.87317</c:v>
                </c:pt>
                <c:pt idx="4">
                  <c:v>0.87885000000000002</c:v>
                </c:pt>
                <c:pt idx="5">
                  <c:v>0.88246999999999998</c:v>
                </c:pt>
                <c:pt idx="6">
                  <c:v>0.88599000000000006</c:v>
                </c:pt>
                <c:pt idx="7">
                  <c:v>0.89734999999999998</c:v>
                </c:pt>
                <c:pt idx="8">
                  <c:v>0.89063000000000003</c:v>
                </c:pt>
                <c:pt idx="9">
                  <c:v>0.88693</c:v>
                </c:pt>
                <c:pt idx="10">
                  <c:v>0.88839999999999997</c:v>
                </c:pt>
              </c:numCache>
            </c:numRef>
          </c:val>
          <c:smooth val="0"/>
          <c:extLst>
            <c:ext xmlns:c16="http://schemas.microsoft.com/office/drawing/2014/chart" uri="{C3380CC4-5D6E-409C-BE32-E72D297353CC}">
              <c16:uniqueId val="{00000003-FD6D-48C5-A3CC-88085C67B80C}"/>
            </c:ext>
          </c:extLst>
        </c:ser>
        <c:dLbls>
          <c:showLegendKey val="0"/>
          <c:showVal val="0"/>
          <c:showCatName val="0"/>
          <c:showSerName val="0"/>
          <c:showPercent val="0"/>
          <c:showBubbleSize val="0"/>
        </c:dLbls>
        <c:smooth val="0"/>
        <c:axId val="406200688"/>
        <c:axId val="406200296"/>
      </c:lineChart>
      <c:catAx>
        <c:axId val="406200688"/>
        <c:scaling>
          <c:orientation val="minMax"/>
        </c:scaling>
        <c:delete val="0"/>
        <c:axPos val="b"/>
        <c:numFmt formatCode="General" sourceLinked="1"/>
        <c:majorTickMark val="out"/>
        <c:minorTickMark val="none"/>
        <c:tickLblPos val="nextTo"/>
        <c:crossAx val="406200296"/>
        <c:crosses val="autoZero"/>
        <c:auto val="1"/>
        <c:lblAlgn val="ctr"/>
        <c:lblOffset val="100"/>
        <c:noMultiLvlLbl val="0"/>
      </c:catAx>
      <c:valAx>
        <c:axId val="406200296"/>
        <c:scaling>
          <c:orientation val="minMax"/>
          <c:min val="0.5"/>
        </c:scaling>
        <c:delete val="0"/>
        <c:axPos val="l"/>
        <c:majorGridlines/>
        <c:numFmt formatCode="0%" sourceLinked="0"/>
        <c:majorTickMark val="out"/>
        <c:minorTickMark val="none"/>
        <c:tickLblPos val="nextTo"/>
        <c:crossAx val="406200688"/>
        <c:crosses val="autoZero"/>
        <c:crossBetween val="between"/>
      </c:valAx>
    </c:plotArea>
    <c:legend>
      <c:legendPos val="r"/>
      <c:layout>
        <c:manualLayout>
          <c:xMode val="edge"/>
          <c:yMode val="edge"/>
          <c:x val="0.86290802996462346"/>
          <c:y val="0.33049539625130381"/>
          <c:w val="0.12732992063018256"/>
          <c:h val="0.27629620119345794"/>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Sheet1!$A$27</c:f>
              <c:strCache>
                <c:ptCount val="1"/>
                <c:pt idx="0">
                  <c:v>2011 ACS</c:v>
                </c:pt>
              </c:strCache>
            </c:strRef>
          </c:tx>
          <c:spPr>
            <a:solidFill>
              <a:schemeClr val="accent1"/>
            </a:solidFill>
            <a:ln>
              <a:noFill/>
            </a:ln>
            <a:effectLst/>
          </c:spPr>
          <c:invertIfNegative val="0"/>
          <c:dLbls>
            <c:dLbl>
              <c:idx val="0"/>
              <c:layout>
                <c:manualLayout>
                  <c:x val="-4.27350427350429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ED-48A5-B807-36C99CF4D999}"/>
                </c:ext>
              </c:extLst>
            </c:dLbl>
            <c:dLbl>
              <c:idx val="1"/>
              <c:layout>
                <c:manualLayout>
                  <c:x val="-1.7094017094017134E-2"/>
                  <c:y val="-3.530352695464816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ED-48A5-B807-36C99CF4D999}"/>
                </c:ext>
              </c:extLst>
            </c:dLbl>
            <c:dLbl>
              <c:idx val="3"/>
              <c:layout>
                <c:manualLayout>
                  <c:x val="-6.410256410256332E-3"/>
                  <c:y val="-3.85133834007324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ED-48A5-B807-36C99CF4D999}"/>
                </c:ext>
              </c:extLst>
            </c:dLbl>
            <c:dLbl>
              <c:idx val="4"/>
              <c:layout>
                <c:manualLayout>
                  <c:x val="-6.410256410256567E-3"/>
                  <c:y val="-7.060705390929632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ED-48A5-B807-36C99CF4D999}"/>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Sheet1!$B$27:$F$27</c:f>
              <c:numCache>
                <c:formatCode>0.0%</c:formatCode>
                <c:ptCount val="5"/>
                <c:pt idx="0">
                  <c:v>0.14971999999999999</c:v>
                </c:pt>
                <c:pt idx="1">
                  <c:v>0.23832</c:v>
                </c:pt>
                <c:pt idx="2">
                  <c:v>0.31306099999999998</c:v>
                </c:pt>
                <c:pt idx="3">
                  <c:v>0.20111000000000001</c:v>
                </c:pt>
                <c:pt idx="4">
                  <c:v>9.7785999999999998E-2</c:v>
                </c:pt>
              </c:numCache>
            </c:numRef>
          </c:val>
          <c:extLst>
            <c:ext xmlns:c16="http://schemas.microsoft.com/office/drawing/2014/chart" uri="{C3380CC4-5D6E-409C-BE32-E72D297353CC}">
              <c16:uniqueId val="{00000004-CEED-48A5-B807-36C99CF4D999}"/>
            </c:ext>
          </c:extLst>
        </c:ser>
        <c:ser>
          <c:idx val="1"/>
          <c:order val="1"/>
          <c:tx>
            <c:strRef>
              <c:f>Sheet1!$A$28</c:f>
              <c:strCache>
                <c:ptCount val="1"/>
                <c:pt idx="0">
                  <c:v>2030 Constant 2011 %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Sheet1!$B$28:$F$28</c:f>
              <c:numCache>
                <c:formatCode>0.0%</c:formatCode>
                <c:ptCount val="5"/>
                <c:pt idx="0">
                  <c:v>0.18139</c:v>
                </c:pt>
                <c:pt idx="1">
                  <c:v>0.24013000000000001</c:v>
                </c:pt>
                <c:pt idx="2">
                  <c:v>0.29900399999999999</c:v>
                </c:pt>
                <c:pt idx="3">
                  <c:v>0.18656</c:v>
                </c:pt>
                <c:pt idx="4">
                  <c:v>9.2917E-2</c:v>
                </c:pt>
              </c:numCache>
            </c:numRef>
          </c:val>
          <c:extLst>
            <c:ext xmlns:c16="http://schemas.microsoft.com/office/drawing/2014/chart" uri="{C3380CC4-5D6E-409C-BE32-E72D297353CC}">
              <c16:uniqueId val="{00000005-CEED-48A5-B807-36C99CF4D999}"/>
            </c:ext>
          </c:extLst>
        </c:ser>
        <c:dLbls>
          <c:showLegendKey val="0"/>
          <c:showVal val="0"/>
          <c:showCatName val="0"/>
          <c:showSerName val="0"/>
          <c:showPercent val="0"/>
          <c:showBubbleSize val="0"/>
        </c:dLbls>
        <c:gapWidth val="219"/>
        <c:overlap val="-27"/>
        <c:axId val="406197160"/>
        <c:axId val="406199120"/>
      </c:barChart>
      <c:catAx>
        <c:axId val="40619716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Educational Attainment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06199120"/>
        <c:crosses val="autoZero"/>
        <c:auto val="1"/>
        <c:lblAlgn val="ctr"/>
        <c:lblOffset val="100"/>
        <c:noMultiLvlLbl val="0"/>
      </c:catAx>
      <c:valAx>
        <c:axId val="4061991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Percent of the Civilian Labor Force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06197160"/>
        <c:crosses val="autoZero"/>
        <c:crossBetween val="between"/>
      </c:valAx>
      <c:spPr>
        <a:noFill/>
        <a:ln>
          <a:noFill/>
        </a:ln>
        <a:effectLst/>
      </c:spPr>
    </c:plotArea>
    <c:legend>
      <c:legendPos val="r"/>
      <c:layout>
        <c:manualLayout>
          <c:xMode val="edge"/>
          <c:yMode val="edge"/>
          <c:x val="0.69051554335524579"/>
          <c:y val="3.2835605631832995E-3"/>
          <c:w val="0.28344060776806568"/>
          <c:h val="0.29832675208090681"/>
        </c:manualLayout>
      </c:layout>
      <c:overlay val="1"/>
      <c:spPr>
        <a:solidFill>
          <a:schemeClr val="bg1"/>
        </a:solid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Sheet1!$A$27</c:f>
              <c:strCache>
                <c:ptCount val="1"/>
                <c:pt idx="0">
                  <c:v>2011 ACS</c:v>
                </c:pt>
              </c:strCache>
            </c:strRef>
          </c:tx>
          <c:spPr>
            <a:solidFill>
              <a:schemeClr val="accent1"/>
            </a:solidFill>
            <a:ln>
              <a:noFill/>
            </a:ln>
            <a:effectLst/>
          </c:spPr>
          <c:invertIfNegative val="0"/>
          <c:dLbls>
            <c:dLbl>
              <c:idx val="0"/>
              <c:layout>
                <c:manualLayout>
                  <c:x val="-4.27350427350429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79-4BA5-877C-FD318BB13933}"/>
                </c:ext>
              </c:extLst>
            </c:dLbl>
            <c:dLbl>
              <c:idx val="1"/>
              <c:layout>
                <c:manualLayout>
                  <c:x val="-1.7094017094017134E-2"/>
                  <c:y val="-3.530352695464816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79-4BA5-877C-FD318BB13933}"/>
                </c:ext>
              </c:extLst>
            </c:dLbl>
            <c:dLbl>
              <c:idx val="3"/>
              <c:layout>
                <c:manualLayout>
                  <c:x val="-6.410256410256332E-3"/>
                  <c:y val="-3.85133834007324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479-4BA5-877C-FD318BB13933}"/>
                </c:ext>
              </c:extLst>
            </c:dLbl>
            <c:dLbl>
              <c:idx val="4"/>
              <c:layout>
                <c:manualLayout>
                  <c:x val="-6.410256410256567E-3"/>
                  <c:y val="-7.060705390929632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479-4BA5-877C-FD318BB13933}"/>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Sheet1!$B$27:$F$27</c:f>
              <c:numCache>
                <c:formatCode>0.0%</c:formatCode>
                <c:ptCount val="5"/>
                <c:pt idx="0">
                  <c:v>0.14971999999999999</c:v>
                </c:pt>
                <c:pt idx="1">
                  <c:v>0.23832</c:v>
                </c:pt>
                <c:pt idx="2">
                  <c:v>0.31306099999999998</c:v>
                </c:pt>
                <c:pt idx="3">
                  <c:v>0.20111000000000001</c:v>
                </c:pt>
                <c:pt idx="4">
                  <c:v>9.7785999999999998E-2</c:v>
                </c:pt>
              </c:numCache>
            </c:numRef>
          </c:val>
          <c:extLst>
            <c:ext xmlns:c16="http://schemas.microsoft.com/office/drawing/2014/chart" uri="{C3380CC4-5D6E-409C-BE32-E72D297353CC}">
              <c16:uniqueId val="{00000004-B479-4BA5-877C-FD318BB13933}"/>
            </c:ext>
          </c:extLst>
        </c:ser>
        <c:ser>
          <c:idx val="2"/>
          <c:order val="1"/>
          <c:tx>
            <c:strRef>
              <c:f>Sheet1!$A$29</c:f>
              <c:strCache>
                <c:ptCount val="1"/>
                <c:pt idx="0">
                  <c:v>2030 Trended (2001-2011 Trend)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Sheet1!$B$29:$F$29</c:f>
              <c:numCache>
                <c:formatCode>0.0%</c:formatCode>
                <c:ptCount val="5"/>
                <c:pt idx="0">
                  <c:v>0.11380999999999999</c:v>
                </c:pt>
                <c:pt idx="1">
                  <c:v>0.20374</c:v>
                </c:pt>
                <c:pt idx="2">
                  <c:v>0.34288399999999997</c:v>
                </c:pt>
                <c:pt idx="3">
                  <c:v>0.22126999999999999</c:v>
                </c:pt>
                <c:pt idx="4">
                  <c:v>0.11829200000000001</c:v>
                </c:pt>
              </c:numCache>
            </c:numRef>
          </c:val>
          <c:extLst>
            <c:ext xmlns:c16="http://schemas.microsoft.com/office/drawing/2014/chart" uri="{C3380CC4-5D6E-409C-BE32-E72D297353CC}">
              <c16:uniqueId val="{00000005-B479-4BA5-877C-FD318BB13933}"/>
            </c:ext>
          </c:extLst>
        </c:ser>
        <c:dLbls>
          <c:showLegendKey val="0"/>
          <c:showVal val="0"/>
          <c:showCatName val="0"/>
          <c:showSerName val="0"/>
          <c:showPercent val="0"/>
          <c:showBubbleSize val="0"/>
        </c:dLbls>
        <c:gapWidth val="219"/>
        <c:overlap val="-27"/>
        <c:axId val="406199904"/>
        <c:axId val="406725936"/>
      </c:barChart>
      <c:catAx>
        <c:axId val="40619990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Educational Attainment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06725936"/>
        <c:crosses val="autoZero"/>
        <c:auto val="1"/>
        <c:lblAlgn val="ctr"/>
        <c:lblOffset val="100"/>
        <c:noMultiLvlLbl val="0"/>
      </c:catAx>
      <c:valAx>
        <c:axId val="406725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Percent of the Civilian Labor Force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06199904"/>
        <c:crosses val="autoZero"/>
        <c:crossBetween val="between"/>
      </c:valAx>
      <c:spPr>
        <a:noFill/>
        <a:ln>
          <a:noFill/>
        </a:ln>
        <a:effectLst/>
      </c:spPr>
    </c:plotArea>
    <c:legend>
      <c:legendPos val="r"/>
      <c:layout>
        <c:manualLayout>
          <c:xMode val="edge"/>
          <c:yMode val="edge"/>
          <c:x val="0.62476630788123966"/>
          <c:y val="3.2835605631832995E-3"/>
          <c:w val="0.37518372703412073"/>
          <c:h val="0.29832675208090681"/>
        </c:manualLayout>
      </c:layout>
      <c:overlay val="1"/>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0"/>
    <c:plotArea>
      <c:layout/>
      <c:barChart>
        <c:barDir val="col"/>
        <c:grouping val="stacked"/>
        <c:varyColors val="0"/>
        <c:ser>
          <c:idx val="0"/>
          <c:order val="0"/>
          <c:tx>
            <c:strRef>
              <c:f>Sheet1!$B$1</c:f>
              <c:strCache>
                <c:ptCount val="1"/>
                <c:pt idx="0">
                  <c:v>Natural Increase</c:v>
                </c:pt>
              </c:strCache>
            </c:strRef>
          </c:tx>
          <c:spPr>
            <a:solidFill>
              <a:schemeClr val="accent1">
                <a:lumMod val="75000"/>
              </a:schemeClr>
            </a:solidFill>
            <a:ln w="19050"/>
            <a:effectLst/>
          </c:spPr>
          <c:invertIfNegative val="0"/>
          <c:dLbls>
            <c:spPr>
              <a:noFill/>
              <a:ln>
                <a:noFill/>
              </a:ln>
              <a:effectLst/>
            </c:spPr>
            <c:txPr>
              <a:bodyPr/>
              <a:lstStyle/>
              <a:p>
                <a:pPr>
                  <a:defRPr sz="12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1950s</c:v>
                </c:pt>
                <c:pt idx="1">
                  <c:v>1960s</c:v>
                </c:pt>
                <c:pt idx="2">
                  <c:v>1970s</c:v>
                </c:pt>
                <c:pt idx="3">
                  <c:v>1980s</c:v>
                </c:pt>
                <c:pt idx="4">
                  <c:v>1990s</c:v>
                </c:pt>
                <c:pt idx="5">
                  <c:v>2000s</c:v>
                </c:pt>
              </c:strCache>
            </c:strRef>
          </c:cat>
          <c:val>
            <c:numRef>
              <c:f>Sheet1!$B$2:$B$7</c:f>
              <c:numCache>
                <c:formatCode>0.0%</c:formatCode>
                <c:ptCount val="6"/>
                <c:pt idx="0">
                  <c:v>0.89500000000000002</c:v>
                </c:pt>
                <c:pt idx="1">
                  <c:v>0.86699999999999999</c:v>
                </c:pt>
                <c:pt idx="2">
                  <c:v>0.41499999999999998</c:v>
                </c:pt>
                <c:pt idx="3">
                  <c:v>0.65900000000000003</c:v>
                </c:pt>
                <c:pt idx="4">
                  <c:v>0.497</c:v>
                </c:pt>
                <c:pt idx="5">
                  <c:v>0.53700000000000003</c:v>
                </c:pt>
              </c:numCache>
            </c:numRef>
          </c:val>
          <c:extLst>
            <c:ext xmlns:c16="http://schemas.microsoft.com/office/drawing/2014/chart" uri="{C3380CC4-5D6E-409C-BE32-E72D297353CC}">
              <c16:uniqueId val="{00000000-B257-4396-A7F5-522B053CB668}"/>
            </c:ext>
          </c:extLst>
        </c:ser>
        <c:ser>
          <c:idx val="1"/>
          <c:order val="1"/>
          <c:tx>
            <c:strRef>
              <c:f>Sheet1!$C$1</c:f>
              <c:strCache>
                <c:ptCount val="1"/>
                <c:pt idx="0">
                  <c:v>Migration</c:v>
                </c:pt>
              </c:strCache>
            </c:strRef>
          </c:tx>
          <c:spPr>
            <a:solidFill>
              <a:schemeClr val="accent2"/>
            </a:solidFill>
            <a:ln w="19050"/>
            <a:effectLst/>
          </c:spPr>
          <c:invertIfNegative val="0"/>
          <c:dLbls>
            <c:spPr>
              <a:noFill/>
              <a:ln>
                <a:noFill/>
              </a:ln>
              <a:effectLst/>
            </c:spPr>
            <c:txPr>
              <a:bodyPr/>
              <a:lstStyle/>
              <a:p>
                <a:pPr>
                  <a:defRPr sz="12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1950s</c:v>
                </c:pt>
                <c:pt idx="1">
                  <c:v>1960s</c:v>
                </c:pt>
                <c:pt idx="2">
                  <c:v>1970s</c:v>
                </c:pt>
                <c:pt idx="3">
                  <c:v>1980s</c:v>
                </c:pt>
                <c:pt idx="4">
                  <c:v>1990s</c:v>
                </c:pt>
                <c:pt idx="5">
                  <c:v>2000s</c:v>
                </c:pt>
              </c:strCache>
            </c:strRef>
          </c:cat>
          <c:val>
            <c:numRef>
              <c:f>Sheet1!$C$2:$C$7</c:f>
              <c:numCache>
                <c:formatCode>0.0%</c:formatCode>
                <c:ptCount val="6"/>
                <c:pt idx="0">
                  <c:v>0.105</c:v>
                </c:pt>
                <c:pt idx="1">
                  <c:v>0.13300000000000001</c:v>
                </c:pt>
                <c:pt idx="2">
                  <c:v>0.58499999999999996</c:v>
                </c:pt>
                <c:pt idx="3">
                  <c:v>0.34100000000000003</c:v>
                </c:pt>
                <c:pt idx="4">
                  <c:v>0.503</c:v>
                </c:pt>
                <c:pt idx="5">
                  <c:v>0.46300000000000002</c:v>
                </c:pt>
              </c:numCache>
            </c:numRef>
          </c:val>
          <c:extLst>
            <c:ext xmlns:c16="http://schemas.microsoft.com/office/drawing/2014/chart" uri="{C3380CC4-5D6E-409C-BE32-E72D297353CC}">
              <c16:uniqueId val="{00000001-B257-4396-A7F5-522B053CB668}"/>
            </c:ext>
          </c:extLst>
        </c:ser>
        <c:dLbls>
          <c:showLegendKey val="0"/>
          <c:showVal val="0"/>
          <c:showCatName val="0"/>
          <c:showSerName val="0"/>
          <c:showPercent val="0"/>
          <c:showBubbleSize val="0"/>
        </c:dLbls>
        <c:gapWidth val="80"/>
        <c:overlap val="100"/>
        <c:axId val="294089776"/>
        <c:axId val="294090952"/>
      </c:barChart>
      <c:catAx>
        <c:axId val="294089776"/>
        <c:scaling>
          <c:orientation val="minMax"/>
        </c:scaling>
        <c:delete val="0"/>
        <c:axPos val="b"/>
        <c:numFmt formatCode="General" sourceLinked="0"/>
        <c:majorTickMark val="out"/>
        <c:minorTickMark val="none"/>
        <c:tickLblPos val="nextTo"/>
        <c:txPr>
          <a:bodyPr/>
          <a:lstStyle/>
          <a:p>
            <a:pPr>
              <a:defRPr sz="1800" b="1">
                <a:latin typeface="+mj-lt"/>
              </a:defRPr>
            </a:pPr>
            <a:endParaRPr lang="en-US"/>
          </a:p>
        </c:txPr>
        <c:crossAx val="294090952"/>
        <c:crosses val="autoZero"/>
        <c:auto val="1"/>
        <c:lblAlgn val="ctr"/>
        <c:lblOffset val="100"/>
        <c:noMultiLvlLbl val="0"/>
      </c:catAx>
      <c:valAx>
        <c:axId val="294090952"/>
        <c:scaling>
          <c:orientation val="minMax"/>
        </c:scaling>
        <c:delete val="1"/>
        <c:axPos val="l"/>
        <c:numFmt formatCode="0.0%" sourceLinked="1"/>
        <c:majorTickMark val="out"/>
        <c:minorTickMark val="none"/>
        <c:tickLblPos val="nextTo"/>
        <c:crossAx val="294089776"/>
        <c:crosses val="autoZero"/>
        <c:crossBetween val="between"/>
      </c:valAx>
      <c:spPr>
        <a:noFill/>
        <a:ln w="25400">
          <a:noFill/>
        </a:ln>
      </c:spPr>
    </c:plotArea>
    <c:legend>
      <c:legendPos val="r"/>
      <c:layout>
        <c:manualLayout>
          <c:xMode val="edge"/>
          <c:yMode val="edge"/>
          <c:x val="0.6739616123646115"/>
          <c:y val="3.3748288011603306E-3"/>
          <c:w val="0.22432421506855937"/>
          <c:h val="0.14820526972889633"/>
        </c:manualLayout>
      </c:layout>
      <c:overlay val="0"/>
      <c:txPr>
        <a:bodyPr/>
        <a:lstStyle/>
        <a:p>
          <a:pPr>
            <a:defRPr sz="1800">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gross_migration!$AL$1</c:f>
              <c:strCache>
                <c:ptCount val="1"/>
                <c:pt idx="0">
                  <c:v>In-Migrants to Texas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gross_migration!$AK$2:$AK$11</c:f>
              <c:strCache>
                <c:ptCount val="10"/>
                <c:pt idx="0">
                  <c:v>California</c:v>
                </c:pt>
                <c:pt idx="1">
                  <c:v>Oklahoma</c:v>
                </c:pt>
                <c:pt idx="2">
                  <c:v>Florida</c:v>
                </c:pt>
                <c:pt idx="3">
                  <c:v>Louisiana</c:v>
                </c:pt>
                <c:pt idx="4">
                  <c:v>Illinois</c:v>
                </c:pt>
                <c:pt idx="5">
                  <c:v>Colorado</c:v>
                </c:pt>
                <c:pt idx="6">
                  <c:v>Arizona</c:v>
                </c:pt>
                <c:pt idx="7">
                  <c:v>New Mexico</c:v>
                </c:pt>
                <c:pt idx="8">
                  <c:v>New York</c:v>
                </c:pt>
                <c:pt idx="9">
                  <c:v>Georgia</c:v>
                </c:pt>
              </c:strCache>
            </c:strRef>
          </c:cat>
          <c:val>
            <c:numRef>
              <c:f>gross_migration!$AL$2:$AL$11</c:f>
              <c:numCache>
                <c:formatCode>_(* #,##0_);_(* \(#,##0\);_(* "-"??_);_(@_)</c:formatCode>
                <c:ptCount val="10"/>
                <c:pt idx="0">
                  <c:v>62386</c:v>
                </c:pt>
                <c:pt idx="1">
                  <c:v>28906</c:v>
                </c:pt>
                <c:pt idx="2">
                  <c:v>33321</c:v>
                </c:pt>
                <c:pt idx="3">
                  <c:v>28457</c:v>
                </c:pt>
                <c:pt idx="4">
                  <c:v>30672</c:v>
                </c:pt>
                <c:pt idx="5">
                  <c:v>19139</c:v>
                </c:pt>
                <c:pt idx="6">
                  <c:v>19451</c:v>
                </c:pt>
                <c:pt idx="7">
                  <c:v>22049</c:v>
                </c:pt>
                <c:pt idx="8">
                  <c:v>21129</c:v>
                </c:pt>
                <c:pt idx="9">
                  <c:v>18924</c:v>
                </c:pt>
              </c:numCache>
            </c:numRef>
          </c:val>
          <c:extLst>
            <c:ext xmlns:c16="http://schemas.microsoft.com/office/drawing/2014/chart" uri="{C3380CC4-5D6E-409C-BE32-E72D297353CC}">
              <c16:uniqueId val="{00000000-F17F-4A6B-B02C-1C2C3B60B0DC}"/>
            </c:ext>
          </c:extLst>
        </c:ser>
        <c:ser>
          <c:idx val="1"/>
          <c:order val="1"/>
          <c:tx>
            <c:strRef>
              <c:f>gross_migration!$AM$1</c:f>
              <c:strCache>
                <c:ptCount val="1"/>
                <c:pt idx="0">
                  <c:v>Out-Migrants From Texas</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gross_migration!$AK$2:$AK$11</c:f>
              <c:strCache>
                <c:ptCount val="10"/>
                <c:pt idx="0">
                  <c:v>California</c:v>
                </c:pt>
                <c:pt idx="1">
                  <c:v>Oklahoma</c:v>
                </c:pt>
                <c:pt idx="2">
                  <c:v>Florida</c:v>
                </c:pt>
                <c:pt idx="3">
                  <c:v>Louisiana</c:v>
                </c:pt>
                <c:pt idx="4">
                  <c:v>Illinois</c:v>
                </c:pt>
                <c:pt idx="5">
                  <c:v>Colorado</c:v>
                </c:pt>
                <c:pt idx="6">
                  <c:v>Arizona</c:v>
                </c:pt>
                <c:pt idx="7">
                  <c:v>New Mexico</c:v>
                </c:pt>
                <c:pt idx="8">
                  <c:v>New York</c:v>
                </c:pt>
                <c:pt idx="9">
                  <c:v>Georgia</c:v>
                </c:pt>
              </c:strCache>
            </c:strRef>
          </c:cat>
          <c:val>
            <c:numRef>
              <c:f>gross_migration!$AM$2:$AM$11</c:f>
              <c:numCache>
                <c:formatCode>_(* #,##0_);_(* \(#,##0\);_(* "-"??_);_(@_)</c:formatCode>
                <c:ptCount val="10"/>
                <c:pt idx="0">
                  <c:v>31499</c:v>
                </c:pt>
                <c:pt idx="1">
                  <c:v>29051</c:v>
                </c:pt>
                <c:pt idx="2">
                  <c:v>19988</c:v>
                </c:pt>
                <c:pt idx="3">
                  <c:v>22259</c:v>
                </c:pt>
                <c:pt idx="4">
                  <c:v>12719</c:v>
                </c:pt>
                <c:pt idx="5">
                  <c:v>23141</c:v>
                </c:pt>
                <c:pt idx="6">
                  <c:v>18428</c:v>
                </c:pt>
                <c:pt idx="7">
                  <c:v>15504</c:v>
                </c:pt>
                <c:pt idx="8">
                  <c:v>14803</c:v>
                </c:pt>
                <c:pt idx="9">
                  <c:v>14715</c:v>
                </c:pt>
              </c:numCache>
            </c:numRef>
          </c:val>
          <c:extLst>
            <c:ext xmlns:c16="http://schemas.microsoft.com/office/drawing/2014/chart" uri="{C3380CC4-5D6E-409C-BE32-E72D297353CC}">
              <c16:uniqueId val="{00000001-F17F-4A6B-B02C-1C2C3B60B0DC}"/>
            </c:ext>
          </c:extLst>
        </c:ser>
        <c:dLbls>
          <c:showLegendKey val="0"/>
          <c:showVal val="0"/>
          <c:showCatName val="0"/>
          <c:showSerName val="0"/>
          <c:showPercent val="0"/>
          <c:showBubbleSize val="0"/>
        </c:dLbls>
        <c:gapWidth val="50"/>
        <c:axId val="410700232"/>
        <c:axId val="410700624"/>
      </c:barChart>
      <c:catAx>
        <c:axId val="410700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10700624"/>
        <c:crosses val="autoZero"/>
        <c:auto val="1"/>
        <c:lblAlgn val="ctr"/>
        <c:lblOffset val="100"/>
        <c:noMultiLvlLbl val="0"/>
      </c:catAx>
      <c:valAx>
        <c:axId val="410700624"/>
        <c:scaling>
          <c:orientation val="minMax"/>
        </c:scaling>
        <c:delete val="1"/>
        <c:axPos val="b"/>
        <c:numFmt formatCode="_(* #,##0_);_(* \(#,##0\);_(* &quot;-&quot;??_);_(@_)" sourceLinked="1"/>
        <c:majorTickMark val="none"/>
        <c:minorTickMark val="none"/>
        <c:tickLblPos val="nextTo"/>
        <c:crossAx val="4107002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2000</a:t>
            </a:r>
          </a:p>
        </c:rich>
      </c:tx>
      <c:layout>
        <c:manualLayout>
          <c:xMode val="edge"/>
          <c:yMode val="edge"/>
          <c:x val="0.44565812494852752"/>
          <c:y val="7.8510615194236494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7BD-4C9D-9F54-A642BDA8DDA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7BD-4C9D-9F54-A642BDA8DDA2}"/>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07BD-4C9D-9F54-A642BDA8DDA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7BD-4C9D-9F54-A642BDA8DDA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7BD-4C9D-9F54-A642BDA8DDA2}"/>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07BD-4C9D-9F54-A642BDA8DDA2}"/>
                </c:ext>
              </c:extLst>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3-07BD-4C9D-9F54-A642BDA8DDA2}"/>
                </c:ext>
              </c:extLst>
            </c:dLbl>
            <c:dLbl>
              <c:idx val="2"/>
              <c:layout>
                <c:manualLayout>
                  <c:x val="0.13252667554391612"/>
                  <c:y val="0.12464776391231754"/>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5025170888394127"/>
                      <c:h val="0.11486444353417644"/>
                    </c:manualLayout>
                  </c15:layout>
                </c:ext>
                <c:ext xmlns:c16="http://schemas.microsoft.com/office/drawing/2014/chart" uri="{C3380CC4-5D6E-409C-BE32-E72D297353CC}">
                  <c16:uniqueId val="{00000005-07BD-4C9D-9F54-A642BDA8DDA2}"/>
                </c:ext>
              </c:extLst>
            </c:dLbl>
            <c:dLbl>
              <c:idx val="3"/>
              <c:layout>
                <c:manualLayout>
                  <c:x val="4.1984671340747237E-2"/>
                  <c:y val="5.5887409165825387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4755390029464868"/>
                      <c:h val="0.15241299862707217"/>
                    </c:manualLayout>
                  </c15:layout>
                </c:ext>
                <c:ext xmlns:c16="http://schemas.microsoft.com/office/drawing/2014/chart" uri="{C3380CC4-5D6E-409C-BE32-E72D297353CC}">
                  <c16:uniqueId val="{00000007-07BD-4C9D-9F54-A642BDA8DDA2}"/>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9-07BD-4C9D-9F54-A642BDA8DDA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Sheet1!$B$9:$F$9</c:f>
              <c:numCache>
                <c:formatCode>0%</c:formatCode>
                <c:ptCount val="5"/>
                <c:pt idx="0">
                  <c:v>0.52689128804584595</c:v>
                </c:pt>
                <c:pt idx="1">
                  <c:v>0.11406756539773483</c:v>
                </c:pt>
                <c:pt idx="2">
                  <c:v>2.7218130444215987E-2</c:v>
                </c:pt>
                <c:pt idx="3">
                  <c:v>1.1952312375197999E-2</c:v>
                </c:pt>
                <c:pt idx="4">
                  <c:v>0.31987070373700521</c:v>
                </c:pt>
              </c:numCache>
            </c:numRef>
          </c:val>
          <c:extLst>
            <c:ext xmlns:c16="http://schemas.microsoft.com/office/drawing/2014/chart" uri="{C3380CC4-5D6E-409C-BE32-E72D297353CC}">
              <c16:uniqueId val="{0000000A-07BD-4C9D-9F54-A642BDA8DDA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2015</a:t>
            </a:r>
          </a:p>
        </c:rich>
      </c:tx>
      <c:layout>
        <c:manualLayout>
          <c:xMode val="edge"/>
          <c:yMode val="edge"/>
          <c:x val="0.44198039466889671"/>
          <c:y val="0.1025019350266868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460-4A82-A0E1-1D49E281F84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460-4A82-A0E1-1D49E281F840}"/>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6460-4A82-A0E1-1D49E281F84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460-4A82-A0E1-1D49E281F84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460-4A82-A0E1-1D49E281F840}"/>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6460-4A82-A0E1-1D49E281F840}"/>
                </c:ext>
              </c:extLst>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3-6460-4A82-A0E1-1D49E281F840}"/>
                </c:ext>
              </c:extLst>
            </c:dLbl>
            <c:dLbl>
              <c:idx val="2"/>
              <c:layout>
                <c:manualLayout>
                  <c:x val="9.3999620374642281E-2"/>
                  <c:y val="3.9021491239043929E-2"/>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460-4A82-A0E1-1D49E281F840}"/>
                </c:ext>
              </c:extLst>
            </c:dLbl>
            <c:dLbl>
              <c:idx val="3"/>
              <c:layout>
                <c:manualLayout>
                  <c:x val="4.8393489150024303E-2"/>
                  <c:y val="1.7897752571090202E-2"/>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460-4A82-A0E1-1D49E281F840}"/>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9-6460-4A82-A0E1-1D49E281F84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Sheet1!$B$7:$F$7</c:f>
              <c:numCache>
                <c:formatCode>0%</c:formatCode>
                <c:ptCount val="5"/>
                <c:pt idx="0">
                  <c:v>0.43037249035407549</c:v>
                </c:pt>
                <c:pt idx="1">
                  <c:v>0.11768675902688379</c:v>
                </c:pt>
                <c:pt idx="2">
                  <c:v>4.5569798865736991E-2</c:v>
                </c:pt>
                <c:pt idx="3">
                  <c:v>1.7931011535355673E-2</c:v>
                </c:pt>
                <c:pt idx="4">
                  <c:v>0.38843994021794803</c:v>
                </c:pt>
              </c:numCache>
            </c:numRef>
          </c:val>
          <c:extLst>
            <c:ext xmlns:c16="http://schemas.microsoft.com/office/drawing/2014/chart" uri="{C3380CC4-5D6E-409C-BE32-E72D297353CC}">
              <c16:uniqueId val="{0000000A-6460-4A82-A0E1-1D49E281F84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2010</a:t>
            </a:r>
          </a:p>
        </c:rich>
      </c:tx>
      <c:layout>
        <c:manualLayout>
          <c:xMode val="edge"/>
          <c:yMode val="edge"/>
          <c:x val="0.43599697940623672"/>
          <c:y val="9.533839230944117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53-4943-8539-09CBBCF50E6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D53-4943-8539-09CBBCF50E66}"/>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7D53-4943-8539-09CBBCF50E6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D53-4943-8539-09CBBCF50E6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D53-4943-8539-09CBBCF50E66}"/>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7D53-4943-8539-09CBBCF50E66}"/>
                </c:ext>
              </c:extLst>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3-7D53-4943-8539-09CBBCF50E66}"/>
                </c:ext>
              </c:extLst>
            </c:dLbl>
            <c:dLbl>
              <c:idx val="2"/>
              <c:layout>
                <c:manualLayout>
                  <c:x val="5.983203722922583E-2"/>
                  <c:y val="1.3650870592878254E-2"/>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D53-4943-8539-09CBBCF50E66}"/>
                </c:ext>
              </c:extLst>
            </c:dLbl>
            <c:dLbl>
              <c:idx val="3"/>
              <c:layout>
                <c:manualLayout>
                  <c:x val="-8.7913412061446528E-3"/>
                  <c:y val="-3.4104923707837694E-2"/>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D53-4943-8539-09CBBCF50E66}"/>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9-7D53-4943-8539-09CBBCF50E6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Sheet1!$B$8:$F$8</c:f>
              <c:numCache>
                <c:formatCode>0%</c:formatCode>
                <c:ptCount val="5"/>
                <c:pt idx="0">
                  <c:v>0.4544992255293091</c:v>
                </c:pt>
                <c:pt idx="1">
                  <c:v>0.11532389354924315</c:v>
                </c:pt>
                <c:pt idx="2">
                  <c:v>3.8199306827952653E-2</c:v>
                </c:pt>
                <c:pt idx="3">
                  <c:v>1.5731404839208003E-2</c:v>
                </c:pt>
                <c:pt idx="4">
                  <c:v>0.37624616925428706</c:v>
                </c:pt>
              </c:numCache>
            </c:numRef>
          </c:val>
          <c:extLst>
            <c:ext xmlns:c16="http://schemas.microsoft.com/office/drawing/2014/chart" uri="{C3380CC4-5D6E-409C-BE32-E72D297353CC}">
              <c16:uniqueId val="{0000000A-7D53-4943-8539-09CBBCF50E6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waob_TS!$A$10</c:f>
              <c:strCache>
                <c:ptCount val="1"/>
                <c:pt idx="0">
                  <c:v>Latin America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waob_TS!$B$10:$L$10</c:f>
              <c:numCache>
                <c:formatCode>0.0%</c:formatCode>
                <c:ptCount val="11"/>
                <c:pt idx="0">
                  <c:v>0.69406961682871249</c:v>
                </c:pt>
                <c:pt idx="1">
                  <c:v>0.66797042763359715</c:v>
                </c:pt>
                <c:pt idx="2">
                  <c:v>0.61012005227943533</c:v>
                </c:pt>
                <c:pt idx="3">
                  <c:v>0.56977050670302209</c:v>
                </c:pt>
                <c:pt idx="4">
                  <c:v>0.59037707536666828</c:v>
                </c:pt>
                <c:pt idx="5">
                  <c:v>0.5058690565888091</c:v>
                </c:pt>
                <c:pt idx="6">
                  <c:v>0.5742194298444081</c:v>
                </c:pt>
                <c:pt idx="7">
                  <c:v>0.50859820267717692</c:v>
                </c:pt>
                <c:pt idx="8">
                  <c:v>0.42856690168739603</c:v>
                </c:pt>
                <c:pt idx="9">
                  <c:v>0.48606348781141173</c:v>
                </c:pt>
                <c:pt idx="10">
                  <c:v>0.44067179557631542</c:v>
                </c:pt>
              </c:numCache>
            </c:numRef>
          </c:val>
          <c:extLst>
            <c:ext xmlns:c16="http://schemas.microsoft.com/office/drawing/2014/chart" uri="{C3380CC4-5D6E-409C-BE32-E72D297353CC}">
              <c16:uniqueId val="{00000000-2E55-459B-9FDE-C6389FA45675}"/>
            </c:ext>
          </c:extLst>
        </c:ser>
        <c:ser>
          <c:idx val="1"/>
          <c:order val="1"/>
          <c:tx>
            <c:strRef>
              <c:f>waob_TS!$A$11</c:f>
              <c:strCache>
                <c:ptCount val="1"/>
                <c:pt idx="0">
                  <c:v>Asia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waob_TS!$B$11:$L$11</c:f>
              <c:numCache>
                <c:formatCode>0.0%</c:formatCode>
                <c:ptCount val="11"/>
                <c:pt idx="0">
                  <c:v>0.1729107573248512</c:v>
                </c:pt>
                <c:pt idx="1">
                  <c:v>0.1990382845573348</c:v>
                </c:pt>
                <c:pt idx="2">
                  <c:v>0.22405719577956082</c:v>
                </c:pt>
                <c:pt idx="3">
                  <c:v>0.28194501249715975</c:v>
                </c:pt>
                <c:pt idx="4">
                  <c:v>0.26776707488261775</c:v>
                </c:pt>
                <c:pt idx="5">
                  <c:v>0.33027322837768175</c:v>
                </c:pt>
                <c:pt idx="6">
                  <c:v>0.25473389258240803</c:v>
                </c:pt>
                <c:pt idx="7">
                  <c:v>0.34265248215351657</c:v>
                </c:pt>
                <c:pt idx="8">
                  <c:v>0.4037788164461697</c:v>
                </c:pt>
                <c:pt idx="9">
                  <c:v>0.33622421644789713</c:v>
                </c:pt>
                <c:pt idx="10">
                  <c:v>0.35754911388927052</c:v>
                </c:pt>
              </c:numCache>
            </c:numRef>
          </c:val>
          <c:extLst>
            <c:ext xmlns:c16="http://schemas.microsoft.com/office/drawing/2014/chart" uri="{C3380CC4-5D6E-409C-BE32-E72D297353CC}">
              <c16:uniqueId val="{00000001-2E55-459B-9FDE-C6389FA45675}"/>
            </c:ext>
          </c:extLst>
        </c:ser>
        <c:ser>
          <c:idx val="2"/>
          <c:order val="2"/>
          <c:tx>
            <c:strRef>
              <c:f>waob_TS!$A$12</c:f>
              <c:strCache>
                <c:ptCount val="1"/>
                <c:pt idx="0">
                  <c:v>Europe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waob_TS!$B$12:$L$12</c:f>
              <c:numCache>
                <c:formatCode>0.0%</c:formatCode>
                <c:ptCount val="11"/>
                <c:pt idx="0">
                  <c:v>7.8290239543539211E-2</c:v>
                </c:pt>
                <c:pt idx="1">
                  <c:v>5.7449843548683967E-2</c:v>
                </c:pt>
                <c:pt idx="2">
                  <c:v>6.2302545593034026E-2</c:v>
                </c:pt>
                <c:pt idx="3">
                  <c:v>7.8309475119291067E-2</c:v>
                </c:pt>
                <c:pt idx="4">
                  <c:v>7.6818819884795969E-2</c:v>
                </c:pt>
                <c:pt idx="5">
                  <c:v>7.2520521870166957E-2</c:v>
                </c:pt>
                <c:pt idx="6">
                  <c:v>9.8759093598802597E-2</c:v>
                </c:pt>
                <c:pt idx="7">
                  <c:v>7.0780829646831786E-2</c:v>
                </c:pt>
                <c:pt idx="8">
                  <c:v>9.004990889645885E-2</c:v>
                </c:pt>
                <c:pt idx="9">
                  <c:v>8.2788641843021704E-2</c:v>
                </c:pt>
                <c:pt idx="10">
                  <c:v>7.1074323396070893E-2</c:v>
                </c:pt>
              </c:numCache>
            </c:numRef>
          </c:val>
          <c:extLst>
            <c:ext xmlns:c16="http://schemas.microsoft.com/office/drawing/2014/chart" uri="{C3380CC4-5D6E-409C-BE32-E72D297353CC}">
              <c16:uniqueId val="{00000002-2E55-459B-9FDE-C6389FA45675}"/>
            </c:ext>
          </c:extLst>
        </c:ser>
        <c:ser>
          <c:idx val="3"/>
          <c:order val="3"/>
          <c:tx>
            <c:strRef>
              <c:f>waob_TS!$A$13</c:f>
              <c:strCache>
                <c:ptCount val="1"/>
                <c:pt idx="0">
                  <c:v>Africa and Other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waob_TS!$B$13:$L$13</c:f>
              <c:numCache>
                <c:formatCode>0.0%</c:formatCode>
                <c:ptCount val="11"/>
                <c:pt idx="0">
                  <c:v>5.472938630289715E-2</c:v>
                </c:pt>
                <c:pt idx="1">
                  <c:v>7.5541444260384075E-2</c:v>
                </c:pt>
                <c:pt idx="2">
                  <c:v>0.10352020634796985</c:v>
                </c:pt>
                <c:pt idx="3">
                  <c:v>6.9975005680527155E-2</c:v>
                </c:pt>
                <c:pt idx="4">
                  <c:v>6.5037029865918E-2</c:v>
                </c:pt>
                <c:pt idx="5">
                  <c:v>9.1337193163342184E-2</c:v>
                </c:pt>
                <c:pt idx="6">
                  <c:v>7.2287583974381286E-2</c:v>
                </c:pt>
                <c:pt idx="7">
                  <c:v>7.7968485522474706E-2</c:v>
                </c:pt>
                <c:pt idx="8">
                  <c:v>7.7604372969975438E-2</c:v>
                </c:pt>
                <c:pt idx="9">
                  <c:v>9.4923653897669436E-2</c:v>
                </c:pt>
                <c:pt idx="10">
                  <c:v>0.13070476713834317</c:v>
                </c:pt>
              </c:numCache>
            </c:numRef>
          </c:val>
          <c:extLst>
            <c:ext xmlns:c16="http://schemas.microsoft.com/office/drawing/2014/chart" uri="{C3380CC4-5D6E-409C-BE32-E72D297353CC}">
              <c16:uniqueId val="{00000003-2E55-459B-9FDE-C6389FA45675}"/>
            </c:ext>
          </c:extLst>
        </c:ser>
        <c:dLbls>
          <c:showLegendKey val="0"/>
          <c:showVal val="0"/>
          <c:showCatName val="0"/>
          <c:showSerName val="0"/>
          <c:showPercent val="0"/>
          <c:showBubbleSize val="0"/>
        </c:dLbls>
        <c:gapWidth val="50"/>
        <c:overlap val="100"/>
        <c:axId val="410699840"/>
        <c:axId val="293776048"/>
      </c:barChart>
      <c:catAx>
        <c:axId val="4106998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93776048"/>
        <c:crosses val="autoZero"/>
        <c:auto val="1"/>
        <c:lblAlgn val="ctr"/>
        <c:lblOffset val="100"/>
        <c:noMultiLvlLbl val="0"/>
      </c:catAx>
      <c:valAx>
        <c:axId val="293776048"/>
        <c:scaling>
          <c:orientation val="minMax"/>
          <c:max val="1.1000000000000001"/>
        </c:scaling>
        <c:delete val="1"/>
        <c:axPos val="t"/>
        <c:majorGridlines>
          <c:spPr>
            <a:ln w="9525" cap="flat" cmpd="sng" algn="ctr">
              <a:solidFill>
                <a:schemeClr val="tx1">
                  <a:lumMod val="15000"/>
                  <a:lumOff val="85000"/>
                </a:schemeClr>
              </a:solidFill>
              <a:prstDash val="sysDot"/>
              <a:round/>
            </a:ln>
            <a:effectLst/>
          </c:spPr>
        </c:majorGridlines>
        <c:numFmt formatCode="0.0%" sourceLinked="1"/>
        <c:majorTickMark val="none"/>
        <c:minorTickMark val="none"/>
        <c:tickLblPos val="nextTo"/>
        <c:crossAx val="4106998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Total</c:v>
                </c:pt>
              </c:strCache>
            </c:strRef>
          </c:tx>
          <c:spPr>
            <a:solidFill>
              <a:schemeClr val="accent1">
                <a:lumMod val="40000"/>
                <a:lumOff val="60000"/>
              </a:schemeClr>
            </a:solidFill>
            <a:ln>
              <a:noFill/>
            </a:ln>
            <a:effectLst/>
          </c:spPr>
          <c:invertIfNegative val="0"/>
          <c:dPt>
            <c:idx val="7"/>
            <c:invertIfNegative val="0"/>
            <c:bubble3D val="0"/>
            <c:spPr>
              <a:solidFill>
                <a:schemeClr val="accent1"/>
              </a:solidFill>
              <a:ln>
                <a:noFill/>
              </a:ln>
              <a:effectLst/>
            </c:spPr>
            <c:extLst>
              <c:ext xmlns:c16="http://schemas.microsoft.com/office/drawing/2014/chart" uri="{C3380CC4-5D6E-409C-BE32-E72D297353CC}">
                <c16:uniqueId val="{00000001-10FF-4C04-9EA0-1B39CEE7C6EF}"/>
              </c:ext>
            </c:extLst>
          </c:dPt>
          <c:dPt>
            <c:idx val="8"/>
            <c:invertIfNegative val="0"/>
            <c:bubble3D val="0"/>
            <c:spPr>
              <a:solidFill>
                <a:schemeClr val="accent5">
                  <a:lumMod val="75000"/>
                </a:schemeClr>
              </a:solidFill>
              <a:ln>
                <a:noFill/>
              </a:ln>
              <a:effectLst/>
            </c:spPr>
            <c:extLst>
              <c:ext xmlns:c16="http://schemas.microsoft.com/office/drawing/2014/chart" uri="{C3380CC4-5D6E-409C-BE32-E72D297353CC}">
                <c16:uniqueId val="{00000003-10FF-4C04-9EA0-1B39CEE7C6EF}"/>
              </c:ext>
            </c:extLst>
          </c:dPt>
          <c:dPt>
            <c:idx val="9"/>
            <c:invertIfNegative val="0"/>
            <c:bubble3D val="0"/>
            <c:spPr>
              <a:solidFill>
                <a:schemeClr val="accent5">
                  <a:lumMod val="75000"/>
                </a:schemeClr>
              </a:solidFill>
              <a:ln>
                <a:noFill/>
              </a:ln>
              <a:effectLst/>
            </c:spPr>
            <c:extLst>
              <c:ext xmlns:c16="http://schemas.microsoft.com/office/drawing/2014/chart" uri="{C3380CC4-5D6E-409C-BE32-E72D297353CC}">
                <c16:uniqueId val="{00000005-10FF-4C04-9EA0-1B39CEE7C6EF}"/>
              </c:ext>
            </c:extLst>
          </c:dPt>
          <c:dPt>
            <c:idx val="10"/>
            <c:invertIfNegative val="0"/>
            <c:bubble3D val="0"/>
            <c:spPr>
              <a:solidFill>
                <a:schemeClr val="accent5">
                  <a:lumMod val="75000"/>
                </a:schemeClr>
              </a:solidFill>
              <a:ln>
                <a:noFill/>
              </a:ln>
              <a:effectLst/>
            </c:spPr>
            <c:extLst>
              <c:ext xmlns:c16="http://schemas.microsoft.com/office/drawing/2014/chart" uri="{C3380CC4-5D6E-409C-BE32-E72D297353CC}">
                <c16:uniqueId val="{00000007-10FF-4C04-9EA0-1B39CEE7C6EF}"/>
              </c:ext>
            </c:extLst>
          </c:dPt>
          <c:dPt>
            <c:idx val="11"/>
            <c:invertIfNegative val="0"/>
            <c:bubble3D val="0"/>
            <c:spPr>
              <a:solidFill>
                <a:schemeClr val="accent5">
                  <a:lumMod val="75000"/>
                </a:schemeClr>
              </a:solidFill>
              <a:ln>
                <a:noFill/>
              </a:ln>
              <a:effectLst/>
            </c:spPr>
            <c:extLst>
              <c:ext xmlns:c16="http://schemas.microsoft.com/office/drawing/2014/chart" uri="{C3380CC4-5D6E-409C-BE32-E72D297353CC}">
                <c16:uniqueId val="{00000009-10FF-4C04-9EA0-1B39CEE7C6EF}"/>
              </c:ext>
            </c:extLst>
          </c:dPt>
          <c:cat>
            <c:numRef>
              <c:f>Sheet1!$B$1:$M$1</c:f>
              <c:numCache>
                <c:formatCode>General</c:formatCode>
                <c:ptCount val="12"/>
                <c:pt idx="0">
                  <c:v>1950</c:v>
                </c:pt>
                <c:pt idx="1">
                  <c:v>1960</c:v>
                </c:pt>
                <c:pt idx="2">
                  <c:v>1970</c:v>
                </c:pt>
                <c:pt idx="3">
                  <c:v>1980</c:v>
                </c:pt>
                <c:pt idx="4">
                  <c:v>1990</c:v>
                </c:pt>
                <c:pt idx="5">
                  <c:v>2000</c:v>
                </c:pt>
                <c:pt idx="6">
                  <c:v>2010</c:v>
                </c:pt>
                <c:pt idx="7">
                  <c:v>2015</c:v>
                </c:pt>
                <c:pt idx="8">
                  <c:v>2020</c:v>
                </c:pt>
                <c:pt idx="9">
                  <c:v>2030</c:v>
                </c:pt>
                <c:pt idx="10">
                  <c:v>2040</c:v>
                </c:pt>
                <c:pt idx="11">
                  <c:v>2050</c:v>
                </c:pt>
              </c:numCache>
            </c:numRef>
          </c:cat>
          <c:val>
            <c:numRef>
              <c:f>Sheet1!$B$2:$M$2</c:f>
              <c:numCache>
                <c:formatCode>#,##0</c:formatCode>
                <c:ptCount val="12"/>
                <c:pt idx="0">
                  <c:v>7711194</c:v>
                </c:pt>
                <c:pt idx="1">
                  <c:v>9579677</c:v>
                </c:pt>
                <c:pt idx="2">
                  <c:v>11196730</c:v>
                </c:pt>
                <c:pt idx="3">
                  <c:v>14229191</c:v>
                </c:pt>
                <c:pt idx="4">
                  <c:v>16986510</c:v>
                </c:pt>
                <c:pt idx="5">
                  <c:v>20851820</c:v>
                </c:pt>
                <c:pt idx="6">
                  <c:v>25145561</c:v>
                </c:pt>
                <c:pt idx="7">
                  <c:v>27469114</c:v>
                </c:pt>
                <c:pt idx="8">
                  <c:v>28813282</c:v>
                </c:pt>
                <c:pt idx="9">
                  <c:v>32680217</c:v>
                </c:pt>
                <c:pt idx="10">
                  <c:v>36550595</c:v>
                </c:pt>
                <c:pt idx="11">
                  <c:v>40502749</c:v>
                </c:pt>
              </c:numCache>
            </c:numRef>
          </c:val>
          <c:extLst>
            <c:ext xmlns:c16="http://schemas.microsoft.com/office/drawing/2014/chart" uri="{C3380CC4-5D6E-409C-BE32-E72D297353CC}">
              <c16:uniqueId val="{0000000A-10FF-4C04-9EA0-1B39CEE7C6EF}"/>
            </c:ext>
          </c:extLst>
        </c:ser>
        <c:dLbls>
          <c:showLegendKey val="0"/>
          <c:showVal val="0"/>
          <c:showCatName val="0"/>
          <c:showSerName val="0"/>
          <c:showPercent val="0"/>
          <c:showBubbleSize val="0"/>
        </c:dLbls>
        <c:gapWidth val="70"/>
        <c:axId val="413451952"/>
        <c:axId val="413453128"/>
      </c:barChart>
      <c:lineChart>
        <c:grouping val="standard"/>
        <c:varyColors val="0"/>
        <c:ser>
          <c:idx val="1"/>
          <c:order val="1"/>
          <c:tx>
            <c:strRef>
              <c:f>Sheet1!$A$3</c:f>
              <c:strCache>
                <c:ptCount val="1"/>
                <c:pt idx="0">
                  <c:v>Percent under 18</c:v>
                </c:pt>
              </c:strCache>
            </c:strRef>
          </c:tx>
          <c:spPr>
            <a:ln w="50800" cap="rnd">
              <a:solidFill>
                <a:schemeClr val="accent6"/>
              </a:solidFill>
              <a:round/>
            </a:ln>
            <a:effectLst/>
          </c:spPr>
          <c:marker>
            <c:symbol val="circle"/>
            <c:size val="5"/>
            <c:spPr>
              <a:solidFill>
                <a:schemeClr val="accent6"/>
              </a:solidFill>
              <a:ln w="9525">
                <a:solidFill>
                  <a:schemeClr val="accent6"/>
                </a:solidFill>
              </a:ln>
              <a:effectLst/>
            </c:spPr>
          </c:marker>
          <c:cat>
            <c:numRef>
              <c:f>Sheet1!$B$1:$M$1</c:f>
              <c:numCache>
                <c:formatCode>General</c:formatCode>
                <c:ptCount val="12"/>
                <c:pt idx="0">
                  <c:v>1950</c:v>
                </c:pt>
                <c:pt idx="1">
                  <c:v>1960</c:v>
                </c:pt>
                <c:pt idx="2">
                  <c:v>1970</c:v>
                </c:pt>
                <c:pt idx="3">
                  <c:v>1980</c:v>
                </c:pt>
                <c:pt idx="4">
                  <c:v>1990</c:v>
                </c:pt>
                <c:pt idx="5">
                  <c:v>2000</c:v>
                </c:pt>
                <c:pt idx="6">
                  <c:v>2010</c:v>
                </c:pt>
                <c:pt idx="7">
                  <c:v>2015</c:v>
                </c:pt>
                <c:pt idx="8">
                  <c:v>2020</c:v>
                </c:pt>
                <c:pt idx="9">
                  <c:v>2030</c:v>
                </c:pt>
                <c:pt idx="10">
                  <c:v>2040</c:v>
                </c:pt>
                <c:pt idx="11">
                  <c:v>2050</c:v>
                </c:pt>
              </c:numCache>
            </c:numRef>
          </c:cat>
          <c:val>
            <c:numRef>
              <c:f>Sheet1!$B$3:$M$3</c:f>
              <c:numCache>
                <c:formatCode>0.0%</c:formatCode>
                <c:ptCount val="12"/>
                <c:pt idx="0">
                  <c:v>0.33700000000000002</c:v>
                </c:pt>
                <c:pt idx="1">
                  <c:v>0.38</c:v>
                </c:pt>
                <c:pt idx="2">
                  <c:v>0.35699999999999998</c:v>
                </c:pt>
                <c:pt idx="3">
                  <c:v>0.30299999999999999</c:v>
                </c:pt>
                <c:pt idx="4">
                  <c:v>0.28499999999999998</c:v>
                </c:pt>
                <c:pt idx="5">
                  <c:v>0.28199999999999997</c:v>
                </c:pt>
                <c:pt idx="6">
                  <c:v>0.27300000000000002</c:v>
                </c:pt>
                <c:pt idx="7">
                  <c:v>0.26300000000000001</c:v>
                </c:pt>
                <c:pt idx="8">
                  <c:v>0.254</c:v>
                </c:pt>
                <c:pt idx="9">
                  <c:v>0.24099999999999999</c:v>
                </c:pt>
                <c:pt idx="10">
                  <c:v>0.23400000000000001</c:v>
                </c:pt>
                <c:pt idx="11">
                  <c:v>0.22700000000000001</c:v>
                </c:pt>
              </c:numCache>
            </c:numRef>
          </c:val>
          <c:smooth val="0"/>
          <c:extLst>
            <c:ext xmlns:c16="http://schemas.microsoft.com/office/drawing/2014/chart" uri="{C3380CC4-5D6E-409C-BE32-E72D297353CC}">
              <c16:uniqueId val="{0000000B-10FF-4C04-9EA0-1B39CEE7C6EF}"/>
            </c:ext>
          </c:extLst>
        </c:ser>
        <c:ser>
          <c:idx val="2"/>
          <c:order val="2"/>
          <c:tx>
            <c:strRef>
              <c:f>Sheet1!$A$4</c:f>
              <c:strCache>
                <c:ptCount val="1"/>
                <c:pt idx="0">
                  <c:v>Percent 65 and over</c:v>
                </c:pt>
              </c:strCache>
            </c:strRef>
          </c:tx>
          <c:spPr>
            <a:ln w="50800" cap="rnd">
              <a:solidFill>
                <a:schemeClr val="accent4">
                  <a:lumMod val="75000"/>
                </a:schemeClr>
              </a:solidFill>
              <a:round/>
            </a:ln>
            <a:effectLst/>
          </c:spPr>
          <c:marker>
            <c:symbol val="circle"/>
            <c:size val="5"/>
            <c:spPr>
              <a:solidFill>
                <a:schemeClr val="accent4">
                  <a:lumMod val="75000"/>
                </a:schemeClr>
              </a:solidFill>
              <a:ln w="9525">
                <a:solidFill>
                  <a:schemeClr val="accent4">
                    <a:lumMod val="75000"/>
                  </a:schemeClr>
                </a:solidFill>
              </a:ln>
              <a:effectLst/>
            </c:spPr>
          </c:marker>
          <c:cat>
            <c:numRef>
              <c:f>Sheet1!$B$1:$M$1</c:f>
              <c:numCache>
                <c:formatCode>General</c:formatCode>
                <c:ptCount val="12"/>
                <c:pt idx="0">
                  <c:v>1950</c:v>
                </c:pt>
                <c:pt idx="1">
                  <c:v>1960</c:v>
                </c:pt>
                <c:pt idx="2">
                  <c:v>1970</c:v>
                </c:pt>
                <c:pt idx="3">
                  <c:v>1980</c:v>
                </c:pt>
                <c:pt idx="4">
                  <c:v>1990</c:v>
                </c:pt>
                <c:pt idx="5">
                  <c:v>2000</c:v>
                </c:pt>
                <c:pt idx="6">
                  <c:v>2010</c:v>
                </c:pt>
                <c:pt idx="7">
                  <c:v>2015</c:v>
                </c:pt>
                <c:pt idx="8">
                  <c:v>2020</c:v>
                </c:pt>
                <c:pt idx="9">
                  <c:v>2030</c:v>
                </c:pt>
                <c:pt idx="10">
                  <c:v>2040</c:v>
                </c:pt>
                <c:pt idx="11">
                  <c:v>2050</c:v>
                </c:pt>
              </c:numCache>
            </c:numRef>
          </c:cat>
          <c:val>
            <c:numRef>
              <c:f>Sheet1!$B$4:$M$4</c:f>
              <c:numCache>
                <c:formatCode>0.0%</c:formatCode>
                <c:ptCount val="12"/>
                <c:pt idx="0">
                  <c:v>6.7000000000000004E-2</c:v>
                </c:pt>
                <c:pt idx="1">
                  <c:v>7.8E-2</c:v>
                </c:pt>
                <c:pt idx="2">
                  <c:v>8.8999999999999996E-2</c:v>
                </c:pt>
                <c:pt idx="3">
                  <c:v>9.6000000000000002E-2</c:v>
                </c:pt>
                <c:pt idx="4">
                  <c:v>0.10100000000000001</c:v>
                </c:pt>
                <c:pt idx="5">
                  <c:v>9.9000000000000005E-2</c:v>
                </c:pt>
                <c:pt idx="6">
                  <c:v>0.10299999999999999</c:v>
                </c:pt>
                <c:pt idx="7">
                  <c:v>0.11700000000000001</c:v>
                </c:pt>
                <c:pt idx="8">
                  <c:v>0.13500000000000001</c:v>
                </c:pt>
                <c:pt idx="9">
                  <c:v>0.17</c:v>
                </c:pt>
                <c:pt idx="10">
                  <c:v>0.185</c:v>
                </c:pt>
                <c:pt idx="11">
                  <c:v>0.19400000000000001</c:v>
                </c:pt>
              </c:numCache>
            </c:numRef>
          </c:val>
          <c:smooth val="0"/>
          <c:extLst>
            <c:ext xmlns:c16="http://schemas.microsoft.com/office/drawing/2014/chart" uri="{C3380CC4-5D6E-409C-BE32-E72D297353CC}">
              <c16:uniqueId val="{0000000C-10FF-4C04-9EA0-1B39CEE7C6EF}"/>
            </c:ext>
          </c:extLst>
        </c:ser>
        <c:dLbls>
          <c:showLegendKey val="0"/>
          <c:showVal val="0"/>
          <c:showCatName val="0"/>
          <c:showSerName val="0"/>
          <c:showPercent val="0"/>
          <c:showBubbleSize val="0"/>
        </c:dLbls>
        <c:marker val="1"/>
        <c:smooth val="0"/>
        <c:axId val="413452344"/>
        <c:axId val="413453520"/>
      </c:lineChart>
      <c:catAx>
        <c:axId val="413451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3453128"/>
        <c:crosses val="autoZero"/>
        <c:auto val="1"/>
        <c:lblAlgn val="ctr"/>
        <c:lblOffset val="100"/>
        <c:noMultiLvlLbl val="0"/>
      </c:catAx>
      <c:valAx>
        <c:axId val="413453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dirty="0"/>
                  <a:t>in Millions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3451952"/>
        <c:crosses val="autoZero"/>
        <c:crossBetween val="between"/>
        <c:dispUnits>
          <c:builtInUnit val="millions"/>
        </c:dispUnits>
      </c:valAx>
      <c:valAx>
        <c:axId val="413453520"/>
        <c:scaling>
          <c:orientation val="minMax"/>
        </c:scaling>
        <c:delete val="0"/>
        <c:axPos val="r"/>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dirty="0"/>
                  <a:t>Percent of Total Population</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3452344"/>
        <c:crosses val="max"/>
        <c:crossBetween val="between"/>
      </c:valAx>
      <c:catAx>
        <c:axId val="413452344"/>
        <c:scaling>
          <c:orientation val="minMax"/>
        </c:scaling>
        <c:delete val="1"/>
        <c:axPos val="b"/>
        <c:numFmt formatCode="General" sourceLinked="1"/>
        <c:majorTickMark val="out"/>
        <c:minorTickMark val="none"/>
        <c:tickLblPos val="nextTo"/>
        <c:crossAx val="41345352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b="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Projected Population in Texas, </a:t>
            </a:r>
            <a:endParaRPr lang="en-US" sz="1600" dirty="0" smtClean="0"/>
          </a:p>
          <a:p>
            <a:pPr>
              <a:defRPr sz="1600"/>
            </a:pPr>
            <a:r>
              <a:rPr lang="en-US" sz="1600" dirty="0" smtClean="0"/>
              <a:t>2010 </a:t>
            </a:r>
            <a:r>
              <a:rPr lang="en-US" sz="1600" dirty="0"/>
              <a:t>to 2050</a:t>
            </a:r>
          </a:p>
        </c:rich>
      </c:tx>
      <c:overlay val="0"/>
    </c:title>
    <c:autoTitleDeleted val="0"/>
    <c:plotArea>
      <c:layout>
        <c:manualLayout>
          <c:layoutTarget val="inner"/>
          <c:xMode val="edge"/>
          <c:yMode val="edge"/>
          <c:x val="0.12854062416175666"/>
          <c:y val="0.11212630239401893"/>
          <c:w val="0.77519932848038642"/>
          <c:h val="0.77066377858433055"/>
        </c:manualLayout>
      </c:layout>
      <c:lineChart>
        <c:grouping val="standard"/>
        <c:varyColors val="0"/>
        <c:ser>
          <c:idx val="1"/>
          <c:order val="0"/>
          <c:tx>
            <c:strRef>
              <c:f>Sheet!$B$1</c:f>
              <c:strCache>
                <c:ptCount val="1"/>
                <c:pt idx="0">
                  <c:v>Zero Migration</c:v>
                </c:pt>
              </c:strCache>
            </c:strRef>
          </c:tx>
          <c:spPr>
            <a:ln w="50800" cmpd="sng">
              <a:solidFill>
                <a:schemeClr val="accent1"/>
              </a:solidFill>
              <a:prstDash val="sysDash"/>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Sheet!$B$3:$B$11</c:f>
              <c:numCache>
                <c:formatCode>#,##0</c:formatCode>
                <c:ptCount val="9"/>
                <c:pt idx="0">
                  <c:v>25145561</c:v>
                </c:pt>
                <c:pt idx="1">
                  <c:v>26230098</c:v>
                </c:pt>
                <c:pt idx="2">
                  <c:v>27238610</c:v>
                </c:pt>
                <c:pt idx="3">
                  <c:v>28165689</c:v>
                </c:pt>
                <c:pt idx="4">
                  <c:v>28994210</c:v>
                </c:pt>
                <c:pt idx="5">
                  <c:v>29705207</c:v>
                </c:pt>
                <c:pt idx="6">
                  <c:v>30305304</c:v>
                </c:pt>
                <c:pt idx="7">
                  <c:v>30808219</c:v>
                </c:pt>
                <c:pt idx="8">
                  <c:v>31246355</c:v>
                </c:pt>
              </c:numCache>
            </c:numRef>
          </c:val>
          <c:smooth val="0"/>
          <c:extLst>
            <c:ext xmlns:c16="http://schemas.microsoft.com/office/drawing/2014/chart" uri="{C3380CC4-5D6E-409C-BE32-E72D297353CC}">
              <c16:uniqueId val="{00000000-6666-458A-9827-B4117E1B2FF6}"/>
            </c:ext>
          </c:extLst>
        </c:ser>
        <c:ser>
          <c:idx val="2"/>
          <c:order val="1"/>
          <c:tx>
            <c:strRef>
              <c:f>Sheet!$C$1</c:f>
              <c:strCache>
                <c:ptCount val="1"/>
                <c:pt idx="0">
                  <c:v>0.5 Migration</c:v>
                </c:pt>
              </c:strCache>
            </c:strRef>
          </c:tx>
          <c:spPr>
            <a:ln w="50800" cmpd="sng">
              <a:solidFill>
                <a:srgbClr val="996600"/>
              </a:solidFill>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Sheet!$C$3:$C$11</c:f>
              <c:numCache>
                <c:formatCode>#,##0</c:formatCode>
                <c:ptCount val="9"/>
                <c:pt idx="0">
                  <c:v>25145561</c:v>
                </c:pt>
                <c:pt idx="1">
                  <c:v>26947116</c:v>
                </c:pt>
                <c:pt idx="2">
                  <c:v>28813282</c:v>
                </c:pt>
                <c:pt idx="3">
                  <c:v>30734321</c:v>
                </c:pt>
                <c:pt idx="4">
                  <c:v>32680217</c:v>
                </c:pt>
                <c:pt idx="5">
                  <c:v>34616890</c:v>
                </c:pt>
                <c:pt idx="6">
                  <c:v>36550595</c:v>
                </c:pt>
                <c:pt idx="7">
                  <c:v>38499538</c:v>
                </c:pt>
                <c:pt idx="8">
                  <c:v>40502749</c:v>
                </c:pt>
              </c:numCache>
            </c:numRef>
          </c:val>
          <c:smooth val="0"/>
          <c:extLst>
            <c:ext xmlns:c16="http://schemas.microsoft.com/office/drawing/2014/chart" uri="{C3380CC4-5D6E-409C-BE32-E72D297353CC}">
              <c16:uniqueId val="{00000001-6666-458A-9827-B4117E1B2FF6}"/>
            </c:ext>
          </c:extLst>
        </c:ser>
        <c:ser>
          <c:idx val="3"/>
          <c:order val="2"/>
          <c:tx>
            <c:strRef>
              <c:f>Sheet!$D$1</c:f>
              <c:strCache>
                <c:ptCount val="1"/>
                <c:pt idx="0">
                  <c:v>1.0 Migration</c:v>
                </c:pt>
              </c:strCache>
            </c:strRef>
          </c:tx>
          <c:spPr>
            <a:ln w="57150" cmpd="dbl">
              <a:solidFill>
                <a:srgbClr val="002060"/>
              </a:solidFill>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Sheet!$D$3:$D$11</c:f>
              <c:numCache>
                <c:formatCode>#,##0</c:formatCode>
                <c:ptCount val="9"/>
                <c:pt idx="0">
                  <c:v>25145561</c:v>
                </c:pt>
                <c:pt idx="1">
                  <c:v>27695284</c:v>
                </c:pt>
                <c:pt idx="2">
                  <c:v>30541978</c:v>
                </c:pt>
                <c:pt idx="3">
                  <c:v>33699307</c:v>
                </c:pt>
                <c:pt idx="4">
                  <c:v>37155084</c:v>
                </c:pt>
                <c:pt idx="5">
                  <c:v>40892255</c:v>
                </c:pt>
                <c:pt idx="6">
                  <c:v>44955896</c:v>
                </c:pt>
                <c:pt idx="7">
                  <c:v>49416165</c:v>
                </c:pt>
                <c:pt idx="8">
                  <c:v>54369297</c:v>
                </c:pt>
              </c:numCache>
            </c:numRef>
          </c:val>
          <c:smooth val="0"/>
          <c:extLst>
            <c:ext xmlns:c16="http://schemas.microsoft.com/office/drawing/2014/chart" uri="{C3380CC4-5D6E-409C-BE32-E72D297353CC}">
              <c16:uniqueId val="{00000002-6666-458A-9827-B4117E1B2FF6}"/>
            </c:ext>
          </c:extLst>
        </c:ser>
        <c:dLbls>
          <c:showLegendKey val="0"/>
          <c:showVal val="0"/>
          <c:showCatName val="0"/>
          <c:showSerName val="0"/>
          <c:showPercent val="0"/>
          <c:showBubbleSize val="0"/>
        </c:dLbls>
        <c:smooth val="0"/>
        <c:axId val="413452736"/>
        <c:axId val="413450384"/>
      </c:lineChart>
      <c:catAx>
        <c:axId val="413452736"/>
        <c:scaling>
          <c:orientation val="minMax"/>
        </c:scaling>
        <c:delete val="0"/>
        <c:axPos val="b"/>
        <c:numFmt formatCode="General" sourceLinked="1"/>
        <c:majorTickMark val="out"/>
        <c:minorTickMark val="none"/>
        <c:tickLblPos val="nextTo"/>
        <c:txPr>
          <a:bodyPr rot="2700000"/>
          <a:lstStyle/>
          <a:p>
            <a:pPr>
              <a:defRPr/>
            </a:pPr>
            <a:endParaRPr lang="en-US"/>
          </a:p>
        </c:txPr>
        <c:crossAx val="413450384"/>
        <c:crosses val="autoZero"/>
        <c:auto val="1"/>
        <c:lblAlgn val="ctr"/>
        <c:lblOffset val="0"/>
        <c:noMultiLvlLbl val="0"/>
      </c:catAx>
      <c:valAx>
        <c:axId val="413450384"/>
        <c:scaling>
          <c:orientation val="minMax"/>
          <c:max val="55000000"/>
          <c:min val="20000000"/>
        </c:scaling>
        <c:delete val="0"/>
        <c:axPos val="l"/>
        <c:majorGridlines/>
        <c:numFmt formatCode="0" sourceLinked="0"/>
        <c:majorTickMark val="out"/>
        <c:minorTickMark val="none"/>
        <c:tickLblPos val="nextTo"/>
        <c:txPr>
          <a:bodyPr/>
          <a:lstStyle/>
          <a:p>
            <a:pPr>
              <a:defRPr sz="1400"/>
            </a:pPr>
            <a:endParaRPr lang="en-US"/>
          </a:p>
        </c:txPr>
        <c:crossAx val="413452736"/>
        <c:crosses val="autoZero"/>
        <c:crossBetween val="midCat"/>
        <c:dispUnits>
          <c:builtInUnit val="millions"/>
          <c:dispUnitsLbl>
            <c:layout>
              <c:manualLayout>
                <c:xMode val="edge"/>
                <c:yMode val="edge"/>
                <c:x val="1.6272965879265101E-3"/>
                <c:y val="0.41786280169346984"/>
              </c:manualLayout>
            </c:layout>
          </c:dispUnitsLbl>
        </c:dispUnits>
      </c:valAx>
    </c:plotArea>
    <c:legend>
      <c:legendPos val="l"/>
      <c:layout>
        <c:manualLayout>
          <c:xMode val="edge"/>
          <c:yMode val="edge"/>
          <c:x val="0.13658000724047425"/>
          <c:y val="0.12529764378578448"/>
          <c:w val="0.36838695809575528"/>
          <c:h val="0.17427013098771288"/>
        </c:manualLayout>
      </c:layout>
      <c:overlay val="1"/>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sz="1400"/>
          </a:pPr>
          <a:endParaRPr lang="en-US"/>
        </a:p>
      </c:txPr>
    </c:legend>
    <c:plotVisOnly val="1"/>
    <c:dispBlanksAs val="gap"/>
    <c:showDLblsOverMax val="0"/>
  </c:chart>
  <c:txPr>
    <a:bodyPr/>
    <a:lstStyle/>
    <a:p>
      <a:pPr>
        <a:defRPr sz="16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0.04245</cdr:x>
      <cdr:y>0.01515</cdr:y>
    </cdr:from>
    <cdr:to>
      <cdr:x>0.98276</cdr:x>
      <cdr:y>0.15322</cdr:y>
    </cdr:to>
    <cdr:sp macro="" textlink="">
      <cdr:nvSpPr>
        <cdr:cNvPr id="2" name="TextBox 1"/>
        <cdr:cNvSpPr txBox="1"/>
      </cdr:nvSpPr>
      <cdr:spPr>
        <a:xfrm xmlns:a="http://schemas.openxmlformats.org/drawingml/2006/main">
          <a:off x="187606" y="76200"/>
          <a:ext cx="4155794" cy="6943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en-US" sz="1600" b="1" i="0" baseline="0" dirty="0">
              <a:effectLst/>
              <a:latin typeface="+mn-lt"/>
              <a:ea typeface="+mn-ea"/>
              <a:cs typeface="+mn-cs"/>
            </a:rPr>
            <a:t>Projected Texas Population by Race/Ethnicity, </a:t>
          </a:r>
          <a:endParaRPr lang="en-US" sz="1600" b="1" i="0" baseline="0" dirty="0" smtClean="0">
            <a:effectLst/>
            <a:latin typeface="+mn-lt"/>
            <a:ea typeface="+mn-ea"/>
            <a:cs typeface="+mn-cs"/>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en-US" sz="1600" b="1" i="0" baseline="0" dirty="0" smtClean="0">
              <a:effectLst/>
              <a:latin typeface="+mn-lt"/>
              <a:ea typeface="+mn-ea"/>
              <a:cs typeface="+mn-cs"/>
            </a:rPr>
            <a:t>2010 </a:t>
          </a:r>
          <a:r>
            <a:rPr lang="en-US" sz="1600" b="1" i="0" baseline="0" dirty="0">
              <a:effectLst/>
              <a:latin typeface="+mn-lt"/>
              <a:ea typeface="+mn-ea"/>
              <a:cs typeface="+mn-cs"/>
            </a:rPr>
            <a:t>to 2050</a:t>
          </a:r>
          <a:br>
            <a:rPr lang="en-US" sz="1600" b="1" i="0" baseline="0" dirty="0">
              <a:effectLst/>
              <a:latin typeface="+mn-lt"/>
              <a:ea typeface="+mn-ea"/>
              <a:cs typeface="+mn-cs"/>
            </a:rPr>
          </a:br>
          <a:r>
            <a:rPr lang="en-US" sz="1600" b="1" i="0" baseline="0" dirty="0">
              <a:effectLst/>
              <a:latin typeface="+mn-lt"/>
              <a:ea typeface="+mn-ea"/>
              <a:cs typeface="+mn-cs"/>
            </a:rPr>
            <a:t>0.5 Migration Scenario</a:t>
          </a:r>
          <a:endParaRPr lang="en-US" sz="1600" dirty="0">
            <a:effectLst/>
          </a:endParaRPr>
        </a:p>
        <a:p xmlns:a="http://schemas.openxmlformats.org/drawingml/2006/main">
          <a:endParaRPr lang="en-US" sz="900" dirty="0"/>
        </a:p>
      </cdr:txBody>
    </cdr:sp>
  </cdr:relSizeAnchor>
</c:userShapes>
</file>

<file path=ppt/drawings/drawing2.xml><?xml version="1.0" encoding="utf-8"?>
<c:userShapes xmlns:c="http://schemas.openxmlformats.org/drawingml/2006/chart">
  <cdr:relSizeAnchor xmlns:cdr="http://schemas.openxmlformats.org/drawingml/2006/chartDrawing">
    <cdr:from>
      <cdr:x>0.81691</cdr:x>
      <cdr:y>0.21544</cdr:y>
    </cdr:from>
    <cdr:to>
      <cdr:x>1</cdr:x>
      <cdr:y>0.3165</cdr:y>
    </cdr:to>
    <cdr:sp macro="" textlink="">
      <cdr:nvSpPr>
        <cdr:cNvPr id="2" name="Rectangle 1"/>
        <cdr:cNvSpPr/>
      </cdr:nvSpPr>
      <cdr:spPr>
        <a:xfrm xmlns:a="http://schemas.openxmlformats.org/drawingml/2006/main">
          <a:off x="6828323" y="968575"/>
          <a:ext cx="1530416" cy="45436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400" dirty="0">
              <a:solidFill>
                <a:sysClr val="windowText" lastClr="000000"/>
              </a:solidFill>
            </a:rPr>
            <a:t>Bachelor's </a:t>
          </a:r>
          <a:r>
            <a:rPr lang="en-US" sz="1400" baseline="0" dirty="0">
              <a:solidFill>
                <a:sysClr val="windowText" lastClr="000000"/>
              </a:solidFill>
            </a:rPr>
            <a:t>Degree and Above</a:t>
          </a:r>
        </a:p>
        <a:p xmlns:a="http://schemas.openxmlformats.org/drawingml/2006/main">
          <a:endParaRPr lang="en-US" sz="1400" dirty="0">
            <a:solidFill>
              <a:sysClr val="windowText" lastClr="000000"/>
            </a:solidFill>
          </a:endParaRPr>
        </a:p>
      </cdr:txBody>
    </cdr:sp>
  </cdr:relSizeAnchor>
  <cdr:relSizeAnchor xmlns:cdr="http://schemas.openxmlformats.org/drawingml/2006/chartDrawing">
    <cdr:from>
      <cdr:x>0.82267</cdr:x>
      <cdr:y>0.40334</cdr:y>
    </cdr:from>
    <cdr:to>
      <cdr:x>0.99194</cdr:x>
      <cdr:y>0.55201</cdr:y>
    </cdr:to>
    <cdr:sp macro="" textlink="">
      <cdr:nvSpPr>
        <cdr:cNvPr id="3" name="Rectangle 2"/>
        <cdr:cNvSpPr/>
      </cdr:nvSpPr>
      <cdr:spPr>
        <a:xfrm xmlns:a="http://schemas.openxmlformats.org/drawingml/2006/main">
          <a:off x="6876449" y="1813314"/>
          <a:ext cx="1414913" cy="66839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400" dirty="0">
              <a:solidFill>
                <a:sysClr val="windowText" lastClr="000000"/>
              </a:solidFill>
            </a:rPr>
            <a:t>Some College</a:t>
          </a:r>
          <a:r>
            <a:rPr lang="en-US" sz="1400" dirty="0" smtClean="0">
              <a:solidFill>
                <a:sysClr val="windowText" lastClr="000000"/>
              </a:solidFill>
            </a:rPr>
            <a:t>/ Associate</a:t>
          </a:r>
          <a:r>
            <a:rPr lang="en-US" sz="1400" baseline="0" dirty="0" smtClean="0">
              <a:solidFill>
                <a:sysClr val="windowText" lastClr="000000"/>
              </a:solidFill>
            </a:rPr>
            <a:t> </a:t>
          </a:r>
          <a:r>
            <a:rPr lang="en-US" sz="1400" baseline="0" dirty="0">
              <a:solidFill>
                <a:sysClr val="windowText" lastClr="000000"/>
              </a:solidFill>
            </a:rPr>
            <a:t>Degree</a:t>
          </a:r>
        </a:p>
        <a:p xmlns:a="http://schemas.openxmlformats.org/drawingml/2006/main">
          <a:endParaRPr lang="en-US" sz="1400" dirty="0">
            <a:solidFill>
              <a:sysClr val="windowText" lastClr="000000"/>
            </a:solidFill>
          </a:endParaRPr>
        </a:p>
      </cdr:txBody>
    </cdr:sp>
  </cdr:relSizeAnchor>
  <cdr:relSizeAnchor xmlns:cdr="http://schemas.openxmlformats.org/drawingml/2006/chartDrawing">
    <cdr:from>
      <cdr:x>0.82151</cdr:x>
      <cdr:y>0.58697</cdr:y>
    </cdr:from>
    <cdr:to>
      <cdr:x>0.99079</cdr:x>
      <cdr:y>0.70616</cdr:y>
    </cdr:to>
    <cdr:sp macro="" textlink="">
      <cdr:nvSpPr>
        <cdr:cNvPr id="4" name="Rectangle 3"/>
        <cdr:cNvSpPr/>
      </cdr:nvSpPr>
      <cdr:spPr>
        <a:xfrm xmlns:a="http://schemas.openxmlformats.org/drawingml/2006/main">
          <a:off x="6866824" y="2638921"/>
          <a:ext cx="1414913" cy="53581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400" dirty="0">
              <a:solidFill>
                <a:sysClr val="windowText" lastClr="000000"/>
              </a:solidFill>
            </a:rPr>
            <a:t>High School or</a:t>
          </a:r>
          <a:r>
            <a:rPr lang="en-US" sz="1400" baseline="0" dirty="0">
              <a:solidFill>
                <a:sysClr val="windowText" lastClr="000000"/>
              </a:solidFill>
            </a:rPr>
            <a:t> Equivalent</a:t>
          </a:r>
        </a:p>
        <a:p xmlns:a="http://schemas.openxmlformats.org/drawingml/2006/main">
          <a:endParaRPr lang="en-US" sz="1400" dirty="0">
            <a:solidFill>
              <a:sysClr val="windowText" lastClr="000000"/>
            </a:solidFill>
          </a:endParaRPr>
        </a:p>
      </cdr:txBody>
    </cdr:sp>
  </cdr:relSizeAnchor>
  <cdr:relSizeAnchor xmlns:cdr="http://schemas.openxmlformats.org/drawingml/2006/chartDrawing">
    <cdr:from>
      <cdr:x>0.82612</cdr:x>
      <cdr:y>0.70152</cdr:y>
    </cdr:from>
    <cdr:to>
      <cdr:x>0.98964</cdr:x>
      <cdr:y>0.80892</cdr:y>
    </cdr:to>
    <cdr:sp macro="" textlink="">
      <cdr:nvSpPr>
        <cdr:cNvPr id="5" name="Rectangle 4"/>
        <cdr:cNvSpPr/>
      </cdr:nvSpPr>
      <cdr:spPr>
        <a:xfrm xmlns:a="http://schemas.openxmlformats.org/drawingml/2006/main">
          <a:off x="6905326" y="3153895"/>
          <a:ext cx="1366786" cy="48285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400" dirty="0">
              <a:solidFill>
                <a:sysClr val="windowText" lastClr="000000"/>
              </a:solidFill>
            </a:rPr>
            <a:t>Less than High School</a:t>
          </a:r>
        </a:p>
      </cdr:txBody>
    </cdr:sp>
  </cdr:relSizeAnchor>
</c:userShapes>
</file>

<file path=ppt/drawings/drawing3.xml><?xml version="1.0" encoding="utf-8"?>
<c:userShapes xmlns:c="http://schemas.openxmlformats.org/drawingml/2006/chart">
  <cdr:relSizeAnchor xmlns:cdr="http://schemas.openxmlformats.org/drawingml/2006/chartDrawing">
    <cdr:from>
      <cdr:x>0.21397</cdr:x>
      <cdr:y>0.49202</cdr:y>
    </cdr:from>
    <cdr:to>
      <cdr:x>0.22315</cdr:x>
      <cdr:y>0.55863</cdr:y>
    </cdr:to>
    <cdr:sp macro="" textlink="">
      <cdr:nvSpPr>
        <cdr:cNvPr id="2" name="Up Arrow 1"/>
        <cdr:cNvSpPr/>
      </cdr:nvSpPr>
      <cdr:spPr>
        <a:xfrm xmlns:a="http://schemas.openxmlformats.org/drawingml/2006/main">
          <a:off x="1777196" y="2251552"/>
          <a:ext cx="76248"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0.38828</cdr:x>
      <cdr:y>0.36647</cdr:y>
    </cdr:from>
    <cdr:to>
      <cdr:x>0.39745</cdr:x>
      <cdr:y>0.43308</cdr:y>
    </cdr:to>
    <cdr:sp macro="" textlink="">
      <cdr:nvSpPr>
        <cdr:cNvPr id="4" name="Up Arrow 3"/>
        <cdr:cNvSpPr/>
      </cdr:nvSpPr>
      <cdr:spPr>
        <a:xfrm xmlns:a="http://schemas.openxmlformats.org/drawingml/2006/main">
          <a:off x="3224996" y="1677037"/>
          <a:ext cx="76164"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0.57177</cdr:x>
      <cdr:y>0.29986</cdr:y>
    </cdr:from>
    <cdr:to>
      <cdr:x>0.58095</cdr:x>
      <cdr:y>0.36647</cdr:y>
    </cdr:to>
    <cdr:sp macro="" textlink="">
      <cdr:nvSpPr>
        <cdr:cNvPr id="9" name="Up Arrow 8"/>
        <cdr:cNvSpPr/>
      </cdr:nvSpPr>
      <cdr:spPr>
        <a:xfrm xmlns:a="http://schemas.openxmlformats.org/drawingml/2006/main" rot="10800000">
          <a:off x="4748996" y="1372221"/>
          <a:ext cx="76247"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0.74367</cdr:x>
      <cdr:y>0.48754</cdr:y>
    </cdr:from>
    <cdr:to>
      <cdr:x>0.75285</cdr:x>
      <cdr:y>0.55415</cdr:y>
    </cdr:to>
    <cdr:sp macro="" textlink="">
      <cdr:nvSpPr>
        <cdr:cNvPr id="10" name="Up Arrow 9"/>
        <cdr:cNvSpPr/>
      </cdr:nvSpPr>
      <cdr:spPr>
        <a:xfrm xmlns:a="http://schemas.openxmlformats.org/drawingml/2006/main" rot="10800000">
          <a:off x="6176779" y="2231056"/>
          <a:ext cx="76247"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0.91919</cdr:x>
      <cdr:y>0.65059</cdr:y>
    </cdr:from>
    <cdr:to>
      <cdr:x>0.92836</cdr:x>
      <cdr:y>0.7172</cdr:y>
    </cdr:to>
    <cdr:sp macro="" textlink="">
      <cdr:nvSpPr>
        <cdr:cNvPr id="11" name="Up Arrow 10"/>
        <cdr:cNvSpPr/>
      </cdr:nvSpPr>
      <cdr:spPr>
        <a:xfrm xmlns:a="http://schemas.openxmlformats.org/drawingml/2006/main" rot="10800000">
          <a:off x="7634646" y="2977167"/>
          <a:ext cx="76165"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0.20341</cdr:x>
      <cdr:y>0.91639</cdr:y>
    </cdr:from>
    <cdr:to>
      <cdr:x>0.22258</cdr:x>
      <cdr:y>0.98994</cdr:y>
    </cdr:to>
    <cdr:sp macro="" textlink="">
      <cdr:nvSpPr>
        <cdr:cNvPr id="13" name="Up Arrow 12"/>
        <cdr:cNvSpPr/>
      </cdr:nvSpPr>
      <cdr:spPr>
        <a:xfrm xmlns:a="http://schemas.openxmlformats.org/drawingml/2006/main" rot="20070933">
          <a:off x="1689457" y="4193500"/>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0.29219</cdr:x>
      <cdr:y>0.91859</cdr:y>
    </cdr:from>
    <cdr:to>
      <cdr:x>0.31136</cdr:x>
      <cdr:y>0.99214</cdr:y>
    </cdr:to>
    <cdr:sp macro="" textlink="">
      <cdr:nvSpPr>
        <cdr:cNvPr id="14" name="Up Arrow 13"/>
        <cdr:cNvSpPr/>
      </cdr:nvSpPr>
      <cdr:spPr>
        <a:xfrm xmlns:a="http://schemas.openxmlformats.org/drawingml/2006/main" rot="2005256">
          <a:off x="2426857" y="4203596"/>
          <a:ext cx="159231" cy="336552"/>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0.64554</cdr:x>
      <cdr:y>0.91337</cdr:y>
    </cdr:from>
    <cdr:to>
      <cdr:x>0.66471</cdr:x>
      <cdr:y>0.98691</cdr:y>
    </cdr:to>
    <cdr:sp macro="" textlink="">
      <cdr:nvSpPr>
        <cdr:cNvPr id="15" name="Up Arrow 14"/>
        <cdr:cNvSpPr/>
      </cdr:nvSpPr>
      <cdr:spPr>
        <a:xfrm xmlns:a="http://schemas.openxmlformats.org/drawingml/2006/main" rot="19600090">
          <a:off x="5361758" y="4179719"/>
          <a:ext cx="159222" cy="336528"/>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0.70021</cdr:x>
      <cdr:y>0.90694</cdr:y>
    </cdr:from>
    <cdr:to>
      <cdr:x>0.71938</cdr:x>
      <cdr:y>0.98049</cdr:y>
    </cdr:to>
    <cdr:sp macro="" textlink="">
      <cdr:nvSpPr>
        <cdr:cNvPr id="16" name="Up Arrow 15"/>
        <cdr:cNvSpPr/>
      </cdr:nvSpPr>
      <cdr:spPr>
        <a:xfrm xmlns:a="http://schemas.openxmlformats.org/drawingml/2006/main">
          <a:off x="5815796" y="4150255"/>
          <a:ext cx="159222" cy="336575"/>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0.76208</cdr:x>
      <cdr:y>0.93428</cdr:y>
    </cdr:from>
    <cdr:to>
      <cdr:x>0.80261</cdr:x>
      <cdr:y>0.96908</cdr:y>
    </cdr:to>
    <cdr:sp macro="" textlink="">
      <cdr:nvSpPr>
        <cdr:cNvPr id="17" name="Up Arrow 16"/>
        <cdr:cNvSpPr/>
      </cdr:nvSpPr>
      <cdr:spPr>
        <a:xfrm xmlns:a="http://schemas.openxmlformats.org/drawingml/2006/main" rot="2895786">
          <a:off x="6418389" y="4186729"/>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userShapes>
</file>

<file path=ppt/drawings/drawing4.xml><?xml version="1.0" encoding="utf-8"?>
<c:userShapes xmlns:c="http://schemas.openxmlformats.org/drawingml/2006/chart">
  <cdr:relSizeAnchor xmlns:cdr="http://schemas.openxmlformats.org/drawingml/2006/chartDrawing">
    <cdr:from>
      <cdr:x>0.21397</cdr:x>
      <cdr:y>0.61728</cdr:y>
    </cdr:from>
    <cdr:to>
      <cdr:x>0.22314</cdr:x>
      <cdr:y>0.68388</cdr:y>
    </cdr:to>
    <cdr:sp macro="" textlink="">
      <cdr:nvSpPr>
        <cdr:cNvPr id="3" name="Up Arrow 2"/>
        <cdr:cNvSpPr/>
      </cdr:nvSpPr>
      <cdr:spPr>
        <a:xfrm xmlns:a="http://schemas.openxmlformats.org/drawingml/2006/main" rot="10800000">
          <a:off x="1777196" y="2824767"/>
          <a:ext cx="76165"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0.39746</cdr:x>
      <cdr:y>0.48317</cdr:y>
    </cdr:from>
    <cdr:to>
      <cdr:x>0.40663</cdr:x>
      <cdr:y>0.54977</cdr:y>
    </cdr:to>
    <cdr:sp macro="" textlink="">
      <cdr:nvSpPr>
        <cdr:cNvPr id="5" name="Up Arrow 4"/>
        <cdr:cNvSpPr/>
      </cdr:nvSpPr>
      <cdr:spPr>
        <a:xfrm xmlns:a="http://schemas.openxmlformats.org/drawingml/2006/main" rot="10800000">
          <a:off x="3301196" y="2211067"/>
          <a:ext cx="76165"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0.56259</cdr:x>
      <cdr:y>0.20099</cdr:y>
    </cdr:from>
    <cdr:to>
      <cdr:x>0.57176</cdr:x>
      <cdr:y>0.2676</cdr:y>
    </cdr:to>
    <cdr:sp macro="" textlink="">
      <cdr:nvSpPr>
        <cdr:cNvPr id="6" name="Up Arrow 5"/>
        <cdr:cNvSpPr/>
      </cdr:nvSpPr>
      <cdr:spPr>
        <a:xfrm xmlns:a="http://schemas.openxmlformats.org/drawingml/2006/main">
          <a:off x="4672796" y="919767"/>
          <a:ext cx="76165"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0.74608</cdr:x>
      <cdr:y>0.4292</cdr:y>
    </cdr:from>
    <cdr:to>
      <cdr:x>0.75525</cdr:x>
      <cdr:y>0.4958</cdr:y>
    </cdr:to>
    <cdr:sp macro="" textlink="">
      <cdr:nvSpPr>
        <cdr:cNvPr id="7" name="Up Arrow 6"/>
        <cdr:cNvSpPr/>
      </cdr:nvSpPr>
      <cdr:spPr>
        <a:xfrm xmlns:a="http://schemas.openxmlformats.org/drawingml/2006/main">
          <a:off x="6196832" y="1964054"/>
          <a:ext cx="76164"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0.92039</cdr:x>
      <cdr:y>0.61728</cdr:y>
    </cdr:from>
    <cdr:to>
      <cdr:x>0.92957</cdr:x>
      <cdr:y>0.68388</cdr:y>
    </cdr:to>
    <cdr:sp macro="" textlink="">
      <cdr:nvSpPr>
        <cdr:cNvPr id="8" name="Up Arrow 7"/>
        <cdr:cNvSpPr/>
      </cdr:nvSpPr>
      <cdr:spPr>
        <a:xfrm xmlns:a="http://schemas.openxmlformats.org/drawingml/2006/main">
          <a:off x="7644549" y="2824767"/>
          <a:ext cx="76247"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0.20341</cdr:x>
      <cdr:y>0.91639</cdr:y>
    </cdr:from>
    <cdr:to>
      <cdr:x>0.22258</cdr:x>
      <cdr:y>0.98994</cdr:y>
    </cdr:to>
    <cdr:sp macro="" textlink="">
      <cdr:nvSpPr>
        <cdr:cNvPr id="13" name="Up Arrow 12"/>
        <cdr:cNvSpPr/>
      </cdr:nvSpPr>
      <cdr:spPr>
        <a:xfrm xmlns:a="http://schemas.openxmlformats.org/drawingml/2006/main" rot="20070933">
          <a:off x="1689457" y="4193500"/>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0.29219</cdr:x>
      <cdr:y>0.91859</cdr:y>
    </cdr:from>
    <cdr:to>
      <cdr:x>0.31136</cdr:x>
      <cdr:y>0.99214</cdr:y>
    </cdr:to>
    <cdr:sp macro="" textlink="">
      <cdr:nvSpPr>
        <cdr:cNvPr id="14" name="Up Arrow 13"/>
        <cdr:cNvSpPr/>
      </cdr:nvSpPr>
      <cdr:spPr>
        <a:xfrm xmlns:a="http://schemas.openxmlformats.org/drawingml/2006/main" rot="2005256">
          <a:off x="2426857" y="4203596"/>
          <a:ext cx="159231" cy="336552"/>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0.64554</cdr:x>
      <cdr:y>0.91337</cdr:y>
    </cdr:from>
    <cdr:to>
      <cdr:x>0.66471</cdr:x>
      <cdr:y>0.98691</cdr:y>
    </cdr:to>
    <cdr:sp macro="" textlink="">
      <cdr:nvSpPr>
        <cdr:cNvPr id="15" name="Up Arrow 14"/>
        <cdr:cNvSpPr/>
      </cdr:nvSpPr>
      <cdr:spPr>
        <a:xfrm xmlns:a="http://schemas.openxmlformats.org/drawingml/2006/main" rot="19600090">
          <a:off x="5361758" y="4179719"/>
          <a:ext cx="159222" cy="336528"/>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0.70021</cdr:x>
      <cdr:y>0.90694</cdr:y>
    </cdr:from>
    <cdr:to>
      <cdr:x>0.71938</cdr:x>
      <cdr:y>0.98049</cdr:y>
    </cdr:to>
    <cdr:sp macro="" textlink="">
      <cdr:nvSpPr>
        <cdr:cNvPr id="16" name="Up Arrow 15"/>
        <cdr:cNvSpPr/>
      </cdr:nvSpPr>
      <cdr:spPr>
        <a:xfrm xmlns:a="http://schemas.openxmlformats.org/drawingml/2006/main">
          <a:off x="5815796" y="4150255"/>
          <a:ext cx="159222" cy="336575"/>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0.76208</cdr:x>
      <cdr:y>0.93428</cdr:y>
    </cdr:from>
    <cdr:to>
      <cdr:x>0.80261</cdr:x>
      <cdr:y>0.96908</cdr:y>
    </cdr:to>
    <cdr:sp macro="" textlink="">
      <cdr:nvSpPr>
        <cdr:cNvPr id="17" name="Up Arrow 16"/>
        <cdr:cNvSpPr/>
      </cdr:nvSpPr>
      <cdr:spPr>
        <a:xfrm xmlns:a="http://schemas.openxmlformats.org/drawingml/2006/main" rot="2895786">
          <a:off x="6418389" y="4186729"/>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BA6F8-D932-4BC6-B450-A920176CDAFB}" type="datetimeFigureOut">
              <a:rPr lang="en-US" smtClean="0"/>
              <a:t>6/12/2017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C95698-22BF-4099-B592-586CF61CB162}" type="slidenum">
              <a:rPr lang="en-US" smtClean="0"/>
              <a:t>‹#›</a:t>
            </a:fld>
            <a:endParaRPr lang="en-US" dirty="0"/>
          </a:p>
        </p:txBody>
      </p:sp>
    </p:spTree>
    <p:extLst>
      <p:ext uri="{BB962C8B-B14F-4D97-AF65-F5344CB8AC3E}">
        <p14:creationId xmlns:p14="http://schemas.microsoft.com/office/powerpoint/2010/main" val="250092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a:t>
            </a:fld>
            <a:endParaRPr lang="en-US" dirty="0"/>
          </a:p>
        </p:txBody>
      </p:sp>
    </p:spTree>
    <p:extLst>
      <p:ext uri="{BB962C8B-B14F-4D97-AF65-F5344CB8AC3E}">
        <p14:creationId xmlns:p14="http://schemas.microsoft.com/office/powerpoint/2010/main" val="2824935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13</a:t>
            </a:fld>
            <a:endParaRPr lang="en-US" dirty="0"/>
          </a:p>
        </p:txBody>
      </p:sp>
    </p:spTree>
    <p:extLst>
      <p:ext uri="{BB962C8B-B14F-4D97-AF65-F5344CB8AC3E}">
        <p14:creationId xmlns:p14="http://schemas.microsoft.com/office/powerpoint/2010/main" val="2446010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401763" y="528638"/>
            <a:ext cx="6357937" cy="4767262"/>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a:t>
            </a:r>
            <a:r>
              <a:rPr lang="en-US" baseline="0" dirty="0" smtClean="0"/>
              <a:t> of the 2000 Census, about 53% of Texas’ population was non-Hispanic Anglo, about 32% where of Hispanic descent, about 11% where non-Hispanic African American, and about 4% were non-Hispanic Other. </a:t>
            </a:r>
            <a:endParaRPr lang="en-US" dirty="0" smtClean="0"/>
          </a:p>
          <a:p>
            <a:r>
              <a:rPr lang="en-US" dirty="0" smtClean="0"/>
              <a:t>In</a:t>
            </a:r>
            <a:r>
              <a:rPr lang="en-US" baseline="0" dirty="0" smtClean="0"/>
              <a:t> 2010, it is estimated that about 45% of the Texas population was non-Hispanic Anglo, 38% of Hispanic descent, 11% were non-Hispanic African American, and about 6% were non-Hispanic Other (largely of Asian descent). </a:t>
            </a:r>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14</a:t>
            </a:fld>
            <a:endParaRPr lang="en-US" dirty="0"/>
          </a:p>
        </p:txBody>
      </p:sp>
    </p:spTree>
    <p:extLst>
      <p:ext uri="{BB962C8B-B14F-4D97-AF65-F5344CB8AC3E}">
        <p14:creationId xmlns:p14="http://schemas.microsoft.com/office/powerpoint/2010/main" val="1584778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16</a:t>
            </a:fld>
            <a:endParaRPr lang="en-US" dirty="0"/>
          </a:p>
        </p:txBody>
      </p:sp>
    </p:spTree>
    <p:extLst>
      <p:ext uri="{BB962C8B-B14F-4D97-AF65-F5344CB8AC3E}">
        <p14:creationId xmlns:p14="http://schemas.microsoft.com/office/powerpoint/2010/main" val="1662351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age distribution of the non-Hispanic white population in Texas is weighted heavily with the “baby boom” generation. Largely the result of lower fertility and less net</a:t>
            </a:r>
            <a:r>
              <a:rPr lang="en-US" baseline="0" dirty="0" smtClean="0"/>
              <a:t> </a:t>
            </a:r>
            <a:r>
              <a:rPr lang="en-US" dirty="0" smtClean="0"/>
              <a:t>in-migration, the non-Hispanic white population</a:t>
            </a:r>
            <a:r>
              <a:rPr lang="en-US" baseline="0" dirty="0" smtClean="0"/>
              <a:t> has relatively fewer young persons relative to those in the middle-age years. In 2010, at ages 37 and younger, the Hispanic population exceeds the non-Hispanic white population.</a:t>
            </a:r>
            <a:endParaRPr lang="en-US" dirty="0" smtClean="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17</a:t>
            </a:fld>
            <a:endParaRPr lang="en-US" dirty="0"/>
          </a:p>
        </p:txBody>
      </p:sp>
    </p:spTree>
    <p:extLst>
      <p:ext uri="{BB962C8B-B14F-4D97-AF65-F5344CB8AC3E}">
        <p14:creationId xmlns:p14="http://schemas.microsoft.com/office/powerpoint/2010/main" val="2938205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22</a:t>
            </a:fld>
            <a:endParaRPr lang="en-US" dirty="0"/>
          </a:p>
        </p:txBody>
      </p:sp>
    </p:spTree>
    <p:extLst>
      <p:ext uri="{BB962C8B-B14F-4D97-AF65-F5344CB8AC3E}">
        <p14:creationId xmlns:p14="http://schemas.microsoft.com/office/powerpoint/2010/main" val="2736151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8225" y="357188"/>
            <a:ext cx="7011988" cy="5257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9036E-CC76-4D80-861E-56D96DC5A955}" type="slidenum">
              <a:rPr lang="en-US" smtClean="0"/>
              <a:pPr/>
              <a:t>25</a:t>
            </a:fld>
            <a:endParaRPr lang="en-US" dirty="0"/>
          </a:p>
        </p:txBody>
      </p:sp>
    </p:spTree>
    <p:extLst>
      <p:ext uri="{BB962C8B-B14F-4D97-AF65-F5344CB8AC3E}">
        <p14:creationId xmlns:p14="http://schemas.microsoft.com/office/powerpoint/2010/main" val="325781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8225" y="357188"/>
            <a:ext cx="7011988" cy="5257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9036E-CC76-4D80-861E-56D96DC5A955}" type="slidenum">
              <a:rPr lang="en-US" smtClean="0"/>
              <a:pPr/>
              <a:t>26</a:t>
            </a:fld>
            <a:endParaRPr lang="en-US" dirty="0"/>
          </a:p>
        </p:txBody>
      </p:sp>
    </p:spTree>
    <p:extLst>
      <p:ext uri="{BB962C8B-B14F-4D97-AF65-F5344CB8AC3E}">
        <p14:creationId xmlns:p14="http://schemas.microsoft.com/office/powerpoint/2010/main" val="111320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The</a:t>
            </a:r>
            <a:r>
              <a:rPr lang="en-US" baseline="0" dirty="0" smtClean="0"/>
              <a:t> older population of Texas is growing at an even faster rate than the state as a whole. Over 1 million of the people added to the Texas population between 2000 and 2015 were people aged 65 years and older. This significant increase is driven by the aging of the Baby Boom generation. In 2011, the oldest Baby Boomers turned 65. The older population in Texas is projected to continue its rapid growth, peaking in 2030 when the bulk of the Baby Boomers age into the elder population and leveling off as they age into higher mortality years. By 2050, the elder population and the youth population are projected to make up similar proportions of the state population, projected to be over 40 million.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27</a:t>
            </a:fld>
            <a:endParaRPr lang="en-US" dirty="0"/>
          </a:p>
        </p:txBody>
      </p:sp>
    </p:spTree>
    <p:extLst>
      <p:ext uri="{BB962C8B-B14F-4D97-AF65-F5344CB8AC3E}">
        <p14:creationId xmlns:p14="http://schemas.microsoft.com/office/powerpoint/2010/main" val="1329303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30</a:t>
            </a:fld>
            <a:endParaRPr lang="en-US" dirty="0"/>
          </a:p>
        </p:txBody>
      </p:sp>
    </p:spTree>
    <p:extLst>
      <p:ext uri="{BB962C8B-B14F-4D97-AF65-F5344CB8AC3E}">
        <p14:creationId xmlns:p14="http://schemas.microsoft.com/office/powerpoint/2010/main" val="3955472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417638" y="552450"/>
            <a:ext cx="6627812" cy="4972050"/>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33</a:t>
            </a:fld>
            <a:endParaRPr lang="en-US" dirty="0"/>
          </a:p>
        </p:txBody>
      </p:sp>
    </p:spTree>
    <p:extLst>
      <p:ext uri="{BB962C8B-B14F-4D97-AF65-F5344CB8AC3E}">
        <p14:creationId xmlns:p14="http://schemas.microsoft.com/office/powerpoint/2010/main" val="1123385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552450"/>
            <a:ext cx="6680200" cy="5010150"/>
          </a:xfrm>
        </p:spPr>
      </p:sp>
      <p:sp>
        <p:nvSpPr>
          <p:cNvPr id="3" name="Notes Placeholder 2"/>
          <p:cNvSpPr>
            <a:spLocks noGrp="1"/>
          </p:cNvSpPr>
          <p:nvPr>
            <p:ph type="body" idx="1"/>
          </p:nvPr>
        </p:nvSpPr>
        <p:spPr/>
        <p:txBody>
          <a:bodyPr>
            <a:normAutofit/>
          </a:bodyPr>
          <a:lstStyle/>
          <a:p>
            <a:r>
              <a:rPr lang="en-US" dirty="0" smtClean="0"/>
              <a:t>Texas is the second largest</a:t>
            </a:r>
            <a:r>
              <a:rPr lang="en-US" baseline="0" dirty="0" smtClean="0"/>
              <a:t> state in terms of population (2</a:t>
            </a:r>
            <a:r>
              <a:rPr lang="en-US" baseline="30000" dirty="0" smtClean="0"/>
              <a:t>nd</a:t>
            </a:r>
            <a:r>
              <a:rPr lang="en-US" baseline="0" dirty="0" smtClean="0"/>
              <a:t> to CA) and area (2</a:t>
            </a:r>
            <a:r>
              <a:rPr lang="en-US" baseline="30000" dirty="0" smtClean="0"/>
              <a:t>nd</a:t>
            </a:r>
            <a:r>
              <a:rPr lang="en-US" baseline="0" dirty="0" smtClean="0"/>
              <a:t> to AK). In terms of </a:t>
            </a:r>
            <a:r>
              <a:rPr lang="en-US" b="1" baseline="0" dirty="0" smtClean="0"/>
              <a:t>number of people, </a:t>
            </a:r>
            <a:r>
              <a:rPr lang="en-US" baseline="0" dirty="0" smtClean="0"/>
              <a:t>Texas’ growth exceeds that of all other states between 2010 and 2016.</a:t>
            </a:r>
            <a:endParaRPr lang="en-US" dirty="0"/>
          </a:p>
        </p:txBody>
      </p:sp>
      <p:sp>
        <p:nvSpPr>
          <p:cNvPr id="4" name="Slide Number Placeholder 3"/>
          <p:cNvSpPr>
            <a:spLocks noGrp="1"/>
          </p:cNvSpPr>
          <p:nvPr>
            <p:ph type="sldNum" sz="quarter" idx="10"/>
          </p:nvPr>
        </p:nvSpPr>
        <p:spPr/>
        <p:txBody>
          <a:bodyPr/>
          <a:lstStyle/>
          <a:p>
            <a:fld id="{76F32840-EA76-4A40-B83F-F31ACE11B3A9}" type="slidenum">
              <a:rPr lang="en-US" smtClean="0"/>
              <a:pPr/>
              <a:t>4</a:t>
            </a:fld>
            <a:endParaRPr lang="en-US" dirty="0"/>
          </a:p>
        </p:txBody>
      </p:sp>
    </p:spTree>
    <p:extLst>
      <p:ext uri="{BB962C8B-B14F-4D97-AF65-F5344CB8AC3E}">
        <p14:creationId xmlns:p14="http://schemas.microsoft.com/office/powerpoint/2010/main" val="2955026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417638" y="552450"/>
            <a:ext cx="6627812" cy="4972050"/>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34</a:t>
            </a:fld>
            <a:endParaRPr lang="en-US" dirty="0"/>
          </a:p>
        </p:txBody>
      </p:sp>
    </p:spTree>
    <p:extLst>
      <p:ext uri="{BB962C8B-B14F-4D97-AF65-F5344CB8AC3E}">
        <p14:creationId xmlns:p14="http://schemas.microsoft.com/office/powerpoint/2010/main" val="1594147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417638" y="552450"/>
            <a:ext cx="6627812" cy="4972050"/>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37</a:t>
            </a:fld>
            <a:endParaRPr lang="en-US" dirty="0"/>
          </a:p>
        </p:txBody>
      </p:sp>
    </p:spTree>
    <p:extLst>
      <p:ext uri="{BB962C8B-B14F-4D97-AF65-F5344CB8AC3E}">
        <p14:creationId xmlns:p14="http://schemas.microsoft.com/office/powerpoint/2010/main" val="3551538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417638" y="552450"/>
            <a:ext cx="6627812" cy="4972050"/>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38</a:t>
            </a:fld>
            <a:endParaRPr lang="en-US" dirty="0"/>
          </a:p>
        </p:txBody>
      </p:sp>
    </p:spTree>
    <p:extLst>
      <p:ext uri="{BB962C8B-B14F-4D97-AF65-F5344CB8AC3E}">
        <p14:creationId xmlns:p14="http://schemas.microsoft.com/office/powerpoint/2010/main" val="38525932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Education</a:t>
            </a:r>
            <a:r>
              <a:rPr lang="en-US" baseline="0" dirty="0" smtClean="0"/>
              <a:t> and employment are positively related. Individuals with higher educational attainment are more likely to be employed. The trend over the past decade suggest this employment gap may be widening. In general, employment rates have decreased between 2001 and 2011, likely due to the economic downturn toward the end of the decade. </a:t>
            </a:r>
            <a:endParaRPr lang="en-US" dirty="0" smtClean="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39</a:t>
            </a:fld>
            <a:endParaRPr lang="en-US" dirty="0"/>
          </a:p>
        </p:txBody>
      </p:sp>
    </p:spTree>
    <p:extLst>
      <p:ext uri="{BB962C8B-B14F-4D97-AF65-F5344CB8AC3E}">
        <p14:creationId xmlns:p14="http://schemas.microsoft.com/office/powerpoint/2010/main" val="601567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373063"/>
            <a:ext cx="7315200" cy="5486400"/>
          </a:xfrm>
        </p:spPr>
      </p:sp>
      <p:sp>
        <p:nvSpPr>
          <p:cNvPr id="3" name="Notes Placeholder 2"/>
          <p:cNvSpPr>
            <a:spLocks noGrp="1"/>
          </p:cNvSpPr>
          <p:nvPr>
            <p:ph type="body" idx="1"/>
          </p:nvPr>
        </p:nvSpPr>
        <p:spPr/>
        <p:txBody>
          <a:bodyPr/>
          <a:lstStyle/>
          <a:p>
            <a:r>
              <a:rPr lang="en-US" sz="1000" dirty="0" smtClean="0"/>
              <a:t>Educational </a:t>
            </a:r>
            <a:r>
              <a:rPr lang="en-US" sz="1000" dirty="0"/>
              <a:t>attainment by race/ethnicity in Texas suggests that adults of Hispanic descent are much less likely to have completed high school compared to other race/ethnic groups. Over time, the percent of persons of Hispanic descent who have completed high school has been increasing more rapidly than for other groups but even at this pace of change it will take numerous decades for Hispanics to achieve parity with non-Hispanics in the percent with a high school degree or greater. </a:t>
            </a:r>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solidFill>
                  <a:prstClr val="black"/>
                </a:solidFill>
              </a:rPr>
              <a:pPr>
                <a:defRPr/>
              </a:pPr>
              <a:t>42</a:t>
            </a:fld>
            <a:endParaRPr lang="en-US" dirty="0">
              <a:solidFill>
                <a:prstClr val="black"/>
              </a:solidFill>
            </a:endParaRPr>
          </a:p>
        </p:txBody>
      </p:sp>
    </p:spTree>
    <p:extLst>
      <p:ext uri="{BB962C8B-B14F-4D97-AF65-F5344CB8AC3E}">
        <p14:creationId xmlns:p14="http://schemas.microsoft.com/office/powerpoint/2010/main" val="1310444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552450"/>
            <a:ext cx="6680200" cy="5010150"/>
          </a:xfrm>
        </p:spPr>
      </p:sp>
      <p:sp>
        <p:nvSpPr>
          <p:cNvPr id="3" name="Notes Placeholder 2"/>
          <p:cNvSpPr>
            <a:spLocks noGrp="1"/>
          </p:cNvSpPr>
          <p:nvPr>
            <p:ph type="body" idx="1"/>
          </p:nvPr>
        </p:nvSpPr>
        <p:spPr/>
        <p:txBody>
          <a:bodyPr>
            <a:normAutofit/>
          </a:bodyPr>
          <a:lstStyle/>
          <a:p>
            <a:r>
              <a:rPr lang="en-US" baseline="0" dirty="0" smtClean="0"/>
              <a:t>The first assumption (represented by the red columns) is that educational attainment by race/ethnicity and sex would remain the same as it was in 2011. Thus the changes we see in educational attainment in this projection are due only to changes in the racial/ethnic composition of the population (driven by increasing Hispanic population and a leveling of growth among the non-Hispanic white population). Under this scenario, we would see increases of the percent of the labor force with lower levels of education and declines in the percent of the labor force with higher levels. </a:t>
            </a:r>
          </a:p>
          <a:p>
            <a:endParaRPr lang="en-US" baseline="0" dirty="0" smtClean="0"/>
          </a:p>
        </p:txBody>
      </p:sp>
      <p:sp>
        <p:nvSpPr>
          <p:cNvPr id="4" name="Slide Number Placeholder 3"/>
          <p:cNvSpPr>
            <a:spLocks noGrp="1"/>
          </p:cNvSpPr>
          <p:nvPr>
            <p:ph type="sldNum" sz="quarter" idx="10"/>
          </p:nvPr>
        </p:nvSpPr>
        <p:spPr/>
        <p:txBody>
          <a:bodyPr/>
          <a:lstStyle/>
          <a:p>
            <a:fld id="{76F32840-EA76-4A40-B83F-F31ACE11B3A9}" type="slidenum">
              <a:rPr lang="en-US" smtClean="0"/>
              <a:pPr/>
              <a:t>43</a:t>
            </a:fld>
            <a:endParaRPr lang="en-US" dirty="0"/>
          </a:p>
        </p:txBody>
      </p:sp>
    </p:spTree>
    <p:extLst>
      <p:ext uri="{BB962C8B-B14F-4D97-AF65-F5344CB8AC3E}">
        <p14:creationId xmlns:p14="http://schemas.microsoft.com/office/powerpoint/2010/main" val="2129346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552450"/>
            <a:ext cx="6680200" cy="5010150"/>
          </a:xfrm>
        </p:spPr>
      </p:sp>
      <p:sp>
        <p:nvSpPr>
          <p:cNvPr id="3" name="Notes Placeholder 2"/>
          <p:cNvSpPr>
            <a:spLocks noGrp="1"/>
          </p:cNvSpPr>
          <p:nvPr>
            <p:ph type="body" idx="1"/>
          </p:nvPr>
        </p:nvSpPr>
        <p:spPr/>
        <p:txBody>
          <a:bodyPr>
            <a:normAutofit/>
          </a:bodyPr>
          <a:lstStyle/>
          <a:p>
            <a:r>
              <a:rPr lang="en-US" baseline="0" dirty="0" smtClean="0"/>
              <a:t>Under the second assumption (green columns) the trends observed in improving educational attainment are projected forward and applied to the projected population by race/ethnicity and sex. Thus the generally positive trends we have noted in improving educational attainment are assumed to continue into the future. The result of this projection suggests that we will see declines in the percent of the labor force with lower levels of education and increases in the percent of the labor force with higher levels of education.</a:t>
            </a:r>
          </a:p>
          <a:p>
            <a:endParaRPr lang="en-US" dirty="0"/>
          </a:p>
        </p:txBody>
      </p:sp>
      <p:sp>
        <p:nvSpPr>
          <p:cNvPr id="4" name="Slide Number Placeholder 3"/>
          <p:cNvSpPr>
            <a:spLocks noGrp="1"/>
          </p:cNvSpPr>
          <p:nvPr>
            <p:ph type="sldNum" sz="quarter" idx="10"/>
          </p:nvPr>
        </p:nvSpPr>
        <p:spPr/>
        <p:txBody>
          <a:bodyPr/>
          <a:lstStyle/>
          <a:p>
            <a:fld id="{76F32840-EA76-4A40-B83F-F31ACE11B3A9}" type="slidenum">
              <a:rPr lang="en-US" smtClean="0"/>
              <a:pPr/>
              <a:t>44</a:t>
            </a:fld>
            <a:endParaRPr lang="en-US" dirty="0"/>
          </a:p>
        </p:txBody>
      </p:sp>
    </p:spTree>
    <p:extLst>
      <p:ext uri="{BB962C8B-B14F-4D97-AF65-F5344CB8AC3E}">
        <p14:creationId xmlns:p14="http://schemas.microsoft.com/office/powerpoint/2010/main" val="33898711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Office of the State Demographer and the Texas State Data Center are committed to supporting your work through providing you with the best, most accurate, and objective information we can identify about our greatest asset, the people of Texas. </a:t>
            </a:r>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45</a:t>
            </a:fld>
            <a:endParaRPr lang="en-US" dirty="0"/>
          </a:p>
        </p:txBody>
      </p:sp>
    </p:spTree>
    <p:extLst>
      <p:ext uri="{BB962C8B-B14F-4D97-AF65-F5344CB8AC3E}">
        <p14:creationId xmlns:p14="http://schemas.microsoft.com/office/powerpoint/2010/main" val="4046628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Between 2000 and 2010 Texas added over 4 million residents. In 6 short years, it is estimated Texas has added</a:t>
            </a:r>
            <a:r>
              <a:rPr lang="en-US" baseline="0" dirty="0" smtClean="0"/>
              <a:t> over </a:t>
            </a:r>
            <a:r>
              <a:rPr lang="en-US" dirty="0" smtClean="0"/>
              <a:t>2 million more,</a:t>
            </a:r>
            <a:r>
              <a:rPr lang="en-US" baseline="0" dirty="0" smtClean="0"/>
              <a:t> placing Texas population at 27.9 million, on pace to meet or surpass our gains since the last census. </a:t>
            </a:r>
            <a:r>
              <a:rPr lang="en-US" dirty="0" smtClean="0"/>
              <a:t>Population</a:t>
            </a:r>
            <a:r>
              <a:rPr lang="en-US" baseline="0" dirty="0" smtClean="0"/>
              <a:t> growth in Texas has been geometric or compounding in nature. Over the past six decades there have been three periods where the numeric growth has increased relative to previous years. We have no indication that the population growth in Texas will slow dramatically in coming years.</a:t>
            </a:r>
            <a:endParaRPr lang="en-US" dirty="0" smtClean="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5</a:t>
            </a:fld>
            <a:endParaRPr lang="en-US" dirty="0"/>
          </a:p>
        </p:txBody>
      </p:sp>
    </p:spTree>
    <p:extLst>
      <p:ext uri="{BB962C8B-B14F-4D97-AF65-F5344CB8AC3E}">
        <p14:creationId xmlns:p14="http://schemas.microsoft.com/office/powerpoint/2010/main" val="3932418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understand a couple of very</a:t>
            </a:r>
            <a:r>
              <a:rPr lang="en-US" baseline="0" dirty="0" smtClean="0"/>
              <a:t> basic element of population change to think about how growing population may impact our transportation system. Population changes from two factors, one is natural increase which is simply births minus deaths over time. Essentially population added from natural increase are babies who are unlikely to be driving their own vehicle on our roads before age 16.  Combine this with the fact that as people die, there are fewer drivers on the road. So the effect of population growth from natural increase on our transportation infrastructure is both lightening, from people dying, and delayed until babies reach the age where they can drive. The second way population changes is from net-migration, which is simply in-minus out migrants. In Texas, the balance has been for us to have more in than out migrants. Migrants, are usually adults who are drivers (though yes, some do have non-driving children) and the may be compounded by the fact that many of the in-migrants may also take a job that requires them to drive.  Essentially, migrants immediately contribute to adding stress to the transportation infrastructure.</a:t>
            </a:r>
          </a:p>
          <a:p>
            <a:endParaRPr lang="en-US" baseline="0" dirty="0" smtClean="0"/>
          </a:p>
          <a:p>
            <a:r>
              <a:rPr lang="en-US" baseline="0" dirty="0" smtClean="0"/>
              <a:t>When we look at population change in Texas, from 1950 to present we can see that before 1970, most of our growth was from natural increase. Starting in the 1970s a much larger percent of our growth is attributed to net migration and this continues to today where approaching half of our population change is from migration.</a:t>
            </a:r>
          </a:p>
          <a:p>
            <a:endParaRPr lang="en-US" dirty="0"/>
          </a:p>
        </p:txBody>
      </p:sp>
    </p:spTree>
    <p:extLst>
      <p:ext uri="{BB962C8B-B14F-4D97-AF65-F5344CB8AC3E}">
        <p14:creationId xmlns:p14="http://schemas.microsoft.com/office/powerpoint/2010/main" val="174581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2038" y="158750"/>
            <a:ext cx="7634287" cy="5724525"/>
          </a:xfrm>
        </p:spPr>
      </p:sp>
      <p:sp>
        <p:nvSpPr>
          <p:cNvPr id="3" name="Notes Placeholder 2"/>
          <p:cNvSpPr>
            <a:spLocks noGrp="1"/>
          </p:cNvSpPr>
          <p:nvPr>
            <p:ph type="body" idx="1"/>
          </p:nvPr>
        </p:nvSpPr>
        <p:spPr/>
        <p:txBody>
          <a:bodyPr/>
          <a:lstStyle/>
          <a:p>
            <a:pPr defTabSz="948090">
              <a:defRPr/>
            </a:pPr>
            <a:endParaRPr lang="en-US" sz="900" dirty="0"/>
          </a:p>
          <a:p>
            <a:pPr defTabSz="948090">
              <a:defRPr/>
            </a:pPr>
            <a:r>
              <a:rPr lang="en-US" sz="800" dirty="0"/>
              <a:t>When we look at the geographic distribution of the population of Texas over time we see continually increasing population in the counties along the I-35 corridor, the Houston area, and the lower Rio Grand Valley. Urbanized areas out west have grown but most counties west have experienced limited growth and some population decline. Approximately 86% of the population is along I-35 and east.  This area with the 3 major metropolitan areas at the points is often described as the Texas population triangle.</a:t>
            </a:r>
          </a:p>
          <a:p>
            <a:pPr defTabSz="948090">
              <a:defRPr/>
            </a:pPr>
            <a:r>
              <a:rPr lang="en-US" sz="800" dirty="0"/>
              <a:t>The counties of Harris, Dallas, Tarrant, Bexar, and Travis make up the points of the “population triangle” in Texas and are the most populated in the State. Collin, Denton, Fort Bend, Hidalgo, and El Paso counties also have significant population concentrations. Many counties west of Interstate 35 are more sparsely populated. </a:t>
            </a:r>
          </a:p>
        </p:txBody>
      </p:sp>
      <p:sp>
        <p:nvSpPr>
          <p:cNvPr id="4" name="Slide Number Placeholder 3"/>
          <p:cNvSpPr>
            <a:spLocks noGrp="1"/>
          </p:cNvSpPr>
          <p:nvPr>
            <p:ph type="sldNum" sz="quarter" idx="10"/>
          </p:nvPr>
        </p:nvSpPr>
        <p:spPr>
          <a:xfrm>
            <a:off x="5440681" y="6949440"/>
            <a:ext cx="4160520" cy="365760"/>
          </a:xfrm>
          <a:prstGeom prst="rect">
            <a:avLst/>
          </a:prstGeom>
        </p:spPr>
        <p:txBody>
          <a:bodyPr/>
          <a:lstStyle/>
          <a:p>
            <a:pPr>
              <a:defRPr/>
            </a:pPr>
            <a:fld id="{47192831-88FD-46AC-A3A6-55A2B3E79D84}" type="slidenum">
              <a:rPr lang="en-US" smtClean="0"/>
              <a:pPr>
                <a:defRPr/>
              </a:pPr>
              <a:t>7</a:t>
            </a:fld>
            <a:endParaRPr lang="en-US" dirty="0"/>
          </a:p>
        </p:txBody>
      </p:sp>
    </p:spTree>
    <p:extLst>
      <p:ext uri="{BB962C8B-B14F-4D97-AF65-F5344CB8AC3E}">
        <p14:creationId xmlns:p14="http://schemas.microsoft.com/office/powerpoint/2010/main" val="2472730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498475"/>
            <a:ext cx="7862888" cy="5897563"/>
          </a:xfrm>
        </p:spPr>
      </p:sp>
      <p:sp>
        <p:nvSpPr>
          <p:cNvPr id="3" name="Notes Placeholder 2"/>
          <p:cNvSpPr>
            <a:spLocks noGrp="1"/>
          </p:cNvSpPr>
          <p:nvPr>
            <p:ph type="body" idx="1"/>
          </p:nvPr>
        </p:nvSpPr>
        <p:spPr>
          <a:xfrm>
            <a:off x="568951" y="6222761"/>
            <a:ext cx="8971613" cy="1894485"/>
          </a:xfrm>
          <a:prstGeom prst="rect">
            <a:avLst/>
          </a:prstGeom>
        </p:spPr>
        <p:txBody>
          <a:bodyPr/>
          <a:lstStyle/>
          <a:p>
            <a:pPr defTabSz="983454">
              <a:defRPr/>
            </a:pPr>
            <a:endParaRPr lang="en-US" dirty="0" smtClean="0"/>
          </a:p>
          <a:p>
            <a:pPr defTabSz="983454">
              <a:defRPr/>
            </a:pPr>
            <a:r>
              <a:rPr lang="en-US" dirty="0" smtClean="0"/>
              <a:t>Population</a:t>
            </a:r>
            <a:r>
              <a:rPr lang="en-US" baseline="0" dirty="0" smtClean="0"/>
              <a:t> change over the decade has been greatest in the urban and suburban population triangle counties. Counties in the lower Rio Grande Valley also had significant growth as did El Paso. Overall, </a:t>
            </a:r>
            <a:r>
              <a:rPr lang="en-US" dirty="0" smtClean="0"/>
              <a:t>158</a:t>
            </a:r>
            <a:r>
              <a:rPr lang="en-US" baseline="0" dirty="0" smtClean="0"/>
              <a:t> </a:t>
            </a:r>
            <a:r>
              <a:rPr lang="en-US" dirty="0" smtClean="0"/>
              <a:t>counties</a:t>
            </a:r>
            <a:r>
              <a:rPr lang="en-US" baseline="0" dirty="0" smtClean="0"/>
              <a:t> gained population while 96 (38%) lost population over the decade.</a:t>
            </a:r>
          </a:p>
          <a:p>
            <a:pPr defTabSz="983454">
              <a:defRPr/>
            </a:pPr>
            <a:endParaRPr lang="en-US" dirty="0" smtClean="0"/>
          </a:p>
        </p:txBody>
      </p:sp>
      <p:sp>
        <p:nvSpPr>
          <p:cNvPr id="4" name="Slide Number Placeholder 3"/>
          <p:cNvSpPr>
            <a:spLocks noGrp="1"/>
          </p:cNvSpPr>
          <p:nvPr>
            <p:ph type="sldNum" sz="quarter" idx="10"/>
          </p:nvPr>
        </p:nvSpPr>
        <p:spPr>
          <a:xfrm>
            <a:off x="5619064" y="7251589"/>
            <a:ext cx="4296930" cy="381663"/>
          </a:xfrm>
          <a:prstGeom prst="rect">
            <a:avLst/>
          </a:prstGeom>
        </p:spPr>
        <p:txBody>
          <a:bodyPr/>
          <a:lstStyle/>
          <a:p>
            <a:pPr>
              <a:defRPr/>
            </a:pPr>
            <a:fld id="{47192831-88FD-46AC-A3A6-55A2B3E79D84}" type="slidenum">
              <a:rPr lang="en-US" smtClean="0"/>
              <a:pPr>
                <a:defRPr/>
              </a:pPr>
              <a:t>8</a:t>
            </a:fld>
            <a:endParaRPr lang="en-US" dirty="0"/>
          </a:p>
        </p:txBody>
      </p:sp>
    </p:spTree>
    <p:extLst>
      <p:ext uri="{BB962C8B-B14F-4D97-AF65-F5344CB8AC3E}">
        <p14:creationId xmlns:p14="http://schemas.microsoft.com/office/powerpoint/2010/main" val="4292039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4725" y="331788"/>
            <a:ext cx="7864475" cy="5899150"/>
          </a:xfrm>
        </p:spPr>
      </p:sp>
      <p:sp>
        <p:nvSpPr>
          <p:cNvPr id="3" name="Notes Placeholder 2"/>
          <p:cNvSpPr>
            <a:spLocks noGrp="1"/>
          </p:cNvSpPr>
          <p:nvPr>
            <p:ph type="body" idx="1"/>
          </p:nvPr>
        </p:nvSpPr>
        <p:spPr>
          <a:xfrm>
            <a:off x="568951" y="6056819"/>
            <a:ext cx="8971613" cy="1894485"/>
          </a:xfrm>
          <a:prstGeom prst="rect">
            <a:avLst/>
          </a:prstGeom>
        </p:spPr>
        <p:txBody>
          <a:bodyPr/>
          <a:lstStyle/>
          <a:p>
            <a:pPr defTabSz="983454">
              <a:defRPr/>
            </a:pPr>
            <a:endParaRPr lang="en-US" dirty="0" smtClean="0"/>
          </a:p>
          <a:p>
            <a:pPr defTabSz="983454">
              <a:defRPr/>
            </a:pPr>
            <a:r>
              <a:rPr lang="en-US" dirty="0" smtClean="0"/>
              <a:t>Percent change is an indicator of the speed of population change</a:t>
            </a:r>
            <a:r>
              <a:rPr lang="en-US" baseline="0" dirty="0" smtClean="0"/>
              <a:t> void of information about the volume of population change. Percent change in the population over the past few years has been greatest in the suburban population triangle counties, notably among counties between San Antonio and Austin. In the early part of the decade, counties in the Eagle Ford Shale area (south east of San Antonio) and the Cline Shale area (Midland and Odessa area), had been growing quickly. This is no longer the case. </a:t>
            </a:r>
          </a:p>
          <a:p>
            <a:pPr defTabSz="983454">
              <a:defRPr/>
            </a:pPr>
            <a:endParaRPr lang="en-US" dirty="0" smtClean="0"/>
          </a:p>
        </p:txBody>
      </p:sp>
      <p:sp>
        <p:nvSpPr>
          <p:cNvPr id="4" name="Slide Number Placeholder 3"/>
          <p:cNvSpPr>
            <a:spLocks noGrp="1"/>
          </p:cNvSpPr>
          <p:nvPr>
            <p:ph type="sldNum" sz="quarter" idx="10"/>
          </p:nvPr>
        </p:nvSpPr>
        <p:spPr>
          <a:xfrm>
            <a:off x="5619064" y="7251589"/>
            <a:ext cx="4296930" cy="381663"/>
          </a:xfrm>
          <a:prstGeom prst="rect">
            <a:avLst/>
          </a:prstGeom>
        </p:spPr>
        <p:txBody>
          <a:bodyPr/>
          <a:lstStyle/>
          <a:p>
            <a:pPr>
              <a:defRPr/>
            </a:pPr>
            <a:fld id="{47192831-88FD-46AC-A3A6-55A2B3E79D84}" type="slidenum">
              <a:rPr lang="en-US" smtClean="0"/>
              <a:pPr>
                <a:defRPr/>
              </a:pPr>
              <a:t>9</a:t>
            </a:fld>
            <a:endParaRPr lang="en-US" dirty="0"/>
          </a:p>
        </p:txBody>
      </p:sp>
    </p:spTree>
    <p:extLst>
      <p:ext uri="{BB962C8B-B14F-4D97-AF65-F5344CB8AC3E}">
        <p14:creationId xmlns:p14="http://schemas.microsoft.com/office/powerpoint/2010/main" val="3290604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873161">
              <a:defRPr/>
            </a:pPr>
            <a:r>
              <a:rPr lang="en-US" baseline="0" dirty="0" smtClean="0"/>
              <a:t>Ten percent of the 50 fastest growing counties in the United States from 2015 to 2016 were in Texas. Some of the fastest growing counties in the country continue to be suburban ring counties, such as Kendall, Hays, and Comal counties. Growth among the fastest growing counties in the country stems more from migration than natural increase.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10</a:t>
            </a:fld>
            <a:endParaRPr lang="en-US" dirty="0"/>
          </a:p>
        </p:txBody>
      </p:sp>
    </p:spTree>
    <p:extLst>
      <p:ext uri="{BB962C8B-B14F-4D97-AF65-F5344CB8AC3E}">
        <p14:creationId xmlns:p14="http://schemas.microsoft.com/office/powerpoint/2010/main" val="1188565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873161">
              <a:defRPr/>
            </a:pPr>
            <a:r>
              <a:rPr lang="en-US" baseline="0" dirty="0" smtClean="0"/>
              <a:t>Ten of the top 25 counties in the United States that were growing the most numerically between 2015 and 2016 were in Texas. These counties are the larger ones in the State and are all counties that have experienced continued growth. However, the components attributing to their population change varies. For instance, natural increase and international migration are playing a key role in population growth in Dallas County. Harris and Tarrant counties are growing about evenly from migration and natural increase. Whereas in the suburban ring counties migration (mostly domestic) is driving population growth. 2016 marked the first year in a few years that Harris County did not add the most people of any other county in the U.S. This drop can most likely be attributed to a decline in oil and gas industry in this region.</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11</a:t>
            </a:fld>
            <a:endParaRPr lang="en-US" dirty="0"/>
          </a:p>
        </p:txBody>
      </p:sp>
    </p:spTree>
    <p:extLst>
      <p:ext uri="{BB962C8B-B14F-4D97-AF65-F5344CB8AC3E}">
        <p14:creationId xmlns:p14="http://schemas.microsoft.com/office/powerpoint/2010/main" val="17152589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96047" y="8"/>
            <a:ext cx="5947954" cy="1323703"/>
          </a:xfrm>
        </p:spPr>
        <p:txBody>
          <a:bodyPr anchor="t">
            <a:normAutofit/>
          </a:bodyPr>
          <a:lstStyle>
            <a:lvl1pPr algn="ctr">
              <a:defRPr sz="4000">
                <a:solidFill>
                  <a:schemeClr val="accent5">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08917" y="1607208"/>
            <a:ext cx="3135086" cy="2755786"/>
          </a:xfrm>
        </p:spPr>
        <p:txBody>
          <a:bodyPr/>
          <a:lstStyle>
            <a:lvl1pPr marL="0" indent="0" algn="ctr">
              <a:buNone/>
              <a:defRPr sz="2400">
                <a:solidFill>
                  <a:schemeClr val="accent5">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1D2A5C4-7B55-4892-8DB0-3D84B1A08917}" type="datetimeFigureOut">
              <a:rPr lang="en-US" smtClean="0"/>
              <a:t>6/12/2017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8"/>
            <a:ext cx="6387174" cy="656216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5444" y="5669287"/>
            <a:ext cx="3322433" cy="1090655"/>
          </a:xfrm>
          <a:prstGeom prst="rect">
            <a:avLst/>
          </a:prstGeom>
        </p:spPr>
      </p:pic>
    </p:spTree>
    <p:extLst>
      <p:ext uri="{BB962C8B-B14F-4D97-AF65-F5344CB8AC3E}">
        <p14:creationId xmlns:p14="http://schemas.microsoft.com/office/powerpoint/2010/main" val="99913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6/12/2017</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5803879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6/12/2017</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396911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6/12/2017</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28677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6/12/2017</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830329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69759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pPr/>
              <a:t>6/12/2017</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7397119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7938" y="-1586"/>
            <a:ext cx="9151938" cy="6859588"/>
          </a:xfrm>
          <a:prstGeom prst="rect">
            <a:avLst/>
          </a:prstGeom>
          <a:noFill/>
          <a:ln w="9525">
            <a:noFill/>
            <a:miter lim="800000"/>
            <a:headEnd/>
            <a:tailEnd/>
          </a:ln>
        </p:spPr>
      </p:pic>
      <p:sp>
        <p:nvSpPr>
          <p:cNvPr id="2" name="Title 1"/>
          <p:cNvSpPr>
            <a:spLocks noGrp="1"/>
          </p:cNvSpPr>
          <p:nvPr>
            <p:ph type="ctrTitle"/>
          </p:nvPr>
        </p:nvSpPr>
        <p:spPr>
          <a:xfrm>
            <a:off x="228600" y="152401"/>
            <a:ext cx="5410200" cy="1447800"/>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400800" y="3276600"/>
            <a:ext cx="2895600" cy="1752600"/>
          </a:xfrm>
        </p:spPr>
        <p:txBody>
          <a:bodyPr/>
          <a:lstStyle>
            <a:lvl1pPr marL="0" indent="0" algn="ctr">
              <a:buNone/>
              <a:defRPr>
                <a:solidFill>
                  <a:srgbClr val="1B1E7A"/>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2A7CDC-4B72-4EB7-B1BB-C82D7DE7D8BA}" type="datetime1">
              <a:rPr lang="en-US" smtClean="0">
                <a:solidFill>
                  <a:prstClr val="black">
                    <a:tint val="75000"/>
                  </a:prstClr>
                </a:solidFill>
              </a:rPr>
              <a:pPr/>
              <a:t>6/12/2017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7471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D98C2-4443-4FAD-AD0E-E6A1AC079C78}" type="datetime1">
              <a:rPr lang="en-US" smtClean="0">
                <a:solidFill>
                  <a:prstClr val="black">
                    <a:tint val="75000"/>
                  </a:prstClr>
                </a:solidFill>
              </a:rPr>
              <a:pPr/>
              <a:t>6/12/2017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2224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5965E-E331-4203-85D2-6144AE7A2AF5}" type="datetime1">
              <a:rPr lang="en-US" smtClean="0">
                <a:solidFill>
                  <a:prstClr val="black">
                    <a:tint val="75000"/>
                  </a:prstClr>
                </a:solidFill>
              </a:rPr>
              <a:pPr/>
              <a:t>6/12/2017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1775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7"/>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E74D4-3DC4-41E2-A2D3-FC72449314FC}" type="datetime1">
              <a:rPr lang="en-US" smtClean="0">
                <a:solidFill>
                  <a:prstClr val="black">
                    <a:tint val="75000"/>
                  </a:prstClr>
                </a:solidFill>
              </a:rPr>
              <a:pPr/>
              <a:t>6/12/2017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4900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994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D14D6-A91F-478F-8D15-3766D9636041}" type="datetime1">
              <a:rPr lang="en-US" smtClean="0">
                <a:solidFill>
                  <a:prstClr val="black">
                    <a:tint val="75000"/>
                  </a:prstClr>
                </a:solidFill>
              </a:rPr>
              <a:pPr/>
              <a:t>6/12/2017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7992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B692C-9709-491B-A0E2-FB4990427AA6}" type="datetime1">
              <a:rPr lang="en-US" smtClean="0">
                <a:solidFill>
                  <a:prstClr val="black">
                    <a:tint val="75000"/>
                  </a:prstClr>
                </a:solidFill>
              </a:rPr>
              <a:pPr/>
              <a:t>6/12/2017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3422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9EC6A-FA0C-479D-9DA8-BC36513D3ECE}" type="datetime1">
              <a:rPr lang="en-US" smtClean="0">
                <a:solidFill>
                  <a:prstClr val="black">
                    <a:tint val="75000"/>
                  </a:prstClr>
                </a:solidFill>
              </a:rPr>
              <a:pPr/>
              <a:t>6/12/2017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9145588" cy="6859588"/>
          </a:xfrm>
          <a:prstGeom prst="rect">
            <a:avLst/>
          </a:prstGeom>
          <a:noFill/>
          <a:ln w="9525">
            <a:noFill/>
            <a:miter lim="800000"/>
            <a:headEnd/>
            <a:tailEnd/>
          </a:ln>
        </p:spPr>
      </p:pic>
    </p:spTree>
    <p:extLst>
      <p:ext uri="{BB962C8B-B14F-4D97-AF65-F5344CB8AC3E}">
        <p14:creationId xmlns:p14="http://schemas.microsoft.com/office/powerpoint/2010/main" val="3816664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715000" cy="9906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D3B526D-854B-4CBC-BCE7-0F9134F13447}" type="datetime1">
              <a:rPr lang="en-US" smtClean="0">
                <a:solidFill>
                  <a:prstClr val="black">
                    <a:tint val="75000"/>
                  </a:prstClr>
                </a:solidFill>
              </a:rPr>
              <a:pPr/>
              <a:t>6/12/2017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8374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329DD-4882-453F-9012-71DE65064650}" type="datetime1">
              <a:rPr lang="en-US" smtClean="0">
                <a:solidFill>
                  <a:prstClr val="black">
                    <a:tint val="75000"/>
                  </a:prstClr>
                </a:solidFill>
              </a:rPr>
              <a:pPr/>
              <a:t>6/12/2017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8"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11716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8B3A08-C202-47D6-A742-53F3794BFDD4}" type="datetime1">
              <a:rPr lang="en-US" smtClean="0">
                <a:solidFill>
                  <a:prstClr val="black">
                    <a:tint val="75000"/>
                  </a:prstClr>
                </a:solidFill>
              </a:rPr>
              <a:pPr/>
              <a:t>6/12/2017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6"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7191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1143000" y="-1143000"/>
            <a:ext cx="6858000" cy="9144000"/>
          </a:xfrm>
          <a:prstGeom prst="rect">
            <a:avLst/>
          </a:prstGeom>
          <a:noFill/>
          <a:ln w="9525">
            <a:noFill/>
            <a:miter lim="800000"/>
            <a:headEnd/>
            <a:tailEnd/>
          </a:ln>
        </p:spPr>
      </p:pic>
      <p:sp>
        <p:nvSpPr>
          <p:cNvPr id="2" name="Vertical Title 1"/>
          <p:cNvSpPr>
            <a:spLocks noGrp="1"/>
          </p:cNvSpPr>
          <p:nvPr>
            <p:ph type="title" orient="vert"/>
          </p:nvPr>
        </p:nvSpPr>
        <p:spPr>
          <a:xfrm>
            <a:off x="7772400" y="1143006"/>
            <a:ext cx="10668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7"/>
            <a:ext cx="6553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FD9106-C649-4660-AC2D-5C5B9D6E3261}" type="datetime1">
              <a:rPr lang="en-US" smtClean="0">
                <a:solidFill>
                  <a:prstClr val="black">
                    <a:tint val="75000"/>
                  </a:prstClr>
                </a:solidFill>
              </a:rPr>
              <a:pPr/>
              <a:t>6/12/2017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3303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68688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2208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5755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6/12/2017</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50917564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48604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582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9"/>
            <a:ext cx="7886700" cy="2852737"/>
          </a:xfrm>
        </p:spPr>
        <p:txBody>
          <a:bodyPr anchor="b"/>
          <a:lstStyle>
            <a:lvl1pPr>
              <a:defRPr sz="6000">
                <a:solidFill>
                  <a:schemeClr val="accent5">
                    <a:lumMod val="50000"/>
                  </a:schemeClr>
                </a:solidFill>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72"/>
            <a:ext cx="7886700" cy="1500187"/>
          </a:xfrm>
        </p:spPr>
        <p:txBody>
          <a:bodyPr/>
          <a:lstStyle>
            <a:lvl1pPr marL="0" indent="0">
              <a:buNone/>
              <a:defRPr sz="2400">
                <a:solidFill>
                  <a:schemeClr val="tx1">
                    <a:lumMod val="75000"/>
                    <a:lumOff val="2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6/12/2017</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9270899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6/12/2017</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821539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6/12/2017</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9104270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6/12/2017</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0119057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6/12/2017</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5527431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6/12/2017</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6593819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3.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4.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2A5C4-7B55-4892-8DB0-3D84B1A08917}" type="datetimeFigureOut">
              <a:rPr lang="en-US" smtClean="0"/>
              <a:t>6/12/2017</a:t>
            </a:fld>
            <a:endParaRPr lang="en-US" dirty="0"/>
          </a:p>
        </p:txBody>
      </p:sp>
      <p:sp>
        <p:nvSpPr>
          <p:cNvPr id="5" name="Footer Placeholder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1422370371"/>
      </p:ext>
    </p:extLst>
  </p:cSld>
  <p:clrMap bg1="lt1" tx1="dk1" bg2="lt2" tx2="dk2" accent1="accent1" accent2="accent2" accent3="accent3" accent4="accent4" accent5="accent5" accent6="accent6" hlink="hlink" folHlink="folHlink"/>
  <p:sldLayoutIdLst>
    <p:sldLayoutId id="2147483661" r:id="rId1"/>
    <p:sldLayoutId id="2147483701" r:id="rId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6/12/2017</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10188792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pPr eaLnBrk="0" fontAlgn="base" hangingPunct="0">
              <a:spcBef>
                <a:spcPct val="0"/>
              </a:spcBef>
              <a:spcAft>
                <a:spcPct val="0"/>
              </a:spcAft>
            </a:pPr>
            <a:fld id="{DABCF4BF-2998-4258-A5A8-4925EC584ECF}" type="datetime1">
              <a:rPr lang="en-US" smtClean="0">
                <a:latin typeface="Arial" charset="0"/>
                <a:ea typeface="ＭＳ Ｐゴシック" pitchFamily="-16" charset="-128"/>
              </a:rPr>
              <a:pPr eaLnBrk="0" fontAlgn="base" hangingPunct="0">
                <a:spcBef>
                  <a:spcPct val="0"/>
                </a:spcBef>
                <a:spcAft>
                  <a:spcPct val="0"/>
                </a:spcAft>
              </a:pPr>
              <a:t>6/12/2017</a:t>
            </a:fld>
            <a:endParaRPr lang="en-US" dirty="0">
              <a:latin typeface="Arial" charset="0"/>
              <a:ea typeface="ＭＳ Ｐゴシック" pitchFamily="-16" charset="-128"/>
            </a:endParaRPr>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pPr eaLnBrk="0" fontAlgn="base" hangingPunct="0">
              <a:spcBef>
                <a:spcPct val="0"/>
              </a:spcBef>
              <a:spcAft>
                <a:spcPct val="0"/>
              </a:spcAft>
            </a:pPr>
            <a:r>
              <a:rPr lang="en-US" dirty="0" smtClean="0">
                <a:latin typeface="Arial" charset="0"/>
                <a:ea typeface="ＭＳ Ｐゴシック" pitchFamily="-16" charset="-128"/>
              </a:rPr>
              <a:t>DRAFT 5-25-10</a:t>
            </a:r>
            <a:endParaRPr lang="en-US" dirty="0">
              <a:latin typeface="Arial" charset="0"/>
              <a:ea typeface="ＭＳ Ｐゴシック" pitchFamily="-16" charset="-128"/>
            </a:endParaRPr>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pPr eaLnBrk="0" fontAlgn="base" hangingPunct="0">
              <a:spcBef>
                <a:spcPct val="0"/>
              </a:spcBef>
              <a:spcAft>
                <a:spcPct val="0"/>
              </a:spcAft>
            </a:pPr>
            <a:fld id="{2BC1FA3B-F0C1-4F58-90BE-DCC7501F4B28}" type="slidenum">
              <a:rPr lang="en-US" smtClean="0">
                <a:latin typeface="Arial" charset="0"/>
                <a:ea typeface="ＭＳ Ｐゴシック" pitchFamily="-16" charset="-128"/>
              </a:rPr>
              <a:pPr eaLnBrk="0" fontAlgn="base" hangingPunct="0">
                <a:spcBef>
                  <a:spcPct val="0"/>
                </a:spcBef>
                <a:spcAft>
                  <a:spcPct val="0"/>
                </a:spcAft>
              </a:pPr>
              <a:t>‹#›</a:t>
            </a:fld>
            <a:endParaRPr lang="en-US" dirty="0">
              <a:latin typeface="Arial" charset="0"/>
              <a:ea typeface="ＭＳ Ｐゴシック" pitchFamily="-16" charset="-128"/>
            </a:endParaRPr>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883395493"/>
      </p:ext>
    </p:extLst>
  </p:cSld>
  <p:clrMap bg1="lt1" tx1="dk1" bg2="lt2" tx2="dk2" accent1="accent1" accent2="accent2" accent3="accent3" accent4="accent4" accent5="accent5" accent6="accent6" hlink="hlink" folHlink="folHlink"/>
  <p:sldLayoutIdLst>
    <p:sldLayoutId id="2147483674" r:id="rId1"/>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8" cstate="print"/>
          <a:srcRect/>
          <a:stretch>
            <a:fillRect/>
          </a:stretch>
        </p:blipFill>
        <p:spPr bwMode="auto">
          <a:xfrm>
            <a:off x="0" y="2"/>
            <a:ext cx="9145588" cy="6859588"/>
          </a:xfrm>
          <a:prstGeom prst="rect">
            <a:avLst/>
          </a:prstGeom>
          <a:noFill/>
          <a:ln w="9525">
            <a:noFill/>
            <a:miter lim="800000"/>
            <a:headEnd/>
            <a:tailEnd/>
          </a:ln>
        </p:spPr>
      </p:pic>
      <p:sp>
        <p:nvSpPr>
          <p:cNvPr id="2" name="Title Placeholder 1"/>
          <p:cNvSpPr>
            <a:spLocks noGrp="1"/>
          </p:cNvSpPr>
          <p:nvPr>
            <p:ph type="title"/>
          </p:nvPr>
        </p:nvSpPr>
        <p:spPr>
          <a:xfrm>
            <a:off x="1600200" y="228600"/>
            <a:ext cx="68580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fld id="{BFABAC6E-DB71-4523-8116-03E5C4C47792}" type="datetime1">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6/12/2017</a:t>
            </a:fld>
            <a:endParaRPr lang="en-US" dirty="0">
              <a:solidFill>
                <a:prstClr val="black">
                  <a:tint val="75000"/>
                </a:prstClr>
              </a:solidFill>
              <a:latin typeface="Arial" charset="0"/>
              <a:ea typeface="ＭＳ Ｐゴシック" pitchFamily="-16" charset="-128"/>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r>
              <a:rPr lang="en-US" dirty="0" smtClean="0">
                <a:solidFill>
                  <a:prstClr val="black">
                    <a:tint val="75000"/>
                  </a:prstClr>
                </a:solidFill>
                <a:latin typeface="Arial" charset="0"/>
                <a:ea typeface="ＭＳ Ｐゴシック" pitchFamily="-16" charset="-128"/>
              </a:rPr>
              <a:t>DRAFT 5-25-10</a:t>
            </a:r>
            <a:endParaRPr lang="en-US" dirty="0">
              <a:solidFill>
                <a:prstClr val="black">
                  <a:tint val="75000"/>
                </a:prstClr>
              </a:solidFill>
              <a:latin typeface="Arial" charset="0"/>
              <a:ea typeface="ＭＳ Ｐゴシック" pitchFamily="-16" charset="-128"/>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2BC1FA3B-F0C1-4F58-90BE-DCC7501F4B28}" type="slidenum">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a:t>
            </a:fld>
            <a:endParaRPr lang="en-US" dirty="0">
              <a:solidFill>
                <a:prstClr val="black">
                  <a:tint val="75000"/>
                </a:prstClr>
              </a:solidFill>
              <a:latin typeface="Arial" charset="0"/>
              <a:ea typeface="ＭＳ Ｐゴシック" pitchFamily="-16" charset="-128"/>
            </a:endParaRPr>
          </a:p>
        </p:txBody>
      </p:sp>
    </p:spTree>
    <p:extLst>
      <p:ext uri="{BB962C8B-B14F-4D97-AF65-F5344CB8AC3E}">
        <p14:creationId xmlns:p14="http://schemas.microsoft.com/office/powerpoint/2010/main" val="117507059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hf hdr="0" ftr="0" dt="0"/>
  <p:txStyles>
    <p:titleStyle>
      <a:lvl1pPr algn="ctr" defTabSz="914377" rtl="0" eaLnBrk="1" latinLnBrk="0" hangingPunct="1">
        <a:spcBef>
          <a:spcPct val="0"/>
        </a:spcBef>
        <a:buNone/>
        <a:defRPr sz="4400" kern="1200">
          <a:solidFill>
            <a:srgbClr val="1B1E7A"/>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chart" Target="../charts/chart6.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7.emf"/></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mailto:Lila.Valencia@utsa.edu" TargetMode="External"/><Relationship Id="rId7"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9.jpeg"/><Relationship Id="rId4" Type="http://schemas.openxmlformats.org/officeDocument/2006/relationships/hyperlink" Target="http://www.texasdemographics.gov/"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93973" y="163638"/>
            <a:ext cx="5650029" cy="1323703"/>
          </a:xfrm>
        </p:spPr>
        <p:txBody>
          <a:bodyPr>
            <a:noAutofit/>
          </a:bodyPr>
          <a:lstStyle/>
          <a:p>
            <a:r>
              <a:rPr lang="en-US" sz="2400" dirty="0" smtClean="0"/>
              <a:t/>
            </a:r>
            <a:br>
              <a:rPr lang="en-US" sz="2400" dirty="0" smtClean="0"/>
            </a:br>
            <a:r>
              <a:rPr lang="en-US" sz="2400" dirty="0" smtClean="0"/>
              <a:t>Population </a:t>
            </a:r>
            <a:r>
              <a:rPr lang="en-US" sz="2400" dirty="0"/>
              <a:t>Trends and </a:t>
            </a:r>
            <a:r>
              <a:rPr lang="en-US" sz="2400" dirty="0" smtClean="0"/>
              <a:t>Projections for Texas</a:t>
            </a:r>
            <a:endParaRPr lang="en-US" sz="2400" dirty="0"/>
          </a:p>
        </p:txBody>
      </p:sp>
      <p:sp>
        <p:nvSpPr>
          <p:cNvPr id="3" name="Subtitle 2"/>
          <p:cNvSpPr>
            <a:spLocks noGrp="1"/>
          </p:cNvSpPr>
          <p:nvPr>
            <p:ph type="subTitle" idx="1"/>
          </p:nvPr>
        </p:nvSpPr>
        <p:spPr>
          <a:xfrm>
            <a:off x="4841311" y="2423869"/>
            <a:ext cx="4408570" cy="2755787"/>
          </a:xfrm>
        </p:spPr>
        <p:txBody>
          <a:bodyPr>
            <a:normAutofit/>
          </a:bodyPr>
          <a:lstStyle/>
          <a:p>
            <a:endParaRPr lang="en-US" sz="1800" dirty="0">
              <a:latin typeface="+mj-lt"/>
            </a:endParaRPr>
          </a:p>
          <a:p>
            <a:pPr>
              <a:lnSpc>
                <a:spcPct val="120000"/>
              </a:lnSpc>
              <a:spcBef>
                <a:spcPts val="0"/>
              </a:spcBef>
            </a:pPr>
            <a:r>
              <a:rPr lang="en-US" sz="1800" dirty="0" smtClean="0">
                <a:latin typeface="+mj-lt"/>
              </a:rPr>
              <a:t>Texas Association of Community Colleges</a:t>
            </a:r>
            <a:endParaRPr lang="en-US" sz="1800" dirty="0">
              <a:latin typeface="+mj-lt"/>
            </a:endParaRPr>
          </a:p>
          <a:p>
            <a:pPr>
              <a:lnSpc>
                <a:spcPct val="120000"/>
              </a:lnSpc>
              <a:spcBef>
                <a:spcPts val="0"/>
              </a:spcBef>
            </a:pPr>
            <a:r>
              <a:rPr lang="en-US" sz="1800" dirty="0" smtClean="0">
                <a:latin typeface="+mj-lt"/>
              </a:rPr>
              <a:t>Corpus Christi, </a:t>
            </a:r>
            <a:r>
              <a:rPr lang="en-US" sz="1800" dirty="0">
                <a:latin typeface="+mj-lt"/>
              </a:rPr>
              <a:t>TX</a:t>
            </a:r>
          </a:p>
          <a:p>
            <a:pPr>
              <a:lnSpc>
                <a:spcPct val="120000"/>
              </a:lnSpc>
              <a:spcBef>
                <a:spcPts val="0"/>
              </a:spcBef>
            </a:pPr>
            <a:r>
              <a:rPr lang="en-US" sz="1800" dirty="0" smtClean="0">
                <a:latin typeface="+mj-lt"/>
              </a:rPr>
              <a:t>June 1, 2017</a:t>
            </a:r>
            <a:endParaRPr lang="en-US" sz="1800"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7" y="6506686"/>
            <a:ext cx="341697" cy="341697"/>
          </a:xfrm>
          <a:prstGeom prst="rect">
            <a:avLst/>
          </a:prstGeom>
        </p:spPr>
      </p:pic>
      <p:sp>
        <p:nvSpPr>
          <p:cNvPr id="5" name="TextBox 4"/>
          <p:cNvSpPr txBox="1"/>
          <p:nvPr/>
        </p:nvSpPr>
        <p:spPr>
          <a:xfrm>
            <a:off x="424722" y="6477476"/>
            <a:ext cx="4561172" cy="400110"/>
          </a:xfrm>
          <a:prstGeom prst="rect">
            <a:avLst/>
          </a:prstGeom>
          <a:noFill/>
        </p:spPr>
        <p:txBody>
          <a:bodyPr wrap="square" rtlCol="0">
            <a:spAutoFit/>
          </a:bodyPr>
          <a:lstStyle/>
          <a:p>
            <a:r>
              <a:rPr lang="en-US" sz="2000" dirty="0">
                <a:solidFill>
                  <a:schemeClr val="accent5">
                    <a:lumMod val="50000"/>
                  </a:schemeClr>
                </a:solidFill>
              </a:rPr>
              <a:t>@TexasDemography</a:t>
            </a:r>
          </a:p>
        </p:txBody>
      </p:sp>
    </p:spTree>
    <p:extLst>
      <p:ext uri="{BB962C8B-B14F-4D97-AF65-F5344CB8AC3E}">
        <p14:creationId xmlns:p14="http://schemas.microsoft.com/office/powerpoint/2010/main" val="1299752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76203"/>
            <a:ext cx="6705600" cy="830997"/>
          </a:xfrm>
          <a:prstGeom prst="rect">
            <a:avLst/>
          </a:prstGeom>
        </p:spPr>
        <p:txBody>
          <a:bodyPr wrap="square">
            <a:spAutoFit/>
          </a:bodyPr>
          <a:lstStyle/>
          <a:p>
            <a:pPr algn="ctr"/>
            <a:r>
              <a:rPr lang="en-US" sz="2400" dirty="0">
                <a:solidFill>
                  <a:schemeClr val="bg1"/>
                </a:solidFill>
                <a:latin typeface="+mj-lt"/>
              </a:rPr>
              <a:t>Top Counties for Percent Growth* in Texas, </a:t>
            </a:r>
            <a:endParaRPr lang="en-US" sz="2400" dirty="0" smtClean="0">
              <a:solidFill>
                <a:schemeClr val="bg1"/>
              </a:solidFill>
              <a:latin typeface="+mj-lt"/>
            </a:endParaRPr>
          </a:p>
          <a:p>
            <a:pPr algn="ctr"/>
            <a:r>
              <a:rPr lang="en-US" sz="2400" dirty="0" smtClean="0">
                <a:solidFill>
                  <a:schemeClr val="bg1"/>
                </a:solidFill>
                <a:latin typeface="+mj-lt"/>
              </a:rPr>
              <a:t>2015-2016</a:t>
            </a:r>
            <a:endParaRPr lang="en-US" sz="2400" dirty="0">
              <a:solidFill>
                <a:schemeClr val="bg1"/>
              </a:solidFill>
              <a:latin typeface="+mj-lt"/>
            </a:endParaRPr>
          </a:p>
        </p:txBody>
      </p:sp>
      <p:sp>
        <p:nvSpPr>
          <p:cNvPr id="6"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8</a:t>
            </a:r>
          </a:p>
        </p:txBody>
      </p:sp>
      <p:sp>
        <p:nvSpPr>
          <p:cNvPr id="7" name="TextBox 6"/>
          <p:cNvSpPr txBox="1"/>
          <p:nvPr/>
        </p:nvSpPr>
        <p:spPr>
          <a:xfrm>
            <a:off x="10" y="6501775"/>
            <a:ext cx="3876382" cy="261610"/>
          </a:xfrm>
          <a:prstGeom prst="rect">
            <a:avLst/>
          </a:prstGeom>
          <a:noFill/>
        </p:spPr>
        <p:txBody>
          <a:bodyPr wrap="none" rtlCol="0">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2016 </a:t>
            </a:r>
            <a:r>
              <a:rPr lang="en-US" sz="1100" dirty="0">
                <a:solidFill>
                  <a:schemeClr val="tx1">
                    <a:lumMod val="50000"/>
                    <a:lumOff val="50000"/>
                  </a:schemeClr>
                </a:solidFill>
              </a:rPr>
              <a:t>Vintage Population Estimates. </a:t>
            </a:r>
          </a:p>
        </p:txBody>
      </p:sp>
      <p:graphicFrame>
        <p:nvGraphicFramePr>
          <p:cNvPr id="8" name="Table 7"/>
          <p:cNvGraphicFramePr>
            <a:graphicFrameLocks noGrp="1"/>
          </p:cNvGraphicFramePr>
          <p:nvPr>
            <p:extLst>
              <p:ext uri="{D42A27DB-BD31-4B8C-83A1-F6EECF244321}">
                <p14:modId xmlns:p14="http://schemas.microsoft.com/office/powerpoint/2010/main" val="2435376759"/>
              </p:ext>
            </p:extLst>
          </p:nvPr>
        </p:nvGraphicFramePr>
        <p:xfrm>
          <a:off x="1181100" y="1403554"/>
          <a:ext cx="6781800" cy="4876801"/>
        </p:xfrm>
        <a:graphic>
          <a:graphicData uri="http://schemas.openxmlformats.org/drawingml/2006/table">
            <a:tbl>
              <a:tblPr firstRow="1" firstCol="1" bandRow="1">
                <a:tableStyleId>{5C22544A-7EE6-4342-B048-85BDC9FD1C3A}</a:tableStyleId>
              </a:tblPr>
              <a:tblGrid>
                <a:gridCol w="2074433">
                  <a:extLst>
                    <a:ext uri="{9D8B030D-6E8A-4147-A177-3AD203B41FA5}">
                      <a16:colId xmlns:a16="http://schemas.microsoft.com/office/drawing/2014/main" val="20000"/>
                    </a:ext>
                  </a:extLst>
                </a:gridCol>
                <a:gridCol w="638287">
                  <a:extLst>
                    <a:ext uri="{9D8B030D-6E8A-4147-A177-3AD203B41FA5}">
                      <a16:colId xmlns:a16="http://schemas.microsoft.com/office/drawing/2014/main" val="20001"/>
                    </a:ext>
                  </a:extLst>
                </a:gridCol>
                <a:gridCol w="1436146">
                  <a:extLst>
                    <a:ext uri="{9D8B030D-6E8A-4147-A177-3AD203B41FA5}">
                      <a16:colId xmlns:a16="http://schemas.microsoft.com/office/drawing/2014/main" val="20002"/>
                    </a:ext>
                  </a:extLst>
                </a:gridCol>
                <a:gridCol w="1276574">
                  <a:extLst>
                    <a:ext uri="{9D8B030D-6E8A-4147-A177-3AD203B41FA5}">
                      <a16:colId xmlns:a16="http://schemas.microsoft.com/office/drawing/2014/main" val="20003"/>
                    </a:ext>
                  </a:extLst>
                </a:gridCol>
                <a:gridCol w="1356360">
                  <a:extLst>
                    <a:ext uri="{9D8B030D-6E8A-4147-A177-3AD203B41FA5}">
                      <a16:colId xmlns:a16="http://schemas.microsoft.com/office/drawing/2014/main" val="20004"/>
                    </a:ext>
                  </a:extLst>
                </a:gridCol>
              </a:tblGrid>
              <a:tr h="1221765">
                <a:tc>
                  <a:txBody>
                    <a:bodyPr/>
                    <a:lstStyle/>
                    <a:p>
                      <a:pPr algn="ctr">
                        <a:lnSpc>
                          <a:spcPct val="107000"/>
                        </a:lnSpc>
                      </a:pPr>
                      <a:r>
                        <a:rPr lang="en-US" sz="1600" b="0" dirty="0" smtClean="0">
                          <a:effectLst/>
                          <a:latin typeface="Calibri" panose="020F0502020204030204" pitchFamily="34" charset="0"/>
                        </a:rPr>
                        <a:t>County</a:t>
                      </a:r>
                    </a:p>
                    <a:p>
                      <a:pPr algn="ctr">
                        <a:lnSpc>
                          <a:spcPct val="107000"/>
                        </a:lnSpc>
                      </a:pPr>
                      <a:endParaRPr lang="en-US" sz="1600" b="0" dirty="0">
                        <a:effectLst/>
                        <a:latin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600" b="0" dirty="0">
                          <a:effectLst/>
                        </a:rPr>
                        <a:t>U.S. Rank</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0" dirty="0" smtClean="0">
                          <a:effectLst/>
                        </a:rPr>
                        <a:t>2015-2016</a:t>
                      </a:r>
                      <a:r>
                        <a:rPr lang="en-US" sz="1600" b="0" baseline="0" dirty="0" smtClean="0">
                          <a:effectLst/>
                        </a:rPr>
                        <a:t> </a:t>
                      </a:r>
                      <a:r>
                        <a:rPr lang="en-US" sz="1600" b="0" dirty="0" smtClean="0">
                          <a:effectLst/>
                        </a:rPr>
                        <a:t>Percent Population </a:t>
                      </a:r>
                      <a:r>
                        <a:rPr lang="en-US" sz="1600" b="0" dirty="0">
                          <a:effectLst/>
                        </a:rPr>
                        <a:t>Change</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0" dirty="0">
                          <a:effectLst/>
                        </a:rPr>
                        <a:t>Percent </a:t>
                      </a:r>
                      <a:r>
                        <a:rPr lang="en-US" sz="1600" b="0" dirty="0" smtClean="0">
                          <a:effectLst/>
                        </a:rPr>
                        <a:t>Change</a:t>
                      </a:r>
                      <a:r>
                        <a:rPr lang="en-US" sz="1600" b="0" baseline="0" dirty="0" smtClean="0">
                          <a:effectLst/>
                        </a:rPr>
                        <a:t> </a:t>
                      </a:r>
                      <a:r>
                        <a:rPr lang="en-US" sz="1600" b="0" dirty="0" smtClean="0">
                          <a:effectLst/>
                        </a:rPr>
                        <a:t>from Domestic Migration</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0" dirty="0">
                          <a:effectLst/>
                        </a:rPr>
                        <a:t>Percent </a:t>
                      </a:r>
                      <a:r>
                        <a:rPr lang="en-US" sz="1600" b="0" dirty="0" smtClean="0">
                          <a:effectLst/>
                        </a:rPr>
                        <a:t> Change from International</a:t>
                      </a:r>
                    </a:p>
                    <a:p>
                      <a:pPr marL="0" marR="0" algn="ctr">
                        <a:lnSpc>
                          <a:spcPct val="107000"/>
                        </a:lnSpc>
                        <a:spcBef>
                          <a:spcPts val="0"/>
                        </a:spcBef>
                        <a:spcAft>
                          <a:spcPts val="0"/>
                        </a:spcAft>
                      </a:pPr>
                      <a:r>
                        <a:rPr lang="en-US" sz="1600" b="0" dirty="0" smtClean="0">
                          <a:effectLst/>
                        </a:rPr>
                        <a:t>Migration </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0"/>
                  </a:ext>
                </a:extLst>
              </a:tr>
              <a:tr h="332276">
                <a:tc>
                  <a:txBody>
                    <a:bodyPr/>
                    <a:lstStyle/>
                    <a:p>
                      <a:pPr algn="ctr" fontAlgn="b"/>
                      <a:r>
                        <a:rPr lang="en-US" sz="1800" b="0" i="0" u="none" strike="noStrike" dirty="0">
                          <a:solidFill>
                            <a:schemeClr val="bg1"/>
                          </a:solidFill>
                          <a:effectLst/>
                          <a:latin typeface="Calibri" panose="020F0502020204030204" pitchFamily="34" charset="0"/>
                        </a:rPr>
                        <a:t>Kendall</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2</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5.2%</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95.9%</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4.0%</a:t>
                      </a:r>
                    </a:p>
                  </a:txBody>
                  <a:tcPr marL="3810" marR="3810" marT="3810" marB="0" anchor="b"/>
                </a:tc>
                <a:extLst>
                  <a:ext uri="{0D108BD9-81ED-4DB2-BD59-A6C34878D82A}">
                    <a16:rowId xmlns:a16="http://schemas.microsoft.com/office/drawing/2014/main" val="10001"/>
                  </a:ext>
                </a:extLst>
              </a:tr>
              <a:tr h="332276">
                <a:tc>
                  <a:txBody>
                    <a:bodyPr/>
                    <a:lstStyle/>
                    <a:p>
                      <a:pPr algn="ctr" fontAlgn="b"/>
                      <a:r>
                        <a:rPr lang="en-US" sz="1800" b="0" i="0" u="none" strike="noStrike" dirty="0">
                          <a:solidFill>
                            <a:schemeClr val="bg1"/>
                          </a:solidFill>
                          <a:effectLst/>
                          <a:latin typeface="Calibri" panose="020F0502020204030204" pitchFamily="34" charset="0"/>
                        </a:rPr>
                        <a:t>Hays</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5.1%</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82.2%</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1.8%</a:t>
                      </a:r>
                    </a:p>
                  </a:txBody>
                  <a:tcPr marL="3810" marR="3810" marT="3810" marB="0" anchor="b"/>
                </a:tc>
                <a:extLst>
                  <a:ext uri="{0D108BD9-81ED-4DB2-BD59-A6C34878D82A}">
                    <a16:rowId xmlns:a16="http://schemas.microsoft.com/office/drawing/2014/main" val="10002"/>
                  </a:ext>
                </a:extLst>
              </a:tr>
              <a:tr h="332276">
                <a:tc>
                  <a:txBody>
                    <a:bodyPr/>
                    <a:lstStyle/>
                    <a:p>
                      <a:pPr algn="ctr" fontAlgn="b"/>
                      <a:r>
                        <a:rPr lang="en-US" sz="1800" b="0" i="0" u="none" strike="noStrike" dirty="0">
                          <a:solidFill>
                            <a:schemeClr val="bg1"/>
                          </a:solidFill>
                          <a:effectLst/>
                          <a:latin typeface="Calibri" panose="020F0502020204030204" pitchFamily="34" charset="0"/>
                        </a:rPr>
                        <a:t>Comal</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6</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4.4%</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88.5%</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2.0%</a:t>
                      </a:r>
                    </a:p>
                  </a:txBody>
                  <a:tcPr marL="3810" marR="3810" marT="3810" marB="0" anchor="b"/>
                </a:tc>
                <a:extLst>
                  <a:ext uri="{0D108BD9-81ED-4DB2-BD59-A6C34878D82A}">
                    <a16:rowId xmlns:a16="http://schemas.microsoft.com/office/drawing/2014/main" val="10003"/>
                  </a:ext>
                </a:extLst>
              </a:tr>
              <a:tr h="332276">
                <a:tc>
                  <a:txBody>
                    <a:bodyPr/>
                    <a:lstStyle/>
                    <a:p>
                      <a:pPr algn="ctr" fontAlgn="b"/>
                      <a:r>
                        <a:rPr lang="en-US" sz="1800" b="0" i="0" u="none" strike="noStrike" dirty="0">
                          <a:solidFill>
                            <a:schemeClr val="bg1"/>
                          </a:solidFill>
                          <a:effectLst/>
                          <a:latin typeface="Calibri" panose="020F0502020204030204" pitchFamily="34" charset="0"/>
                        </a:rPr>
                        <a:t>Williamson</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14</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4.1%</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74.1%</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5.6%</a:t>
                      </a:r>
                    </a:p>
                  </a:txBody>
                  <a:tcPr marL="3810" marR="3810" marT="3810" marB="0" anchor="b"/>
                </a:tc>
                <a:extLst>
                  <a:ext uri="{0D108BD9-81ED-4DB2-BD59-A6C34878D82A}">
                    <a16:rowId xmlns:a16="http://schemas.microsoft.com/office/drawing/2014/main" val="10004"/>
                  </a:ext>
                </a:extLst>
              </a:tr>
              <a:tr h="332276">
                <a:tc>
                  <a:txBody>
                    <a:bodyPr/>
                    <a:lstStyle/>
                    <a:p>
                      <a:pPr algn="ctr" fontAlgn="b"/>
                      <a:r>
                        <a:rPr lang="en-US" sz="1800" b="0" i="0" u="none" strike="noStrike" dirty="0">
                          <a:solidFill>
                            <a:schemeClr val="bg1"/>
                          </a:solidFill>
                          <a:effectLst/>
                          <a:latin typeface="Calibri" panose="020F0502020204030204" pitchFamily="34" charset="0"/>
                        </a:rPr>
                        <a:t>Fort Bend</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18</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3.8%</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59.4%</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15.8%</a:t>
                      </a:r>
                    </a:p>
                  </a:txBody>
                  <a:tcPr marL="3810" marR="3810" marT="3810" marB="0" anchor="b"/>
                </a:tc>
                <a:extLst>
                  <a:ext uri="{0D108BD9-81ED-4DB2-BD59-A6C34878D82A}">
                    <a16:rowId xmlns:a16="http://schemas.microsoft.com/office/drawing/2014/main" val="10005"/>
                  </a:ext>
                </a:extLst>
              </a:tr>
              <a:tr h="332276">
                <a:tc>
                  <a:txBody>
                    <a:bodyPr/>
                    <a:lstStyle/>
                    <a:p>
                      <a:pPr algn="ctr" fontAlgn="b"/>
                      <a:r>
                        <a:rPr lang="en-US" sz="1800" b="0" i="0" u="none" strike="noStrike" dirty="0">
                          <a:solidFill>
                            <a:schemeClr val="bg1"/>
                          </a:solidFill>
                          <a:effectLst/>
                          <a:latin typeface="Calibri" panose="020F0502020204030204" pitchFamily="34" charset="0"/>
                        </a:rPr>
                        <a:t>Montgomery</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24</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3.7%</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73.5%</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8.0%</a:t>
                      </a:r>
                    </a:p>
                  </a:txBody>
                  <a:tcPr marL="3810" marR="3810" marT="3810" marB="0" anchor="b"/>
                </a:tc>
                <a:extLst>
                  <a:ext uri="{0D108BD9-81ED-4DB2-BD59-A6C34878D82A}">
                    <a16:rowId xmlns:a16="http://schemas.microsoft.com/office/drawing/2014/main" val="10006"/>
                  </a:ext>
                </a:extLst>
              </a:tr>
              <a:tr h="332276">
                <a:tc>
                  <a:txBody>
                    <a:bodyPr/>
                    <a:lstStyle/>
                    <a:p>
                      <a:pPr algn="ctr" fontAlgn="b"/>
                      <a:r>
                        <a:rPr lang="en-US" sz="1800" b="0" i="0" u="none" strike="noStrike" dirty="0">
                          <a:solidFill>
                            <a:schemeClr val="bg1"/>
                          </a:solidFill>
                          <a:effectLst/>
                          <a:latin typeface="Calibri" panose="020F0502020204030204" pitchFamily="34" charset="0"/>
                        </a:rPr>
                        <a:t>Rockwall</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25</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3.6%</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82.2%</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2.5%</a:t>
                      </a:r>
                    </a:p>
                  </a:txBody>
                  <a:tcPr marL="3810" marR="3810" marT="3810" marB="0" anchor="b"/>
                </a:tc>
                <a:extLst>
                  <a:ext uri="{0D108BD9-81ED-4DB2-BD59-A6C34878D82A}">
                    <a16:rowId xmlns:a16="http://schemas.microsoft.com/office/drawing/2014/main" val="10007"/>
                  </a:ext>
                </a:extLst>
              </a:tr>
              <a:tr h="332276">
                <a:tc>
                  <a:txBody>
                    <a:bodyPr/>
                    <a:lstStyle/>
                    <a:p>
                      <a:pPr algn="ctr" fontAlgn="b"/>
                      <a:r>
                        <a:rPr lang="en-US" sz="1800" b="0" i="0" u="none" strike="noStrike" dirty="0">
                          <a:solidFill>
                            <a:schemeClr val="bg1"/>
                          </a:solidFill>
                          <a:effectLst/>
                          <a:latin typeface="Calibri" panose="020F0502020204030204" pitchFamily="34" charset="0"/>
                        </a:rPr>
                        <a:t>Denton</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28</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3.6%</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67.1%</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9.0%</a:t>
                      </a:r>
                    </a:p>
                  </a:txBody>
                  <a:tcPr marL="3810" marR="3810" marT="3810" marB="0" anchor="b"/>
                </a:tc>
                <a:extLst>
                  <a:ext uri="{0D108BD9-81ED-4DB2-BD59-A6C34878D82A}">
                    <a16:rowId xmlns:a16="http://schemas.microsoft.com/office/drawing/2014/main" val="10008"/>
                  </a:ext>
                </a:extLst>
              </a:tr>
              <a:tr h="332276">
                <a:tc>
                  <a:txBody>
                    <a:bodyPr/>
                    <a:lstStyle/>
                    <a:p>
                      <a:pPr algn="ctr" fontAlgn="b"/>
                      <a:r>
                        <a:rPr lang="en-US" sz="1800" b="0" i="0" u="none" strike="noStrike" dirty="0">
                          <a:solidFill>
                            <a:schemeClr val="bg1"/>
                          </a:solidFill>
                          <a:effectLst/>
                          <a:latin typeface="Calibri" panose="020F0502020204030204" pitchFamily="34" charset="0"/>
                        </a:rPr>
                        <a:t>Kaufman</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36</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3.4%</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81.3%</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2.2%</a:t>
                      </a:r>
                    </a:p>
                  </a:txBody>
                  <a:tcPr marL="3810" marR="3810" marT="3810" marB="0" anchor="b"/>
                </a:tc>
                <a:extLst>
                  <a:ext uri="{0D108BD9-81ED-4DB2-BD59-A6C34878D82A}">
                    <a16:rowId xmlns:a16="http://schemas.microsoft.com/office/drawing/2014/main" val="10009"/>
                  </a:ext>
                </a:extLst>
              </a:tr>
              <a:tr h="332276">
                <a:tc>
                  <a:txBody>
                    <a:bodyPr/>
                    <a:lstStyle/>
                    <a:p>
                      <a:pPr algn="ctr" fontAlgn="b"/>
                      <a:r>
                        <a:rPr lang="en-US" sz="1800" b="0" i="0" u="none" strike="noStrike" dirty="0">
                          <a:solidFill>
                            <a:schemeClr val="bg1"/>
                          </a:solidFill>
                          <a:effectLst/>
                          <a:latin typeface="Calibri" panose="020F0502020204030204" pitchFamily="34" charset="0"/>
                        </a:rPr>
                        <a:t>Bastrop</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42</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3.1%</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83.5%</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0.7%</a:t>
                      </a:r>
                    </a:p>
                  </a:txBody>
                  <a:tcPr marL="3810" marR="3810" marT="3810" marB="0" anchor="b"/>
                </a:tc>
                <a:extLst>
                  <a:ext uri="{0D108BD9-81ED-4DB2-BD59-A6C34878D82A}">
                    <a16:rowId xmlns:a16="http://schemas.microsoft.com/office/drawing/2014/main" val="10010"/>
                  </a:ext>
                </a:extLst>
              </a:tr>
              <a:tr h="332276">
                <a:tc>
                  <a:txBody>
                    <a:bodyPr/>
                    <a:lstStyle/>
                    <a:p>
                      <a:pPr algn="ctr" fontAlgn="b"/>
                      <a:r>
                        <a:rPr lang="en-US" sz="1800" b="0" i="0" u="none" strike="noStrike" dirty="0">
                          <a:solidFill>
                            <a:schemeClr val="bg1"/>
                          </a:solidFill>
                          <a:effectLst/>
                          <a:latin typeface="Calibri" panose="020F0502020204030204" pitchFamily="34" charset="0"/>
                        </a:rPr>
                        <a:t>Ellis</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50</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3.1%</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78.1%</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2.6%</a:t>
                      </a:r>
                    </a:p>
                  </a:txBody>
                  <a:tcPr marL="3810" marR="3810" marT="3810" marB="0" anchor="b"/>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268862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76203"/>
            <a:ext cx="6324600" cy="830997"/>
          </a:xfrm>
          <a:prstGeom prst="rect">
            <a:avLst/>
          </a:prstGeom>
        </p:spPr>
        <p:txBody>
          <a:bodyPr wrap="square">
            <a:spAutoFit/>
          </a:bodyPr>
          <a:lstStyle/>
          <a:p>
            <a:pPr algn="ctr"/>
            <a:r>
              <a:rPr lang="en-US" sz="2400" dirty="0">
                <a:solidFill>
                  <a:schemeClr val="bg1"/>
                </a:solidFill>
                <a:latin typeface="+mj-lt"/>
              </a:rPr>
              <a:t>Top Counties for Numeric Growth in Texas, </a:t>
            </a:r>
            <a:endParaRPr lang="en-US" sz="2400" dirty="0" smtClean="0">
              <a:solidFill>
                <a:schemeClr val="bg1"/>
              </a:solidFill>
              <a:latin typeface="+mj-lt"/>
            </a:endParaRPr>
          </a:p>
          <a:p>
            <a:pPr algn="ctr"/>
            <a:r>
              <a:rPr lang="en-US" sz="2400" dirty="0" smtClean="0">
                <a:solidFill>
                  <a:schemeClr val="bg1"/>
                </a:solidFill>
                <a:latin typeface="+mj-lt"/>
              </a:rPr>
              <a:t>2015-2016</a:t>
            </a:r>
            <a:endParaRPr lang="en-US" sz="2400" dirty="0">
              <a:solidFill>
                <a:schemeClr val="bg1"/>
              </a:solidFill>
              <a:latin typeface="+mj-lt"/>
            </a:endParaRPr>
          </a:p>
        </p:txBody>
      </p:sp>
      <p:sp>
        <p:nvSpPr>
          <p:cNvPr id="5"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9</a:t>
            </a:r>
          </a:p>
        </p:txBody>
      </p:sp>
      <p:sp>
        <p:nvSpPr>
          <p:cNvPr id="7" name="TextBox 6"/>
          <p:cNvSpPr txBox="1"/>
          <p:nvPr/>
        </p:nvSpPr>
        <p:spPr>
          <a:xfrm>
            <a:off x="10" y="6501775"/>
            <a:ext cx="3876382" cy="261610"/>
          </a:xfrm>
          <a:prstGeom prst="rect">
            <a:avLst/>
          </a:prstGeom>
          <a:noFill/>
        </p:spPr>
        <p:txBody>
          <a:bodyPr wrap="none" rtlCol="0">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2016 </a:t>
            </a:r>
            <a:r>
              <a:rPr lang="en-US" sz="1100" dirty="0">
                <a:solidFill>
                  <a:schemeClr val="tx1">
                    <a:lumMod val="50000"/>
                    <a:lumOff val="50000"/>
                  </a:schemeClr>
                </a:solidFill>
              </a:rPr>
              <a:t>Vintage Population Estimates. </a:t>
            </a:r>
          </a:p>
        </p:txBody>
      </p:sp>
      <p:graphicFrame>
        <p:nvGraphicFramePr>
          <p:cNvPr id="6" name="Table 5"/>
          <p:cNvGraphicFramePr>
            <a:graphicFrameLocks noGrp="1"/>
          </p:cNvGraphicFramePr>
          <p:nvPr>
            <p:extLst>
              <p:ext uri="{D42A27DB-BD31-4B8C-83A1-F6EECF244321}">
                <p14:modId xmlns:p14="http://schemas.microsoft.com/office/powerpoint/2010/main" val="2311464562"/>
              </p:ext>
            </p:extLst>
          </p:nvPr>
        </p:nvGraphicFramePr>
        <p:xfrm>
          <a:off x="304800" y="1526458"/>
          <a:ext cx="8534400" cy="4934692"/>
        </p:xfrm>
        <a:graphic>
          <a:graphicData uri="http://schemas.openxmlformats.org/drawingml/2006/table">
            <a:tbl>
              <a:tblPr firstRow="1" firstCol="1" bandRow="1">
                <a:tableStyleId>{5C22544A-7EE6-4342-B048-85BDC9FD1C3A}</a:tableStyleId>
              </a:tblPr>
              <a:tblGrid>
                <a:gridCol w="1752599">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600201">
                  <a:extLst>
                    <a:ext uri="{9D8B030D-6E8A-4147-A177-3AD203B41FA5}">
                      <a16:colId xmlns:a16="http://schemas.microsoft.com/office/drawing/2014/main" val="20005"/>
                    </a:ext>
                  </a:extLst>
                </a:gridCol>
              </a:tblGrid>
              <a:tr h="795421">
                <a:tc>
                  <a:txBody>
                    <a:bodyPr/>
                    <a:lstStyle/>
                    <a:p>
                      <a:pPr algn="ctr">
                        <a:lnSpc>
                          <a:spcPct val="107000"/>
                        </a:lnSpc>
                      </a:pPr>
                      <a:r>
                        <a:rPr lang="en-US" sz="1600" b="0" dirty="0" smtClean="0">
                          <a:effectLst/>
                          <a:latin typeface="Calibri" panose="020F0502020204030204" pitchFamily="34" charset="0"/>
                        </a:rPr>
                        <a:t>County</a:t>
                      </a:r>
                    </a:p>
                    <a:p>
                      <a:pPr algn="ctr">
                        <a:lnSpc>
                          <a:spcPct val="107000"/>
                        </a:lnSpc>
                      </a:pPr>
                      <a:endParaRPr lang="en-US" sz="1600" b="0" dirty="0">
                        <a:effectLst/>
                        <a:latin typeface="Calibri" panose="020F0502020204030204" pitchFamily="34" charset="0"/>
                      </a:endParaRPr>
                    </a:p>
                  </a:txBody>
                  <a:tcPr marL="61254" marR="61254" marT="0" marB="0" anchor="b"/>
                </a:tc>
                <a:tc>
                  <a:txBody>
                    <a:bodyPr/>
                    <a:lstStyle/>
                    <a:p>
                      <a:pPr marL="0" marR="0" algn="ctr">
                        <a:lnSpc>
                          <a:spcPct val="107000"/>
                        </a:lnSpc>
                        <a:spcBef>
                          <a:spcPts val="0"/>
                        </a:spcBef>
                        <a:spcAft>
                          <a:spcPts val="0"/>
                        </a:spcAft>
                      </a:pPr>
                      <a:r>
                        <a:rPr lang="en-US" sz="1600" b="0" dirty="0">
                          <a:effectLst/>
                        </a:rPr>
                        <a:t>U.S. Rank </a:t>
                      </a:r>
                      <a:r>
                        <a:rPr lang="en-US" sz="1600" b="0" dirty="0" smtClean="0">
                          <a:effectLst/>
                        </a:rPr>
                        <a:t>Population Change</a:t>
                      </a:r>
                    </a:p>
                  </a:txBody>
                  <a:tcPr marL="61254" marR="61254" marT="0" marB="0" anchor="b"/>
                </a:tc>
                <a:tc>
                  <a:txBody>
                    <a:bodyPr/>
                    <a:lstStyle/>
                    <a:p>
                      <a:pPr marL="0" marR="0" algn="ctr">
                        <a:lnSpc>
                          <a:spcPct val="107000"/>
                        </a:lnSpc>
                        <a:spcBef>
                          <a:spcPts val="0"/>
                        </a:spcBef>
                        <a:spcAft>
                          <a:spcPts val="0"/>
                        </a:spcAft>
                      </a:pPr>
                      <a:r>
                        <a:rPr lang="en-US" sz="1600" b="0" dirty="0" smtClean="0">
                          <a:effectLst/>
                        </a:rPr>
                        <a:t>Population Change</a:t>
                      </a:r>
                    </a:p>
                    <a:p>
                      <a:pPr marL="0" marR="0" algn="ctr">
                        <a:lnSpc>
                          <a:spcPct val="107000"/>
                        </a:lnSpc>
                        <a:spcBef>
                          <a:spcPts val="0"/>
                        </a:spcBef>
                        <a:spcAft>
                          <a:spcPts val="0"/>
                        </a:spcAft>
                      </a:pP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0" dirty="0" smtClean="0">
                          <a:effectLst/>
                        </a:rPr>
                        <a:t>Percent of Change from Natural </a:t>
                      </a:r>
                      <a:r>
                        <a:rPr lang="en-US" sz="1600" b="0" dirty="0">
                          <a:effectLst/>
                        </a:rPr>
                        <a:t>Increase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0" dirty="0">
                          <a:effectLst/>
                        </a:rPr>
                        <a:t>Percent </a:t>
                      </a:r>
                      <a:r>
                        <a:rPr lang="en-US" sz="1600" b="0" dirty="0" smtClean="0">
                          <a:effectLst/>
                        </a:rPr>
                        <a:t>Change</a:t>
                      </a:r>
                      <a:r>
                        <a:rPr lang="en-US" sz="1600" b="0" baseline="0" dirty="0" smtClean="0">
                          <a:effectLst/>
                        </a:rPr>
                        <a:t> </a:t>
                      </a:r>
                      <a:r>
                        <a:rPr lang="en-US" sz="1600" b="0" dirty="0" smtClean="0">
                          <a:effectLst/>
                        </a:rPr>
                        <a:t>from Domestic  Migration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0" dirty="0">
                          <a:effectLst/>
                        </a:rPr>
                        <a:t>Percent </a:t>
                      </a:r>
                      <a:r>
                        <a:rPr lang="en-US" sz="1600" b="0" dirty="0" smtClean="0">
                          <a:effectLst/>
                        </a:rPr>
                        <a:t>Change from International Migration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extLst>
                  <a:ext uri="{0D108BD9-81ED-4DB2-BD59-A6C34878D82A}">
                    <a16:rowId xmlns:a16="http://schemas.microsoft.com/office/drawing/2014/main" val="10000"/>
                  </a:ext>
                </a:extLst>
              </a:tr>
              <a:tr h="320373">
                <a:tc>
                  <a:txBody>
                    <a:bodyPr/>
                    <a:lstStyle/>
                    <a:p>
                      <a:pPr algn="ctr" fontAlgn="b"/>
                      <a:r>
                        <a:rPr lang="en-US" sz="1800" b="0" i="0" u="none" strike="noStrike" dirty="0">
                          <a:solidFill>
                            <a:schemeClr val="bg1"/>
                          </a:solidFill>
                          <a:effectLst/>
                          <a:latin typeface="Calibri" panose="020F0502020204030204" pitchFamily="34" charset="0"/>
                        </a:rPr>
                        <a:t>Harris</a:t>
                      </a: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2</a:t>
                      </a:r>
                    </a:p>
                  </a:txBody>
                  <a:tcPr marL="9525" marR="9525" marT="9525" marB="0" anchor="b"/>
                </a:tc>
                <a:tc>
                  <a:txBody>
                    <a:bodyPr/>
                    <a:lstStyle/>
                    <a:p>
                      <a:pPr algn="l" fontAlgn="b"/>
                      <a:r>
                        <a:rPr lang="en-US" sz="1800" b="0" i="0" u="none" strike="noStrike" dirty="0">
                          <a:solidFill>
                            <a:schemeClr val="tx2"/>
                          </a:solidFill>
                          <a:effectLst/>
                          <a:latin typeface="Calibri" panose="020F0502020204030204" pitchFamily="34" charset="0"/>
                        </a:rPr>
                        <a:t>         56,587 </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79.9%</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-27.9%</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48.1%</a:t>
                      </a:r>
                    </a:p>
                  </a:txBody>
                  <a:tcPr marL="3810" marR="3810" marT="3810" marB="0" anchor="b"/>
                </a:tc>
                <a:extLst>
                  <a:ext uri="{0D108BD9-81ED-4DB2-BD59-A6C34878D82A}">
                    <a16:rowId xmlns:a16="http://schemas.microsoft.com/office/drawing/2014/main" val="10001"/>
                  </a:ext>
                </a:extLst>
              </a:tr>
              <a:tr h="320373">
                <a:tc>
                  <a:txBody>
                    <a:bodyPr/>
                    <a:lstStyle/>
                    <a:p>
                      <a:pPr algn="ctr" fontAlgn="b"/>
                      <a:r>
                        <a:rPr lang="en-US" sz="1800" b="0" i="0" u="none" strike="noStrike" dirty="0">
                          <a:solidFill>
                            <a:schemeClr val="bg1"/>
                          </a:solidFill>
                          <a:effectLst/>
                          <a:latin typeface="Calibri" panose="020F0502020204030204" pitchFamily="34" charset="0"/>
                        </a:rPr>
                        <a:t>Tarrant</a:t>
                      </a:r>
                    </a:p>
                  </a:txBody>
                  <a:tcPr marL="9525" marR="9525" marT="9525" marB="0" anchor="b">
                    <a:solidFill>
                      <a:schemeClr val="accent1"/>
                    </a:solidFill>
                  </a:tcPr>
                </a:tc>
                <a:tc>
                  <a:txBody>
                    <a:bodyPr/>
                    <a:lstStyle/>
                    <a:p>
                      <a:pPr algn="r" fontAlgn="b"/>
                      <a:r>
                        <a:rPr lang="en-US" sz="1800" b="0" i="0" u="none" strike="noStrike" dirty="0">
                          <a:solidFill>
                            <a:schemeClr val="tx2"/>
                          </a:solidFill>
                          <a:effectLst/>
                          <a:latin typeface="Calibri" panose="020F0502020204030204" pitchFamily="34" charset="0"/>
                        </a:rPr>
                        <a:t>5</a:t>
                      </a:r>
                    </a:p>
                  </a:txBody>
                  <a:tcPr marL="9525" marR="9525" marT="9525" marB="0" anchor="b">
                    <a:solidFill>
                      <a:schemeClr val="bg1">
                        <a:lumMod val="95000"/>
                      </a:schemeClr>
                    </a:solidFill>
                  </a:tcPr>
                </a:tc>
                <a:tc>
                  <a:txBody>
                    <a:bodyPr/>
                    <a:lstStyle/>
                    <a:p>
                      <a:pPr algn="l" fontAlgn="b"/>
                      <a:r>
                        <a:rPr lang="en-US" sz="1800" b="0" i="0" u="none" strike="noStrike" dirty="0">
                          <a:solidFill>
                            <a:schemeClr val="tx2"/>
                          </a:solidFill>
                          <a:effectLst/>
                          <a:latin typeface="Calibri" panose="020F0502020204030204" pitchFamily="34" charset="0"/>
                        </a:rPr>
                        <a:t>         35,462 </a:t>
                      </a:r>
                    </a:p>
                  </a:txBody>
                  <a:tcPr marL="9525" marR="9525" marT="9525" marB="0" anchor="b">
                    <a:solidFill>
                      <a:schemeClr val="bg1">
                        <a:lumMod val="95000"/>
                      </a:schemeClr>
                    </a:solidFill>
                  </a:tcPr>
                </a:tc>
                <a:tc>
                  <a:txBody>
                    <a:bodyPr/>
                    <a:lstStyle/>
                    <a:p>
                      <a:pPr algn="ctr" fontAlgn="b"/>
                      <a:r>
                        <a:rPr lang="en-US" sz="1800" b="0" i="0" u="none" strike="noStrike" dirty="0">
                          <a:solidFill>
                            <a:schemeClr val="tx2"/>
                          </a:solidFill>
                          <a:effectLst/>
                          <a:latin typeface="Calibri" panose="020F0502020204030204" pitchFamily="34" charset="0"/>
                        </a:rPr>
                        <a:t>44.4%</a:t>
                      </a:r>
                    </a:p>
                  </a:txBody>
                  <a:tcPr marL="3810" marR="3810" marT="3810" marB="0" anchor="b">
                    <a:solidFill>
                      <a:schemeClr val="bg1">
                        <a:lumMod val="95000"/>
                      </a:schemeClr>
                    </a:solidFill>
                  </a:tcPr>
                </a:tc>
                <a:tc>
                  <a:txBody>
                    <a:bodyPr/>
                    <a:lstStyle/>
                    <a:p>
                      <a:pPr algn="ctr" fontAlgn="b"/>
                      <a:r>
                        <a:rPr lang="en-US" sz="1800" b="0" i="0" u="none" strike="noStrike" dirty="0">
                          <a:solidFill>
                            <a:schemeClr val="tx2"/>
                          </a:solidFill>
                          <a:effectLst/>
                          <a:latin typeface="Calibri" panose="020F0502020204030204" pitchFamily="34" charset="0"/>
                        </a:rPr>
                        <a:t>37.7%</a:t>
                      </a:r>
                    </a:p>
                  </a:txBody>
                  <a:tcPr marL="3810" marR="3810" marT="3810" marB="0" anchor="b">
                    <a:solidFill>
                      <a:schemeClr val="bg1">
                        <a:lumMod val="95000"/>
                      </a:schemeClr>
                    </a:solidFill>
                  </a:tcPr>
                </a:tc>
                <a:tc>
                  <a:txBody>
                    <a:bodyPr/>
                    <a:lstStyle/>
                    <a:p>
                      <a:pPr algn="ctr" fontAlgn="b"/>
                      <a:r>
                        <a:rPr lang="en-US" sz="1800" b="0" i="0" u="none" strike="noStrike" dirty="0">
                          <a:solidFill>
                            <a:schemeClr val="tx2"/>
                          </a:solidFill>
                          <a:effectLst/>
                          <a:latin typeface="Calibri" panose="020F0502020204030204" pitchFamily="34" charset="0"/>
                        </a:rPr>
                        <a:t>17.9%</a:t>
                      </a:r>
                    </a:p>
                  </a:txBody>
                  <a:tcPr marL="3810" marR="3810" marT="3810" marB="0" anchor="b">
                    <a:solidFill>
                      <a:schemeClr val="bg1">
                        <a:lumMod val="95000"/>
                      </a:schemeClr>
                    </a:solidFill>
                  </a:tcPr>
                </a:tc>
                <a:extLst>
                  <a:ext uri="{0D108BD9-81ED-4DB2-BD59-A6C34878D82A}">
                    <a16:rowId xmlns:a16="http://schemas.microsoft.com/office/drawing/2014/main" val="10002"/>
                  </a:ext>
                </a:extLst>
              </a:tr>
              <a:tr h="320373">
                <a:tc>
                  <a:txBody>
                    <a:bodyPr/>
                    <a:lstStyle/>
                    <a:p>
                      <a:pPr algn="ctr" fontAlgn="b"/>
                      <a:r>
                        <a:rPr lang="en-US" sz="1800" b="0" i="0" u="none" strike="noStrike" dirty="0">
                          <a:solidFill>
                            <a:schemeClr val="bg1"/>
                          </a:solidFill>
                          <a:effectLst/>
                          <a:latin typeface="Calibri" panose="020F0502020204030204" pitchFamily="34" charset="0"/>
                        </a:rPr>
                        <a:t>Bexar</a:t>
                      </a: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7</a:t>
                      </a:r>
                    </a:p>
                  </a:txBody>
                  <a:tcPr marL="9525" marR="9525" marT="9525" marB="0" anchor="b"/>
                </a:tc>
                <a:tc>
                  <a:txBody>
                    <a:bodyPr/>
                    <a:lstStyle/>
                    <a:p>
                      <a:pPr algn="l" fontAlgn="b"/>
                      <a:r>
                        <a:rPr lang="en-US" sz="1800" b="0" i="0" u="none" strike="noStrike" dirty="0">
                          <a:solidFill>
                            <a:schemeClr val="tx2"/>
                          </a:solidFill>
                          <a:effectLst/>
                          <a:latin typeface="Calibri" panose="020F0502020204030204" pitchFamily="34" charset="0"/>
                        </a:rPr>
                        <a:t>         33,198 </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44.6%</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39.3%</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16.1%</a:t>
                      </a:r>
                    </a:p>
                  </a:txBody>
                  <a:tcPr marL="3810" marR="3810" marT="3810" marB="0" anchor="b"/>
                </a:tc>
                <a:extLst>
                  <a:ext uri="{0D108BD9-81ED-4DB2-BD59-A6C34878D82A}">
                    <a16:rowId xmlns:a16="http://schemas.microsoft.com/office/drawing/2014/main" val="10003"/>
                  </a:ext>
                </a:extLst>
              </a:tr>
              <a:tr h="320373">
                <a:tc>
                  <a:txBody>
                    <a:bodyPr/>
                    <a:lstStyle/>
                    <a:p>
                      <a:pPr algn="ctr" fontAlgn="b"/>
                      <a:r>
                        <a:rPr lang="en-US" sz="1800" b="0" i="0" u="none" strike="noStrike" dirty="0">
                          <a:solidFill>
                            <a:schemeClr val="bg1"/>
                          </a:solidFill>
                          <a:effectLst/>
                          <a:latin typeface="Calibri" panose="020F0502020204030204" pitchFamily="34" charset="0"/>
                        </a:rPr>
                        <a:t>Dallas</a:t>
                      </a: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9</a:t>
                      </a:r>
                    </a:p>
                  </a:txBody>
                  <a:tcPr marL="9525" marR="9525" marT="9525" marB="0" anchor="b"/>
                </a:tc>
                <a:tc>
                  <a:txBody>
                    <a:bodyPr/>
                    <a:lstStyle/>
                    <a:p>
                      <a:pPr algn="l" fontAlgn="b"/>
                      <a:r>
                        <a:rPr lang="en-US" sz="1800" b="0" i="0" u="none" strike="noStrike" dirty="0">
                          <a:solidFill>
                            <a:schemeClr val="tx2"/>
                          </a:solidFill>
                          <a:effectLst/>
                          <a:latin typeface="Calibri" panose="020F0502020204030204" pitchFamily="34" charset="0"/>
                        </a:rPr>
                        <a:t>         29,209 </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79.9%</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-20.9%</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41.0%</a:t>
                      </a:r>
                    </a:p>
                  </a:txBody>
                  <a:tcPr marL="3810" marR="3810" marT="3810" marB="0" anchor="b"/>
                </a:tc>
                <a:extLst>
                  <a:ext uri="{0D108BD9-81ED-4DB2-BD59-A6C34878D82A}">
                    <a16:rowId xmlns:a16="http://schemas.microsoft.com/office/drawing/2014/main" val="10004"/>
                  </a:ext>
                </a:extLst>
              </a:tr>
              <a:tr h="320373">
                <a:tc>
                  <a:txBody>
                    <a:bodyPr/>
                    <a:lstStyle/>
                    <a:p>
                      <a:pPr algn="ctr" fontAlgn="b"/>
                      <a:r>
                        <a:rPr lang="en-US" sz="1800" b="0" i="0" u="none" strike="noStrike" dirty="0">
                          <a:solidFill>
                            <a:schemeClr val="bg1"/>
                          </a:solidFill>
                          <a:effectLst/>
                          <a:latin typeface="Calibri" panose="020F0502020204030204" pitchFamily="34" charset="0"/>
                        </a:rPr>
                        <a:t>Denton</a:t>
                      </a: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11</a:t>
                      </a:r>
                    </a:p>
                  </a:txBody>
                  <a:tcPr marL="9525" marR="9525" marT="9525" marB="0" anchor="b"/>
                </a:tc>
                <a:tc>
                  <a:txBody>
                    <a:bodyPr/>
                    <a:lstStyle/>
                    <a:p>
                      <a:pPr algn="l" fontAlgn="b"/>
                      <a:r>
                        <a:rPr lang="en-US" sz="1800" b="0" i="0" u="none" strike="noStrike" dirty="0">
                          <a:solidFill>
                            <a:schemeClr val="tx2"/>
                          </a:solidFill>
                          <a:effectLst/>
                          <a:latin typeface="Calibri" panose="020F0502020204030204" pitchFamily="34" charset="0"/>
                        </a:rPr>
                        <a:t>         27,689 </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23.9%</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67.1%</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9.0%</a:t>
                      </a:r>
                    </a:p>
                  </a:txBody>
                  <a:tcPr marL="3810" marR="3810" marT="3810" marB="0" anchor="b"/>
                </a:tc>
                <a:extLst>
                  <a:ext uri="{0D108BD9-81ED-4DB2-BD59-A6C34878D82A}">
                    <a16:rowId xmlns:a16="http://schemas.microsoft.com/office/drawing/2014/main" val="10005"/>
                  </a:ext>
                </a:extLst>
              </a:tr>
              <a:tr h="320373">
                <a:tc>
                  <a:txBody>
                    <a:bodyPr/>
                    <a:lstStyle/>
                    <a:p>
                      <a:pPr algn="ctr" fontAlgn="b"/>
                      <a:r>
                        <a:rPr lang="en-US" sz="1800" b="0" i="0" u="none" strike="noStrike" dirty="0">
                          <a:solidFill>
                            <a:schemeClr val="bg1"/>
                          </a:solidFill>
                          <a:effectLst/>
                          <a:latin typeface="Calibri" panose="020F0502020204030204" pitchFamily="34" charset="0"/>
                        </a:rPr>
                        <a:t>Fort Bend</a:t>
                      </a: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13</a:t>
                      </a:r>
                    </a:p>
                  </a:txBody>
                  <a:tcPr marL="9525" marR="9525" marT="9525" marB="0" anchor="b"/>
                </a:tc>
                <a:tc>
                  <a:txBody>
                    <a:bodyPr/>
                    <a:lstStyle/>
                    <a:p>
                      <a:pPr algn="l" fontAlgn="b"/>
                      <a:r>
                        <a:rPr lang="en-US" sz="1800" b="0" i="0" u="none" strike="noStrike" dirty="0">
                          <a:solidFill>
                            <a:schemeClr val="tx2"/>
                          </a:solidFill>
                          <a:effectLst/>
                          <a:latin typeface="Calibri" panose="020F0502020204030204" pitchFamily="34" charset="0"/>
                        </a:rPr>
                        <a:t>         27,388 </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24.8%</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59.4%</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15.8%</a:t>
                      </a:r>
                    </a:p>
                  </a:txBody>
                  <a:tcPr marL="3810" marR="3810" marT="3810" marB="0" anchor="b"/>
                </a:tc>
                <a:extLst>
                  <a:ext uri="{0D108BD9-81ED-4DB2-BD59-A6C34878D82A}">
                    <a16:rowId xmlns:a16="http://schemas.microsoft.com/office/drawing/2014/main" val="10006"/>
                  </a:ext>
                </a:extLst>
              </a:tr>
              <a:tr h="320373">
                <a:tc>
                  <a:txBody>
                    <a:bodyPr/>
                    <a:lstStyle/>
                    <a:p>
                      <a:pPr algn="ctr" fontAlgn="b"/>
                      <a:r>
                        <a:rPr lang="en-US" sz="1800" b="0" i="0" u="none" strike="noStrike" dirty="0">
                          <a:solidFill>
                            <a:schemeClr val="bg1"/>
                          </a:solidFill>
                          <a:effectLst/>
                          <a:latin typeface="Calibri" panose="020F0502020204030204" pitchFamily="34" charset="0"/>
                        </a:rPr>
                        <a:t>Collin</a:t>
                      </a: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14</a:t>
                      </a:r>
                    </a:p>
                  </a:txBody>
                  <a:tcPr marL="9525" marR="9525" marT="9525" marB="0" anchor="b"/>
                </a:tc>
                <a:tc>
                  <a:txBody>
                    <a:bodyPr/>
                    <a:lstStyle/>
                    <a:p>
                      <a:pPr algn="l" fontAlgn="b"/>
                      <a:r>
                        <a:rPr lang="en-US" sz="1800" b="0" i="0" u="none" strike="noStrike" dirty="0">
                          <a:solidFill>
                            <a:schemeClr val="tx2"/>
                          </a:solidFill>
                          <a:effectLst/>
                          <a:latin typeface="Calibri" panose="020F0502020204030204" pitchFamily="34" charset="0"/>
                        </a:rPr>
                        <a:t>         26,506 </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25.8%</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58.7%</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15.5%</a:t>
                      </a:r>
                    </a:p>
                  </a:txBody>
                  <a:tcPr marL="3810" marR="3810" marT="3810" marB="0" anchor="b"/>
                </a:tc>
                <a:extLst>
                  <a:ext uri="{0D108BD9-81ED-4DB2-BD59-A6C34878D82A}">
                    <a16:rowId xmlns:a16="http://schemas.microsoft.com/office/drawing/2014/main" val="10007"/>
                  </a:ext>
                </a:extLst>
              </a:tr>
              <a:tr h="320373">
                <a:tc>
                  <a:txBody>
                    <a:bodyPr/>
                    <a:lstStyle/>
                    <a:p>
                      <a:pPr algn="ctr" fontAlgn="b"/>
                      <a:r>
                        <a:rPr lang="en-US" sz="1800" b="0" i="0" u="none" strike="noStrike" dirty="0">
                          <a:solidFill>
                            <a:schemeClr val="bg1"/>
                          </a:solidFill>
                          <a:effectLst/>
                          <a:latin typeface="Calibri" panose="020F0502020204030204" pitchFamily="34" charset="0"/>
                        </a:rPr>
                        <a:t>Travis</a:t>
                      </a: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17</a:t>
                      </a:r>
                    </a:p>
                  </a:txBody>
                  <a:tcPr marL="9525" marR="9525" marT="9525" marB="0" anchor="b"/>
                </a:tc>
                <a:tc>
                  <a:txBody>
                    <a:bodyPr/>
                    <a:lstStyle/>
                    <a:p>
                      <a:pPr algn="l" fontAlgn="b"/>
                      <a:r>
                        <a:rPr lang="en-US" sz="1800" b="0" i="0" u="none" strike="noStrike" dirty="0">
                          <a:solidFill>
                            <a:schemeClr val="tx2"/>
                          </a:solidFill>
                          <a:effectLst/>
                          <a:latin typeface="Calibri" panose="020F0502020204030204" pitchFamily="34" charset="0"/>
                        </a:rPr>
                        <a:t>         24,505 </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44.2%</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33.3%</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22.5%</a:t>
                      </a:r>
                    </a:p>
                  </a:txBody>
                  <a:tcPr marL="3810" marR="3810" marT="3810" marB="0" anchor="b"/>
                </a:tc>
                <a:extLst>
                  <a:ext uri="{0D108BD9-81ED-4DB2-BD59-A6C34878D82A}">
                    <a16:rowId xmlns:a16="http://schemas.microsoft.com/office/drawing/2014/main" val="10008"/>
                  </a:ext>
                </a:extLst>
              </a:tr>
              <a:tr h="320373">
                <a:tc>
                  <a:txBody>
                    <a:bodyPr/>
                    <a:lstStyle/>
                    <a:p>
                      <a:pPr algn="ctr" fontAlgn="b"/>
                      <a:r>
                        <a:rPr lang="en-US" sz="1800" b="0" i="0" u="none" strike="noStrike" dirty="0">
                          <a:solidFill>
                            <a:schemeClr val="bg1"/>
                          </a:solidFill>
                          <a:effectLst/>
                          <a:latin typeface="Calibri" panose="020F0502020204030204" pitchFamily="34" charset="0"/>
                        </a:rPr>
                        <a:t>Williamson</a:t>
                      </a: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22</a:t>
                      </a:r>
                    </a:p>
                  </a:txBody>
                  <a:tcPr marL="9525" marR="9525" marT="9525" marB="0" anchor="b"/>
                </a:tc>
                <a:tc>
                  <a:txBody>
                    <a:bodyPr/>
                    <a:lstStyle/>
                    <a:p>
                      <a:pPr algn="l" fontAlgn="b"/>
                      <a:r>
                        <a:rPr lang="en-US" sz="1800" b="0" i="0" u="none" strike="noStrike" dirty="0">
                          <a:solidFill>
                            <a:schemeClr val="tx2"/>
                          </a:solidFill>
                          <a:effectLst/>
                          <a:latin typeface="Calibri" panose="020F0502020204030204" pitchFamily="34" charset="0"/>
                        </a:rPr>
                        <a:t>         20,659 </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20.3%</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74.1%</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5.6%</a:t>
                      </a:r>
                    </a:p>
                  </a:txBody>
                  <a:tcPr marL="3810" marR="3810" marT="3810" marB="0" anchor="b"/>
                </a:tc>
                <a:extLst>
                  <a:ext uri="{0D108BD9-81ED-4DB2-BD59-A6C34878D82A}">
                    <a16:rowId xmlns:a16="http://schemas.microsoft.com/office/drawing/2014/main" val="10009"/>
                  </a:ext>
                </a:extLst>
              </a:tr>
              <a:tr h="320373">
                <a:tc>
                  <a:txBody>
                    <a:bodyPr/>
                    <a:lstStyle/>
                    <a:p>
                      <a:pPr algn="ctr" fontAlgn="b"/>
                      <a:r>
                        <a:rPr lang="en-US" sz="1800" b="0" i="0" u="none" strike="noStrike" dirty="0">
                          <a:solidFill>
                            <a:schemeClr val="bg1"/>
                          </a:solidFill>
                          <a:effectLst/>
                          <a:latin typeface="Calibri" panose="020F0502020204030204" pitchFamily="34" charset="0"/>
                        </a:rPr>
                        <a:t>Montgomery</a:t>
                      </a: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24</a:t>
                      </a:r>
                    </a:p>
                  </a:txBody>
                  <a:tcPr marL="9525" marR="9525" marT="9525" marB="0" anchor="b"/>
                </a:tc>
                <a:tc>
                  <a:txBody>
                    <a:bodyPr/>
                    <a:lstStyle/>
                    <a:p>
                      <a:pPr algn="l" fontAlgn="b"/>
                      <a:r>
                        <a:rPr lang="en-US" sz="1800" b="0" i="0" u="none" strike="noStrike" dirty="0">
                          <a:solidFill>
                            <a:schemeClr val="tx2"/>
                          </a:solidFill>
                          <a:effectLst/>
                          <a:latin typeface="Calibri" panose="020F0502020204030204" pitchFamily="34" charset="0"/>
                        </a:rPr>
                        <a:t>         19,769 </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18.5%</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73.5%</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8.0%</a:t>
                      </a:r>
                    </a:p>
                  </a:txBody>
                  <a:tcPr marL="3810" marR="3810" marT="3810" marB="0" anchor="b"/>
                </a:tc>
                <a:extLst>
                  <a:ext uri="{0D108BD9-81ED-4DB2-BD59-A6C34878D82A}">
                    <a16:rowId xmlns:a16="http://schemas.microsoft.com/office/drawing/2014/main" val="10010"/>
                  </a:ext>
                </a:extLst>
              </a:tr>
              <a:tr h="320373">
                <a:tc>
                  <a:txBody>
                    <a:bodyPr/>
                    <a:lstStyle/>
                    <a:p>
                      <a:pPr algn="ctr" fontAlgn="b"/>
                      <a:r>
                        <a:rPr lang="en-US" sz="1800" b="0" i="0" u="none" strike="noStrike" dirty="0" smtClean="0">
                          <a:solidFill>
                            <a:schemeClr val="bg1"/>
                          </a:solidFill>
                          <a:effectLst/>
                          <a:latin typeface="Calibri" panose="020F0502020204030204" pitchFamily="34" charset="0"/>
                        </a:rPr>
                        <a:t>Hidalgo*</a:t>
                      </a:r>
                      <a:endParaRPr lang="en-US" sz="1800" b="0" i="0" u="none" strike="noStrike" dirty="0">
                        <a:solidFill>
                          <a:schemeClr val="bg1"/>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54</a:t>
                      </a:r>
                    </a:p>
                  </a:txBody>
                  <a:tcPr marL="9525" marR="9525" marT="9525" marB="0" anchor="b"/>
                </a:tc>
                <a:tc>
                  <a:txBody>
                    <a:bodyPr/>
                    <a:lstStyle/>
                    <a:p>
                      <a:pPr algn="l" fontAlgn="b"/>
                      <a:r>
                        <a:rPr lang="en-US" sz="1800" b="0" i="0" u="none" strike="noStrike" dirty="0">
                          <a:solidFill>
                            <a:schemeClr val="tx2"/>
                          </a:solidFill>
                          <a:effectLst/>
                          <a:latin typeface="Calibri" panose="020F0502020204030204" pitchFamily="34" charset="0"/>
                        </a:rPr>
                        <a:t>         10,529 </a:t>
                      </a:r>
                    </a:p>
                  </a:txBody>
                  <a:tcPr marL="9525" marR="9525" marT="9525" marB="0" anchor="b"/>
                </a:tc>
                <a:tc>
                  <a:txBody>
                    <a:bodyPr/>
                    <a:lstStyle/>
                    <a:p>
                      <a:pPr algn="ctr" fontAlgn="b"/>
                      <a:r>
                        <a:rPr lang="en-US" sz="1800" b="0" i="0" u="none" strike="noStrike" dirty="0" smtClean="0">
                          <a:solidFill>
                            <a:schemeClr val="tx2"/>
                          </a:solidFill>
                          <a:effectLst/>
                          <a:latin typeface="Calibri" panose="020F0502020204030204" pitchFamily="34" charset="0"/>
                        </a:rPr>
                        <a:t>113.5%</a:t>
                      </a:r>
                      <a:endParaRPr lang="en-US" sz="1800" b="0" i="0" u="none" strike="noStrike" dirty="0">
                        <a:solidFill>
                          <a:schemeClr val="tx2"/>
                        </a:solidFill>
                        <a:effectLst/>
                        <a:latin typeface="Calibri" panose="020F0502020204030204" pitchFamily="34" charset="0"/>
                      </a:endParaRP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-33.4%</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19.9%</a:t>
                      </a:r>
                    </a:p>
                  </a:txBody>
                  <a:tcPr marL="3810" marR="3810" marT="3810" marB="0" anchor="b"/>
                </a:tc>
                <a:extLst>
                  <a:ext uri="{0D108BD9-81ED-4DB2-BD59-A6C34878D82A}">
                    <a16:rowId xmlns:a16="http://schemas.microsoft.com/office/drawing/2014/main" val="10011"/>
                  </a:ext>
                </a:extLst>
              </a:tr>
              <a:tr h="171208">
                <a:tc gridSpan="6">
                  <a:txBody>
                    <a:bodyPr/>
                    <a:lstStyle/>
                    <a:p>
                      <a:pPr marL="0" marR="0">
                        <a:lnSpc>
                          <a:spcPct val="107000"/>
                        </a:lnSpc>
                        <a:spcBef>
                          <a:spcPts val="0"/>
                        </a:spcBef>
                        <a:spcAft>
                          <a:spcPts val="0"/>
                        </a:spcAft>
                      </a:pPr>
                      <a:r>
                        <a:rPr lang="en-US" sz="1200" b="0" dirty="0" smtClean="0">
                          <a:effectLst/>
                          <a:latin typeface="Calibri" panose="020F0502020204030204" pitchFamily="34" charset="0"/>
                          <a:ea typeface="Calibri" panose="020F0502020204030204" pitchFamily="34" charset="0"/>
                          <a:cs typeface="Times New Roman" panose="02020603050405020304" pitchFamily="18" charset="0"/>
                        </a:rPr>
                        <a:t>Hidalgo</a:t>
                      </a:r>
                      <a:r>
                        <a:rPr lang="en-US" sz="1200" b="0" baseline="0" dirty="0" smtClean="0">
                          <a:effectLst/>
                          <a:latin typeface="Calibri" panose="020F0502020204030204" pitchFamily="34" charset="0"/>
                          <a:ea typeface="Calibri" panose="020F0502020204030204" pitchFamily="34" charset="0"/>
                          <a:cs typeface="Times New Roman" panose="02020603050405020304" pitchFamily="18" charset="0"/>
                        </a:rPr>
                        <a:t> County had negative net migration (-13.5% of total population growth).</a:t>
                      </a:r>
                    </a:p>
                  </a:txBody>
                  <a:tcPr marL="61254" marR="6125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170109">
                <a:tc gridSpan="6">
                  <a:txBody>
                    <a:bodyPr/>
                    <a:lstStyle/>
                    <a:p>
                      <a:pPr marL="0" marR="0">
                        <a:lnSpc>
                          <a:spcPct val="107000"/>
                        </a:lnSpc>
                        <a:spcBef>
                          <a:spcPts val="0"/>
                        </a:spcBef>
                        <a:spcAft>
                          <a:spcPts val="0"/>
                        </a:spcAft>
                      </a:pPr>
                      <a:r>
                        <a:rPr lang="en-US" sz="1050" b="0" dirty="0">
                          <a:effectLst/>
                        </a:rPr>
                        <a:t>Source: U.S. Census  Bureau, </a:t>
                      </a:r>
                      <a:r>
                        <a:rPr lang="en-US" sz="1050" b="0" dirty="0" smtClean="0">
                          <a:effectLst/>
                        </a:rPr>
                        <a:t>2016 </a:t>
                      </a:r>
                      <a:r>
                        <a:rPr lang="en-US" sz="1050" b="0" dirty="0">
                          <a:effectLst/>
                        </a:rPr>
                        <a:t>Vintage Population Estimates</a:t>
                      </a:r>
                      <a:endParaRPr lang="en-US"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283980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Top 10 Gross Migration States for Domestic Migration to Texas, 2013</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12</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6174986"/>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34925" y="6444477"/>
            <a:ext cx="4572000" cy="276999"/>
          </a:xfrm>
          <a:prstGeom prst="rect">
            <a:avLst/>
          </a:prstGeom>
        </p:spPr>
        <p:txBody>
          <a:bodyPr>
            <a:spAutoFit/>
          </a:bodyPr>
          <a:lstStyle/>
          <a:p>
            <a:r>
              <a:rPr lang="en-US" sz="1200" i="1" dirty="0">
                <a:solidFill>
                  <a:schemeClr val="bg1">
                    <a:lumMod val="50000"/>
                  </a:schemeClr>
                </a:solidFill>
                <a:latin typeface="Arial" panose="020B0604020202020204" pitchFamily="34" charset="0"/>
                <a:ea typeface="Calibri" panose="020F0502020204030204" pitchFamily="34" charset="0"/>
              </a:rPr>
              <a:t>U.S. Census Bureau ACS </a:t>
            </a:r>
            <a:r>
              <a:rPr lang="en-US" sz="1200" i="1" dirty="0" smtClean="0">
                <a:solidFill>
                  <a:schemeClr val="bg1">
                    <a:lumMod val="50000"/>
                  </a:schemeClr>
                </a:solidFill>
                <a:latin typeface="Arial" panose="020B0604020202020204" pitchFamily="34" charset="0"/>
                <a:ea typeface="Calibri" panose="020F0502020204030204" pitchFamily="34" charset="0"/>
              </a:rPr>
              <a:t>1-Year PUMS,2013</a:t>
            </a:r>
            <a:endParaRPr lang="en-US" sz="1200" dirty="0">
              <a:solidFill>
                <a:schemeClr val="bg1">
                  <a:lumMod val="50000"/>
                </a:schemeClr>
              </a:solidFill>
            </a:endParaRPr>
          </a:p>
        </p:txBody>
      </p:sp>
    </p:spTree>
    <p:extLst>
      <p:ext uri="{BB962C8B-B14F-4D97-AF65-F5344CB8AC3E}">
        <p14:creationId xmlns:p14="http://schemas.microsoft.com/office/powerpoint/2010/main" val="220088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97794" y="5486400"/>
            <a:ext cx="7012806" cy="523220"/>
          </a:xfrm>
          <a:prstGeom prst="rect">
            <a:avLst/>
          </a:prstGeom>
          <a:noFill/>
        </p:spPr>
        <p:txBody>
          <a:bodyPr wrap="square" rtlCol="0">
            <a:spAutoFit/>
          </a:bodyPr>
          <a:lstStyle/>
          <a:p>
            <a:pPr algn="r"/>
            <a:r>
              <a:rPr lang="en-US" sz="2800" dirty="0" smtClean="0">
                <a:solidFill>
                  <a:schemeClr val="accent5">
                    <a:lumMod val="50000"/>
                  </a:schemeClr>
                </a:solidFill>
                <a:latin typeface="+mj-lt"/>
              </a:rPr>
              <a:t>Texas continues to racially/ethnically diversify.</a:t>
            </a:r>
            <a:endParaRPr lang="en-US" sz="2800" dirty="0">
              <a:solidFill>
                <a:schemeClr val="accent5">
                  <a:lumMod val="50000"/>
                </a:schemeClr>
              </a:solidFill>
              <a:latin typeface="+mj-lt"/>
            </a:endParaRPr>
          </a:p>
        </p:txBody>
      </p:sp>
    </p:spTree>
    <p:extLst>
      <p:ext uri="{BB962C8B-B14F-4D97-AF65-F5344CB8AC3E}">
        <p14:creationId xmlns:p14="http://schemas.microsoft.com/office/powerpoint/2010/main" val="3153561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600200" y="137656"/>
            <a:ext cx="7391400" cy="990600"/>
          </a:xfrm>
          <a:prstGeom prst="rect">
            <a:avLst/>
          </a:prstGeom>
        </p:spPr>
        <p:txBody>
          <a:bodyPr/>
          <a:lstStyle/>
          <a:p>
            <a:pPr lvl="0" algn="ctr" eaLnBrk="1" hangingPunct="1">
              <a:defRPr/>
            </a:pPr>
            <a:r>
              <a:rPr lang="en-US" sz="2400" kern="0" dirty="0">
                <a:solidFill>
                  <a:schemeClr val="bg1"/>
                </a:solidFill>
                <a:latin typeface="+mj-lt"/>
                <a:ea typeface="+mj-ea"/>
                <a:cs typeface="+mj-cs"/>
              </a:rPr>
              <a:t>Texas Racial and Ethnic Composition, </a:t>
            </a:r>
          </a:p>
          <a:p>
            <a:pPr lvl="0" algn="ctr" eaLnBrk="1" hangingPunct="1">
              <a:defRPr/>
            </a:pPr>
            <a:r>
              <a:rPr lang="en-US" sz="2400" kern="0" dirty="0">
                <a:solidFill>
                  <a:schemeClr val="bg1"/>
                </a:solidFill>
                <a:latin typeface="+mj-lt"/>
                <a:ea typeface="+mj-ea"/>
                <a:cs typeface="+mj-cs"/>
              </a:rPr>
              <a:t>2000, 2010, and 2015</a:t>
            </a:r>
          </a:p>
        </p:txBody>
      </p:sp>
      <p:sp>
        <p:nvSpPr>
          <p:cNvPr id="9" name="Rectangle 8"/>
          <p:cNvSpPr/>
          <p:nvPr/>
        </p:nvSpPr>
        <p:spPr>
          <a:xfrm>
            <a:off x="0" y="6472543"/>
            <a:ext cx="8001000" cy="430887"/>
          </a:xfrm>
          <a:prstGeom prst="rect">
            <a:avLst/>
          </a:prstGeom>
        </p:spPr>
        <p:txBody>
          <a:bodyPr wrap="square">
            <a:spAutoFit/>
          </a:bodyPr>
          <a:lstStyle/>
          <a:p>
            <a:r>
              <a:rPr lang="en-US" sz="1100" dirty="0">
                <a:solidFill>
                  <a:schemeClr val="tx1">
                    <a:lumMod val="50000"/>
                    <a:lumOff val="50000"/>
                  </a:schemeClr>
                </a:solidFill>
              </a:rPr>
              <a:t>Source: U.S. Census Bureau. 2000, 2010 Decennial Census and 2015 Population Estimates					</a:t>
            </a:r>
          </a:p>
        </p:txBody>
      </p:sp>
      <p:sp>
        <p:nvSpPr>
          <p:cNvPr id="7"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11</a:t>
            </a:r>
          </a:p>
        </p:txBody>
      </p:sp>
      <p:graphicFrame>
        <p:nvGraphicFramePr>
          <p:cNvPr id="11" name="Chart 10"/>
          <p:cNvGraphicFramePr>
            <a:graphicFrameLocks noGrp="1"/>
          </p:cNvGraphicFramePr>
          <p:nvPr>
            <p:extLst>
              <p:ext uri="{D42A27DB-BD31-4B8C-83A1-F6EECF244321}">
                <p14:modId xmlns:p14="http://schemas.microsoft.com/office/powerpoint/2010/main" val="774758639"/>
              </p:ext>
            </p:extLst>
          </p:nvPr>
        </p:nvGraphicFramePr>
        <p:xfrm>
          <a:off x="-721708" y="1112122"/>
          <a:ext cx="4966253" cy="37205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noGrp="1"/>
          </p:cNvGraphicFramePr>
          <p:nvPr>
            <p:extLst>
              <p:ext uri="{D42A27DB-BD31-4B8C-83A1-F6EECF244321}">
                <p14:modId xmlns:p14="http://schemas.microsoft.com/office/powerpoint/2010/main" val="261209730"/>
              </p:ext>
            </p:extLst>
          </p:nvPr>
        </p:nvGraphicFramePr>
        <p:xfrm>
          <a:off x="4710051" y="2581260"/>
          <a:ext cx="5089228" cy="37170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noGrp="1"/>
          </p:cNvGraphicFramePr>
          <p:nvPr>
            <p:extLst>
              <p:ext uri="{D42A27DB-BD31-4B8C-83A1-F6EECF244321}">
                <p14:modId xmlns:p14="http://schemas.microsoft.com/office/powerpoint/2010/main" val="3635700652"/>
              </p:ext>
            </p:extLst>
          </p:nvPr>
        </p:nvGraphicFramePr>
        <p:xfrm>
          <a:off x="2336457" y="1819277"/>
          <a:ext cx="4415027" cy="37298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67301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Texas Racial and Ethnic Composition, 1980 to 2050</a:t>
            </a:r>
            <a:endParaRPr lang="en-US" sz="28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15</a:t>
            </a:fld>
            <a:endParaRPr lang="en-US" dirty="0"/>
          </a:p>
        </p:txBody>
      </p:sp>
      <p:pic>
        <p:nvPicPr>
          <p:cNvPr id="7" name="Content Placeholder 6"/>
          <p:cNvPicPr>
            <a:picLocks noGrp="1" noChangeAspect="1"/>
          </p:cNvPicPr>
          <p:nvPr>
            <p:ph idx="1"/>
          </p:nvPr>
        </p:nvPicPr>
        <p:blipFill>
          <a:blip r:embed="rId2"/>
          <a:stretch>
            <a:fillRect/>
          </a:stretch>
        </p:blipFill>
        <p:spPr>
          <a:xfrm>
            <a:off x="1360374" y="1511300"/>
            <a:ext cx="6423252" cy="4664075"/>
          </a:xfrm>
          <a:prstGeom prst="rect">
            <a:avLst/>
          </a:prstGeom>
        </p:spPr>
      </p:pic>
      <p:sp>
        <p:nvSpPr>
          <p:cNvPr id="8" name="TextBox 7"/>
          <p:cNvSpPr txBox="1"/>
          <p:nvPr/>
        </p:nvSpPr>
        <p:spPr>
          <a:xfrm>
            <a:off x="129070" y="6426919"/>
            <a:ext cx="8009089" cy="253916"/>
          </a:xfrm>
          <a:prstGeom prst="rect">
            <a:avLst/>
          </a:prstGeom>
          <a:noFill/>
        </p:spPr>
        <p:txBody>
          <a:bodyPr wrap="square" rtlCol="0">
            <a:spAutoFit/>
          </a:bodyPr>
          <a:lstStyle/>
          <a:p>
            <a:r>
              <a:rPr lang="en-US" sz="1050" dirty="0" smtClean="0">
                <a:solidFill>
                  <a:schemeClr val="bg1">
                    <a:lumMod val="50000"/>
                  </a:schemeClr>
                </a:solidFill>
              </a:rPr>
              <a:t>Source: U.S. Census Bureau, 1980 to 2010 Decennial Censuses; Texas Demographic Center, 2014 Population Projections, Half Migration Scenario</a:t>
            </a:r>
            <a:endParaRPr lang="en-US" sz="1050" dirty="0">
              <a:solidFill>
                <a:schemeClr val="bg1">
                  <a:lumMod val="50000"/>
                </a:schemeClr>
              </a:solidFill>
            </a:endParaRPr>
          </a:p>
        </p:txBody>
      </p:sp>
    </p:spTree>
    <p:extLst>
      <p:ext uri="{BB962C8B-B14F-4D97-AF65-F5344CB8AC3E}">
        <p14:creationId xmlns:p14="http://schemas.microsoft.com/office/powerpoint/2010/main" val="683740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Racial and Ethnic Composition of Texas and Top 10 Most Populous Counties, </a:t>
            </a:r>
            <a:r>
              <a:rPr lang="en-US" sz="2400" dirty="0" smtClean="0"/>
              <a:t>2015</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3978364"/>
              </p:ext>
            </p:extLst>
          </p:nvPr>
        </p:nvGraphicFramePr>
        <p:xfrm>
          <a:off x="609598" y="1447801"/>
          <a:ext cx="7735504" cy="4690896"/>
        </p:xfrm>
        <a:graphic>
          <a:graphicData uri="http://schemas.openxmlformats.org/drawingml/2006/table">
            <a:tbl>
              <a:tblPr firstRow="1" firstCol="1" bandRow="1">
                <a:tableStyleId>{5C22544A-7EE6-4342-B048-85BDC9FD1C3A}</a:tableStyleId>
              </a:tblPr>
              <a:tblGrid>
                <a:gridCol w="2119099">
                  <a:extLst>
                    <a:ext uri="{9D8B030D-6E8A-4147-A177-3AD203B41FA5}">
                      <a16:colId xmlns:a16="http://schemas.microsoft.com/office/drawing/2014/main" val="20000"/>
                    </a:ext>
                  </a:extLst>
                </a:gridCol>
                <a:gridCol w="1271459">
                  <a:extLst>
                    <a:ext uri="{9D8B030D-6E8A-4147-A177-3AD203B41FA5}">
                      <a16:colId xmlns:a16="http://schemas.microsoft.com/office/drawing/2014/main" val="20002"/>
                    </a:ext>
                  </a:extLst>
                </a:gridCol>
                <a:gridCol w="1099382">
                  <a:extLst>
                    <a:ext uri="{9D8B030D-6E8A-4147-A177-3AD203B41FA5}">
                      <a16:colId xmlns:a16="http://schemas.microsoft.com/office/drawing/2014/main" val="20003"/>
                    </a:ext>
                  </a:extLst>
                </a:gridCol>
                <a:gridCol w="1070701">
                  <a:extLst>
                    <a:ext uri="{9D8B030D-6E8A-4147-A177-3AD203B41FA5}">
                      <a16:colId xmlns:a16="http://schemas.microsoft.com/office/drawing/2014/main" val="1330857827"/>
                    </a:ext>
                  </a:extLst>
                </a:gridCol>
                <a:gridCol w="1058334">
                  <a:extLst>
                    <a:ext uri="{9D8B030D-6E8A-4147-A177-3AD203B41FA5}">
                      <a16:colId xmlns:a16="http://schemas.microsoft.com/office/drawing/2014/main" val="20004"/>
                    </a:ext>
                  </a:extLst>
                </a:gridCol>
                <a:gridCol w="1116529">
                  <a:extLst>
                    <a:ext uri="{9D8B030D-6E8A-4147-A177-3AD203B41FA5}">
                      <a16:colId xmlns:a16="http://schemas.microsoft.com/office/drawing/2014/main" val="20005"/>
                    </a:ext>
                  </a:extLst>
                </a:gridCol>
              </a:tblGrid>
              <a:tr h="595079">
                <a:tc>
                  <a:txBody>
                    <a:bodyPr/>
                    <a:lstStyle/>
                    <a:p>
                      <a:pPr marL="91440" algn="l" fontAlgn="b">
                        <a:spcBef>
                          <a:spcPts val="600"/>
                        </a:spcBef>
                      </a:pP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900" b="0" u="none" strike="noStrike" dirty="0" smtClean="0">
                          <a:effectLst/>
                        </a:rPr>
                        <a:t>NH White</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900" b="0" u="none" strike="noStrike" dirty="0" smtClean="0">
                          <a:effectLst/>
                        </a:rPr>
                        <a:t> NH </a:t>
                      </a:r>
                      <a:r>
                        <a:rPr lang="en-US" sz="1900" b="0" u="none" strike="noStrike" dirty="0">
                          <a:effectLst/>
                        </a:rPr>
                        <a:t>Black</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900" b="0" u="none" strike="noStrike" dirty="0" smtClean="0">
                          <a:effectLst/>
                        </a:rPr>
                        <a:t> Hispanic</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900" b="0" u="none" strike="noStrike" dirty="0" smtClean="0">
                          <a:effectLst/>
                        </a:rPr>
                        <a:t> NH </a:t>
                      </a:r>
                      <a:r>
                        <a:rPr lang="en-US" sz="1900" b="0" u="none" strike="noStrike" dirty="0">
                          <a:effectLst/>
                        </a:rPr>
                        <a:t>Asian</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900" b="0" u="none" strike="noStrike" dirty="0" smtClean="0">
                          <a:effectLst/>
                        </a:rPr>
                        <a:t> NH </a:t>
                      </a:r>
                      <a:r>
                        <a:rPr lang="en-US" sz="1900" b="0" u="none" strike="noStrike" dirty="0">
                          <a:effectLst/>
                        </a:rPr>
                        <a:t>Other</a:t>
                      </a:r>
                      <a:endParaRPr lang="en-US" sz="19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372347">
                <a:tc>
                  <a:txBody>
                    <a:bodyPr/>
                    <a:lstStyle/>
                    <a:p>
                      <a:pPr marL="91440" algn="l" fontAlgn="b">
                        <a:spcBef>
                          <a:spcPts val="600"/>
                        </a:spcBef>
                      </a:pPr>
                      <a:r>
                        <a:rPr lang="en-US" sz="1900" b="0" u="none" strike="noStrike" dirty="0">
                          <a:effectLst/>
                        </a:rPr>
                        <a:t>TEXAS</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900" u="none" strike="noStrike" dirty="0" smtClean="0">
                          <a:solidFill>
                            <a:schemeClr val="accent1">
                              <a:lumMod val="50000"/>
                            </a:schemeClr>
                          </a:solidFill>
                          <a:effectLst/>
                        </a:rPr>
                        <a:t>43.0%</a:t>
                      </a:r>
                      <a:endParaRPr lang="en-US" sz="19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tc>
                  <a:txBody>
                    <a:bodyPr/>
                    <a:lstStyle/>
                    <a:p>
                      <a:pPr algn="r" fontAlgn="b"/>
                      <a:r>
                        <a:rPr lang="en-US" sz="1900" u="none" strike="noStrike" dirty="0" smtClean="0">
                          <a:solidFill>
                            <a:schemeClr val="accent1">
                              <a:lumMod val="50000"/>
                            </a:schemeClr>
                          </a:solidFill>
                          <a:effectLst/>
                        </a:rPr>
                        <a:t>11.8%</a:t>
                      </a:r>
                      <a:endParaRPr lang="en-US" sz="19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tc>
                  <a:txBody>
                    <a:bodyPr/>
                    <a:lstStyle/>
                    <a:p>
                      <a:pPr algn="r" fontAlgn="b"/>
                      <a:r>
                        <a:rPr lang="en-US" sz="1900" u="none" strike="noStrike" dirty="0" smtClean="0">
                          <a:solidFill>
                            <a:schemeClr val="accent1">
                              <a:lumMod val="50000"/>
                            </a:schemeClr>
                          </a:solidFill>
                          <a:effectLst/>
                        </a:rPr>
                        <a:t>38.8%</a:t>
                      </a:r>
                      <a:endParaRPr lang="en-US" sz="19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tc>
                  <a:txBody>
                    <a:bodyPr/>
                    <a:lstStyle/>
                    <a:p>
                      <a:pPr algn="r" fontAlgn="b"/>
                      <a:r>
                        <a:rPr lang="en-US" sz="1900" u="none" strike="noStrike" dirty="0" smtClean="0">
                          <a:solidFill>
                            <a:schemeClr val="accent1">
                              <a:lumMod val="50000"/>
                            </a:schemeClr>
                          </a:solidFill>
                          <a:effectLst/>
                        </a:rPr>
                        <a:t>4.6%</a:t>
                      </a:r>
                      <a:endParaRPr lang="en-US" sz="19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tc>
                  <a:txBody>
                    <a:bodyPr/>
                    <a:lstStyle/>
                    <a:p>
                      <a:pPr algn="r" fontAlgn="b"/>
                      <a:r>
                        <a:rPr lang="en-US" sz="1900" u="none" strike="noStrike" dirty="0" smtClean="0">
                          <a:solidFill>
                            <a:schemeClr val="accent1">
                              <a:lumMod val="50000"/>
                            </a:schemeClr>
                          </a:solidFill>
                          <a:effectLst/>
                        </a:rPr>
                        <a:t>1.8%</a:t>
                      </a:r>
                      <a:endParaRPr lang="en-US" sz="19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extLst>
                  <a:ext uri="{0D108BD9-81ED-4DB2-BD59-A6C34878D82A}">
                    <a16:rowId xmlns:a16="http://schemas.microsoft.com/office/drawing/2014/main" val="10001"/>
                  </a:ext>
                </a:extLst>
              </a:tr>
              <a:tr h="372347">
                <a:tc>
                  <a:txBody>
                    <a:bodyPr/>
                    <a:lstStyle/>
                    <a:p>
                      <a:pPr marL="91440" algn="l" fontAlgn="b">
                        <a:spcBef>
                          <a:spcPts val="600"/>
                        </a:spcBef>
                      </a:pPr>
                      <a:r>
                        <a:rPr lang="en-US" sz="1900" b="0" u="none" strike="noStrike" dirty="0">
                          <a:effectLst/>
                        </a:rPr>
                        <a:t>Denton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60.9%</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9.3%</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19.2%</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8.0%</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2.6%</a:t>
                      </a:r>
                    </a:p>
                  </a:txBody>
                  <a:tcPr marL="9525" marR="9525" marT="9525" marB="0" anchor="b"/>
                </a:tc>
                <a:extLst>
                  <a:ext uri="{0D108BD9-81ED-4DB2-BD59-A6C34878D82A}">
                    <a16:rowId xmlns:a16="http://schemas.microsoft.com/office/drawing/2014/main" val="10002"/>
                  </a:ext>
                </a:extLst>
              </a:tr>
              <a:tr h="372347">
                <a:tc>
                  <a:txBody>
                    <a:bodyPr/>
                    <a:lstStyle/>
                    <a:p>
                      <a:pPr marL="91440" algn="l" fontAlgn="b">
                        <a:spcBef>
                          <a:spcPts val="600"/>
                        </a:spcBef>
                      </a:pPr>
                      <a:r>
                        <a:rPr lang="en-US" sz="1900" b="0" u="none" strike="noStrike" dirty="0">
                          <a:effectLst/>
                        </a:rPr>
                        <a:t>Collin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59.4%</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9.4%</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15.2%</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13.4%</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2.7%</a:t>
                      </a:r>
                    </a:p>
                  </a:txBody>
                  <a:tcPr marL="9525" marR="9525" marT="9525" marB="0" anchor="b"/>
                </a:tc>
                <a:extLst>
                  <a:ext uri="{0D108BD9-81ED-4DB2-BD59-A6C34878D82A}">
                    <a16:rowId xmlns:a16="http://schemas.microsoft.com/office/drawing/2014/main" val="10003"/>
                  </a:ext>
                </a:extLst>
              </a:tr>
              <a:tr h="372347">
                <a:tc>
                  <a:txBody>
                    <a:bodyPr/>
                    <a:lstStyle/>
                    <a:p>
                      <a:pPr marL="91440" algn="l" fontAlgn="b">
                        <a:spcBef>
                          <a:spcPts val="600"/>
                        </a:spcBef>
                      </a:pPr>
                      <a:r>
                        <a:rPr lang="en-US" sz="1900" b="0" u="none" strike="noStrike" dirty="0">
                          <a:effectLst/>
                        </a:rPr>
                        <a:t>Travis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49.5%</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8.0%</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33.9%</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6.4%</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2.1%</a:t>
                      </a:r>
                    </a:p>
                  </a:txBody>
                  <a:tcPr marL="9525" marR="9525" marT="9525" marB="0" anchor="b"/>
                </a:tc>
                <a:extLst>
                  <a:ext uri="{0D108BD9-81ED-4DB2-BD59-A6C34878D82A}">
                    <a16:rowId xmlns:a16="http://schemas.microsoft.com/office/drawing/2014/main" val="10004"/>
                  </a:ext>
                </a:extLst>
              </a:tr>
              <a:tr h="372347">
                <a:tc>
                  <a:txBody>
                    <a:bodyPr/>
                    <a:lstStyle/>
                    <a:p>
                      <a:pPr marL="91440" algn="l" fontAlgn="b">
                        <a:spcBef>
                          <a:spcPts val="600"/>
                        </a:spcBef>
                      </a:pPr>
                      <a:r>
                        <a:rPr lang="en-US" sz="1900" b="0" u="none" strike="noStrike" dirty="0">
                          <a:effectLst/>
                        </a:rPr>
                        <a:t>Tarrant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48.6%</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15.6%</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28.2%</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5.3%</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2.4%</a:t>
                      </a:r>
                    </a:p>
                  </a:txBody>
                  <a:tcPr marL="9525" marR="9525" marT="9525" marB="0" anchor="b"/>
                </a:tc>
                <a:extLst>
                  <a:ext uri="{0D108BD9-81ED-4DB2-BD59-A6C34878D82A}">
                    <a16:rowId xmlns:a16="http://schemas.microsoft.com/office/drawing/2014/main" val="10005"/>
                  </a:ext>
                </a:extLst>
              </a:tr>
              <a:tr h="372347">
                <a:tc>
                  <a:txBody>
                    <a:bodyPr/>
                    <a:lstStyle/>
                    <a:p>
                      <a:pPr marL="91440" algn="l" fontAlgn="b">
                        <a:spcBef>
                          <a:spcPts val="600"/>
                        </a:spcBef>
                      </a:pPr>
                      <a:r>
                        <a:rPr lang="en-US" sz="1900" b="0" u="none" strike="noStrike" dirty="0">
                          <a:effectLst/>
                        </a:rPr>
                        <a:t>Fort Bend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34.6%</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20.1%</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24.1%</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19.2%</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1.9%</a:t>
                      </a:r>
                    </a:p>
                  </a:txBody>
                  <a:tcPr marL="9525" marR="9525" marT="9525" marB="0" anchor="b"/>
                </a:tc>
                <a:extLst>
                  <a:ext uri="{0D108BD9-81ED-4DB2-BD59-A6C34878D82A}">
                    <a16:rowId xmlns:a16="http://schemas.microsoft.com/office/drawing/2014/main" val="10006"/>
                  </a:ext>
                </a:extLst>
              </a:tr>
              <a:tr h="372347">
                <a:tc>
                  <a:txBody>
                    <a:bodyPr/>
                    <a:lstStyle/>
                    <a:p>
                      <a:pPr marL="91440" algn="l" fontAlgn="b">
                        <a:spcBef>
                          <a:spcPts val="600"/>
                        </a:spcBef>
                      </a:pPr>
                      <a:r>
                        <a:rPr lang="en-US" sz="1900" b="0" u="none" strike="noStrike" dirty="0">
                          <a:effectLst/>
                        </a:rPr>
                        <a:t>Harris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31.0%</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18.5%</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42.0%</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7.0%</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1.6%</a:t>
                      </a:r>
                    </a:p>
                  </a:txBody>
                  <a:tcPr marL="9525" marR="9525" marT="9525" marB="0" anchor="b"/>
                </a:tc>
                <a:extLst>
                  <a:ext uri="{0D108BD9-81ED-4DB2-BD59-A6C34878D82A}">
                    <a16:rowId xmlns:a16="http://schemas.microsoft.com/office/drawing/2014/main" val="10007"/>
                  </a:ext>
                </a:extLst>
              </a:tr>
              <a:tr h="372347">
                <a:tc>
                  <a:txBody>
                    <a:bodyPr/>
                    <a:lstStyle/>
                    <a:p>
                      <a:pPr marL="91440" algn="l" fontAlgn="b">
                        <a:spcBef>
                          <a:spcPts val="600"/>
                        </a:spcBef>
                      </a:pPr>
                      <a:r>
                        <a:rPr lang="en-US" sz="1900" b="0" u="none" strike="noStrike" dirty="0">
                          <a:effectLst/>
                        </a:rPr>
                        <a:t>Dallas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30.6%</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22.3%</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39.5%</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6.0%</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1.6%</a:t>
                      </a:r>
                    </a:p>
                  </a:txBody>
                  <a:tcPr marL="9525" marR="9525" marT="9525" marB="0" anchor="b"/>
                </a:tc>
                <a:extLst>
                  <a:ext uri="{0D108BD9-81ED-4DB2-BD59-A6C34878D82A}">
                    <a16:rowId xmlns:a16="http://schemas.microsoft.com/office/drawing/2014/main" val="10008"/>
                  </a:ext>
                </a:extLst>
              </a:tr>
              <a:tr h="372347">
                <a:tc>
                  <a:txBody>
                    <a:bodyPr/>
                    <a:lstStyle/>
                    <a:p>
                      <a:pPr marL="91440" algn="l" fontAlgn="b">
                        <a:spcBef>
                          <a:spcPts val="600"/>
                        </a:spcBef>
                      </a:pPr>
                      <a:r>
                        <a:rPr lang="en-US" sz="1900" b="0" u="none" strike="noStrike" dirty="0">
                          <a:effectLst/>
                        </a:rPr>
                        <a:t>Bexar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28.7%</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7.3%</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59.5%</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2.7%</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1.7%</a:t>
                      </a:r>
                    </a:p>
                  </a:txBody>
                  <a:tcPr marL="9525" marR="9525" marT="9525" marB="0" anchor="b"/>
                </a:tc>
                <a:extLst>
                  <a:ext uri="{0D108BD9-81ED-4DB2-BD59-A6C34878D82A}">
                    <a16:rowId xmlns:a16="http://schemas.microsoft.com/office/drawing/2014/main" val="10009"/>
                  </a:ext>
                </a:extLst>
              </a:tr>
              <a:tr h="372347">
                <a:tc>
                  <a:txBody>
                    <a:bodyPr/>
                    <a:lstStyle/>
                    <a:p>
                      <a:pPr marL="91440" algn="l" fontAlgn="b">
                        <a:spcBef>
                          <a:spcPts val="600"/>
                        </a:spcBef>
                      </a:pPr>
                      <a:r>
                        <a:rPr lang="en-US" sz="1900" b="0" u="none" strike="noStrike" dirty="0" smtClean="0">
                          <a:effectLst/>
                        </a:rPr>
                        <a:t>El Paso 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13.1%</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3.2%</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81.3%</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1.2%</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1.2%</a:t>
                      </a:r>
                    </a:p>
                  </a:txBody>
                  <a:tcPr marL="9525" marR="9525" marT="9525" marB="0" anchor="b"/>
                </a:tc>
                <a:extLst>
                  <a:ext uri="{0D108BD9-81ED-4DB2-BD59-A6C34878D82A}">
                    <a16:rowId xmlns:a16="http://schemas.microsoft.com/office/drawing/2014/main" val="10010"/>
                  </a:ext>
                </a:extLst>
              </a:tr>
              <a:tr h="372347">
                <a:tc>
                  <a:txBody>
                    <a:bodyPr/>
                    <a:lstStyle/>
                    <a:p>
                      <a:pPr marL="91440" algn="l" fontAlgn="b">
                        <a:spcBef>
                          <a:spcPts val="600"/>
                        </a:spcBef>
                      </a:pPr>
                      <a:r>
                        <a:rPr lang="en-US" sz="1900" b="0" u="none" strike="noStrike" dirty="0" smtClean="0">
                          <a:effectLst/>
                        </a:rPr>
                        <a:t>Hidalgo</a:t>
                      </a:r>
                      <a:r>
                        <a:rPr lang="en-US" sz="1900" b="0" u="none" strike="noStrike" baseline="0" dirty="0" smtClean="0">
                          <a:effectLst/>
                        </a:rPr>
                        <a:t>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7.0%</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0.5%</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91.3%</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1.0%</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0.2%</a:t>
                      </a:r>
                    </a:p>
                  </a:txBody>
                  <a:tcPr marL="9525" marR="9525" marT="9525" marB="0" anchor="b"/>
                </a:tc>
                <a:extLst>
                  <a:ext uri="{0D108BD9-81ED-4DB2-BD59-A6C34878D82A}">
                    <a16:rowId xmlns:a16="http://schemas.microsoft.com/office/drawing/2014/main" val="10011"/>
                  </a:ext>
                </a:extLst>
              </a:tr>
            </a:tbl>
          </a:graphicData>
        </a:graphic>
      </p:graphicFrame>
      <p:sp>
        <p:nvSpPr>
          <p:cNvPr id="5" name="Rectangle 4"/>
          <p:cNvSpPr/>
          <p:nvPr/>
        </p:nvSpPr>
        <p:spPr>
          <a:xfrm>
            <a:off x="0" y="6400807"/>
            <a:ext cx="8001000" cy="261610"/>
          </a:xfrm>
          <a:prstGeom prst="rect">
            <a:avLst/>
          </a:prstGeom>
        </p:spPr>
        <p:txBody>
          <a:bodyPr wrap="square">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2015 </a:t>
            </a:r>
            <a:r>
              <a:rPr lang="en-US" sz="1100" dirty="0">
                <a:solidFill>
                  <a:schemeClr val="tx1">
                    <a:lumMod val="50000"/>
                    <a:lumOff val="50000"/>
                  </a:schemeClr>
                </a:solidFill>
              </a:rPr>
              <a:t>Vintage Population Estimates</a:t>
            </a:r>
          </a:p>
        </p:txBody>
      </p:sp>
      <p:sp>
        <p:nvSpPr>
          <p:cNvPr id="6"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12</a:t>
            </a:r>
          </a:p>
        </p:txBody>
      </p:sp>
    </p:spTree>
    <p:extLst>
      <p:ext uri="{BB962C8B-B14F-4D97-AF65-F5344CB8AC3E}">
        <p14:creationId xmlns:p14="http://schemas.microsoft.com/office/powerpoint/2010/main" val="1923257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smtClean="0"/>
              <a:t>Population Pyramids for Hispanics and </a:t>
            </a:r>
            <a:r>
              <a:rPr lang="en-US" sz="2800" dirty="0"/>
              <a:t>N</a:t>
            </a:r>
            <a:r>
              <a:rPr lang="en-US" sz="2800" dirty="0" smtClean="0"/>
              <a:t>on-Hispanic Whites in Texas, 2010</a:t>
            </a:r>
            <a:endParaRPr lang="en-US" sz="28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17</a:t>
            </a:fld>
            <a:endParaRPr lang="en-US" dirty="0"/>
          </a:p>
        </p:txBody>
      </p:sp>
      <p:pic>
        <p:nvPicPr>
          <p:cNvPr id="5" name="Picture 4"/>
          <p:cNvPicPr>
            <a:picLocks noChangeAspect="1"/>
          </p:cNvPicPr>
          <p:nvPr/>
        </p:nvPicPr>
        <p:blipFill>
          <a:blip r:embed="rId3"/>
          <a:stretch>
            <a:fillRect/>
          </a:stretch>
        </p:blipFill>
        <p:spPr>
          <a:xfrm>
            <a:off x="397079" y="1145265"/>
            <a:ext cx="8349843" cy="5576211"/>
          </a:xfrm>
          <a:prstGeom prst="rect">
            <a:avLst/>
          </a:prstGeom>
        </p:spPr>
      </p:pic>
    </p:spTree>
    <p:extLst>
      <p:ext uri="{BB962C8B-B14F-4D97-AF65-F5344CB8AC3E}">
        <p14:creationId xmlns:p14="http://schemas.microsoft.com/office/powerpoint/2010/main" val="1447113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C1FA3B-F0C1-4F58-90BE-DCC7501F4B28}" type="slidenum">
              <a:rPr lang="en-US" smtClean="0"/>
              <a:pPr/>
              <a:t>18</a:t>
            </a:fld>
            <a:endParaRPr lang="en-US" dirty="0"/>
          </a:p>
        </p:txBody>
      </p:sp>
      <p:sp>
        <p:nvSpPr>
          <p:cNvPr id="3" name="Title 1"/>
          <p:cNvSpPr txBox="1">
            <a:spLocks/>
          </p:cNvSpPr>
          <p:nvPr/>
        </p:nvSpPr>
        <p:spPr>
          <a:xfrm>
            <a:off x="1600200" y="228600"/>
            <a:ext cx="6858000" cy="990600"/>
          </a:xfrm>
          <a:prstGeom prst="rect">
            <a:avLst/>
          </a:prstGeom>
        </p:spPr>
        <p:txBody>
          <a:bodyPr>
            <a:noAutofit/>
          </a:bodyPr>
          <a:lst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a:lstStyle>
          <a:p>
            <a:r>
              <a:rPr lang="en-US" sz="2400" dirty="0"/>
              <a:t>Annual Shares of Recent Non-Citizen Immigrants to Texas by World Area of Birth, </a:t>
            </a:r>
            <a:r>
              <a:rPr lang="en-US" sz="2400" dirty="0" smtClean="0"/>
              <a:t>2005-2015 </a:t>
            </a:r>
            <a:endParaRPr lang="en-US" sz="2400" dirty="0"/>
          </a:p>
        </p:txBody>
      </p:sp>
      <p:graphicFrame>
        <p:nvGraphicFramePr>
          <p:cNvPr id="5" name="Chart 4"/>
          <p:cNvGraphicFramePr>
            <a:graphicFrameLocks noGrp="1"/>
          </p:cNvGraphicFramePr>
          <p:nvPr>
            <p:extLst>
              <p:ext uri="{D42A27DB-BD31-4B8C-83A1-F6EECF244321}">
                <p14:modId xmlns:p14="http://schemas.microsoft.com/office/powerpoint/2010/main" val="1582473469"/>
              </p:ext>
            </p:extLst>
          </p:nvPr>
        </p:nvGraphicFramePr>
        <p:xfrm>
          <a:off x="832585" y="1228335"/>
          <a:ext cx="7478830" cy="517247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0" y="6400807"/>
            <a:ext cx="8001000" cy="261610"/>
          </a:xfrm>
          <a:prstGeom prst="rect">
            <a:avLst/>
          </a:prstGeom>
        </p:spPr>
        <p:txBody>
          <a:bodyPr wrap="square">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American Community Survey, 1-Year PUMS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3558535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Unauthorized and Mexican Immigration, 2015</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19</a:t>
            </a:fld>
            <a:endParaRPr lang="en-US" dirty="0"/>
          </a:p>
        </p:txBody>
      </p:sp>
      <p:pic>
        <p:nvPicPr>
          <p:cNvPr id="10" name="Picture 9"/>
          <p:cNvPicPr>
            <a:picLocks noChangeAspect="1"/>
          </p:cNvPicPr>
          <p:nvPr/>
        </p:nvPicPr>
        <p:blipFill rotWithShape="1">
          <a:blip r:embed="rId2"/>
          <a:srcRect t="4947" b="2051"/>
          <a:stretch/>
        </p:blipFill>
        <p:spPr>
          <a:xfrm>
            <a:off x="4111" y="1777194"/>
            <a:ext cx="2626090" cy="4498607"/>
          </a:xfrm>
          <a:prstGeom prst="rect">
            <a:avLst/>
          </a:prstGeom>
        </p:spPr>
      </p:pic>
      <p:pic>
        <p:nvPicPr>
          <p:cNvPr id="11" name="Picture 10"/>
          <p:cNvPicPr>
            <a:picLocks noChangeAspect="1"/>
          </p:cNvPicPr>
          <p:nvPr/>
        </p:nvPicPr>
        <p:blipFill rotWithShape="1">
          <a:blip r:embed="rId3"/>
          <a:srcRect t="1847" b="2154"/>
          <a:stretch/>
        </p:blipFill>
        <p:spPr>
          <a:xfrm>
            <a:off x="2671985" y="1767328"/>
            <a:ext cx="3484928" cy="4508473"/>
          </a:xfrm>
          <a:prstGeom prst="rect">
            <a:avLst/>
          </a:prstGeom>
        </p:spPr>
      </p:pic>
      <p:pic>
        <p:nvPicPr>
          <p:cNvPr id="12" name="Picture 11"/>
          <p:cNvPicPr>
            <a:picLocks noChangeAspect="1"/>
          </p:cNvPicPr>
          <p:nvPr/>
        </p:nvPicPr>
        <p:blipFill rotWithShape="1">
          <a:blip r:embed="rId4"/>
          <a:srcRect t="1333" b="1931"/>
          <a:stretch/>
        </p:blipFill>
        <p:spPr>
          <a:xfrm>
            <a:off x="6254803" y="1767328"/>
            <a:ext cx="2872631" cy="4438215"/>
          </a:xfrm>
          <a:prstGeom prst="rect">
            <a:avLst/>
          </a:prstGeom>
        </p:spPr>
      </p:pic>
    </p:spTree>
    <p:extLst>
      <p:ext uri="{BB962C8B-B14F-4D97-AF65-F5344CB8AC3E}">
        <p14:creationId xmlns:p14="http://schemas.microsoft.com/office/powerpoint/2010/main" val="722956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Demographic Overview</a:t>
            </a:r>
            <a:endParaRPr lang="en-US" sz="3200" dirty="0"/>
          </a:p>
        </p:txBody>
      </p:sp>
      <p:sp>
        <p:nvSpPr>
          <p:cNvPr id="3" name="Content Placeholder 2"/>
          <p:cNvSpPr>
            <a:spLocks noGrp="1"/>
          </p:cNvSpPr>
          <p:nvPr>
            <p:ph idx="1"/>
          </p:nvPr>
        </p:nvSpPr>
        <p:spPr>
          <a:xfrm>
            <a:off x="377191" y="1529036"/>
            <a:ext cx="8458200" cy="4663455"/>
          </a:xfrm>
        </p:spPr>
        <p:txBody>
          <a:bodyPr>
            <a:normAutofit fontScale="92500" lnSpcReduction="10000"/>
          </a:bodyPr>
          <a:lstStyle/>
          <a:p>
            <a:r>
              <a:rPr lang="en-US" dirty="0"/>
              <a:t>Texas is experiencing significant growth.</a:t>
            </a:r>
          </a:p>
          <a:p>
            <a:r>
              <a:rPr lang="en-US" dirty="0"/>
              <a:t>Population continues to grow at a steady pace though growth is not geographically evenly distributed.</a:t>
            </a:r>
          </a:p>
          <a:p>
            <a:r>
              <a:rPr lang="en-US" dirty="0"/>
              <a:t>Growth is not racially/ethnically evenly distributed. Population growth is being driven largely by the Hispanic population.</a:t>
            </a:r>
          </a:p>
          <a:p>
            <a:r>
              <a:rPr lang="en-US" dirty="0"/>
              <a:t>The population of Texas, while relatively young, is also aging.</a:t>
            </a:r>
          </a:p>
          <a:p>
            <a:r>
              <a:rPr lang="en-US" dirty="0"/>
              <a:t>The components of population change have varying implications for infrastructure in Texas. </a:t>
            </a:r>
          </a:p>
          <a:p>
            <a:r>
              <a:rPr lang="en-US" dirty="0"/>
              <a:t>Demographic </a:t>
            </a:r>
            <a:r>
              <a:rPr lang="en-US" dirty="0" smtClean="0"/>
              <a:t>shifts may </a:t>
            </a:r>
            <a:r>
              <a:rPr lang="en-US" dirty="0"/>
              <a:t>have serious implications for </a:t>
            </a:r>
            <a:r>
              <a:rPr lang="en-US" dirty="0" smtClean="0"/>
              <a:t>maintaining inclusive and equitable economic growth in the state.</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a:t>
            </a:fld>
            <a:endParaRPr lang="en-US" dirty="0"/>
          </a:p>
        </p:txBody>
      </p:sp>
    </p:spTree>
    <p:extLst>
      <p:ext uri="{BB962C8B-B14F-4D97-AF65-F5344CB8AC3E}">
        <p14:creationId xmlns:p14="http://schemas.microsoft.com/office/powerpoint/2010/main" val="1965258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20</a:t>
            </a:fld>
            <a:endParaRPr lang="en-US" dirty="0"/>
          </a:p>
        </p:txBody>
      </p:sp>
      <p:pic>
        <p:nvPicPr>
          <p:cNvPr id="3" name="Picture 2"/>
          <p:cNvPicPr>
            <a:picLocks noChangeAspect="1"/>
          </p:cNvPicPr>
          <p:nvPr/>
        </p:nvPicPr>
        <p:blipFill>
          <a:blip r:embed="rId2"/>
          <a:stretch>
            <a:fillRect/>
          </a:stretch>
        </p:blipFill>
        <p:spPr>
          <a:xfrm>
            <a:off x="1464741" y="1134356"/>
            <a:ext cx="6828702" cy="5587120"/>
          </a:xfrm>
          <a:prstGeom prst="rect">
            <a:avLst/>
          </a:prstGeom>
        </p:spPr>
      </p:pic>
    </p:spTree>
    <p:extLst>
      <p:ext uri="{BB962C8B-B14F-4D97-AF65-F5344CB8AC3E}">
        <p14:creationId xmlns:p14="http://schemas.microsoft.com/office/powerpoint/2010/main" val="598184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6734" b="2350"/>
          <a:stretch/>
        </p:blipFill>
        <p:spPr>
          <a:xfrm>
            <a:off x="1122598" y="1314450"/>
            <a:ext cx="6906976" cy="5407025"/>
          </a:xfrm>
        </p:spPr>
      </p:pic>
      <p:sp>
        <p:nvSpPr>
          <p:cNvPr id="4" name="Slide Number Placeholder 3"/>
          <p:cNvSpPr>
            <a:spLocks noGrp="1"/>
          </p:cNvSpPr>
          <p:nvPr>
            <p:ph type="sldNum" sz="quarter" idx="4"/>
          </p:nvPr>
        </p:nvSpPr>
        <p:spPr/>
        <p:txBody>
          <a:bodyPr/>
          <a:lstStyle/>
          <a:p>
            <a:fld id="{2BC1FA3B-F0C1-4F58-90BE-DCC7501F4B28}" type="slidenum">
              <a:rPr lang="en-US" smtClean="0"/>
              <a:pPr/>
              <a:t>21</a:t>
            </a:fld>
            <a:endParaRPr lang="en-US" dirty="0"/>
          </a:p>
        </p:txBody>
      </p:sp>
    </p:spTree>
    <p:extLst>
      <p:ext uri="{BB962C8B-B14F-4D97-AF65-F5344CB8AC3E}">
        <p14:creationId xmlns:p14="http://schemas.microsoft.com/office/powerpoint/2010/main" val="3487330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5486400"/>
            <a:ext cx="6324600" cy="523220"/>
          </a:xfrm>
          <a:prstGeom prst="rect">
            <a:avLst/>
          </a:prstGeom>
          <a:noFill/>
        </p:spPr>
        <p:txBody>
          <a:bodyPr wrap="square" rtlCol="0">
            <a:spAutoFit/>
          </a:bodyPr>
          <a:lstStyle/>
          <a:p>
            <a:pPr algn="r"/>
            <a:r>
              <a:rPr lang="en-US" sz="2800" dirty="0" smtClean="0">
                <a:solidFill>
                  <a:schemeClr val="accent5">
                    <a:lumMod val="50000"/>
                  </a:schemeClr>
                </a:solidFill>
                <a:latin typeface="+mj-lt"/>
              </a:rPr>
              <a:t>Texas is young, but aging.</a:t>
            </a:r>
            <a:endParaRPr lang="en-US" sz="2800" dirty="0">
              <a:solidFill>
                <a:schemeClr val="accent5">
                  <a:lumMod val="50000"/>
                </a:schemeClr>
              </a:solidFill>
              <a:latin typeface="+mj-lt"/>
            </a:endParaRPr>
          </a:p>
        </p:txBody>
      </p:sp>
    </p:spTree>
    <p:extLst>
      <p:ext uri="{BB962C8B-B14F-4D97-AF65-F5344CB8AC3E}">
        <p14:creationId xmlns:p14="http://schemas.microsoft.com/office/powerpoint/2010/main" val="1665938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States with the Oldest Median Ages, 2000, 2010, 2014</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80841397"/>
              </p:ext>
            </p:extLst>
          </p:nvPr>
        </p:nvGraphicFramePr>
        <p:xfrm>
          <a:off x="485402" y="1949289"/>
          <a:ext cx="8155855" cy="3894680"/>
        </p:xfrm>
        <a:graphic>
          <a:graphicData uri="http://schemas.openxmlformats.org/drawingml/2006/table">
            <a:tbl>
              <a:tblPr firstRow="1" firstCol="1" bandRow="1">
                <a:tableStyleId>{B301B821-A1FF-4177-AEE7-76D212191A09}</a:tableStyleId>
              </a:tblPr>
              <a:tblGrid>
                <a:gridCol w="906206">
                  <a:extLst>
                    <a:ext uri="{9D8B030D-6E8A-4147-A177-3AD203B41FA5}">
                      <a16:colId xmlns:a16="http://schemas.microsoft.com/office/drawing/2014/main" val="1694474053"/>
                    </a:ext>
                  </a:extLst>
                </a:gridCol>
                <a:gridCol w="906206">
                  <a:extLst>
                    <a:ext uri="{9D8B030D-6E8A-4147-A177-3AD203B41FA5}">
                      <a16:colId xmlns:a16="http://schemas.microsoft.com/office/drawing/2014/main" val="1035543693"/>
                    </a:ext>
                  </a:extLst>
                </a:gridCol>
                <a:gridCol w="906206">
                  <a:extLst>
                    <a:ext uri="{9D8B030D-6E8A-4147-A177-3AD203B41FA5}">
                      <a16:colId xmlns:a16="http://schemas.microsoft.com/office/drawing/2014/main" val="3841625278"/>
                    </a:ext>
                  </a:extLst>
                </a:gridCol>
                <a:gridCol w="798872">
                  <a:extLst>
                    <a:ext uri="{9D8B030D-6E8A-4147-A177-3AD203B41FA5}">
                      <a16:colId xmlns:a16="http://schemas.microsoft.com/office/drawing/2014/main" val="2413975853"/>
                    </a:ext>
                  </a:extLst>
                </a:gridCol>
                <a:gridCol w="1013541">
                  <a:extLst>
                    <a:ext uri="{9D8B030D-6E8A-4147-A177-3AD203B41FA5}">
                      <a16:colId xmlns:a16="http://schemas.microsoft.com/office/drawing/2014/main" val="1539651491"/>
                    </a:ext>
                  </a:extLst>
                </a:gridCol>
                <a:gridCol w="906206">
                  <a:extLst>
                    <a:ext uri="{9D8B030D-6E8A-4147-A177-3AD203B41FA5}">
                      <a16:colId xmlns:a16="http://schemas.microsoft.com/office/drawing/2014/main" val="3261806413"/>
                    </a:ext>
                  </a:extLst>
                </a:gridCol>
                <a:gridCol w="906206">
                  <a:extLst>
                    <a:ext uri="{9D8B030D-6E8A-4147-A177-3AD203B41FA5}">
                      <a16:colId xmlns:a16="http://schemas.microsoft.com/office/drawing/2014/main" val="1727925726"/>
                    </a:ext>
                  </a:extLst>
                </a:gridCol>
                <a:gridCol w="906206">
                  <a:extLst>
                    <a:ext uri="{9D8B030D-6E8A-4147-A177-3AD203B41FA5}">
                      <a16:colId xmlns:a16="http://schemas.microsoft.com/office/drawing/2014/main" val="3944098190"/>
                    </a:ext>
                  </a:extLst>
                </a:gridCol>
                <a:gridCol w="906206">
                  <a:extLst>
                    <a:ext uri="{9D8B030D-6E8A-4147-A177-3AD203B41FA5}">
                      <a16:colId xmlns:a16="http://schemas.microsoft.com/office/drawing/2014/main" val="1382775817"/>
                    </a:ext>
                  </a:extLst>
                </a:gridCol>
              </a:tblGrid>
              <a:tr h="308610">
                <a:tc gridSpan="3">
                  <a:txBody>
                    <a:bodyPr/>
                    <a:lstStyle/>
                    <a:p>
                      <a:pPr marL="0" marR="0" algn="ctr">
                        <a:lnSpc>
                          <a:spcPct val="150000"/>
                        </a:lnSpc>
                        <a:spcBef>
                          <a:spcPts val="0"/>
                        </a:spcBef>
                        <a:spcAft>
                          <a:spcPts val="0"/>
                        </a:spcAft>
                      </a:pPr>
                      <a:r>
                        <a:rPr lang="en-US" sz="1400" b="0" dirty="0">
                          <a:effectLst/>
                        </a:rPr>
                        <a:t>2000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B w="31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50000"/>
                        </a:lnSpc>
                        <a:spcBef>
                          <a:spcPts val="0"/>
                        </a:spcBef>
                        <a:spcAft>
                          <a:spcPts val="0"/>
                        </a:spcAft>
                      </a:pPr>
                      <a:r>
                        <a:rPr lang="en-US" sz="1400" b="0" dirty="0">
                          <a:effectLst/>
                        </a:rPr>
                        <a:t>2010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B w="31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50000"/>
                        </a:lnSpc>
                        <a:spcBef>
                          <a:spcPts val="0"/>
                        </a:spcBef>
                        <a:spcAft>
                          <a:spcPts val="0"/>
                        </a:spcAft>
                      </a:pPr>
                      <a:r>
                        <a:rPr lang="en-US" sz="1400" b="0" dirty="0">
                          <a:effectLst/>
                        </a:rPr>
                        <a:t>2014</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B w="31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6685029"/>
                  </a:ext>
                </a:extLst>
              </a:tr>
              <a:tr h="242489">
                <a:tc>
                  <a:txBody>
                    <a:bodyPr/>
                    <a:lstStyle/>
                    <a:p>
                      <a:pPr marL="0" marR="0" algn="ctr">
                        <a:lnSpc>
                          <a:spcPct val="150000"/>
                        </a:lnSpc>
                        <a:spcBef>
                          <a:spcPts val="0"/>
                        </a:spcBef>
                        <a:spcAft>
                          <a:spcPts val="0"/>
                        </a:spcAft>
                      </a:pPr>
                      <a:r>
                        <a:rPr lang="en-US" sz="1100" b="0" dirty="0">
                          <a:effectLst/>
                        </a:rPr>
                        <a:t>Rank</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dirty="0">
                          <a:effectLst/>
                        </a:rPr>
                        <a:t>State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dirty="0">
                          <a:effectLst/>
                        </a:rPr>
                        <a:t>Med Age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dirty="0">
                          <a:effectLst/>
                        </a:rPr>
                        <a:t>Rank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dirty="0">
                          <a:effectLst/>
                        </a:rPr>
                        <a:t>State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dirty="0">
                          <a:effectLst/>
                        </a:rPr>
                        <a:t>Median Age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dirty="0">
                          <a:effectLst/>
                        </a:rPr>
                        <a:t>Rank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dirty="0">
                          <a:effectLst/>
                        </a:rPr>
                        <a:t>State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dirty="0">
                          <a:effectLst/>
                        </a:rPr>
                        <a:t>Median Age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83411248"/>
                  </a:ext>
                </a:extLst>
              </a:tr>
              <a:tr h="242489">
                <a:tc>
                  <a:txBody>
                    <a:bodyPr/>
                    <a:lstStyle/>
                    <a:p>
                      <a:pPr marL="0" marR="0" algn="ctr">
                        <a:lnSpc>
                          <a:spcPct val="150000"/>
                        </a:lnSpc>
                        <a:spcBef>
                          <a:spcPts val="0"/>
                        </a:spcBef>
                        <a:spcAft>
                          <a:spcPts val="0"/>
                        </a:spcAft>
                      </a:pPr>
                      <a:r>
                        <a:rPr lang="en-US" sz="1100" b="0" dirty="0">
                          <a:effectLst/>
                        </a:rPr>
                        <a:t>1</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West Virginia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38.9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50000"/>
                        </a:lnSpc>
                        <a:spcBef>
                          <a:spcPts val="0"/>
                        </a:spcBef>
                        <a:spcAft>
                          <a:spcPts val="0"/>
                        </a:spcAft>
                      </a:pPr>
                      <a:r>
                        <a:rPr lang="en-US" sz="1100" dirty="0">
                          <a:effectLst/>
                        </a:rPr>
                        <a:t>Maine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42.7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Maine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44.2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026596"/>
                  </a:ext>
                </a:extLst>
              </a:tr>
              <a:tr h="345968">
                <a:tc>
                  <a:txBody>
                    <a:bodyPr/>
                    <a:lstStyle/>
                    <a:p>
                      <a:pPr marL="0" marR="0" algn="ctr">
                        <a:lnSpc>
                          <a:spcPct val="150000"/>
                        </a:lnSpc>
                        <a:spcBef>
                          <a:spcPts val="0"/>
                        </a:spcBef>
                        <a:spcAft>
                          <a:spcPts val="0"/>
                        </a:spcAft>
                      </a:pPr>
                      <a:r>
                        <a:rPr lang="en-US" sz="1100" b="0" dirty="0">
                          <a:effectLst/>
                        </a:rPr>
                        <a:t>2</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Florida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38.7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50000"/>
                        </a:lnSpc>
                        <a:spcBef>
                          <a:spcPts val="0"/>
                        </a:spcBef>
                        <a:spcAft>
                          <a:spcPts val="0"/>
                        </a:spcAft>
                      </a:pPr>
                      <a:r>
                        <a:rPr lang="en-US" sz="1100" dirty="0">
                          <a:effectLst/>
                        </a:rPr>
                        <a:t>Vermont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New Hampshire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6000316"/>
                  </a:ext>
                </a:extLst>
              </a:tr>
              <a:tr h="242489">
                <a:tc>
                  <a:txBody>
                    <a:bodyPr/>
                    <a:lstStyle/>
                    <a:p>
                      <a:pPr marL="0" marR="0" algn="ctr">
                        <a:lnSpc>
                          <a:spcPct val="150000"/>
                        </a:lnSpc>
                        <a:spcBef>
                          <a:spcPts val="0"/>
                        </a:spcBef>
                        <a:spcAft>
                          <a:spcPts val="0"/>
                        </a:spcAft>
                      </a:pPr>
                      <a:r>
                        <a:rPr lang="en-US" sz="1100" b="0" dirty="0">
                          <a:effectLst/>
                        </a:rPr>
                        <a:t>3</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Maine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38.6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50000"/>
                        </a:lnSpc>
                        <a:spcBef>
                          <a:spcPts val="0"/>
                        </a:spcBef>
                        <a:spcAft>
                          <a:spcPts val="0"/>
                        </a:spcAft>
                      </a:pPr>
                      <a:r>
                        <a:rPr lang="en-US" sz="1100" dirty="0">
                          <a:effectLst/>
                        </a:rPr>
                        <a:t>West Virginia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41.3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Vermont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86593100"/>
                  </a:ext>
                </a:extLst>
              </a:tr>
              <a:tr h="304067">
                <a:tc>
                  <a:txBody>
                    <a:bodyPr/>
                    <a:lstStyle/>
                    <a:p>
                      <a:pPr marL="0" marR="0" algn="ctr">
                        <a:lnSpc>
                          <a:spcPct val="150000"/>
                        </a:lnSpc>
                        <a:spcBef>
                          <a:spcPts val="0"/>
                        </a:spcBef>
                        <a:spcAft>
                          <a:spcPts val="0"/>
                        </a:spcAft>
                      </a:pPr>
                      <a:r>
                        <a:rPr lang="en-US" sz="1100" b="0" dirty="0">
                          <a:effectLst/>
                        </a:rPr>
                        <a:t>4</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Pennsylvania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50000"/>
                        </a:lnSpc>
                        <a:spcBef>
                          <a:spcPts val="0"/>
                        </a:spcBef>
                        <a:spcAft>
                          <a:spcPts val="0"/>
                        </a:spcAft>
                      </a:pPr>
                      <a:r>
                        <a:rPr lang="en-US" sz="1100" dirty="0">
                          <a:effectLst/>
                        </a:rPr>
                        <a:t>New Hampshire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West Virginia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30852137"/>
                  </a:ext>
                </a:extLst>
              </a:tr>
              <a:tr h="242489">
                <a:tc>
                  <a:txBody>
                    <a:bodyPr/>
                    <a:lstStyle/>
                    <a:p>
                      <a:pPr marL="0" marR="0" algn="ctr">
                        <a:lnSpc>
                          <a:spcPct val="150000"/>
                        </a:lnSpc>
                        <a:spcBef>
                          <a:spcPts val="0"/>
                        </a:spcBef>
                        <a:spcAft>
                          <a:spcPts val="0"/>
                        </a:spcAft>
                      </a:pPr>
                      <a:r>
                        <a:rPr lang="en-US" sz="1100" b="0" dirty="0">
                          <a:effectLst/>
                        </a:rPr>
                        <a:t>5…</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Vermont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37.7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50000"/>
                        </a:lnSpc>
                        <a:spcBef>
                          <a:spcPts val="0"/>
                        </a:spcBef>
                        <a:spcAft>
                          <a:spcPts val="0"/>
                        </a:spcAft>
                      </a:pPr>
                      <a:r>
                        <a:rPr lang="en-US" sz="1100" dirty="0">
                          <a:effectLst/>
                        </a:rPr>
                        <a:t>Florida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40.7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Florida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41.8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32313952"/>
                  </a:ext>
                </a:extLst>
              </a:tr>
              <a:tr h="242489">
                <a:tc>
                  <a:txBody>
                    <a:bodyPr/>
                    <a:lstStyle/>
                    <a:p>
                      <a:pPr marL="0" marR="0" algn="ctr">
                        <a:lnSpc>
                          <a:spcPct val="150000"/>
                        </a:lnSpc>
                        <a:spcBef>
                          <a:spcPts val="0"/>
                        </a:spcBef>
                        <a:spcAft>
                          <a:spcPts val="0"/>
                        </a:spcAft>
                      </a:pPr>
                      <a:r>
                        <a:rPr lang="en-US" sz="1100" b="0" dirty="0">
                          <a:effectLst/>
                        </a:rPr>
                        <a:t>…46</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California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33.3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46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California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35.2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46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Idaho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35.7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00220683"/>
                  </a:ext>
                </a:extLst>
              </a:tr>
              <a:tr h="345968">
                <a:tc>
                  <a:txBody>
                    <a:bodyPr/>
                    <a:lstStyle/>
                    <a:p>
                      <a:pPr marL="0" marR="0" algn="ctr">
                        <a:lnSpc>
                          <a:spcPct val="150000"/>
                        </a:lnSpc>
                        <a:spcBef>
                          <a:spcPts val="0"/>
                        </a:spcBef>
                        <a:spcAft>
                          <a:spcPts val="0"/>
                        </a:spcAft>
                      </a:pPr>
                      <a:r>
                        <a:rPr lang="en-US" sz="1100" b="0" dirty="0">
                          <a:effectLst/>
                        </a:rPr>
                        <a:t>47</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Idaho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33.2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47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Idaho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34.6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47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North Dakota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34.9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64306623"/>
                  </a:ext>
                </a:extLst>
              </a:tr>
              <a:tr h="242489">
                <a:tc>
                  <a:txBody>
                    <a:bodyPr/>
                    <a:lstStyle/>
                    <a:p>
                      <a:pPr marL="0" marR="0" algn="ctr">
                        <a:lnSpc>
                          <a:spcPct val="150000"/>
                        </a:lnSpc>
                        <a:spcBef>
                          <a:spcPts val="0"/>
                        </a:spcBef>
                        <a:spcAft>
                          <a:spcPts val="0"/>
                        </a:spcAft>
                      </a:pPr>
                      <a:r>
                        <a:rPr lang="en-US" sz="1100" b="0" dirty="0">
                          <a:effectLst/>
                        </a:rPr>
                        <a:t>48</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Alaska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48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Alaska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33.8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48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solidFill>
                      <a:schemeClr val="tx2">
                        <a:lumMod val="60000"/>
                        <a:lumOff val="40000"/>
                      </a:schemeClr>
                    </a:solidFill>
                  </a:tcPr>
                </a:tc>
                <a:tc>
                  <a:txBody>
                    <a:bodyPr/>
                    <a:lstStyle/>
                    <a:p>
                      <a:pPr marL="0" marR="0" algn="r">
                        <a:lnSpc>
                          <a:spcPct val="107000"/>
                        </a:lnSpc>
                        <a:spcBef>
                          <a:spcPts val="0"/>
                        </a:spcBef>
                        <a:spcAft>
                          <a:spcPts val="0"/>
                        </a:spcAft>
                      </a:pPr>
                      <a:r>
                        <a:rPr lang="en-US" sz="1100" dirty="0">
                          <a:effectLst/>
                        </a:rPr>
                        <a:t>Texas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tx2">
                        <a:lumMod val="60000"/>
                        <a:lumOff val="40000"/>
                      </a:schemeClr>
                    </a:solidFill>
                  </a:tcPr>
                </a:tc>
                <a:tc>
                  <a:txBody>
                    <a:bodyPr/>
                    <a:lstStyle/>
                    <a:p>
                      <a:pPr marL="0" marR="0" algn="ctr">
                        <a:lnSpc>
                          <a:spcPct val="107000"/>
                        </a:lnSpc>
                        <a:spcBef>
                          <a:spcPts val="0"/>
                        </a:spcBef>
                        <a:spcAft>
                          <a:spcPts val="0"/>
                        </a:spcAft>
                      </a:pPr>
                      <a:r>
                        <a:rPr lang="en-US" sz="1100" dirty="0">
                          <a:effectLst/>
                        </a:rPr>
                        <a:t>34.2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solidFill>
                      <a:schemeClr val="tx2">
                        <a:lumMod val="60000"/>
                        <a:lumOff val="40000"/>
                      </a:schemeClr>
                    </a:solidFill>
                  </a:tcPr>
                </a:tc>
                <a:extLst>
                  <a:ext uri="{0D108BD9-81ED-4DB2-BD59-A6C34878D82A}">
                    <a16:rowId xmlns:a16="http://schemas.microsoft.com/office/drawing/2014/main" val="2838748515"/>
                  </a:ext>
                </a:extLst>
              </a:tr>
              <a:tr h="242489">
                <a:tc>
                  <a:txBody>
                    <a:bodyPr/>
                    <a:lstStyle/>
                    <a:p>
                      <a:pPr marL="0" marR="0" algn="ctr">
                        <a:lnSpc>
                          <a:spcPct val="150000"/>
                        </a:lnSpc>
                        <a:spcBef>
                          <a:spcPts val="0"/>
                        </a:spcBef>
                        <a:spcAft>
                          <a:spcPts val="0"/>
                        </a:spcAft>
                      </a:pPr>
                      <a:r>
                        <a:rPr lang="en-US" sz="1100" b="0" dirty="0">
                          <a:effectLst/>
                        </a:rPr>
                        <a:t>49</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solidFill>
                      <a:schemeClr val="tx2">
                        <a:lumMod val="60000"/>
                        <a:lumOff val="40000"/>
                      </a:schemeClr>
                    </a:solidFill>
                  </a:tcPr>
                </a:tc>
                <a:tc>
                  <a:txBody>
                    <a:bodyPr/>
                    <a:lstStyle/>
                    <a:p>
                      <a:pPr marL="0" marR="0" algn="r">
                        <a:lnSpc>
                          <a:spcPct val="107000"/>
                        </a:lnSpc>
                        <a:spcBef>
                          <a:spcPts val="0"/>
                        </a:spcBef>
                        <a:spcAft>
                          <a:spcPts val="0"/>
                        </a:spcAft>
                      </a:pPr>
                      <a:r>
                        <a:rPr lang="en-US" sz="1100" dirty="0">
                          <a:effectLst/>
                        </a:rPr>
                        <a:t>Texas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tx2">
                        <a:lumMod val="60000"/>
                        <a:lumOff val="40000"/>
                      </a:schemeClr>
                    </a:solidFill>
                  </a:tcPr>
                </a:tc>
                <a:tc>
                  <a:txBody>
                    <a:bodyPr/>
                    <a:lstStyle/>
                    <a:p>
                      <a:pPr marL="0" marR="0" algn="ctr">
                        <a:lnSpc>
                          <a:spcPct val="107000"/>
                        </a:lnSpc>
                        <a:spcBef>
                          <a:spcPts val="0"/>
                        </a:spcBef>
                        <a:spcAft>
                          <a:spcPts val="0"/>
                        </a:spcAft>
                      </a:pPr>
                      <a:r>
                        <a:rPr lang="en-US" sz="1100" dirty="0">
                          <a:effectLst/>
                        </a:rPr>
                        <a:t>32.3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solidFill>
                      <a:schemeClr val="tx2">
                        <a:lumMod val="60000"/>
                        <a:lumOff val="40000"/>
                      </a:schemeClr>
                    </a:solidFill>
                  </a:tcPr>
                </a:tc>
                <a:tc>
                  <a:txBody>
                    <a:bodyPr/>
                    <a:lstStyle/>
                    <a:p>
                      <a:pPr marL="0" marR="0" algn="ctr">
                        <a:lnSpc>
                          <a:spcPct val="150000"/>
                        </a:lnSpc>
                        <a:spcBef>
                          <a:spcPts val="0"/>
                        </a:spcBef>
                        <a:spcAft>
                          <a:spcPts val="0"/>
                        </a:spcAft>
                      </a:pPr>
                      <a:r>
                        <a:rPr lang="en-US" sz="1100" dirty="0">
                          <a:effectLst/>
                        </a:rPr>
                        <a:t>49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solidFill>
                      <a:schemeClr val="tx2">
                        <a:lumMod val="60000"/>
                        <a:lumOff val="40000"/>
                      </a:schemeClr>
                    </a:solidFill>
                  </a:tcPr>
                </a:tc>
                <a:tc>
                  <a:txBody>
                    <a:bodyPr/>
                    <a:lstStyle/>
                    <a:p>
                      <a:pPr marL="0" marR="0" algn="r">
                        <a:lnSpc>
                          <a:spcPct val="107000"/>
                        </a:lnSpc>
                        <a:spcBef>
                          <a:spcPts val="0"/>
                        </a:spcBef>
                        <a:spcAft>
                          <a:spcPts val="0"/>
                        </a:spcAft>
                      </a:pPr>
                      <a:r>
                        <a:rPr lang="en-US" sz="1100" dirty="0">
                          <a:effectLst/>
                        </a:rPr>
                        <a:t>Texas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tx2">
                        <a:lumMod val="60000"/>
                        <a:lumOff val="40000"/>
                      </a:schemeClr>
                    </a:solidFill>
                  </a:tcPr>
                </a:tc>
                <a:tc>
                  <a:txBody>
                    <a:bodyPr/>
                    <a:lstStyle/>
                    <a:p>
                      <a:pPr marL="0" marR="0" algn="ctr">
                        <a:lnSpc>
                          <a:spcPct val="107000"/>
                        </a:lnSpc>
                        <a:spcBef>
                          <a:spcPts val="0"/>
                        </a:spcBef>
                        <a:spcAft>
                          <a:spcPts val="0"/>
                        </a:spcAft>
                      </a:pPr>
                      <a:r>
                        <a:rPr lang="en-US" sz="1100" dirty="0">
                          <a:effectLst/>
                        </a:rPr>
                        <a:t>33.6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solidFill>
                      <a:schemeClr val="tx2">
                        <a:lumMod val="60000"/>
                        <a:lumOff val="40000"/>
                      </a:schemeClr>
                    </a:solidFill>
                  </a:tcPr>
                </a:tc>
                <a:tc>
                  <a:txBody>
                    <a:bodyPr/>
                    <a:lstStyle/>
                    <a:p>
                      <a:pPr marL="0" marR="0" algn="ctr">
                        <a:lnSpc>
                          <a:spcPct val="150000"/>
                        </a:lnSpc>
                        <a:spcBef>
                          <a:spcPts val="0"/>
                        </a:spcBef>
                        <a:spcAft>
                          <a:spcPts val="0"/>
                        </a:spcAft>
                      </a:pPr>
                      <a:r>
                        <a:rPr lang="en-US" sz="1100" dirty="0">
                          <a:effectLst/>
                        </a:rPr>
                        <a:t>49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Alaska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33.3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97688245"/>
                  </a:ext>
                </a:extLst>
              </a:tr>
              <a:tr h="242489">
                <a:tc>
                  <a:txBody>
                    <a:bodyPr/>
                    <a:lstStyle/>
                    <a:p>
                      <a:pPr marL="0" marR="0" algn="ctr">
                        <a:lnSpc>
                          <a:spcPct val="150000"/>
                        </a:lnSpc>
                        <a:spcBef>
                          <a:spcPts val="0"/>
                        </a:spcBef>
                        <a:spcAft>
                          <a:spcPts val="0"/>
                        </a:spcAft>
                      </a:pPr>
                      <a:r>
                        <a:rPr lang="en-US" sz="1100" b="0" dirty="0">
                          <a:effectLst/>
                        </a:rPr>
                        <a:t>50</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Utah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27.1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Utah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29.2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Utah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30.5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53448321"/>
                  </a:ext>
                </a:extLst>
              </a:tr>
              <a:tr h="242489">
                <a:tc>
                  <a:txBody>
                    <a:bodyPr/>
                    <a:lstStyle/>
                    <a:p>
                      <a:pPr marL="0" marR="0" algn="ctr">
                        <a:lnSpc>
                          <a:spcPct val="150000"/>
                        </a:lnSpc>
                        <a:spcBef>
                          <a:spcPts val="0"/>
                        </a:spcBef>
                        <a:spcAft>
                          <a:spcPts val="0"/>
                        </a:spcAft>
                      </a:pPr>
                      <a:r>
                        <a:rPr lang="en-US" sz="1100" b="0" dirty="0">
                          <a:effectLst/>
                        </a:rPr>
                        <a:t>-</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US" sz="1100" dirty="0">
                          <a:effectLst/>
                        </a:rPr>
                        <a:t>United States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B w="3175"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dirty="0">
                          <a:effectLst/>
                        </a:rPr>
                        <a:t>35.3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US" sz="1100" dirty="0">
                          <a:effectLst/>
                        </a:rPr>
                        <a:t>United States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B w="3175"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dirty="0">
                          <a:effectLst/>
                        </a:rPr>
                        <a:t>37.2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US" sz="1100" dirty="0">
                          <a:effectLst/>
                        </a:rPr>
                        <a:t>United States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B w="3175"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dirty="0">
                          <a:effectLst/>
                        </a:rPr>
                        <a:t>37.7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7809529"/>
                  </a:ext>
                </a:extLst>
              </a:tr>
              <a:tr h="302690">
                <a:tc gridSpan="9">
                  <a:txBody>
                    <a:bodyPr/>
                    <a:lstStyle/>
                    <a:p>
                      <a:pPr marL="0" marR="0">
                        <a:lnSpc>
                          <a:spcPct val="107000"/>
                        </a:lnSpc>
                        <a:spcBef>
                          <a:spcPts val="0"/>
                        </a:spcBef>
                        <a:spcAft>
                          <a:spcPts val="0"/>
                        </a:spcAft>
                      </a:pPr>
                      <a:r>
                        <a:rPr lang="en-US" sz="900" b="0" dirty="0">
                          <a:solidFill>
                            <a:schemeClr val="bg1"/>
                          </a:solidFill>
                          <a:effectLst/>
                        </a:rPr>
                        <a:t>Source: US Census Bureau, 2000 and 2010 Decennial Censuses</a:t>
                      </a:r>
                      <a:endParaRPr lang="en-US" sz="1200" b="0" dirty="0">
                        <a:solidFill>
                          <a:schemeClr val="bg1"/>
                        </a:solidFill>
                        <a:effectLst/>
                      </a:endParaRPr>
                    </a:p>
                    <a:p>
                      <a:pPr marL="0" marR="0">
                        <a:lnSpc>
                          <a:spcPct val="107000"/>
                        </a:lnSpc>
                        <a:spcBef>
                          <a:spcPts val="0"/>
                        </a:spcBef>
                        <a:spcAft>
                          <a:spcPts val="0"/>
                        </a:spcAft>
                      </a:pPr>
                      <a:r>
                        <a:rPr lang="en-US" sz="900" b="0" dirty="0">
                          <a:solidFill>
                            <a:schemeClr val="bg1"/>
                          </a:solidFill>
                          <a:effectLst/>
                        </a:rPr>
                        <a:t>               US Census Bureau, 2014 Population Estimate by State</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T w="3175" cap="flat" cmpd="sng" algn="ctr">
                      <a:solidFill>
                        <a:schemeClr val="tx1"/>
                      </a:solidFill>
                      <a:prstDash val="solid"/>
                      <a:round/>
                      <a:headEnd type="none" w="med" len="med"/>
                      <a:tailEnd type="none" w="med" len="med"/>
                    </a:lnT>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72874334"/>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23</a:t>
            </a:fld>
            <a:endParaRPr lang="en-US" dirty="0"/>
          </a:p>
        </p:txBody>
      </p:sp>
    </p:spTree>
    <p:extLst>
      <p:ext uri="{BB962C8B-B14F-4D97-AF65-F5344CB8AC3E}">
        <p14:creationId xmlns:p14="http://schemas.microsoft.com/office/powerpoint/2010/main" val="426742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Texas Population by Age Group, 2000 to 2014</a:t>
            </a:r>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92870230"/>
              </p:ext>
            </p:extLst>
          </p:nvPr>
        </p:nvGraphicFramePr>
        <p:xfrm>
          <a:off x="339405" y="1857081"/>
          <a:ext cx="8458200" cy="2103363"/>
        </p:xfrm>
        <a:graphic>
          <a:graphicData uri="http://schemas.openxmlformats.org/drawingml/2006/table">
            <a:tbl>
              <a:tblPr firstRow="1" firstCol="1" bandRow="1">
                <a:tableStyleId>{5C22544A-7EE6-4342-B048-85BDC9FD1C3A}</a:tableStyleId>
              </a:tblPr>
              <a:tblGrid>
                <a:gridCol w="939800">
                  <a:extLst>
                    <a:ext uri="{9D8B030D-6E8A-4147-A177-3AD203B41FA5}">
                      <a16:colId xmlns:a16="http://schemas.microsoft.com/office/drawing/2014/main" val="217570704"/>
                    </a:ext>
                  </a:extLst>
                </a:gridCol>
                <a:gridCol w="939800">
                  <a:extLst>
                    <a:ext uri="{9D8B030D-6E8A-4147-A177-3AD203B41FA5}">
                      <a16:colId xmlns:a16="http://schemas.microsoft.com/office/drawing/2014/main" val="3461866978"/>
                    </a:ext>
                  </a:extLst>
                </a:gridCol>
                <a:gridCol w="939800">
                  <a:extLst>
                    <a:ext uri="{9D8B030D-6E8A-4147-A177-3AD203B41FA5}">
                      <a16:colId xmlns:a16="http://schemas.microsoft.com/office/drawing/2014/main" val="357081948"/>
                    </a:ext>
                  </a:extLst>
                </a:gridCol>
                <a:gridCol w="939800">
                  <a:extLst>
                    <a:ext uri="{9D8B030D-6E8A-4147-A177-3AD203B41FA5}">
                      <a16:colId xmlns:a16="http://schemas.microsoft.com/office/drawing/2014/main" val="933566931"/>
                    </a:ext>
                  </a:extLst>
                </a:gridCol>
                <a:gridCol w="939800">
                  <a:extLst>
                    <a:ext uri="{9D8B030D-6E8A-4147-A177-3AD203B41FA5}">
                      <a16:colId xmlns:a16="http://schemas.microsoft.com/office/drawing/2014/main" val="3667714047"/>
                    </a:ext>
                  </a:extLst>
                </a:gridCol>
                <a:gridCol w="939800">
                  <a:extLst>
                    <a:ext uri="{9D8B030D-6E8A-4147-A177-3AD203B41FA5}">
                      <a16:colId xmlns:a16="http://schemas.microsoft.com/office/drawing/2014/main" val="1108364384"/>
                    </a:ext>
                  </a:extLst>
                </a:gridCol>
                <a:gridCol w="939800">
                  <a:extLst>
                    <a:ext uri="{9D8B030D-6E8A-4147-A177-3AD203B41FA5}">
                      <a16:colId xmlns:a16="http://schemas.microsoft.com/office/drawing/2014/main" val="868861096"/>
                    </a:ext>
                  </a:extLst>
                </a:gridCol>
                <a:gridCol w="939800">
                  <a:extLst>
                    <a:ext uri="{9D8B030D-6E8A-4147-A177-3AD203B41FA5}">
                      <a16:colId xmlns:a16="http://schemas.microsoft.com/office/drawing/2014/main" val="2207660401"/>
                    </a:ext>
                  </a:extLst>
                </a:gridCol>
                <a:gridCol w="939800">
                  <a:extLst>
                    <a:ext uri="{9D8B030D-6E8A-4147-A177-3AD203B41FA5}">
                      <a16:colId xmlns:a16="http://schemas.microsoft.com/office/drawing/2014/main" val="1424797594"/>
                    </a:ext>
                  </a:extLst>
                </a:gridCol>
              </a:tblGrid>
              <a:tr h="229046">
                <a:tc rowSpan="2">
                  <a:txBody>
                    <a:bodyPr/>
                    <a:lstStyle/>
                    <a:p>
                      <a:pPr marL="0" marR="0">
                        <a:lnSpc>
                          <a:spcPct val="107000"/>
                        </a:lnSpc>
                        <a:spcBef>
                          <a:spcPts val="0"/>
                        </a:spcBef>
                        <a:spcAft>
                          <a:spcPts val="0"/>
                        </a:spcAft>
                      </a:pPr>
                      <a:r>
                        <a:rPr lang="en-US" sz="12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gridSpan="2">
                  <a:txBody>
                    <a:bodyPr/>
                    <a:lstStyle/>
                    <a:p>
                      <a:pPr marL="0" marR="0" algn="ctr">
                        <a:lnSpc>
                          <a:spcPct val="107000"/>
                        </a:lnSpc>
                        <a:spcBef>
                          <a:spcPts val="0"/>
                        </a:spcBef>
                        <a:spcAft>
                          <a:spcPts val="0"/>
                        </a:spcAft>
                      </a:pPr>
                      <a:r>
                        <a:rPr lang="en-US" sz="1400" b="0" dirty="0">
                          <a:effectLst/>
                        </a:rPr>
                        <a:t>2000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gridSpan="2">
                  <a:txBody>
                    <a:bodyPr/>
                    <a:lstStyle/>
                    <a:p>
                      <a:pPr marL="0" marR="0" algn="ctr">
                        <a:lnSpc>
                          <a:spcPct val="107000"/>
                        </a:lnSpc>
                        <a:spcBef>
                          <a:spcPts val="0"/>
                        </a:spcBef>
                        <a:spcAft>
                          <a:spcPts val="0"/>
                        </a:spcAft>
                      </a:pPr>
                      <a:r>
                        <a:rPr lang="en-US" sz="1400" b="0" dirty="0">
                          <a:effectLst/>
                        </a:rPr>
                        <a:t>2010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gridSpan="2">
                  <a:txBody>
                    <a:bodyPr/>
                    <a:lstStyle/>
                    <a:p>
                      <a:pPr marL="0" marR="0" algn="ctr">
                        <a:lnSpc>
                          <a:spcPct val="107000"/>
                        </a:lnSpc>
                        <a:spcBef>
                          <a:spcPts val="0"/>
                        </a:spcBef>
                        <a:spcAft>
                          <a:spcPts val="0"/>
                        </a:spcAft>
                      </a:pPr>
                      <a:r>
                        <a:rPr lang="en-US" sz="1400" b="0" dirty="0">
                          <a:effectLst/>
                        </a:rPr>
                        <a:t>2014</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gridSpan="2">
                  <a:txBody>
                    <a:bodyPr/>
                    <a:lstStyle/>
                    <a:p>
                      <a:pPr marL="0" marR="0" algn="ctr">
                        <a:lnSpc>
                          <a:spcPct val="107000"/>
                        </a:lnSpc>
                        <a:spcBef>
                          <a:spcPts val="0"/>
                        </a:spcBef>
                        <a:spcAft>
                          <a:spcPts val="0"/>
                        </a:spcAft>
                      </a:pPr>
                      <a:r>
                        <a:rPr lang="en-US" sz="1400" b="0" dirty="0">
                          <a:effectLst/>
                        </a:rPr>
                        <a:t>2000-2014</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extLst>
                  <a:ext uri="{0D108BD9-81ED-4DB2-BD59-A6C34878D82A}">
                    <a16:rowId xmlns:a16="http://schemas.microsoft.com/office/drawing/2014/main" val="3720862647"/>
                  </a:ext>
                </a:extLst>
              </a:tr>
              <a:tr h="468770">
                <a:tc vMerge="1">
                  <a:txBody>
                    <a:bodyPr/>
                    <a:lstStyle/>
                    <a:p>
                      <a:endParaRPr lang="en-US"/>
                    </a:p>
                  </a:txBody>
                  <a:tcPr/>
                </a:tc>
                <a:tc>
                  <a:txBody>
                    <a:bodyPr/>
                    <a:lstStyle/>
                    <a:p>
                      <a:pPr marL="0" marR="0" algn="ctr">
                        <a:lnSpc>
                          <a:spcPct val="107000"/>
                        </a:lnSpc>
                        <a:spcBef>
                          <a:spcPts val="0"/>
                        </a:spcBef>
                        <a:spcAft>
                          <a:spcPts val="0"/>
                        </a:spcAft>
                      </a:pPr>
                      <a:r>
                        <a:rPr lang="en-US" sz="1200" dirty="0" smtClean="0">
                          <a:effectLst/>
                        </a:rPr>
                        <a:t>Population</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Percent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Population</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smtClean="0">
                          <a:effectLst/>
                        </a:rPr>
                        <a:t>Percent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200" dirty="0">
                          <a:effectLst/>
                        </a:rPr>
                        <a:t>Estimate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200" dirty="0">
                          <a:effectLst/>
                        </a:rPr>
                        <a:t>Percent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Absolute Change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Percent Change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215167016"/>
                  </a:ext>
                </a:extLst>
              </a:tr>
              <a:tr h="301272">
                <a:tc>
                  <a:txBody>
                    <a:bodyPr/>
                    <a:lstStyle/>
                    <a:p>
                      <a:pPr marL="0" marR="0" algn="r">
                        <a:lnSpc>
                          <a:spcPct val="107000"/>
                        </a:lnSpc>
                        <a:spcBef>
                          <a:spcPts val="0"/>
                        </a:spcBef>
                        <a:spcAft>
                          <a:spcPts val="0"/>
                        </a:spcAft>
                      </a:pPr>
                      <a:r>
                        <a:rPr lang="en-US" sz="1200" b="0" dirty="0">
                          <a:effectLst/>
                        </a:rPr>
                        <a:t>Under 18</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5,886,759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28.2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6,865,824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27.3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dirty="0">
                          <a:effectLst/>
                        </a:rPr>
                        <a:t>7,115,614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dirty="0">
                          <a:effectLst/>
                        </a:rPr>
                        <a:t>26.4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dirty="0">
                          <a:effectLst/>
                        </a:rPr>
                        <a:t>1,228,855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dirty="0">
                          <a:effectLst/>
                        </a:rPr>
                        <a:t>20.9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73031266"/>
                  </a:ext>
                </a:extLst>
              </a:tr>
              <a:tr h="301272">
                <a:tc>
                  <a:txBody>
                    <a:bodyPr/>
                    <a:lstStyle/>
                    <a:p>
                      <a:pPr marL="0" marR="0" algn="r">
                        <a:lnSpc>
                          <a:spcPct val="107000"/>
                        </a:lnSpc>
                        <a:spcBef>
                          <a:spcPts val="0"/>
                        </a:spcBef>
                        <a:spcAft>
                          <a:spcPts val="0"/>
                        </a:spcAft>
                      </a:pPr>
                      <a:r>
                        <a:rPr lang="en-US" sz="1200" b="0" dirty="0">
                          <a:effectLst/>
                        </a:rPr>
                        <a:t>18 to 64</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12,892,529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61.8</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15,677,851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62.3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dirty="0">
                          <a:effectLst/>
                        </a:rPr>
                        <a:t>16,742,263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dirty="0">
                          <a:effectLst/>
                        </a:rPr>
                        <a:t>62.1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dirty="0">
                          <a:effectLst/>
                        </a:rPr>
                        <a:t>3,849,734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dirty="0">
                          <a:effectLst/>
                        </a:rPr>
                        <a:t>29.9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711512468"/>
                  </a:ext>
                </a:extLst>
              </a:tr>
              <a:tr h="301272">
                <a:tc>
                  <a:txBody>
                    <a:bodyPr/>
                    <a:lstStyle/>
                    <a:p>
                      <a:pPr marL="0" marR="0" algn="r">
                        <a:lnSpc>
                          <a:spcPct val="107000"/>
                        </a:lnSpc>
                        <a:spcBef>
                          <a:spcPts val="0"/>
                        </a:spcBef>
                        <a:spcAft>
                          <a:spcPts val="0"/>
                        </a:spcAft>
                      </a:pPr>
                      <a:r>
                        <a:rPr lang="en-US" sz="1200" b="0" dirty="0">
                          <a:effectLst/>
                        </a:rPr>
                        <a:t>65 and Older</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2,072,532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9.9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2,601,886</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10.3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dirty="0">
                          <a:effectLst/>
                        </a:rPr>
                        <a:t>3,099,081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dirty="0">
                          <a:effectLst/>
                        </a:rPr>
                        <a:t>11.5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dirty="0">
                          <a:effectLst/>
                        </a:rPr>
                        <a:t>1,026,549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dirty="0">
                          <a:effectLst/>
                        </a:rPr>
                        <a:t>49.5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855168970"/>
                  </a:ext>
                </a:extLst>
              </a:tr>
              <a:tr h="301272">
                <a:tc>
                  <a:txBody>
                    <a:bodyPr/>
                    <a:lstStyle/>
                    <a:p>
                      <a:pPr marL="0" marR="0" algn="r">
                        <a:lnSpc>
                          <a:spcPct val="107000"/>
                        </a:lnSpc>
                        <a:spcBef>
                          <a:spcPts val="0"/>
                        </a:spcBef>
                        <a:spcAft>
                          <a:spcPts val="0"/>
                        </a:spcAft>
                      </a:pPr>
                      <a:r>
                        <a:rPr lang="en-US" sz="1200" b="0" dirty="0">
                          <a:effectLst/>
                        </a:rPr>
                        <a:t>Total</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20,851,820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100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25,145,561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100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dirty="0">
                          <a:effectLst/>
                        </a:rPr>
                        <a:t>26,956,958</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dirty="0">
                          <a:effectLst/>
                        </a:rPr>
                        <a:t>100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dirty="0">
                          <a:effectLst/>
                        </a:rPr>
                        <a:t>6,105,138</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dirty="0">
                          <a:effectLst/>
                        </a:rPr>
                        <a:t>29.3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010894818"/>
                  </a:ext>
                </a:extLst>
              </a:tr>
              <a:tr h="200459">
                <a:tc gridSpan="9">
                  <a:txBody>
                    <a:bodyPr/>
                    <a:lstStyle/>
                    <a:p>
                      <a:pPr marL="0" marR="0">
                        <a:lnSpc>
                          <a:spcPct val="107000"/>
                        </a:lnSpc>
                        <a:spcBef>
                          <a:spcPts val="0"/>
                        </a:spcBef>
                        <a:spcAft>
                          <a:spcPts val="0"/>
                        </a:spcAft>
                      </a:pPr>
                      <a:r>
                        <a:rPr lang="en-US" sz="1100" b="0" dirty="0">
                          <a:effectLst/>
                        </a:rPr>
                        <a:t>Source:  US Census Bureau, 2000 and 2010 Censuses, QT-P1 and derived from QT-P1</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9131535"/>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24</a:t>
            </a:fld>
            <a:endParaRPr lang="en-US" dirty="0"/>
          </a:p>
        </p:txBody>
      </p:sp>
    </p:spTree>
    <p:extLst>
      <p:ext uri="{BB962C8B-B14F-4D97-AF65-F5344CB8AC3E}">
        <p14:creationId xmlns:p14="http://schemas.microsoft.com/office/powerpoint/2010/main" val="2384831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6858000" cy="990600"/>
          </a:xfrm>
        </p:spPr>
        <p:txBody>
          <a:bodyPr>
            <a:noAutofit/>
          </a:bodyPr>
          <a:lstStyle/>
          <a:p>
            <a:r>
              <a:rPr lang="en-US" sz="2400" dirty="0"/>
              <a:t>Median Age by Change in Median Age in Texas Counties, 2000-2014</a:t>
            </a:r>
          </a:p>
        </p:txBody>
      </p:sp>
      <p:sp>
        <p:nvSpPr>
          <p:cNvPr id="9" name="TextBox 8"/>
          <p:cNvSpPr txBox="1"/>
          <p:nvPr/>
        </p:nvSpPr>
        <p:spPr>
          <a:xfrm>
            <a:off x="152408" y="6352815"/>
            <a:ext cx="5421677" cy="430887"/>
          </a:xfrm>
          <a:prstGeom prst="rect">
            <a:avLst/>
          </a:prstGeom>
          <a:noFill/>
        </p:spPr>
        <p:txBody>
          <a:bodyPr wrap="none" rtlCol="0">
            <a:spAutoFit/>
          </a:bodyPr>
          <a:lstStyle/>
          <a:p>
            <a:r>
              <a:rPr lang="en-US" sz="1100" dirty="0">
                <a:solidFill>
                  <a:schemeClr val="tx1">
                    <a:lumMod val="50000"/>
                    <a:lumOff val="50000"/>
                  </a:schemeClr>
                </a:solidFill>
              </a:rPr>
              <a:t>Source: U.S. Census Bureau, 2000, 2010 Decennial Censuses and 2014 Population Estimates</a:t>
            </a:r>
          </a:p>
          <a:p>
            <a:r>
              <a:rPr lang="en-US" sz="1100" dirty="0">
                <a:solidFill>
                  <a:schemeClr val="tx1">
                    <a:lumMod val="50000"/>
                    <a:lumOff val="50000"/>
                  </a:schemeClr>
                </a:solidFill>
              </a:rPr>
              <a:t>Note: Old=Median Age&gt;30 years; no data available for counties in gray. </a:t>
            </a:r>
          </a:p>
        </p:txBody>
      </p:sp>
      <p:sp>
        <p:nvSpPr>
          <p:cNvPr id="8"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30</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6667" t="1538" r="26667" b="3269"/>
          <a:stretch/>
        </p:blipFill>
        <p:spPr>
          <a:xfrm>
            <a:off x="1143000" y="1219207"/>
            <a:ext cx="5486400" cy="5203425"/>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4052" t="61111" r="37059" b="8889"/>
          <a:stretch/>
        </p:blipFill>
        <p:spPr>
          <a:xfrm>
            <a:off x="6553200" y="4537463"/>
            <a:ext cx="2286000" cy="1815353"/>
          </a:xfrm>
          <a:prstGeom prst="rect">
            <a:avLst/>
          </a:prstGeom>
        </p:spPr>
      </p:pic>
    </p:spTree>
    <p:extLst>
      <p:ext uri="{BB962C8B-B14F-4D97-AF65-F5344CB8AC3E}">
        <p14:creationId xmlns:p14="http://schemas.microsoft.com/office/powerpoint/2010/main" val="24794971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7162800" cy="990600"/>
          </a:xfrm>
        </p:spPr>
        <p:txBody>
          <a:bodyPr>
            <a:noAutofit/>
          </a:bodyPr>
          <a:lstStyle/>
          <a:p>
            <a:r>
              <a:rPr lang="en-US" sz="2400" dirty="0"/>
              <a:t>Percent of </a:t>
            </a:r>
            <a:r>
              <a:rPr lang="en-US" sz="2400" dirty="0" smtClean="0"/>
              <a:t>Population 65 </a:t>
            </a:r>
            <a:r>
              <a:rPr lang="en-US" sz="2400" dirty="0"/>
              <a:t>Years Plus, Texas Counties, </a:t>
            </a:r>
            <a:r>
              <a:rPr lang="en-US" sz="2400" dirty="0" smtClean="0"/>
              <a:t>2011-2015</a:t>
            </a:r>
            <a:endParaRPr lang="en-US" sz="2400" dirty="0"/>
          </a:p>
        </p:txBody>
      </p:sp>
      <p:sp>
        <p:nvSpPr>
          <p:cNvPr id="9" name="TextBox 8"/>
          <p:cNvSpPr txBox="1"/>
          <p:nvPr/>
        </p:nvSpPr>
        <p:spPr>
          <a:xfrm>
            <a:off x="152403" y="6489550"/>
            <a:ext cx="4786888" cy="261610"/>
          </a:xfrm>
          <a:prstGeom prst="rect">
            <a:avLst/>
          </a:prstGeom>
          <a:noFill/>
        </p:spPr>
        <p:txBody>
          <a:bodyPr wrap="none" rtlCol="0">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2015 American </a:t>
            </a:r>
            <a:r>
              <a:rPr lang="en-US" sz="1100" dirty="0">
                <a:solidFill>
                  <a:schemeClr val="tx1">
                    <a:lumMod val="50000"/>
                    <a:lumOff val="50000"/>
                  </a:schemeClr>
                </a:solidFill>
              </a:rPr>
              <a:t>Community </a:t>
            </a:r>
            <a:r>
              <a:rPr lang="en-US" sz="1100" dirty="0" smtClean="0">
                <a:solidFill>
                  <a:schemeClr val="tx1">
                    <a:lumMod val="50000"/>
                    <a:lumOff val="50000"/>
                  </a:schemeClr>
                </a:solidFill>
              </a:rPr>
              <a:t>Survey 5-Year Estimates</a:t>
            </a:r>
            <a:endParaRPr lang="en-US" sz="1100" dirty="0">
              <a:solidFill>
                <a:schemeClr val="tx1">
                  <a:lumMod val="50000"/>
                  <a:lumOff val="50000"/>
                </a:schemeClr>
              </a:solidFill>
            </a:endParaRPr>
          </a:p>
        </p:txBody>
      </p:sp>
      <p:sp>
        <p:nvSpPr>
          <p:cNvPr id="8"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30</a:t>
            </a:r>
          </a:p>
        </p:txBody>
      </p:sp>
      <p:pic>
        <p:nvPicPr>
          <p:cNvPr id="3" name="Picture 2"/>
          <p:cNvPicPr>
            <a:picLocks noChangeAspect="1"/>
          </p:cNvPicPr>
          <p:nvPr/>
        </p:nvPicPr>
        <p:blipFill rotWithShape="1">
          <a:blip r:embed="rId3"/>
          <a:srcRect l="5815" t="17335" r="3367" b="17483"/>
          <a:stretch/>
        </p:blipFill>
        <p:spPr>
          <a:xfrm>
            <a:off x="1636295" y="1174963"/>
            <a:ext cx="5871411" cy="5504968"/>
          </a:xfrm>
          <a:prstGeom prst="rect">
            <a:avLst/>
          </a:prstGeom>
        </p:spPr>
      </p:pic>
      <p:pic>
        <p:nvPicPr>
          <p:cNvPr id="4" name="Picture 3"/>
          <p:cNvPicPr>
            <a:picLocks noChangeAspect="1"/>
          </p:cNvPicPr>
          <p:nvPr/>
        </p:nvPicPr>
        <p:blipFill rotWithShape="1">
          <a:blip r:embed="rId4"/>
          <a:srcRect t="26529"/>
          <a:stretch/>
        </p:blipFill>
        <p:spPr>
          <a:xfrm>
            <a:off x="457202" y="4674085"/>
            <a:ext cx="1544854" cy="1744235"/>
          </a:xfrm>
          <a:prstGeom prst="rect">
            <a:avLst/>
          </a:prstGeom>
        </p:spPr>
      </p:pic>
    </p:spTree>
    <p:extLst>
      <p:ext uri="{BB962C8B-B14F-4D97-AF65-F5344CB8AC3E}">
        <p14:creationId xmlns:p14="http://schemas.microsoft.com/office/powerpoint/2010/main" val="30576017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Population and Projected Share of Population by Age Group, Texas, 1950 to 2050</a:t>
            </a:r>
            <a:endParaRPr lang="en-US" sz="28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27</a:t>
            </a:fld>
            <a:endParaRPr lang="en-US" dirty="0"/>
          </a:p>
        </p:txBody>
      </p:sp>
      <p:sp>
        <p:nvSpPr>
          <p:cNvPr id="6" name="TextBox 5"/>
          <p:cNvSpPr txBox="1"/>
          <p:nvPr/>
        </p:nvSpPr>
        <p:spPr>
          <a:xfrm>
            <a:off x="0" y="6406376"/>
            <a:ext cx="8635181" cy="400110"/>
          </a:xfrm>
          <a:prstGeom prst="rect">
            <a:avLst/>
          </a:prstGeom>
          <a:noFill/>
        </p:spPr>
        <p:txBody>
          <a:bodyPr wrap="square" rtlCol="0">
            <a:spAutoFit/>
          </a:bodyPr>
          <a:lstStyle/>
          <a:p>
            <a:r>
              <a:rPr lang="en-US" sz="1000" dirty="0">
                <a:solidFill>
                  <a:schemeClr val="tx1">
                    <a:lumMod val="50000"/>
                    <a:lumOff val="50000"/>
                  </a:schemeClr>
                </a:solidFill>
              </a:rPr>
              <a:t>Source: U.S. Census Bureau, Decennial Censuses and 2015 Population Estimates; Texas Demographic Center, 2014 Vintage Population Projections, 0.5 Migration Scenario </a:t>
            </a:r>
          </a:p>
        </p:txBody>
      </p:sp>
      <p:graphicFrame>
        <p:nvGraphicFramePr>
          <p:cNvPr id="7" name="Chart 6"/>
          <p:cNvGraphicFramePr>
            <a:graphicFrameLocks noGrp="1"/>
          </p:cNvGraphicFramePr>
          <p:nvPr>
            <p:extLst>
              <p:ext uri="{D42A27DB-BD31-4B8C-83A1-F6EECF244321}">
                <p14:modId xmlns:p14="http://schemas.microsoft.com/office/powerpoint/2010/main" val="2335712800"/>
              </p:ext>
            </p:extLst>
          </p:nvPr>
        </p:nvGraphicFramePr>
        <p:xfrm>
          <a:off x="998925" y="1337022"/>
          <a:ext cx="7636256" cy="50693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218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Population Projections by Age Group, </a:t>
            </a:r>
            <a:br>
              <a:rPr lang="en-US" sz="2800" dirty="0" smtClean="0"/>
            </a:br>
            <a:r>
              <a:rPr lang="en-US" sz="2800" dirty="0" smtClean="0"/>
              <a:t>2010 to 2050</a:t>
            </a:r>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6138398"/>
              </p:ext>
            </p:extLst>
          </p:nvPr>
        </p:nvGraphicFramePr>
        <p:xfrm>
          <a:off x="347089" y="2033814"/>
          <a:ext cx="8458205" cy="2962743"/>
        </p:xfrm>
        <a:graphic>
          <a:graphicData uri="http://schemas.openxmlformats.org/drawingml/2006/table">
            <a:tbl>
              <a:tblPr firstRow="1" firstCol="1" bandRow="1">
                <a:tableStyleId>{5C22544A-7EE6-4342-B048-85BDC9FD1C3A}</a:tableStyleId>
              </a:tblPr>
              <a:tblGrid>
                <a:gridCol w="1208315">
                  <a:extLst>
                    <a:ext uri="{9D8B030D-6E8A-4147-A177-3AD203B41FA5}">
                      <a16:colId xmlns:a16="http://schemas.microsoft.com/office/drawing/2014/main" val="2210476400"/>
                    </a:ext>
                  </a:extLst>
                </a:gridCol>
                <a:gridCol w="1208315">
                  <a:extLst>
                    <a:ext uri="{9D8B030D-6E8A-4147-A177-3AD203B41FA5}">
                      <a16:colId xmlns:a16="http://schemas.microsoft.com/office/drawing/2014/main" val="3473286769"/>
                    </a:ext>
                  </a:extLst>
                </a:gridCol>
                <a:gridCol w="1208315">
                  <a:extLst>
                    <a:ext uri="{9D8B030D-6E8A-4147-A177-3AD203B41FA5}">
                      <a16:colId xmlns:a16="http://schemas.microsoft.com/office/drawing/2014/main" val="501361113"/>
                    </a:ext>
                  </a:extLst>
                </a:gridCol>
                <a:gridCol w="1208315">
                  <a:extLst>
                    <a:ext uri="{9D8B030D-6E8A-4147-A177-3AD203B41FA5}">
                      <a16:colId xmlns:a16="http://schemas.microsoft.com/office/drawing/2014/main" val="1085635564"/>
                    </a:ext>
                  </a:extLst>
                </a:gridCol>
                <a:gridCol w="1208315">
                  <a:extLst>
                    <a:ext uri="{9D8B030D-6E8A-4147-A177-3AD203B41FA5}">
                      <a16:colId xmlns:a16="http://schemas.microsoft.com/office/drawing/2014/main" val="1783984510"/>
                    </a:ext>
                  </a:extLst>
                </a:gridCol>
                <a:gridCol w="1208315">
                  <a:extLst>
                    <a:ext uri="{9D8B030D-6E8A-4147-A177-3AD203B41FA5}">
                      <a16:colId xmlns:a16="http://schemas.microsoft.com/office/drawing/2014/main" val="3873996651"/>
                    </a:ext>
                  </a:extLst>
                </a:gridCol>
                <a:gridCol w="1208315">
                  <a:extLst>
                    <a:ext uri="{9D8B030D-6E8A-4147-A177-3AD203B41FA5}">
                      <a16:colId xmlns:a16="http://schemas.microsoft.com/office/drawing/2014/main" val="2771967566"/>
                    </a:ext>
                  </a:extLst>
                </a:gridCol>
              </a:tblGrid>
              <a:tr h="512357">
                <a:tc>
                  <a:txBody>
                    <a:bodyPr/>
                    <a:lstStyle/>
                    <a:p>
                      <a:pPr algn="ctr">
                        <a:lnSpc>
                          <a:spcPct val="107000"/>
                        </a:lnSpc>
                        <a:spcAft>
                          <a:spcPts val="0"/>
                        </a:spcAft>
                      </a:pPr>
                      <a:r>
                        <a:rPr lang="en-US" sz="1400" b="0" dirty="0">
                          <a:effectLst/>
                        </a:rPr>
                        <a:t>Age Group</a:t>
                      </a:r>
                      <a:endParaRPr lang="en-US" sz="1800" b="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400" b="0" dirty="0">
                          <a:effectLst/>
                        </a:rPr>
                        <a:t>2010</a:t>
                      </a:r>
                      <a:endParaRPr lang="en-US" sz="1800" b="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400" b="0" dirty="0">
                          <a:effectLst/>
                        </a:rPr>
                        <a:t>2020</a:t>
                      </a:r>
                      <a:endParaRPr lang="en-US" sz="1800" b="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400" b="0" dirty="0">
                          <a:effectLst/>
                        </a:rPr>
                        <a:t>2030</a:t>
                      </a:r>
                      <a:endParaRPr lang="en-US" sz="1800" b="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400" b="0" dirty="0">
                          <a:effectLst/>
                        </a:rPr>
                        <a:t>2040</a:t>
                      </a:r>
                      <a:endParaRPr lang="en-US" sz="1800" b="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400" b="0" dirty="0">
                          <a:effectLst/>
                        </a:rPr>
                        <a:t>2050</a:t>
                      </a:r>
                      <a:endParaRPr lang="en-US" sz="1800" b="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400" b="0" dirty="0">
                          <a:effectLst/>
                        </a:rPr>
                        <a:t>2010-2050</a:t>
                      </a:r>
                      <a:endParaRPr lang="en-US" sz="1800" b="0" dirty="0">
                        <a:effectLst/>
                      </a:endParaRPr>
                    </a:p>
                    <a:p>
                      <a:pPr algn="ctr">
                        <a:lnSpc>
                          <a:spcPct val="107000"/>
                        </a:lnSpc>
                        <a:spcAft>
                          <a:spcPts val="0"/>
                        </a:spcAft>
                      </a:pPr>
                      <a:r>
                        <a:rPr lang="en-US" sz="1400" b="0" dirty="0">
                          <a:effectLst/>
                        </a:rPr>
                        <a:t>Percent Change</a:t>
                      </a:r>
                      <a:endParaRPr lang="en-US" sz="1800" b="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2080925786"/>
                  </a:ext>
                </a:extLst>
              </a:tr>
              <a:tr h="250343">
                <a:tc>
                  <a:txBody>
                    <a:bodyPr/>
                    <a:lstStyle/>
                    <a:p>
                      <a:pPr algn="r">
                        <a:lnSpc>
                          <a:spcPct val="107000"/>
                        </a:lnSpc>
                        <a:spcAft>
                          <a:spcPts val="0"/>
                        </a:spcAft>
                      </a:pPr>
                      <a:r>
                        <a:rPr lang="en-US" sz="1200" b="0" dirty="0">
                          <a:effectLst/>
                        </a:rPr>
                        <a:t>65 and Older</a:t>
                      </a:r>
                      <a:endParaRPr lang="en-US" sz="1500" b="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2,601,886</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4,014,083</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5,929,471</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7,583,385</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9,442,865</a:t>
                      </a:r>
                      <a:endParaRPr lang="en-US" sz="150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200" dirty="0">
                          <a:effectLst/>
                        </a:rPr>
                        <a:t>262.9</a:t>
                      </a:r>
                      <a:endParaRPr lang="en-US" sz="150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840179831"/>
                  </a:ext>
                </a:extLst>
              </a:tr>
              <a:tr h="250343">
                <a:tc>
                  <a:txBody>
                    <a:bodyPr/>
                    <a:lstStyle/>
                    <a:p>
                      <a:pPr algn="r">
                        <a:lnSpc>
                          <a:spcPct val="107000"/>
                        </a:lnSpc>
                        <a:spcAft>
                          <a:spcPts val="0"/>
                        </a:spcAft>
                      </a:pPr>
                      <a:r>
                        <a:rPr lang="en-US" sz="1200" b="0" dirty="0">
                          <a:effectLst/>
                        </a:rPr>
                        <a:t>65-69</a:t>
                      </a:r>
                      <a:endParaRPr lang="en-US" sz="1500" b="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853,100</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1,375,699</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1,779,930</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2,019,401</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2,519,575</a:t>
                      </a:r>
                      <a:endParaRPr lang="en-US" sz="150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200" dirty="0">
                          <a:effectLst/>
                        </a:rPr>
                        <a:t>195.3</a:t>
                      </a:r>
                      <a:endParaRPr lang="en-US" sz="150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2775904931"/>
                  </a:ext>
                </a:extLst>
              </a:tr>
              <a:tr h="250343">
                <a:tc>
                  <a:txBody>
                    <a:bodyPr/>
                    <a:lstStyle/>
                    <a:p>
                      <a:pPr algn="r">
                        <a:lnSpc>
                          <a:spcPct val="107000"/>
                        </a:lnSpc>
                        <a:spcAft>
                          <a:spcPts val="0"/>
                        </a:spcAft>
                      </a:pPr>
                      <a:r>
                        <a:rPr lang="en-US" sz="1200" b="0" dirty="0">
                          <a:effectLst/>
                        </a:rPr>
                        <a:t>70-74</a:t>
                      </a:r>
                      <a:endParaRPr lang="en-US" sz="1500" b="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619,156</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1,081,697</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1,569,556</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1,747,404</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2,136,439</a:t>
                      </a:r>
                      <a:endParaRPr lang="en-US" sz="150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200" dirty="0">
                          <a:effectLst/>
                        </a:rPr>
                        <a:t>245.1</a:t>
                      </a:r>
                      <a:endParaRPr lang="en-US" sz="150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3012950838"/>
                  </a:ext>
                </a:extLst>
              </a:tr>
              <a:tr h="250343">
                <a:tc>
                  <a:txBody>
                    <a:bodyPr/>
                    <a:lstStyle/>
                    <a:p>
                      <a:pPr algn="r">
                        <a:lnSpc>
                          <a:spcPct val="107000"/>
                        </a:lnSpc>
                        <a:spcAft>
                          <a:spcPts val="0"/>
                        </a:spcAft>
                      </a:pPr>
                      <a:r>
                        <a:rPr lang="en-US" sz="1200" b="0" dirty="0">
                          <a:effectLst/>
                        </a:rPr>
                        <a:t>75-79</a:t>
                      </a:r>
                      <a:endParaRPr lang="en-US" sz="1500" b="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477,245</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714,641</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1,181,376</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1,568,513</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1,830,330</a:t>
                      </a:r>
                      <a:endParaRPr lang="en-US" sz="150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200" dirty="0">
                          <a:effectLst/>
                        </a:rPr>
                        <a:t>283.5</a:t>
                      </a:r>
                      <a:endParaRPr lang="en-US" sz="150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3868187683"/>
                  </a:ext>
                </a:extLst>
              </a:tr>
              <a:tr h="250343">
                <a:tc>
                  <a:txBody>
                    <a:bodyPr/>
                    <a:lstStyle/>
                    <a:p>
                      <a:pPr algn="r">
                        <a:lnSpc>
                          <a:spcPct val="107000"/>
                        </a:lnSpc>
                        <a:spcAft>
                          <a:spcPts val="0"/>
                        </a:spcAft>
                      </a:pPr>
                      <a:r>
                        <a:rPr lang="en-US" sz="1200" b="0" dirty="0">
                          <a:effectLst/>
                        </a:rPr>
                        <a:t>80-84</a:t>
                      </a:r>
                      <a:endParaRPr lang="en-US" sz="1500" b="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347,206</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440,399</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794,965</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1,186,724</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1,365,653</a:t>
                      </a:r>
                      <a:endParaRPr lang="en-US" sz="150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200" dirty="0">
                          <a:effectLst/>
                        </a:rPr>
                        <a:t>293.3</a:t>
                      </a:r>
                      <a:endParaRPr lang="en-US" sz="150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4009793412"/>
                  </a:ext>
                </a:extLst>
              </a:tr>
              <a:tr h="250343">
                <a:tc>
                  <a:txBody>
                    <a:bodyPr/>
                    <a:lstStyle/>
                    <a:p>
                      <a:pPr algn="r">
                        <a:lnSpc>
                          <a:spcPct val="107000"/>
                        </a:lnSpc>
                        <a:spcAft>
                          <a:spcPts val="0"/>
                        </a:spcAft>
                      </a:pPr>
                      <a:r>
                        <a:rPr lang="en-US" sz="1200" b="0" dirty="0">
                          <a:effectLst/>
                        </a:rPr>
                        <a:t>85+</a:t>
                      </a:r>
                      <a:endParaRPr lang="en-US" sz="1500" b="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205,501</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401,647</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603,644</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1,061,343</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1,590,868</a:t>
                      </a:r>
                      <a:endParaRPr lang="en-US" sz="150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200" dirty="0">
                          <a:effectLst/>
                        </a:rPr>
                        <a:t>421.3</a:t>
                      </a:r>
                      <a:endParaRPr lang="en-US" sz="150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943225310"/>
                  </a:ext>
                </a:extLst>
              </a:tr>
              <a:tr h="327500">
                <a:tc>
                  <a:txBody>
                    <a:bodyPr/>
                    <a:lstStyle/>
                    <a:p>
                      <a:pPr algn="r">
                        <a:lnSpc>
                          <a:spcPct val="107000"/>
                        </a:lnSpc>
                        <a:spcAft>
                          <a:spcPts val="0"/>
                        </a:spcAft>
                      </a:pPr>
                      <a:r>
                        <a:rPr lang="en-US" sz="1200" b="0" dirty="0">
                          <a:effectLst/>
                        </a:rPr>
                        <a:t>Total Population</a:t>
                      </a:r>
                      <a:endParaRPr lang="en-US" sz="1500" b="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25,145,561 </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30,541,978 </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37,155,084 </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44,955,896 </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54,369,297</a:t>
                      </a:r>
                      <a:endParaRPr lang="en-US" sz="150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200" dirty="0" smtClean="0">
                          <a:effectLst/>
                        </a:rPr>
                        <a:t>116.2</a:t>
                      </a:r>
                      <a:r>
                        <a:rPr lang="en-US" sz="1200" dirty="0">
                          <a:effectLst/>
                        </a:rPr>
                        <a:t> </a:t>
                      </a:r>
                      <a:endParaRPr lang="en-US" sz="150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175978165"/>
                  </a:ext>
                </a:extLst>
              </a:tr>
              <a:tr h="448337">
                <a:tc gridSpan="7">
                  <a:txBody>
                    <a:bodyPr/>
                    <a:lstStyle/>
                    <a:p>
                      <a:pPr algn="l">
                        <a:lnSpc>
                          <a:spcPct val="107000"/>
                        </a:lnSpc>
                        <a:spcAft>
                          <a:spcPts val="0"/>
                        </a:spcAft>
                      </a:pPr>
                      <a:r>
                        <a:rPr lang="en-US" sz="1100" b="0" dirty="0">
                          <a:effectLst/>
                        </a:rPr>
                        <a:t>Source:  US Census Bureau, 2010 Census</a:t>
                      </a:r>
                      <a:endParaRPr lang="en-US" sz="1400" b="0" dirty="0">
                        <a:effectLst/>
                      </a:endParaRPr>
                    </a:p>
                    <a:p>
                      <a:pPr algn="l">
                        <a:lnSpc>
                          <a:spcPct val="107000"/>
                        </a:lnSpc>
                        <a:spcAft>
                          <a:spcPts val="0"/>
                        </a:spcAft>
                      </a:pPr>
                      <a:r>
                        <a:rPr lang="en-US" sz="1100" b="0" dirty="0">
                          <a:effectLst/>
                        </a:rPr>
                        <a:t>               Texas State Data Center, 2014 Projections, 1.0 Migration Scenario</a:t>
                      </a:r>
                      <a:endParaRPr lang="en-US" sz="1400" b="0" dirty="0">
                        <a:effectLst/>
                        <a:latin typeface="Calibri" panose="020F0502020204030204" pitchFamily="34" charset="0"/>
                      </a:endParaRPr>
                    </a:p>
                  </a:txBody>
                  <a:tcPr marL="51435" marR="5143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8648830"/>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28</a:t>
            </a:fld>
            <a:endParaRPr lang="en-US" dirty="0"/>
          </a:p>
        </p:txBody>
      </p:sp>
    </p:spTree>
    <p:extLst>
      <p:ext uri="{BB962C8B-B14F-4D97-AF65-F5344CB8AC3E}">
        <p14:creationId xmlns:p14="http://schemas.microsoft.com/office/powerpoint/2010/main" val="3652728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C1FA3B-F0C1-4F58-90BE-DCC7501F4B28}" type="slidenum">
              <a:rPr lang="en-US" smtClean="0"/>
              <a:pPr/>
              <a:t>29</a:t>
            </a:fld>
            <a:endParaRPr lang="en-US" dirty="0"/>
          </a:p>
        </p:txBody>
      </p:sp>
      <p:sp>
        <p:nvSpPr>
          <p:cNvPr id="3" name="Title 4"/>
          <p:cNvSpPr txBox="1">
            <a:spLocks/>
          </p:cNvSpPr>
          <p:nvPr/>
        </p:nvSpPr>
        <p:spPr>
          <a:xfrm>
            <a:off x="1600200" y="305315"/>
            <a:ext cx="7355204" cy="830466"/>
          </a:xfrm>
          <a:prstGeom prst="rect">
            <a:avLst/>
          </a:prstGeom>
        </p:spPr>
        <p:txBody>
          <a:bodyPr>
            <a:noAutofit/>
          </a:bodyPr>
          <a:lst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a:lstStyle>
          <a:p>
            <a:r>
              <a:rPr lang="en-US" sz="2400" dirty="0"/>
              <a:t>Population Projections, </a:t>
            </a:r>
            <a:r>
              <a:rPr lang="en-US" sz="2400" dirty="0" smtClean="0"/>
              <a:t>Texas</a:t>
            </a:r>
            <a:r>
              <a:rPr lang="en-US" sz="2400" dirty="0"/>
              <a:t>, 2010 - 2050</a:t>
            </a:r>
          </a:p>
        </p:txBody>
      </p:sp>
      <p:sp>
        <p:nvSpPr>
          <p:cNvPr id="4"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FA5D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tint val="75000"/>
                </a:prstClr>
              </a:solidFill>
            </a:endParaRPr>
          </a:p>
        </p:txBody>
      </p:sp>
      <p:sp>
        <p:nvSpPr>
          <p:cNvPr id="5" name="Rectangle 4"/>
          <p:cNvSpPr/>
          <p:nvPr/>
        </p:nvSpPr>
        <p:spPr>
          <a:xfrm>
            <a:off x="76200" y="6400803"/>
            <a:ext cx="8001000" cy="253916"/>
          </a:xfrm>
          <a:prstGeom prst="rect">
            <a:avLst/>
          </a:prstGeom>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sz="1050" dirty="0">
                <a:solidFill>
                  <a:prstClr val="black">
                    <a:lumMod val="50000"/>
                    <a:lumOff val="50000"/>
                  </a:prstClr>
                </a:solidFill>
              </a:rPr>
              <a:t>Source: Texas State Data </a:t>
            </a:r>
            <a:r>
              <a:rPr lang="en-US" sz="1050" dirty="0" smtClean="0">
                <a:solidFill>
                  <a:prstClr val="black">
                    <a:lumMod val="50000"/>
                    <a:lumOff val="50000"/>
                  </a:prstClr>
                </a:solidFill>
              </a:rPr>
              <a:t>Center, </a:t>
            </a:r>
            <a:r>
              <a:rPr lang="en-US" sz="1050" dirty="0">
                <a:solidFill>
                  <a:prstClr val="black">
                    <a:lumMod val="50000"/>
                    <a:lumOff val="50000"/>
                  </a:prstClr>
                </a:solidFill>
              </a:rPr>
              <a:t>2014 </a:t>
            </a:r>
            <a:r>
              <a:rPr lang="en-US" sz="1050" dirty="0" smtClean="0">
                <a:solidFill>
                  <a:prstClr val="black">
                    <a:lumMod val="50000"/>
                    <a:lumOff val="50000"/>
                  </a:prstClr>
                </a:solidFill>
              </a:rPr>
              <a:t>Population Projections, 0.5 Migration Scenario</a:t>
            </a:r>
            <a:r>
              <a:rPr lang="en-US" sz="1050" dirty="0">
                <a:solidFill>
                  <a:prstClr val="black">
                    <a:lumMod val="50000"/>
                    <a:lumOff val="50000"/>
                  </a:prstClr>
                </a:solidFill>
              </a:rPr>
              <a:t>			</a:t>
            </a:r>
          </a:p>
        </p:txBody>
      </p:sp>
      <p:graphicFrame>
        <p:nvGraphicFramePr>
          <p:cNvPr id="6" name="Content Placeholder 12"/>
          <p:cNvGraphicFramePr>
            <a:graphicFrameLocks/>
          </p:cNvGraphicFramePr>
          <p:nvPr>
            <p:extLst/>
          </p:nvPr>
        </p:nvGraphicFramePr>
        <p:xfrm>
          <a:off x="76200" y="1371600"/>
          <a:ext cx="4419600" cy="49847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13"/>
          <p:cNvGraphicFramePr>
            <a:graphicFrameLocks/>
          </p:cNvGraphicFramePr>
          <p:nvPr>
            <p:extLst/>
          </p:nvPr>
        </p:nvGraphicFramePr>
        <p:xfrm>
          <a:off x="4343400" y="1371600"/>
          <a:ext cx="44196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4203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5486400"/>
            <a:ext cx="7086600" cy="523220"/>
          </a:xfrm>
          <a:prstGeom prst="rect">
            <a:avLst/>
          </a:prstGeom>
          <a:noFill/>
        </p:spPr>
        <p:txBody>
          <a:bodyPr wrap="square" rtlCol="0">
            <a:spAutoFit/>
          </a:bodyPr>
          <a:lstStyle/>
          <a:p>
            <a:pPr algn="r"/>
            <a:r>
              <a:rPr lang="en-US" sz="2800" dirty="0" smtClean="0">
                <a:solidFill>
                  <a:schemeClr val="accent5">
                    <a:lumMod val="50000"/>
                  </a:schemeClr>
                </a:solidFill>
                <a:latin typeface="+mj-lt"/>
              </a:rPr>
              <a:t>Texas is experiencing fast and high growth.</a:t>
            </a:r>
            <a:endParaRPr lang="en-US" sz="2800" dirty="0">
              <a:solidFill>
                <a:schemeClr val="accent5">
                  <a:lumMod val="50000"/>
                </a:schemeClr>
              </a:solidFill>
              <a:latin typeface="+mj-lt"/>
            </a:endParaRPr>
          </a:p>
        </p:txBody>
      </p:sp>
    </p:spTree>
    <p:extLst>
      <p:ext uri="{BB962C8B-B14F-4D97-AF65-F5344CB8AC3E}">
        <p14:creationId xmlns:p14="http://schemas.microsoft.com/office/powerpoint/2010/main" val="23628687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5678906"/>
            <a:ext cx="8610600" cy="461665"/>
          </a:xfrm>
          <a:prstGeom prst="rect">
            <a:avLst/>
          </a:prstGeom>
          <a:noFill/>
        </p:spPr>
        <p:txBody>
          <a:bodyPr wrap="square" rtlCol="0">
            <a:spAutoFit/>
          </a:bodyPr>
          <a:lstStyle/>
          <a:p>
            <a:pPr algn="r"/>
            <a:r>
              <a:rPr lang="en-US" sz="2400" dirty="0" smtClean="0">
                <a:solidFill>
                  <a:schemeClr val="accent5">
                    <a:lumMod val="50000"/>
                  </a:schemeClr>
                </a:solidFill>
                <a:latin typeface="+mj-lt"/>
              </a:rPr>
              <a:t>Implications for education and the economy</a:t>
            </a:r>
            <a:endParaRPr lang="en-US" sz="2400" dirty="0">
              <a:solidFill>
                <a:schemeClr val="accent5">
                  <a:lumMod val="50000"/>
                </a:schemeClr>
              </a:solidFill>
              <a:latin typeface="+mj-lt"/>
            </a:endParaRPr>
          </a:p>
        </p:txBody>
      </p:sp>
    </p:spTree>
    <p:extLst>
      <p:ext uri="{BB962C8B-B14F-4D97-AF65-F5344CB8AC3E}">
        <p14:creationId xmlns:p14="http://schemas.microsoft.com/office/powerpoint/2010/main" val="28406781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6858000" cy="990600"/>
          </a:xfrm>
        </p:spPr>
        <p:txBody>
          <a:bodyPr>
            <a:noAutofit/>
          </a:bodyPr>
          <a:lstStyle/>
          <a:p>
            <a:r>
              <a:rPr lang="en-US" sz="2400" dirty="0" smtClean="0"/>
              <a:t>Educational Attainment in Texas, 2015</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11467236"/>
              </p:ext>
            </p:extLst>
          </p:nvPr>
        </p:nvGraphicFramePr>
        <p:xfrm>
          <a:off x="921775" y="1959078"/>
          <a:ext cx="7477432" cy="2576052"/>
        </p:xfrm>
        <a:graphic>
          <a:graphicData uri="http://schemas.openxmlformats.org/drawingml/2006/table">
            <a:tbl>
              <a:tblPr firstRow="1">
                <a:tableStyleId>{5C22544A-7EE6-4342-B048-85BDC9FD1C3A}</a:tableStyleId>
              </a:tblPr>
              <a:tblGrid>
                <a:gridCol w="3357922">
                  <a:extLst>
                    <a:ext uri="{9D8B030D-6E8A-4147-A177-3AD203B41FA5}">
                      <a16:colId xmlns:a16="http://schemas.microsoft.com/office/drawing/2014/main" val="20000"/>
                    </a:ext>
                  </a:extLst>
                </a:gridCol>
                <a:gridCol w="2250152">
                  <a:extLst>
                    <a:ext uri="{9D8B030D-6E8A-4147-A177-3AD203B41FA5}">
                      <a16:colId xmlns:a16="http://schemas.microsoft.com/office/drawing/2014/main" val="20001"/>
                    </a:ext>
                  </a:extLst>
                </a:gridCol>
                <a:gridCol w="1869358">
                  <a:extLst>
                    <a:ext uri="{9D8B030D-6E8A-4147-A177-3AD203B41FA5}">
                      <a16:colId xmlns:a16="http://schemas.microsoft.com/office/drawing/2014/main" val="20002"/>
                    </a:ext>
                  </a:extLst>
                </a:gridCol>
              </a:tblGrid>
              <a:tr h="1276923">
                <a:tc>
                  <a:txBody>
                    <a:bodyPr/>
                    <a:lstStyle/>
                    <a:p>
                      <a:pPr algn="ctr"/>
                      <a:r>
                        <a:rPr lang="en-US" sz="2000" dirty="0" smtClean="0"/>
                        <a:t>Level of Educational Attainment</a:t>
                      </a:r>
                      <a:endParaRPr lang="en-US" sz="2000" dirty="0"/>
                    </a:p>
                  </a:txBody>
                  <a:tcPr/>
                </a:tc>
                <a:tc>
                  <a:txBody>
                    <a:bodyPr/>
                    <a:lstStyle/>
                    <a:p>
                      <a:pPr algn="ctr"/>
                      <a:r>
                        <a:rPr lang="en-US" sz="2000" dirty="0" smtClean="0"/>
                        <a:t>Percent of persons aged 25 years and older</a:t>
                      </a:r>
                      <a:endParaRPr lang="en-US" sz="2000" dirty="0"/>
                    </a:p>
                  </a:txBody>
                  <a:tcPr/>
                </a:tc>
                <a:tc>
                  <a:txBody>
                    <a:bodyPr/>
                    <a:lstStyle/>
                    <a:p>
                      <a:pPr algn="ctr"/>
                      <a:r>
                        <a:rPr lang="en-US" sz="2000" dirty="0" smtClean="0"/>
                        <a:t>State Ranking</a:t>
                      </a:r>
                    </a:p>
                  </a:txBody>
                  <a:tcPr/>
                </a:tc>
                <a:extLst>
                  <a:ext uri="{0D108BD9-81ED-4DB2-BD59-A6C34878D82A}">
                    <a16:rowId xmlns:a16="http://schemas.microsoft.com/office/drawing/2014/main" val="10000"/>
                  </a:ext>
                </a:extLst>
              </a:tr>
              <a:tr h="766153">
                <a:tc>
                  <a:txBody>
                    <a:bodyPr/>
                    <a:lstStyle/>
                    <a:p>
                      <a:r>
                        <a:rPr lang="en-US" sz="2000" dirty="0" smtClean="0"/>
                        <a:t>High school diploma or equivalency  or greater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effectLst/>
                        </a:rPr>
                        <a:t>81.9</a:t>
                      </a:r>
                    </a:p>
                  </a:txBody>
                  <a:tcPr/>
                </a:tc>
                <a:tc>
                  <a:txBody>
                    <a:bodyPr/>
                    <a:lstStyle/>
                    <a:p>
                      <a:pPr algn="ctr"/>
                      <a:r>
                        <a:rPr lang="en-US" sz="2000" dirty="0" smtClean="0"/>
                        <a:t>49</a:t>
                      </a:r>
                    </a:p>
                  </a:txBody>
                  <a:tcPr/>
                </a:tc>
                <a:extLst>
                  <a:ext uri="{0D108BD9-81ED-4DB2-BD59-A6C34878D82A}">
                    <a16:rowId xmlns:a16="http://schemas.microsoft.com/office/drawing/2014/main" val="10001"/>
                  </a:ext>
                </a:extLst>
              </a:tr>
              <a:tr h="532976">
                <a:tc>
                  <a:txBody>
                    <a:bodyPr/>
                    <a:lstStyle/>
                    <a:p>
                      <a:r>
                        <a:rPr lang="en-US" sz="2000" dirty="0" smtClean="0"/>
                        <a:t>Bachelors or greater</a:t>
                      </a:r>
                      <a:endParaRPr lang="en-US" sz="2000" dirty="0"/>
                    </a:p>
                  </a:txBody>
                  <a:tcPr/>
                </a:tc>
                <a:tc>
                  <a:txBody>
                    <a:bodyPr/>
                    <a:lstStyle/>
                    <a:p>
                      <a:pPr algn="ctr"/>
                      <a:r>
                        <a:rPr lang="en-US" sz="2000" dirty="0" smtClean="0"/>
                        <a:t>27.6</a:t>
                      </a:r>
                      <a:endParaRPr lang="en-US" sz="2000" dirty="0"/>
                    </a:p>
                  </a:txBody>
                  <a:tcPr/>
                </a:tc>
                <a:tc>
                  <a:txBody>
                    <a:bodyPr/>
                    <a:lstStyle/>
                    <a:p>
                      <a:pPr algn="ctr"/>
                      <a:r>
                        <a:rPr lang="en-US" sz="2000" dirty="0" smtClean="0"/>
                        <a:t>29</a:t>
                      </a:r>
                      <a:endParaRPr lang="en-US" sz="2000" dirty="0"/>
                    </a:p>
                  </a:txBody>
                  <a:tcP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31</a:t>
            </a:fld>
            <a:endParaRPr lang="en-US" dirty="0"/>
          </a:p>
        </p:txBody>
      </p:sp>
      <p:sp>
        <p:nvSpPr>
          <p:cNvPr id="6" name="TextBox 5"/>
          <p:cNvSpPr txBox="1"/>
          <p:nvPr/>
        </p:nvSpPr>
        <p:spPr>
          <a:xfrm>
            <a:off x="381000" y="6400800"/>
            <a:ext cx="5181600" cy="246221"/>
          </a:xfrm>
          <a:prstGeom prst="rect">
            <a:avLst/>
          </a:prstGeom>
          <a:noFill/>
        </p:spPr>
        <p:txBody>
          <a:bodyPr wrap="square" rtlCol="0">
            <a:spAutoFit/>
          </a:bodyPr>
          <a:lstStyle/>
          <a:p>
            <a:r>
              <a:rPr lang="en-US" sz="1000" dirty="0" smtClean="0">
                <a:solidFill>
                  <a:schemeClr val="bg1">
                    <a:lumMod val="50000"/>
                  </a:schemeClr>
                </a:solidFill>
              </a:rPr>
              <a:t>Source: U.S. Census Bureau, American Community Survey, 5-Year, 2015.</a:t>
            </a:r>
            <a:endParaRPr lang="en-US" sz="1000" dirty="0">
              <a:solidFill>
                <a:schemeClr val="bg1">
                  <a:lumMod val="50000"/>
                </a:schemeClr>
              </a:solidFill>
            </a:endParaRPr>
          </a:p>
        </p:txBody>
      </p:sp>
    </p:spTree>
    <p:extLst>
      <p:ext uri="{BB962C8B-B14F-4D97-AF65-F5344CB8AC3E}">
        <p14:creationId xmlns:p14="http://schemas.microsoft.com/office/powerpoint/2010/main" val="34623489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52600" y="0"/>
            <a:ext cx="7391400" cy="1219200"/>
          </a:xfrm>
        </p:spPr>
        <p:txBody>
          <a:bodyPr>
            <a:noAutofit/>
          </a:bodyPr>
          <a:lstStyle/>
          <a:p>
            <a:r>
              <a:rPr lang="en-US" sz="2800" dirty="0" smtClean="0"/>
              <a:t>Educational Attainment, Population 25 Years and Older, Texas, 2015</a:t>
            </a:r>
            <a:endParaRPr lang="en-US" sz="28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261319661"/>
              </p:ext>
            </p:extLst>
          </p:nvPr>
        </p:nvGraphicFramePr>
        <p:xfrm>
          <a:off x="381000" y="1905000"/>
          <a:ext cx="8096249" cy="2821859"/>
        </p:xfrm>
        <a:graphic>
          <a:graphicData uri="http://schemas.openxmlformats.org/drawingml/2006/table">
            <a:tbl>
              <a:tblPr firstRow="1" bandRow="1">
                <a:tableStyleId>{5C22544A-7EE6-4342-B048-85BDC9FD1C3A}</a:tableStyleId>
              </a:tblPr>
              <a:tblGrid>
                <a:gridCol w="1654072">
                  <a:extLst>
                    <a:ext uri="{9D8B030D-6E8A-4147-A177-3AD203B41FA5}">
                      <a16:colId xmlns:a16="http://schemas.microsoft.com/office/drawing/2014/main" val="20000"/>
                    </a:ext>
                  </a:extLst>
                </a:gridCol>
                <a:gridCol w="957621">
                  <a:extLst>
                    <a:ext uri="{9D8B030D-6E8A-4147-A177-3AD203B41FA5}">
                      <a16:colId xmlns:a16="http://schemas.microsoft.com/office/drawing/2014/main" val="20001"/>
                    </a:ext>
                  </a:extLst>
                </a:gridCol>
                <a:gridCol w="696451">
                  <a:extLst>
                    <a:ext uri="{9D8B030D-6E8A-4147-A177-3AD203B41FA5}">
                      <a16:colId xmlns:a16="http://schemas.microsoft.com/office/drawing/2014/main" val="20002"/>
                    </a:ext>
                  </a:extLst>
                </a:gridCol>
                <a:gridCol w="1044678">
                  <a:extLst>
                    <a:ext uri="{9D8B030D-6E8A-4147-A177-3AD203B41FA5}">
                      <a16:colId xmlns:a16="http://schemas.microsoft.com/office/drawing/2014/main" val="20003"/>
                    </a:ext>
                  </a:extLst>
                </a:gridCol>
                <a:gridCol w="609395">
                  <a:extLst>
                    <a:ext uri="{9D8B030D-6E8A-4147-A177-3AD203B41FA5}">
                      <a16:colId xmlns:a16="http://schemas.microsoft.com/office/drawing/2014/main" val="20004"/>
                    </a:ext>
                  </a:extLst>
                </a:gridCol>
                <a:gridCol w="957621">
                  <a:extLst>
                    <a:ext uri="{9D8B030D-6E8A-4147-A177-3AD203B41FA5}">
                      <a16:colId xmlns:a16="http://schemas.microsoft.com/office/drawing/2014/main" val="20005"/>
                    </a:ext>
                  </a:extLst>
                </a:gridCol>
                <a:gridCol w="609395">
                  <a:extLst>
                    <a:ext uri="{9D8B030D-6E8A-4147-A177-3AD203B41FA5}">
                      <a16:colId xmlns:a16="http://schemas.microsoft.com/office/drawing/2014/main" val="20006"/>
                    </a:ext>
                  </a:extLst>
                </a:gridCol>
                <a:gridCol w="957621">
                  <a:extLst>
                    <a:ext uri="{9D8B030D-6E8A-4147-A177-3AD203B41FA5}">
                      <a16:colId xmlns:a16="http://schemas.microsoft.com/office/drawing/2014/main" val="20007"/>
                    </a:ext>
                  </a:extLst>
                </a:gridCol>
                <a:gridCol w="609395">
                  <a:extLst>
                    <a:ext uri="{9D8B030D-6E8A-4147-A177-3AD203B41FA5}">
                      <a16:colId xmlns:a16="http://schemas.microsoft.com/office/drawing/2014/main" val="20008"/>
                    </a:ext>
                  </a:extLst>
                </a:gridCol>
              </a:tblGrid>
              <a:tr h="521599">
                <a:tc rowSpan="2">
                  <a:txBody>
                    <a:bodyPr/>
                    <a:lstStyle/>
                    <a:p>
                      <a:pPr algn="ctr"/>
                      <a:r>
                        <a:rPr lang="en-US" sz="1400" dirty="0" smtClean="0"/>
                        <a:t>Educational Attainment</a:t>
                      </a:r>
                      <a:endParaRPr lang="en-US" sz="1400" dirty="0"/>
                    </a:p>
                  </a:txBody>
                  <a:tcPr/>
                </a:tc>
                <a:tc gridSpan="2">
                  <a:txBody>
                    <a:bodyPr/>
                    <a:lstStyle/>
                    <a:p>
                      <a:pPr algn="ctr"/>
                      <a:r>
                        <a:rPr lang="en-US" sz="1400" dirty="0" smtClean="0">
                          <a:solidFill>
                            <a:schemeClr val="bg1"/>
                          </a:solidFill>
                        </a:rPr>
                        <a:t>NH</a:t>
                      </a:r>
                      <a:r>
                        <a:rPr lang="en-US" sz="1400" baseline="0" dirty="0" smtClean="0">
                          <a:solidFill>
                            <a:schemeClr val="bg1"/>
                          </a:solidFill>
                        </a:rPr>
                        <a:t> White</a:t>
                      </a:r>
                      <a:endParaRPr lang="en-US" sz="1400" dirty="0">
                        <a:solidFill>
                          <a:schemeClr val="bg1"/>
                        </a:solidFill>
                      </a:endParaRPr>
                    </a:p>
                  </a:txBody>
                  <a:tcPr/>
                </a:tc>
                <a:tc hMerge="1">
                  <a:txBody>
                    <a:bodyPr/>
                    <a:lstStyle/>
                    <a:p>
                      <a:endParaRPr lang="en-US" dirty="0"/>
                    </a:p>
                  </a:txBody>
                  <a:tcPr/>
                </a:tc>
                <a:tc gridSpan="2">
                  <a:txBody>
                    <a:bodyPr/>
                    <a:lstStyle/>
                    <a:p>
                      <a:pPr algn="ctr"/>
                      <a:r>
                        <a:rPr lang="en-US" sz="1400" dirty="0" smtClean="0">
                          <a:solidFill>
                            <a:schemeClr val="bg1"/>
                          </a:solidFill>
                        </a:rPr>
                        <a:t>Hispanic</a:t>
                      </a:r>
                      <a:endParaRPr lang="en-US" sz="1400" dirty="0">
                        <a:solidFill>
                          <a:schemeClr val="bg1"/>
                        </a:solidFill>
                      </a:endParaRPr>
                    </a:p>
                  </a:txBody>
                  <a:tcPr/>
                </a:tc>
                <a:tc hMerge="1">
                  <a:txBody>
                    <a:bodyPr/>
                    <a:lstStyle/>
                    <a:p>
                      <a:endParaRPr lang="en-US" dirty="0"/>
                    </a:p>
                  </a:txBody>
                  <a:tcPr/>
                </a:tc>
                <a:tc gridSpan="2">
                  <a:txBody>
                    <a:bodyPr/>
                    <a:lstStyle/>
                    <a:p>
                      <a:pPr algn="ctr"/>
                      <a:r>
                        <a:rPr lang="en-US" sz="1400" dirty="0" smtClean="0">
                          <a:solidFill>
                            <a:schemeClr val="bg1"/>
                          </a:solidFill>
                        </a:rPr>
                        <a:t>Black Alone</a:t>
                      </a:r>
                      <a:endParaRPr lang="en-US" sz="1400" dirty="0">
                        <a:solidFill>
                          <a:schemeClr val="bg1"/>
                        </a:solidFill>
                      </a:endParaRPr>
                    </a:p>
                  </a:txBody>
                  <a:tcPr/>
                </a:tc>
                <a:tc hMerge="1">
                  <a:txBody>
                    <a:bodyPr/>
                    <a:lstStyle/>
                    <a:p>
                      <a:endParaRPr lang="en-US" dirty="0"/>
                    </a:p>
                  </a:txBody>
                  <a:tcPr/>
                </a:tc>
                <a:tc gridSpan="2">
                  <a:txBody>
                    <a:bodyPr/>
                    <a:lstStyle/>
                    <a:p>
                      <a:pPr algn="ctr"/>
                      <a:r>
                        <a:rPr lang="en-US" sz="1400" dirty="0" smtClean="0">
                          <a:solidFill>
                            <a:schemeClr val="bg1"/>
                          </a:solidFill>
                        </a:rPr>
                        <a:t>Other Alone</a:t>
                      </a:r>
                      <a:endParaRPr lang="en-US" sz="1400" dirty="0">
                        <a:solidFill>
                          <a:schemeClr val="bg1"/>
                        </a:solidFill>
                      </a:endParaRPr>
                    </a:p>
                  </a:txBody>
                  <a:tcPr/>
                </a:tc>
                <a:tc hMerge="1">
                  <a:txBody>
                    <a:bodyPr/>
                    <a:lstStyle/>
                    <a:p>
                      <a:endParaRPr lang="en-US" dirty="0"/>
                    </a:p>
                  </a:txBody>
                  <a:tcPr/>
                </a:tc>
                <a:extLst>
                  <a:ext uri="{0D108BD9-81ED-4DB2-BD59-A6C34878D82A}">
                    <a16:rowId xmlns:a16="http://schemas.microsoft.com/office/drawing/2014/main" val="10000"/>
                  </a:ext>
                </a:extLst>
              </a:tr>
              <a:tr h="387777">
                <a:tc vMerge="1">
                  <a:txBody>
                    <a:bodyPr/>
                    <a:lstStyle/>
                    <a:p>
                      <a:endParaRPr lang="en-US" dirty="0"/>
                    </a:p>
                  </a:txBody>
                  <a:tcPr>
                    <a:solidFill>
                      <a:schemeClr val="accent1"/>
                    </a:solidFill>
                  </a:tcPr>
                </a:tc>
                <a:tc>
                  <a:txBody>
                    <a:bodyPr/>
                    <a:lstStyle/>
                    <a:p>
                      <a:pPr algn="ctr"/>
                      <a:r>
                        <a:rPr lang="en-US" sz="1400" dirty="0" smtClean="0">
                          <a:solidFill>
                            <a:schemeClr val="bg1"/>
                          </a:solidFill>
                        </a:rPr>
                        <a:t>Number</a:t>
                      </a:r>
                      <a:endParaRPr lang="en-US" sz="1400" dirty="0">
                        <a:solidFill>
                          <a:schemeClr val="bg1"/>
                        </a:solidFill>
                      </a:endParaRPr>
                    </a:p>
                  </a:txBody>
                  <a:tcPr>
                    <a:solidFill>
                      <a:schemeClr val="accent1"/>
                    </a:solidFill>
                  </a:tcPr>
                </a:tc>
                <a:tc>
                  <a:txBody>
                    <a:bodyPr/>
                    <a:lstStyle/>
                    <a:p>
                      <a:pPr algn="ctr"/>
                      <a:r>
                        <a:rPr lang="en-US" sz="1400" dirty="0" smtClean="0">
                          <a:solidFill>
                            <a:schemeClr val="bg1"/>
                          </a:solidFill>
                        </a:rPr>
                        <a:t>%</a:t>
                      </a:r>
                      <a:endParaRPr lang="en-US" sz="1400" dirty="0">
                        <a:solidFill>
                          <a:schemeClr val="bg1"/>
                        </a:solidFill>
                      </a:endParaRPr>
                    </a:p>
                  </a:txBody>
                  <a:tcPr>
                    <a:solidFill>
                      <a:schemeClr val="accent1"/>
                    </a:solidFill>
                  </a:tcPr>
                </a:tc>
                <a:tc>
                  <a:txBody>
                    <a:bodyPr/>
                    <a:lstStyle/>
                    <a:p>
                      <a:pPr algn="ctr"/>
                      <a:r>
                        <a:rPr lang="en-US" sz="1400" dirty="0" smtClean="0">
                          <a:solidFill>
                            <a:schemeClr val="bg1"/>
                          </a:solidFill>
                        </a:rPr>
                        <a:t>Number</a:t>
                      </a:r>
                      <a:endParaRPr lang="en-US" sz="1400" dirty="0">
                        <a:solidFill>
                          <a:schemeClr val="bg1"/>
                        </a:solidFill>
                      </a:endParaRPr>
                    </a:p>
                  </a:txBody>
                  <a:tcPr>
                    <a:solidFill>
                      <a:schemeClr val="accent1"/>
                    </a:solidFill>
                  </a:tcPr>
                </a:tc>
                <a:tc>
                  <a:txBody>
                    <a:bodyPr/>
                    <a:lstStyle/>
                    <a:p>
                      <a:pPr algn="ctr"/>
                      <a:r>
                        <a:rPr lang="en-US" sz="1400" dirty="0" smtClean="0">
                          <a:solidFill>
                            <a:schemeClr val="bg1"/>
                          </a:solidFill>
                        </a:rPr>
                        <a:t>%</a:t>
                      </a:r>
                      <a:endParaRPr lang="en-US" sz="1400" dirty="0">
                        <a:solidFill>
                          <a:schemeClr val="bg1"/>
                        </a:solidFill>
                      </a:endParaRPr>
                    </a:p>
                  </a:txBody>
                  <a:tcPr>
                    <a:solidFill>
                      <a:schemeClr val="accent1"/>
                    </a:solidFill>
                  </a:tcPr>
                </a:tc>
                <a:tc>
                  <a:txBody>
                    <a:bodyPr/>
                    <a:lstStyle/>
                    <a:p>
                      <a:pPr algn="ctr"/>
                      <a:r>
                        <a:rPr lang="en-US" sz="1400" dirty="0" smtClean="0">
                          <a:solidFill>
                            <a:schemeClr val="bg1"/>
                          </a:solidFill>
                        </a:rPr>
                        <a:t>Number</a:t>
                      </a:r>
                      <a:endParaRPr lang="en-US" sz="1400" dirty="0">
                        <a:solidFill>
                          <a:schemeClr val="bg1"/>
                        </a:solidFill>
                      </a:endParaRPr>
                    </a:p>
                  </a:txBody>
                  <a:tcPr>
                    <a:solidFill>
                      <a:schemeClr val="accent1"/>
                    </a:solidFill>
                  </a:tcPr>
                </a:tc>
                <a:tc>
                  <a:txBody>
                    <a:bodyPr/>
                    <a:lstStyle/>
                    <a:p>
                      <a:pPr algn="ctr"/>
                      <a:r>
                        <a:rPr lang="en-US" sz="1400" dirty="0" smtClean="0">
                          <a:solidFill>
                            <a:schemeClr val="bg1"/>
                          </a:solidFill>
                        </a:rPr>
                        <a:t>%</a:t>
                      </a:r>
                      <a:endParaRPr lang="en-US" sz="1400" dirty="0">
                        <a:solidFill>
                          <a:schemeClr val="bg1"/>
                        </a:solidFill>
                      </a:endParaRPr>
                    </a:p>
                  </a:txBody>
                  <a:tcPr>
                    <a:solidFill>
                      <a:schemeClr val="accent1"/>
                    </a:solidFill>
                  </a:tcPr>
                </a:tc>
                <a:tc>
                  <a:txBody>
                    <a:bodyPr/>
                    <a:lstStyle/>
                    <a:p>
                      <a:pPr algn="ctr"/>
                      <a:r>
                        <a:rPr lang="en-US" sz="1400" dirty="0" smtClean="0">
                          <a:solidFill>
                            <a:schemeClr val="bg1"/>
                          </a:solidFill>
                        </a:rPr>
                        <a:t>Number</a:t>
                      </a:r>
                      <a:endParaRPr lang="en-US" sz="1400" dirty="0">
                        <a:solidFill>
                          <a:schemeClr val="bg1"/>
                        </a:solidFill>
                      </a:endParaRPr>
                    </a:p>
                  </a:txBody>
                  <a:tcPr>
                    <a:solidFill>
                      <a:schemeClr val="accent1"/>
                    </a:solidFill>
                  </a:tcPr>
                </a:tc>
                <a:tc>
                  <a:txBody>
                    <a:bodyPr/>
                    <a:lstStyle/>
                    <a:p>
                      <a:pPr algn="ctr"/>
                      <a:r>
                        <a:rPr lang="en-US" sz="1400" dirty="0" smtClean="0">
                          <a:solidFill>
                            <a:schemeClr val="bg1"/>
                          </a:solidFill>
                        </a:rPr>
                        <a:t>%</a:t>
                      </a:r>
                      <a:endParaRPr lang="en-US" sz="1400" dirty="0">
                        <a:solidFill>
                          <a:schemeClr val="bg1"/>
                        </a:solidFill>
                      </a:endParaRPr>
                    </a:p>
                  </a:txBody>
                  <a:tcPr>
                    <a:solidFill>
                      <a:schemeClr val="accent1"/>
                    </a:solidFill>
                  </a:tcPr>
                </a:tc>
                <a:extLst>
                  <a:ext uri="{0D108BD9-81ED-4DB2-BD59-A6C34878D82A}">
                    <a16:rowId xmlns:a16="http://schemas.microsoft.com/office/drawing/2014/main" val="10001"/>
                  </a:ext>
                </a:extLst>
              </a:tr>
              <a:tr h="561463">
                <a:tc>
                  <a:txBody>
                    <a:bodyPr/>
                    <a:lstStyle/>
                    <a:p>
                      <a:r>
                        <a:rPr lang="en-US" sz="1300" dirty="0" smtClean="0"/>
                        <a:t>Population 25 years and older</a:t>
                      </a:r>
                      <a:endParaRPr lang="en-US" sz="1300" dirty="0"/>
                    </a:p>
                  </a:txBody>
                  <a:tcPr/>
                </a:tc>
                <a:tc>
                  <a:txBody>
                    <a:bodyPr/>
                    <a:lstStyle/>
                    <a:p>
                      <a:pPr algn="ctr"/>
                      <a:r>
                        <a:rPr lang="en-US" sz="1200" dirty="0" smtClean="0"/>
                        <a:t>8,320,573</a:t>
                      </a:r>
                      <a:endParaRPr lang="en-US" sz="1200" dirty="0"/>
                    </a:p>
                  </a:txBody>
                  <a:tcPr/>
                </a:tc>
                <a:tc>
                  <a:txBody>
                    <a:bodyPr/>
                    <a:lstStyle/>
                    <a:p>
                      <a:pPr algn="ctr"/>
                      <a:r>
                        <a:rPr lang="en-US" sz="1200" dirty="0" smtClean="0"/>
                        <a:t>100</a:t>
                      </a:r>
                      <a:endParaRPr lang="en-US" sz="1200" dirty="0"/>
                    </a:p>
                  </a:txBody>
                  <a:tcPr/>
                </a:tc>
                <a:tc>
                  <a:txBody>
                    <a:bodyPr/>
                    <a:lstStyle/>
                    <a:p>
                      <a:pPr algn="ctr"/>
                      <a:r>
                        <a:rPr lang="en-US" sz="1200" dirty="0" smtClean="0"/>
                        <a:t>5,545,721</a:t>
                      </a:r>
                      <a:endParaRPr lang="en-US" sz="1200" dirty="0"/>
                    </a:p>
                  </a:txBody>
                  <a:tcPr/>
                </a:tc>
                <a:tc>
                  <a:txBody>
                    <a:bodyPr/>
                    <a:lstStyle/>
                    <a:p>
                      <a:pPr algn="ctr"/>
                      <a:r>
                        <a:rPr lang="en-US" sz="1200" dirty="0" smtClean="0"/>
                        <a:t>100</a:t>
                      </a:r>
                      <a:endParaRPr lang="en-US" sz="1200" dirty="0"/>
                    </a:p>
                  </a:txBody>
                  <a:tcPr/>
                </a:tc>
                <a:tc>
                  <a:txBody>
                    <a:bodyPr/>
                    <a:lstStyle/>
                    <a:p>
                      <a:pPr algn="ctr"/>
                      <a:r>
                        <a:rPr lang="en-US" sz="1200" dirty="0" smtClean="0"/>
                        <a:t>1,934,324</a:t>
                      </a:r>
                      <a:endParaRPr lang="en-US" sz="1200" dirty="0"/>
                    </a:p>
                  </a:txBody>
                  <a:tcPr/>
                </a:tc>
                <a:tc>
                  <a:txBody>
                    <a:bodyPr/>
                    <a:lstStyle/>
                    <a:p>
                      <a:pPr algn="ctr"/>
                      <a:r>
                        <a:rPr lang="en-US" sz="1200" dirty="0" smtClean="0"/>
                        <a:t>100</a:t>
                      </a:r>
                      <a:endParaRPr lang="en-US" sz="1200" dirty="0"/>
                    </a:p>
                  </a:txBody>
                  <a:tcPr/>
                </a:tc>
                <a:tc>
                  <a:txBody>
                    <a:bodyPr/>
                    <a:lstStyle/>
                    <a:p>
                      <a:pPr algn="ctr"/>
                      <a:r>
                        <a:rPr lang="en-US" sz="1200" dirty="0" smtClean="0"/>
                        <a:t>2,020,467</a:t>
                      </a:r>
                      <a:endParaRPr lang="en-US" sz="1200" dirty="0"/>
                    </a:p>
                  </a:txBody>
                  <a:tcPr/>
                </a:tc>
                <a:tc>
                  <a:txBody>
                    <a:bodyPr/>
                    <a:lstStyle/>
                    <a:p>
                      <a:pPr algn="ctr"/>
                      <a:r>
                        <a:rPr lang="en-US" sz="1200" dirty="0" smtClean="0"/>
                        <a:t>100</a:t>
                      </a:r>
                      <a:endParaRPr lang="en-US" sz="1200" dirty="0"/>
                    </a:p>
                  </a:txBody>
                  <a:tcPr/>
                </a:tc>
                <a:extLst>
                  <a:ext uri="{0D108BD9-81ED-4DB2-BD59-A6C34878D82A}">
                    <a16:rowId xmlns:a16="http://schemas.microsoft.com/office/drawing/2014/main" val="10005"/>
                  </a:ext>
                </a:extLst>
              </a:tr>
              <a:tr h="789557">
                <a:tc>
                  <a:txBody>
                    <a:bodyPr/>
                    <a:lstStyle/>
                    <a:p>
                      <a:r>
                        <a:rPr lang="en-US" sz="1300" dirty="0" smtClean="0"/>
                        <a:t>High School Diploma or greater</a:t>
                      </a:r>
                      <a:endParaRPr lang="en-US" sz="1300" dirty="0"/>
                    </a:p>
                  </a:txBody>
                  <a:tcPr/>
                </a:tc>
                <a:tc>
                  <a:txBody>
                    <a:bodyPr/>
                    <a:lstStyle/>
                    <a:p>
                      <a:pPr algn="ctr"/>
                      <a:r>
                        <a:rPr lang="en-US" sz="1200" dirty="0" smtClean="0"/>
                        <a:t>7,744,683</a:t>
                      </a:r>
                      <a:endParaRPr lang="en-US" sz="1200" dirty="0"/>
                    </a:p>
                  </a:txBody>
                  <a:tcPr/>
                </a:tc>
                <a:tc>
                  <a:txBody>
                    <a:bodyPr/>
                    <a:lstStyle/>
                    <a:p>
                      <a:pPr algn="ctr"/>
                      <a:r>
                        <a:rPr lang="en-US" sz="1200" dirty="0" smtClean="0"/>
                        <a:t>93.1</a:t>
                      </a:r>
                      <a:endParaRPr lang="en-US" sz="1200" dirty="0"/>
                    </a:p>
                  </a:txBody>
                  <a:tcPr/>
                </a:tc>
                <a:tc>
                  <a:txBody>
                    <a:bodyPr/>
                    <a:lstStyle/>
                    <a:p>
                      <a:pPr algn="ctr"/>
                      <a:r>
                        <a:rPr lang="en-US" sz="1200" dirty="0" smtClean="0"/>
                        <a:t>3,453,129</a:t>
                      </a:r>
                      <a:endParaRPr lang="en-US" sz="1200" dirty="0"/>
                    </a:p>
                  </a:txBody>
                  <a:tcPr/>
                </a:tc>
                <a:tc>
                  <a:txBody>
                    <a:bodyPr/>
                    <a:lstStyle/>
                    <a:p>
                      <a:pPr algn="ctr"/>
                      <a:r>
                        <a:rPr lang="en-US" sz="1200" dirty="0" smtClean="0"/>
                        <a:t>62.3</a:t>
                      </a:r>
                      <a:endParaRPr lang="en-US" sz="1200" dirty="0"/>
                    </a:p>
                  </a:txBody>
                  <a:tcPr/>
                </a:tc>
                <a:tc>
                  <a:txBody>
                    <a:bodyPr/>
                    <a:lstStyle/>
                    <a:p>
                      <a:pPr algn="ctr"/>
                      <a:r>
                        <a:rPr lang="en-US" sz="1200" dirty="0" smtClean="0"/>
                        <a:t>1,690,299</a:t>
                      </a:r>
                      <a:endParaRPr lang="en-US" sz="1200" dirty="0"/>
                    </a:p>
                  </a:txBody>
                  <a:tcPr/>
                </a:tc>
                <a:tc>
                  <a:txBody>
                    <a:bodyPr/>
                    <a:lstStyle/>
                    <a:p>
                      <a:pPr algn="ctr"/>
                      <a:r>
                        <a:rPr lang="en-US" sz="1200" dirty="0" smtClean="0"/>
                        <a:t>87.4</a:t>
                      </a:r>
                      <a:endParaRPr lang="en-US" sz="1200" dirty="0"/>
                    </a:p>
                  </a:txBody>
                  <a:tcPr/>
                </a:tc>
                <a:tc>
                  <a:txBody>
                    <a:bodyPr/>
                    <a:lstStyle/>
                    <a:p>
                      <a:pPr algn="ctr"/>
                      <a:r>
                        <a:rPr lang="en-US" sz="1200" dirty="0" smtClean="0"/>
                        <a:t>1,467,902</a:t>
                      </a:r>
                      <a:endParaRPr lang="en-US" sz="1200" dirty="0"/>
                    </a:p>
                  </a:txBody>
                  <a:tcPr/>
                </a:tc>
                <a:tc>
                  <a:txBody>
                    <a:bodyPr/>
                    <a:lstStyle/>
                    <a:p>
                      <a:pPr algn="ctr"/>
                      <a:r>
                        <a:rPr lang="en-US" sz="1200" dirty="0" smtClean="0"/>
                        <a:t>72.6</a:t>
                      </a:r>
                      <a:endParaRPr lang="en-US" sz="1200" dirty="0"/>
                    </a:p>
                  </a:txBody>
                  <a:tcPr/>
                </a:tc>
                <a:extLst>
                  <a:ext uri="{0D108BD9-81ED-4DB2-BD59-A6C34878D82A}">
                    <a16:rowId xmlns:a16="http://schemas.microsoft.com/office/drawing/2014/main" val="10006"/>
                  </a:ext>
                </a:extLst>
              </a:tr>
              <a:tr h="561463">
                <a:tc>
                  <a:txBody>
                    <a:bodyPr/>
                    <a:lstStyle/>
                    <a:p>
                      <a:r>
                        <a:rPr lang="en-US" sz="1300" dirty="0" smtClean="0"/>
                        <a:t>Bachelor’s Degree or greater</a:t>
                      </a:r>
                      <a:endParaRPr lang="en-US" sz="1300" dirty="0"/>
                    </a:p>
                  </a:txBody>
                  <a:tcPr/>
                </a:tc>
                <a:tc>
                  <a:txBody>
                    <a:bodyPr/>
                    <a:lstStyle/>
                    <a:p>
                      <a:pPr algn="ctr"/>
                      <a:r>
                        <a:rPr lang="en-US" sz="1200" dirty="0" smtClean="0"/>
                        <a:t>2,999,091</a:t>
                      </a:r>
                      <a:endParaRPr lang="en-US" sz="1200" dirty="0"/>
                    </a:p>
                  </a:txBody>
                  <a:tcPr/>
                </a:tc>
                <a:tc>
                  <a:txBody>
                    <a:bodyPr/>
                    <a:lstStyle/>
                    <a:p>
                      <a:pPr algn="ctr"/>
                      <a:r>
                        <a:rPr lang="en-US" sz="1200" dirty="0" smtClean="0"/>
                        <a:t>36</a:t>
                      </a:r>
                      <a:endParaRPr lang="en-US" sz="1200" dirty="0"/>
                    </a:p>
                  </a:txBody>
                  <a:tcPr/>
                </a:tc>
                <a:tc>
                  <a:txBody>
                    <a:bodyPr/>
                    <a:lstStyle/>
                    <a:p>
                      <a:pPr algn="ctr"/>
                      <a:r>
                        <a:rPr lang="en-US" sz="1200" dirty="0" smtClean="0"/>
                        <a:t>710,949</a:t>
                      </a:r>
                      <a:endParaRPr lang="en-US" sz="1200" dirty="0"/>
                    </a:p>
                  </a:txBody>
                  <a:tcPr/>
                </a:tc>
                <a:tc>
                  <a:txBody>
                    <a:bodyPr/>
                    <a:lstStyle/>
                    <a:p>
                      <a:pPr algn="ctr"/>
                      <a:r>
                        <a:rPr lang="en-US" sz="1200" dirty="0" smtClean="0"/>
                        <a:t>12.8</a:t>
                      </a:r>
                      <a:endParaRPr lang="en-US" sz="1200" dirty="0"/>
                    </a:p>
                  </a:txBody>
                  <a:tcPr/>
                </a:tc>
                <a:tc>
                  <a:txBody>
                    <a:bodyPr/>
                    <a:lstStyle/>
                    <a:p>
                      <a:pPr algn="ctr"/>
                      <a:r>
                        <a:rPr lang="en-US" sz="1200" dirty="0" smtClean="0"/>
                        <a:t>420,618</a:t>
                      </a:r>
                      <a:endParaRPr lang="en-US" sz="1200" dirty="0"/>
                    </a:p>
                  </a:txBody>
                  <a:tcPr/>
                </a:tc>
                <a:tc>
                  <a:txBody>
                    <a:bodyPr/>
                    <a:lstStyle/>
                    <a:p>
                      <a:pPr algn="ctr"/>
                      <a:r>
                        <a:rPr lang="en-US" sz="1200" dirty="0" smtClean="0"/>
                        <a:t>21.7</a:t>
                      </a:r>
                      <a:endParaRPr lang="en-US" sz="1200" dirty="0"/>
                    </a:p>
                  </a:txBody>
                  <a:tcPr/>
                </a:tc>
                <a:tc>
                  <a:txBody>
                    <a:bodyPr/>
                    <a:lstStyle/>
                    <a:p>
                      <a:pPr algn="ctr"/>
                      <a:r>
                        <a:rPr lang="en-US" sz="1200" dirty="0" smtClean="0"/>
                        <a:t>601,136</a:t>
                      </a:r>
                      <a:endParaRPr lang="en-US" sz="1200" dirty="0"/>
                    </a:p>
                  </a:txBody>
                  <a:tcPr/>
                </a:tc>
                <a:tc>
                  <a:txBody>
                    <a:bodyPr/>
                    <a:lstStyle/>
                    <a:p>
                      <a:pPr algn="ctr"/>
                      <a:r>
                        <a:rPr lang="en-US" sz="1200" dirty="0" smtClean="0"/>
                        <a:t>29.8</a:t>
                      </a:r>
                      <a:endParaRPr lang="en-US" sz="1200" dirty="0"/>
                    </a:p>
                  </a:txBody>
                  <a:tcPr/>
                </a:tc>
                <a:extLst>
                  <a:ext uri="{0D108BD9-81ED-4DB2-BD59-A6C34878D82A}">
                    <a16:rowId xmlns:a16="http://schemas.microsoft.com/office/drawing/2014/main" val="10007"/>
                  </a:ext>
                </a:extLst>
              </a:tr>
            </a:tbl>
          </a:graphicData>
        </a:graphic>
      </p:graphicFrame>
      <p:sp>
        <p:nvSpPr>
          <p:cNvPr id="9" name="Rectangle 8"/>
          <p:cNvSpPr/>
          <p:nvPr/>
        </p:nvSpPr>
        <p:spPr>
          <a:xfrm>
            <a:off x="49530" y="6397063"/>
            <a:ext cx="8427720" cy="261610"/>
          </a:xfrm>
          <a:prstGeom prst="rect">
            <a:avLst/>
          </a:prstGeom>
        </p:spPr>
        <p:txBody>
          <a:bodyPr wrap="square">
            <a:spAutoFit/>
          </a:bodyPr>
          <a:lstStyle/>
          <a:p>
            <a:r>
              <a:rPr lang="en-US" sz="1050" dirty="0" smtClean="0">
                <a:solidFill>
                  <a:schemeClr val="bg1">
                    <a:lumMod val="50000"/>
                  </a:schemeClr>
                </a:solidFill>
                <a:latin typeface="+mn-lt"/>
              </a:rPr>
              <a:t>Source: US Census Bureau, 2015 American </a:t>
            </a:r>
            <a:r>
              <a:rPr lang="en-US" sz="1050" dirty="0">
                <a:solidFill>
                  <a:schemeClr val="bg1">
                    <a:lumMod val="50000"/>
                  </a:schemeClr>
                </a:solidFill>
                <a:latin typeface="+mn-lt"/>
              </a:rPr>
              <a:t>Community </a:t>
            </a:r>
            <a:r>
              <a:rPr lang="en-US" sz="1050" dirty="0" smtClean="0">
                <a:solidFill>
                  <a:schemeClr val="bg1">
                    <a:lumMod val="50000"/>
                  </a:schemeClr>
                </a:solidFill>
                <a:latin typeface="+mn-lt"/>
              </a:rPr>
              <a:t>Survey, 5-Year Estimates, S1501.</a:t>
            </a:r>
            <a:endParaRPr lang="en-US" sz="1050" dirty="0">
              <a:solidFill>
                <a:schemeClr val="bg1">
                  <a:lumMod val="50000"/>
                </a:schemeClr>
              </a:solidFill>
              <a:latin typeface="+mn-lt"/>
            </a:endParaRPr>
          </a:p>
        </p:txBody>
      </p:sp>
    </p:spTree>
    <p:extLst>
      <p:ext uri="{BB962C8B-B14F-4D97-AF65-F5344CB8AC3E}">
        <p14:creationId xmlns:p14="http://schemas.microsoft.com/office/powerpoint/2010/main" val="879866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600200" y="0"/>
            <a:ext cx="7543800" cy="1219200"/>
          </a:xfrm>
          <a:prstGeom prst="rect">
            <a:avLst/>
          </a:prstGeom>
        </p:spPr>
        <p:txBody>
          <a:bodyPr anchor="ctr"/>
          <a:lstStyle/>
          <a:p>
            <a:pPr lvl="0" algn="ctr" eaLnBrk="1" hangingPunct="1">
              <a:defRPr/>
            </a:pPr>
            <a:r>
              <a:rPr lang="en-US" sz="3200" kern="0" dirty="0" smtClean="0">
                <a:solidFill>
                  <a:schemeClr val="bg1"/>
                </a:solidFill>
                <a:latin typeface="+mj-lt"/>
                <a:ea typeface="+mj-ea"/>
                <a:cs typeface="+mj-cs"/>
              </a:rPr>
              <a:t>Public K-12 Enrollment</a:t>
            </a:r>
          </a:p>
        </p:txBody>
      </p:sp>
      <p:sp>
        <p:nvSpPr>
          <p:cNvPr id="9" name="Rectangle 8"/>
          <p:cNvSpPr/>
          <p:nvPr/>
        </p:nvSpPr>
        <p:spPr>
          <a:xfrm>
            <a:off x="0" y="6472535"/>
            <a:ext cx="8001000" cy="261610"/>
          </a:xfrm>
          <a:prstGeom prst="rect">
            <a:avLst/>
          </a:prstGeom>
        </p:spPr>
        <p:txBody>
          <a:bodyPr wrap="square">
            <a:spAutoFit/>
          </a:bodyPr>
          <a:lstStyle/>
          <a:p>
            <a:r>
              <a:rPr lang="en-US" sz="1050" dirty="0">
                <a:solidFill>
                  <a:schemeClr val="tx1">
                    <a:lumMod val="50000"/>
                    <a:lumOff val="50000"/>
                  </a:schemeClr>
                </a:solidFill>
                <a:latin typeface="+mn-lt"/>
              </a:rPr>
              <a:t>Source: Texas Education Agency.  Enrollment in Texas Public </a:t>
            </a:r>
            <a:r>
              <a:rPr lang="en-US" sz="1050" dirty="0" smtClean="0">
                <a:solidFill>
                  <a:schemeClr val="tx1">
                    <a:lumMod val="50000"/>
                    <a:lumOff val="50000"/>
                  </a:schemeClr>
                </a:solidFill>
                <a:latin typeface="+mn-lt"/>
              </a:rPr>
              <a:t>Schools, 2015-16. 				</a:t>
            </a:r>
            <a:endParaRPr lang="en-US" sz="1050" dirty="0">
              <a:solidFill>
                <a:schemeClr val="tx1">
                  <a:lumMod val="50000"/>
                  <a:lumOff val="50000"/>
                </a:schemeClr>
              </a:solidFill>
              <a:latin typeface="+mn-lt"/>
            </a:endParaRPr>
          </a:p>
        </p:txBody>
      </p:sp>
      <p:pic>
        <p:nvPicPr>
          <p:cNvPr id="2" name="Picture 1"/>
          <p:cNvPicPr>
            <a:picLocks noChangeAspect="1"/>
          </p:cNvPicPr>
          <p:nvPr/>
        </p:nvPicPr>
        <p:blipFill rotWithShape="1">
          <a:blip r:embed="rId3"/>
          <a:srcRect l="29166" t="41525" r="53542" b="22222"/>
          <a:stretch/>
        </p:blipFill>
        <p:spPr>
          <a:xfrm>
            <a:off x="432580" y="1752600"/>
            <a:ext cx="7568420" cy="4462760"/>
          </a:xfrm>
          <a:prstGeom prst="rect">
            <a:avLst/>
          </a:prstGeom>
        </p:spPr>
      </p:pic>
    </p:spTree>
    <p:extLst>
      <p:ext uri="{BB962C8B-B14F-4D97-AF65-F5344CB8AC3E}">
        <p14:creationId xmlns:p14="http://schemas.microsoft.com/office/powerpoint/2010/main" val="7732571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600200" y="0"/>
            <a:ext cx="7543800" cy="1219200"/>
          </a:xfrm>
          <a:prstGeom prst="rect">
            <a:avLst/>
          </a:prstGeom>
        </p:spPr>
        <p:txBody>
          <a:bodyPr anchor="ctr"/>
          <a:lstStyle/>
          <a:p>
            <a:pPr lvl="0" algn="ctr" eaLnBrk="1" hangingPunct="1">
              <a:defRPr/>
            </a:pPr>
            <a:r>
              <a:rPr kumimoji="0" lang="en-US" sz="3200" i="0" u="none" strike="noStrike" kern="0" cap="none" spc="0" normalizeH="0" baseline="0" noProof="0" dirty="0" smtClean="0">
                <a:ln>
                  <a:noFill/>
                </a:ln>
                <a:solidFill>
                  <a:schemeClr val="bg1"/>
                </a:solidFill>
                <a:effectLst/>
                <a:uLnTx/>
                <a:uFillTx/>
                <a:latin typeface="+mj-lt"/>
                <a:ea typeface="+mj-ea"/>
                <a:cs typeface="+mj-cs"/>
              </a:rPr>
              <a:t>Public</a:t>
            </a:r>
            <a:r>
              <a:rPr kumimoji="0" lang="en-US" sz="3200" i="0" u="none" strike="noStrike" kern="0" cap="none" spc="0" normalizeH="0" noProof="0" dirty="0" smtClean="0">
                <a:ln>
                  <a:noFill/>
                </a:ln>
                <a:solidFill>
                  <a:schemeClr val="bg1"/>
                </a:solidFill>
                <a:effectLst/>
                <a:uLnTx/>
                <a:uFillTx/>
                <a:latin typeface="+mj-lt"/>
                <a:ea typeface="+mj-ea"/>
                <a:cs typeface="+mj-cs"/>
              </a:rPr>
              <a:t> K-12 Enrollment</a:t>
            </a:r>
            <a:endParaRPr kumimoji="0" lang="en-US" sz="3200" i="0" u="none" strike="noStrike" kern="0" cap="none" spc="0" normalizeH="0" baseline="0" noProof="0" dirty="0" smtClean="0">
              <a:ln>
                <a:noFill/>
              </a:ln>
              <a:solidFill>
                <a:schemeClr val="bg1"/>
              </a:solidFill>
              <a:effectLst/>
              <a:uLnTx/>
              <a:uFillTx/>
              <a:latin typeface="+mj-lt"/>
              <a:ea typeface="+mj-ea"/>
              <a:cs typeface="+mj-cs"/>
            </a:endParaRPr>
          </a:p>
        </p:txBody>
      </p:sp>
      <p:sp>
        <p:nvSpPr>
          <p:cNvPr id="9" name="Rectangle 8"/>
          <p:cNvSpPr/>
          <p:nvPr/>
        </p:nvSpPr>
        <p:spPr>
          <a:xfrm>
            <a:off x="0" y="6472535"/>
            <a:ext cx="8001000" cy="261610"/>
          </a:xfrm>
          <a:prstGeom prst="rect">
            <a:avLst/>
          </a:prstGeom>
        </p:spPr>
        <p:txBody>
          <a:bodyPr wrap="square">
            <a:spAutoFit/>
          </a:bodyPr>
          <a:lstStyle/>
          <a:p>
            <a:r>
              <a:rPr lang="en-US" sz="1100" dirty="0">
                <a:solidFill>
                  <a:schemeClr val="tx1">
                    <a:lumMod val="50000"/>
                    <a:lumOff val="50000"/>
                  </a:schemeClr>
                </a:solidFill>
              </a:rPr>
              <a:t>Source: Texas Education Agency.  Enrollment in Texas Public Schools, 2015-16. </a:t>
            </a:r>
            <a:r>
              <a:rPr lang="en-US" sz="1100" dirty="0" smtClean="0">
                <a:solidFill>
                  <a:schemeClr val="tx1">
                    <a:lumMod val="50000"/>
                    <a:lumOff val="50000"/>
                  </a:schemeClr>
                </a:solidFill>
              </a:rPr>
              <a:t>		</a:t>
            </a:r>
            <a:endParaRPr lang="en-US" sz="1100" dirty="0">
              <a:solidFill>
                <a:schemeClr val="tx1">
                  <a:lumMod val="50000"/>
                  <a:lumOff val="50000"/>
                </a:schemeClr>
              </a:solidFill>
            </a:endParaRPr>
          </a:p>
        </p:txBody>
      </p:sp>
      <p:pic>
        <p:nvPicPr>
          <p:cNvPr id="2" name="Picture 1"/>
          <p:cNvPicPr>
            <a:picLocks noChangeAspect="1"/>
          </p:cNvPicPr>
          <p:nvPr/>
        </p:nvPicPr>
        <p:blipFill rotWithShape="1">
          <a:blip r:embed="rId3"/>
          <a:srcRect l="29375" t="26710" r="53125" b="34815"/>
          <a:stretch/>
        </p:blipFill>
        <p:spPr>
          <a:xfrm>
            <a:off x="1066800" y="1828800"/>
            <a:ext cx="7277100" cy="4499795"/>
          </a:xfrm>
          <a:prstGeom prst="rect">
            <a:avLst/>
          </a:prstGeom>
        </p:spPr>
      </p:pic>
    </p:spTree>
    <p:extLst>
      <p:ext uri="{BB962C8B-B14F-4D97-AF65-F5344CB8AC3E}">
        <p14:creationId xmlns:p14="http://schemas.microsoft.com/office/powerpoint/2010/main" val="15653952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Community College Enrollment, 2008 to 2015</a:t>
            </a:r>
            <a:endParaRPr lang="en-US" sz="2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94870953"/>
              </p:ext>
            </p:extLst>
          </p:nvPr>
        </p:nvGraphicFramePr>
        <p:xfrm>
          <a:off x="675333" y="2088399"/>
          <a:ext cx="7871448" cy="2026920"/>
        </p:xfrm>
        <a:graphic>
          <a:graphicData uri="http://schemas.openxmlformats.org/drawingml/2006/table">
            <a:tbl>
              <a:tblPr firstRow="1" bandRow="1">
                <a:tableStyleId>{5C22544A-7EE6-4342-B048-85BDC9FD1C3A}</a:tableStyleId>
              </a:tblPr>
              <a:tblGrid>
                <a:gridCol w="1865672">
                  <a:extLst>
                    <a:ext uri="{9D8B030D-6E8A-4147-A177-3AD203B41FA5}">
                      <a16:colId xmlns:a16="http://schemas.microsoft.com/office/drawing/2014/main" val="1851691427"/>
                    </a:ext>
                  </a:extLst>
                </a:gridCol>
                <a:gridCol w="750722">
                  <a:extLst>
                    <a:ext uri="{9D8B030D-6E8A-4147-A177-3AD203B41FA5}">
                      <a16:colId xmlns:a16="http://schemas.microsoft.com/office/drawing/2014/main" val="667132351"/>
                    </a:ext>
                  </a:extLst>
                </a:gridCol>
                <a:gridCol w="750722">
                  <a:extLst>
                    <a:ext uri="{9D8B030D-6E8A-4147-A177-3AD203B41FA5}">
                      <a16:colId xmlns:a16="http://schemas.microsoft.com/office/drawing/2014/main" val="91704303"/>
                    </a:ext>
                  </a:extLst>
                </a:gridCol>
                <a:gridCol w="750722">
                  <a:extLst>
                    <a:ext uri="{9D8B030D-6E8A-4147-A177-3AD203B41FA5}">
                      <a16:colId xmlns:a16="http://schemas.microsoft.com/office/drawing/2014/main" val="123213427"/>
                    </a:ext>
                  </a:extLst>
                </a:gridCol>
                <a:gridCol w="750722">
                  <a:extLst>
                    <a:ext uri="{9D8B030D-6E8A-4147-A177-3AD203B41FA5}">
                      <a16:colId xmlns:a16="http://schemas.microsoft.com/office/drawing/2014/main" val="375229168"/>
                    </a:ext>
                  </a:extLst>
                </a:gridCol>
                <a:gridCol w="750722">
                  <a:extLst>
                    <a:ext uri="{9D8B030D-6E8A-4147-A177-3AD203B41FA5}">
                      <a16:colId xmlns:a16="http://schemas.microsoft.com/office/drawing/2014/main" val="2253030338"/>
                    </a:ext>
                  </a:extLst>
                </a:gridCol>
                <a:gridCol w="750722">
                  <a:extLst>
                    <a:ext uri="{9D8B030D-6E8A-4147-A177-3AD203B41FA5}">
                      <a16:colId xmlns:a16="http://schemas.microsoft.com/office/drawing/2014/main" val="3989218027"/>
                    </a:ext>
                  </a:extLst>
                </a:gridCol>
                <a:gridCol w="750722">
                  <a:extLst>
                    <a:ext uri="{9D8B030D-6E8A-4147-A177-3AD203B41FA5}">
                      <a16:colId xmlns:a16="http://schemas.microsoft.com/office/drawing/2014/main" val="2676497801"/>
                    </a:ext>
                  </a:extLst>
                </a:gridCol>
                <a:gridCol w="750722">
                  <a:extLst>
                    <a:ext uri="{9D8B030D-6E8A-4147-A177-3AD203B41FA5}">
                      <a16:colId xmlns:a16="http://schemas.microsoft.com/office/drawing/2014/main" val="1270412986"/>
                    </a:ext>
                  </a:extLst>
                </a:gridCol>
              </a:tblGrid>
              <a:tr h="370840">
                <a:tc>
                  <a:txBody>
                    <a:bodyPr/>
                    <a:lstStyle/>
                    <a:p>
                      <a:pPr algn="ctr"/>
                      <a:endParaRPr lang="en-US" sz="1200" dirty="0"/>
                    </a:p>
                  </a:txBody>
                  <a:tcPr anchor="ctr"/>
                </a:tc>
                <a:tc>
                  <a:txBody>
                    <a:bodyPr/>
                    <a:lstStyle/>
                    <a:p>
                      <a:pPr algn="ctr"/>
                      <a:r>
                        <a:rPr lang="en-US" sz="1200" dirty="0" smtClean="0"/>
                        <a:t>Fall 2008</a:t>
                      </a:r>
                      <a:endParaRPr lang="en-US" sz="1200" dirty="0"/>
                    </a:p>
                  </a:txBody>
                  <a:tcPr anchor="ctr"/>
                </a:tc>
                <a:tc>
                  <a:txBody>
                    <a:bodyPr/>
                    <a:lstStyle/>
                    <a:p>
                      <a:pPr algn="ctr"/>
                      <a:r>
                        <a:rPr lang="en-US" sz="1200" dirty="0" smtClean="0"/>
                        <a:t>Fall 2009</a:t>
                      </a:r>
                      <a:endParaRPr lang="en-US" sz="1200" dirty="0"/>
                    </a:p>
                  </a:txBody>
                  <a:tcPr anchor="ctr"/>
                </a:tc>
                <a:tc>
                  <a:txBody>
                    <a:bodyPr/>
                    <a:lstStyle/>
                    <a:p>
                      <a:pPr algn="ctr"/>
                      <a:r>
                        <a:rPr lang="en-US" sz="1200" dirty="0" smtClean="0"/>
                        <a:t>Fall 2010</a:t>
                      </a:r>
                      <a:endParaRPr lang="en-US" sz="1200" dirty="0"/>
                    </a:p>
                  </a:txBody>
                  <a:tcPr anchor="ctr"/>
                </a:tc>
                <a:tc>
                  <a:txBody>
                    <a:bodyPr/>
                    <a:lstStyle/>
                    <a:p>
                      <a:pPr algn="ctr"/>
                      <a:r>
                        <a:rPr lang="en-US" sz="1200" dirty="0" smtClean="0"/>
                        <a:t>Fall 2011</a:t>
                      </a:r>
                      <a:endParaRPr lang="en-US" sz="1200" dirty="0"/>
                    </a:p>
                  </a:txBody>
                  <a:tcPr anchor="ctr"/>
                </a:tc>
                <a:tc>
                  <a:txBody>
                    <a:bodyPr/>
                    <a:lstStyle/>
                    <a:p>
                      <a:pPr algn="ctr"/>
                      <a:r>
                        <a:rPr lang="en-US" sz="1200" dirty="0" smtClean="0"/>
                        <a:t>Fall 2012</a:t>
                      </a:r>
                      <a:endParaRPr lang="en-US" sz="1200" dirty="0"/>
                    </a:p>
                  </a:txBody>
                  <a:tcPr anchor="ctr"/>
                </a:tc>
                <a:tc>
                  <a:txBody>
                    <a:bodyPr/>
                    <a:lstStyle/>
                    <a:p>
                      <a:pPr algn="ctr"/>
                      <a:r>
                        <a:rPr lang="en-US" sz="1200" dirty="0" smtClean="0"/>
                        <a:t>Fall 2013</a:t>
                      </a:r>
                      <a:endParaRPr lang="en-US" sz="1200" dirty="0"/>
                    </a:p>
                  </a:txBody>
                  <a:tcPr anchor="ctr"/>
                </a:tc>
                <a:tc>
                  <a:txBody>
                    <a:bodyPr/>
                    <a:lstStyle/>
                    <a:p>
                      <a:pPr algn="ctr"/>
                      <a:r>
                        <a:rPr lang="en-US" sz="1200" dirty="0" smtClean="0"/>
                        <a:t>Fall 2014</a:t>
                      </a:r>
                      <a:endParaRPr lang="en-US" sz="1200" dirty="0"/>
                    </a:p>
                  </a:txBody>
                  <a:tcPr anchor="ctr"/>
                </a:tc>
                <a:tc>
                  <a:txBody>
                    <a:bodyPr/>
                    <a:lstStyle/>
                    <a:p>
                      <a:pPr algn="ctr"/>
                      <a:r>
                        <a:rPr lang="en-US" sz="1200" dirty="0" smtClean="0"/>
                        <a:t>Fall 2015 (prelim)</a:t>
                      </a:r>
                      <a:endParaRPr lang="en-US" sz="1200" dirty="0"/>
                    </a:p>
                  </a:txBody>
                  <a:tcPr anchor="ctr"/>
                </a:tc>
                <a:extLst>
                  <a:ext uri="{0D108BD9-81ED-4DB2-BD59-A6C34878D82A}">
                    <a16:rowId xmlns:a16="http://schemas.microsoft.com/office/drawing/2014/main" val="3008584289"/>
                  </a:ext>
                </a:extLst>
              </a:tr>
              <a:tr h="370840">
                <a:tc>
                  <a:txBody>
                    <a:bodyPr/>
                    <a:lstStyle/>
                    <a:p>
                      <a:r>
                        <a:rPr lang="en-US" sz="1200" dirty="0" smtClean="0"/>
                        <a:t>Community</a:t>
                      </a:r>
                      <a:r>
                        <a:rPr lang="en-US" sz="1200" baseline="0" dirty="0" smtClean="0"/>
                        <a:t> College</a:t>
                      </a:r>
                      <a:endParaRPr lang="en-US" sz="1200" dirty="0"/>
                    </a:p>
                  </a:txBody>
                  <a:tcPr/>
                </a:tc>
                <a:tc>
                  <a:txBody>
                    <a:bodyPr/>
                    <a:lstStyle/>
                    <a:p>
                      <a:pPr algn="r"/>
                      <a:r>
                        <a:rPr lang="en-US" sz="1200" dirty="0" smtClean="0"/>
                        <a:t>597,146</a:t>
                      </a:r>
                      <a:endParaRPr lang="en-US" sz="1200" dirty="0"/>
                    </a:p>
                  </a:txBody>
                  <a:tcPr/>
                </a:tc>
                <a:tc>
                  <a:txBody>
                    <a:bodyPr/>
                    <a:lstStyle/>
                    <a:p>
                      <a:pPr algn="r"/>
                      <a:r>
                        <a:rPr lang="en-US" sz="1200" dirty="0" smtClean="0"/>
                        <a:t>669,811</a:t>
                      </a:r>
                      <a:endParaRPr lang="en-US" sz="1200" dirty="0"/>
                    </a:p>
                  </a:txBody>
                  <a:tcPr/>
                </a:tc>
                <a:tc>
                  <a:txBody>
                    <a:bodyPr/>
                    <a:lstStyle/>
                    <a:p>
                      <a:pPr algn="r"/>
                      <a:r>
                        <a:rPr lang="en-US" sz="1200" dirty="0" smtClean="0"/>
                        <a:t>721,962</a:t>
                      </a:r>
                      <a:endParaRPr lang="en-US" sz="1200" dirty="0"/>
                    </a:p>
                  </a:txBody>
                  <a:tcPr/>
                </a:tc>
                <a:tc>
                  <a:txBody>
                    <a:bodyPr/>
                    <a:lstStyle/>
                    <a:p>
                      <a:pPr algn="r"/>
                      <a:r>
                        <a:rPr lang="en-US" sz="1200" dirty="0" smtClean="0"/>
                        <a:t>732,681</a:t>
                      </a:r>
                      <a:endParaRPr lang="en-US" sz="1200" dirty="0"/>
                    </a:p>
                  </a:txBody>
                  <a:tcPr/>
                </a:tc>
                <a:tc>
                  <a:txBody>
                    <a:bodyPr/>
                    <a:lstStyle/>
                    <a:p>
                      <a:pPr algn="r"/>
                      <a:r>
                        <a:rPr lang="en-US" sz="1200" dirty="0" smtClean="0"/>
                        <a:t>712,980</a:t>
                      </a:r>
                      <a:endParaRPr lang="en-US" sz="1200" dirty="0"/>
                    </a:p>
                  </a:txBody>
                  <a:tcPr/>
                </a:tc>
                <a:tc>
                  <a:txBody>
                    <a:bodyPr/>
                    <a:lstStyle/>
                    <a:p>
                      <a:pPr algn="r"/>
                      <a:r>
                        <a:rPr lang="en-US" sz="1200" dirty="0" smtClean="0"/>
                        <a:t>700,840</a:t>
                      </a:r>
                      <a:endParaRPr lang="en-US" sz="1200" dirty="0"/>
                    </a:p>
                  </a:txBody>
                  <a:tcPr/>
                </a:tc>
                <a:tc>
                  <a:txBody>
                    <a:bodyPr/>
                    <a:lstStyle/>
                    <a:p>
                      <a:pPr algn="r"/>
                      <a:r>
                        <a:rPr lang="en-US" sz="1200" dirty="0" smtClean="0"/>
                        <a:t>693,791</a:t>
                      </a:r>
                      <a:endParaRPr lang="en-US" sz="1200" dirty="0"/>
                    </a:p>
                  </a:txBody>
                  <a:tcPr/>
                </a:tc>
                <a:tc>
                  <a:txBody>
                    <a:bodyPr/>
                    <a:lstStyle/>
                    <a:p>
                      <a:pPr algn="r"/>
                      <a:r>
                        <a:rPr lang="en-US" sz="1200" dirty="0" smtClean="0"/>
                        <a:t>700,892</a:t>
                      </a:r>
                      <a:endParaRPr lang="en-US" sz="1200" dirty="0"/>
                    </a:p>
                  </a:txBody>
                  <a:tcPr/>
                </a:tc>
                <a:extLst>
                  <a:ext uri="{0D108BD9-81ED-4DB2-BD59-A6C34878D82A}">
                    <a16:rowId xmlns:a16="http://schemas.microsoft.com/office/drawing/2014/main" val="1030188789"/>
                  </a:ext>
                </a:extLst>
              </a:tr>
              <a:tr h="370840">
                <a:tc>
                  <a:txBody>
                    <a:bodyPr/>
                    <a:lstStyle/>
                    <a:p>
                      <a:r>
                        <a:rPr lang="en-US" sz="1200" dirty="0" smtClean="0"/>
                        <a:t>Lamar State Colleges</a:t>
                      </a:r>
                      <a:endParaRPr lang="en-US" sz="1200" dirty="0"/>
                    </a:p>
                  </a:txBody>
                  <a:tcPr/>
                </a:tc>
                <a:tc>
                  <a:txBody>
                    <a:bodyPr/>
                    <a:lstStyle/>
                    <a:p>
                      <a:pPr algn="r"/>
                      <a:r>
                        <a:rPr lang="en-US" sz="1200" dirty="0" smtClean="0"/>
                        <a:t>7,017</a:t>
                      </a:r>
                      <a:endParaRPr lang="en-US" sz="1200" dirty="0"/>
                    </a:p>
                  </a:txBody>
                  <a:tcPr/>
                </a:tc>
                <a:tc>
                  <a:txBody>
                    <a:bodyPr/>
                    <a:lstStyle/>
                    <a:p>
                      <a:pPr algn="r"/>
                      <a:r>
                        <a:rPr lang="en-US" sz="1200" dirty="0" smtClean="0"/>
                        <a:t>7,578</a:t>
                      </a:r>
                      <a:endParaRPr lang="en-US" sz="1200" dirty="0"/>
                    </a:p>
                  </a:txBody>
                  <a:tcPr/>
                </a:tc>
                <a:tc>
                  <a:txBody>
                    <a:bodyPr/>
                    <a:lstStyle/>
                    <a:p>
                      <a:pPr algn="r"/>
                      <a:r>
                        <a:rPr lang="en-US" sz="1200" dirty="0" smtClean="0"/>
                        <a:t>8,266</a:t>
                      </a:r>
                      <a:endParaRPr lang="en-US" sz="1200" dirty="0"/>
                    </a:p>
                  </a:txBody>
                  <a:tcPr/>
                </a:tc>
                <a:tc>
                  <a:txBody>
                    <a:bodyPr/>
                    <a:lstStyle/>
                    <a:p>
                      <a:pPr algn="r"/>
                      <a:r>
                        <a:rPr lang="en-US" sz="1200" dirty="0" smtClean="0"/>
                        <a:t>7,954</a:t>
                      </a:r>
                      <a:endParaRPr lang="en-US" sz="1200" dirty="0"/>
                    </a:p>
                  </a:txBody>
                  <a:tcPr/>
                </a:tc>
                <a:tc>
                  <a:txBody>
                    <a:bodyPr/>
                    <a:lstStyle/>
                    <a:p>
                      <a:pPr algn="r"/>
                      <a:r>
                        <a:rPr lang="en-US" sz="1200" dirty="0" smtClean="0"/>
                        <a:t>7,740</a:t>
                      </a:r>
                      <a:endParaRPr lang="en-US" sz="1200" dirty="0"/>
                    </a:p>
                  </a:txBody>
                  <a:tcPr/>
                </a:tc>
                <a:tc>
                  <a:txBody>
                    <a:bodyPr/>
                    <a:lstStyle/>
                    <a:p>
                      <a:pPr algn="r"/>
                      <a:r>
                        <a:rPr lang="en-US" sz="1200" dirty="0" smtClean="0"/>
                        <a:t>7,668</a:t>
                      </a:r>
                      <a:endParaRPr lang="en-US" sz="1200" dirty="0"/>
                    </a:p>
                  </a:txBody>
                  <a:tcPr/>
                </a:tc>
                <a:tc>
                  <a:txBody>
                    <a:bodyPr/>
                    <a:lstStyle/>
                    <a:p>
                      <a:pPr algn="r"/>
                      <a:r>
                        <a:rPr lang="en-US" sz="1200" dirty="0" smtClean="0"/>
                        <a:t>7,045</a:t>
                      </a:r>
                      <a:endParaRPr lang="en-US" sz="1200" dirty="0"/>
                    </a:p>
                  </a:txBody>
                  <a:tcPr/>
                </a:tc>
                <a:tc>
                  <a:txBody>
                    <a:bodyPr/>
                    <a:lstStyle/>
                    <a:p>
                      <a:pPr algn="r"/>
                      <a:endParaRPr lang="en-US" sz="1200" dirty="0"/>
                    </a:p>
                  </a:txBody>
                  <a:tcPr/>
                </a:tc>
                <a:extLst>
                  <a:ext uri="{0D108BD9-81ED-4DB2-BD59-A6C34878D82A}">
                    <a16:rowId xmlns:a16="http://schemas.microsoft.com/office/drawing/2014/main" val="2599102601"/>
                  </a:ext>
                </a:extLst>
              </a:tr>
              <a:tr h="370840">
                <a:tc>
                  <a:txBody>
                    <a:bodyPr/>
                    <a:lstStyle/>
                    <a:p>
                      <a:r>
                        <a:rPr lang="en-US" sz="1200" dirty="0" smtClean="0"/>
                        <a:t>Texas State</a:t>
                      </a:r>
                      <a:r>
                        <a:rPr lang="en-US" sz="1200" baseline="0" dirty="0" smtClean="0"/>
                        <a:t> Technical Colleges</a:t>
                      </a:r>
                      <a:endParaRPr lang="en-US" sz="1200" dirty="0"/>
                    </a:p>
                  </a:txBody>
                  <a:tcPr/>
                </a:tc>
                <a:tc>
                  <a:txBody>
                    <a:bodyPr/>
                    <a:lstStyle/>
                    <a:p>
                      <a:pPr algn="r"/>
                      <a:r>
                        <a:rPr lang="en-US" sz="1200" dirty="0" smtClean="0"/>
                        <a:t>13,344</a:t>
                      </a:r>
                      <a:endParaRPr lang="en-US" sz="1200" dirty="0"/>
                    </a:p>
                  </a:txBody>
                  <a:tcPr/>
                </a:tc>
                <a:tc>
                  <a:txBody>
                    <a:bodyPr/>
                    <a:lstStyle/>
                    <a:p>
                      <a:pPr algn="r"/>
                      <a:r>
                        <a:rPr lang="en-US" sz="1200" dirty="0" smtClean="0"/>
                        <a:t>15,456</a:t>
                      </a:r>
                      <a:endParaRPr lang="en-US" sz="1200" dirty="0"/>
                    </a:p>
                  </a:txBody>
                  <a:tcPr/>
                </a:tc>
                <a:tc>
                  <a:txBody>
                    <a:bodyPr/>
                    <a:lstStyle/>
                    <a:p>
                      <a:pPr algn="r"/>
                      <a:r>
                        <a:rPr lang="en-US" sz="1200" dirty="0" smtClean="0"/>
                        <a:t>13,024</a:t>
                      </a:r>
                      <a:endParaRPr lang="en-US" sz="1200" dirty="0"/>
                    </a:p>
                  </a:txBody>
                  <a:tcPr/>
                </a:tc>
                <a:tc>
                  <a:txBody>
                    <a:bodyPr/>
                    <a:lstStyle/>
                    <a:p>
                      <a:pPr algn="r"/>
                      <a:r>
                        <a:rPr lang="en-US" sz="1200" dirty="0" smtClean="0"/>
                        <a:t>12,353</a:t>
                      </a:r>
                      <a:endParaRPr lang="en-US" sz="1200" dirty="0"/>
                    </a:p>
                  </a:txBody>
                  <a:tcPr/>
                </a:tc>
                <a:tc>
                  <a:txBody>
                    <a:bodyPr/>
                    <a:lstStyle/>
                    <a:p>
                      <a:pPr algn="r"/>
                      <a:r>
                        <a:rPr lang="en-US" sz="1200" dirty="0" smtClean="0"/>
                        <a:t>11,392</a:t>
                      </a:r>
                      <a:endParaRPr lang="en-US" sz="1200" dirty="0"/>
                    </a:p>
                  </a:txBody>
                  <a:tcPr/>
                </a:tc>
                <a:tc>
                  <a:txBody>
                    <a:bodyPr/>
                    <a:lstStyle/>
                    <a:p>
                      <a:pPr algn="r"/>
                      <a:r>
                        <a:rPr lang="en-US" sz="1200" dirty="0" smtClean="0"/>
                        <a:t>11,333</a:t>
                      </a:r>
                      <a:endParaRPr lang="en-US" sz="1200" dirty="0"/>
                    </a:p>
                  </a:txBody>
                  <a:tcPr/>
                </a:tc>
                <a:tc>
                  <a:txBody>
                    <a:bodyPr/>
                    <a:lstStyle/>
                    <a:p>
                      <a:pPr algn="r"/>
                      <a:r>
                        <a:rPr lang="en-US" sz="1200" dirty="0" smtClean="0"/>
                        <a:t>11,642</a:t>
                      </a:r>
                      <a:endParaRPr lang="en-US" sz="1200" dirty="0"/>
                    </a:p>
                  </a:txBody>
                  <a:tcPr/>
                </a:tc>
                <a:tc>
                  <a:txBody>
                    <a:bodyPr/>
                    <a:lstStyle/>
                    <a:p>
                      <a:pPr algn="r"/>
                      <a:endParaRPr lang="en-US" sz="1200" dirty="0"/>
                    </a:p>
                  </a:txBody>
                  <a:tcPr/>
                </a:tc>
                <a:extLst>
                  <a:ext uri="{0D108BD9-81ED-4DB2-BD59-A6C34878D82A}">
                    <a16:rowId xmlns:a16="http://schemas.microsoft.com/office/drawing/2014/main" val="625593757"/>
                  </a:ext>
                </a:extLst>
              </a:tr>
              <a:tr h="370840">
                <a:tc>
                  <a:txBody>
                    <a:bodyPr/>
                    <a:lstStyle/>
                    <a:p>
                      <a:r>
                        <a:rPr lang="en-US" sz="1200" dirty="0" smtClean="0"/>
                        <a:t>Texas 2-Year Colleges</a:t>
                      </a:r>
                      <a:endParaRPr lang="en-US" sz="1200" dirty="0"/>
                    </a:p>
                  </a:txBody>
                  <a:tcPr/>
                </a:tc>
                <a:tc>
                  <a:txBody>
                    <a:bodyPr/>
                    <a:lstStyle/>
                    <a:p>
                      <a:pPr algn="r"/>
                      <a:r>
                        <a:rPr lang="en-US" sz="1200" dirty="0" smtClean="0"/>
                        <a:t>617,507</a:t>
                      </a:r>
                      <a:endParaRPr lang="en-US" sz="1200" dirty="0"/>
                    </a:p>
                  </a:txBody>
                  <a:tcPr/>
                </a:tc>
                <a:tc>
                  <a:txBody>
                    <a:bodyPr/>
                    <a:lstStyle/>
                    <a:p>
                      <a:pPr algn="r"/>
                      <a:r>
                        <a:rPr lang="en-US" sz="1200" dirty="0" smtClean="0"/>
                        <a:t>692,845</a:t>
                      </a:r>
                      <a:endParaRPr lang="en-US" sz="1200" dirty="0"/>
                    </a:p>
                  </a:txBody>
                  <a:tcPr/>
                </a:tc>
                <a:tc>
                  <a:txBody>
                    <a:bodyPr/>
                    <a:lstStyle/>
                    <a:p>
                      <a:pPr algn="r"/>
                      <a:r>
                        <a:rPr lang="en-US" sz="1200" dirty="0" smtClean="0"/>
                        <a:t>743,252</a:t>
                      </a:r>
                      <a:endParaRPr lang="en-US" sz="1200" dirty="0"/>
                    </a:p>
                  </a:txBody>
                  <a:tcPr/>
                </a:tc>
                <a:tc>
                  <a:txBody>
                    <a:bodyPr/>
                    <a:lstStyle/>
                    <a:p>
                      <a:pPr algn="r"/>
                      <a:r>
                        <a:rPr lang="en-US" sz="1200" dirty="0" smtClean="0"/>
                        <a:t>752,988</a:t>
                      </a:r>
                      <a:endParaRPr lang="en-US" sz="1200" dirty="0"/>
                    </a:p>
                  </a:txBody>
                  <a:tcPr/>
                </a:tc>
                <a:tc>
                  <a:txBody>
                    <a:bodyPr/>
                    <a:lstStyle/>
                    <a:p>
                      <a:pPr algn="r"/>
                      <a:r>
                        <a:rPr lang="en-US" sz="1200" dirty="0" smtClean="0"/>
                        <a:t>732,112</a:t>
                      </a:r>
                      <a:endParaRPr lang="en-US" sz="1200" dirty="0"/>
                    </a:p>
                  </a:txBody>
                  <a:tcPr/>
                </a:tc>
                <a:tc>
                  <a:txBody>
                    <a:bodyPr/>
                    <a:lstStyle/>
                    <a:p>
                      <a:pPr algn="r"/>
                      <a:r>
                        <a:rPr lang="en-US" sz="1200" dirty="0" smtClean="0"/>
                        <a:t>719,841</a:t>
                      </a:r>
                      <a:endParaRPr lang="en-US" sz="1200" dirty="0"/>
                    </a:p>
                  </a:txBody>
                  <a:tcPr/>
                </a:tc>
                <a:tc>
                  <a:txBody>
                    <a:bodyPr/>
                    <a:lstStyle/>
                    <a:p>
                      <a:pPr algn="r"/>
                      <a:r>
                        <a:rPr lang="en-US" sz="1200" dirty="0" smtClean="0"/>
                        <a:t>712,478</a:t>
                      </a:r>
                      <a:endParaRPr lang="en-US" sz="1200" dirty="0"/>
                    </a:p>
                  </a:txBody>
                  <a:tcPr/>
                </a:tc>
                <a:tc>
                  <a:txBody>
                    <a:bodyPr/>
                    <a:lstStyle/>
                    <a:p>
                      <a:pPr algn="r"/>
                      <a:endParaRPr lang="en-US" sz="1200" dirty="0"/>
                    </a:p>
                  </a:txBody>
                  <a:tcPr/>
                </a:tc>
                <a:extLst>
                  <a:ext uri="{0D108BD9-81ED-4DB2-BD59-A6C34878D82A}">
                    <a16:rowId xmlns:a16="http://schemas.microsoft.com/office/drawing/2014/main" val="3111375673"/>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35</a:t>
            </a:fld>
            <a:endParaRPr lang="en-US" dirty="0"/>
          </a:p>
        </p:txBody>
      </p:sp>
      <p:sp>
        <p:nvSpPr>
          <p:cNvPr id="8" name="Rectangle 7"/>
          <p:cNvSpPr/>
          <p:nvPr/>
        </p:nvSpPr>
        <p:spPr>
          <a:xfrm>
            <a:off x="0" y="6472535"/>
            <a:ext cx="8001000" cy="253916"/>
          </a:xfrm>
          <a:prstGeom prst="rect">
            <a:avLst/>
          </a:prstGeom>
        </p:spPr>
        <p:txBody>
          <a:bodyPr wrap="square">
            <a:spAutoFit/>
          </a:bodyPr>
          <a:lstStyle/>
          <a:p>
            <a:r>
              <a:rPr lang="en-US" sz="1050" dirty="0">
                <a:solidFill>
                  <a:schemeClr val="tx1">
                    <a:lumMod val="50000"/>
                    <a:lumOff val="50000"/>
                  </a:schemeClr>
                </a:solidFill>
                <a:latin typeface="+mn-lt"/>
              </a:rPr>
              <a:t>Source: Texas </a:t>
            </a:r>
            <a:r>
              <a:rPr lang="en-US" sz="1050" dirty="0" smtClean="0">
                <a:solidFill>
                  <a:schemeClr val="tx1">
                    <a:lumMod val="50000"/>
                    <a:lumOff val="50000"/>
                  </a:schemeClr>
                </a:solidFill>
                <a:latin typeface="+mn-lt"/>
              </a:rPr>
              <a:t>Higher Education Coordinating Board, compiled by Texas Association of Community Colleges.  </a:t>
            </a:r>
            <a:endParaRPr lang="en-US" sz="1050" dirty="0">
              <a:solidFill>
                <a:schemeClr val="tx1">
                  <a:lumMod val="50000"/>
                  <a:lumOff val="50000"/>
                </a:schemeClr>
              </a:solidFill>
              <a:latin typeface="+mn-lt"/>
            </a:endParaRPr>
          </a:p>
        </p:txBody>
      </p:sp>
    </p:spTree>
    <p:extLst>
      <p:ext uri="{BB962C8B-B14F-4D97-AF65-F5344CB8AC3E}">
        <p14:creationId xmlns:p14="http://schemas.microsoft.com/office/powerpoint/2010/main" val="9856368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Higher Education by Sector in Texas, 2014</a:t>
            </a:r>
            <a:endParaRPr lang="en-US" sz="2400" dirty="0"/>
          </a:p>
        </p:txBody>
      </p:sp>
      <p:pic>
        <p:nvPicPr>
          <p:cNvPr id="7" name="Content Placeholder 6"/>
          <p:cNvPicPr>
            <a:picLocks noGrp="1" noChangeAspect="1"/>
          </p:cNvPicPr>
          <p:nvPr>
            <p:ph idx="1"/>
          </p:nvPr>
        </p:nvPicPr>
        <p:blipFill>
          <a:blip r:embed="rId2"/>
          <a:stretch>
            <a:fillRect/>
          </a:stretch>
        </p:blipFill>
        <p:spPr>
          <a:xfrm>
            <a:off x="3215148" y="2042821"/>
            <a:ext cx="5740256" cy="3510839"/>
          </a:xfrm>
          <a:prstGeom prst="rect">
            <a:avLst/>
          </a:prstGeom>
        </p:spPr>
      </p:pic>
      <p:sp>
        <p:nvSpPr>
          <p:cNvPr id="4" name="Slide Number Placeholder 3"/>
          <p:cNvSpPr>
            <a:spLocks noGrp="1"/>
          </p:cNvSpPr>
          <p:nvPr>
            <p:ph type="sldNum" sz="quarter" idx="4"/>
          </p:nvPr>
        </p:nvSpPr>
        <p:spPr/>
        <p:txBody>
          <a:bodyPr/>
          <a:lstStyle/>
          <a:p>
            <a:fld id="{2BC1FA3B-F0C1-4F58-90BE-DCC7501F4B28}" type="slidenum">
              <a:rPr lang="en-US" smtClean="0"/>
              <a:pPr/>
              <a:t>36</a:t>
            </a:fld>
            <a:endParaRPr lang="en-US" dirty="0"/>
          </a:p>
        </p:txBody>
      </p:sp>
      <p:pic>
        <p:nvPicPr>
          <p:cNvPr id="8" name="Picture 7"/>
          <p:cNvPicPr>
            <a:picLocks noChangeAspect="1"/>
          </p:cNvPicPr>
          <p:nvPr/>
        </p:nvPicPr>
        <p:blipFill>
          <a:blip r:embed="rId3"/>
          <a:stretch>
            <a:fillRect/>
          </a:stretch>
        </p:blipFill>
        <p:spPr>
          <a:xfrm>
            <a:off x="88490" y="2165036"/>
            <a:ext cx="3063442" cy="3461475"/>
          </a:xfrm>
          <a:prstGeom prst="rect">
            <a:avLst/>
          </a:prstGeom>
        </p:spPr>
      </p:pic>
      <p:sp>
        <p:nvSpPr>
          <p:cNvPr id="9" name="Rectangle 8"/>
          <p:cNvSpPr/>
          <p:nvPr/>
        </p:nvSpPr>
        <p:spPr>
          <a:xfrm>
            <a:off x="0" y="6472535"/>
            <a:ext cx="8001000" cy="253916"/>
          </a:xfrm>
          <a:prstGeom prst="rect">
            <a:avLst/>
          </a:prstGeom>
        </p:spPr>
        <p:txBody>
          <a:bodyPr wrap="square">
            <a:spAutoFit/>
          </a:bodyPr>
          <a:lstStyle/>
          <a:p>
            <a:r>
              <a:rPr lang="en-US" sz="1050" dirty="0">
                <a:solidFill>
                  <a:schemeClr val="tx1">
                    <a:lumMod val="50000"/>
                    <a:lumOff val="50000"/>
                  </a:schemeClr>
                </a:solidFill>
                <a:latin typeface="+mn-lt"/>
              </a:rPr>
              <a:t>Source: Texas </a:t>
            </a:r>
            <a:r>
              <a:rPr lang="en-US" sz="1050" dirty="0" smtClean="0">
                <a:solidFill>
                  <a:schemeClr val="tx1">
                    <a:lumMod val="50000"/>
                    <a:lumOff val="50000"/>
                  </a:schemeClr>
                </a:solidFill>
                <a:latin typeface="+mn-lt"/>
              </a:rPr>
              <a:t>Higher Education Coordinating Board, compiled by Texas Association of Community Colleges.  </a:t>
            </a:r>
            <a:endParaRPr lang="en-US" sz="1050" dirty="0">
              <a:solidFill>
                <a:schemeClr val="tx1">
                  <a:lumMod val="50000"/>
                  <a:lumOff val="50000"/>
                </a:schemeClr>
              </a:solidFill>
              <a:latin typeface="+mn-lt"/>
            </a:endParaRPr>
          </a:p>
        </p:txBody>
      </p:sp>
    </p:spTree>
    <p:extLst>
      <p:ext uri="{BB962C8B-B14F-4D97-AF65-F5344CB8AC3E}">
        <p14:creationId xmlns:p14="http://schemas.microsoft.com/office/powerpoint/2010/main" val="880079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851720" y="110613"/>
            <a:ext cx="7440561" cy="958645"/>
          </a:xfrm>
          <a:prstGeom prst="rect">
            <a:avLst/>
          </a:prstGeom>
        </p:spPr>
        <p:txBody>
          <a:bodyPr anchor="ctr"/>
          <a:lstStyle/>
          <a:p>
            <a:pPr lvl="0" algn="ctr" eaLnBrk="1" hangingPunct="1">
              <a:defRPr/>
            </a:pPr>
            <a:r>
              <a:rPr lang="en-US" sz="2400" kern="0" noProof="0" dirty="0" smtClean="0">
                <a:solidFill>
                  <a:schemeClr val="bg1"/>
                </a:solidFill>
                <a:ea typeface="+mj-ea"/>
                <a:cs typeface="+mj-cs"/>
              </a:rPr>
              <a:t>Public Higher Education</a:t>
            </a:r>
            <a:endParaRPr kumimoji="0" lang="en-US" sz="2400" i="0" u="none" strike="noStrike" kern="0" cap="none" spc="0" normalizeH="0" baseline="0" noProof="0" dirty="0" smtClean="0">
              <a:ln>
                <a:noFill/>
              </a:ln>
              <a:solidFill>
                <a:schemeClr val="bg1"/>
              </a:solidFill>
              <a:effectLst/>
              <a:uLnTx/>
              <a:uFillTx/>
              <a:ea typeface="+mj-ea"/>
              <a:cs typeface="+mj-cs"/>
            </a:endParaRPr>
          </a:p>
        </p:txBody>
      </p:sp>
      <p:sp>
        <p:nvSpPr>
          <p:cNvPr id="9" name="Rectangle 8"/>
          <p:cNvSpPr/>
          <p:nvPr/>
        </p:nvSpPr>
        <p:spPr>
          <a:xfrm>
            <a:off x="152400" y="6324600"/>
            <a:ext cx="8001000" cy="430887"/>
          </a:xfrm>
          <a:prstGeom prst="rect">
            <a:avLst/>
          </a:prstGeom>
        </p:spPr>
        <p:txBody>
          <a:bodyPr wrap="square">
            <a:spAutoFit/>
          </a:bodyPr>
          <a:lstStyle/>
          <a:p>
            <a:r>
              <a:rPr lang="en-US" sz="1050" dirty="0">
                <a:solidFill>
                  <a:schemeClr val="bg1">
                    <a:lumMod val="50000"/>
                  </a:schemeClr>
                </a:solidFill>
                <a:latin typeface="+mn-lt"/>
              </a:rPr>
              <a:t>Source: Texas Higher Education Coordinating Board</a:t>
            </a:r>
            <a:r>
              <a:rPr lang="en-US" sz="1050" dirty="0" smtClean="0">
                <a:solidFill>
                  <a:schemeClr val="bg1">
                    <a:lumMod val="50000"/>
                  </a:schemeClr>
                </a:solidFill>
                <a:latin typeface="+mn-lt"/>
              </a:rPr>
              <a:t>.</a:t>
            </a:r>
          </a:p>
          <a:p>
            <a:r>
              <a:rPr lang="en-US" sz="1050" dirty="0">
                <a:solidFill>
                  <a:schemeClr val="bg1">
                    <a:lumMod val="50000"/>
                  </a:schemeClr>
                </a:solidFill>
                <a:latin typeface="+mn-lt"/>
              </a:rPr>
              <a:t>Note: Not all race/ethnicity categories that were reported are included in table.</a:t>
            </a:r>
            <a:r>
              <a:rPr lang="en-US" sz="1050" dirty="0" smtClean="0">
                <a:solidFill>
                  <a:schemeClr val="bg1">
                    <a:lumMod val="50000"/>
                  </a:schemeClr>
                </a:solidFill>
                <a:latin typeface="+mn-lt"/>
              </a:rPr>
              <a:t>	</a:t>
            </a:r>
            <a:r>
              <a:rPr lang="en-US" sz="1050" dirty="0" smtClean="0">
                <a:solidFill>
                  <a:schemeClr val="tx1">
                    <a:lumMod val="50000"/>
                    <a:lumOff val="50000"/>
                  </a:schemeClr>
                </a:solidFill>
                <a:latin typeface="+mn-lt"/>
              </a:rPr>
              <a:t>		</a:t>
            </a:r>
            <a:endParaRPr lang="en-US" sz="1050" dirty="0">
              <a:solidFill>
                <a:schemeClr val="tx1">
                  <a:lumMod val="50000"/>
                  <a:lumOff val="50000"/>
                </a:schemeClr>
              </a:solidFill>
              <a:latin typeface="+mn-lt"/>
            </a:endParaRPr>
          </a:p>
        </p:txBody>
      </p:sp>
      <p:graphicFrame>
        <p:nvGraphicFramePr>
          <p:cNvPr id="4" name="Chart 3"/>
          <p:cNvGraphicFramePr>
            <a:graphicFrameLocks/>
          </p:cNvGraphicFramePr>
          <p:nvPr>
            <p:extLst>
              <p:ext uri="{D42A27DB-BD31-4B8C-83A1-F6EECF244321}">
                <p14:modId xmlns:p14="http://schemas.microsoft.com/office/powerpoint/2010/main" val="2800746090"/>
              </p:ext>
            </p:extLst>
          </p:nvPr>
        </p:nvGraphicFramePr>
        <p:xfrm>
          <a:off x="776288" y="1219200"/>
          <a:ext cx="7591425"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91736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800100" y="0"/>
            <a:ext cx="7543800" cy="1219200"/>
          </a:xfrm>
          <a:prstGeom prst="rect">
            <a:avLst/>
          </a:prstGeom>
        </p:spPr>
        <p:txBody>
          <a:bodyPr anchor="ctr"/>
          <a:lstStyle/>
          <a:p>
            <a:pPr lvl="0" algn="ctr" eaLnBrk="1" hangingPunct="1">
              <a:defRPr/>
            </a:pPr>
            <a:r>
              <a:rPr lang="en-US" sz="2400" kern="0" noProof="0" dirty="0" smtClean="0">
                <a:solidFill>
                  <a:schemeClr val="bg1"/>
                </a:solidFill>
                <a:ea typeface="+mj-ea"/>
                <a:cs typeface="+mj-cs"/>
              </a:rPr>
              <a:t>Earnings and Education</a:t>
            </a:r>
            <a:endParaRPr kumimoji="0" lang="en-US" sz="2400" i="0" u="none" strike="noStrike" kern="0" cap="none" spc="0" normalizeH="0" baseline="0" noProof="0" dirty="0" smtClean="0">
              <a:ln>
                <a:noFill/>
              </a:ln>
              <a:solidFill>
                <a:schemeClr val="bg1"/>
              </a:solidFill>
              <a:effectLst/>
              <a:uLnTx/>
              <a:uFillTx/>
              <a:ea typeface="+mj-ea"/>
              <a:cs typeface="+mj-cs"/>
            </a:endParaRPr>
          </a:p>
        </p:txBody>
      </p:sp>
      <p:sp>
        <p:nvSpPr>
          <p:cNvPr id="9" name="Rectangle 8"/>
          <p:cNvSpPr/>
          <p:nvPr/>
        </p:nvSpPr>
        <p:spPr>
          <a:xfrm>
            <a:off x="0" y="6429257"/>
            <a:ext cx="8001000" cy="261610"/>
          </a:xfrm>
          <a:prstGeom prst="rect">
            <a:avLst/>
          </a:prstGeom>
        </p:spPr>
        <p:txBody>
          <a:bodyPr wrap="square">
            <a:spAutoFit/>
          </a:bodyPr>
          <a:lstStyle/>
          <a:p>
            <a:r>
              <a:rPr lang="en-US" sz="1050" dirty="0">
                <a:solidFill>
                  <a:schemeClr val="tx1">
                    <a:lumMod val="50000"/>
                    <a:lumOff val="50000"/>
                  </a:schemeClr>
                </a:solidFill>
                <a:latin typeface="+mn-lt"/>
              </a:rPr>
              <a:t>Source: US Census Bureau, American Community Survey, 5-Year, 2015, B20004. </a:t>
            </a:r>
            <a:r>
              <a:rPr lang="en-US" sz="1050" dirty="0" smtClean="0">
                <a:solidFill>
                  <a:schemeClr val="tx1">
                    <a:lumMod val="50000"/>
                    <a:lumOff val="50000"/>
                  </a:schemeClr>
                </a:solidFill>
                <a:latin typeface="+mn-lt"/>
              </a:rPr>
              <a:t>	</a:t>
            </a:r>
            <a:endParaRPr lang="en-US" sz="1050" dirty="0">
              <a:solidFill>
                <a:schemeClr val="tx1">
                  <a:lumMod val="50000"/>
                  <a:lumOff val="50000"/>
                </a:schemeClr>
              </a:solidFill>
              <a:latin typeface="+mn-lt"/>
            </a:endParaRPr>
          </a:p>
        </p:txBody>
      </p:sp>
      <p:graphicFrame>
        <p:nvGraphicFramePr>
          <p:cNvPr id="6" name="Chart 5"/>
          <p:cNvGraphicFramePr>
            <a:graphicFrameLocks/>
          </p:cNvGraphicFramePr>
          <p:nvPr>
            <p:extLst/>
          </p:nvPr>
        </p:nvGraphicFramePr>
        <p:xfrm>
          <a:off x="609600" y="1444592"/>
          <a:ext cx="7924800" cy="47950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24814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C1FA3B-F0C1-4F58-90BE-DCC7501F4B28}" type="slidenum">
              <a:rPr lang="en-US" smtClean="0"/>
              <a:pPr/>
              <a:t>39</a:t>
            </a:fld>
            <a:endParaRPr lang="en-US" dirty="0"/>
          </a:p>
        </p:txBody>
      </p:sp>
      <p:sp>
        <p:nvSpPr>
          <p:cNvPr id="3" name="Title 1"/>
          <p:cNvSpPr txBox="1">
            <a:spLocks/>
          </p:cNvSpPr>
          <p:nvPr/>
        </p:nvSpPr>
        <p:spPr>
          <a:xfrm>
            <a:off x="1676400" y="76200"/>
            <a:ext cx="7391400" cy="990600"/>
          </a:xfrm>
          <a:prstGeom prst="rect">
            <a:avLst/>
          </a:prstGeom>
        </p:spPr>
        <p:txBody>
          <a:bodyPr>
            <a:noAutofit/>
          </a:bodyPr>
          <a:lst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a:lstStyle>
          <a:p>
            <a:r>
              <a:rPr lang="en-US" sz="2400" dirty="0"/>
              <a:t>Employment Status of the Labor Force by Educational Attainment, Texas</a:t>
            </a:r>
          </a:p>
        </p:txBody>
      </p:sp>
      <p:sp>
        <p:nvSpPr>
          <p:cNvPr id="5" name="Rectangle 4"/>
          <p:cNvSpPr/>
          <p:nvPr/>
        </p:nvSpPr>
        <p:spPr>
          <a:xfrm>
            <a:off x="76200" y="6400803"/>
            <a:ext cx="8001000" cy="461665"/>
          </a:xfrm>
          <a:prstGeom prst="rect">
            <a:avLst/>
          </a:prstGeom>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sz="1200" dirty="0">
                <a:solidFill>
                  <a:schemeClr val="tx1">
                    <a:lumMod val="50000"/>
                    <a:lumOff val="50000"/>
                  </a:schemeClr>
                </a:solidFill>
              </a:rPr>
              <a:t>Source: U.S. Census Bureau. 2001 to 2011 American Community Survey 1-Year PUMS data			</a:t>
            </a:r>
          </a:p>
        </p:txBody>
      </p:sp>
      <p:graphicFrame>
        <p:nvGraphicFramePr>
          <p:cNvPr id="6" name="Content Placeholder 8"/>
          <p:cNvGraphicFramePr>
            <a:graphicFrameLocks/>
          </p:cNvGraphicFramePr>
          <p:nvPr>
            <p:extLst>
              <p:ext uri="{D42A27DB-BD31-4B8C-83A1-F6EECF244321}">
                <p14:modId xmlns:p14="http://schemas.microsoft.com/office/powerpoint/2010/main" val="1487109318"/>
              </p:ext>
            </p:extLst>
          </p:nvPr>
        </p:nvGraphicFramePr>
        <p:xfrm>
          <a:off x="381002" y="1676400"/>
          <a:ext cx="8358739"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8843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43000" y="304800"/>
            <a:ext cx="7391400" cy="685800"/>
          </a:xfrm>
        </p:spPr>
        <p:txBody>
          <a:bodyPr>
            <a:normAutofit/>
          </a:bodyPr>
          <a:lstStyle/>
          <a:p>
            <a:r>
              <a:rPr lang="en-US" sz="2400" dirty="0"/>
              <a:t>Growing States, </a:t>
            </a:r>
            <a:r>
              <a:rPr lang="en-US" sz="2400" dirty="0" smtClean="0"/>
              <a:t>2000-2016</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005583419"/>
              </p:ext>
            </p:extLst>
          </p:nvPr>
        </p:nvGraphicFramePr>
        <p:xfrm>
          <a:off x="226251" y="1497650"/>
          <a:ext cx="8653811" cy="4677506"/>
        </p:xfrm>
        <a:graphic>
          <a:graphicData uri="http://schemas.openxmlformats.org/drawingml/2006/table">
            <a:tbl>
              <a:tblPr firstRow="1" bandRow="1">
                <a:tableStyleId>{5C22544A-7EE6-4342-B048-85BDC9FD1C3A}</a:tableStyleId>
              </a:tblPr>
              <a:tblGrid>
                <a:gridCol w="1470583">
                  <a:extLst>
                    <a:ext uri="{9D8B030D-6E8A-4147-A177-3AD203B41FA5}">
                      <a16:colId xmlns:a16="http://schemas.microsoft.com/office/drawing/2014/main" val="20000"/>
                    </a:ext>
                  </a:extLst>
                </a:gridCol>
                <a:gridCol w="1677971">
                  <a:extLst>
                    <a:ext uri="{9D8B030D-6E8A-4147-A177-3AD203B41FA5}">
                      <a16:colId xmlns:a16="http://schemas.microsoft.com/office/drawing/2014/main" val="20001"/>
                    </a:ext>
                  </a:extLst>
                </a:gridCol>
                <a:gridCol w="1536571">
                  <a:extLst>
                    <a:ext uri="{9D8B030D-6E8A-4147-A177-3AD203B41FA5}">
                      <a16:colId xmlns:a16="http://schemas.microsoft.com/office/drawing/2014/main" val="20002"/>
                    </a:ext>
                  </a:extLst>
                </a:gridCol>
                <a:gridCol w="1527143">
                  <a:extLst>
                    <a:ext uri="{9D8B030D-6E8A-4147-A177-3AD203B41FA5}">
                      <a16:colId xmlns:a16="http://schemas.microsoft.com/office/drawing/2014/main" val="20003"/>
                    </a:ext>
                  </a:extLst>
                </a:gridCol>
                <a:gridCol w="1292208">
                  <a:extLst>
                    <a:ext uri="{9D8B030D-6E8A-4147-A177-3AD203B41FA5}">
                      <a16:colId xmlns:a16="http://schemas.microsoft.com/office/drawing/2014/main" val="20004"/>
                    </a:ext>
                  </a:extLst>
                </a:gridCol>
                <a:gridCol w="1149335">
                  <a:extLst>
                    <a:ext uri="{9D8B030D-6E8A-4147-A177-3AD203B41FA5}">
                      <a16:colId xmlns:a16="http://schemas.microsoft.com/office/drawing/2014/main" val="20005"/>
                    </a:ext>
                  </a:extLst>
                </a:gridCol>
              </a:tblGrid>
              <a:tr h="1310640">
                <a:tc>
                  <a:txBody>
                    <a:bodyPr/>
                    <a:lstStyle/>
                    <a:p>
                      <a:pPr marL="117475" indent="0" algn="l"/>
                      <a:endParaRPr lang="en-US" sz="1600" b="1" dirty="0">
                        <a:solidFill>
                          <a:srgbClr val="1B1E7A"/>
                        </a:solidFill>
                        <a:latin typeface="Arial" pitchFamily="34" charset="0"/>
                        <a:cs typeface="Arial" pitchFamily="34" charset="0"/>
                      </a:endParaRPr>
                    </a:p>
                  </a:txBody>
                  <a:tcPr anchor="b"/>
                </a:tc>
                <a:tc>
                  <a:txBody>
                    <a:bodyPr/>
                    <a:lstStyle/>
                    <a:p>
                      <a:pPr marL="233363" indent="0" algn="ctr"/>
                      <a:r>
                        <a:rPr lang="en-US" sz="1600" dirty="0" smtClean="0"/>
                        <a:t>2000</a:t>
                      </a:r>
                    </a:p>
                    <a:p>
                      <a:pPr marL="233363" indent="0" algn="ctr"/>
                      <a:r>
                        <a:rPr lang="en-US" sz="1600" dirty="0" smtClean="0"/>
                        <a:t>Population</a:t>
                      </a:r>
                      <a:endParaRPr lang="en-US" sz="1600" b="1" dirty="0">
                        <a:solidFill>
                          <a:srgbClr val="1B1E7A"/>
                        </a:solidFill>
                        <a:latin typeface="Arial" pitchFamily="34" charset="0"/>
                        <a:cs typeface="Arial" pitchFamily="34" charset="0"/>
                      </a:endParaRPr>
                    </a:p>
                  </a:txBody>
                  <a:tcPr anchor="b"/>
                </a:tc>
                <a:tc>
                  <a:txBody>
                    <a:bodyPr/>
                    <a:lstStyle/>
                    <a:p>
                      <a:pPr marL="233363" indent="0" algn="ctr" defTabSz="914400" rtl="0" eaLnBrk="1" latinLnBrk="0" hangingPunct="1"/>
                      <a:r>
                        <a:rPr lang="en-US" sz="1600" kern="1200" dirty="0" smtClean="0"/>
                        <a:t>2010</a:t>
                      </a:r>
                    </a:p>
                    <a:p>
                      <a:pPr marL="233363" indent="0" algn="ctr" defTabSz="914400" rtl="0" eaLnBrk="1" latinLnBrk="0" hangingPunct="1"/>
                      <a:r>
                        <a:rPr lang="en-US" sz="1600" kern="1200" dirty="0" smtClean="0"/>
                        <a:t>Population</a:t>
                      </a:r>
                      <a:endParaRPr lang="en-US" sz="1600" b="1" kern="1200" dirty="0" smtClean="0">
                        <a:solidFill>
                          <a:srgbClr val="1B1E7A"/>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smtClean="0"/>
                        <a:t>2016 Population</a:t>
                      </a:r>
                      <a:endParaRPr lang="en-US" sz="1600" b="1" kern="1200" dirty="0" smtClean="0">
                        <a:solidFill>
                          <a:srgbClr val="1B1E7A"/>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smtClean="0"/>
                        <a:t>Numeric</a:t>
                      </a:r>
                    </a:p>
                    <a:p>
                      <a:pPr marL="233363" indent="0" algn="ctr" defTabSz="914400" rtl="0" eaLnBrk="1" latinLnBrk="0" hangingPunct="1"/>
                      <a:r>
                        <a:rPr lang="en-US" sz="1600" kern="1200" dirty="0" smtClean="0"/>
                        <a:t>Change</a:t>
                      </a:r>
                    </a:p>
                    <a:p>
                      <a:pPr marL="233363" indent="0" algn="ctr" defTabSz="914400" rtl="0" eaLnBrk="1" latinLnBrk="0" hangingPunct="1"/>
                      <a:r>
                        <a:rPr lang="en-US" sz="1600" kern="1200" dirty="0" smtClean="0"/>
                        <a:t>2010-2016</a:t>
                      </a:r>
                      <a:endParaRPr lang="en-US" sz="1600" b="1" kern="1200" dirty="0" smtClean="0">
                        <a:solidFill>
                          <a:srgbClr val="1B1E7A"/>
                        </a:solidFill>
                        <a:latin typeface="Arial" pitchFamily="34" charset="0"/>
                        <a:ea typeface="+mn-ea"/>
                        <a:cs typeface="Arial" pitchFamily="34" charset="0"/>
                      </a:endParaRPr>
                    </a:p>
                  </a:txBody>
                  <a:tcPr anchor="b"/>
                </a:tc>
                <a:tc>
                  <a:txBody>
                    <a:bodyPr/>
                    <a:lstStyle/>
                    <a:p>
                      <a:pPr marL="58738" indent="0" algn="ctr"/>
                      <a:r>
                        <a:rPr lang="en-US" sz="1600" dirty="0" smtClean="0"/>
                        <a:t>Percent</a:t>
                      </a:r>
                    </a:p>
                    <a:p>
                      <a:pPr marL="58738" indent="0" algn="ctr"/>
                      <a:r>
                        <a:rPr lang="en-US" sz="1600" dirty="0" smtClean="0"/>
                        <a:t>Change</a:t>
                      </a:r>
                    </a:p>
                    <a:p>
                      <a:pPr marL="58738" indent="0" algn="ctr"/>
                      <a:r>
                        <a:rPr lang="en-US" sz="1600" dirty="0" smtClean="0"/>
                        <a:t>2010-2016</a:t>
                      </a:r>
                      <a:endParaRPr lang="en-US" sz="1600" b="1" dirty="0">
                        <a:solidFill>
                          <a:srgbClr val="1B1E7A"/>
                        </a:solidFill>
                        <a:latin typeface="Arial" pitchFamily="34" charset="0"/>
                        <a:cs typeface="Arial" pitchFamily="34" charset="0"/>
                      </a:endParaRPr>
                    </a:p>
                  </a:txBody>
                  <a:tcPr anchor="b"/>
                </a:tc>
                <a:extLst>
                  <a:ext uri="{0D108BD9-81ED-4DB2-BD59-A6C34878D82A}">
                    <a16:rowId xmlns:a16="http://schemas.microsoft.com/office/drawing/2014/main" val="10000"/>
                  </a:ext>
                </a:extLst>
              </a:tr>
              <a:tr h="461275">
                <a:tc>
                  <a:txBody>
                    <a:bodyPr/>
                    <a:lstStyle/>
                    <a:p>
                      <a:pPr algn="l" rtl="0" fontAlgn="ctr"/>
                      <a:r>
                        <a:rPr lang="en-US" sz="1600" u="none" strike="noStrike" dirty="0">
                          <a:effectLst/>
                        </a:rPr>
                        <a:t>United States</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indent="0" algn="r" defTabSz="914400" rtl="0" eaLnBrk="1" fontAlgn="b" latinLnBrk="0" hangingPunct="1">
                        <a:tabLst>
                          <a:tab pos="1312863" algn="dec"/>
                        </a:tabLst>
                      </a:pPr>
                      <a:r>
                        <a:rPr lang="en-US" sz="1600" u="none" strike="noStrike" kern="1200" dirty="0" smtClean="0">
                          <a:effectLst/>
                        </a:rPr>
                        <a:t>         281,421,906</a:t>
                      </a:r>
                      <a:endParaRPr lang="en-US" sz="1600"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marL="0" marR="0" indent="0" algn="r" defTabSz="914400" rtl="0" eaLnBrk="1" fontAlgn="b" latinLnBrk="0" hangingPunct="1">
                        <a:lnSpc>
                          <a:spcPct val="100000"/>
                        </a:lnSpc>
                        <a:spcBef>
                          <a:spcPts val="0"/>
                        </a:spcBef>
                        <a:spcAft>
                          <a:spcPts val="0"/>
                        </a:spcAft>
                        <a:buClrTx/>
                        <a:buSzTx/>
                        <a:buFontTx/>
                        <a:buNone/>
                        <a:tabLst>
                          <a:tab pos="1312863" algn="dec"/>
                        </a:tabLst>
                        <a:defRPr/>
                      </a:pPr>
                      <a:r>
                        <a:rPr lang="en-US" sz="1600" u="none" strike="noStrike" kern="1200" dirty="0" smtClean="0">
                          <a:effectLst/>
                        </a:rPr>
                        <a:t>308,745,538</a:t>
                      </a:r>
                      <a:endParaRPr lang="en-US" sz="1600"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marL="0" indent="0" algn="r" defTabSz="914400" rtl="0" eaLnBrk="1" fontAlgn="b" latinLnBrk="0" hangingPunct="1">
                        <a:tabLst>
                          <a:tab pos="1312863" algn="dec"/>
                        </a:tabLst>
                      </a:pPr>
                      <a:r>
                        <a:rPr lang="en-US" sz="1600" u="none" strike="noStrike" kern="1200" dirty="0" smtClean="0">
                          <a:effectLst/>
                        </a:rPr>
                        <a:t>323,127,513 </a:t>
                      </a:r>
                      <a:endParaRPr lang="en-US" sz="1600"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dirty="0" smtClean="0">
                          <a:effectLst/>
                        </a:rPr>
                        <a:t>14,369,408</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dirty="0" smtClean="0">
                          <a:effectLst/>
                        </a:rPr>
                        <a:t>4.7%</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332797">
                <a:tc>
                  <a:txBody>
                    <a:bodyPr/>
                    <a:lstStyle/>
                    <a:p>
                      <a:pPr algn="l" rtl="0" fontAlgn="ctr"/>
                      <a:r>
                        <a:rPr lang="en-US" sz="1600" u="none" strike="noStrike" dirty="0">
                          <a:effectLst/>
                        </a:rPr>
                        <a:t>Texas</a:t>
                      </a:r>
                      <a:endParaRPr lang="en-US" sz="1600" b="1"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indent="0" algn="r" defTabSz="914400" rtl="0" eaLnBrk="1" fontAlgn="b" latinLnBrk="0" hangingPunct="1">
                        <a:tabLst>
                          <a:tab pos="1312863" algn="dec"/>
                        </a:tabLst>
                      </a:pPr>
                      <a:r>
                        <a:rPr lang="en-US" sz="1600" u="none" strike="noStrike" kern="1200" dirty="0" smtClean="0">
                          <a:effectLst/>
                        </a:rPr>
                        <a:t>	20,851,820</a:t>
                      </a:r>
                      <a:endParaRPr lang="en-US" sz="1600" b="1"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marL="0" indent="0" algn="r" defTabSz="914400" rtl="0" eaLnBrk="1" fontAlgn="b" latinLnBrk="0" hangingPunct="1">
                        <a:tabLst>
                          <a:tab pos="1312863" algn="dec"/>
                        </a:tabLst>
                      </a:pPr>
                      <a:r>
                        <a:rPr lang="en-US" sz="1600" u="none" strike="noStrike" kern="1200" dirty="0" smtClean="0">
                          <a:effectLst/>
                        </a:rPr>
                        <a:t>25,145,561</a:t>
                      </a:r>
                      <a:endParaRPr lang="en-US" sz="1600" b="1"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 27,862,596</a:t>
                      </a:r>
                      <a:endParaRPr lang="en-US" sz="1600" b="1"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dirty="0" smtClean="0">
                          <a:effectLst/>
                        </a:rPr>
                        <a:t>2,716,496</a:t>
                      </a:r>
                      <a:endParaRPr lang="en-US" sz="1600" b="1"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dirty="0" smtClean="0">
                          <a:effectLst/>
                        </a:rPr>
                        <a:t>10.8%</a:t>
                      </a:r>
                      <a:endParaRPr lang="en-US" sz="1600" b="1"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433553">
                <a:tc>
                  <a:txBody>
                    <a:bodyPr/>
                    <a:lstStyle/>
                    <a:p>
                      <a:pPr algn="l" rtl="0" fontAlgn="ctr"/>
                      <a:r>
                        <a:rPr lang="en-US" sz="1600" u="none" strike="noStrike" dirty="0">
                          <a:effectLst/>
                        </a:rPr>
                        <a:t>California</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indent="0" algn="r" defTabSz="914400" rtl="0" eaLnBrk="1" fontAlgn="b" latinLnBrk="0" hangingPunct="1">
                        <a:tabLst>
                          <a:tab pos="1312863" algn="dec"/>
                        </a:tabLst>
                      </a:pPr>
                      <a:r>
                        <a:rPr lang="en-US" sz="1600" u="none" strike="noStrike" kern="1200" dirty="0" smtClean="0">
                          <a:effectLst/>
                        </a:rPr>
                        <a:t>	33,871,648</a:t>
                      </a:r>
                      <a:endParaRPr lang="en-US" sz="1600"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a:effectLst/>
                        </a:rPr>
                        <a:t>37,253,956</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39,250,017 </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dirty="0" smtClean="0">
                          <a:effectLst/>
                        </a:rPr>
                        <a:t>1,995,495</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dirty="0" smtClean="0">
                          <a:effectLst/>
                        </a:rPr>
                        <a:t>5.4%</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r h="353349">
                <a:tc>
                  <a:txBody>
                    <a:bodyPr/>
                    <a:lstStyle/>
                    <a:p>
                      <a:pPr algn="l" rtl="0" fontAlgn="ctr"/>
                      <a:r>
                        <a:rPr lang="en-US" sz="1600" u="none" strike="noStrike" dirty="0">
                          <a:effectLst/>
                        </a:rPr>
                        <a:t>Florida</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indent="0" algn="r" defTabSz="914400" rtl="0" eaLnBrk="1" fontAlgn="b" latinLnBrk="0" hangingPunct="1">
                        <a:tabLst>
                          <a:tab pos="1312863" algn="dec"/>
                        </a:tabLst>
                      </a:pPr>
                      <a:r>
                        <a:rPr lang="en-US" sz="1600" u="none" strike="noStrike" kern="1200" dirty="0" smtClean="0">
                          <a:effectLst/>
                        </a:rPr>
                        <a:t>	15,982,378</a:t>
                      </a:r>
                      <a:endParaRPr lang="en-US" sz="1600"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a:effectLst/>
                        </a:rPr>
                        <a:t>18,801,310</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 20,612,439</a:t>
                      </a:r>
                      <a:endParaRPr lang="en-US" sz="1600"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dirty="0" smtClean="0">
                          <a:effectLst/>
                        </a:rPr>
                        <a:t>1,807,847</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dirty="0" smtClean="0">
                          <a:effectLst/>
                        </a:rPr>
                        <a:t>9.6%</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r h="402067">
                <a:tc>
                  <a:txBody>
                    <a:bodyPr/>
                    <a:lstStyle/>
                    <a:p>
                      <a:pPr algn="l" rtl="0" fontAlgn="ctr"/>
                      <a:r>
                        <a:rPr lang="en-US" sz="1600" u="none" strike="noStrike" dirty="0">
                          <a:effectLst/>
                        </a:rPr>
                        <a:t>Georgia</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indent="0" algn="r" defTabSz="914400" rtl="0" eaLnBrk="1" fontAlgn="b" latinLnBrk="0" hangingPunct="1">
                        <a:tabLst>
                          <a:tab pos="1312863" algn="dec"/>
                        </a:tabLst>
                      </a:pPr>
                      <a:r>
                        <a:rPr lang="en-US" sz="1600" u="none" strike="noStrike" kern="1200" dirty="0" smtClean="0">
                          <a:effectLst/>
                        </a:rPr>
                        <a:t>	8,186,453</a:t>
                      </a:r>
                      <a:endParaRPr lang="en-US" sz="1600"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a:effectLst/>
                        </a:rPr>
                        <a:t>9,687,653</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10,310,371</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dirty="0" smtClean="0">
                          <a:effectLst/>
                        </a:rPr>
                        <a:t>621,691</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dirty="0">
                          <a:effectLst/>
                        </a:rPr>
                        <a:t>6</a:t>
                      </a:r>
                      <a:r>
                        <a:rPr lang="en-US" sz="1600" u="none" strike="noStrike" dirty="0" smtClean="0">
                          <a:effectLst/>
                        </a:rPr>
                        <a:t>.4</a:t>
                      </a:r>
                      <a:r>
                        <a:rPr lang="en-US" sz="1600" u="none" strike="noStrike" dirty="0">
                          <a:effectLst/>
                        </a:rPr>
                        <a:t>%</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5"/>
                  </a:ext>
                </a:extLst>
              </a:tr>
              <a:tr h="461275">
                <a:tc>
                  <a:txBody>
                    <a:bodyPr/>
                    <a:lstStyle/>
                    <a:p>
                      <a:pPr algn="l" rtl="0" fontAlgn="b"/>
                      <a:r>
                        <a:rPr lang="en-US" sz="1600" u="none" strike="noStrike" dirty="0">
                          <a:effectLst/>
                        </a:rPr>
                        <a:t>North Carolina</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kern="1200" dirty="0">
                          <a:effectLst/>
                        </a:rPr>
                        <a:t>           8,049,313 </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          </a:t>
                      </a:r>
                      <a:r>
                        <a:rPr lang="en-US" sz="1600" u="none" strike="noStrike" kern="1200" dirty="0">
                          <a:effectLst/>
                        </a:rPr>
                        <a:t>9,535,483 </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10,146,788</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dirty="0" smtClean="0">
                          <a:effectLst/>
                        </a:rPr>
                        <a:t>611,100</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dirty="0" smtClean="0">
                          <a:effectLst/>
                        </a:rPr>
                        <a:t>6.4%</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6"/>
                  </a:ext>
                </a:extLst>
              </a:tr>
              <a:tr h="461275">
                <a:tc>
                  <a:txBody>
                    <a:bodyPr/>
                    <a:lstStyle/>
                    <a:p>
                      <a:pPr algn="l" rtl="0" fontAlgn="b"/>
                      <a:r>
                        <a:rPr lang="en-US" sz="1600" u="none" strike="noStrike" dirty="0" smtClean="0">
                          <a:effectLst/>
                        </a:rPr>
                        <a:t>Washington</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5,894,121</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6,724,540</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7,288,000</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b="0" i="0" u="none" strike="noStrike" dirty="0" smtClean="0">
                          <a:solidFill>
                            <a:schemeClr val="dk1"/>
                          </a:solidFill>
                          <a:effectLst/>
                          <a:latin typeface="+mn-lt"/>
                          <a:cs typeface="+mn-cs"/>
                        </a:rPr>
                        <a:t>563,455</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dirty="0" smtClean="0">
                          <a:effectLst/>
                        </a:rPr>
                        <a:t>8.4%</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935442627"/>
                  </a:ext>
                </a:extLst>
              </a:tr>
              <a:tr h="461275">
                <a:tc>
                  <a:txBody>
                    <a:bodyPr/>
                    <a:lstStyle/>
                    <a:p>
                      <a:pPr algn="l" rtl="0" fontAlgn="b"/>
                      <a:r>
                        <a:rPr lang="en-US" sz="1600" u="none" strike="noStrike" dirty="0">
                          <a:effectLst/>
                        </a:rPr>
                        <a:t>Arizona</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kern="1200" dirty="0">
                          <a:effectLst/>
                        </a:rPr>
                        <a:t>           5,130,632 </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          </a:t>
                      </a:r>
                      <a:r>
                        <a:rPr lang="en-US" sz="1600" u="none" strike="noStrike" kern="1200" dirty="0">
                          <a:effectLst/>
                        </a:rPr>
                        <a:t>6,392,017 </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6,931,071 </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dirty="0" smtClean="0">
                          <a:effectLst/>
                        </a:rPr>
                        <a:t>538,770</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dirty="0" smtClean="0">
                          <a:effectLst/>
                        </a:rPr>
                        <a:t>8.4%</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7"/>
                  </a:ext>
                </a:extLst>
              </a:tr>
            </a:tbl>
          </a:graphicData>
        </a:graphic>
      </p:graphicFrame>
      <p:sp>
        <p:nvSpPr>
          <p:cNvPr id="9" name="Rectangle 8"/>
          <p:cNvSpPr/>
          <p:nvPr/>
        </p:nvSpPr>
        <p:spPr>
          <a:xfrm>
            <a:off x="0" y="6396338"/>
            <a:ext cx="8001000" cy="461665"/>
          </a:xfrm>
          <a:prstGeom prst="rect">
            <a:avLst/>
          </a:prstGeom>
        </p:spPr>
        <p:txBody>
          <a:bodyPr wrap="square">
            <a:spAutoFit/>
          </a:bodyPr>
          <a:lstStyle/>
          <a:p>
            <a:r>
              <a:rPr lang="en-US" sz="1200" dirty="0">
                <a:solidFill>
                  <a:schemeClr val="tx1">
                    <a:lumMod val="50000"/>
                    <a:lumOff val="50000"/>
                  </a:schemeClr>
                </a:solidFill>
              </a:rPr>
              <a:t>Source: U.S. Census Bureau. 2000 and 2010 Census Count, </a:t>
            </a:r>
            <a:r>
              <a:rPr lang="en-US" sz="1200" dirty="0" smtClean="0">
                <a:solidFill>
                  <a:schemeClr val="tx1">
                    <a:lumMod val="50000"/>
                    <a:lumOff val="50000"/>
                  </a:schemeClr>
                </a:solidFill>
              </a:rPr>
              <a:t>2016 </a:t>
            </a:r>
            <a:r>
              <a:rPr lang="en-US" sz="1200" dirty="0">
                <a:solidFill>
                  <a:schemeClr val="tx1">
                    <a:lumMod val="50000"/>
                    <a:lumOff val="50000"/>
                  </a:schemeClr>
                </a:solidFill>
              </a:rPr>
              <a:t>Population Estimates.					</a:t>
            </a:r>
          </a:p>
        </p:txBody>
      </p:sp>
    </p:spTree>
    <p:extLst>
      <p:ext uri="{BB962C8B-B14F-4D97-AF65-F5344CB8AC3E}">
        <p14:creationId xmlns:p14="http://schemas.microsoft.com/office/powerpoint/2010/main" val="22480871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BC1FA3B-F0C1-4F58-90BE-DCC7501F4B28}" type="slidenum">
              <a:rPr lang="en-US" smtClean="0"/>
              <a:pPr/>
              <a:t>40</a:t>
            </a:fld>
            <a:endParaRPr lang="en-US" dirty="0"/>
          </a:p>
        </p:txBody>
      </p:sp>
      <p:pic>
        <p:nvPicPr>
          <p:cNvPr id="5" name="Picture 4"/>
          <p:cNvPicPr>
            <a:picLocks noChangeAspect="1"/>
          </p:cNvPicPr>
          <p:nvPr/>
        </p:nvPicPr>
        <p:blipFill>
          <a:blip r:embed="rId2"/>
          <a:stretch>
            <a:fillRect/>
          </a:stretch>
        </p:blipFill>
        <p:spPr>
          <a:xfrm>
            <a:off x="766922" y="1429857"/>
            <a:ext cx="7886196" cy="5172077"/>
          </a:xfrm>
          <a:prstGeom prst="rect">
            <a:avLst/>
          </a:prstGeom>
        </p:spPr>
      </p:pic>
    </p:spTree>
    <p:extLst>
      <p:ext uri="{BB962C8B-B14F-4D97-AF65-F5344CB8AC3E}">
        <p14:creationId xmlns:p14="http://schemas.microsoft.com/office/powerpoint/2010/main" val="14269148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C1FA3B-F0C1-4F58-90BE-DCC7501F4B28}" type="slidenum">
              <a:rPr lang="en-US" smtClean="0"/>
              <a:pPr/>
              <a:t>41</a:t>
            </a:fld>
            <a:endParaRPr lang="en-US" dirty="0"/>
          </a:p>
        </p:txBody>
      </p:sp>
      <p:graphicFrame>
        <p:nvGraphicFramePr>
          <p:cNvPr id="3" name="Content Placeholder 4"/>
          <p:cNvGraphicFramePr>
            <a:graphicFrameLocks/>
          </p:cNvGraphicFramePr>
          <p:nvPr>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1752600" y="228600"/>
            <a:ext cx="68580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1B1E7A"/>
                </a:solidFill>
                <a:latin typeface="+mj-lt"/>
                <a:ea typeface="+mj-ea"/>
                <a:cs typeface="+mj-cs"/>
              </a:defRPr>
            </a:lvl1pPr>
          </a:lstStyle>
          <a:p>
            <a:r>
              <a:rPr lang="en-US" sz="2400" dirty="0" smtClean="0">
                <a:solidFill>
                  <a:schemeClr val="bg2"/>
                </a:solidFill>
              </a:rPr>
              <a:t>Percent of persons aged 25 years and older with a high school degree or higher, Texas, 2006-2011</a:t>
            </a:r>
            <a:endParaRPr lang="en-US" sz="2400" dirty="0">
              <a:solidFill>
                <a:schemeClr val="bg2"/>
              </a:solidFill>
            </a:endParaRPr>
          </a:p>
        </p:txBody>
      </p:sp>
    </p:spTree>
    <p:extLst>
      <p:ext uri="{BB962C8B-B14F-4D97-AF65-F5344CB8AC3E}">
        <p14:creationId xmlns:p14="http://schemas.microsoft.com/office/powerpoint/2010/main" val="6340506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7315200" cy="990600"/>
          </a:xfrm>
        </p:spPr>
        <p:txBody>
          <a:bodyPr>
            <a:noAutofit/>
          </a:bodyPr>
          <a:lstStyle/>
          <a:p>
            <a:r>
              <a:rPr lang="en-US" sz="2400" dirty="0"/>
              <a:t>Trends in Educational Attainment of Persons in the Labor Force (25-64 Years of Age) in Texas by Race/Ethnicity – High School Graduates and Above</a:t>
            </a:r>
          </a:p>
        </p:txBody>
      </p:sp>
      <p:sp>
        <p:nvSpPr>
          <p:cNvPr id="3" name="TextBox 2"/>
          <p:cNvSpPr txBox="1"/>
          <p:nvPr/>
        </p:nvSpPr>
        <p:spPr>
          <a:xfrm>
            <a:off x="2971800" y="2362200"/>
            <a:ext cx="3657600" cy="369332"/>
          </a:xfrm>
          <a:prstGeom prst="rect">
            <a:avLst/>
          </a:prstGeom>
          <a:noFill/>
        </p:spPr>
        <p:txBody>
          <a:bodyPr wrap="square" rtlCol="0">
            <a:spAutoFit/>
          </a:bodyPr>
          <a:lstStyle/>
          <a:p>
            <a:endParaRPr lang="en-US" dirty="0"/>
          </a:p>
        </p:txBody>
      </p:sp>
      <p:graphicFrame>
        <p:nvGraphicFramePr>
          <p:cNvPr id="5" name="Chart 4"/>
          <p:cNvGraphicFramePr>
            <a:graphicFrameLocks/>
          </p:cNvGraphicFramePr>
          <p:nvPr>
            <p:extLst/>
          </p:nvPr>
        </p:nvGraphicFramePr>
        <p:xfrm>
          <a:off x="728662" y="1362080"/>
          <a:ext cx="8034339" cy="465772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0" y="6477008"/>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Public Use Micro Sample, 2001-2011</a:t>
            </a:r>
            <a:endParaRPr lang="en-US" sz="1000" dirty="0">
              <a:solidFill>
                <a:schemeClr val="bg1">
                  <a:lumMod val="50000"/>
                </a:schemeClr>
              </a:solidFill>
            </a:endParaRPr>
          </a:p>
        </p:txBody>
      </p:sp>
    </p:spTree>
    <p:extLst>
      <p:ext uri="{BB962C8B-B14F-4D97-AF65-F5344CB8AC3E}">
        <p14:creationId xmlns:p14="http://schemas.microsoft.com/office/powerpoint/2010/main" val="18741765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1600" y="304800"/>
            <a:ext cx="7772400" cy="685800"/>
          </a:xfrm>
        </p:spPr>
        <p:txBody>
          <a:bodyPr>
            <a:noAutofit/>
          </a:bodyPr>
          <a:lstStyle/>
          <a:p>
            <a:pPr algn="ctr"/>
            <a:r>
              <a:rPr lang="en-US" sz="2400" dirty="0"/>
              <a:t>Percent of the Civilian Labor Force (ages 25-64) by Educational Attainment for 2011, 2030 Using Constant Rates</a:t>
            </a:r>
            <a:r>
              <a:rPr lang="en-US" sz="2400" dirty="0" smtClean="0"/>
              <a:t>, </a:t>
            </a:r>
            <a:r>
              <a:rPr lang="en-US" sz="2400" dirty="0"/>
              <a:t>Texas</a:t>
            </a: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43</a:t>
            </a:fld>
            <a:endParaRPr lang="en-US" dirty="0"/>
          </a:p>
        </p:txBody>
      </p:sp>
      <p:sp>
        <p:nvSpPr>
          <p:cNvPr id="9" name="Rectangle 8"/>
          <p:cNvSpPr/>
          <p:nvPr/>
        </p:nvSpPr>
        <p:spPr>
          <a:xfrm>
            <a:off x="0" y="6396335"/>
            <a:ext cx="8001000" cy="276999"/>
          </a:xfrm>
          <a:prstGeom prst="rect">
            <a:avLst/>
          </a:prstGeom>
        </p:spPr>
        <p:txBody>
          <a:bodyPr wrap="square">
            <a:spAutoFit/>
          </a:bodyPr>
          <a:lstStyle/>
          <a:p>
            <a:r>
              <a:rPr lang="en-US" sz="1200" dirty="0" smtClean="0">
                <a:solidFill>
                  <a:schemeClr val="tx1">
                    <a:lumMod val="50000"/>
                    <a:lumOff val="50000"/>
                  </a:schemeClr>
                </a:solidFill>
              </a:rPr>
              <a:t>					</a:t>
            </a:r>
            <a:endParaRPr lang="en-US" sz="1200" dirty="0">
              <a:solidFill>
                <a:schemeClr val="tx1">
                  <a:lumMod val="50000"/>
                  <a:lumOff val="50000"/>
                </a:schemeClr>
              </a:solidFill>
            </a:endParaRPr>
          </a:p>
        </p:txBody>
      </p:sp>
      <p:graphicFrame>
        <p:nvGraphicFramePr>
          <p:cNvPr id="10" name="Chart 9"/>
          <p:cNvGraphicFramePr/>
          <p:nvPr>
            <p:extLst/>
          </p:nvPr>
        </p:nvGraphicFramePr>
        <p:xfrm>
          <a:off x="280204" y="1290033"/>
          <a:ext cx="8305800" cy="457613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14463" y="5822345"/>
            <a:ext cx="3886200" cy="369332"/>
          </a:xfrm>
          <a:prstGeom prst="rect">
            <a:avLst/>
          </a:prstGeom>
          <a:noFill/>
        </p:spPr>
        <p:txBody>
          <a:bodyPr wrap="square" rtlCol="0">
            <a:spAutoFit/>
          </a:bodyPr>
          <a:lstStyle/>
          <a:p>
            <a:r>
              <a:rPr lang="en-US" sz="1800" dirty="0" smtClean="0"/>
              <a:t>These should be going DOWN</a:t>
            </a:r>
            <a:endParaRPr lang="en-US" sz="1800" dirty="0"/>
          </a:p>
        </p:txBody>
      </p:sp>
      <p:sp>
        <p:nvSpPr>
          <p:cNvPr id="7" name="TextBox 6"/>
          <p:cNvSpPr txBox="1"/>
          <p:nvPr/>
        </p:nvSpPr>
        <p:spPr>
          <a:xfrm>
            <a:off x="4876800" y="5822345"/>
            <a:ext cx="3886200" cy="369332"/>
          </a:xfrm>
          <a:prstGeom prst="rect">
            <a:avLst/>
          </a:prstGeom>
          <a:noFill/>
        </p:spPr>
        <p:txBody>
          <a:bodyPr wrap="square" rtlCol="0">
            <a:spAutoFit/>
          </a:bodyPr>
          <a:lstStyle/>
          <a:p>
            <a:r>
              <a:rPr lang="en-US" sz="1800" dirty="0" smtClean="0"/>
              <a:t>These should be going UP</a:t>
            </a:r>
            <a:endParaRPr lang="en-US" sz="1800" dirty="0"/>
          </a:p>
        </p:txBody>
      </p:sp>
      <p:sp>
        <p:nvSpPr>
          <p:cNvPr id="8" name="Rectangle 7"/>
          <p:cNvSpPr/>
          <p:nvPr/>
        </p:nvSpPr>
        <p:spPr>
          <a:xfrm>
            <a:off x="152400" y="6356352"/>
            <a:ext cx="5399988" cy="415498"/>
          </a:xfrm>
          <a:prstGeom prst="rect">
            <a:avLst/>
          </a:prstGeom>
        </p:spPr>
        <p:txBody>
          <a:bodyPr wrap="square">
            <a:spAutoFit/>
          </a:bodyPr>
          <a:lstStyle/>
          <a:p>
            <a:r>
              <a:rPr lang="en-US" sz="1050" dirty="0" smtClean="0">
                <a:solidFill>
                  <a:schemeClr val="tx1">
                    <a:lumMod val="50000"/>
                    <a:lumOff val="50000"/>
                  </a:schemeClr>
                </a:solidFill>
                <a:effectLst/>
                <a:cs typeface="Calibri" panose="020F0502020204030204" pitchFamily="34" charset="0"/>
              </a:rPr>
              <a:t>Sources: U.S. Census Bureau, American Community Survey, 1-Year PUMS.</a:t>
            </a:r>
            <a:endParaRPr lang="en-US" sz="1050" dirty="0" smtClean="0">
              <a:solidFill>
                <a:schemeClr val="tx1">
                  <a:lumMod val="50000"/>
                  <a:lumOff val="50000"/>
                </a:schemeClr>
              </a:solidFill>
              <a:effectLst/>
            </a:endParaRPr>
          </a:p>
          <a:p>
            <a:r>
              <a:rPr lang="en-US" sz="1050" dirty="0" smtClean="0">
                <a:solidFill>
                  <a:schemeClr val="tx1">
                    <a:lumMod val="50000"/>
                    <a:lumOff val="50000"/>
                  </a:schemeClr>
                </a:solidFill>
                <a:effectLst/>
                <a:cs typeface="Calibri" panose="020F0502020204030204" pitchFamily="34" charset="0"/>
              </a:rPr>
              <a:t>                Texas State Data Center, 2012 Vintage Population Projections, 0.5 Migration Scenario  </a:t>
            </a:r>
            <a:endParaRPr lang="en-US" sz="1050" dirty="0">
              <a:solidFill>
                <a:schemeClr val="tx1">
                  <a:lumMod val="50000"/>
                  <a:lumOff val="50000"/>
                </a:schemeClr>
              </a:solidFill>
              <a:effectLst/>
            </a:endParaRPr>
          </a:p>
        </p:txBody>
      </p:sp>
    </p:spTree>
    <p:extLst>
      <p:ext uri="{BB962C8B-B14F-4D97-AF65-F5344CB8AC3E}">
        <p14:creationId xmlns:p14="http://schemas.microsoft.com/office/powerpoint/2010/main" val="15924793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1600" y="304800"/>
            <a:ext cx="7772400" cy="685800"/>
          </a:xfrm>
        </p:spPr>
        <p:txBody>
          <a:bodyPr>
            <a:noAutofit/>
          </a:bodyPr>
          <a:lstStyle/>
          <a:p>
            <a:pPr algn="ctr"/>
            <a:r>
              <a:rPr lang="en-US" sz="2400" dirty="0"/>
              <a:t>Percent of the Civilian Labor Force (ages 25-64) by Educational Attainment for 2011, and 2030 Using Trended Rates, Texas</a:t>
            </a:r>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44</a:t>
            </a:fld>
            <a:endParaRPr lang="en-US" dirty="0"/>
          </a:p>
        </p:txBody>
      </p:sp>
      <p:sp>
        <p:nvSpPr>
          <p:cNvPr id="9" name="Rectangle 8"/>
          <p:cNvSpPr/>
          <p:nvPr/>
        </p:nvSpPr>
        <p:spPr>
          <a:xfrm>
            <a:off x="0" y="6396338"/>
            <a:ext cx="8001000" cy="276999"/>
          </a:xfrm>
          <a:prstGeom prst="rect">
            <a:avLst/>
          </a:prstGeom>
        </p:spPr>
        <p:txBody>
          <a:bodyPr wrap="square">
            <a:spAutoFit/>
          </a:bodyPr>
          <a:lstStyle/>
          <a:p>
            <a:r>
              <a:rPr lang="en-US" sz="1200" dirty="0">
                <a:solidFill>
                  <a:schemeClr val="tx1">
                    <a:lumMod val="50000"/>
                    <a:lumOff val="50000"/>
                  </a:schemeClr>
                </a:solidFill>
              </a:rPr>
              <a:t>					</a:t>
            </a:r>
          </a:p>
        </p:txBody>
      </p:sp>
      <p:graphicFrame>
        <p:nvGraphicFramePr>
          <p:cNvPr id="10" name="Chart 9"/>
          <p:cNvGraphicFramePr/>
          <p:nvPr>
            <p:extLst>
              <p:ext uri="{D42A27DB-BD31-4B8C-83A1-F6EECF244321}">
                <p14:modId xmlns:p14="http://schemas.microsoft.com/office/powerpoint/2010/main" val="3809938265"/>
              </p:ext>
            </p:extLst>
          </p:nvPr>
        </p:nvGraphicFramePr>
        <p:xfrm>
          <a:off x="280204" y="1290034"/>
          <a:ext cx="8305800" cy="457613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14463" y="5822346"/>
            <a:ext cx="3886200" cy="369332"/>
          </a:xfrm>
          <a:prstGeom prst="rect">
            <a:avLst/>
          </a:prstGeom>
          <a:noFill/>
        </p:spPr>
        <p:txBody>
          <a:bodyPr wrap="square" rtlCol="0">
            <a:spAutoFit/>
          </a:bodyPr>
          <a:lstStyle/>
          <a:p>
            <a:r>
              <a:rPr lang="en-US" dirty="0"/>
              <a:t>These should be going DOWN</a:t>
            </a:r>
          </a:p>
        </p:txBody>
      </p:sp>
      <p:sp>
        <p:nvSpPr>
          <p:cNvPr id="7" name="TextBox 6"/>
          <p:cNvSpPr txBox="1"/>
          <p:nvPr/>
        </p:nvSpPr>
        <p:spPr>
          <a:xfrm>
            <a:off x="4876800" y="5822345"/>
            <a:ext cx="3886200" cy="369332"/>
          </a:xfrm>
          <a:prstGeom prst="rect">
            <a:avLst/>
          </a:prstGeom>
          <a:noFill/>
        </p:spPr>
        <p:txBody>
          <a:bodyPr wrap="square" rtlCol="0">
            <a:spAutoFit/>
          </a:bodyPr>
          <a:lstStyle/>
          <a:p>
            <a:r>
              <a:rPr lang="en-US" dirty="0"/>
              <a:t>These should be going UP</a:t>
            </a:r>
          </a:p>
        </p:txBody>
      </p:sp>
      <p:sp>
        <p:nvSpPr>
          <p:cNvPr id="8" name="Rectangle 7"/>
          <p:cNvSpPr/>
          <p:nvPr/>
        </p:nvSpPr>
        <p:spPr>
          <a:xfrm>
            <a:off x="152406" y="6356355"/>
            <a:ext cx="5588524" cy="430887"/>
          </a:xfrm>
          <a:prstGeom prst="rect">
            <a:avLst/>
          </a:prstGeom>
        </p:spPr>
        <p:txBody>
          <a:bodyPr wrap="square">
            <a:spAutoFit/>
          </a:bodyPr>
          <a:lstStyle/>
          <a:p>
            <a:r>
              <a:rPr lang="en-US" sz="1100" dirty="0">
                <a:solidFill>
                  <a:schemeClr val="tx1">
                    <a:lumMod val="50000"/>
                    <a:lumOff val="50000"/>
                  </a:schemeClr>
                </a:solidFill>
                <a:cs typeface="Calibri" panose="020F0502020204030204" pitchFamily="34" charset="0"/>
              </a:rPr>
              <a:t>Sources: U.S. Census Bureau, American Community Survey, 1-Year PUMS.</a:t>
            </a:r>
            <a:endParaRPr lang="en-US" sz="1100" dirty="0">
              <a:solidFill>
                <a:schemeClr val="tx1">
                  <a:lumMod val="50000"/>
                  <a:lumOff val="50000"/>
                </a:schemeClr>
              </a:solidFill>
            </a:endParaRPr>
          </a:p>
          <a:p>
            <a:r>
              <a:rPr lang="en-US" sz="1100" dirty="0">
                <a:solidFill>
                  <a:schemeClr val="tx1">
                    <a:lumMod val="50000"/>
                    <a:lumOff val="50000"/>
                  </a:schemeClr>
                </a:solidFill>
                <a:cs typeface="Calibri" panose="020F0502020204030204" pitchFamily="34" charset="0"/>
              </a:rPr>
              <a:t>                Texas State Data Center, 2012 Vintage Population Projections, 0.5 Migration Scenario  </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33339589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45</a:t>
            </a:fld>
            <a:endParaRPr lang="en-US" dirty="0"/>
          </a:p>
        </p:txBody>
      </p:sp>
      <p:grpSp>
        <p:nvGrpSpPr>
          <p:cNvPr id="2" name="Group 1"/>
          <p:cNvGrpSpPr/>
          <p:nvPr/>
        </p:nvGrpSpPr>
        <p:grpSpPr>
          <a:xfrm>
            <a:off x="914400" y="2037963"/>
            <a:ext cx="8229600" cy="4525963"/>
            <a:chOff x="2590800" y="1676405"/>
            <a:chExt cx="8229600" cy="4525963"/>
          </a:xfrm>
        </p:grpSpPr>
        <p:sp>
          <p:nvSpPr>
            <p:cNvPr id="11" name="Content Placeholder 2"/>
            <p:cNvSpPr txBox="1">
              <a:spLocks/>
            </p:cNvSpPr>
            <p:nvPr/>
          </p:nvSpPr>
          <p:spPr>
            <a:xfrm>
              <a:off x="2590800" y="1676405"/>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Arial" panose="020B0604020202020204" pitchFamily="34" charset="0"/>
                <a:buNone/>
              </a:pPr>
              <a:endParaRPr lang="en-US" dirty="0"/>
            </a:p>
            <a:p>
              <a:pPr lvl="1">
                <a:buFont typeface="Arial" panose="020B0604020202020204" pitchFamily="34" charset="0"/>
                <a:buNone/>
              </a:pPr>
              <a:endParaRPr lang="en-US" dirty="0"/>
            </a:p>
            <a:p>
              <a:pPr lvl="1">
                <a:buFont typeface="Arial" panose="020B0604020202020204" pitchFamily="34" charset="0"/>
                <a:buNone/>
              </a:pPr>
              <a:endParaRPr lang="en-US" dirty="0"/>
            </a:p>
            <a:p>
              <a:pPr lvl="1">
                <a:buFont typeface="Arial" panose="020B0604020202020204" pitchFamily="34" charset="0"/>
                <a:buNone/>
              </a:pPr>
              <a:r>
                <a:rPr lang="en-US" dirty="0">
                  <a:solidFill>
                    <a:schemeClr val="accent5">
                      <a:lumMod val="50000"/>
                    </a:schemeClr>
                  </a:solidFill>
                </a:rPr>
                <a:t>Office: (512) 936-3542</a:t>
              </a:r>
            </a:p>
            <a:p>
              <a:pPr lvl="1">
                <a:buFont typeface="Arial" panose="020B0604020202020204" pitchFamily="34" charset="0"/>
                <a:buNone/>
              </a:pPr>
              <a:r>
                <a:rPr lang="en-US" dirty="0">
                  <a:solidFill>
                    <a:schemeClr val="accent5">
                      <a:lumMod val="50000"/>
                    </a:schemeClr>
                  </a:solidFill>
                </a:rPr>
                <a:t>	</a:t>
              </a:r>
              <a:r>
                <a:rPr lang="en-US" dirty="0" smtClean="0">
                  <a:solidFill>
                    <a:schemeClr val="accent5">
                      <a:lumMod val="50000"/>
                    </a:schemeClr>
                  </a:solidFill>
                </a:rPr>
                <a:t> 	   </a:t>
              </a:r>
              <a:r>
                <a:rPr lang="en-US" dirty="0" smtClean="0">
                  <a:hlinkClick r:id="rId3"/>
                </a:rPr>
                <a:t>Lila.Valencia@utsa.edu</a:t>
              </a:r>
              <a:endParaRPr lang="en-US" dirty="0" smtClean="0"/>
            </a:p>
            <a:p>
              <a:pPr lvl="1">
                <a:buFont typeface="Arial" panose="020B0604020202020204" pitchFamily="34" charset="0"/>
                <a:buNone/>
              </a:pPr>
              <a:r>
                <a:rPr lang="en-US" dirty="0"/>
                <a:t>	</a:t>
              </a:r>
              <a:r>
                <a:rPr lang="en-US" dirty="0" smtClean="0"/>
                <a:t>	   </a:t>
              </a:r>
              <a:r>
                <a:rPr lang="en-US" dirty="0" smtClean="0">
                  <a:solidFill>
                    <a:schemeClr val="accent5">
                      <a:lumMod val="50000"/>
                    </a:schemeClr>
                  </a:solidFill>
                  <a:hlinkClick r:id="rId4"/>
                </a:rPr>
                <a:t>www.texasdemographics.gov</a:t>
              </a:r>
              <a:r>
                <a:rPr lang="en-US" dirty="0" smtClean="0">
                  <a:solidFill>
                    <a:schemeClr val="accent5">
                      <a:lumMod val="50000"/>
                    </a:schemeClr>
                  </a:solidFill>
                </a:rPr>
                <a:t> </a:t>
              </a:r>
              <a:r>
                <a:rPr lang="en-US" dirty="0" smtClean="0"/>
                <a:t> </a:t>
              </a:r>
              <a:endParaRPr lang="en-US" dirty="0"/>
            </a:p>
          </p:txBody>
        </p:sp>
        <p:sp>
          <p:nvSpPr>
            <p:cNvPr id="12" name="Rectangle 11"/>
            <p:cNvSpPr/>
            <p:nvPr/>
          </p:nvSpPr>
          <p:spPr>
            <a:xfrm>
              <a:off x="2819400" y="1905006"/>
              <a:ext cx="4391972" cy="769441"/>
            </a:xfrm>
            <a:prstGeom prst="rect">
              <a:avLst/>
            </a:prstGeom>
          </p:spPr>
          <p:txBody>
            <a:bodyPr wrap="none">
              <a:spAutoFit/>
            </a:bodyPr>
            <a:lstStyle/>
            <a:p>
              <a:pPr eaLnBrk="1" hangingPunct="1">
                <a:buNone/>
              </a:pPr>
              <a:r>
                <a:rPr lang="en-US" sz="4400" dirty="0">
                  <a:solidFill>
                    <a:schemeClr val="accent5">
                      <a:lumMod val="50000"/>
                    </a:schemeClr>
                  </a:solidFill>
                  <a:latin typeface="+mj-lt"/>
                </a:rPr>
                <a:t>Lila Valencia, Ph.D.</a:t>
              </a:r>
            </a:p>
          </p:txBody>
        </p:sp>
        <p:grpSp>
          <p:nvGrpSpPr>
            <p:cNvPr id="13" name="Group 12"/>
            <p:cNvGrpSpPr/>
            <p:nvPr/>
          </p:nvGrpSpPr>
          <p:grpSpPr>
            <a:xfrm>
              <a:off x="3132559" y="4176790"/>
              <a:ext cx="5822327" cy="490958"/>
              <a:chOff x="1573382" y="4803635"/>
              <a:chExt cx="5822326" cy="490958"/>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382" y="4803635"/>
                <a:ext cx="490957" cy="490958"/>
              </a:xfrm>
              <a:prstGeom prst="rect">
                <a:avLst/>
              </a:prstGeom>
            </p:spPr>
          </p:pic>
          <p:sp>
            <p:nvSpPr>
              <p:cNvPr id="15" name="TextBox 14"/>
              <p:cNvSpPr txBox="1"/>
              <p:nvPr/>
            </p:nvSpPr>
            <p:spPr>
              <a:xfrm>
                <a:off x="2064341" y="4803635"/>
                <a:ext cx="5331367" cy="461665"/>
              </a:xfrm>
              <a:prstGeom prst="rect">
                <a:avLst/>
              </a:prstGeom>
              <a:noFill/>
            </p:spPr>
            <p:txBody>
              <a:bodyPr wrap="square" rtlCol="0">
                <a:spAutoFit/>
              </a:bodyPr>
              <a:lstStyle/>
              <a:p>
                <a:r>
                  <a:rPr lang="en-US" sz="2400" dirty="0" smtClean="0">
                    <a:solidFill>
                      <a:schemeClr val="accent5">
                        <a:lumMod val="50000"/>
                      </a:schemeClr>
                    </a:solidFill>
                  </a:rPr>
                  <a:t>@</a:t>
                </a:r>
                <a:r>
                  <a:rPr lang="en-US" sz="2400" dirty="0">
                    <a:solidFill>
                      <a:schemeClr val="accent5">
                        <a:lumMod val="50000"/>
                      </a:schemeClr>
                    </a:solidFill>
                  </a:rPr>
                  <a:t>TexasDemography</a:t>
                </a:r>
              </a:p>
            </p:txBody>
          </p:sp>
        </p:grpSp>
        <p:pic>
          <p:nvPicPr>
            <p:cNvPr id="16" name="Picture 15"/>
            <p:cNvPicPr>
              <a:picLocks noChangeAspect="1"/>
            </p:cNvPicPr>
            <p:nvPr/>
          </p:nvPicPr>
          <p:blipFill>
            <a:blip r:embed="rId6"/>
            <a:stretch>
              <a:fillRect/>
            </a:stretch>
          </p:blipFill>
          <p:spPr>
            <a:xfrm>
              <a:off x="3165988" y="3693908"/>
              <a:ext cx="367960" cy="367960"/>
            </a:xfrm>
            <a:prstGeom prst="rect">
              <a:avLst/>
            </a:prstGeom>
          </p:spPr>
        </p:pic>
        <p:pic>
          <p:nvPicPr>
            <p:cNvPr id="17" name="Picture 16"/>
            <p:cNvPicPr>
              <a:picLocks noChangeAspect="1"/>
            </p:cNvPicPr>
            <p:nvPr/>
          </p:nvPicPr>
          <p:blipFill>
            <a:blip r:embed="rId7"/>
            <a:stretch>
              <a:fillRect/>
            </a:stretch>
          </p:blipFill>
          <p:spPr>
            <a:xfrm>
              <a:off x="3119581" y="3230379"/>
              <a:ext cx="463527" cy="463527"/>
            </a:xfrm>
            <a:prstGeom prst="rect">
              <a:avLst/>
            </a:prstGeom>
          </p:spPr>
        </p:pic>
      </p:grpSp>
    </p:spTree>
    <p:extLst>
      <p:ext uri="{BB962C8B-B14F-4D97-AF65-F5344CB8AC3E}">
        <p14:creationId xmlns:p14="http://schemas.microsoft.com/office/powerpoint/2010/main" val="1126177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Total Population in Texas, 1950-2016 (in millions)</a:t>
            </a:r>
            <a:endParaRPr lang="en-US" sz="28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5</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70347139"/>
              </p:ext>
            </p:extLst>
          </p:nvPr>
        </p:nvGraphicFramePr>
        <p:xfrm>
          <a:off x="377825" y="1511302"/>
          <a:ext cx="8458200" cy="466407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 y="6333093"/>
            <a:ext cx="8731045" cy="577081"/>
          </a:xfrm>
          <a:prstGeom prst="rect">
            <a:avLst/>
          </a:prstGeom>
        </p:spPr>
        <p:txBody>
          <a:bodyPr wrap="square">
            <a:spAutoFit/>
          </a:bodyPr>
          <a:lstStyle/>
          <a:p>
            <a:r>
              <a:rPr lang="en-US" sz="1050" dirty="0">
                <a:solidFill>
                  <a:schemeClr val="tx1">
                    <a:lumMod val="50000"/>
                    <a:lumOff val="50000"/>
                  </a:schemeClr>
                </a:solidFill>
              </a:rPr>
              <a:t>Source: U.S. Census Bureau. 2000 and 2010 Census </a:t>
            </a:r>
            <a:r>
              <a:rPr lang="en-US" sz="1050" dirty="0" smtClean="0">
                <a:solidFill>
                  <a:schemeClr val="tx1">
                    <a:lumMod val="50000"/>
                    <a:lumOff val="50000"/>
                  </a:schemeClr>
                </a:solidFill>
              </a:rPr>
              <a:t>Counts and Population </a:t>
            </a:r>
            <a:r>
              <a:rPr lang="en-US" sz="1050" dirty="0">
                <a:solidFill>
                  <a:schemeClr val="tx1">
                    <a:lumMod val="50000"/>
                    <a:lumOff val="50000"/>
                  </a:schemeClr>
                </a:solidFill>
              </a:rPr>
              <a:t>Estimates</a:t>
            </a:r>
            <a:r>
              <a:rPr lang="en-US" sz="1050" dirty="0" smtClean="0">
                <a:solidFill>
                  <a:schemeClr val="tx1">
                    <a:lumMod val="50000"/>
                    <a:lumOff val="50000"/>
                  </a:schemeClr>
                </a:solidFill>
              </a:rPr>
              <a:t>. </a:t>
            </a:r>
          </a:p>
          <a:p>
            <a:r>
              <a:rPr lang="en-US" sz="1050" dirty="0" smtClean="0">
                <a:solidFill>
                  <a:schemeClr val="tx1">
                    <a:lumMod val="50000"/>
                    <a:lumOff val="50000"/>
                  </a:schemeClr>
                </a:solidFill>
              </a:rPr>
              <a:t>All values for decennial dates</a:t>
            </a:r>
            <a:r>
              <a:rPr lang="en-US" sz="1050" dirty="0">
                <a:solidFill>
                  <a:schemeClr val="tx1">
                    <a:lumMod val="50000"/>
                    <a:lumOff val="50000"/>
                  </a:schemeClr>
                </a:solidFill>
              </a:rPr>
              <a:t> </a:t>
            </a:r>
            <a:r>
              <a:rPr lang="en-US" sz="1050" dirty="0" smtClean="0">
                <a:solidFill>
                  <a:schemeClr val="tx1">
                    <a:lumMod val="50000"/>
                    <a:lumOff val="50000"/>
                  </a:schemeClr>
                </a:solidFill>
              </a:rPr>
              <a:t>are for April 1</a:t>
            </a:r>
            <a:r>
              <a:rPr lang="en-US" sz="1050" baseline="30000" dirty="0" smtClean="0">
                <a:solidFill>
                  <a:schemeClr val="tx1">
                    <a:lumMod val="50000"/>
                    <a:lumOff val="50000"/>
                  </a:schemeClr>
                </a:solidFill>
              </a:rPr>
              <a:t>st</a:t>
            </a:r>
            <a:r>
              <a:rPr lang="en-US" sz="1050" dirty="0" smtClean="0">
                <a:solidFill>
                  <a:schemeClr val="tx1">
                    <a:lumMod val="50000"/>
                    <a:lumOff val="50000"/>
                  </a:schemeClr>
                </a:solidFill>
              </a:rPr>
              <a:t> of the indicated census year. Values for 2011-2016 are for July 1 as estimated by the U.S. Census Bureau.</a:t>
            </a:r>
            <a:r>
              <a:rPr lang="en-US" sz="1050" dirty="0">
                <a:solidFill>
                  <a:schemeClr val="tx1">
                    <a:lumMod val="50000"/>
                    <a:lumOff val="50000"/>
                  </a:schemeClr>
                </a:solidFill>
              </a:rPr>
              <a:t>			</a:t>
            </a:r>
          </a:p>
        </p:txBody>
      </p:sp>
    </p:spTree>
    <p:extLst>
      <p:ext uri="{BB962C8B-B14F-4D97-AF65-F5344CB8AC3E}">
        <p14:creationId xmlns:p14="http://schemas.microsoft.com/office/powerpoint/2010/main" val="3977094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386133531"/>
              </p:ext>
            </p:extLst>
          </p:nvPr>
        </p:nvGraphicFramePr>
        <p:xfrm>
          <a:off x="659958" y="1441790"/>
          <a:ext cx="8865042" cy="457801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1600200" y="228600"/>
            <a:ext cx="6858000" cy="990600"/>
          </a:xfrm>
          <a:prstGeom prst="rect">
            <a:avLst/>
          </a:prstGeom>
        </p:spPr>
        <p:txBody>
          <a:bodyPr>
            <a:noAutofit/>
          </a:bodyPr>
          <a:lstStyle>
            <a:lvl1pPr algn="ctr" defTabSz="914400" rtl="0" eaLnBrk="1" latinLnBrk="0" hangingPunct="1">
              <a:spcBef>
                <a:spcPct val="0"/>
              </a:spcBef>
              <a:buNone/>
              <a:defRPr sz="4400" kern="1200">
                <a:solidFill>
                  <a:srgbClr val="1B1E7A"/>
                </a:solidFill>
                <a:latin typeface="+mj-lt"/>
                <a:ea typeface="+mj-ea"/>
                <a:cs typeface="+mj-cs"/>
              </a:defRPr>
            </a:lvl1pPr>
          </a:lstStyle>
          <a:p>
            <a:pPr fontAlgn="auto">
              <a:spcAft>
                <a:spcPts val="0"/>
              </a:spcAft>
            </a:pPr>
            <a:r>
              <a:rPr lang="en-US" sz="2800" dirty="0" smtClean="0">
                <a:solidFill>
                  <a:schemeClr val="bg1"/>
                </a:solidFill>
                <a:latin typeface="+mn-lt"/>
              </a:rPr>
              <a:t>Components of Population Change </a:t>
            </a:r>
          </a:p>
          <a:p>
            <a:pPr fontAlgn="auto">
              <a:spcAft>
                <a:spcPts val="0"/>
              </a:spcAft>
            </a:pPr>
            <a:r>
              <a:rPr lang="en-US" sz="2800" dirty="0" smtClean="0">
                <a:solidFill>
                  <a:schemeClr val="bg1"/>
                </a:solidFill>
                <a:latin typeface="+mn-lt"/>
              </a:rPr>
              <a:t>by Percent in Texas, 1950-2010</a:t>
            </a:r>
            <a:endParaRPr lang="en-US" sz="2800" dirty="0">
              <a:solidFill>
                <a:schemeClr val="bg1"/>
              </a:solidFill>
              <a:latin typeface="+mn-lt"/>
            </a:endParaRPr>
          </a:p>
        </p:txBody>
      </p:sp>
      <p:sp>
        <p:nvSpPr>
          <p:cNvPr id="6" name="Rectangle 5"/>
          <p:cNvSpPr/>
          <p:nvPr/>
        </p:nvSpPr>
        <p:spPr>
          <a:xfrm>
            <a:off x="76200" y="6431192"/>
            <a:ext cx="4572000" cy="215444"/>
          </a:xfrm>
          <a:prstGeom prst="rect">
            <a:avLst/>
          </a:prstGeom>
        </p:spPr>
        <p:txBody>
          <a:bodyPr>
            <a:spAutoFit/>
          </a:bodyPr>
          <a:lstStyle/>
          <a:p>
            <a:pPr marL="914400" indent="-914400"/>
            <a:r>
              <a:rPr lang="en-US" sz="800" dirty="0">
                <a:solidFill>
                  <a:schemeClr val="bg1">
                    <a:lumMod val="50000"/>
                  </a:schemeClr>
                </a:solidFill>
                <a:latin typeface="Arial" pitchFamily="34" charset="0"/>
                <a:cs typeface="Arial" pitchFamily="34" charset="0"/>
              </a:rPr>
              <a:t>Source: U.S. Census Bureau, </a:t>
            </a:r>
            <a:r>
              <a:rPr lang="en-US" sz="800" dirty="0" smtClean="0">
                <a:solidFill>
                  <a:schemeClr val="bg1">
                    <a:lumMod val="50000"/>
                  </a:schemeClr>
                </a:solidFill>
                <a:latin typeface="Arial" pitchFamily="34" charset="0"/>
                <a:cs typeface="Arial" pitchFamily="34" charset="0"/>
              </a:rPr>
              <a:t>Population </a:t>
            </a:r>
            <a:r>
              <a:rPr lang="en-US" sz="800" dirty="0">
                <a:solidFill>
                  <a:schemeClr val="bg1">
                    <a:lumMod val="50000"/>
                  </a:schemeClr>
                </a:solidFill>
                <a:latin typeface="Arial" pitchFamily="34" charset="0"/>
                <a:cs typeface="Arial" pitchFamily="34" charset="0"/>
              </a:rPr>
              <a:t>Estimates</a:t>
            </a:r>
          </a:p>
        </p:txBody>
      </p:sp>
    </p:spTree>
    <p:extLst>
      <p:ext uri="{BB962C8B-B14F-4D97-AF65-F5344CB8AC3E}">
        <p14:creationId xmlns:p14="http://schemas.microsoft.com/office/powerpoint/2010/main" val="150828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5199" t="17729" b="17779"/>
          <a:stretch/>
        </p:blipFill>
        <p:spPr>
          <a:xfrm>
            <a:off x="1405288" y="1115166"/>
            <a:ext cx="6333424" cy="5641102"/>
          </a:xfrm>
          <a:prstGeom prst="rect">
            <a:avLst/>
          </a:prstGeom>
        </p:spPr>
      </p:pic>
      <p:sp>
        <p:nvSpPr>
          <p:cNvPr id="2" name="Title 1"/>
          <p:cNvSpPr>
            <a:spLocks noGrp="1"/>
          </p:cNvSpPr>
          <p:nvPr>
            <p:ph type="title"/>
          </p:nvPr>
        </p:nvSpPr>
        <p:spPr>
          <a:xfrm>
            <a:off x="1567097" y="152400"/>
            <a:ext cx="6858000" cy="990600"/>
          </a:xfrm>
        </p:spPr>
        <p:txBody>
          <a:bodyPr>
            <a:noAutofit/>
          </a:bodyPr>
          <a:lstStyle/>
          <a:p>
            <a:r>
              <a:rPr lang="en-US" sz="2400" dirty="0"/>
              <a:t>Total Estimated Population by County, Texas, </a:t>
            </a:r>
            <a:r>
              <a:rPr lang="en-US" sz="2400" dirty="0" smtClean="0"/>
              <a:t>2016</a:t>
            </a:r>
            <a:endParaRPr lang="en-US" sz="2400" dirty="0"/>
          </a:p>
        </p:txBody>
      </p:sp>
      <p:sp>
        <p:nvSpPr>
          <p:cNvPr id="15" name="TextBox 14"/>
          <p:cNvSpPr txBox="1"/>
          <p:nvPr/>
        </p:nvSpPr>
        <p:spPr>
          <a:xfrm>
            <a:off x="1" y="6510048"/>
            <a:ext cx="3486852" cy="246221"/>
          </a:xfrm>
          <a:prstGeom prst="rect">
            <a:avLst/>
          </a:prstGeom>
          <a:noFill/>
        </p:spPr>
        <p:txBody>
          <a:bodyPr wrap="none" rtlCol="0">
            <a:spAutoFit/>
          </a:bodyPr>
          <a:lstStyle/>
          <a:p>
            <a:r>
              <a:rPr lang="en-US" sz="1000" dirty="0">
                <a:solidFill>
                  <a:schemeClr val="tx1">
                    <a:lumMod val="50000"/>
                    <a:lumOff val="50000"/>
                  </a:schemeClr>
                </a:solidFill>
              </a:rPr>
              <a:t>Source: U.S. Census Bureau, </a:t>
            </a:r>
            <a:r>
              <a:rPr lang="en-US" sz="1000" dirty="0" smtClean="0">
                <a:solidFill>
                  <a:schemeClr val="tx1">
                    <a:lumMod val="50000"/>
                    <a:lumOff val="50000"/>
                  </a:schemeClr>
                </a:solidFill>
              </a:rPr>
              <a:t>2016 </a:t>
            </a:r>
            <a:r>
              <a:rPr lang="en-US" sz="1000" dirty="0">
                <a:solidFill>
                  <a:schemeClr val="tx1">
                    <a:lumMod val="50000"/>
                    <a:lumOff val="50000"/>
                  </a:schemeClr>
                </a:solidFill>
              </a:rPr>
              <a:t>Vintage Population Estimates</a:t>
            </a:r>
          </a:p>
        </p:txBody>
      </p:sp>
      <p:sp>
        <p:nvSpPr>
          <p:cNvPr id="5" name="Isosceles Triangle 4"/>
          <p:cNvSpPr/>
          <p:nvPr/>
        </p:nvSpPr>
        <p:spPr>
          <a:xfrm rot="21366823">
            <a:off x="4929403" y="3059417"/>
            <a:ext cx="1782924" cy="1752600"/>
          </a:xfrm>
          <a:prstGeom prst="triangle">
            <a:avLst/>
          </a:prstGeom>
          <a:noFill/>
          <a:ln w="38100">
            <a:solidFill>
              <a:schemeClr val="accent2">
                <a:lumMod val="60000"/>
                <a:lumOff val="40000"/>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4687504" y="2598821"/>
            <a:ext cx="1135780" cy="3330341"/>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4"/>
          <a:stretch>
            <a:fillRect/>
          </a:stretch>
        </p:blipFill>
        <p:spPr>
          <a:xfrm>
            <a:off x="486248" y="4722951"/>
            <a:ext cx="2256952" cy="1629428"/>
          </a:xfrm>
          <a:prstGeom prst="rect">
            <a:avLst/>
          </a:prstGeom>
        </p:spPr>
      </p:pic>
      <p:pic>
        <p:nvPicPr>
          <p:cNvPr id="9" name="Picture 4" descr="Interstate 35 mark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1712" y="2261321"/>
            <a:ext cx="258306" cy="25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41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5973" t="16842" r="3908" b="17582"/>
          <a:stretch/>
        </p:blipFill>
        <p:spPr>
          <a:xfrm>
            <a:off x="1558361" y="1038572"/>
            <a:ext cx="6027278" cy="5742321"/>
          </a:xfrm>
          <a:prstGeom prst="rect">
            <a:avLst/>
          </a:prstGeom>
        </p:spPr>
      </p:pic>
      <p:sp>
        <p:nvSpPr>
          <p:cNvPr id="2" name="Title 1"/>
          <p:cNvSpPr>
            <a:spLocks noGrp="1"/>
          </p:cNvSpPr>
          <p:nvPr>
            <p:ph type="title"/>
          </p:nvPr>
        </p:nvSpPr>
        <p:spPr>
          <a:xfrm>
            <a:off x="1524000" y="11853"/>
            <a:ext cx="7539616" cy="990600"/>
          </a:xfrm>
        </p:spPr>
        <p:txBody>
          <a:bodyPr>
            <a:noAutofit/>
          </a:bodyPr>
          <a:lstStyle/>
          <a:p>
            <a:r>
              <a:rPr lang="en-US" sz="2400" dirty="0"/>
              <a:t>Estimated Population Change, Texas Counties, 2010 to </a:t>
            </a:r>
            <a:r>
              <a:rPr lang="en-US" sz="2400" dirty="0" smtClean="0"/>
              <a:t>2016</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8</a:t>
            </a:fld>
            <a:endParaRPr lang="en-US" dirty="0"/>
          </a:p>
        </p:txBody>
      </p:sp>
      <p:sp>
        <p:nvSpPr>
          <p:cNvPr id="15" name="TextBox 14"/>
          <p:cNvSpPr txBox="1"/>
          <p:nvPr/>
        </p:nvSpPr>
        <p:spPr>
          <a:xfrm>
            <a:off x="6" y="6501769"/>
            <a:ext cx="3206327" cy="230832"/>
          </a:xfrm>
          <a:prstGeom prst="rect">
            <a:avLst/>
          </a:prstGeom>
          <a:noFill/>
        </p:spPr>
        <p:txBody>
          <a:bodyPr wrap="none" rtlCol="0">
            <a:spAutoFit/>
          </a:bodyPr>
          <a:lstStyle/>
          <a:p>
            <a:r>
              <a:rPr lang="en-US" sz="900" dirty="0">
                <a:solidFill>
                  <a:schemeClr val="tx1">
                    <a:lumMod val="50000"/>
                    <a:lumOff val="50000"/>
                  </a:schemeClr>
                </a:solidFill>
              </a:rPr>
              <a:t>Source: U.S. Census </a:t>
            </a:r>
            <a:r>
              <a:rPr lang="en-US" sz="900" dirty="0" smtClean="0">
                <a:solidFill>
                  <a:schemeClr val="tx1">
                    <a:lumMod val="50000"/>
                    <a:lumOff val="50000"/>
                  </a:schemeClr>
                </a:solidFill>
              </a:rPr>
              <a:t>Bureau, 2016 Vintage </a:t>
            </a:r>
            <a:r>
              <a:rPr lang="en-US" sz="900" dirty="0">
                <a:solidFill>
                  <a:schemeClr val="tx1">
                    <a:lumMod val="50000"/>
                    <a:lumOff val="50000"/>
                  </a:schemeClr>
                </a:solidFill>
              </a:rPr>
              <a:t>Population </a:t>
            </a:r>
            <a:r>
              <a:rPr lang="en-US" sz="900" dirty="0" smtClean="0">
                <a:solidFill>
                  <a:schemeClr val="tx1">
                    <a:lumMod val="50000"/>
                    <a:lumOff val="50000"/>
                  </a:schemeClr>
                </a:solidFill>
              </a:rPr>
              <a:t>Estimates </a:t>
            </a:r>
            <a:endParaRPr lang="en-US" sz="900" dirty="0">
              <a:solidFill>
                <a:schemeClr val="tx1">
                  <a:lumMod val="50000"/>
                  <a:lumOff val="50000"/>
                </a:schemeClr>
              </a:solidFill>
            </a:endParaRPr>
          </a:p>
        </p:txBody>
      </p:sp>
      <p:sp>
        <p:nvSpPr>
          <p:cNvPr id="3" name="TextBox 2"/>
          <p:cNvSpPr txBox="1"/>
          <p:nvPr/>
        </p:nvSpPr>
        <p:spPr>
          <a:xfrm>
            <a:off x="6595038" y="1351555"/>
            <a:ext cx="2468577" cy="584775"/>
          </a:xfrm>
          <a:prstGeom prst="rect">
            <a:avLst/>
          </a:prstGeom>
          <a:noFill/>
        </p:spPr>
        <p:txBody>
          <a:bodyPr wrap="square" rtlCol="0">
            <a:spAutoFit/>
          </a:bodyPr>
          <a:lstStyle/>
          <a:p>
            <a:r>
              <a:rPr lang="en-US" sz="1600" dirty="0" smtClean="0">
                <a:solidFill>
                  <a:schemeClr val="tx1">
                    <a:lumMod val="75000"/>
                    <a:lumOff val="25000"/>
                  </a:schemeClr>
                </a:solidFill>
              </a:rPr>
              <a:t>96 </a:t>
            </a:r>
            <a:r>
              <a:rPr lang="en-US" sz="1600" dirty="0">
                <a:solidFill>
                  <a:schemeClr val="tx1">
                    <a:lumMod val="75000"/>
                    <a:lumOff val="25000"/>
                  </a:schemeClr>
                </a:solidFill>
              </a:rPr>
              <a:t>counties lost population over the </a:t>
            </a:r>
            <a:r>
              <a:rPr lang="en-US" sz="1600" dirty="0" smtClean="0">
                <a:solidFill>
                  <a:schemeClr val="tx1">
                    <a:lumMod val="75000"/>
                    <a:lumOff val="25000"/>
                  </a:schemeClr>
                </a:solidFill>
              </a:rPr>
              <a:t>6 </a:t>
            </a:r>
            <a:r>
              <a:rPr lang="en-US" sz="1600" dirty="0">
                <a:solidFill>
                  <a:schemeClr val="tx1">
                    <a:lumMod val="75000"/>
                    <a:lumOff val="25000"/>
                  </a:schemeClr>
                </a:solidFill>
              </a:rPr>
              <a:t>year period.</a:t>
            </a:r>
          </a:p>
        </p:txBody>
      </p:sp>
      <p:pic>
        <p:nvPicPr>
          <p:cNvPr id="6" name="Picture 5"/>
          <p:cNvPicPr>
            <a:picLocks noChangeAspect="1"/>
          </p:cNvPicPr>
          <p:nvPr/>
        </p:nvPicPr>
        <p:blipFill>
          <a:blip r:embed="rId4"/>
          <a:stretch>
            <a:fillRect/>
          </a:stretch>
        </p:blipFill>
        <p:spPr>
          <a:xfrm>
            <a:off x="348589" y="4914833"/>
            <a:ext cx="2009600" cy="1561661"/>
          </a:xfrm>
          <a:prstGeom prst="rect">
            <a:avLst/>
          </a:prstGeom>
        </p:spPr>
      </p:pic>
    </p:spTree>
    <p:extLst>
      <p:ext uri="{BB962C8B-B14F-4D97-AF65-F5344CB8AC3E}">
        <p14:creationId xmlns:p14="http://schemas.microsoft.com/office/powerpoint/2010/main" val="1630483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384" y="228600"/>
            <a:ext cx="7539616" cy="990600"/>
          </a:xfrm>
        </p:spPr>
        <p:txBody>
          <a:bodyPr>
            <a:noAutofit/>
          </a:bodyPr>
          <a:lstStyle/>
          <a:p>
            <a:r>
              <a:rPr lang="en-US" sz="2400" dirty="0"/>
              <a:t>Estimated Percent Change of the Total Population by County, Texas, 2010 to </a:t>
            </a:r>
            <a:r>
              <a:rPr lang="en-US" sz="2400" dirty="0" smtClean="0"/>
              <a:t>2016</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9</a:t>
            </a:fld>
            <a:endParaRPr lang="en-US" dirty="0"/>
          </a:p>
        </p:txBody>
      </p:sp>
      <p:sp>
        <p:nvSpPr>
          <p:cNvPr id="15" name="TextBox 14"/>
          <p:cNvSpPr txBox="1"/>
          <p:nvPr/>
        </p:nvSpPr>
        <p:spPr>
          <a:xfrm>
            <a:off x="5" y="6538923"/>
            <a:ext cx="3611886" cy="246221"/>
          </a:xfrm>
          <a:prstGeom prst="rect">
            <a:avLst/>
          </a:prstGeom>
          <a:noFill/>
        </p:spPr>
        <p:txBody>
          <a:bodyPr wrap="none" rtlCol="0">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2016 Vintage </a:t>
            </a:r>
            <a:r>
              <a:rPr lang="en-US" sz="1000" dirty="0">
                <a:solidFill>
                  <a:schemeClr val="tx1">
                    <a:lumMod val="50000"/>
                    <a:lumOff val="50000"/>
                  </a:schemeClr>
                </a:solidFill>
              </a:rPr>
              <a:t>Population </a:t>
            </a:r>
            <a:r>
              <a:rPr lang="en-US" sz="1000" dirty="0" smtClean="0">
                <a:solidFill>
                  <a:schemeClr val="tx1">
                    <a:lumMod val="50000"/>
                    <a:lumOff val="50000"/>
                  </a:schemeClr>
                </a:solidFill>
              </a:rPr>
              <a:t>Estimates </a:t>
            </a:r>
            <a:endParaRPr lang="en-US" sz="1000" dirty="0">
              <a:solidFill>
                <a:schemeClr val="tx1">
                  <a:lumMod val="50000"/>
                  <a:lumOff val="50000"/>
                </a:schemeClr>
              </a:solidFill>
            </a:endParaRPr>
          </a:p>
        </p:txBody>
      </p:sp>
      <p:pic>
        <p:nvPicPr>
          <p:cNvPr id="5" name="Picture 4"/>
          <p:cNvPicPr>
            <a:picLocks noChangeAspect="1"/>
          </p:cNvPicPr>
          <p:nvPr/>
        </p:nvPicPr>
        <p:blipFill rotWithShape="1">
          <a:blip r:embed="rId3"/>
          <a:srcRect l="5069" t="17137" r="3391" b="17878"/>
          <a:stretch/>
        </p:blipFill>
        <p:spPr>
          <a:xfrm>
            <a:off x="1555857" y="1114601"/>
            <a:ext cx="6032287" cy="5606879"/>
          </a:xfrm>
          <a:prstGeom prst="rect">
            <a:avLst/>
          </a:prstGeom>
        </p:spPr>
      </p:pic>
      <p:pic>
        <p:nvPicPr>
          <p:cNvPr id="7" name="Picture 6"/>
          <p:cNvPicPr>
            <a:picLocks noChangeAspect="1"/>
          </p:cNvPicPr>
          <p:nvPr/>
        </p:nvPicPr>
        <p:blipFill>
          <a:blip r:embed="rId4"/>
          <a:stretch>
            <a:fillRect/>
          </a:stretch>
        </p:blipFill>
        <p:spPr>
          <a:xfrm>
            <a:off x="239863" y="4880007"/>
            <a:ext cx="1781525" cy="1595251"/>
          </a:xfrm>
          <a:prstGeom prst="rect">
            <a:avLst/>
          </a:prstGeom>
        </p:spPr>
      </p:pic>
    </p:spTree>
    <p:extLst>
      <p:ext uri="{BB962C8B-B14F-4D97-AF65-F5344CB8AC3E}">
        <p14:creationId xmlns:p14="http://schemas.microsoft.com/office/powerpoint/2010/main" val="461969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2064</TotalTime>
  <Words>3750</Words>
  <Application>Microsoft Office PowerPoint</Application>
  <PresentationFormat>On-screen Show (4:3)</PresentationFormat>
  <Paragraphs>801</Paragraphs>
  <Slides>45</Slides>
  <Notes>27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45</vt:i4>
      </vt:variant>
    </vt:vector>
  </HeadingPairs>
  <TitlesOfParts>
    <vt:vector size="54" baseType="lpstr">
      <vt:lpstr>ＭＳ Ｐゴシック</vt:lpstr>
      <vt:lpstr>Arial</vt:lpstr>
      <vt:lpstr>Calibri</vt:lpstr>
      <vt:lpstr>Calibri Light</vt:lpstr>
      <vt:lpstr>Times New Roman</vt:lpstr>
      <vt:lpstr>Office Theme</vt:lpstr>
      <vt:lpstr>2_Office Theme</vt:lpstr>
      <vt:lpstr>1_Office Theme</vt:lpstr>
      <vt:lpstr>Custom Design</vt:lpstr>
      <vt:lpstr> Population Trends and Projections for Texas</vt:lpstr>
      <vt:lpstr>Demographic Overview</vt:lpstr>
      <vt:lpstr>PowerPoint Presentation</vt:lpstr>
      <vt:lpstr>Growing States, 2000-2016</vt:lpstr>
      <vt:lpstr>Total Population in Texas, 1950-2016 (in millions)</vt:lpstr>
      <vt:lpstr>PowerPoint Presentation</vt:lpstr>
      <vt:lpstr>Total Estimated Population by County, Texas, 2016</vt:lpstr>
      <vt:lpstr>Estimated Population Change, Texas Counties, 2010 to 2016</vt:lpstr>
      <vt:lpstr>Estimated Percent Change of the Total Population by County, Texas, 2010 to 2016</vt:lpstr>
      <vt:lpstr>PowerPoint Presentation</vt:lpstr>
      <vt:lpstr>PowerPoint Presentation</vt:lpstr>
      <vt:lpstr>Top 10 Gross Migration States for Domestic Migration to Texas, 2013</vt:lpstr>
      <vt:lpstr>PowerPoint Presentation</vt:lpstr>
      <vt:lpstr>PowerPoint Presentation</vt:lpstr>
      <vt:lpstr>Texas Racial and Ethnic Composition, 1980 to 2050</vt:lpstr>
      <vt:lpstr>Racial and Ethnic Composition of Texas and Top 10 Most Populous Counties, 2015</vt:lpstr>
      <vt:lpstr>Population Pyramids for Hispanics and Non-Hispanic Whites in Texas, 2010</vt:lpstr>
      <vt:lpstr>PowerPoint Presentation</vt:lpstr>
      <vt:lpstr>Unauthorized and Mexican Immigration, 2015</vt:lpstr>
      <vt:lpstr>PowerPoint Presentation</vt:lpstr>
      <vt:lpstr>PowerPoint Presentation</vt:lpstr>
      <vt:lpstr>PowerPoint Presentation</vt:lpstr>
      <vt:lpstr>States with the Oldest Median Ages, 2000, 2010, 2014</vt:lpstr>
      <vt:lpstr>Texas Population by Age Group, 2000 to 2014</vt:lpstr>
      <vt:lpstr>Median Age by Change in Median Age in Texas Counties, 2000-2014</vt:lpstr>
      <vt:lpstr>Percent of Population 65 Years Plus, Texas Counties, 2011-2015</vt:lpstr>
      <vt:lpstr>Population and Projected Share of Population by Age Group, Texas, 1950 to 2050</vt:lpstr>
      <vt:lpstr>Population Projections by Age Group,  2010 to 2050</vt:lpstr>
      <vt:lpstr>PowerPoint Presentation</vt:lpstr>
      <vt:lpstr>PowerPoint Presentation</vt:lpstr>
      <vt:lpstr>Educational Attainment in Texas, 2015</vt:lpstr>
      <vt:lpstr>Educational Attainment, Population 25 Years and Older, Texas, 2015</vt:lpstr>
      <vt:lpstr>PowerPoint Presentation</vt:lpstr>
      <vt:lpstr>PowerPoint Presentation</vt:lpstr>
      <vt:lpstr>Community College Enrollment, 2008 to 2015</vt:lpstr>
      <vt:lpstr>Higher Education by Sector in Texas, 2014</vt:lpstr>
      <vt:lpstr>PowerPoint Presentation</vt:lpstr>
      <vt:lpstr>PowerPoint Presentation</vt:lpstr>
      <vt:lpstr>PowerPoint Presentation</vt:lpstr>
      <vt:lpstr>PowerPoint Presentation</vt:lpstr>
      <vt:lpstr>PowerPoint Presentation</vt:lpstr>
      <vt:lpstr>Trends in Educational Attainment of Persons in the Labor Force (25-64 Years of Age) in Texas by Race/Ethnicity – High School Graduates and Above</vt:lpstr>
      <vt:lpstr>Percent of the Civilian Labor Force (ages 25-64) by Educational Attainment for 2011, 2030 Using Constant Rates, Texas</vt:lpstr>
      <vt:lpstr>Percent of the Civilian Labor Force (ages 25-64) by Educational Attainment for 2011, and 2030 Using Trended Rates, Texas</vt:lpstr>
      <vt:lpstr>PowerPoint Presentation</vt:lpstr>
    </vt:vector>
  </TitlesOfParts>
  <Company>UTSA/IDSER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Alelhie Lila Valencia</dc:creator>
  <cp:lastModifiedBy>Alelhie Lila Valencia</cp:lastModifiedBy>
  <cp:revision>137</cp:revision>
  <dcterms:created xsi:type="dcterms:W3CDTF">2016-06-30T18:52:57Z</dcterms:created>
  <dcterms:modified xsi:type="dcterms:W3CDTF">2017-06-12T21:50:17Z</dcterms:modified>
</cp:coreProperties>
</file>