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44"/>
  </p:notesMasterIdLst>
  <p:sldIdLst>
    <p:sldId id="256" r:id="rId5"/>
    <p:sldId id="306" r:id="rId6"/>
    <p:sldId id="351" r:id="rId7"/>
    <p:sldId id="324" r:id="rId8"/>
    <p:sldId id="325" r:id="rId9"/>
    <p:sldId id="326" r:id="rId10"/>
    <p:sldId id="327" r:id="rId11"/>
    <p:sldId id="328" r:id="rId12"/>
    <p:sldId id="364" r:id="rId13"/>
    <p:sldId id="330" r:id="rId14"/>
    <p:sldId id="331" r:id="rId15"/>
    <p:sldId id="380" r:id="rId16"/>
    <p:sldId id="350" r:id="rId17"/>
    <p:sldId id="270" r:id="rId18"/>
    <p:sldId id="367" r:id="rId19"/>
    <p:sldId id="366" r:id="rId20"/>
    <p:sldId id="316" r:id="rId21"/>
    <p:sldId id="346" r:id="rId22"/>
    <p:sldId id="381" r:id="rId23"/>
    <p:sldId id="382" r:id="rId24"/>
    <p:sldId id="349" r:id="rId25"/>
    <p:sldId id="368" r:id="rId26"/>
    <p:sldId id="369" r:id="rId27"/>
    <p:sldId id="371" r:id="rId28"/>
    <p:sldId id="333" r:id="rId29"/>
    <p:sldId id="391" r:id="rId30"/>
    <p:sldId id="383" r:id="rId31"/>
    <p:sldId id="384" r:id="rId32"/>
    <p:sldId id="385" r:id="rId33"/>
    <p:sldId id="392" r:id="rId34"/>
    <p:sldId id="352" r:id="rId35"/>
    <p:sldId id="376" r:id="rId36"/>
    <p:sldId id="377" r:id="rId37"/>
    <p:sldId id="355" r:id="rId38"/>
    <p:sldId id="338" r:id="rId39"/>
    <p:sldId id="386" r:id="rId40"/>
    <p:sldId id="387" r:id="rId41"/>
    <p:sldId id="373"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130" d="100"/>
          <a:sy n="130"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FD6D-48C5-A3CC-88085C67B80C}"/>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FD6D-48C5-A3CC-88085C67B80C}"/>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FD6D-48C5-A3CC-88085C67B80C}"/>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FD6D-48C5-A3CC-88085C67B80C}"/>
            </c:ext>
          </c:extLst>
        </c:ser>
        <c:dLbls>
          <c:showLegendKey val="0"/>
          <c:showVal val="0"/>
          <c:showCatName val="0"/>
          <c:showSerName val="0"/>
          <c:showPercent val="0"/>
          <c:showBubbleSize val="0"/>
        </c:dLbls>
        <c:smooth val="0"/>
        <c:axId val="406200688"/>
        <c:axId val="406200296"/>
      </c:lineChart>
      <c:catAx>
        <c:axId val="406200688"/>
        <c:scaling>
          <c:orientation val="minMax"/>
        </c:scaling>
        <c:delete val="0"/>
        <c:axPos val="b"/>
        <c:numFmt formatCode="General" sourceLinked="1"/>
        <c:majorTickMark val="out"/>
        <c:minorTickMark val="none"/>
        <c:tickLblPos val="nextTo"/>
        <c:crossAx val="406200296"/>
        <c:crosses val="autoZero"/>
        <c:auto val="1"/>
        <c:lblAlgn val="ctr"/>
        <c:lblOffset val="100"/>
        <c:noMultiLvlLbl val="0"/>
      </c:catAx>
      <c:valAx>
        <c:axId val="406200296"/>
        <c:scaling>
          <c:orientation val="minMax"/>
          <c:min val="0.5"/>
        </c:scaling>
        <c:delete val="0"/>
        <c:axPos val="l"/>
        <c:majorGridlines/>
        <c:numFmt formatCode="0%" sourceLinked="0"/>
        <c:majorTickMark val="out"/>
        <c:minorTickMark val="none"/>
        <c:tickLblPos val="nextTo"/>
        <c:crossAx val="40620068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D-48A5-B807-36C99CF4D999}"/>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D-48A5-B807-36C99CF4D999}"/>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ED-48A5-B807-36C99CF4D999}"/>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D-48A5-B807-36C99CF4D99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CEED-48A5-B807-36C99CF4D999}"/>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CEED-48A5-B807-36C99CF4D999}"/>
            </c:ext>
          </c:extLst>
        </c:ser>
        <c:dLbls>
          <c:showLegendKey val="0"/>
          <c:showVal val="0"/>
          <c:showCatName val="0"/>
          <c:showSerName val="0"/>
          <c:showPercent val="0"/>
          <c:showBubbleSize val="0"/>
        </c:dLbls>
        <c:gapWidth val="219"/>
        <c:overlap val="-27"/>
        <c:axId val="346283728"/>
        <c:axId val="196149472"/>
      </c:barChart>
      <c:catAx>
        <c:axId val="3462837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149472"/>
        <c:crosses val="autoZero"/>
        <c:auto val="1"/>
        <c:lblAlgn val="ctr"/>
        <c:lblOffset val="100"/>
        <c:noMultiLvlLbl val="0"/>
      </c:catAx>
      <c:valAx>
        <c:axId val="196149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6283728"/>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79-4BA5-877C-FD318BB13933}"/>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79-4BA5-877C-FD318BB13933}"/>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79-4BA5-877C-FD318BB13933}"/>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79-4BA5-877C-FD318BB1393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B479-4BA5-877C-FD318BB13933}"/>
            </c:ext>
          </c:extLst>
        </c:ser>
        <c:ser>
          <c:idx val="2"/>
          <c:order val="1"/>
          <c:tx>
            <c:strRef>
              <c:f>Sheet1!$A$29</c:f>
              <c:strCache>
                <c:ptCount val="1"/>
                <c:pt idx="0">
                  <c:v>2030 Trended (2001-2011 Trend)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B479-4BA5-877C-FD318BB13933}"/>
            </c:ext>
          </c:extLst>
        </c:ser>
        <c:dLbls>
          <c:showLegendKey val="0"/>
          <c:showVal val="0"/>
          <c:showCatName val="0"/>
          <c:showSerName val="0"/>
          <c:showPercent val="0"/>
          <c:showBubbleSize val="0"/>
        </c:dLbls>
        <c:gapWidth val="219"/>
        <c:overlap val="-27"/>
        <c:axId val="170105136"/>
        <c:axId val="170105528"/>
      </c:barChart>
      <c:catAx>
        <c:axId val="1701051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105528"/>
        <c:crosses val="autoZero"/>
        <c:auto val="1"/>
        <c:lblAlgn val="ctr"/>
        <c:lblOffset val="100"/>
        <c:noMultiLvlLbl val="0"/>
      </c:catAx>
      <c:valAx>
        <c:axId val="170105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105136"/>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406198336"/>
        <c:axId val="406197944"/>
      </c:barChart>
      <c:catAx>
        <c:axId val="4061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7944"/>
        <c:crosses val="autoZero"/>
        <c:auto val="1"/>
        <c:lblAlgn val="ctr"/>
        <c:lblOffset val="100"/>
        <c:noMultiLvlLbl val="0"/>
      </c:catAx>
      <c:valAx>
        <c:axId val="40619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8336"/>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Sheet1!$S$7</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8544922571897523E-3"/>
                  <c:y val="-8.1113377980464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8-4E2C-B153-115C791536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Sheet1!$T$3:$AF$3</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cat>
          <c:val>
            <c:numRef>
              <c:f>Sheet1!$T$7:$AF$7</c:f>
              <c:numCache>
                <c:formatCode>General</c:formatCode>
                <c:ptCount val="13"/>
                <c:pt idx="0">
                  <c:v>4.5</c:v>
                </c:pt>
                <c:pt idx="1">
                  <c:v>4.3</c:v>
                </c:pt>
                <c:pt idx="2">
                  <c:v>5.6</c:v>
                </c:pt>
                <c:pt idx="3">
                  <c:v>6</c:v>
                </c:pt>
                <c:pt idx="4">
                  <c:v>7</c:v>
                </c:pt>
                <c:pt idx="5">
                  <c:v>7.4</c:v>
                </c:pt>
                <c:pt idx="6">
                  <c:v>7</c:v>
                </c:pt>
                <c:pt idx="7">
                  <c:v>4.2</c:v>
                </c:pt>
                <c:pt idx="8">
                  <c:v>3.8</c:v>
                </c:pt>
                <c:pt idx="9">
                  <c:v>4.0999999999999996</c:v>
                </c:pt>
                <c:pt idx="10">
                  <c:v>4.7</c:v>
                </c:pt>
                <c:pt idx="11">
                  <c:v>5.2</c:v>
                </c:pt>
                <c:pt idx="12">
                  <c:v>6.1</c:v>
                </c:pt>
              </c:numCache>
            </c:numRef>
          </c:val>
          <c:smooth val="0"/>
          <c:extLst>
            <c:ext xmlns:c16="http://schemas.microsoft.com/office/drawing/2014/chart" uri="{C3380CC4-5D6E-409C-BE32-E72D297353CC}">
              <c16:uniqueId val="{00000001-0558-4E2C-B153-115C7915368C}"/>
            </c:ext>
          </c:extLst>
        </c:ser>
        <c:ser>
          <c:idx val="1"/>
          <c:order val="1"/>
          <c:tx>
            <c:strRef>
              <c:f>Sheet1!$S$8</c:f>
              <c:strCache>
                <c:ptCount val="1"/>
                <c:pt idx="0">
                  <c:v>Black or African American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58-4E2C-B153-115C791536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Sheet1!$T$3:$AF$3</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cat>
          <c:val>
            <c:numRef>
              <c:f>Sheet1!$T$8:$AF$8</c:f>
              <c:numCache>
                <c:formatCode>General</c:formatCode>
                <c:ptCount val="13"/>
                <c:pt idx="0">
                  <c:v>8.1</c:v>
                </c:pt>
                <c:pt idx="1">
                  <c:v>9.5</c:v>
                </c:pt>
                <c:pt idx="2">
                  <c:v>10.7</c:v>
                </c:pt>
                <c:pt idx="3">
                  <c:v>11</c:v>
                </c:pt>
                <c:pt idx="4">
                  <c:v>13.4</c:v>
                </c:pt>
                <c:pt idx="5">
                  <c:v>13.4</c:v>
                </c:pt>
                <c:pt idx="6">
                  <c:v>12.1</c:v>
                </c:pt>
                <c:pt idx="7">
                  <c:v>9.6999999999999993</c:v>
                </c:pt>
                <c:pt idx="8">
                  <c:v>7.4</c:v>
                </c:pt>
                <c:pt idx="9">
                  <c:v>10.7</c:v>
                </c:pt>
                <c:pt idx="10">
                  <c:v>10.4</c:v>
                </c:pt>
                <c:pt idx="11">
                  <c:v>11.7</c:v>
                </c:pt>
                <c:pt idx="12">
                  <c:v>11.5</c:v>
                </c:pt>
              </c:numCache>
            </c:numRef>
          </c:val>
          <c:smooth val="0"/>
          <c:extLst>
            <c:ext xmlns:c16="http://schemas.microsoft.com/office/drawing/2014/chart" uri="{C3380CC4-5D6E-409C-BE32-E72D297353CC}">
              <c16:uniqueId val="{00000003-0558-4E2C-B153-115C7915368C}"/>
            </c:ext>
          </c:extLst>
        </c:ser>
        <c:ser>
          <c:idx val="2"/>
          <c:order val="2"/>
          <c:tx>
            <c:strRef>
              <c:f>Sheet1!$S$9</c:f>
              <c:strCache>
                <c:ptCount val="1"/>
                <c:pt idx="0">
                  <c:v>Asian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8544922571897523E-3"/>
                  <c:y val="2.433401339413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58-4E2C-B153-115C791536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Sheet1!$T$3:$AF$3</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cat>
          <c:val>
            <c:numRef>
              <c:f>Sheet1!$T$9:$AF$9</c:f>
              <c:numCache>
                <c:formatCode>General</c:formatCode>
                <c:ptCount val="13"/>
                <c:pt idx="0">
                  <c:v>4.2</c:v>
                </c:pt>
                <c:pt idx="1">
                  <c:v>4.2</c:v>
                </c:pt>
                <c:pt idx="2">
                  <c:v>3.8</c:v>
                </c:pt>
                <c:pt idx="3">
                  <c:v>6.2</c:v>
                </c:pt>
                <c:pt idx="4">
                  <c:v>5.9</c:v>
                </c:pt>
                <c:pt idx="5">
                  <c:v>5.5</c:v>
                </c:pt>
                <c:pt idx="6">
                  <c:v>5.6</c:v>
                </c:pt>
                <c:pt idx="7">
                  <c:v>3.1</c:v>
                </c:pt>
                <c:pt idx="8">
                  <c:v>2.9</c:v>
                </c:pt>
                <c:pt idx="9">
                  <c:v>2.4</c:v>
                </c:pt>
                <c:pt idx="10">
                  <c:v>4.0999999999999996</c:v>
                </c:pt>
                <c:pt idx="11">
                  <c:v>3.9</c:v>
                </c:pt>
                <c:pt idx="12">
                  <c:v>7.1</c:v>
                </c:pt>
              </c:numCache>
            </c:numRef>
          </c:val>
          <c:smooth val="0"/>
          <c:extLst>
            <c:ext xmlns:c16="http://schemas.microsoft.com/office/drawing/2014/chart" uri="{C3380CC4-5D6E-409C-BE32-E72D297353CC}">
              <c16:uniqueId val="{00000005-0558-4E2C-B153-115C7915368C}"/>
            </c:ext>
          </c:extLst>
        </c:ser>
        <c:ser>
          <c:idx val="3"/>
          <c:order val="3"/>
          <c:tx>
            <c:strRef>
              <c:f>Sheet1!$S$10</c:f>
              <c:strCache>
                <c:ptCount val="1"/>
                <c:pt idx="0">
                  <c:v>Hispanic or Latino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58-4E2C-B153-115C791536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Sheet1!$T$3:$AF$3</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cat>
          <c:val>
            <c:numRef>
              <c:f>Sheet1!$T$10:$AF$10</c:f>
              <c:numCache>
                <c:formatCode>General</c:formatCode>
                <c:ptCount val="13"/>
                <c:pt idx="0">
                  <c:v>6.1</c:v>
                </c:pt>
                <c:pt idx="1">
                  <c:v>5.3</c:v>
                </c:pt>
                <c:pt idx="2">
                  <c:v>6.9</c:v>
                </c:pt>
                <c:pt idx="3">
                  <c:v>7.7</c:v>
                </c:pt>
                <c:pt idx="4">
                  <c:v>8.9</c:v>
                </c:pt>
                <c:pt idx="5">
                  <c:v>9.4</c:v>
                </c:pt>
                <c:pt idx="6">
                  <c:v>9</c:v>
                </c:pt>
                <c:pt idx="7">
                  <c:v>5.6</c:v>
                </c:pt>
                <c:pt idx="8">
                  <c:v>4.5</c:v>
                </c:pt>
                <c:pt idx="9">
                  <c:v>4.5999999999999996</c:v>
                </c:pt>
                <c:pt idx="10">
                  <c:v>5.9</c:v>
                </c:pt>
                <c:pt idx="11">
                  <c:v>6.5</c:v>
                </c:pt>
                <c:pt idx="12">
                  <c:v>7.6</c:v>
                </c:pt>
              </c:numCache>
            </c:numRef>
          </c:val>
          <c:smooth val="0"/>
          <c:extLst>
            <c:ext xmlns:c16="http://schemas.microsoft.com/office/drawing/2014/chart" uri="{C3380CC4-5D6E-409C-BE32-E72D297353CC}">
              <c16:uniqueId val="{00000007-0558-4E2C-B153-115C7915368C}"/>
            </c:ext>
          </c:extLst>
        </c:ser>
        <c:dLbls>
          <c:showLegendKey val="0"/>
          <c:showVal val="0"/>
          <c:showCatName val="0"/>
          <c:showSerName val="0"/>
          <c:showPercent val="0"/>
          <c:showBubbleSize val="0"/>
        </c:dLbls>
        <c:marker val="1"/>
        <c:smooth val="0"/>
        <c:axId val="406673280"/>
        <c:axId val="406673672"/>
      </c:lineChart>
      <c:catAx>
        <c:axId val="4066732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6673672"/>
        <c:crosses val="autoZero"/>
        <c:auto val="1"/>
        <c:lblAlgn val="ctr"/>
        <c:lblOffset val="100"/>
        <c:noMultiLvlLbl val="0"/>
      </c:catAx>
      <c:valAx>
        <c:axId val="406673672"/>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6673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School +</c:v>
                </c:pt>
              </c:strCache>
            </c:strRef>
          </c:tx>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0.0%</c:formatCode>
                <c:ptCount val="6"/>
                <c:pt idx="0">
                  <c:v>0.78599999999999992</c:v>
                </c:pt>
                <c:pt idx="1">
                  <c:v>0.79099999999999993</c:v>
                </c:pt>
                <c:pt idx="2">
                  <c:v>0.79599999999999993</c:v>
                </c:pt>
                <c:pt idx="3">
                  <c:v>0.79900000000000004</c:v>
                </c:pt>
                <c:pt idx="4">
                  <c:v>0.80700000000000005</c:v>
                </c:pt>
                <c:pt idx="5">
                  <c:v>0.81099999999999994</c:v>
                </c:pt>
              </c:numCache>
            </c:numRef>
          </c:val>
          <c:smooth val="0"/>
          <c:extLst>
            <c:ext xmlns:c16="http://schemas.microsoft.com/office/drawing/2014/chart" uri="{C3380CC4-5D6E-409C-BE32-E72D297353CC}">
              <c16:uniqueId val="{00000000-DB12-4970-9376-BF74563689F8}"/>
            </c:ext>
          </c:extLst>
        </c:ser>
        <c:dLbls>
          <c:showLegendKey val="0"/>
          <c:showVal val="0"/>
          <c:showCatName val="0"/>
          <c:showSerName val="0"/>
          <c:showPercent val="0"/>
          <c:showBubbleSize val="0"/>
        </c:dLbls>
        <c:marker val="1"/>
        <c:smooth val="0"/>
        <c:axId val="412877136"/>
        <c:axId val="412879880"/>
      </c:lineChart>
      <c:catAx>
        <c:axId val="412877136"/>
        <c:scaling>
          <c:orientation val="minMax"/>
        </c:scaling>
        <c:delete val="0"/>
        <c:axPos val="b"/>
        <c:numFmt formatCode="General" sourceLinked="1"/>
        <c:majorTickMark val="out"/>
        <c:minorTickMark val="none"/>
        <c:tickLblPos val="nextTo"/>
        <c:crossAx val="412879880"/>
        <c:crosses val="autoZero"/>
        <c:auto val="1"/>
        <c:lblAlgn val="ctr"/>
        <c:lblOffset val="100"/>
        <c:noMultiLvlLbl val="0"/>
      </c:catAx>
      <c:valAx>
        <c:axId val="412879880"/>
        <c:scaling>
          <c:orientation val="minMax"/>
        </c:scaling>
        <c:delete val="0"/>
        <c:axPos val="l"/>
        <c:majorGridlines/>
        <c:numFmt formatCode="0.0%" sourceLinked="1"/>
        <c:majorTickMark val="out"/>
        <c:minorTickMark val="none"/>
        <c:tickLblPos val="nextTo"/>
        <c:crossAx val="41287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9/18/2017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2307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Median age of NH White women is 43.4 years of age, compared to 29.0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16</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18495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25</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119381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a:t>
            </a:r>
            <a:r>
              <a:rPr lang="en-US" sz="1200" b="0" i="0" kern="1200" dirty="0" smtClean="0">
                <a:solidFill>
                  <a:schemeClr val="tx1"/>
                </a:solidFill>
                <a:effectLst/>
                <a:latin typeface="+mn-lt"/>
                <a:ea typeface="+mn-ea"/>
                <a:cs typeface="+mn-cs"/>
              </a:rPr>
              <a:t>Texas’ employment growth rate of 4.9 percent in January was the highest since October 2014. The expansion was broad based, covering every sector except information.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108597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42545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Unemployment rate</a:t>
            </a:r>
            <a:r>
              <a:rPr lang="en-US" baseline="0" dirty="0" smtClean="0"/>
              <a:t>, 2016 Texas = 5.6% U.S. = 5.8%</a:t>
            </a:r>
          </a:p>
          <a:p>
            <a:r>
              <a:rPr lang="en-US" baseline="0" dirty="0" smtClean="0"/>
              <a:t>Median Household Income, 2016 Texas = $56,565 U.S. = $57,617</a:t>
            </a:r>
          </a:p>
          <a:p>
            <a:r>
              <a:rPr lang="en-US" baseline="0" dirty="0" smtClean="0"/>
              <a:t>Median Family Income, 2016 Texas = $67,025 U.S. = 71,062</a:t>
            </a:r>
          </a:p>
          <a:p>
            <a:endParaRPr lang="en-US" baseline="0" dirty="0" smtClean="0"/>
          </a:p>
          <a:p>
            <a:r>
              <a:rPr lang="en-US" baseline="0" dirty="0" smtClean="0"/>
              <a:t>Median earnings for males working full time, 2016 Texas = $47,351 U.S. = $50,586</a:t>
            </a:r>
          </a:p>
          <a:p>
            <a:r>
              <a:rPr lang="en-US" baseline="0" dirty="0" smtClean="0"/>
              <a:t>Median earnings for females working full time, 2016 Texas = $37,576 U.S. = $40,626</a:t>
            </a:r>
          </a:p>
          <a:p>
            <a:endParaRPr lang="en-US" baseline="0" dirty="0" smtClean="0"/>
          </a:p>
          <a:p>
            <a:r>
              <a:rPr lang="en-US" baseline="0" dirty="0" smtClean="0"/>
              <a:t>Poverty rate, 2016 Texas = 15.6%  U.S. = 14.0%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14647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154939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395547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r>
              <a:rPr lang="en-US" sz="1000" dirty="0" smtClean="0"/>
              <a:t>Educational </a:t>
            </a:r>
            <a:r>
              <a:rPr lang="en-US" sz="1000" dirty="0"/>
              <a:t>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310444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36</a:t>
            </a:fld>
            <a:endParaRPr lang="en-US" dirty="0"/>
          </a:p>
        </p:txBody>
      </p:sp>
    </p:spTree>
    <p:extLst>
      <p:ext uri="{BB962C8B-B14F-4D97-AF65-F5344CB8AC3E}">
        <p14:creationId xmlns:p14="http://schemas.microsoft.com/office/powerpoint/2010/main" val="133138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37</a:t>
            </a:fld>
            <a:endParaRPr lang="en-US" dirty="0"/>
          </a:p>
        </p:txBody>
      </p:sp>
    </p:spTree>
    <p:extLst>
      <p:ext uri="{BB962C8B-B14F-4D97-AF65-F5344CB8AC3E}">
        <p14:creationId xmlns:p14="http://schemas.microsoft.com/office/powerpoint/2010/main" val="123222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38</a:t>
            </a:fld>
            <a:endParaRPr lang="en-US" dirty="0"/>
          </a:p>
        </p:txBody>
      </p:sp>
    </p:spTree>
    <p:extLst>
      <p:ext uri="{BB962C8B-B14F-4D97-AF65-F5344CB8AC3E}">
        <p14:creationId xmlns:p14="http://schemas.microsoft.com/office/powerpoint/2010/main" val="3852593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39</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9/18/2017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9/18/2017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9/18/2017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9/18/2017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9/18/2017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9/18/2017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9/18/2017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9/18/2017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9/18/2017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9/18/2017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9/18/2017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9/18/2017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9/18/2017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9/18/2017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9/18/2017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9/18/2017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9/18/2017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9/18/2017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9/18/2017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Texas Demographic Trends, Characteristics, and Projections</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Department of Savings and Mortgage Lending</a:t>
            </a:r>
          </a:p>
          <a:p>
            <a:pPr>
              <a:lnSpc>
                <a:spcPct val="120000"/>
              </a:lnSpc>
              <a:spcBef>
                <a:spcPts val="0"/>
              </a:spcBef>
            </a:pPr>
            <a:r>
              <a:rPr lang="en-US" sz="1600" dirty="0" smtClean="0">
                <a:latin typeface="+mj-lt"/>
              </a:rPr>
              <a:t>10</a:t>
            </a:r>
            <a:r>
              <a:rPr lang="en-US" sz="1600" baseline="30000" dirty="0" smtClean="0">
                <a:latin typeface="+mj-lt"/>
              </a:rPr>
              <a:t>th</a:t>
            </a:r>
            <a:r>
              <a:rPr lang="en-US" sz="1600" dirty="0" smtClean="0">
                <a:latin typeface="+mj-lt"/>
              </a:rPr>
              <a:t> Annual Thrift Industry Day</a:t>
            </a:r>
            <a:endParaRPr lang="en-US" sz="1600" dirty="0">
              <a:latin typeface="+mj-lt"/>
            </a:endParaRPr>
          </a:p>
          <a:p>
            <a:pPr>
              <a:lnSpc>
                <a:spcPct val="120000"/>
              </a:lnSpc>
              <a:spcBef>
                <a:spcPts val="0"/>
              </a:spcBef>
            </a:pPr>
            <a:r>
              <a:rPr lang="en-US" sz="1600" dirty="0" smtClean="0">
                <a:latin typeface="+mj-lt"/>
              </a:rPr>
              <a:t>Austin, </a:t>
            </a:r>
            <a:r>
              <a:rPr lang="en-US" sz="1600" dirty="0">
                <a:latin typeface="+mj-lt"/>
              </a:rPr>
              <a:t>TX</a:t>
            </a:r>
          </a:p>
          <a:p>
            <a:pPr>
              <a:lnSpc>
                <a:spcPct val="120000"/>
              </a:lnSpc>
              <a:spcBef>
                <a:spcPts val="0"/>
              </a:spcBef>
            </a:pPr>
            <a:r>
              <a:rPr lang="en-US" sz="1600" dirty="0" smtClean="0">
                <a:latin typeface="+mj-lt"/>
              </a:rPr>
              <a:t>September 14, 2017</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2435376759"/>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2311464562"/>
              </p:ext>
            </p:extLst>
          </p:nvPr>
        </p:nvGraphicFramePr>
        <p:xfrm>
          <a:off x="304800" y="1526458"/>
          <a:ext cx="8534400" cy="4934692"/>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-27.9%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tc>
                <a:extLst>
                  <a:ext uri="{0D108BD9-81ED-4DB2-BD59-A6C34878D82A}">
                    <a16:rowId xmlns:a16="http://schemas.microsoft.com/office/drawing/2014/main" val="10001"/>
                  </a:ext>
                </a:extLst>
              </a:tr>
              <a:tr h="320373">
                <a:tc>
                  <a:txBody>
                    <a:bodyPr/>
                    <a:lstStyle/>
                    <a:p>
                      <a:pPr algn="ctr" fontAlgn="b"/>
                      <a:r>
                        <a:rPr lang="en-US" sz="1800" b="0" i="0" u="none" strike="noStrike" dirty="0">
                          <a:solidFill>
                            <a:schemeClr val="bg1"/>
                          </a:solidFill>
                          <a:effectLst/>
                          <a:latin typeface="Calibri" panose="020F0502020204030204" pitchFamily="34" charset="0"/>
                        </a:rPr>
                        <a:t>Tarrant</a:t>
                      </a:r>
                    </a:p>
                  </a:txBody>
                  <a:tcPr marL="9525" marR="9525" marT="9525"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0" i="0" u="none" strike="noStrike" dirty="0">
                          <a:solidFill>
                            <a:schemeClr val="bg1"/>
                          </a:solidFill>
                          <a:effectLst/>
                          <a:latin typeface="Calibri" panose="020F0502020204030204" pitchFamily="34" charset="0"/>
                        </a:rPr>
                        <a:t>Bexar</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tc>
                <a:extLst>
                  <a:ext uri="{0D108BD9-81ED-4DB2-BD59-A6C34878D82A}">
                    <a16:rowId xmlns:a16="http://schemas.microsoft.com/office/drawing/2014/main" val="10003"/>
                  </a:ext>
                </a:extLst>
              </a:tr>
              <a:tr h="320373">
                <a:tc>
                  <a:txBody>
                    <a:bodyPr/>
                    <a:lstStyle/>
                    <a:p>
                      <a:pPr algn="ctr" fontAlgn="b"/>
                      <a:r>
                        <a:rPr lang="en-US" sz="1800" b="0"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tc>
                <a:extLst>
                  <a:ext uri="{0D108BD9-81ED-4DB2-BD59-A6C34878D82A}">
                    <a16:rowId xmlns:a16="http://schemas.microsoft.com/office/drawing/2014/main" val="10004"/>
                  </a:ext>
                </a:extLst>
              </a:tr>
              <a:tr h="320373">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5"/>
                  </a:ext>
                </a:extLst>
              </a:tr>
              <a:tr h="320373">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6"/>
                  </a:ext>
                </a:extLst>
              </a:tr>
              <a:tr h="320373">
                <a:tc>
                  <a:txBody>
                    <a:bodyPr/>
                    <a:lstStyle/>
                    <a:p>
                      <a:pPr algn="ctr" fontAlgn="b"/>
                      <a:r>
                        <a:rPr lang="en-US" sz="1800" b="0"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tc>
                <a:extLst>
                  <a:ext uri="{0D108BD9-81ED-4DB2-BD59-A6C34878D82A}">
                    <a16:rowId xmlns:a16="http://schemas.microsoft.com/office/drawing/2014/main" val="10007"/>
                  </a:ext>
                </a:extLst>
              </a:tr>
              <a:tr h="320373">
                <a:tc>
                  <a:txBody>
                    <a:bodyPr/>
                    <a:lstStyle/>
                    <a:p>
                      <a:pPr algn="ctr" fontAlgn="b"/>
                      <a:r>
                        <a:rPr lang="en-US" sz="1800" b="0"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tc>
                <a:extLst>
                  <a:ext uri="{0D108BD9-81ED-4DB2-BD59-A6C34878D82A}">
                    <a16:rowId xmlns:a16="http://schemas.microsoft.com/office/drawing/2014/main" val="10008"/>
                  </a:ext>
                </a:extLst>
              </a:tr>
              <a:tr h="320373">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latin typeface="+mj-lt"/>
              </a:rPr>
              <a:t>Estimated Percent of Total Net-Migrant Flows to and From Texas and Other States, 2015</a:t>
            </a:r>
            <a:endParaRPr lang="en-US"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10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3221118971"/>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Racial and Ethnic Composition, 1980 to 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pic>
        <p:nvPicPr>
          <p:cNvPr id="7" name="Content Placeholder 6"/>
          <p:cNvPicPr>
            <a:picLocks noGrp="1" noChangeAspect="1"/>
          </p:cNvPicPr>
          <p:nvPr>
            <p:ph idx="1"/>
          </p:nvPr>
        </p:nvPicPr>
        <p:blipFill>
          <a:blip r:embed="rId2"/>
          <a:stretch>
            <a:fillRect/>
          </a:stretch>
        </p:blipFill>
        <p:spPr>
          <a:xfrm>
            <a:off x="1360374" y="1511300"/>
            <a:ext cx="6423252" cy="4664075"/>
          </a:xfrm>
          <a:prstGeom prst="rect">
            <a:avLst/>
          </a:prstGeom>
        </p:spPr>
      </p:pic>
      <p:sp>
        <p:nvSpPr>
          <p:cNvPr id="8" name="TextBox 7"/>
          <p:cNvSpPr txBox="1"/>
          <p:nvPr/>
        </p:nvSpPr>
        <p:spPr>
          <a:xfrm>
            <a:off x="129070" y="6426919"/>
            <a:ext cx="8009089" cy="253916"/>
          </a:xfrm>
          <a:prstGeom prst="rect">
            <a:avLst/>
          </a:prstGeom>
          <a:noFill/>
        </p:spPr>
        <p:txBody>
          <a:bodyPr wrap="square" rtlCol="0">
            <a:spAutoFit/>
          </a:bodyPr>
          <a:lstStyle/>
          <a:p>
            <a:r>
              <a:rPr lang="en-US" sz="1050" dirty="0" smtClean="0">
                <a:solidFill>
                  <a:schemeClr val="bg1">
                    <a:lumMod val="50000"/>
                  </a:schemeClr>
                </a:solidFill>
              </a:rPr>
              <a:t>Source: U.S. Census Bureau, 1980 to 2010 Decennial Censuses; Texas Demographic Center, 2014 Population Projections, Half Migration Scenario</a:t>
            </a:r>
            <a:endParaRPr lang="en-US" sz="1050" dirty="0">
              <a:solidFill>
                <a:schemeClr val="bg1">
                  <a:lumMod val="50000"/>
                </a:schemeClr>
              </a:solidFill>
            </a:endParaRPr>
          </a:p>
        </p:txBody>
      </p:sp>
    </p:spTree>
    <p:extLst>
      <p:ext uri="{BB962C8B-B14F-4D97-AF65-F5344CB8AC3E}">
        <p14:creationId xmlns:p14="http://schemas.microsoft.com/office/powerpoint/2010/main" val="68374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17</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22086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spTree>
    <p:extLst>
      <p:ext uri="{BB962C8B-B14F-4D97-AF65-F5344CB8AC3E}">
        <p14:creationId xmlns:p14="http://schemas.microsoft.com/office/powerpoint/2010/main" val="237466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841397"/>
              </p:ext>
            </p:extLst>
          </p:nvPr>
        </p:nvGraphicFramePr>
        <p:xfrm>
          <a:off x="485402" y="194928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2870230"/>
              </p:ext>
            </p:extLst>
          </p:nvPr>
        </p:nvGraphicFramePr>
        <p:xfrm>
          <a:off x="339405" y="185708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Percent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5,886,759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28.2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6,865,824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7,115,614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1,228,855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12,892,529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15,677,851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16,742,263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3,849,734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2,072,532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2,601,886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3,099,081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1,026,549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49.5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20,851,820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25,145,561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26,956,958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6,105,138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38398"/>
              </p:ext>
            </p:extLst>
          </p:nvPr>
        </p:nvGraphicFramePr>
        <p:xfrm>
          <a:off x="347089" y="2033814"/>
          <a:ext cx="8458205" cy="2962743"/>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400" b="0" dirty="0">
                          <a:effectLst/>
                        </a:rPr>
                        <a:t>Age Group</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2020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2030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2040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2050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2010-2050</a:t>
                      </a:r>
                      <a:endParaRPr lang="en-US" sz="1800" b="0" dirty="0">
                        <a:effectLst/>
                      </a:endParaRPr>
                    </a:p>
                    <a:p>
                      <a:pPr algn="ctr">
                        <a:lnSpc>
                          <a:spcPct val="107000"/>
                        </a:lnSpc>
                        <a:spcAft>
                          <a:spcPts val="0"/>
                        </a:spcAft>
                      </a:pPr>
                      <a:r>
                        <a:rPr lang="en-US" sz="1400" b="0" dirty="0">
                          <a:effectLst/>
                        </a:rPr>
                        <a:t>Percent Change</a:t>
                      </a:r>
                      <a:endParaRPr lang="en-US" sz="18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200" b="0" dirty="0">
                          <a:effectLst/>
                        </a:rPr>
                        <a:t>65 and Older</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2,601,886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4,014,083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5,929,471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7,583,385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9,442,865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262.9</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200" b="0" dirty="0">
                          <a:effectLst/>
                        </a:rPr>
                        <a:t>65-69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853,100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1,375,699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1,779,930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2,019,401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2,519,575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195.3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200" b="0" dirty="0">
                          <a:effectLst/>
                        </a:rPr>
                        <a:t>70-74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619,156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1,081,697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1,569,556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1,747,404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2,136,439</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245.1</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200" b="0" dirty="0">
                          <a:effectLst/>
                        </a:rPr>
                        <a:t>75-79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477,245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714,641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1,181,376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1,568,513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1,830,330</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283.5</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200" b="0" dirty="0">
                          <a:effectLst/>
                        </a:rPr>
                        <a:t>80-84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347,206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440,399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794,965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1,186,724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1,365,653</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293.3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200" b="0" dirty="0">
                          <a:effectLst/>
                        </a:rPr>
                        <a:t>85+</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205,501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401,647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603,644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1,061,343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1,590,868</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421.3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200" b="0" dirty="0">
                          <a:effectLst/>
                        </a:rPr>
                        <a:t>Total Population</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25,145,561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30,541,978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37,155,084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44,955,896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54,369,297</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smtClean="0">
                          <a:effectLst/>
                        </a:rPr>
                        <a:t>116.2</a:t>
                      </a:r>
                      <a:r>
                        <a:rPr lang="en-US" sz="1200" dirty="0">
                          <a:effectLst/>
                        </a:rPr>
                        <a:t> </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100" b="0" dirty="0">
                          <a:effectLst/>
                        </a:rPr>
                        <a:t>Source:  US Census Bureau, 2010 Census</a:t>
                      </a:r>
                      <a:endParaRPr lang="en-US" sz="1400" b="0" dirty="0">
                        <a:effectLst/>
                      </a:endParaRPr>
                    </a:p>
                    <a:p>
                      <a:pPr algn="l">
                        <a:lnSpc>
                          <a:spcPct val="107000"/>
                        </a:lnSpc>
                        <a:spcAft>
                          <a:spcPts val="0"/>
                        </a:spcAft>
                      </a:pPr>
                      <a:r>
                        <a:rPr lang="en-US" sz="1100" b="0" dirty="0">
                          <a:effectLst/>
                        </a:rPr>
                        <a:t>               Texas State Data Center, 2014 Projections, 1.0 Migration Scenario</a:t>
                      </a:r>
                      <a:endParaRPr lang="en-US" sz="14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Economic Outlook</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396385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2008 to 2017</a:t>
            </a:r>
            <a:endParaRPr lang="en-US" sz="2800" dirty="0"/>
          </a:p>
        </p:txBody>
      </p:sp>
      <p:pic>
        <p:nvPicPr>
          <p:cNvPr id="5" name="Content Placeholder 4"/>
          <p:cNvPicPr>
            <a:picLocks noGrp="1" noChangeAspect="1"/>
          </p:cNvPicPr>
          <p:nvPr>
            <p:ph idx="1"/>
          </p:nvPr>
        </p:nvPicPr>
        <p:blipFill>
          <a:blip r:embed="rId3"/>
          <a:stretch>
            <a:fillRect/>
          </a:stretch>
        </p:blipFill>
        <p:spPr>
          <a:xfrm>
            <a:off x="631861" y="1511300"/>
            <a:ext cx="7950127"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Tree>
    <p:extLst>
      <p:ext uri="{BB962C8B-B14F-4D97-AF65-F5344CB8AC3E}">
        <p14:creationId xmlns:p14="http://schemas.microsoft.com/office/powerpoint/2010/main" val="392066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spTree>
    <p:extLst>
      <p:ext uri="{BB962C8B-B14F-4D97-AF65-F5344CB8AC3E}">
        <p14:creationId xmlns:p14="http://schemas.microsoft.com/office/powerpoint/2010/main" val="174908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Unemployment Rate by Race/Ethnicity, Texas, 2003-2015</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graphicFrame>
        <p:nvGraphicFramePr>
          <p:cNvPr id="9" name="Chart 8"/>
          <p:cNvGraphicFramePr>
            <a:graphicFrameLocks/>
          </p:cNvGraphicFramePr>
          <p:nvPr>
            <p:extLst/>
          </p:nvPr>
        </p:nvGraphicFramePr>
        <p:xfrm>
          <a:off x="733641" y="1919714"/>
          <a:ext cx="7813140" cy="4073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8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6214569"/>
              </p:ext>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a:effectLst/>
                        </a:rPr>
                        <a:t>NH White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a:effectLst/>
                        </a:rPr>
                        <a:t>Hispanic</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$44,579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$42,582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endParaRPr lang="en-US" dirty="0" smtClean="0"/>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6505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Implications for education and the economy</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2840678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dirty="0" smtClean="0"/>
              <a:t>Educational Attainment in Texas, 2015</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1467236"/>
              </p:ext>
            </p:extLst>
          </p:nvPr>
        </p:nvGraphicFramePr>
        <p:xfrm>
          <a:off x="921775" y="1959078"/>
          <a:ext cx="7477432" cy="2576052"/>
        </p:xfrm>
        <a:graphic>
          <a:graphicData uri="http://schemas.openxmlformats.org/drawingml/2006/table">
            <a:tbl>
              <a:tblPr firstRow="1">
                <a:tableStyleId>{5C22544A-7EE6-4342-B048-85BDC9FD1C3A}</a:tableStyleId>
              </a:tblPr>
              <a:tblGrid>
                <a:gridCol w="3357922">
                  <a:extLst>
                    <a:ext uri="{9D8B030D-6E8A-4147-A177-3AD203B41FA5}">
                      <a16:colId xmlns:a16="http://schemas.microsoft.com/office/drawing/2014/main" val="20000"/>
                    </a:ext>
                  </a:extLst>
                </a:gridCol>
                <a:gridCol w="2250152">
                  <a:extLst>
                    <a:ext uri="{9D8B030D-6E8A-4147-A177-3AD203B41FA5}">
                      <a16:colId xmlns:a16="http://schemas.microsoft.com/office/drawing/2014/main" val="20001"/>
                    </a:ext>
                  </a:extLst>
                </a:gridCol>
                <a:gridCol w="1869358">
                  <a:extLst>
                    <a:ext uri="{9D8B030D-6E8A-4147-A177-3AD203B41FA5}">
                      <a16:colId xmlns:a16="http://schemas.microsoft.com/office/drawing/2014/main" val="20002"/>
                    </a:ext>
                  </a:extLst>
                </a:gridCol>
              </a:tblGrid>
              <a:tr h="1276923">
                <a:tc>
                  <a:txBody>
                    <a:bodyPr/>
                    <a:lstStyle/>
                    <a:p>
                      <a:pPr algn="ctr"/>
                      <a:r>
                        <a:rPr lang="en-US" sz="2000" dirty="0" smtClean="0"/>
                        <a:t>Level of Educational Attainment</a:t>
                      </a:r>
                      <a:endParaRPr lang="en-US" sz="2000" dirty="0"/>
                    </a:p>
                  </a:txBody>
                  <a:tcPr/>
                </a:tc>
                <a:tc>
                  <a:txBody>
                    <a:bodyPr/>
                    <a:lstStyle/>
                    <a:p>
                      <a:pPr algn="ctr"/>
                      <a:r>
                        <a:rPr lang="en-US" sz="2000" dirty="0" smtClean="0"/>
                        <a:t>Percent of persons aged 25 years and older</a:t>
                      </a:r>
                      <a:endParaRPr lang="en-US" sz="2000" dirty="0"/>
                    </a:p>
                  </a:txBody>
                  <a:tcPr/>
                </a:tc>
                <a:tc>
                  <a:txBody>
                    <a:bodyPr/>
                    <a:lstStyle/>
                    <a:p>
                      <a:pPr algn="ctr"/>
                      <a:r>
                        <a:rPr lang="en-US" sz="2000" dirty="0" smtClean="0"/>
                        <a:t>State Ranking</a:t>
                      </a:r>
                    </a:p>
                  </a:txBody>
                  <a:tcPr/>
                </a:tc>
                <a:extLst>
                  <a:ext uri="{0D108BD9-81ED-4DB2-BD59-A6C34878D82A}">
                    <a16:rowId xmlns:a16="http://schemas.microsoft.com/office/drawing/2014/main" val="10000"/>
                  </a:ext>
                </a:extLst>
              </a:tr>
              <a:tr h="766153">
                <a:tc>
                  <a:txBody>
                    <a:bodyPr/>
                    <a:lstStyle/>
                    <a:p>
                      <a:r>
                        <a:rPr lang="en-US" sz="20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81.9</a:t>
                      </a:r>
                    </a:p>
                  </a:txBody>
                  <a:tcPr/>
                </a:tc>
                <a:tc>
                  <a:txBody>
                    <a:bodyPr/>
                    <a:lstStyle/>
                    <a:p>
                      <a:pPr algn="ctr"/>
                      <a:r>
                        <a:rPr lang="en-US" sz="2000" dirty="0" smtClean="0"/>
                        <a:t>49</a:t>
                      </a:r>
                    </a:p>
                  </a:txBody>
                  <a:tcPr/>
                </a:tc>
                <a:extLst>
                  <a:ext uri="{0D108BD9-81ED-4DB2-BD59-A6C34878D82A}">
                    <a16:rowId xmlns:a16="http://schemas.microsoft.com/office/drawing/2014/main" val="10001"/>
                  </a:ext>
                </a:extLst>
              </a:tr>
              <a:tr h="532976">
                <a:tc>
                  <a:txBody>
                    <a:bodyPr/>
                    <a:lstStyle/>
                    <a:p>
                      <a:r>
                        <a:rPr lang="en-US" sz="2000" dirty="0" smtClean="0"/>
                        <a:t>Bachelors or greater</a:t>
                      </a:r>
                      <a:endParaRPr lang="en-US" sz="2000" dirty="0"/>
                    </a:p>
                  </a:txBody>
                  <a:tcPr/>
                </a:tc>
                <a:tc>
                  <a:txBody>
                    <a:bodyPr/>
                    <a:lstStyle/>
                    <a:p>
                      <a:pPr algn="ctr"/>
                      <a:r>
                        <a:rPr lang="en-US" sz="2000" dirty="0" smtClean="0"/>
                        <a:t>27.6</a:t>
                      </a:r>
                      <a:endParaRPr lang="en-US" sz="2000" dirty="0"/>
                    </a:p>
                  </a:txBody>
                  <a:tcPr/>
                </a:tc>
                <a:tc>
                  <a:txBody>
                    <a:bodyPr/>
                    <a:lstStyle/>
                    <a:p>
                      <a:pPr algn="ctr"/>
                      <a:r>
                        <a:rPr lang="en-US" sz="2000" dirty="0" smtClean="0"/>
                        <a:t>29</a:t>
                      </a:r>
                      <a:endParaRPr lang="en-US" sz="2000"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5-Year, 2015.</a:t>
            </a:r>
            <a:endParaRPr lang="en-US" sz="1000" dirty="0">
              <a:solidFill>
                <a:schemeClr val="bg1">
                  <a:lumMod val="50000"/>
                </a:schemeClr>
              </a:solidFill>
            </a:endParaRPr>
          </a:p>
        </p:txBody>
      </p:sp>
    </p:spTree>
    <p:extLst>
      <p:ext uri="{BB962C8B-B14F-4D97-AF65-F5344CB8AC3E}">
        <p14:creationId xmlns:p14="http://schemas.microsoft.com/office/powerpoint/2010/main" val="3462348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0"/>
            <a:ext cx="7391400" cy="1219200"/>
          </a:xfrm>
        </p:spPr>
        <p:txBody>
          <a:bodyPr>
            <a:noAutofit/>
          </a:bodyPr>
          <a:lstStyle/>
          <a:p>
            <a:r>
              <a:rPr lang="en-US" sz="2800" dirty="0" smtClean="0"/>
              <a:t>Educational Attainment, Population 25 Years and Older, Texas, 2015</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61319661"/>
              </p:ext>
            </p:extLst>
          </p:nvPr>
        </p:nvGraphicFramePr>
        <p:xfrm>
          <a:off x="381000" y="1905000"/>
          <a:ext cx="8096249" cy="2821859"/>
        </p:xfrm>
        <a:graphic>
          <a:graphicData uri="http://schemas.openxmlformats.org/drawingml/2006/table">
            <a:tbl>
              <a:tblPr firstRow="1" bandRow="1">
                <a:tableStyleId>{5C22544A-7EE6-4342-B048-85BDC9FD1C3A}</a:tableStyleId>
              </a:tblPr>
              <a:tblGrid>
                <a:gridCol w="1654072">
                  <a:extLst>
                    <a:ext uri="{9D8B030D-6E8A-4147-A177-3AD203B41FA5}">
                      <a16:colId xmlns:a16="http://schemas.microsoft.com/office/drawing/2014/main" val="20000"/>
                    </a:ext>
                  </a:extLst>
                </a:gridCol>
                <a:gridCol w="957621">
                  <a:extLst>
                    <a:ext uri="{9D8B030D-6E8A-4147-A177-3AD203B41FA5}">
                      <a16:colId xmlns:a16="http://schemas.microsoft.com/office/drawing/2014/main" val="20001"/>
                    </a:ext>
                  </a:extLst>
                </a:gridCol>
                <a:gridCol w="696451">
                  <a:extLst>
                    <a:ext uri="{9D8B030D-6E8A-4147-A177-3AD203B41FA5}">
                      <a16:colId xmlns:a16="http://schemas.microsoft.com/office/drawing/2014/main" val="20002"/>
                    </a:ext>
                  </a:extLst>
                </a:gridCol>
                <a:gridCol w="1044678">
                  <a:extLst>
                    <a:ext uri="{9D8B030D-6E8A-4147-A177-3AD203B41FA5}">
                      <a16:colId xmlns:a16="http://schemas.microsoft.com/office/drawing/2014/main" val="20003"/>
                    </a:ext>
                  </a:extLst>
                </a:gridCol>
                <a:gridCol w="609395">
                  <a:extLst>
                    <a:ext uri="{9D8B030D-6E8A-4147-A177-3AD203B41FA5}">
                      <a16:colId xmlns:a16="http://schemas.microsoft.com/office/drawing/2014/main" val="20004"/>
                    </a:ext>
                  </a:extLst>
                </a:gridCol>
                <a:gridCol w="957621">
                  <a:extLst>
                    <a:ext uri="{9D8B030D-6E8A-4147-A177-3AD203B41FA5}">
                      <a16:colId xmlns:a16="http://schemas.microsoft.com/office/drawing/2014/main" val="20005"/>
                    </a:ext>
                  </a:extLst>
                </a:gridCol>
                <a:gridCol w="609395">
                  <a:extLst>
                    <a:ext uri="{9D8B030D-6E8A-4147-A177-3AD203B41FA5}">
                      <a16:colId xmlns:a16="http://schemas.microsoft.com/office/drawing/2014/main" val="20006"/>
                    </a:ext>
                  </a:extLst>
                </a:gridCol>
                <a:gridCol w="957621">
                  <a:extLst>
                    <a:ext uri="{9D8B030D-6E8A-4147-A177-3AD203B41FA5}">
                      <a16:colId xmlns:a16="http://schemas.microsoft.com/office/drawing/2014/main" val="20007"/>
                    </a:ext>
                  </a:extLst>
                </a:gridCol>
                <a:gridCol w="609395">
                  <a:extLst>
                    <a:ext uri="{9D8B030D-6E8A-4147-A177-3AD203B41FA5}">
                      <a16:colId xmlns:a16="http://schemas.microsoft.com/office/drawing/2014/main" val="20008"/>
                    </a:ext>
                  </a:extLst>
                </a:gridCol>
              </a:tblGrid>
              <a:tr h="521599">
                <a:tc rowSpan="2">
                  <a:txBody>
                    <a:bodyPr/>
                    <a:lstStyle/>
                    <a:p>
                      <a:pPr algn="ctr"/>
                      <a:r>
                        <a:rPr lang="en-US" sz="1400" dirty="0" smtClean="0"/>
                        <a:t>Educational Attainment</a:t>
                      </a:r>
                      <a:endParaRPr lang="en-US" sz="1400" dirty="0"/>
                    </a:p>
                  </a:txBody>
                  <a:tcPr/>
                </a:tc>
                <a:tc gridSpan="2">
                  <a:txBody>
                    <a:bodyPr/>
                    <a:lstStyle/>
                    <a:p>
                      <a:pPr algn="ctr"/>
                      <a:r>
                        <a:rPr lang="en-US" sz="1400" dirty="0" smtClean="0">
                          <a:solidFill>
                            <a:schemeClr val="bg1"/>
                          </a:solidFill>
                        </a:rPr>
                        <a:t>NH</a:t>
                      </a:r>
                      <a:r>
                        <a:rPr lang="en-US" sz="1400" baseline="0" dirty="0" smtClean="0">
                          <a:solidFill>
                            <a:schemeClr val="bg1"/>
                          </a:solidFill>
                        </a:rPr>
                        <a:t> White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Hispanic</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Black Alone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Other Alone</a:t>
                      </a:r>
                      <a:endParaRPr lang="en-US" sz="14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0000"/>
                  </a:ext>
                </a:extLst>
              </a:tr>
              <a:tr h="387777">
                <a:tc vMerge="1">
                  <a:txBody>
                    <a:bodyPr/>
                    <a:lstStyle/>
                    <a:p>
                      <a:endParaRPr lang="en-US" dirty="0"/>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extLst>
                  <a:ext uri="{0D108BD9-81ED-4DB2-BD59-A6C34878D82A}">
                    <a16:rowId xmlns:a16="http://schemas.microsoft.com/office/drawing/2014/main" val="10001"/>
                  </a:ext>
                </a:extLst>
              </a:tr>
              <a:tr h="561463">
                <a:tc>
                  <a:txBody>
                    <a:bodyPr/>
                    <a:lstStyle/>
                    <a:p>
                      <a:r>
                        <a:rPr lang="en-US" sz="1300" dirty="0" smtClean="0"/>
                        <a:t>Population 25 years and older</a:t>
                      </a:r>
                      <a:endParaRPr lang="en-US" sz="1300" dirty="0"/>
                    </a:p>
                  </a:txBody>
                  <a:tcPr/>
                </a:tc>
                <a:tc>
                  <a:txBody>
                    <a:bodyPr/>
                    <a:lstStyle/>
                    <a:p>
                      <a:pPr algn="ctr"/>
                      <a:r>
                        <a:rPr lang="en-US" sz="1200" dirty="0" smtClean="0"/>
                        <a:t>8,320,573</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5,545,721</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1,934,324</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2,020,467</a:t>
                      </a:r>
                      <a:endParaRPr lang="en-US" sz="1200" dirty="0"/>
                    </a:p>
                  </a:txBody>
                  <a:tcPr/>
                </a:tc>
                <a:tc>
                  <a:txBody>
                    <a:bodyPr/>
                    <a:lstStyle/>
                    <a:p>
                      <a:pPr algn="ctr"/>
                      <a:r>
                        <a:rPr lang="en-US" sz="1200" dirty="0" smtClean="0"/>
                        <a:t>100</a:t>
                      </a:r>
                      <a:endParaRPr lang="en-US" sz="1200" dirty="0"/>
                    </a:p>
                  </a:txBody>
                  <a:tcPr/>
                </a:tc>
                <a:extLst>
                  <a:ext uri="{0D108BD9-81ED-4DB2-BD59-A6C34878D82A}">
                    <a16:rowId xmlns:a16="http://schemas.microsoft.com/office/drawing/2014/main" val="10005"/>
                  </a:ext>
                </a:extLst>
              </a:tr>
              <a:tr h="789557">
                <a:tc>
                  <a:txBody>
                    <a:bodyPr/>
                    <a:lstStyle/>
                    <a:p>
                      <a:r>
                        <a:rPr lang="en-US" sz="1300" dirty="0" smtClean="0"/>
                        <a:t>High School Diploma or greater</a:t>
                      </a:r>
                      <a:endParaRPr lang="en-US" sz="1300" dirty="0"/>
                    </a:p>
                  </a:txBody>
                  <a:tcPr/>
                </a:tc>
                <a:tc>
                  <a:txBody>
                    <a:bodyPr/>
                    <a:lstStyle/>
                    <a:p>
                      <a:pPr algn="ctr"/>
                      <a:r>
                        <a:rPr lang="en-US" sz="1200" dirty="0" smtClean="0"/>
                        <a:t>7,744,683</a:t>
                      </a:r>
                      <a:endParaRPr lang="en-US" sz="1200" dirty="0"/>
                    </a:p>
                  </a:txBody>
                  <a:tcPr/>
                </a:tc>
                <a:tc>
                  <a:txBody>
                    <a:bodyPr/>
                    <a:lstStyle/>
                    <a:p>
                      <a:pPr algn="ctr"/>
                      <a:r>
                        <a:rPr lang="en-US" sz="1200" dirty="0" smtClean="0"/>
                        <a:t>93.1</a:t>
                      </a:r>
                      <a:endParaRPr lang="en-US" sz="1200" dirty="0"/>
                    </a:p>
                  </a:txBody>
                  <a:tcPr/>
                </a:tc>
                <a:tc>
                  <a:txBody>
                    <a:bodyPr/>
                    <a:lstStyle/>
                    <a:p>
                      <a:pPr algn="ctr"/>
                      <a:r>
                        <a:rPr lang="en-US" sz="1200" dirty="0" smtClean="0"/>
                        <a:t>3,453,129</a:t>
                      </a:r>
                      <a:endParaRPr lang="en-US" sz="1200" dirty="0"/>
                    </a:p>
                  </a:txBody>
                  <a:tcPr/>
                </a:tc>
                <a:tc>
                  <a:txBody>
                    <a:bodyPr/>
                    <a:lstStyle/>
                    <a:p>
                      <a:pPr algn="ctr"/>
                      <a:r>
                        <a:rPr lang="en-US" sz="1200" dirty="0" smtClean="0"/>
                        <a:t>62.3</a:t>
                      </a:r>
                      <a:endParaRPr lang="en-US" sz="1200" dirty="0"/>
                    </a:p>
                  </a:txBody>
                  <a:tcPr/>
                </a:tc>
                <a:tc>
                  <a:txBody>
                    <a:bodyPr/>
                    <a:lstStyle/>
                    <a:p>
                      <a:pPr algn="ctr"/>
                      <a:r>
                        <a:rPr lang="en-US" sz="1200" dirty="0" smtClean="0"/>
                        <a:t>1,690,299</a:t>
                      </a:r>
                      <a:endParaRPr lang="en-US" sz="1200" dirty="0"/>
                    </a:p>
                  </a:txBody>
                  <a:tcPr/>
                </a:tc>
                <a:tc>
                  <a:txBody>
                    <a:bodyPr/>
                    <a:lstStyle/>
                    <a:p>
                      <a:pPr algn="ctr"/>
                      <a:r>
                        <a:rPr lang="en-US" sz="1200" dirty="0" smtClean="0"/>
                        <a:t>87.4</a:t>
                      </a:r>
                      <a:endParaRPr lang="en-US" sz="1200" dirty="0"/>
                    </a:p>
                  </a:txBody>
                  <a:tcPr/>
                </a:tc>
                <a:tc>
                  <a:txBody>
                    <a:bodyPr/>
                    <a:lstStyle/>
                    <a:p>
                      <a:pPr algn="ctr"/>
                      <a:r>
                        <a:rPr lang="en-US" sz="1200" dirty="0" smtClean="0"/>
                        <a:t>1,467,902</a:t>
                      </a:r>
                      <a:endParaRPr lang="en-US" sz="1200" dirty="0"/>
                    </a:p>
                  </a:txBody>
                  <a:tcPr/>
                </a:tc>
                <a:tc>
                  <a:txBody>
                    <a:bodyPr/>
                    <a:lstStyle/>
                    <a:p>
                      <a:pPr algn="ctr"/>
                      <a:r>
                        <a:rPr lang="en-US" sz="1200" dirty="0" smtClean="0"/>
                        <a:t>72.6</a:t>
                      </a:r>
                      <a:endParaRPr lang="en-US" sz="1200" dirty="0"/>
                    </a:p>
                  </a:txBody>
                  <a:tcPr/>
                </a:tc>
                <a:extLst>
                  <a:ext uri="{0D108BD9-81ED-4DB2-BD59-A6C34878D82A}">
                    <a16:rowId xmlns:a16="http://schemas.microsoft.com/office/drawing/2014/main" val="10006"/>
                  </a:ext>
                </a:extLst>
              </a:tr>
              <a:tr h="561463">
                <a:tc>
                  <a:txBody>
                    <a:bodyPr/>
                    <a:lstStyle/>
                    <a:p>
                      <a:r>
                        <a:rPr lang="en-US" sz="1300" dirty="0" smtClean="0"/>
                        <a:t>Bachelor’s Degree or greater</a:t>
                      </a:r>
                      <a:endParaRPr lang="en-US" sz="1300" dirty="0"/>
                    </a:p>
                  </a:txBody>
                  <a:tcPr/>
                </a:tc>
                <a:tc>
                  <a:txBody>
                    <a:bodyPr/>
                    <a:lstStyle/>
                    <a:p>
                      <a:pPr algn="ctr"/>
                      <a:r>
                        <a:rPr lang="en-US" sz="1200" dirty="0" smtClean="0"/>
                        <a:t>2,999,091</a:t>
                      </a:r>
                      <a:endParaRPr lang="en-US" sz="1200" dirty="0"/>
                    </a:p>
                  </a:txBody>
                  <a:tcPr/>
                </a:tc>
                <a:tc>
                  <a:txBody>
                    <a:bodyPr/>
                    <a:lstStyle/>
                    <a:p>
                      <a:pPr algn="ctr"/>
                      <a:r>
                        <a:rPr lang="en-US" sz="1200" dirty="0" smtClean="0"/>
                        <a:t>36</a:t>
                      </a:r>
                      <a:endParaRPr lang="en-US" sz="1200" dirty="0"/>
                    </a:p>
                  </a:txBody>
                  <a:tcPr/>
                </a:tc>
                <a:tc>
                  <a:txBody>
                    <a:bodyPr/>
                    <a:lstStyle/>
                    <a:p>
                      <a:pPr algn="ctr"/>
                      <a:r>
                        <a:rPr lang="en-US" sz="1200" dirty="0" smtClean="0"/>
                        <a:t>710,949</a:t>
                      </a:r>
                      <a:endParaRPr lang="en-US" sz="1200" dirty="0"/>
                    </a:p>
                  </a:txBody>
                  <a:tcPr/>
                </a:tc>
                <a:tc>
                  <a:txBody>
                    <a:bodyPr/>
                    <a:lstStyle/>
                    <a:p>
                      <a:pPr algn="ctr"/>
                      <a:r>
                        <a:rPr lang="en-US" sz="1200" dirty="0" smtClean="0"/>
                        <a:t>12.8</a:t>
                      </a:r>
                      <a:endParaRPr lang="en-US" sz="1200" dirty="0"/>
                    </a:p>
                  </a:txBody>
                  <a:tcPr/>
                </a:tc>
                <a:tc>
                  <a:txBody>
                    <a:bodyPr/>
                    <a:lstStyle/>
                    <a:p>
                      <a:pPr algn="ctr"/>
                      <a:r>
                        <a:rPr lang="en-US" sz="1200" dirty="0" smtClean="0"/>
                        <a:t>420,618</a:t>
                      </a:r>
                      <a:endParaRPr lang="en-US" sz="1200" dirty="0"/>
                    </a:p>
                  </a:txBody>
                  <a:tcPr/>
                </a:tc>
                <a:tc>
                  <a:txBody>
                    <a:bodyPr/>
                    <a:lstStyle/>
                    <a:p>
                      <a:pPr algn="ctr"/>
                      <a:r>
                        <a:rPr lang="en-US" sz="1200" dirty="0" smtClean="0"/>
                        <a:t>21.7</a:t>
                      </a:r>
                      <a:endParaRPr lang="en-US" sz="1200" dirty="0"/>
                    </a:p>
                  </a:txBody>
                  <a:tcPr/>
                </a:tc>
                <a:tc>
                  <a:txBody>
                    <a:bodyPr/>
                    <a:lstStyle/>
                    <a:p>
                      <a:pPr algn="ctr"/>
                      <a:r>
                        <a:rPr lang="en-US" sz="1200" dirty="0" smtClean="0"/>
                        <a:t>601,136</a:t>
                      </a:r>
                      <a:endParaRPr lang="en-US" sz="1200" dirty="0"/>
                    </a:p>
                  </a:txBody>
                  <a:tcPr/>
                </a:tc>
                <a:tc>
                  <a:txBody>
                    <a:bodyPr/>
                    <a:lstStyle/>
                    <a:p>
                      <a:pPr algn="ctr"/>
                      <a:r>
                        <a:rPr lang="en-US" sz="1200" dirty="0" smtClean="0"/>
                        <a:t>29.8</a:t>
                      </a:r>
                      <a:endParaRPr lang="en-US" sz="1200" dirty="0"/>
                    </a:p>
                  </a:txBody>
                  <a:tcPr/>
                </a:tc>
                <a:extLst>
                  <a:ext uri="{0D108BD9-81ED-4DB2-BD59-A6C34878D82A}">
                    <a16:rowId xmlns:a16="http://schemas.microsoft.com/office/drawing/2014/main" val="10007"/>
                  </a:ext>
                </a:extLst>
              </a:tr>
            </a:tbl>
          </a:graphicData>
        </a:graphic>
      </p:graphicFrame>
      <p:sp>
        <p:nvSpPr>
          <p:cNvPr id="9" name="Rectangle 8"/>
          <p:cNvSpPr/>
          <p:nvPr/>
        </p:nvSpPr>
        <p:spPr>
          <a:xfrm>
            <a:off x="49530" y="6397063"/>
            <a:ext cx="8427720" cy="261610"/>
          </a:xfrm>
          <a:prstGeom prst="rect">
            <a:avLst/>
          </a:prstGeom>
        </p:spPr>
        <p:txBody>
          <a:bodyPr wrap="square">
            <a:spAutoFit/>
          </a:bodyPr>
          <a:lstStyle/>
          <a:p>
            <a:r>
              <a:rPr lang="en-US" sz="1050" dirty="0" smtClean="0">
                <a:solidFill>
                  <a:schemeClr val="bg1">
                    <a:lumMod val="50000"/>
                  </a:schemeClr>
                </a:solidFill>
                <a:latin typeface="+mn-lt"/>
              </a:rPr>
              <a:t>Source: US Census Bureau, 2015 American </a:t>
            </a:r>
            <a:r>
              <a:rPr lang="en-US" sz="1050" dirty="0">
                <a:solidFill>
                  <a:schemeClr val="bg1">
                    <a:lumMod val="50000"/>
                  </a:schemeClr>
                </a:solidFill>
                <a:latin typeface="+mn-lt"/>
              </a:rPr>
              <a:t>Community </a:t>
            </a:r>
            <a:r>
              <a:rPr lang="en-US" sz="1050" dirty="0" smtClean="0">
                <a:solidFill>
                  <a:schemeClr val="bg1">
                    <a:lumMod val="50000"/>
                  </a:schemeClr>
                </a:solidFill>
                <a:latin typeface="+mn-lt"/>
              </a:rPr>
              <a:t>Survey, 5-Year Estimates, S1501.</a:t>
            </a:r>
            <a:endParaRPr lang="en-US" sz="1050" dirty="0">
              <a:solidFill>
                <a:schemeClr val="bg1">
                  <a:lumMod val="50000"/>
                </a:schemeClr>
              </a:solidFill>
              <a:latin typeface="+mn-lt"/>
            </a:endParaRPr>
          </a:p>
        </p:txBody>
      </p:sp>
    </p:spTree>
    <p:extLst>
      <p:ext uri="{BB962C8B-B14F-4D97-AF65-F5344CB8AC3E}">
        <p14:creationId xmlns:p14="http://schemas.microsoft.com/office/powerpoint/2010/main" val="87986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34</a:t>
            </a:fld>
            <a:endParaRPr lang="en-US" dirty="0"/>
          </a:p>
        </p:txBody>
      </p:sp>
      <p:graphicFrame>
        <p:nvGraphicFramePr>
          <p:cNvPr id="3" name="Content Placeholder 4"/>
          <p:cNvGraphicFramePr>
            <a:graphicFrameLocks/>
          </p:cNvGraphicFramePr>
          <p:nvPr>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752600" y="228600"/>
            <a:ext cx="6858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solidFill>
                  <a:schemeClr val="bg2"/>
                </a:solidFill>
              </a:rPr>
              <a:t>Percent of persons aged 25 years and older with a high school degree or higher, Texas, 2006-2011</a:t>
            </a:r>
            <a:endParaRPr lang="en-US" sz="2400" dirty="0">
              <a:solidFill>
                <a:schemeClr val="bg2"/>
              </a:solidFill>
            </a:endParaRPr>
          </a:p>
        </p:txBody>
      </p:sp>
    </p:spTree>
    <p:extLst>
      <p:ext uri="{BB962C8B-B14F-4D97-AF65-F5344CB8AC3E}">
        <p14:creationId xmlns:p14="http://schemas.microsoft.com/office/powerpoint/2010/main" val="634050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a:t>Trends in Educational Attainment of Persons in the Labor Force (25-64 Years of Age) in Texas by Race/Ethnicity – High School Graduates and Above</a:t>
            </a:r>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80"/>
          <a:ext cx="8034339" cy="46577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8"/>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1874176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5399988" cy="415498"/>
          </a:xfrm>
          <a:prstGeom prst="rect">
            <a:avLst/>
          </a:prstGeom>
        </p:spPr>
        <p:txBody>
          <a:bodyPr wrap="square">
            <a:spAutoFit/>
          </a:bodyPr>
          <a:lstStyle/>
          <a:p>
            <a:r>
              <a:rPr lang="en-US" sz="105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50" dirty="0" smtClean="0">
              <a:solidFill>
                <a:schemeClr val="tx1">
                  <a:lumMod val="50000"/>
                  <a:lumOff val="50000"/>
                </a:schemeClr>
              </a:solidFill>
              <a:effectLst/>
            </a:endParaRPr>
          </a:p>
          <a:p>
            <a:r>
              <a:rPr lang="en-US" sz="105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50" dirty="0">
              <a:solidFill>
                <a:schemeClr val="tx1">
                  <a:lumMod val="50000"/>
                  <a:lumOff val="50000"/>
                </a:schemeClr>
              </a:solidFill>
              <a:effectLst/>
            </a:endParaRPr>
          </a:p>
        </p:txBody>
      </p:sp>
    </p:spTree>
    <p:extLst>
      <p:ext uri="{BB962C8B-B14F-4D97-AF65-F5344CB8AC3E}">
        <p14:creationId xmlns:p14="http://schemas.microsoft.com/office/powerpoint/2010/main" val="2966941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and 2030 Using Trended Rates, Texas</a:t>
            </a:r>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37</a:t>
            </a:fld>
            <a:endParaRPr lang="en-US" dirty="0"/>
          </a:p>
        </p:txBody>
      </p:sp>
      <p:sp>
        <p:nvSpPr>
          <p:cNvPr id="9" name="Rectangle 8"/>
          <p:cNvSpPr/>
          <p:nvPr/>
        </p:nvSpPr>
        <p:spPr>
          <a:xfrm>
            <a:off x="0" y="6396338"/>
            <a:ext cx="8001000" cy="276999"/>
          </a:xfrm>
          <a:prstGeom prst="rect">
            <a:avLst/>
          </a:prstGeom>
        </p:spPr>
        <p:txBody>
          <a:bodyPr wrap="square">
            <a:spAutoFit/>
          </a:bodyPr>
          <a:lstStyle/>
          <a:p>
            <a:r>
              <a:rPr lang="en-US" sz="1200" dirty="0">
                <a:solidFill>
                  <a:schemeClr val="tx1">
                    <a:lumMod val="50000"/>
                    <a:lumOff val="50000"/>
                  </a:schemeClr>
                </a:solidFill>
              </a:rPr>
              <a:t>					</a:t>
            </a:r>
          </a:p>
        </p:txBody>
      </p:sp>
      <p:graphicFrame>
        <p:nvGraphicFramePr>
          <p:cNvPr id="10" name="Chart 9"/>
          <p:cNvGraphicFramePr/>
          <p:nvPr>
            <p:extLst/>
          </p:nvPr>
        </p:nvGraphicFramePr>
        <p:xfrm>
          <a:off x="280204" y="1290034"/>
          <a:ext cx="8305800" cy="45761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6"/>
            <a:ext cx="3886200" cy="369332"/>
          </a:xfrm>
          <a:prstGeom prst="rect">
            <a:avLst/>
          </a:prstGeom>
          <a:noFill/>
        </p:spPr>
        <p:txBody>
          <a:bodyPr wrap="square" rtlCol="0">
            <a:spAutoFit/>
          </a:bodyPr>
          <a:lstStyle/>
          <a:p>
            <a:r>
              <a:rPr lang="en-US" dirty="0"/>
              <a:t>These should be going DOWN</a:t>
            </a:r>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dirty="0"/>
              <a:t>These should be going UP</a:t>
            </a:r>
          </a:p>
        </p:txBody>
      </p:sp>
      <p:sp>
        <p:nvSpPr>
          <p:cNvPr id="8" name="Rectangle 7"/>
          <p:cNvSpPr/>
          <p:nvPr/>
        </p:nvSpPr>
        <p:spPr>
          <a:xfrm>
            <a:off x="152406" y="6356355"/>
            <a:ext cx="5588524" cy="430887"/>
          </a:xfrm>
          <a:prstGeom prst="rect">
            <a:avLst/>
          </a:prstGeom>
        </p:spPr>
        <p:txBody>
          <a:bodyPr wrap="square">
            <a:spAutoFit/>
          </a:bodyPr>
          <a:lstStyle/>
          <a:p>
            <a:r>
              <a:rPr lang="en-US" sz="1100" dirty="0">
                <a:solidFill>
                  <a:schemeClr val="tx1">
                    <a:lumMod val="50000"/>
                    <a:lumOff val="50000"/>
                  </a:schemeClr>
                </a:solidFill>
                <a:cs typeface="Calibri" panose="020F0502020204030204" pitchFamily="34" charset="0"/>
              </a:rPr>
              <a:t>Sources: U.S. Census Bureau, American Community Survey, 1-Year PUMS.</a:t>
            </a:r>
            <a:endParaRPr lang="en-US" sz="1100" dirty="0">
              <a:solidFill>
                <a:schemeClr val="tx1">
                  <a:lumMod val="50000"/>
                  <a:lumOff val="50000"/>
                </a:schemeClr>
              </a:solidFill>
            </a:endParaRPr>
          </a:p>
          <a:p>
            <a:r>
              <a:rPr lang="en-US" sz="1100" dirty="0">
                <a:solidFill>
                  <a:schemeClr val="tx1">
                    <a:lumMod val="50000"/>
                    <a:lumOff val="50000"/>
                  </a:schemeClr>
                </a:solidFill>
                <a:cs typeface="Calibri" panose="020F0502020204030204" pitchFamily="34" charset="0"/>
              </a:rPr>
              <a:t>                Texas State Data Center, 2012 Vintage Population Projections, 0.5 Migration Scenario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891700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481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39</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74996676"/>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2016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2010-2016</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2010-2016</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u="none" strike="noStrike" dirty="0">
                          <a:effectLst/>
                        </a:rPr>
                        <a:t>United States</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323,127,513 </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u="none" strike="noStrike" dirty="0">
                          <a:effectLst/>
                        </a:rPr>
                        <a:t>Texas</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kern="1200" dirty="0" smtClean="0">
                          <a:effectLst/>
                        </a:rPr>
                        <a:t> 27,862,596</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10.8%</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553">
                <a:tc>
                  <a:txBody>
                    <a:bodyPr/>
                    <a:lstStyle/>
                    <a:p>
                      <a:pPr algn="l" rtl="0" fontAlgn="ctr"/>
                      <a:r>
                        <a:rPr lang="en-US" sz="1600" u="none" strike="noStrike" dirty="0">
                          <a:effectLst/>
                        </a:rPr>
                        <a:t>California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a:effectLst/>
                        </a:rPr>
                        <a:t>37,253,956</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smtClean="0">
                          <a:effectLst/>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5.4%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u="none" strike="noStrike" dirty="0">
                          <a:effectLst/>
                        </a:rPr>
                        <a:t>Florida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18,801,310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20,612,439</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9.6%</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2067">
                <a:tc>
                  <a:txBody>
                    <a:bodyPr/>
                    <a:lstStyle/>
                    <a:p>
                      <a:pPr algn="l" rtl="0" fontAlgn="ctr"/>
                      <a:r>
                        <a:rPr lang="en-US" sz="1600" u="none" strike="noStrike" dirty="0">
                          <a:effectLst/>
                        </a:rPr>
                        <a:t>Georgia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9,687,653</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6</a:t>
                      </a:r>
                      <a:r>
                        <a:rPr lang="en-US" sz="1600" u="none" strike="noStrike" dirty="0" smtClean="0">
                          <a:effectLst/>
                        </a:rPr>
                        <a:t>.4</a:t>
                      </a:r>
                      <a:r>
                        <a:rPr lang="en-US" sz="1600" u="none" strike="noStrike" dirty="0">
                          <a:effectLst/>
                        </a:rPr>
                        <a:t>%</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61275">
                <a:tc>
                  <a:txBody>
                    <a:bodyPr/>
                    <a:lstStyle/>
                    <a:p>
                      <a:pPr algn="l" rtl="0" fontAlgn="b"/>
                      <a:r>
                        <a:rPr lang="en-US" sz="1600" u="none" strike="noStrike" dirty="0">
                          <a:effectLst/>
                        </a:rPr>
                        <a:t>North Carolina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8,049,313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9,535,483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1275">
                <a:tc>
                  <a:txBody>
                    <a:bodyPr/>
                    <a:lstStyle/>
                    <a:p>
                      <a:pPr algn="l" rtl="0" fontAlgn="b"/>
                      <a:r>
                        <a:rPr lang="en-US" sz="1600" u="none" strike="noStrike" dirty="0" smtClean="0">
                          <a:effectLst/>
                        </a:rPr>
                        <a:t>Washington</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5,894,121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6,724,540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7,288,000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563,455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5442627"/>
                  </a:ext>
                </a:extLst>
              </a:tr>
              <a:tr h="461275">
                <a:tc>
                  <a:txBody>
                    <a:bodyPr/>
                    <a:lstStyle/>
                    <a:p>
                      <a:pPr algn="l" rtl="0" fontAlgn="b"/>
                      <a:r>
                        <a:rPr lang="en-US" sz="1600" u="none" strike="noStrike" dirty="0">
                          <a:effectLst/>
                        </a:rPr>
                        <a:t>Arizona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5,130,632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6,392,017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2482</TotalTime>
  <Words>3405</Words>
  <Application>Microsoft Office PowerPoint</Application>
  <PresentationFormat>On-screen Show (4:3)</PresentationFormat>
  <Paragraphs>685</Paragraphs>
  <Slides>39</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ＭＳ Ｐゴシック</vt:lpstr>
      <vt:lpstr>Arial</vt:lpstr>
      <vt:lpstr>Calibri</vt:lpstr>
      <vt:lpstr>Calibri Light</vt:lpstr>
      <vt:lpstr>Times New Roman</vt:lpstr>
      <vt:lpstr>Office Theme</vt:lpstr>
      <vt:lpstr>2_Office Theme</vt:lpstr>
      <vt:lpstr>1_Office Theme</vt:lpstr>
      <vt:lpstr>Custom Design</vt:lpstr>
      <vt:lpstr> Texas Demographic Trends, Characteristics, and Projections</vt:lpstr>
      <vt:lpstr>Demographic Overview</vt:lpstr>
      <vt:lpstr>PowerPoint Presentation</vt:lpstr>
      <vt:lpstr>Growing States, 2000-2016</vt:lpstr>
      <vt:lpstr>Total Population in Texas, 1950-2016 (in millions)</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Estimated Percent of Total Net-Migrant Flows to and From Texas and Other States, 2015</vt:lpstr>
      <vt:lpstr>PowerPoint Presentation</vt:lpstr>
      <vt:lpstr>PowerPoint Presentation</vt:lpstr>
      <vt:lpstr>Texas Racial and Ethnic Composition, 1980 to 2050</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Population Projections by Age Group,  2010 to 2050</vt:lpstr>
      <vt:lpstr>Percent of Population 65 Years Plus, Texas Counties, 2011-2015</vt:lpstr>
      <vt:lpstr>PowerPoint Presentation</vt:lpstr>
      <vt:lpstr>Job Growth, U.S. and Texas, 2008 to 2017</vt:lpstr>
      <vt:lpstr>Housing Affordability in Select Texas Metros,  2007-2016</vt:lpstr>
      <vt:lpstr>Unemployment Rate by Race/Ethnicity, Texas, 2003-2015</vt:lpstr>
      <vt:lpstr>Economic Indicators, Texas and U.S., 2016</vt:lpstr>
      <vt:lpstr>PowerPoint Presentation</vt:lpstr>
      <vt:lpstr>Educational Attainment in Texas, 2015</vt:lpstr>
      <vt:lpstr>Educational Attainment, Population 25 Years and Older, Texas, 2015</vt:lpstr>
      <vt:lpstr>PowerPoint Presentation</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153</cp:revision>
  <dcterms:created xsi:type="dcterms:W3CDTF">2016-06-30T18:52:57Z</dcterms:created>
  <dcterms:modified xsi:type="dcterms:W3CDTF">2017-09-18T20:23:58Z</dcterms:modified>
</cp:coreProperties>
</file>