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charts/chart6.xml" ContentType="application/vnd.openxmlformats-officedocument.drawingml.chart+xml"/>
  <Override PartName="/ppt/notesSlides/notesSlide11.xml" ContentType="application/vnd.openxmlformats-officedocument.presentationml.notesSlide+xml"/>
  <Override PartName="/ppt/charts/chart7.xml" ContentType="application/vnd.openxmlformats-officedocument.drawingml.chart+xml"/>
  <Override PartName="/ppt/notesSlides/notesSlide12.xml" ContentType="application/vnd.openxmlformats-officedocument.presentationml.notesSlide+xml"/>
  <Override PartName="/ppt/charts/chart8.xml" ContentType="application/vnd.openxmlformats-officedocument.drawingml.chart+xml"/>
  <Override PartName="/ppt/notesSlides/notesSlide13.xml" ContentType="application/vnd.openxmlformats-officedocument.presentationml.notesSlide+xml"/>
  <Override PartName="/ppt/charts/chart9.xml" ContentType="application/vnd.openxmlformats-officedocument.drawingml.chart+xml"/>
  <Override PartName="/ppt/notesSlides/notesSlide14.xml" ContentType="application/vnd.openxmlformats-officedocument.presentationml.notesSlide+xml"/>
  <Override PartName="/ppt/charts/chart10.xml" ContentType="application/vnd.openxmlformats-officedocument.drawingml.chart+xml"/>
  <Override PartName="/ppt/notesSlides/notesSlide15.xml" ContentType="application/vnd.openxmlformats-officedocument.presentationml.notesSlide+xml"/>
  <Override PartName="/ppt/charts/chart11.xml" ContentType="application/vnd.openxmlformats-officedocument.drawingml.chart+xml"/>
  <Override PartName="/ppt/notesSlides/notesSlide16.xml" ContentType="application/vnd.openxmlformats-officedocument.presentationml.notesSlide+xml"/>
  <Override PartName="/ppt/charts/chart12.xml" ContentType="application/vnd.openxmlformats-officedocument.drawingml.chart+xml"/>
  <Override PartName="/ppt/notesSlides/notesSlide17.xml" ContentType="application/vnd.openxmlformats-officedocument.presentationml.notesSlide+xml"/>
  <Override PartName="/ppt/charts/chart13.xml" ContentType="application/vnd.openxmlformats-officedocument.drawingml.chart+xml"/>
  <Override PartName="/ppt/notesSlides/notesSlide18.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style4.xml" ContentType="application/vnd.ms-office.chartstyle+xml"/>
  <Override PartName="/ppt/charts/colors4.xml" ContentType="application/vnd.ms-office.chartcolorstyle+xml"/>
  <Override PartName="/ppt/charts/chart1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charts/chart17.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4"/>
  </p:sldMasterIdLst>
  <p:notesMasterIdLst>
    <p:notesMasterId r:id="rId56"/>
  </p:notesMasterIdLst>
  <p:handoutMasterIdLst>
    <p:handoutMasterId r:id="rId57"/>
  </p:handoutMasterIdLst>
  <p:sldIdLst>
    <p:sldId id="353" r:id="rId5"/>
    <p:sldId id="563" r:id="rId6"/>
    <p:sldId id="489" r:id="rId7"/>
    <p:sldId id="490" r:id="rId8"/>
    <p:sldId id="491" r:id="rId9"/>
    <p:sldId id="492" r:id="rId10"/>
    <p:sldId id="493" r:id="rId11"/>
    <p:sldId id="562" r:id="rId12"/>
    <p:sldId id="534" r:id="rId13"/>
    <p:sldId id="504" r:id="rId14"/>
    <p:sldId id="525" r:id="rId15"/>
    <p:sldId id="526" r:id="rId16"/>
    <p:sldId id="527" r:id="rId17"/>
    <p:sldId id="528" r:id="rId18"/>
    <p:sldId id="529" r:id="rId19"/>
    <p:sldId id="557" r:id="rId20"/>
    <p:sldId id="576" r:id="rId21"/>
    <p:sldId id="575" r:id="rId22"/>
    <p:sldId id="574" r:id="rId23"/>
    <p:sldId id="558" r:id="rId24"/>
    <p:sldId id="553" r:id="rId25"/>
    <p:sldId id="554" r:id="rId26"/>
    <p:sldId id="555" r:id="rId27"/>
    <p:sldId id="567" r:id="rId28"/>
    <p:sldId id="537" r:id="rId29"/>
    <p:sldId id="538" r:id="rId30"/>
    <p:sldId id="539" r:id="rId31"/>
    <p:sldId id="571" r:id="rId32"/>
    <p:sldId id="573" r:id="rId33"/>
    <p:sldId id="568" r:id="rId34"/>
    <p:sldId id="541" r:id="rId35"/>
    <p:sldId id="542" r:id="rId36"/>
    <p:sldId id="572" r:id="rId37"/>
    <p:sldId id="569" r:id="rId38"/>
    <p:sldId id="570" r:id="rId39"/>
    <p:sldId id="544" r:id="rId40"/>
    <p:sldId id="545" r:id="rId41"/>
    <p:sldId id="546" r:id="rId42"/>
    <p:sldId id="409" r:id="rId43"/>
    <p:sldId id="494" r:id="rId44"/>
    <p:sldId id="535" r:id="rId45"/>
    <p:sldId id="536" r:id="rId46"/>
    <p:sldId id="516" r:id="rId47"/>
    <p:sldId id="517" r:id="rId48"/>
    <p:sldId id="515" r:id="rId49"/>
    <p:sldId id="577" r:id="rId50"/>
    <p:sldId id="578" r:id="rId51"/>
    <p:sldId id="579" r:id="rId52"/>
    <p:sldId id="580" r:id="rId53"/>
    <p:sldId id="581" r:id="rId54"/>
    <p:sldId id="352" r:id="rId55"/>
  </p:sldIdLst>
  <p:sldSz cx="9144000" cy="6858000" type="letter"/>
  <p:notesSz cx="9601200" cy="7315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353"/>
            <p14:sldId id="563"/>
            <p14:sldId id="489"/>
            <p14:sldId id="490"/>
            <p14:sldId id="491"/>
            <p14:sldId id="492"/>
            <p14:sldId id="493"/>
            <p14:sldId id="562"/>
            <p14:sldId id="534"/>
            <p14:sldId id="504"/>
            <p14:sldId id="525"/>
            <p14:sldId id="526"/>
            <p14:sldId id="527"/>
            <p14:sldId id="528"/>
            <p14:sldId id="529"/>
            <p14:sldId id="557"/>
            <p14:sldId id="576"/>
            <p14:sldId id="575"/>
            <p14:sldId id="574"/>
            <p14:sldId id="558"/>
            <p14:sldId id="553"/>
            <p14:sldId id="554"/>
            <p14:sldId id="555"/>
            <p14:sldId id="567"/>
            <p14:sldId id="537"/>
            <p14:sldId id="538"/>
            <p14:sldId id="539"/>
            <p14:sldId id="571"/>
            <p14:sldId id="573"/>
            <p14:sldId id="568"/>
            <p14:sldId id="541"/>
            <p14:sldId id="542"/>
            <p14:sldId id="572"/>
            <p14:sldId id="569"/>
            <p14:sldId id="570"/>
            <p14:sldId id="544"/>
            <p14:sldId id="545"/>
            <p14:sldId id="546"/>
            <p14:sldId id="409"/>
            <p14:sldId id="494"/>
            <p14:sldId id="535"/>
            <p14:sldId id="536"/>
            <p14:sldId id="516"/>
            <p14:sldId id="517"/>
            <p14:sldId id="515"/>
            <p14:sldId id="577"/>
            <p14:sldId id="578"/>
            <p14:sldId id="579"/>
            <p14:sldId id="580"/>
            <p14:sldId id="581"/>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D78F8D"/>
    <a:srgbClr val="4383D1"/>
    <a:srgbClr val="AF423F"/>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16" autoAdjust="0"/>
    <p:restoredTop sz="87260" autoAdjust="0"/>
  </p:normalViewPr>
  <p:slideViewPr>
    <p:cSldViewPr>
      <p:cViewPr varScale="1">
        <p:scale>
          <a:sx n="148" d="100"/>
          <a:sy n="148" d="100"/>
        </p:scale>
        <p:origin x="2076"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378"/>
    </p:cViewPr>
  </p:sorterViewPr>
  <p:notesViewPr>
    <p:cSldViewPr>
      <p:cViewPr varScale="1">
        <p:scale>
          <a:sx n="79" d="100"/>
          <a:sy n="79" d="100"/>
        </p:scale>
        <p:origin x="-1446" y="-96"/>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5.xml"/><Relationship Id="rId1" Type="http://schemas.microsoft.com/office/2011/relationships/chartStyle" Target="style5.xml"/></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5"/>
          <c:order val="5"/>
          <c:tx>
            <c:strRef>
              <c:f>Sheet1!$A$7</c:f>
              <c:strCache>
                <c:ptCount val="1"/>
                <c:pt idx="0">
                  <c:v>Percent of Total Net Migrants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Sheet1!$B$1:$AY$1</c:f>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f>Sheet1!$B$7:$AY$7</c:f>
              <c:numCache>
                <c:formatCode>0.0%</c:formatCode>
                <c:ptCount val="17"/>
                <c:pt idx="0">
                  <c:v>-3.4116762157694845E-2</c:v>
                </c:pt>
                <c:pt idx="1">
                  <c:v>-2.9427332410924049E-2</c:v>
                </c:pt>
                <c:pt idx="2">
                  <c:v>-2.8665880452042457E-2</c:v>
                </c:pt>
                <c:pt idx="3">
                  <c:v>-2.7783710499679634E-2</c:v>
                </c:pt>
                <c:pt idx="4">
                  <c:v>-2.4895764655628708E-2</c:v>
                </c:pt>
                <c:pt idx="5">
                  <c:v>-2.5257918636072394E-3</c:v>
                </c:pt>
                <c:pt idx="6">
                  <c:v>-9.6574394784982687E-4</c:v>
                </c:pt>
                <c:pt idx="7">
                  <c:v>4.4999953570002506E-2</c:v>
                </c:pt>
                <c:pt idx="8">
                  <c:v>4.8547205378450912E-2</c:v>
                </c:pt>
                <c:pt idx="9">
                  <c:v>5.0636555265626014E-2</c:v>
                </c:pt>
                <c:pt idx="10">
                  <c:v>5.1017281245066812E-2</c:v>
                </c:pt>
                <c:pt idx="11">
                  <c:v>5.9086814809312001E-2</c:v>
                </c:pt>
                <c:pt idx="12">
                  <c:v>7.0935750169469486E-2</c:v>
                </c:pt>
                <c:pt idx="13">
                  <c:v>9.4791482881259922E-2</c:v>
                </c:pt>
                <c:pt idx="14">
                  <c:v>0.10382676039335494</c:v>
                </c:pt>
                <c:pt idx="15">
                  <c:v>0.13190762287698837</c:v>
                </c:pt>
                <c:pt idx="16">
                  <c:v>0.22131322604908579</c:v>
                </c:pt>
              </c:numCache>
            </c:numRef>
          </c:val>
          <c:extLst xmlns:c16r2="http://schemas.microsoft.com/office/drawing/2015/06/chart">
            <c:ext xmlns:c16="http://schemas.microsoft.com/office/drawing/2014/chart" uri="{C3380CC4-5D6E-409C-BE32-E72D297353CC}">
              <c16:uniqueId val="{00000000-F9AD-44B2-B25C-B2E695F4D05E}"/>
            </c:ext>
          </c:extLst>
        </c:ser>
        <c:dLbls>
          <c:showLegendKey val="0"/>
          <c:showVal val="0"/>
          <c:showCatName val="0"/>
          <c:showSerName val="0"/>
          <c:showPercent val="0"/>
          <c:showBubbleSize val="0"/>
        </c:dLbls>
        <c:gapWidth val="182"/>
        <c:axId val="218155752"/>
        <c:axId val="218162808"/>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Sheet1!$A$2</c15:sqref>
                        </c15:formulaRef>
                      </c:ext>
                    </c:extLst>
                    <c:strCache>
                      <c:ptCount val="1"/>
                      <c:pt idx="0">
                        <c:v>In-Migrants</c:v>
                      </c:pt>
                    </c:strCache>
                  </c:strRef>
                </c:tx>
                <c:spPr>
                  <a:solidFill>
                    <a:schemeClr val="accent1"/>
                  </a:solidFill>
                  <a:ln>
                    <a:noFill/>
                  </a:ln>
                  <a:effectLst/>
                </c:spPr>
                <c:invertIfNegative val="0"/>
                <c:dLbls>
                  <c:dLbl>
                    <c:idx val="0"/>
                    <c:layout>
                      <c:manualLayout>
                        <c:x val="1.1032308904649301E-2"/>
                        <c:y val="1.207729468599016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9AD-44B2-B25C-B2E695F4D05E}"/>
                      </c:ext>
                      <c:ext uri="{CE6537A1-D6FC-4f65-9D91-7224C49458BB}"/>
                    </c:extLst>
                  </c:dLbl>
                  <c:dLbl>
                    <c:idx val="1"/>
                    <c:layout>
                      <c:manualLayout>
                        <c:x val="2.3640661938534278E-2"/>
                        <c:y val="9.661835748792270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F9AD-44B2-B25C-B2E695F4D05E}"/>
                      </c:ext>
                      <c:ext uri="{CE6537A1-D6FC-4f65-9D91-7224C49458BB}"/>
                    </c:extLst>
                  </c:dLbl>
                  <c:dLbl>
                    <c:idx val="2"/>
                    <c:layout>
                      <c:manualLayout>
                        <c:x val="0"/>
                        <c:y val="2.415458937198067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9AD-44B2-B25C-B2E695F4D05E}"/>
                      </c:ext>
                      <c:ext uri="{CE6537A1-D6FC-4f65-9D91-7224C49458BB}"/>
                    </c:extLst>
                  </c:dLbl>
                  <c:dLbl>
                    <c:idx val="3"/>
                    <c:layout>
                      <c:manualLayout>
                        <c:x val="3.1520882584712374E-3"/>
                        <c:y val="7.24637681159420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F9AD-44B2-B25C-B2E695F4D05E}"/>
                      </c:ext>
                      <c:ext uri="{CE6537A1-D6FC-4f65-9D91-7224C49458BB}"/>
                    </c:extLst>
                  </c:dLbl>
                  <c:dLbl>
                    <c:idx val="4"/>
                    <c:layout>
                      <c:manualLayout>
                        <c:x val="4.7281323877067984E-3"/>
                        <c:y val="1.932367149758445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F9AD-44B2-B25C-B2E695F4D05E}"/>
                      </c:ext>
                      <c:ex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6r2="http://schemas.microsoft.com/office/drawing/2015/06/chart">
                      <c:ex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6r2="http://schemas.microsoft.com/office/drawing/2015/06/chart">
                      <c:ext uri="{02D57815-91ED-43cb-92C2-25804820EDAC}">
                        <c15:formulaRef>
                          <c15:sqref>Sheet1!$B$2:$AY$2</c15:sqref>
                        </c15:formulaRef>
                      </c:ext>
                    </c:extLst>
                    <c:numCache>
                      <c:formatCode>_(* #,##0_);_(* \(#,##0\);_(* "-"??_);_(@_)</c:formatCode>
                      <c:ptCount val="17"/>
                      <c:pt idx="0">
                        <c:v>9155</c:v>
                      </c:pt>
                      <c:pt idx="1">
                        <c:v>14539</c:v>
                      </c:pt>
                      <c:pt idx="2">
                        <c:v>25555</c:v>
                      </c:pt>
                      <c:pt idx="3">
                        <c:v>976</c:v>
                      </c:pt>
                      <c:pt idx="4">
                        <c:v>22587</c:v>
                      </c:pt>
                      <c:pt idx="5">
                        <c:v>4393</c:v>
                      </c:pt>
                      <c:pt idx="6">
                        <c:v>1060</c:v>
                      </c:pt>
                      <c:pt idx="7">
                        <c:v>20924</c:v>
                      </c:pt>
                      <c:pt idx="8">
                        <c:v>10839</c:v>
                      </c:pt>
                      <c:pt idx="9">
                        <c:v>13919</c:v>
                      </c:pt>
                      <c:pt idx="10">
                        <c:v>12984</c:v>
                      </c:pt>
                      <c:pt idx="11">
                        <c:v>11141</c:v>
                      </c:pt>
                      <c:pt idx="12">
                        <c:v>17273</c:v>
                      </c:pt>
                      <c:pt idx="13">
                        <c:v>21927</c:v>
                      </c:pt>
                      <c:pt idx="14">
                        <c:v>31044</c:v>
                      </c:pt>
                      <c:pt idx="15">
                        <c:v>26287</c:v>
                      </c:pt>
                      <c:pt idx="16">
                        <c:v>65546</c:v>
                      </c:pt>
                    </c:numCache>
                  </c:numRef>
                </c:val>
                <c:extLst xmlns:c16r2="http://schemas.microsoft.com/office/drawing/2015/06/chart">
                  <c:ext xmlns:c16="http://schemas.microsoft.com/office/drawing/2014/chart" uri="{C3380CC4-5D6E-409C-BE32-E72D297353CC}">
                    <c16:uniqueId val="{00000006-F9AD-44B2-B25C-B2E695F4D05E}"/>
                  </c:ext>
                </c:extLst>
              </c15:ser>
            </c15:filteredBarSeries>
            <c15:filteredBarSeries>
              <c15:ser>
                <c:idx val="1"/>
                <c:order val="1"/>
                <c:tx>
                  <c:strRef>
                    <c:extLst xmlns:c15="http://schemas.microsoft.com/office/drawing/2012/chart" xmlns:c16r2="http://schemas.microsoft.com/office/drawing/2015/06/chart">
                      <c:ext xmlns:c15="http://schemas.microsoft.com/office/drawing/2012/chart" uri="{02D57815-91ED-43cb-92C2-25804820EDAC}">
                        <c15:formulaRef>
                          <c15:sqref>Sheet1!$A$3</c15:sqref>
                        </c15:formulaRef>
                      </c:ext>
                    </c:extLst>
                    <c:strCache>
                      <c:ptCount val="1"/>
                      <c:pt idx="0">
                        <c:v>Percent of total Inmigrants</c:v>
                      </c:pt>
                    </c:strCache>
                  </c:strRef>
                </c:tx>
                <c:spPr>
                  <a:solidFill>
                    <a:schemeClr val="accent2"/>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Sheet1!$B$3:$AY$3</c15:sqref>
                        </c15:formulaRef>
                      </c:ext>
                    </c:extLst>
                    <c:numCache>
                      <c:formatCode>0.0%</c:formatCode>
                      <c:ptCount val="17"/>
                      <c:pt idx="0">
                        <c:v>1.6554195778906104E-2</c:v>
                      </c:pt>
                      <c:pt idx="1">
                        <c:v>2.6289617960624342E-2</c:v>
                      </c:pt>
                      <c:pt idx="2">
                        <c:v>4.6208899304199393E-2</c:v>
                      </c:pt>
                      <c:pt idx="3">
                        <c:v>1.7648165024808692E-3</c:v>
                      </c:pt>
                      <c:pt idx="4">
                        <c:v>4.0842121251573146E-2</c:v>
                      </c:pt>
                      <c:pt idx="5">
                        <c:v>7.9434824747935014E-3</c:v>
                      </c:pt>
                      <c:pt idx="6">
                        <c:v>1.9167064473665178E-3</c:v>
                      </c:pt>
                      <c:pt idx="7">
                        <c:v>3.7835061985563224E-2</c:v>
                      </c:pt>
                      <c:pt idx="8">
                        <c:v>1.959922753113744E-2</c:v>
                      </c:pt>
                      <c:pt idx="9">
                        <c:v>2.5168525510277887E-2</c:v>
                      </c:pt>
                      <c:pt idx="10">
                        <c:v>2.3477845766610252E-2</c:v>
                      </c:pt>
                      <c:pt idx="11">
                        <c:v>2.0145308047273935E-2</c:v>
                      </c:pt>
                      <c:pt idx="12">
                        <c:v>3.1233274023926283E-2</c:v>
                      </c:pt>
                      <c:pt idx="13">
                        <c:v>3.964870025604305E-2</c:v>
                      </c:pt>
                      <c:pt idx="14">
                        <c:v>5.613418391702469E-2</c:v>
                      </c:pt>
                      <c:pt idx="15">
                        <c:v>4.7532511681060048E-2</c:v>
                      </c:pt>
                      <c:pt idx="16">
                        <c:v>0.11852117056517525</c:v>
                      </c:pt>
                    </c:numCache>
                  </c:numRef>
                </c:val>
                <c:extLst xmlns:c15="http://schemas.microsoft.com/office/drawing/2012/chart" xmlns:c16r2="http://schemas.microsoft.com/office/drawing/2015/06/chart">
                  <c:ext xmlns:c16="http://schemas.microsoft.com/office/drawing/2014/chart" uri="{C3380CC4-5D6E-409C-BE32-E72D297353CC}">
                    <c16:uniqueId val="{00000007-F9AD-44B2-B25C-B2E695F4D05E}"/>
                  </c:ext>
                </c:extLst>
              </c15:ser>
            </c15:filteredBarSeries>
            <c15:filteredBarSeries>
              <c15:ser>
                <c:idx val="2"/>
                <c:order val="2"/>
                <c:tx>
                  <c:strRef>
                    <c:extLst xmlns:c15="http://schemas.microsoft.com/office/drawing/2012/chart" xmlns:c16r2="http://schemas.microsoft.com/office/drawing/2015/06/chart">
                      <c:ext xmlns:c15="http://schemas.microsoft.com/office/drawing/2012/chart" uri="{02D57815-91ED-43cb-92C2-25804820EDAC}">
                        <c15:formulaRef>
                          <c15:sqref>Sheet1!$A$4</c15:sqref>
                        </c15:formulaRef>
                      </c:ext>
                    </c:extLst>
                    <c:strCache>
                      <c:ptCount val="1"/>
                      <c:pt idx="0">
                        <c:v>Out-Migrants</c:v>
                      </c:pt>
                    </c:strCache>
                  </c:strRef>
                </c:tx>
                <c:spPr>
                  <a:solidFill>
                    <a:schemeClr val="accent3"/>
                  </a:solidFill>
                  <a:ln>
                    <a:noFill/>
                  </a:ln>
                  <a:effectLst/>
                </c:spPr>
                <c:invertIfNegative val="0"/>
                <c:dLbls>
                  <c:dLbl>
                    <c:idx val="5"/>
                    <c:layout>
                      <c:manualLayout>
                        <c:x val="1.4184397163120567E-2"/>
                        <c:y val="-2.4154589371980676E-2"/>
                      </c:manualLayout>
                    </c:layout>
                    <c:showLegendKey val="0"/>
                    <c:showVal val="1"/>
                    <c:showCatName val="0"/>
                    <c:showSerName val="0"/>
                    <c:showPercent val="0"/>
                    <c:showBubbleSize val="0"/>
                    <c:extLst xmlns:c15="http://schemas.microsoft.com/office/drawing/2012/chart" xmlns:c16r2="http://schemas.microsoft.com/office/drawing/2015/06/chart">
                      <c:ext xmlns:c16="http://schemas.microsoft.com/office/drawing/2014/chart" uri="{C3380CC4-5D6E-409C-BE32-E72D297353CC}">
                        <c16:uniqueId val="{00000008-F9AD-44B2-B25C-B2E695F4D05E}"/>
                      </c:ext>
                      <c:ext xmlns:c15="http://schemas.microsoft.com/office/drawing/2012/chart" uri="{CE6537A1-D6FC-4f65-9D91-7224C49458BB}"/>
                    </c:extLst>
                  </c:dLbl>
                  <c:dLbl>
                    <c:idx val="6"/>
                    <c:layout>
                      <c:manualLayout>
                        <c:x val="4.7281323877068557E-3"/>
                        <c:y val="-1.2077294685990338E-2"/>
                      </c:manualLayout>
                    </c:layout>
                    <c:showLegendKey val="0"/>
                    <c:showVal val="1"/>
                    <c:showCatName val="0"/>
                    <c:showSerName val="0"/>
                    <c:showPercent val="0"/>
                    <c:showBubbleSize val="0"/>
                    <c:extLst xmlns:c15="http://schemas.microsoft.com/office/drawing/2012/chart" xmlns:c16r2="http://schemas.microsoft.com/office/drawing/2015/06/chart">
                      <c:ext xmlns:c16="http://schemas.microsoft.com/office/drawing/2014/chart" uri="{C3380CC4-5D6E-409C-BE32-E72D297353CC}">
                        <c16:uniqueId val="{00000009-F9AD-44B2-B25C-B2E695F4D05E}"/>
                      </c:ext>
                      <c:ext xmlns:c15="http://schemas.microsoft.com/office/drawing/2012/chart" uri="{CE6537A1-D6FC-4f65-9D91-7224C49458BB}"/>
                    </c:extLst>
                  </c:dLbl>
                  <c:dLbl>
                    <c:idx val="7"/>
                    <c:layout>
                      <c:manualLayout>
                        <c:x val="-2.8893808585577288E-17"/>
                        <c:y val="-1.2077294685990338E-2"/>
                      </c:manualLayout>
                    </c:layout>
                    <c:showLegendKey val="0"/>
                    <c:showVal val="1"/>
                    <c:showCatName val="0"/>
                    <c:showSerName val="0"/>
                    <c:showPercent val="0"/>
                    <c:showBubbleSize val="0"/>
                    <c:extLst xmlns:c15="http://schemas.microsoft.com/office/drawing/2012/chart" xmlns:c16r2="http://schemas.microsoft.com/office/drawing/2015/06/chart">
                      <c:ext xmlns:c16="http://schemas.microsoft.com/office/drawing/2014/chart" uri="{C3380CC4-5D6E-409C-BE32-E72D297353CC}">
                        <c16:uniqueId val="{0000000A-F9AD-44B2-B25C-B2E695F4D05E}"/>
                      </c:ext>
                      <c:ext xmlns:c15="http://schemas.microsoft.com/office/drawing/2012/chart" uri="{CE6537A1-D6FC-4f65-9D91-7224C49458BB}"/>
                    </c:extLst>
                  </c:dLbl>
                  <c:dLbl>
                    <c:idx val="8"/>
                    <c:layout>
                      <c:manualLayout>
                        <c:x val="-6.3041765169424748E-3"/>
                        <c:y val="-1.4492753623188406E-2"/>
                      </c:manualLayout>
                    </c:layout>
                    <c:showLegendKey val="0"/>
                    <c:showVal val="1"/>
                    <c:showCatName val="0"/>
                    <c:showSerName val="0"/>
                    <c:showPercent val="0"/>
                    <c:showBubbleSize val="0"/>
                    <c:extLst xmlns:c15="http://schemas.microsoft.com/office/drawing/2012/chart" xmlns:c16r2="http://schemas.microsoft.com/office/drawing/2015/06/chart">
                      <c:ext xmlns:c16="http://schemas.microsoft.com/office/drawing/2014/chart" uri="{C3380CC4-5D6E-409C-BE32-E72D297353CC}">
                        <c16:uniqueId val="{0000000B-F9AD-44B2-B25C-B2E695F4D05E}"/>
                      </c:ext>
                      <c:ext xmlns:c15="http://schemas.microsoft.com/office/drawing/2012/chart" uri="{CE6537A1-D6FC-4f65-9D91-7224C49458BB}"/>
                    </c:extLst>
                  </c:dLbl>
                  <c:dLbl>
                    <c:idx val="9"/>
                    <c:layout>
                      <c:manualLayout>
                        <c:x val="6.3041765169424748E-3"/>
                        <c:y val="-1.6908212560386472E-2"/>
                      </c:manualLayout>
                    </c:layout>
                    <c:showLegendKey val="0"/>
                    <c:showVal val="1"/>
                    <c:showCatName val="0"/>
                    <c:showSerName val="0"/>
                    <c:showPercent val="0"/>
                    <c:showBubbleSize val="0"/>
                    <c:extLst xmlns:c15="http://schemas.microsoft.com/office/drawing/2012/chart" xmlns:c16r2="http://schemas.microsoft.com/office/drawing/2015/06/chart">
                      <c:ext xmlns:c16="http://schemas.microsoft.com/office/drawing/2014/chart" uri="{C3380CC4-5D6E-409C-BE32-E72D297353CC}">
                        <c16:uniqueId val="{0000000C-F9AD-44B2-B25C-B2E695F4D05E}"/>
                      </c:ext>
                      <c:ext xmlns:c15="http://schemas.microsoft.com/office/drawing/2012/chart" uri="{CE6537A1-D6FC-4f65-9D91-7224C49458BB}"/>
                    </c:extLst>
                  </c:dLbl>
                  <c:dLbl>
                    <c:idx val="10"/>
                    <c:layout>
                      <c:manualLayout>
                        <c:x val="-3.152088258471266E-3"/>
                        <c:y val="-4.830917874396135E-3"/>
                      </c:manualLayout>
                    </c:layout>
                    <c:showLegendKey val="0"/>
                    <c:showVal val="1"/>
                    <c:showCatName val="0"/>
                    <c:showSerName val="0"/>
                    <c:showPercent val="0"/>
                    <c:showBubbleSize val="0"/>
                    <c:extLst xmlns:c15="http://schemas.microsoft.com/office/drawing/2012/chart" xmlns:c16r2="http://schemas.microsoft.com/office/drawing/2015/06/chart">
                      <c:ext xmlns:c16="http://schemas.microsoft.com/office/drawing/2014/chart" uri="{C3380CC4-5D6E-409C-BE32-E72D297353CC}">
                        <c16:uniqueId val="{0000000D-F9AD-44B2-B25C-B2E695F4D05E}"/>
                      </c:ext>
                      <c:ext xmlns:c15="http://schemas.microsoft.com/office/drawing/2012/chart" uri="{CE6537A1-D6FC-4f65-9D91-7224C49458BB}"/>
                    </c:extLst>
                  </c:dLbl>
                  <c:dLbl>
                    <c:idx val="14"/>
                    <c:layout>
                      <c:manualLayout>
                        <c:x val="7.8802206461779777E-3"/>
                        <c:y val="-2.6570048309178744E-2"/>
                      </c:manualLayout>
                    </c:layout>
                    <c:showLegendKey val="0"/>
                    <c:showVal val="1"/>
                    <c:showCatName val="0"/>
                    <c:showSerName val="0"/>
                    <c:showPercent val="0"/>
                    <c:showBubbleSize val="0"/>
                    <c:extLst xmlns:c15="http://schemas.microsoft.com/office/drawing/2012/chart" xmlns:c16r2="http://schemas.microsoft.com/office/drawing/2015/06/chart">
                      <c:ext xmlns:c16="http://schemas.microsoft.com/office/drawing/2014/chart" uri="{C3380CC4-5D6E-409C-BE32-E72D297353CC}">
                        <c16:uniqueId val="{0000000E-F9AD-44B2-B25C-B2E695F4D05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xmlns:c16r2="http://schemas.microsoft.com/office/drawing/2015/06/chart">
                      <c:ext xmlns:c15="http://schemas.microsoft.com/office/drawing/2012/char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Sheet1!$B$4:$AY$4</c15:sqref>
                        </c15:formulaRef>
                      </c:ext>
                    </c:extLst>
                    <c:numCache>
                      <c:formatCode>_(* #,##0_);_(* \(#,##0\);_(* "-"??_);_(@_)</c:formatCode>
                      <c:ptCount val="17"/>
                      <c:pt idx="0">
                        <c:v>12829</c:v>
                      </c:pt>
                      <c:pt idx="1">
                        <c:v>17708</c:v>
                      </c:pt>
                      <c:pt idx="2">
                        <c:v>28642</c:v>
                      </c:pt>
                      <c:pt idx="3">
                        <c:v>3968</c:v>
                      </c:pt>
                      <c:pt idx="4">
                        <c:v>25268</c:v>
                      </c:pt>
                      <c:pt idx="5">
                        <c:v>4665</c:v>
                      </c:pt>
                      <c:pt idx="6">
                        <c:v>1164</c:v>
                      </c:pt>
                      <c:pt idx="7">
                        <c:v>16078</c:v>
                      </c:pt>
                      <c:pt idx="8">
                        <c:v>5611</c:v>
                      </c:pt>
                      <c:pt idx="9">
                        <c:v>8466</c:v>
                      </c:pt>
                      <c:pt idx="10">
                        <c:v>7490</c:v>
                      </c:pt>
                      <c:pt idx="11">
                        <c:v>4778</c:v>
                      </c:pt>
                      <c:pt idx="12">
                        <c:v>9634</c:v>
                      </c:pt>
                      <c:pt idx="13">
                        <c:v>11719</c:v>
                      </c:pt>
                      <c:pt idx="14">
                        <c:v>19863</c:v>
                      </c:pt>
                      <c:pt idx="15">
                        <c:v>12082</c:v>
                      </c:pt>
                      <c:pt idx="16">
                        <c:v>41713</c:v>
                      </c:pt>
                    </c:numCache>
                  </c:numRef>
                </c:val>
                <c:extLst xmlns:c15="http://schemas.microsoft.com/office/drawing/2012/chart" xmlns:c16r2="http://schemas.microsoft.com/office/drawing/2015/06/chart">
                  <c:ext xmlns:c16="http://schemas.microsoft.com/office/drawing/2014/chart" uri="{C3380CC4-5D6E-409C-BE32-E72D297353CC}">
                    <c16:uniqueId val="{0000000F-F9AD-44B2-B25C-B2E695F4D05E}"/>
                  </c:ext>
                </c:extLst>
              </c15:ser>
            </c15:filteredBarSeries>
            <c15:filteredBarSeries>
              <c15:ser>
                <c:idx val="3"/>
                <c:order val="3"/>
                <c:tx>
                  <c:strRef>
                    <c:extLst xmlns:c15="http://schemas.microsoft.com/office/drawing/2012/chart" xmlns:c16r2="http://schemas.microsoft.com/office/drawing/2015/06/chart">
                      <c:ext xmlns:c15="http://schemas.microsoft.com/office/drawing/2012/chart" uri="{02D57815-91ED-43cb-92C2-25804820EDAC}">
                        <c15:formulaRef>
                          <c15:sqref>Sheet1!$A$5</c15:sqref>
                        </c15:formulaRef>
                      </c:ext>
                    </c:extLst>
                    <c:strCache>
                      <c:ptCount val="1"/>
                      <c:pt idx="0">
                        <c:v>Percent of Total Out Migrants</c:v>
                      </c:pt>
                    </c:strCache>
                  </c:strRef>
                </c:tx>
                <c:spPr>
                  <a:solidFill>
                    <a:schemeClr val="accent4"/>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Sheet1!$B$5:$AY$5</c15:sqref>
                        </c15:formulaRef>
                      </c:ext>
                    </c:extLst>
                    <c:numCache>
                      <c:formatCode>0.0%</c:formatCode>
                      <c:ptCount val="17"/>
                      <c:pt idx="0">
                        <c:v>2.8807009428687552E-2</c:v>
                      </c:pt>
                      <c:pt idx="1">
                        <c:v>3.9762609943347037E-2</c:v>
                      </c:pt>
                      <c:pt idx="2">
                        <c:v>6.4314472215797711E-2</c:v>
                      </c:pt>
                      <c:pt idx="3">
                        <c:v>8.9099862353287235E-3</c:v>
                      </c:pt>
                      <c:pt idx="4">
                        <c:v>5.6738289363479383E-2</c:v>
                      </c:pt>
                      <c:pt idx="5">
                        <c:v>1.0475072023137222E-2</c:v>
                      </c:pt>
                      <c:pt idx="6">
                        <c:v>2.6137157202425995E-3</c:v>
                      </c:pt>
                      <c:pt idx="7">
                        <c:v>3.6102509750911095E-2</c:v>
                      </c:pt>
                      <c:pt idx="8">
                        <c:v>1.2599277410894524E-2</c:v>
                      </c:pt>
                      <c:pt idx="9">
                        <c:v>1.901006639825932E-2</c:v>
                      </c:pt>
                      <c:pt idx="10">
                        <c:v>1.681849720327927E-2</c:v>
                      </c:pt>
                      <c:pt idx="11">
                        <c:v>1.0728809030342904E-2</c:v>
                      </c:pt>
                      <c:pt idx="12">
                        <c:v>2.1632763959464951E-2</c:v>
                      </c:pt>
                      <c:pt idx="13">
                        <c:v>2.6314548561445897E-2</c:v>
                      </c:pt>
                      <c:pt idx="14">
                        <c:v>4.4601576762181058E-2</c:v>
                      </c:pt>
                      <c:pt idx="15">
                        <c:v>2.7129650628841141E-2</c:v>
                      </c:pt>
                      <c:pt idx="16">
                        <c:v>9.3664883022748752E-2</c:v>
                      </c:pt>
                    </c:numCache>
                  </c:numRef>
                </c:val>
                <c:extLst xmlns:c15="http://schemas.microsoft.com/office/drawing/2012/chart" xmlns:c16r2="http://schemas.microsoft.com/office/drawing/2015/06/chart">
                  <c:ext xmlns:c16="http://schemas.microsoft.com/office/drawing/2014/chart" uri="{C3380CC4-5D6E-409C-BE32-E72D297353CC}">
                    <c16:uniqueId val="{00000010-F9AD-44B2-B25C-B2E695F4D05E}"/>
                  </c:ext>
                </c:extLst>
              </c15:ser>
            </c15:filteredBarSeries>
            <c15:filteredBarSeries>
              <c15:ser>
                <c:idx val="4"/>
                <c:order val="4"/>
                <c:tx>
                  <c:strRef>
                    <c:extLst xmlns:c15="http://schemas.microsoft.com/office/drawing/2012/chart" xmlns:c16r2="http://schemas.microsoft.com/office/drawing/2015/06/chart">
                      <c:ext xmlns:c15="http://schemas.microsoft.com/office/drawing/2012/chart" uri="{02D57815-91ED-43cb-92C2-25804820EDAC}">
                        <c15:formulaRef>
                          <c15:sqref>Sheet1!$A$6</c15:sqref>
                        </c15:formulaRef>
                      </c:ext>
                    </c:extLst>
                    <c:strCache>
                      <c:ptCount val="1"/>
                      <c:pt idx="0">
                        <c:v>Net Migrants</c:v>
                      </c:pt>
                    </c:strCache>
                  </c:strRef>
                </c:tx>
                <c:spPr>
                  <a:solidFill>
                    <a:schemeClr val="accent5"/>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Sheet1!$B$1:$AY$1</c15:sqref>
                        </c15:formulaRef>
                      </c:ext>
                    </c:extLst>
                    <c:strCache>
                      <c:ptCount val="17"/>
                      <c:pt idx="0">
                        <c:v>Washington</c:v>
                      </c:pt>
                      <c:pt idx="1">
                        <c:v>Arkansas</c:v>
                      </c:pt>
                      <c:pt idx="2">
                        <c:v>Oklahoma</c:v>
                      </c:pt>
                      <c:pt idx="3">
                        <c:v>North Dakota</c:v>
                      </c:pt>
                      <c:pt idx="4">
                        <c:v>Colorado</c:v>
                      </c:pt>
                      <c:pt idx="5">
                        <c:v>Wisconsin</c:v>
                      </c:pt>
                      <c:pt idx="6">
                        <c:v>Rhode Island</c:v>
                      </c:pt>
                      <c:pt idx="7">
                        <c:v>Georgia</c:v>
                      </c:pt>
                      <c:pt idx="8">
                        <c:v>Maryland</c:v>
                      </c:pt>
                      <c:pt idx="9">
                        <c:v>Michigan</c:v>
                      </c:pt>
                      <c:pt idx="10">
                        <c:v>Pennsylvania</c:v>
                      </c:pt>
                      <c:pt idx="11">
                        <c:v>New Jersey</c:v>
                      </c:pt>
                      <c:pt idx="12">
                        <c:v>Missouri</c:v>
                      </c:pt>
                      <c:pt idx="13">
                        <c:v>Illinois</c:v>
                      </c:pt>
                      <c:pt idx="14">
                        <c:v>Louisiana</c:v>
                      </c:pt>
                      <c:pt idx="15">
                        <c:v>New York</c:v>
                      </c:pt>
                      <c:pt idx="16">
                        <c:v>California</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Sheet1!$B$6:$AY$6</c15:sqref>
                        </c15:formulaRef>
                      </c:ext>
                    </c:extLst>
                    <c:numCache>
                      <c:formatCode>_(* #,##0_);_(* \(#,##0\);_(* "-"??_);_(@_)</c:formatCode>
                      <c:ptCount val="17"/>
                      <c:pt idx="0">
                        <c:v>-3674</c:v>
                      </c:pt>
                      <c:pt idx="1">
                        <c:v>-3169</c:v>
                      </c:pt>
                      <c:pt idx="2">
                        <c:v>-3087</c:v>
                      </c:pt>
                      <c:pt idx="3">
                        <c:v>-2992</c:v>
                      </c:pt>
                      <c:pt idx="4">
                        <c:v>-2681</c:v>
                      </c:pt>
                      <c:pt idx="5">
                        <c:v>-272</c:v>
                      </c:pt>
                      <c:pt idx="6">
                        <c:v>-104</c:v>
                      </c:pt>
                      <c:pt idx="7">
                        <c:v>4846</c:v>
                      </c:pt>
                      <c:pt idx="8">
                        <c:v>5228</c:v>
                      </c:pt>
                      <c:pt idx="9">
                        <c:v>5453</c:v>
                      </c:pt>
                      <c:pt idx="10">
                        <c:v>5494</c:v>
                      </c:pt>
                      <c:pt idx="11">
                        <c:v>6363</c:v>
                      </c:pt>
                      <c:pt idx="12">
                        <c:v>7639</c:v>
                      </c:pt>
                      <c:pt idx="13">
                        <c:v>10208</c:v>
                      </c:pt>
                      <c:pt idx="14">
                        <c:v>11181</c:v>
                      </c:pt>
                      <c:pt idx="15">
                        <c:v>14205</c:v>
                      </c:pt>
                      <c:pt idx="16">
                        <c:v>23833</c:v>
                      </c:pt>
                    </c:numCache>
                  </c:numRef>
                </c:val>
                <c:extLst xmlns:c15="http://schemas.microsoft.com/office/drawing/2012/chart" xmlns:c16r2="http://schemas.microsoft.com/office/drawing/2015/06/chart">
                  <c:ext xmlns:c16="http://schemas.microsoft.com/office/drawing/2014/chart" uri="{C3380CC4-5D6E-409C-BE32-E72D297353CC}">
                    <c16:uniqueId val="{00000011-F9AD-44B2-B25C-B2E695F4D05E}"/>
                  </c:ext>
                </c:extLst>
              </c15:ser>
            </c15:filteredBarSeries>
          </c:ext>
        </c:extLst>
      </c:barChart>
      <c:catAx>
        <c:axId val="21815575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8162808"/>
        <c:crosses val="autoZero"/>
        <c:auto val="1"/>
        <c:lblAlgn val="ctr"/>
        <c:lblOffset val="100"/>
        <c:noMultiLvlLbl val="0"/>
      </c:catAx>
      <c:valAx>
        <c:axId val="2181628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8155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-749</c:v>
                </c:pt>
                <c:pt idx="1">
                  <c:v>-741</c:v>
                </c:pt>
                <c:pt idx="2">
                  <c:v>-733</c:v>
                </c:pt>
                <c:pt idx="3">
                  <c:v>-737</c:v>
                </c:pt>
                <c:pt idx="4">
                  <c:v>-736</c:v>
                </c:pt>
                <c:pt idx="5">
                  <c:v>-725</c:v>
                </c:pt>
                <c:pt idx="6">
                  <c:v>-701</c:v>
                </c:pt>
                <c:pt idx="7">
                  <c:v>-703</c:v>
                </c:pt>
                <c:pt idx="8">
                  <c:v>-732</c:v>
                </c:pt>
                <c:pt idx="9">
                  <c:v>-762</c:v>
                </c:pt>
                <c:pt idx="10">
                  <c:v>-708</c:v>
                </c:pt>
                <c:pt idx="11">
                  <c:v>-699</c:v>
                </c:pt>
                <c:pt idx="12">
                  <c:v>-691</c:v>
                </c:pt>
                <c:pt idx="13">
                  <c:v>-752</c:v>
                </c:pt>
                <c:pt idx="14">
                  <c:v>-713</c:v>
                </c:pt>
                <c:pt idx="15">
                  <c:v>-745</c:v>
                </c:pt>
                <c:pt idx="16">
                  <c:v>-812</c:v>
                </c:pt>
                <c:pt idx="17">
                  <c:v>-823</c:v>
                </c:pt>
                <c:pt idx="18">
                  <c:v>-1136</c:v>
                </c:pt>
                <c:pt idx="19">
                  <c:v>-1575</c:v>
                </c:pt>
                <c:pt idx="20">
                  <c:v>-1387</c:v>
                </c:pt>
                <c:pt idx="21">
                  <c:v>-1497</c:v>
                </c:pt>
                <c:pt idx="22">
                  <c:v>-1336</c:v>
                </c:pt>
                <c:pt idx="23">
                  <c:v>-1019</c:v>
                </c:pt>
                <c:pt idx="24">
                  <c:v>-1149</c:v>
                </c:pt>
                <c:pt idx="25">
                  <c:v>-1147</c:v>
                </c:pt>
                <c:pt idx="26">
                  <c:v>-961</c:v>
                </c:pt>
                <c:pt idx="27">
                  <c:v>-912</c:v>
                </c:pt>
                <c:pt idx="28">
                  <c:v>-860</c:v>
                </c:pt>
                <c:pt idx="29">
                  <c:v>-728</c:v>
                </c:pt>
                <c:pt idx="30">
                  <c:v>-741</c:v>
                </c:pt>
                <c:pt idx="31">
                  <c:v>-688</c:v>
                </c:pt>
                <c:pt idx="32">
                  <c:v>-671</c:v>
                </c:pt>
                <c:pt idx="33">
                  <c:v>-666</c:v>
                </c:pt>
                <c:pt idx="34">
                  <c:v>-698</c:v>
                </c:pt>
                <c:pt idx="35">
                  <c:v>-700</c:v>
                </c:pt>
                <c:pt idx="36">
                  <c:v>-697</c:v>
                </c:pt>
                <c:pt idx="37">
                  <c:v>-709</c:v>
                </c:pt>
                <c:pt idx="38">
                  <c:v>-670</c:v>
                </c:pt>
                <c:pt idx="39">
                  <c:v>-659</c:v>
                </c:pt>
                <c:pt idx="40">
                  <c:v>-696</c:v>
                </c:pt>
                <c:pt idx="41">
                  <c:v>-665</c:v>
                </c:pt>
                <c:pt idx="42">
                  <c:v>-676</c:v>
                </c:pt>
                <c:pt idx="43">
                  <c:v>-738</c:v>
                </c:pt>
                <c:pt idx="44">
                  <c:v>-777</c:v>
                </c:pt>
                <c:pt idx="45">
                  <c:v>-800</c:v>
                </c:pt>
                <c:pt idx="46">
                  <c:v>-759</c:v>
                </c:pt>
                <c:pt idx="47">
                  <c:v>-741</c:v>
                </c:pt>
                <c:pt idx="48">
                  <c:v>-738</c:v>
                </c:pt>
                <c:pt idx="49">
                  <c:v>-753</c:v>
                </c:pt>
                <c:pt idx="50">
                  <c:v>-866</c:v>
                </c:pt>
                <c:pt idx="51">
                  <c:v>-899</c:v>
                </c:pt>
                <c:pt idx="52">
                  <c:v>-891</c:v>
                </c:pt>
                <c:pt idx="53">
                  <c:v>-945</c:v>
                </c:pt>
                <c:pt idx="54">
                  <c:v>-940</c:v>
                </c:pt>
                <c:pt idx="55">
                  <c:v>-964</c:v>
                </c:pt>
                <c:pt idx="56">
                  <c:v>-976</c:v>
                </c:pt>
                <c:pt idx="57">
                  <c:v>-965</c:v>
                </c:pt>
                <c:pt idx="58">
                  <c:v>-982</c:v>
                </c:pt>
                <c:pt idx="59">
                  <c:v>-957</c:v>
                </c:pt>
                <c:pt idx="60">
                  <c:v>-965</c:v>
                </c:pt>
                <c:pt idx="61">
                  <c:v>-920</c:v>
                </c:pt>
                <c:pt idx="62">
                  <c:v>-950</c:v>
                </c:pt>
                <c:pt idx="63">
                  <c:v>-876</c:v>
                </c:pt>
                <c:pt idx="64">
                  <c:v>-824</c:v>
                </c:pt>
                <c:pt idx="65">
                  <c:v>-826</c:v>
                </c:pt>
                <c:pt idx="66">
                  <c:v>-848</c:v>
                </c:pt>
                <c:pt idx="67">
                  <c:v>-826</c:v>
                </c:pt>
                <c:pt idx="68">
                  <c:v>-791</c:v>
                </c:pt>
                <c:pt idx="69">
                  <c:v>-624</c:v>
                </c:pt>
                <c:pt idx="70">
                  <c:v>-613</c:v>
                </c:pt>
                <c:pt idx="71">
                  <c:v>-610</c:v>
                </c:pt>
                <c:pt idx="72">
                  <c:v>-581</c:v>
                </c:pt>
                <c:pt idx="73">
                  <c:v>-528</c:v>
                </c:pt>
                <c:pt idx="74">
                  <c:v>-472</c:v>
                </c:pt>
                <c:pt idx="75">
                  <c:v>-454</c:v>
                </c:pt>
                <c:pt idx="76">
                  <c:v>-444</c:v>
                </c:pt>
                <c:pt idx="77">
                  <c:v>-433</c:v>
                </c:pt>
                <c:pt idx="78">
                  <c:v>-377</c:v>
                </c:pt>
                <c:pt idx="79">
                  <c:v>-359</c:v>
                </c:pt>
                <c:pt idx="80">
                  <c:v>-355</c:v>
                </c:pt>
                <c:pt idx="81">
                  <c:v>-308</c:v>
                </c:pt>
                <c:pt idx="82">
                  <c:v>-281</c:v>
                </c:pt>
                <c:pt idx="83">
                  <c:v>-267</c:v>
                </c:pt>
                <c:pt idx="84">
                  <c:v>-238</c:v>
                </c:pt>
                <c:pt idx="85">
                  <c:v>-1253</c:v>
                </c:pt>
              </c:numCache>
            </c:numRef>
          </c:val>
          <c:extLst xmlns:c16r2="http://schemas.microsoft.com/office/drawing/2015/06/chart">
            <c:ext xmlns:c16="http://schemas.microsoft.com/office/drawing/2014/chart" uri="{C3380CC4-5D6E-409C-BE32-E72D297353CC}">
              <c16:uniqueId val="{00000000-A339-4B6D-9BF0-A3DB838C92BE}"/>
            </c:ext>
          </c:extLst>
        </c:ser>
        <c:ser>
          <c:idx val="2"/>
          <c:order val="1"/>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-688</c:v>
                </c:pt>
                <c:pt idx="1">
                  <c:v>-697</c:v>
                </c:pt>
                <c:pt idx="2">
                  <c:v>-689</c:v>
                </c:pt>
                <c:pt idx="3">
                  <c:v>-680</c:v>
                </c:pt>
                <c:pt idx="4">
                  <c:v>-674</c:v>
                </c:pt>
                <c:pt idx="5">
                  <c:v>-664</c:v>
                </c:pt>
                <c:pt idx="6">
                  <c:v>-682</c:v>
                </c:pt>
                <c:pt idx="7">
                  <c:v>-696</c:v>
                </c:pt>
                <c:pt idx="8">
                  <c:v>-686</c:v>
                </c:pt>
                <c:pt idx="9">
                  <c:v>-673</c:v>
                </c:pt>
                <c:pt idx="10">
                  <c:v>-662</c:v>
                </c:pt>
                <c:pt idx="11">
                  <c:v>-677</c:v>
                </c:pt>
                <c:pt idx="12">
                  <c:v>-669</c:v>
                </c:pt>
                <c:pt idx="13">
                  <c:v>-720</c:v>
                </c:pt>
                <c:pt idx="14">
                  <c:v>-687</c:v>
                </c:pt>
                <c:pt idx="15">
                  <c:v>-654</c:v>
                </c:pt>
                <c:pt idx="16">
                  <c:v>-658</c:v>
                </c:pt>
                <c:pt idx="17">
                  <c:v>-626</c:v>
                </c:pt>
                <c:pt idx="18">
                  <c:v>-658</c:v>
                </c:pt>
                <c:pt idx="19">
                  <c:v>-689</c:v>
                </c:pt>
                <c:pt idx="20">
                  <c:v>-716</c:v>
                </c:pt>
                <c:pt idx="21">
                  <c:v>-712</c:v>
                </c:pt>
                <c:pt idx="22">
                  <c:v>-764</c:v>
                </c:pt>
                <c:pt idx="23">
                  <c:v>-772</c:v>
                </c:pt>
                <c:pt idx="24">
                  <c:v>-750</c:v>
                </c:pt>
                <c:pt idx="25">
                  <c:v>-707</c:v>
                </c:pt>
                <c:pt idx="26">
                  <c:v>-654</c:v>
                </c:pt>
                <c:pt idx="27">
                  <c:v>-630</c:v>
                </c:pt>
                <c:pt idx="28">
                  <c:v>-598</c:v>
                </c:pt>
                <c:pt idx="29">
                  <c:v>-547</c:v>
                </c:pt>
                <c:pt idx="30">
                  <c:v>-539</c:v>
                </c:pt>
                <c:pt idx="31">
                  <c:v>-522</c:v>
                </c:pt>
                <c:pt idx="32">
                  <c:v>-525</c:v>
                </c:pt>
                <c:pt idx="33">
                  <c:v>-495</c:v>
                </c:pt>
                <c:pt idx="34">
                  <c:v>-489</c:v>
                </c:pt>
                <c:pt idx="35">
                  <c:v>-495</c:v>
                </c:pt>
                <c:pt idx="36">
                  <c:v>-427</c:v>
                </c:pt>
                <c:pt idx="37">
                  <c:v>-427</c:v>
                </c:pt>
                <c:pt idx="38">
                  <c:v>-420</c:v>
                </c:pt>
                <c:pt idx="39">
                  <c:v>-406</c:v>
                </c:pt>
                <c:pt idx="40">
                  <c:v>-383</c:v>
                </c:pt>
                <c:pt idx="41">
                  <c:v>-382</c:v>
                </c:pt>
                <c:pt idx="42">
                  <c:v>-341</c:v>
                </c:pt>
                <c:pt idx="43">
                  <c:v>-371</c:v>
                </c:pt>
                <c:pt idx="44">
                  <c:v>-343</c:v>
                </c:pt>
                <c:pt idx="45">
                  <c:v>-358</c:v>
                </c:pt>
                <c:pt idx="46">
                  <c:v>-316</c:v>
                </c:pt>
                <c:pt idx="47">
                  <c:v>-318</c:v>
                </c:pt>
                <c:pt idx="48">
                  <c:v>-309</c:v>
                </c:pt>
                <c:pt idx="49">
                  <c:v>-324</c:v>
                </c:pt>
                <c:pt idx="50">
                  <c:v>-329</c:v>
                </c:pt>
                <c:pt idx="51">
                  <c:v>-344</c:v>
                </c:pt>
                <c:pt idx="52">
                  <c:v>-319</c:v>
                </c:pt>
                <c:pt idx="53">
                  <c:v>-339</c:v>
                </c:pt>
                <c:pt idx="54">
                  <c:v>-320</c:v>
                </c:pt>
                <c:pt idx="55">
                  <c:v>-298</c:v>
                </c:pt>
                <c:pt idx="56">
                  <c:v>-294</c:v>
                </c:pt>
                <c:pt idx="57">
                  <c:v>-249</c:v>
                </c:pt>
                <c:pt idx="58">
                  <c:v>-249</c:v>
                </c:pt>
                <c:pt idx="59">
                  <c:v>-250</c:v>
                </c:pt>
                <c:pt idx="60">
                  <c:v>-217</c:v>
                </c:pt>
                <c:pt idx="61">
                  <c:v>-200</c:v>
                </c:pt>
                <c:pt idx="62">
                  <c:v>-202</c:v>
                </c:pt>
                <c:pt idx="63">
                  <c:v>-172</c:v>
                </c:pt>
                <c:pt idx="64">
                  <c:v>-167</c:v>
                </c:pt>
                <c:pt idx="65">
                  <c:v>-155</c:v>
                </c:pt>
                <c:pt idx="66">
                  <c:v>-143</c:v>
                </c:pt>
                <c:pt idx="67">
                  <c:v>-124</c:v>
                </c:pt>
                <c:pt idx="68">
                  <c:v>-120</c:v>
                </c:pt>
                <c:pt idx="69">
                  <c:v>-109</c:v>
                </c:pt>
                <c:pt idx="70">
                  <c:v>-94</c:v>
                </c:pt>
                <c:pt idx="71">
                  <c:v>-88</c:v>
                </c:pt>
                <c:pt idx="72">
                  <c:v>-77</c:v>
                </c:pt>
                <c:pt idx="73">
                  <c:v>-67</c:v>
                </c:pt>
                <c:pt idx="74">
                  <c:v>-60</c:v>
                </c:pt>
                <c:pt idx="75">
                  <c:v>-58</c:v>
                </c:pt>
                <c:pt idx="76">
                  <c:v>-52</c:v>
                </c:pt>
                <c:pt idx="77">
                  <c:v>-53</c:v>
                </c:pt>
                <c:pt idx="78">
                  <c:v>-47</c:v>
                </c:pt>
                <c:pt idx="79">
                  <c:v>-39</c:v>
                </c:pt>
                <c:pt idx="80">
                  <c:v>-35</c:v>
                </c:pt>
                <c:pt idx="81">
                  <c:v>-38</c:v>
                </c:pt>
                <c:pt idx="82">
                  <c:v>-37</c:v>
                </c:pt>
                <c:pt idx="83">
                  <c:v>-32</c:v>
                </c:pt>
                <c:pt idx="84">
                  <c:v>-26</c:v>
                </c:pt>
                <c:pt idx="85">
                  <c:v>-118</c:v>
                </c:pt>
              </c:numCache>
            </c:numRef>
          </c:val>
          <c:extLst xmlns:c16r2="http://schemas.microsoft.com/office/drawing/2015/06/chart">
            <c:ext xmlns:c16="http://schemas.microsoft.com/office/drawing/2014/chart" uri="{C3380CC4-5D6E-409C-BE32-E72D297353CC}">
              <c16:uniqueId val="{00000001-A339-4B6D-9BF0-A3DB838C92BE}"/>
            </c:ext>
          </c:extLst>
        </c:ser>
        <c:ser>
          <c:idx val="4"/>
          <c:order val="2"/>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-116</c:v>
                </c:pt>
                <c:pt idx="1">
                  <c:v>-118</c:v>
                </c:pt>
                <c:pt idx="2">
                  <c:v>-117</c:v>
                </c:pt>
                <c:pt idx="3">
                  <c:v>-111</c:v>
                </c:pt>
                <c:pt idx="4">
                  <c:v>-113</c:v>
                </c:pt>
                <c:pt idx="5">
                  <c:v>-92</c:v>
                </c:pt>
                <c:pt idx="6">
                  <c:v>-91</c:v>
                </c:pt>
                <c:pt idx="7">
                  <c:v>-92</c:v>
                </c:pt>
                <c:pt idx="8">
                  <c:v>-75</c:v>
                </c:pt>
                <c:pt idx="9">
                  <c:v>-67</c:v>
                </c:pt>
                <c:pt idx="10">
                  <c:v>-60</c:v>
                </c:pt>
                <c:pt idx="11">
                  <c:v>-70</c:v>
                </c:pt>
                <c:pt idx="12">
                  <c:v>-80</c:v>
                </c:pt>
                <c:pt idx="13">
                  <c:v>-68</c:v>
                </c:pt>
                <c:pt idx="14">
                  <c:v>-75</c:v>
                </c:pt>
                <c:pt idx="15">
                  <c:v>-77</c:v>
                </c:pt>
                <c:pt idx="16">
                  <c:v>-73</c:v>
                </c:pt>
                <c:pt idx="17">
                  <c:v>-69</c:v>
                </c:pt>
                <c:pt idx="18">
                  <c:v>-104</c:v>
                </c:pt>
                <c:pt idx="19">
                  <c:v>-135</c:v>
                </c:pt>
                <c:pt idx="20">
                  <c:v>-116</c:v>
                </c:pt>
                <c:pt idx="21">
                  <c:v>-112</c:v>
                </c:pt>
                <c:pt idx="22">
                  <c:v>-89</c:v>
                </c:pt>
                <c:pt idx="23">
                  <c:v>-105</c:v>
                </c:pt>
                <c:pt idx="24">
                  <c:v>-110</c:v>
                </c:pt>
                <c:pt idx="25">
                  <c:v>-117</c:v>
                </c:pt>
                <c:pt idx="26">
                  <c:v>-102</c:v>
                </c:pt>
                <c:pt idx="27">
                  <c:v>-101</c:v>
                </c:pt>
                <c:pt idx="28">
                  <c:v>-86</c:v>
                </c:pt>
                <c:pt idx="29">
                  <c:v>-52</c:v>
                </c:pt>
                <c:pt idx="30">
                  <c:v>-43</c:v>
                </c:pt>
                <c:pt idx="31">
                  <c:v>-42</c:v>
                </c:pt>
                <c:pt idx="32">
                  <c:v>-47</c:v>
                </c:pt>
                <c:pt idx="33">
                  <c:v>-45</c:v>
                </c:pt>
                <c:pt idx="34">
                  <c:v>-38</c:v>
                </c:pt>
                <c:pt idx="35">
                  <c:v>-34</c:v>
                </c:pt>
                <c:pt idx="36">
                  <c:v>-36</c:v>
                </c:pt>
                <c:pt idx="37">
                  <c:v>-38</c:v>
                </c:pt>
                <c:pt idx="38">
                  <c:v>-38</c:v>
                </c:pt>
                <c:pt idx="39">
                  <c:v>-42</c:v>
                </c:pt>
                <c:pt idx="40">
                  <c:v>-43</c:v>
                </c:pt>
                <c:pt idx="41">
                  <c:v>-41</c:v>
                </c:pt>
                <c:pt idx="42">
                  <c:v>-40</c:v>
                </c:pt>
                <c:pt idx="43">
                  <c:v>-33</c:v>
                </c:pt>
                <c:pt idx="44">
                  <c:v>-41</c:v>
                </c:pt>
                <c:pt idx="45">
                  <c:v>-38</c:v>
                </c:pt>
                <c:pt idx="46">
                  <c:v>-34</c:v>
                </c:pt>
                <c:pt idx="47">
                  <c:v>-34</c:v>
                </c:pt>
                <c:pt idx="48">
                  <c:v>-34</c:v>
                </c:pt>
                <c:pt idx="49">
                  <c:v>-28</c:v>
                </c:pt>
                <c:pt idx="50">
                  <c:v>-36</c:v>
                </c:pt>
                <c:pt idx="51">
                  <c:v>-33</c:v>
                </c:pt>
                <c:pt idx="52">
                  <c:v>-35</c:v>
                </c:pt>
                <c:pt idx="53">
                  <c:v>-41</c:v>
                </c:pt>
                <c:pt idx="54">
                  <c:v>-35</c:v>
                </c:pt>
                <c:pt idx="55">
                  <c:v>-32</c:v>
                </c:pt>
                <c:pt idx="56">
                  <c:v>-37</c:v>
                </c:pt>
                <c:pt idx="57">
                  <c:v>-31</c:v>
                </c:pt>
                <c:pt idx="58">
                  <c:v>-28</c:v>
                </c:pt>
                <c:pt idx="59">
                  <c:v>-32</c:v>
                </c:pt>
                <c:pt idx="60">
                  <c:v>-31</c:v>
                </c:pt>
                <c:pt idx="61">
                  <c:v>-27</c:v>
                </c:pt>
                <c:pt idx="62">
                  <c:v>-19</c:v>
                </c:pt>
                <c:pt idx="63">
                  <c:v>-17</c:v>
                </c:pt>
                <c:pt idx="64">
                  <c:v>-18</c:v>
                </c:pt>
                <c:pt idx="65">
                  <c:v>-26</c:v>
                </c:pt>
                <c:pt idx="66">
                  <c:v>-25</c:v>
                </c:pt>
                <c:pt idx="67">
                  <c:v>-20</c:v>
                </c:pt>
                <c:pt idx="68">
                  <c:v>-19</c:v>
                </c:pt>
                <c:pt idx="69">
                  <c:v>-16</c:v>
                </c:pt>
                <c:pt idx="70">
                  <c:v>-12</c:v>
                </c:pt>
                <c:pt idx="71">
                  <c:v>-8</c:v>
                </c:pt>
                <c:pt idx="72">
                  <c:v>-15</c:v>
                </c:pt>
                <c:pt idx="73">
                  <c:v>-18</c:v>
                </c:pt>
                <c:pt idx="74">
                  <c:v>-9</c:v>
                </c:pt>
                <c:pt idx="75">
                  <c:v>-8</c:v>
                </c:pt>
                <c:pt idx="76">
                  <c:v>-8</c:v>
                </c:pt>
                <c:pt idx="77">
                  <c:v>-10</c:v>
                </c:pt>
                <c:pt idx="78">
                  <c:v>-11</c:v>
                </c:pt>
                <c:pt idx="79">
                  <c:v>-9</c:v>
                </c:pt>
                <c:pt idx="80">
                  <c:v>-6</c:v>
                </c:pt>
                <c:pt idx="81">
                  <c:v>-7</c:v>
                </c:pt>
                <c:pt idx="82">
                  <c:v>-4</c:v>
                </c:pt>
                <c:pt idx="83">
                  <c:v>-4</c:v>
                </c:pt>
                <c:pt idx="84">
                  <c:v>-3</c:v>
                </c:pt>
                <c:pt idx="85">
                  <c:v>-18</c:v>
                </c:pt>
              </c:numCache>
            </c:numRef>
          </c:val>
          <c:extLst xmlns:c16r2="http://schemas.microsoft.com/office/drawing/2015/06/chart">
            <c:ext xmlns:c16="http://schemas.microsoft.com/office/drawing/2014/chart" uri="{C3380CC4-5D6E-409C-BE32-E72D297353CC}">
              <c16:uniqueId val="{00000002-A339-4B6D-9BF0-A3DB838C92BE}"/>
            </c:ext>
          </c:extLst>
        </c:ser>
        <c:ser>
          <c:idx val="3"/>
          <c:order val="3"/>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-323</c:v>
                </c:pt>
                <c:pt idx="1">
                  <c:v>-331</c:v>
                </c:pt>
                <c:pt idx="2">
                  <c:v>-336</c:v>
                </c:pt>
                <c:pt idx="3">
                  <c:v>-327</c:v>
                </c:pt>
                <c:pt idx="4">
                  <c:v>-315</c:v>
                </c:pt>
                <c:pt idx="5">
                  <c:v>-297</c:v>
                </c:pt>
                <c:pt idx="6">
                  <c:v>-255</c:v>
                </c:pt>
                <c:pt idx="7">
                  <c:v>-258</c:v>
                </c:pt>
                <c:pt idx="8">
                  <c:v>-271</c:v>
                </c:pt>
                <c:pt idx="9">
                  <c:v>-281</c:v>
                </c:pt>
                <c:pt idx="10">
                  <c:v>-260</c:v>
                </c:pt>
                <c:pt idx="11">
                  <c:v>-285</c:v>
                </c:pt>
                <c:pt idx="12">
                  <c:v>-268</c:v>
                </c:pt>
                <c:pt idx="13">
                  <c:v>-251</c:v>
                </c:pt>
                <c:pt idx="14">
                  <c:v>-288</c:v>
                </c:pt>
                <c:pt idx="15">
                  <c:v>-298</c:v>
                </c:pt>
                <c:pt idx="16">
                  <c:v>-313</c:v>
                </c:pt>
                <c:pt idx="17">
                  <c:v>-284</c:v>
                </c:pt>
                <c:pt idx="18">
                  <c:v>-276</c:v>
                </c:pt>
                <c:pt idx="19">
                  <c:v>-303</c:v>
                </c:pt>
                <c:pt idx="20">
                  <c:v>-357</c:v>
                </c:pt>
                <c:pt idx="21">
                  <c:v>-360</c:v>
                </c:pt>
                <c:pt idx="22">
                  <c:v>-342</c:v>
                </c:pt>
                <c:pt idx="23">
                  <c:v>-362</c:v>
                </c:pt>
                <c:pt idx="24">
                  <c:v>-347</c:v>
                </c:pt>
                <c:pt idx="25">
                  <c:v>-334</c:v>
                </c:pt>
                <c:pt idx="26">
                  <c:v>-283</c:v>
                </c:pt>
                <c:pt idx="27">
                  <c:v>-244</c:v>
                </c:pt>
                <c:pt idx="28">
                  <c:v>-241</c:v>
                </c:pt>
                <c:pt idx="29">
                  <c:v>-221</c:v>
                </c:pt>
                <c:pt idx="30">
                  <c:v>-243</c:v>
                </c:pt>
                <c:pt idx="31">
                  <c:v>-222</c:v>
                </c:pt>
                <c:pt idx="32">
                  <c:v>-207</c:v>
                </c:pt>
                <c:pt idx="33">
                  <c:v>-203</c:v>
                </c:pt>
                <c:pt idx="34">
                  <c:v>-201</c:v>
                </c:pt>
                <c:pt idx="35">
                  <c:v>-217</c:v>
                </c:pt>
                <c:pt idx="36">
                  <c:v>-205</c:v>
                </c:pt>
                <c:pt idx="37">
                  <c:v>-214</c:v>
                </c:pt>
                <c:pt idx="38">
                  <c:v>-186</c:v>
                </c:pt>
                <c:pt idx="39">
                  <c:v>-185</c:v>
                </c:pt>
                <c:pt idx="40">
                  <c:v>-185</c:v>
                </c:pt>
                <c:pt idx="41">
                  <c:v>-179</c:v>
                </c:pt>
                <c:pt idx="42">
                  <c:v>-170</c:v>
                </c:pt>
                <c:pt idx="43">
                  <c:v>-189</c:v>
                </c:pt>
                <c:pt idx="44">
                  <c:v>-188</c:v>
                </c:pt>
                <c:pt idx="45">
                  <c:v>-194</c:v>
                </c:pt>
                <c:pt idx="46">
                  <c:v>-183</c:v>
                </c:pt>
                <c:pt idx="47">
                  <c:v>-174</c:v>
                </c:pt>
                <c:pt idx="48">
                  <c:v>-173</c:v>
                </c:pt>
                <c:pt idx="49">
                  <c:v>-196</c:v>
                </c:pt>
                <c:pt idx="50">
                  <c:v>-218</c:v>
                </c:pt>
                <c:pt idx="51">
                  <c:v>-191</c:v>
                </c:pt>
                <c:pt idx="52">
                  <c:v>-197</c:v>
                </c:pt>
                <c:pt idx="53">
                  <c:v>-226</c:v>
                </c:pt>
                <c:pt idx="54">
                  <c:v>-210</c:v>
                </c:pt>
                <c:pt idx="55">
                  <c:v>-243</c:v>
                </c:pt>
                <c:pt idx="56">
                  <c:v>-232</c:v>
                </c:pt>
                <c:pt idx="57">
                  <c:v>-201</c:v>
                </c:pt>
                <c:pt idx="58">
                  <c:v>-216</c:v>
                </c:pt>
                <c:pt idx="59">
                  <c:v>-215</c:v>
                </c:pt>
                <c:pt idx="60">
                  <c:v>-206</c:v>
                </c:pt>
                <c:pt idx="61">
                  <c:v>-191</c:v>
                </c:pt>
                <c:pt idx="62">
                  <c:v>-187</c:v>
                </c:pt>
                <c:pt idx="63">
                  <c:v>-155</c:v>
                </c:pt>
                <c:pt idx="64">
                  <c:v>-163</c:v>
                </c:pt>
                <c:pt idx="65">
                  <c:v>-147</c:v>
                </c:pt>
                <c:pt idx="66">
                  <c:v>-154</c:v>
                </c:pt>
                <c:pt idx="67">
                  <c:v>-137</c:v>
                </c:pt>
                <c:pt idx="68">
                  <c:v>-113</c:v>
                </c:pt>
                <c:pt idx="69">
                  <c:v>-90</c:v>
                </c:pt>
                <c:pt idx="70">
                  <c:v>-92</c:v>
                </c:pt>
                <c:pt idx="71">
                  <c:v>-77</c:v>
                </c:pt>
                <c:pt idx="72">
                  <c:v>-75</c:v>
                </c:pt>
                <c:pt idx="73">
                  <c:v>-63</c:v>
                </c:pt>
                <c:pt idx="74">
                  <c:v>-67</c:v>
                </c:pt>
                <c:pt idx="75">
                  <c:v>-61</c:v>
                </c:pt>
                <c:pt idx="76">
                  <c:v>-48</c:v>
                </c:pt>
                <c:pt idx="77">
                  <c:v>-57</c:v>
                </c:pt>
                <c:pt idx="78">
                  <c:v>-48</c:v>
                </c:pt>
                <c:pt idx="79">
                  <c:v>-43</c:v>
                </c:pt>
                <c:pt idx="80">
                  <c:v>-38</c:v>
                </c:pt>
                <c:pt idx="81">
                  <c:v>-32</c:v>
                </c:pt>
                <c:pt idx="82">
                  <c:v>-36</c:v>
                </c:pt>
                <c:pt idx="83">
                  <c:v>-32</c:v>
                </c:pt>
                <c:pt idx="84">
                  <c:v>-36</c:v>
                </c:pt>
                <c:pt idx="85">
                  <c:v>-136</c:v>
                </c:pt>
              </c:numCache>
            </c:numRef>
          </c:val>
          <c:extLst xmlns:c16r2="http://schemas.microsoft.com/office/drawing/2015/06/chart">
            <c:ext xmlns:c16="http://schemas.microsoft.com/office/drawing/2014/chart" uri="{C3380CC4-5D6E-409C-BE32-E72D297353CC}">
              <c16:uniqueId val="{00000003-A339-4B6D-9BF0-A3DB838C92BE}"/>
            </c:ext>
          </c:extLst>
        </c:ser>
        <c:ser>
          <c:idx val="5"/>
          <c:order val="4"/>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721</c:v>
                </c:pt>
                <c:pt idx="1">
                  <c:v>708</c:v>
                </c:pt>
                <c:pt idx="2">
                  <c:v>699</c:v>
                </c:pt>
                <c:pt idx="3">
                  <c:v>688</c:v>
                </c:pt>
                <c:pt idx="4">
                  <c:v>708</c:v>
                </c:pt>
                <c:pt idx="5">
                  <c:v>675</c:v>
                </c:pt>
                <c:pt idx="6">
                  <c:v>648</c:v>
                </c:pt>
                <c:pt idx="7">
                  <c:v>650</c:v>
                </c:pt>
                <c:pt idx="8">
                  <c:v>641</c:v>
                </c:pt>
                <c:pt idx="9">
                  <c:v>635</c:v>
                </c:pt>
                <c:pt idx="10">
                  <c:v>643</c:v>
                </c:pt>
                <c:pt idx="11">
                  <c:v>683</c:v>
                </c:pt>
                <c:pt idx="12">
                  <c:v>698</c:v>
                </c:pt>
                <c:pt idx="13">
                  <c:v>712</c:v>
                </c:pt>
                <c:pt idx="14">
                  <c:v>718</c:v>
                </c:pt>
                <c:pt idx="15">
                  <c:v>707</c:v>
                </c:pt>
                <c:pt idx="16">
                  <c:v>721</c:v>
                </c:pt>
                <c:pt idx="17">
                  <c:v>747</c:v>
                </c:pt>
                <c:pt idx="18">
                  <c:v>1145</c:v>
                </c:pt>
                <c:pt idx="19">
                  <c:v>1567</c:v>
                </c:pt>
                <c:pt idx="20">
                  <c:v>1610</c:v>
                </c:pt>
                <c:pt idx="21">
                  <c:v>1453</c:v>
                </c:pt>
                <c:pt idx="22">
                  <c:v>1381</c:v>
                </c:pt>
                <c:pt idx="23">
                  <c:v>1086</c:v>
                </c:pt>
                <c:pt idx="24">
                  <c:v>1103</c:v>
                </c:pt>
                <c:pt idx="25">
                  <c:v>1153</c:v>
                </c:pt>
                <c:pt idx="26">
                  <c:v>929</c:v>
                </c:pt>
                <c:pt idx="27">
                  <c:v>865</c:v>
                </c:pt>
                <c:pt idx="28">
                  <c:v>847</c:v>
                </c:pt>
                <c:pt idx="29">
                  <c:v>800</c:v>
                </c:pt>
                <c:pt idx="30">
                  <c:v>722</c:v>
                </c:pt>
                <c:pt idx="31">
                  <c:v>702</c:v>
                </c:pt>
                <c:pt idx="32">
                  <c:v>676</c:v>
                </c:pt>
                <c:pt idx="33">
                  <c:v>654</c:v>
                </c:pt>
                <c:pt idx="34">
                  <c:v>669</c:v>
                </c:pt>
                <c:pt idx="35">
                  <c:v>693</c:v>
                </c:pt>
                <c:pt idx="36">
                  <c:v>681</c:v>
                </c:pt>
                <c:pt idx="37">
                  <c:v>684</c:v>
                </c:pt>
                <c:pt idx="38">
                  <c:v>670</c:v>
                </c:pt>
                <c:pt idx="39">
                  <c:v>655</c:v>
                </c:pt>
                <c:pt idx="40">
                  <c:v>685</c:v>
                </c:pt>
                <c:pt idx="41">
                  <c:v>711</c:v>
                </c:pt>
                <c:pt idx="42">
                  <c:v>691</c:v>
                </c:pt>
                <c:pt idx="43">
                  <c:v>777</c:v>
                </c:pt>
                <c:pt idx="44">
                  <c:v>826</c:v>
                </c:pt>
                <c:pt idx="45">
                  <c:v>828</c:v>
                </c:pt>
                <c:pt idx="46">
                  <c:v>819</c:v>
                </c:pt>
                <c:pt idx="47">
                  <c:v>782</c:v>
                </c:pt>
                <c:pt idx="48">
                  <c:v>791</c:v>
                </c:pt>
                <c:pt idx="49">
                  <c:v>831</c:v>
                </c:pt>
                <c:pt idx="50">
                  <c:v>983</c:v>
                </c:pt>
                <c:pt idx="51">
                  <c:v>924</c:v>
                </c:pt>
                <c:pt idx="52">
                  <c:v>905</c:v>
                </c:pt>
                <c:pt idx="53">
                  <c:v>944</c:v>
                </c:pt>
                <c:pt idx="54">
                  <c:v>958</c:v>
                </c:pt>
                <c:pt idx="55">
                  <c:v>1021</c:v>
                </c:pt>
                <c:pt idx="56">
                  <c:v>994</c:v>
                </c:pt>
                <c:pt idx="57">
                  <c:v>1035</c:v>
                </c:pt>
                <c:pt idx="58">
                  <c:v>1026</c:v>
                </c:pt>
                <c:pt idx="59">
                  <c:v>1037</c:v>
                </c:pt>
                <c:pt idx="60">
                  <c:v>1050</c:v>
                </c:pt>
                <c:pt idx="61">
                  <c:v>993</c:v>
                </c:pt>
                <c:pt idx="62">
                  <c:v>999</c:v>
                </c:pt>
                <c:pt idx="63">
                  <c:v>977</c:v>
                </c:pt>
                <c:pt idx="64">
                  <c:v>911</c:v>
                </c:pt>
                <c:pt idx="65">
                  <c:v>884</c:v>
                </c:pt>
                <c:pt idx="66">
                  <c:v>878</c:v>
                </c:pt>
                <c:pt idx="67">
                  <c:v>898</c:v>
                </c:pt>
                <c:pt idx="68">
                  <c:v>893</c:v>
                </c:pt>
                <c:pt idx="69">
                  <c:v>702</c:v>
                </c:pt>
                <c:pt idx="70">
                  <c:v>684</c:v>
                </c:pt>
                <c:pt idx="71">
                  <c:v>670</c:v>
                </c:pt>
                <c:pt idx="72">
                  <c:v>653</c:v>
                </c:pt>
                <c:pt idx="73">
                  <c:v>629</c:v>
                </c:pt>
                <c:pt idx="74">
                  <c:v>589</c:v>
                </c:pt>
                <c:pt idx="75">
                  <c:v>550</c:v>
                </c:pt>
                <c:pt idx="76">
                  <c:v>518</c:v>
                </c:pt>
                <c:pt idx="77">
                  <c:v>503</c:v>
                </c:pt>
                <c:pt idx="78">
                  <c:v>449</c:v>
                </c:pt>
                <c:pt idx="79">
                  <c:v>471</c:v>
                </c:pt>
                <c:pt idx="80">
                  <c:v>447</c:v>
                </c:pt>
                <c:pt idx="81">
                  <c:v>439</c:v>
                </c:pt>
                <c:pt idx="82">
                  <c:v>407</c:v>
                </c:pt>
                <c:pt idx="83">
                  <c:v>367</c:v>
                </c:pt>
                <c:pt idx="84">
                  <c:v>355</c:v>
                </c:pt>
                <c:pt idx="85">
                  <c:v>2361</c:v>
                </c:pt>
              </c:numCache>
            </c:numRef>
          </c:val>
          <c:extLst xmlns:c16r2="http://schemas.microsoft.com/office/drawing/2015/06/chart">
            <c:ext xmlns:c16="http://schemas.microsoft.com/office/drawing/2014/chart" uri="{C3380CC4-5D6E-409C-BE32-E72D297353CC}">
              <c16:uniqueId val="{00000004-A339-4B6D-9BF0-A3DB838C92BE}"/>
            </c:ext>
          </c:extLst>
        </c:ser>
        <c:ser>
          <c:idx val="6"/>
          <c:order val="5"/>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672</c:v>
                </c:pt>
                <c:pt idx="1">
                  <c:v>660</c:v>
                </c:pt>
                <c:pt idx="2">
                  <c:v>639</c:v>
                </c:pt>
                <c:pt idx="3">
                  <c:v>621</c:v>
                </c:pt>
                <c:pt idx="4">
                  <c:v>625</c:v>
                </c:pt>
                <c:pt idx="5">
                  <c:v>635</c:v>
                </c:pt>
                <c:pt idx="6">
                  <c:v>620</c:v>
                </c:pt>
                <c:pt idx="7">
                  <c:v>643</c:v>
                </c:pt>
                <c:pt idx="8">
                  <c:v>633</c:v>
                </c:pt>
                <c:pt idx="9">
                  <c:v>629</c:v>
                </c:pt>
                <c:pt idx="10">
                  <c:v>659</c:v>
                </c:pt>
                <c:pt idx="11">
                  <c:v>636</c:v>
                </c:pt>
                <c:pt idx="12">
                  <c:v>649</c:v>
                </c:pt>
                <c:pt idx="13">
                  <c:v>653</c:v>
                </c:pt>
                <c:pt idx="14">
                  <c:v>636</c:v>
                </c:pt>
                <c:pt idx="15">
                  <c:v>608</c:v>
                </c:pt>
                <c:pt idx="16">
                  <c:v>603</c:v>
                </c:pt>
                <c:pt idx="17">
                  <c:v>583</c:v>
                </c:pt>
                <c:pt idx="18">
                  <c:v>602</c:v>
                </c:pt>
                <c:pt idx="19">
                  <c:v>762</c:v>
                </c:pt>
                <c:pt idx="20">
                  <c:v>732</c:v>
                </c:pt>
                <c:pt idx="21">
                  <c:v>701</c:v>
                </c:pt>
                <c:pt idx="22">
                  <c:v>703</c:v>
                </c:pt>
                <c:pt idx="23">
                  <c:v>671</c:v>
                </c:pt>
                <c:pt idx="24">
                  <c:v>716</c:v>
                </c:pt>
                <c:pt idx="25">
                  <c:v>639</c:v>
                </c:pt>
                <c:pt idx="26">
                  <c:v>607</c:v>
                </c:pt>
                <c:pt idx="27">
                  <c:v>584</c:v>
                </c:pt>
                <c:pt idx="28">
                  <c:v>561</c:v>
                </c:pt>
                <c:pt idx="29">
                  <c:v>541</c:v>
                </c:pt>
                <c:pt idx="30">
                  <c:v>480</c:v>
                </c:pt>
                <c:pt idx="31">
                  <c:v>487</c:v>
                </c:pt>
                <c:pt idx="32">
                  <c:v>504</c:v>
                </c:pt>
                <c:pt idx="33">
                  <c:v>498</c:v>
                </c:pt>
                <c:pt idx="34">
                  <c:v>469</c:v>
                </c:pt>
                <c:pt idx="35">
                  <c:v>485</c:v>
                </c:pt>
                <c:pt idx="36">
                  <c:v>424</c:v>
                </c:pt>
                <c:pt idx="37">
                  <c:v>399</c:v>
                </c:pt>
                <c:pt idx="38">
                  <c:v>397</c:v>
                </c:pt>
                <c:pt idx="39">
                  <c:v>396</c:v>
                </c:pt>
                <c:pt idx="40">
                  <c:v>416</c:v>
                </c:pt>
                <c:pt idx="41">
                  <c:v>360</c:v>
                </c:pt>
                <c:pt idx="42">
                  <c:v>386</c:v>
                </c:pt>
                <c:pt idx="43">
                  <c:v>400</c:v>
                </c:pt>
                <c:pt idx="44">
                  <c:v>359</c:v>
                </c:pt>
                <c:pt idx="45">
                  <c:v>342</c:v>
                </c:pt>
                <c:pt idx="46">
                  <c:v>326</c:v>
                </c:pt>
                <c:pt idx="47">
                  <c:v>339</c:v>
                </c:pt>
                <c:pt idx="48">
                  <c:v>348</c:v>
                </c:pt>
                <c:pt idx="49">
                  <c:v>313</c:v>
                </c:pt>
                <c:pt idx="50">
                  <c:v>334</c:v>
                </c:pt>
                <c:pt idx="51">
                  <c:v>309</c:v>
                </c:pt>
                <c:pt idx="52">
                  <c:v>306</c:v>
                </c:pt>
                <c:pt idx="53">
                  <c:v>295</c:v>
                </c:pt>
                <c:pt idx="54">
                  <c:v>306</c:v>
                </c:pt>
                <c:pt idx="55">
                  <c:v>288</c:v>
                </c:pt>
                <c:pt idx="56">
                  <c:v>274</c:v>
                </c:pt>
                <c:pt idx="57">
                  <c:v>247</c:v>
                </c:pt>
                <c:pt idx="58">
                  <c:v>228</c:v>
                </c:pt>
                <c:pt idx="59">
                  <c:v>235</c:v>
                </c:pt>
                <c:pt idx="60">
                  <c:v>226</c:v>
                </c:pt>
                <c:pt idx="61">
                  <c:v>198</c:v>
                </c:pt>
                <c:pt idx="62">
                  <c:v>200</c:v>
                </c:pt>
                <c:pt idx="63">
                  <c:v>162</c:v>
                </c:pt>
                <c:pt idx="64">
                  <c:v>158</c:v>
                </c:pt>
                <c:pt idx="65">
                  <c:v>157</c:v>
                </c:pt>
                <c:pt idx="66">
                  <c:v>149</c:v>
                </c:pt>
                <c:pt idx="67">
                  <c:v>130</c:v>
                </c:pt>
                <c:pt idx="68">
                  <c:v>120</c:v>
                </c:pt>
                <c:pt idx="69">
                  <c:v>111</c:v>
                </c:pt>
                <c:pt idx="70">
                  <c:v>104</c:v>
                </c:pt>
                <c:pt idx="71">
                  <c:v>113</c:v>
                </c:pt>
                <c:pt idx="72">
                  <c:v>94</c:v>
                </c:pt>
                <c:pt idx="73">
                  <c:v>81</c:v>
                </c:pt>
                <c:pt idx="74">
                  <c:v>82</c:v>
                </c:pt>
                <c:pt idx="75">
                  <c:v>76</c:v>
                </c:pt>
                <c:pt idx="76">
                  <c:v>70</c:v>
                </c:pt>
                <c:pt idx="77">
                  <c:v>66</c:v>
                </c:pt>
                <c:pt idx="78">
                  <c:v>56</c:v>
                </c:pt>
                <c:pt idx="79">
                  <c:v>62</c:v>
                </c:pt>
                <c:pt idx="80">
                  <c:v>60</c:v>
                </c:pt>
                <c:pt idx="81">
                  <c:v>55</c:v>
                </c:pt>
                <c:pt idx="82">
                  <c:v>42</c:v>
                </c:pt>
                <c:pt idx="83">
                  <c:v>36</c:v>
                </c:pt>
                <c:pt idx="84">
                  <c:v>31</c:v>
                </c:pt>
                <c:pt idx="85">
                  <c:v>192</c:v>
                </c:pt>
              </c:numCache>
            </c:numRef>
          </c:val>
          <c:extLst xmlns:c16r2="http://schemas.microsoft.com/office/drawing/2015/06/chart">
            <c:ext xmlns:c16="http://schemas.microsoft.com/office/drawing/2014/chart" uri="{C3380CC4-5D6E-409C-BE32-E72D297353CC}">
              <c16:uniqueId val="{00000005-A339-4B6D-9BF0-A3DB838C92BE}"/>
            </c:ext>
          </c:extLst>
        </c:ser>
        <c:ser>
          <c:idx val="8"/>
          <c:order val="6"/>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105</c:v>
                </c:pt>
                <c:pt idx="1">
                  <c:v>113</c:v>
                </c:pt>
                <c:pt idx="2">
                  <c:v>113</c:v>
                </c:pt>
                <c:pt idx="3">
                  <c:v>106</c:v>
                </c:pt>
                <c:pt idx="4">
                  <c:v>108</c:v>
                </c:pt>
                <c:pt idx="5">
                  <c:v>93</c:v>
                </c:pt>
                <c:pt idx="6">
                  <c:v>89</c:v>
                </c:pt>
                <c:pt idx="7">
                  <c:v>92</c:v>
                </c:pt>
                <c:pt idx="8">
                  <c:v>81</c:v>
                </c:pt>
                <c:pt idx="9">
                  <c:v>74</c:v>
                </c:pt>
                <c:pt idx="10">
                  <c:v>76</c:v>
                </c:pt>
                <c:pt idx="11">
                  <c:v>82</c:v>
                </c:pt>
                <c:pt idx="12">
                  <c:v>81</c:v>
                </c:pt>
                <c:pt idx="13">
                  <c:v>77</c:v>
                </c:pt>
                <c:pt idx="14">
                  <c:v>83</c:v>
                </c:pt>
                <c:pt idx="15">
                  <c:v>79</c:v>
                </c:pt>
                <c:pt idx="16">
                  <c:v>83</c:v>
                </c:pt>
                <c:pt idx="17">
                  <c:v>72</c:v>
                </c:pt>
                <c:pt idx="18">
                  <c:v>129</c:v>
                </c:pt>
                <c:pt idx="19">
                  <c:v>194</c:v>
                </c:pt>
                <c:pt idx="20">
                  <c:v>142</c:v>
                </c:pt>
                <c:pt idx="21">
                  <c:v>153</c:v>
                </c:pt>
                <c:pt idx="22">
                  <c:v>117</c:v>
                </c:pt>
                <c:pt idx="23">
                  <c:v>126</c:v>
                </c:pt>
                <c:pt idx="24">
                  <c:v>146</c:v>
                </c:pt>
                <c:pt idx="25">
                  <c:v>153</c:v>
                </c:pt>
                <c:pt idx="26">
                  <c:v>132</c:v>
                </c:pt>
                <c:pt idx="27">
                  <c:v>115</c:v>
                </c:pt>
                <c:pt idx="28">
                  <c:v>73</c:v>
                </c:pt>
                <c:pt idx="29">
                  <c:v>50</c:v>
                </c:pt>
                <c:pt idx="30">
                  <c:v>50</c:v>
                </c:pt>
                <c:pt idx="31">
                  <c:v>43</c:v>
                </c:pt>
                <c:pt idx="32">
                  <c:v>41</c:v>
                </c:pt>
                <c:pt idx="33">
                  <c:v>59</c:v>
                </c:pt>
                <c:pt idx="34">
                  <c:v>48</c:v>
                </c:pt>
                <c:pt idx="35">
                  <c:v>51</c:v>
                </c:pt>
                <c:pt idx="36">
                  <c:v>55</c:v>
                </c:pt>
                <c:pt idx="37">
                  <c:v>48</c:v>
                </c:pt>
                <c:pt idx="38">
                  <c:v>44</c:v>
                </c:pt>
                <c:pt idx="39">
                  <c:v>52</c:v>
                </c:pt>
                <c:pt idx="40">
                  <c:v>48</c:v>
                </c:pt>
                <c:pt idx="41">
                  <c:v>42</c:v>
                </c:pt>
                <c:pt idx="42">
                  <c:v>44</c:v>
                </c:pt>
                <c:pt idx="43">
                  <c:v>53</c:v>
                </c:pt>
                <c:pt idx="44">
                  <c:v>53</c:v>
                </c:pt>
                <c:pt idx="45">
                  <c:v>51</c:v>
                </c:pt>
                <c:pt idx="46">
                  <c:v>48</c:v>
                </c:pt>
                <c:pt idx="47">
                  <c:v>45</c:v>
                </c:pt>
                <c:pt idx="48">
                  <c:v>42</c:v>
                </c:pt>
                <c:pt idx="49">
                  <c:v>39</c:v>
                </c:pt>
                <c:pt idx="50">
                  <c:v>43</c:v>
                </c:pt>
                <c:pt idx="51">
                  <c:v>39</c:v>
                </c:pt>
                <c:pt idx="52">
                  <c:v>33</c:v>
                </c:pt>
                <c:pt idx="53">
                  <c:v>38</c:v>
                </c:pt>
                <c:pt idx="54">
                  <c:v>47</c:v>
                </c:pt>
                <c:pt idx="55">
                  <c:v>45</c:v>
                </c:pt>
                <c:pt idx="56">
                  <c:v>38</c:v>
                </c:pt>
                <c:pt idx="57">
                  <c:v>39</c:v>
                </c:pt>
                <c:pt idx="58">
                  <c:v>37</c:v>
                </c:pt>
                <c:pt idx="59">
                  <c:v>34</c:v>
                </c:pt>
                <c:pt idx="60">
                  <c:v>42</c:v>
                </c:pt>
                <c:pt idx="61">
                  <c:v>35</c:v>
                </c:pt>
                <c:pt idx="62">
                  <c:v>33</c:v>
                </c:pt>
                <c:pt idx="63">
                  <c:v>32</c:v>
                </c:pt>
                <c:pt idx="64">
                  <c:v>33</c:v>
                </c:pt>
                <c:pt idx="65">
                  <c:v>31</c:v>
                </c:pt>
                <c:pt idx="66">
                  <c:v>28</c:v>
                </c:pt>
                <c:pt idx="67">
                  <c:v>32</c:v>
                </c:pt>
                <c:pt idx="68">
                  <c:v>29</c:v>
                </c:pt>
                <c:pt idx="69">
                  <c:v>28</c:v>
                </c:pt>
                <c:pt idx="70">
                  <c:v>20</c:v>
                </c:pt>
                <c:pt idx="71">
                  <c:v>21</c:v>
                </c:pt>
                <c:pt idx="72">
                  <c:v>16</c:v>
                </c:pt>
                <c:pt idx="73">
                  <c:v>18</c:v>
                </c:pt>
                <c:pt idx="74">
                  <c:v>19</c:v>
                </c:pt>
                <c:pt idx="75">
                  <c:v>16</c:v>
                </c:pt>
                <c:pt idx="76">
                  <c:v>10</c:v>
                </c:pt>
                <c:pt idx="77">
                  <c:v>13</c:v>
                </c:pt>
                <c:pt idx="78">
                  <c:v>9</c:v>
                </c:pt>
                <c:pt idx="79">
                  <c:v>9</c:v>
                </c:pt>
                <c:pt idx="80">
                  <c:v>5</c:v>
                </c:pt>
                <c:pt idx="81">
                  <c:v>6</c:v>
                </c:pt>
                <c:pt idx="82">
                  <c:v>7</c:v>
                </c:pt>
                <c:pt idx="83">
                  <c:v>10</c:v>
                </c:pt>
                <c:pt idx="84">
                  <c:v>6</c:v>
                </c:pt>
                <c:pt idx="85">
                  <c:v>41</c:v>
                </c:pt>
              </c:numCache>
            </c:numRef>
          </c:val>
          <c:extLst xmlns:c16r2="http://schemas.microsoft.com/office/drawing/2015/06/chart">
            <c:ext xmlns:c16="http://schemas.microsoft.com/office/drawing/2014/chart" uri="{C3380CC4-5D6E-409C-BE32-E72D297353CC}">
              <c16:uniqueId val="{00000006-A339-4B6D-9BF0-A3DB838C92BE}"/>
            </c:ext>
          </c:extLst>
        </c:ser>
        <c:ser>
          <c:idx val="7"/>
          <c:order val="7"/>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extLst xmlns:c16r2="http://schemas.microsoft.com/office/drawing/2015/06/chart">
              <c:ext xmlns:c16="http://schemas.microsoft.com/office/drawing/2014/chart" uri="{C3380CC4-5D6E-409C-BE32-E72D297353CC}">
                <c16:uniqueId val="{00000007-A339-4B6D-9BF0-A3DB838C92BE}"/>
              </c:ext>
            </c:extLst>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317</c:v>
                </c:pt>
                <c:pt idx="1">
                  <c:v>315</c:v>
                </c:pt>
                <c:pt idx="2">
                  <c:v>315</c:v>
                </c:pt>
                <c:pt idx="3">
                  <c:v>304</c:v>
                </c:pt>
                <c:pt idx="4">
                  <c:v>304</c:v>
                </c:pt>
                <c:pt idx="5">
                  <c:v>286</c:v>
                </c:pt>
                <c:pt idx="6">
                  <c:v>254</c:v>
                </c:pt>
                <c:pt idx="7">
                  <c:v>256</c:v>
                </c:pt>
                <c:pt idx="8">
                  <c:v>262</c:v>
                </c:pt>
                <c:pt idx="9">
                  <c:v>280</c:v>
                </c:pt>
                <c:pt idx="10">
                  <c:v>255</c:v>
                </c:pt>
                <c:pt idx="11">
                  <c:v>265</c:v>
                </c:pt>
                <c:pt idx="12">
                  <c:v>278</c:v>
                </c:pt>
                <c:pt idx="13">
                  <c:v>262</c:v>
                </c:pt>
                <c:pt idx="14">
                  <c:v>276</c:v>
                </c:pt>
                <c:pt idx="15">
                  <c:v>273</c:v>
                </c:pt>
                <c:pt idx="16">
                  <c:v>274</c:v>
                </c:pt>
                <c:pt idx="17">
                  <c:v>268</c:v>
                </c:pt>
                <c:pt idx="18">
                  <c:v>311</c:v>
                </c:pt>
                <c:pt idx="19">
                  <c:v>297</c:v>
                </c:pt>
                <c:pt idx="20">
                  <c:v>291</c:v>
                </c:pt>
                <c:pt idx="21">
                  <c:v>329</c:v>
                </c:pt>
                <c:pt idx="22">
                  <c:v>323</c:v>
                </c:pt>
                <c:pt idx="23">
                  <c:v>310</c:v>
                </c:pt>
                <c:pt idx="24">
                  <c:v>378</c:v>
                </c:pt>
                <c:pt idx="25">
                  <c:v>379</c:v>
                </c:pt>
                <c:pt idx="26">
                  <c:v>354</c:v>
                </c:pt>
                <c:pt idx="27">
                  <c:v>335</c:v>
                </c:pt>
                <c:pt idx="28">
                  <c:v>303</c:v>
                </c:pt>
                <c:pt idx="29">
                  <c:v>267</c:v>
                </c:pt>
                <c:pt idx="30">
                  <c:v>235</c:v>
                </c:pt>
                <c:pt idx="31">
                  <c:v>234</c:v>
                </c:pt>
                <c:pt idx="32">
                  <c:v>251</c:v>
                </c:pt>
                <c:pt idx="33">
                  <c:v>243</c:v>
                </c:pt>
                <c:pt idx="34">
                  <c:v>256</c:v>
                </c:pt>
                <c:pt idx="35">
                  <c:v>297</c:v>
                </c:pt>
                <c:pt idx="36">
                  <c:v>261</c:v>
                </c:pt>
                <c:pt idx="37">
                  <c:v>218</c:v>
                </c:pt>
                <c:pt idx="38">
                  <c:v>229</c:v>
                </c:pt>
                <c:pt idx="39">
                  <c:v>248</c:v>
                </c:pt>
                <c:pt idx="40">
                  <c:v>234</c:v>
                </c:pt>
                <c:pt idx="41">
                  <c:v>233</c:v>
                </c:pt>
                <c:pt idx="42">
                  <c:v>218</c:v>
                </c:pt>
                <c:pt idx="43">
                  <c:v>208</c:v>
                </c:pt>
                <c:pt idx="44">
                  <c:v>231</c:v>
                </c:pt>
                <c:pt idx="45">
                  <c:v>222</c:v>
                </c:pt>
                <c:pt idx="46">
                  <c:v>212</c:v>
                </c:pt>
                <c:pt idx="47">
                  <c:v>207</c:v>
                </c:pt>
                <c:pt idx="48">
                  <c:v>223</c:v>
                </c:pt>
                <c:pt idx="49">
                  <c:v>221</c:v>
                </c:pt>
                <c:pt idx="50">
                  <c:v>251</c:v>
                </c:pt>
                <c:pt idx="51">
                  <c:v>234</c:v>
                </c:pt>
                <c:pt idx="52">
                  <c:v>228</c:v>
                </c:pt>
                <c:pt idx="53">
                  <c:v>222</c:v>
                </c:pt>
                <c:pt idx="54">
                  <c:v>257</c:v>
                </c:pt>
                <c:pt idx="55">
                  <c:v>252</c:v>
                </c:pt>
                <c:pt idx="56">
                  <c:v>246</c:v>
                </c:pt>
                <c:pt idx="57">
                  <c:v>259</c:v>
                </c:pt>
                <c:pt idx="58">
                  <c:v>265</c:v>
                </c:pt>
                <c:pt idx="59">
                  <c:v>266</c:v>
                </c:pt>
                <c:pt idx="60">
                  <c:v>265</c:v>
                </c:pt>
                <c:pt idx="61">
                  <c:v>245</c:v>
                </c:pt>
                <c:pt idx="62">
                  <c:v>240</c:v>
                </c:pt>
                <c:pt idx="63">
                  <c:v>243</c:v>
                </c:pt>
                <c:pt idx="64">
                  <c:v>200</c:v>
                </c:pt>
                <c:pt idx="65">
                  <c:v>174</c:v>
                </c:pt>
                <c:pt idx="66">
                  <c:v>178</c:v>
                </c:pt>
                <c:pt idx="67">
                  <c:v>158</c:v>
                </c:pt>
                <c:pt idx="68">
                  <c:v>139</c:v>
                </c:pt>
                <c:pt idx="69">
                  <c:v>120</c:v>
                </c:pt>
                <c:pt idx="70">
                  <c:v>122</c:v>
                </c:pt>
                <c:pt idx="71">
                  <c:v>116</c:v>
                </c:pt>
                <c:pt idx="72">
                  <c:v>106</c:v>
                </c:pt>
                <c:pt idx="73">
                  <c:v>100</c:v>
                </c:pt>
                <c:pt idx="74">
                  <c:v>88</c:v>
                </c:pt>
                <c:pt idx="75">
                  <c:v>84</c:v>
                </c:pt>
                <c:pt idx="76">
                  <c:v>86</c:v>
                </c:pt>
                <c:pt idx="77">
                  <c:v>86</c:v>
                </c:pt>
                <c:pt idx="78">
                  <c:v>81</c:v>
                </c:pt>
                <c:pt idx="79">
                  <c:v>72</c:v>
                </c:pt>
                <c:pt idx="80">
                  <c:v>62</c:v>
                </c:pt>
                <c:pt idx="81">
                  <c:v>63</c:v>
                </c:pt>
                <c:pt idx="82">
                  <c:v>60</c:v>
                </c:pt>
                <c:pt idx="83">
                  <c:v>50</c:v>
                </c:pt>
                <c:pt idx="84">
                  <c:v>49</c:v>
                </c:pt>
                <c:pt idx="85">
                  <c:v>313</c:v>
                </c:pt>
              </c:numCache>
            </c:numRef>
          </c:val>
          <c:extLst xmlns:c16r2="http://schemas.microsoft.com/office/drawing/2015/06/chart">
            <c:ext xmlns:c16="http://schemas.microsoft.com/office/drawing/2014/chart" uri="{C3380CC4-5D6E-409C-BE32-E72D297353CC}">
              <c16:uniqueId val="{00000008-A339-4B6D-9BF0-A3DB838C92BE}"/>
            </c:ext>
          </c:extLst>
        </c:ser>
        <c:dLbls>
          <c:showLegendKey val="0"/>
          <c:showVal val="0"/>
          <c:showCatName val="0"/>
          <c:showSerName val="0"/>
          <c:showPercent val="0"/>
          <c:showBubbleSize val="0"/>
        </c:dLbls>
        <c:gapWidth val="0"/>
        <c:overlap val="100"/>
        <c:axId val="221330552"/>
        <c:axId val="221325064"/>
      </c:barChart>
      <c:catAx>
        <c:axId val="221330552"/>
        <c:scaling>
          <c:orientation val="minMax"/>
        </c:scaling>
        <c:delete val="0"/>
        <c:axPos val="l"/>
        <c:numFmt formatCode="General" sourceLinked="0"/>
        <c:majorTickMark val="out"/>
        <c:minorTickMark val="none"/>
        <c:tickLblPos val="low"/>
        <c:txPr>
          <a:bodyPr/>
          <a:lstStyle/>
          <a:p>
            <a:pPr>
              <a:defRPr sz="1050" baseline="0"/>
            </a:pPr>
            <a:endParaRPr lang="en-US"/>
          </a:p>
        </c:txPr>
        <c:crossAx val="221325064"/>
        <c:crosses val="autoZero"/>
        <c:auto val="1"/>
        <c:lblAlgn val="ctr"/>
        <c:lblOffset val="100"/>
        <c:tickLblSkip val="5"/>
        <c:noMultiLvlLbl val="0"/>
      </c:catAx>
      <c:valAx>
        <c:axId val="221325064"/>
        <c:scaling>
          <c:orientation val="minMax"/>
          <c:max val="3000"/>
        </c:scaling>
        <c:delete val="0"/>
        <c:axPos val="b"/>
        <c:majorGridlines/>
        <c:numFmt formatCode="#,##0;[Red]#,##0" sourceLinked="1"/>
        <c:majorTickMark val="out"/>
        <c:minorTickMark val="none"/>
        <c:tickLblPos val="nextTo"/>
        <c:txPr>
          <a:bodyPr/>
          <a:lstStyle/>
          <a:p>
            <a:pPr>
              <a:defRPr sz="1400"/>
            </a:pPr>
            <a:endParaRPr lang="en-US"/>
          </a:p>
        </c:txPr>
        <c:crossAx val="221330552"/>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Net Migration</c:v>
                </c:pt>
              </c:strCache>
            </c:strRef>
          </c:tx>
          <c:spPr>
            <a:ln w="50800" cmpd="sng">
              <a:solidFill>
                <a:schemeClr val="accent1"/>
              </a:solidFill>
              <a:prstDash val="sysDash"/>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Sheet!$B$2:$B$42</c:f>
              <c:numCache>
                <c:formatCode>General</c:formatCode>
                <c:ptCount val="41"/>
                <c:pt idx="0">
                  <c:v>25.145561000000001</c:v>
                </c:pt>
                <c:pt idx="1">
                  <c:v>25.36814</c:v>
                </c:pt>
                <c:pt idx="2">
                  <c:v>25.587758000000001</c:v>
                </c:pt>
                <c:pt idx="3">
                  <c:v>25.804803</c:v>
                </c:pt>
                <c:pt idx="4">
                  <c:v>26.018996000000001</c:v>
                </c:pt>
                <c:pt idx="5">
                  <c:v>26.230098000000002</c:v>
                </c:pt>
                <c:pt idx="6">
                  <c:v>26.438030999999999</c:v>
                </c:pt>
                <c:pt idx="7">
                  <c:v>26.642845999999999</c:v>
                </c:pt>
                <c:pt idx="8">
                  <c:v>26.844587000000001</c:v>
                </c:pt>
                <c:pt idx="9">
                  <c:v>27.043215</c:v>
                </c:pt>
                <c:pt idx="10">
                  <c:v>27.238610000000001</c:v>
                </c:pt>
                <c:pt idx="11">
                  <c:v>27.430845999999999</c:v>
                </c:pt>
                <c:pt idx="12">
                  <c:v>27.619758000000001</c:v>
                </c:pt>
                <c:pt idx="13">
                  <c:v>27.805264000000001</c:v>
                </c:pt>
                <c:pt idx="14">
                  <c:v>27.987306</c:v>
                </c:pt>
                <c:pt idx="15">
                  <c:v>28.165689</c:v>
                </c:pt>
                <c:pt idx="16">
                  <c:v>28.340191999999998</c:v>
                </c:pt>
                <c:pt idx="17">
                  <c:v>28.510652</c:v>
                </c:pt>
                <c:pt idx="18">
                  <c:v>28.676462999999998</c:v>
                </c:pt>
                <c:pt idx="19">
                  <c:v>28.837655000000002</c:v>
                </c:pt>
                <c:pt idx="20">
                  <c:v>28.994209999999999</c:v>
                </c:pt>
                <c:pt idx="21">
                  <c:v>29.146457000000002</c:v>
                </c:pt>
                <c:pt idx="22">
                  <c:v>29.293369999999999</c:v>
                </c:pt>
                <c:pt idx="23">
                  <c:v>29.435223000000001</c:v>
                </c:pt>
                <c:pt idx="24">
                  <c:v>29.572471</c:v>
                </c:pt>
                <c:pt idx="25">
                  <c:v>29.705207000000001</c:v>
                </c:pt>
                <c:pt idx="26">
                  <c:v>29.833584999999999</c:v>
                </c:pt>
                <c:pt idx="27">
                  <c:v>29.957694</c:v>
                </c:pt>
                <c:pt idx="28">
                  <c:v>30.0776</c:v>
                </c:pt>
                <c:pt idx="29">
                  <c:v>30.193458</c:v>
                </c:pt>
                <c:pt idx="30">
                  <c:v>30.305304</c:v>
                </c:pt>
                <c:pt idx="31">
                  <c:v>30.413550000000001</c:v>
                </c:pt>
                <c:pt idx="32">
                  <c:v>30.517688</c:v>
                </c:pt>
                <c:pt idx="33">
                  <c:v>30.617889999999999</c:v>
                </c:pt>
                <c:pt idx="34">
                  <c:v>30.714751</c:v>
                </c:pt>
                <c:pt idx="35">
                  <c:v>30.808219000000001</c:v>
                </c:pt>
                <c:pt idx="36">
                  <c:v>30.89922</c:v>
                </c:pt>
                <c:pt idx="37">
                  <c:v>30.988289999999999</c:v>
                </c:pt>
                <c:pt idx="38">
                  <c:v>31.075662000000001</c:v>
                </c:pt>
                <c:pt idx="39">
                  <c:v>31.161595999999999</c:v>
                </c:pt>
                <c:pt idx="40">
                  <c:v>31.246355000000001</c:v>
                </c:pt>
              </c:numCache>
            </c:numRef>
          </c:val>
          <c:smooth val="0"/>
          <c:extLst xmlns:c16r2="http://schemas.microsoft.com/office/drawing/2015/06/chart">
            <c:ext xmlns:c16="http://schemas.microsoft.com/office/drawing/2014/chart" uri="{C3380CC4-5D6E-409C-BE32-E72D297353CC}">
              <c16:uniqueId val="{00000000-95F3-4C0C-8012-CBA3BFAE3F01}"/>
            </c:ext>
          </c:extLst>
        </c:ser>
        <c:ser>
          <c:idx val="2"/>
          <c:order val="1"/>
          <c:tx>
            <c:strRef>
              <c:f>Sheet!$C$1</c:f>
              <c:strCache>
                <c:ptCount val="1"/>
                <c:pt idx="0">
                  <c:v>Half 2000 -2010</c:v>
                </c:pt>
              </c:strCache>
            </c:strRef>
          </c:tx>
          <c:spPr>
            <a:ln w="50800" cmpd="sng">
              <a:solidFill>
                <a:srgbClr val="99660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Sheet!$C$2:$C$42</c:f>
              <c:numCache>
                <c:formatCode>General</c:formatCode>
                <c:ptCount val="41"/>
                <c:pt idx="0">
                  <c:v>25.145561000000001</c:v>
                </c:pt>
                <c:pt idx="1">
                  <c:v>25.499699</c:v>
                </c:pt>
                <c:pt idx="2">
                  <c:v>25.857199999999999</c:v>
                </c:pt>
                <c:pt idx="3">
                  <c:v>26.217849999999999</c:v>
                </c:pt>
                <c:pt idx="4">
                  <c:v>26.581256</c:v>
                </c:pt>
                <c:pt idx="5">
                  <c:v>26.947116000000001</c:v>
                </c:pt>
                <c:pt idx="6">
                  <c:v>27.315362</c:v>
                </c:pt>
                <c:pt idx="7">
                  <c:v>27.686233999999999</c:v>
                </c:pt>
                <c:pt idx="8">
                  <c:v>28.059417</c:v>
                </c:pt>
                <c:pt idx="9">
                  <c:v>28.435222</c:v>
                </c:pt>
                <c:pt idx="10">
                  <c:v>28.813282000000001</c:v>
                </c:pt>
                <c:pt idx="11">
                  <c:v>29.193542999999998</c:v>
                </c:pt>
                <c:pt idx="12">
                  <c:v>29.576077999999999</c:v>
                </c:pt>
                <c:pt idx="13">
                  <c:v>29.960483</c:v>
                </c:pt>
                <c:pt idx="14">
                  <c:v>30.346675000000001</c:v>
                </c:pt>
                <c:pt idx="15">
                  <c:v>30.734321000000001</c:v>
                </c:pt>
                <c:pt idx="16">
                  <c:v>31.12311</c:v>
                </c:pt>
                <c:pt idx="17">
                  <c:v>31.512597</c:v>
                </c:pt>
                <c:pt idx="18">
                  <c:v>31.902068</c:v>
                </c:pt>
                <c:pt idx="19">
                  <c:v>32.291314</c:v>
                </c:pt>
                <c:pt idx="20">
                  <c:v>32.680216999999999</c:v>
                </c:pt>
                <c:pt idx="21">
                  <c:v>33.069124000000002</c:v>
                </c:pt>
                <c:pt idx="22">
                  <c:v>33.456995999999997</c:v>
                </c:pt>
                <c:pt idx="23">
                  <c:v>33.844034000000001</c:v>
                </c:pt>
                <c:pt idx="24">
                  <c:v>34.230595999999998</c:v>
                </c:pt>
                <c:pt idx="25">
                  <c:v>34.616889999999998</c:v>
                </c:pt>
                <c:pt idx="26">
                  <c:v>35.003182000000002</c:v>
                </c:pt>
                <c:pt idx="27">
                  <c:v>35.389580000000002</c:v>
                </c:pt>
                <c:pt idx="28">
                  <c:v>35.776102000000002</c:v>
                </c:pt>
                <c:pt idx="29">
                  <c:v>36.163116000000002</c:v>
                </c:pt>
                <c:pt idx="30">
                  <c:v>36.550595000000001</c:v>
                </c:pt>
                <c:pt idx="31">
                  <c:v>36.938879</c:v>
                </c:pt>
                <c:pt idx="32">
                  <c:v>37.327562</c:v>
                </c:pt>
                <c:pt idx="33">
                  <c:v>37.716926000000001</c:v>
                </c:pt>
                <c:pt idx="34">
                  <c:v>38.107567000000003</c:v>
                </c:pt>
                <c:pt idx="35">
                  <c:v>38.499538000000001</c:v>
                </c:pt>
                <c:pt idx="36">
                  <c:v>38.893625</c:v>
                </c:pt>
                <c:pt idx="37">
                  <c:v>39.290774999999996</c:v>
                </c:pt>
                <c:pt idx="38">
                  <c:v>39.691096999999999</c:v>
                </c:pt>
                <c:pt idx="39">
                  <c:v>40.095109000000001</c:v>
                </c:pt>
                <c:pt idx="40">
                  <c:v>40.502749000000001</c:v>
                </c:pt>
              </c:numCache>
            </c:numRef>
          </c:val>
          <c:smooth val="0"/>
          <c:extLst xmlns:c16r2="http://schemas.microsoft.com/office/drawing/2015/06/chart">
            <c:ext xmlns:c16="http://schemas.microsoft.com/office/drawing/2014/chart" uri="{C3380CC4-5D6E-409C-BE32-E72D297353CC}">
              <c16:uniqueId val="{00000001-95F3-4C0C-8012-CBA3BFAE3F01}"/>
            </c:ext>
          </c:extLst>
        </c:ser>
        <c:ser>
          <c:idx val="3"/>
          <c:order val="2"/>
          <c:tx>
            <c:strRef>
              <c:f>Sheet!$D$1</c:f>
              <c:strCache>
                <c:ptCount val="1"/>
                <c:pt idx="0">
                  <c:v>2000 -2010</c:v>
                </c:pt>
              </c:strCache>
            </c:strRef>
          </c:tx>
          <c:spPr>
            <a:ln w="57150" cmpd="dbl">
              <a:solidFill>
                <a:srgbClr val="00206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Sheet!$D$2:$D$42</c:f>
              <c:numCache>
                <c:formatCode>General</c:formatCode>
                <c:ptCount val="41"/>
                <c:pt idx="0">
                  <c:v>25.145561000000001</c:v>
                </c:pt>
                <c:pt idx="1">
                  <c:v>25.631695000000001</c:v>
                </c:pt>
                <c:pt idx="2">
                  <c:v>26.130047000000001</c:v>
                </c:pt>
                <c:pt idx="3">
                  <c:v>26.640165</c:v>
                </c:pt>
                <c:pt idx="4">
                  <c:v>27.161942</c:v>
                </c:pt>
                <c:pt idx="5">
                  <c:v>27.695284000000001</c:v>
                </c:pt>
                <c:pt idx="6">
                  <c:v>28.240245000000002</c:v>
                </c:pt>
                <c:pt idx="7">
                  <c:v>28.79729</c:v>
                </c:pt>
                <c:pt idx="8">
                  <c:v>29.366479000000002</c:v>
                </c:pt>
                <c:pt idx="9">
                  <c:v>29.948091000000002</c:v>
                </c:pt>
                <c:pt idx="10">
                  <c:v>30.541978</c:v>
                </c:pt>
                <c:pt idx="11">
                  <c:v>31.148299000000002</c:v>
                </c:pt>
                <c:pt idx="12">
                  <c:v>31.767295000000001</c:v>
                </c:pt>
                <c:pt idx="13">
                  <c:v>32.398820000000001</c:v>
                </c:pt>
                <c:pt idx="14">
                  <c:v>33.042844000000002</c:v>
                </c:pt>
                <c:pt idx="15">
                  <c:v>33.699306999999997</c:v>
                </c:pt>
                <c:pt idx="16">
                  <c:v>34.367812000000001</c:v>
                </c:pt>
                <c:pt idx="17">
                  <c:v>35.048138999999999</c:v>
                </c:pt>
                <c:pt idx="18">
                  <c:v>35.739576</c:v>
                </c:pt>
                <c:pt idx="19">
                  <c:v>36.441844000000003</c:v>
                </c:pt>
                <c:pt idx="20">
                  <c:v>37.155084000000002</c:v>
                </c:pt>
                <c:pt idx="21">
                  <c:v>37.879807999999997</c:v>
                </c:pt>
                <c:pt idx="22">
                  <c:v>38.615544999999997</c:v>
                </c:pt>
                <c:pt idx="23">
                  <c:v>39.362271</c:v>
                </c:pt>
                <c:pt idx="24">
                  <c:v>40.120967999999998</c:v>
                </c:pt>
                <c:pt idx="25">
                  <c:v>40.892254999999999</c:v>
                </c:pt>
                <c:pt idx="26">
                  <c:v>41.676431999999998</c:v>
                </c:pt>
                <c:pt idx="27">
                  <c:v>42.474367999999998</c:v>
                </c:pt>
                <c:pt idx="28">
                  <c:v>43.286563999999998</c:v>
                </c:pt>
                <c:pt idx="29">
                  <c:v>44.113563999999997</c:v>
                </c:pt>
                <c:pt idx="30">
                  <c:v>44.955896000000003</c:v>
                </c:pt>
                <c:pt idx="31">
                  <c:v>45.814205999999999</c:v>
                </c:pt>
                <c:pt idx="32">
                  <c:v>46.688597999999999</c:v>
                </c:pt>
                <c:pt idx="33">
                  <c:v>47.579642999999997</c:v>
                </c:pt>
                <c:pt idx="34">
                  <c:v>48.488715999999997</c:v>
                </c:pt>
                <c:pt idx="35">
                  <c:v>49.416164999999999</c:v>
                </c:pt>
                <c:pt idx="36">
                  <c:v>50.363232000000004</c:v>
                </c:pt>
                <c:pt idx="37">
                  <c:v>51.331195999999998</c:v>
                </c:pt>
                <c:pt idx="38">
                  <c:v>52.321083999999999</c:v>
                </c:pt>
                <c:pt idx="39">
                  <c:v>53.333517000000001</c:v>
                </c:pt>
                <c:pt idx="40">
                  <c:v>54.369297000000003</c:v>
                </c:pt>
              </c:numCache>
            </c:numRef>
          </c:val>
          <c:smooth val="0"/>
          <c:extLst xmlns:c16r2="http://schemas.microsoft.com/office/drawing/2015/06/chart">
            <c:ext xmlns:c16="http://schemas.microsoft.com/office/drawing/2014/chart" uri="{C3380CC4-5D6E-409C-BE32-E72D297353CC}">
              <c16:uniqueId val="{00000002-95F3-4C0C-8012-CBA3BFAE3F01}"/>
            </c:ext>
          </c:extLst>
        </c:ser>
        <c:ser>
          <c:idx val="0"/>
          <c:order val="3"/>
          <c:tx>
            <c:strRef>
              <c:f>Sheet!$E$1</c:f>
              <c:strCache>
                <c:ptCount val="1"/>
                <c:pt idx="0">
                  <c:v>2010 -2015</c:v>
                </c:pt>
              </c:strCache>
            </c:strRef>
          </c:tx>
          <c:spPr>
            <a:ln w="44450">
              <a:solidFill>
                <a:schemeClr val="accent2"/>
              </a:solidFill>
            </a:ln>
          </c:spPr>
          <c:marker>
            <c:symbol val="none"/>
          </c:marker>
          <c:val>
            <c:numRef>
              <c:f>Sheet!$E$2:$E$42</c:f>
              <c:numCache>
                <c:formatCode>General</c:formatCode>
                <c:ptCount val="41"/>
                <c:pt idx="0">
                  <c:v>25.145561000000001</c:v>
                </c:pt>
                <c:pt idx="1">
                  <c:v>25.560866999999998</c:v>
                </c:pt>
                <c:pt idx="2">
                  <c:v>25.982796</c:v>
                </c:pt>
                <c:pt idx="3">
                  <c:v>26.411553999999999</c:v>
                </c:pt>
                <c:pt idx="4">
                  <c:v>26.847197999999999</c:v>
                </c:pt>
                <c:pt idx="5">
                  <c:v>27.289849</c:v>
                </c:pt>
                <c:pt idx="6">
                  <c:v>27.739236999999999</c:v>
                </c:pt>
                <c:pt idx="7">
                  <c:v>28.195917999999999</c:v>
                </c:pt>
                <c:pt idx="8">
                  <c:v>28.659986</c:v>
                </c:pt>
                <c:pt idx="9">
                  <c:v>29.131564000000001</c:v>
                </c:pt>
                <c:pt idx="10">
                  <c:v>29.610797999999999</c:v>
                </c:pt>
                <c:pt idx="11">
                  <c:v>30.097591999999999</c:v>
                </c:pt>
                <c:pt idx="12">
                  <c:v>30.592002000000001</c:v>
                </c:pt>
                <c:pt idx="13">
                  <c:v>31.094014000000001</c:v>
                </c:pt>
                <c:pt idx="14">
                  <c:v>31.603586</c:v>
                </c:pt>
                <c:pt idx="15">
                  <c:v>32.120618999999998</c:v>
                </c:pt>
                <c:pt idx="16">
                  <c:v>32.644846000000001</c:v>
                </c:pt>
                <c:pt idx="17">
                  <c:v>33.176082999999998</c:v>
                </c:pt>
                <c:pt idx="18">
                  <c:v>33.714047000000001</c:v>
                </c:pt>
                <c:pt idx="19">
                  <c:v>34.258343000000004</c:v>
                </c:pt>
                <c:pt idx="20">
                  <c:v>34.808596000000001</c:v>
                </c:pt>
                <c:pt idx="21">
                  <c:v>35.364516000000002</c:v>
                </c:pt>
                <c:pt idx="22">
                  <c:v>35.926034000000001</c:v>
                </c:pt>
                <c:pt idx="23">
                  <c:v>36.493169000000002</c:v>
                </c:pt>
                <c:pt idx="24">
                  <c:v>37.065918000000003</c:v>
                </c:pt>
                <c:pt idx="25">
                  <c:v>37.644506999999997</c:v>
                </c:pt>
                <c:pt idx="26">
                  <c:v>38.229151000000002</c:v>
                </c:pt>
                <c:pt idx="27">
                  <c:v>38.820807000000002</c:v>
                </c:pt>
                <c:pt idx="28">
                  <c:v>39.419739</c:v>
                </c:pt>
                <c:pt idx="29">
                  <c:v>40.026367999999998</c:v>
                </c:pt>
                <c:pt idx="30">
                  <c:v>40.641319000000003</c:v>
                </c:pt>
                <c:pt idx="31">
                  <c:v>41.265099999999997</c:v>
                </c:pt>
                <c:pt idx="32">
                  <c:v>41.898122000000001</c:v>
                </c:pt>
                <c:pt idx="33">
                  <c:v>42.541187999999998</c:v>
                </c:pt>
                <c:pt idx="34">
                  <c:v>43.195070000000001</c:v>
                </c:pt>
                <c:pt idx="35">
                  <c:v>43.860542000000002</c:v>
                </c:pt>
                <c:pt idx="36">
                  <c:v>44.538311999999998</c:v>
                </c:pt>
                <c:pt idx="37">
                  <c:v>45.229095999999998</c:v>
                </c:pt>
                <c:pt idx="38">
                  <c:v>45.933566999999996</c:v>
                </c:pt>
                <c:pt idx="39">
                  <c:v>46.652445999999998</c:v>
                </c:pt>
                <c:pt idx="40">
                  <c:v>47.386428000000002</c:v>
                </c:pt>
              </c:numCache>
            </c:numRef>
          </c:val>
          <c:smooth val="0"/>
          <c:extLst xmlns:c16r2="http://schemas.microsoft.com/office/drawing/2015/06/chart">
            <c:ext xmlns:c16="http://schemas.microsoft.com/office/drawing/2014/chart" uri="{C3380CC4-5D6E-409C-BE32-E72D297353CC}">
              <c16:uniqueId val="{00000003-95F3-4C0C-8012-CBA3BFAE3F01}"/>
            </c:ext>
          </c:extLst>
        </c:ser>
        <c:dLbls>
          <c:showLegendKey val="0"/>
          <c:showVal val="0"/>
          <c:showCatName val="0"/>
          <c:showSerName val="0"/>
          <c:showPercent val="0"/>
          <c:showBubbleSize val="0"/>
        </c:dLbls>
        <c:smooth val="0"/>
        <c:axId val="234817984"/>
        <c:axId val="234813672"/>
      </c:lineChart>
      <c:catAx>
        <c:axId val="234817984"/>
        <c:scaling>
          <c:orientation val="minMax"/>
        </c:scaling>
        <c:delete val="0"/>
        <c:axPos val="b"/>
        <c:numFmt formatCode="General" sourceLinked="1"/>
        <c:majorTickMark val="out"/>
        <c:minorTickMark val="none"/>
        <c:tickLblPos val="nextTo"/>
        <c:txPr>
          <a:bodyPr rot="2700000"/>
          <a:lstStyle/>
          <a:p>
            <a:pPr>
              <a:defRPr sz="1400"/>
            </a:pPr>
            <a:endParaRPr lang="en-US"/>
          </a:p>
        </c:txPr>
        <c:crossAx val="234813672"/>
        <c:crosses val="autoZero"/>
        <c:auto val="1"/>
        <c:lblAlgn val="ctr"/>
        <c:lblOffset val="0"/>
        <c:tickLblSkip val="5"/>
        <c:noMultiLvlLbl val="0"/>
      </c:catAx>
      <c:valAx>
        <c:axId val="234813672"/>
        <c:scaling>
          <c:orientation val="minMax"/>
          <c:min val="20"/>
        </c:scaling>
        <c:delete val="0"/>
        <c:axPos val="l"/>
        <c:majorGridlines/>
        <c:title>
          <c:tx>
            <c:rich>
              <a:bodyPr/>
              <a:lstStyle/>
              <a:p>
                <a:pPr>
                  <a:defRPr/>
                </a:pPr>
                <a:r>
                  <a:rPr lang="en-US" dirty="0" smtClean="0"/>
                  <a:t>Millions</a:t>
                </a:r>
                <a:endParaRPr lang="en-US" dirty="0"/>
              </a:p>
            </c:rich>
          </c:tx>
          <c:overlay val="0"/>
        </c:title>
        <c:numFmt formatCode="0" sourceLinked="0"/>
        <c:majorTickMark val="out"/>
        <c:minorTickMark val="none"/>
        <c:tickLblPos val="nextTo"/>
        <c:crossAx val="234817984"/>
        <c:crosses val="autoZero"/>
        <c:crossBetween val="midCat"/>
      </c:valAx>
    </c:plotArea>
    <c:legend>
      <c:legendPos val="l"/>
      <c:layout>
        <c:manualLayout>
          <c:xMode val="edge"/>
          <c:yMode val="edge"/>
          <c:x val="0.13875692621755614"/>
          <c:y val="0.1117884020045586"/>
          <c:w val="0.24976876154369596"/>
          <c:h val="0.27068733761651703"/>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Net Migration</c:v>
                </c:pt>
              </c:strCache>
            </c:strRef>
          </c:tx>
          <c:spPr>
            <a:ln w="50800" cmpd="sng">
              <a:solidFill>
                <a:schemeClr val="accent1"/>
              </a:solidFill>
              <a:prstDash val="sysDash"/>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Sheet!$B$2:$B$42</c:f>
              <c:numCache>
                <c:formatCode>General</c:formatCode>
                <c:ptCount val="11"/>
                <c:pt idx="0">
                  <c:v>25.145561000000001</c:v>
                </c:pt>
                <c:pt idx="1">
                  <c:v>25.36814</c:v>
                </c:pt>
                <c:pt idx="2">
                  <c:v>25.587758000000001</c:v>
                </c:pt>
                <c:pt idx="3">
                  <c:v>25.804803</c:v>
                </c:pt>
                <c:pt idx="4">
                  <c:v>26.018996000000001</c:v>
                </c:pt>
                <c:pt idx="5">
                  <c:v>26.230098000000002</c:v>
                </c:pt>
                <c:pt idx="6">
                  <c:v>26.438030999999999</c:v>
                </c:pt>
                <c:pt idx="7">
                  <c:v>26.642845999999999</c:v>
                </c:pt>
                <c:pt idx="8">
                  <c:v>26.844587000000001</c:v>
                </c:pt>
                <c:pt idx="9">
                  <c:v>27.043215</c:v>
                </c:pt>
                <c:pt idx="10">
                  <c:v>27.238610000000001</c:v>
                </c:pt>
              </c:numCache>
            </c:numRef>
          </c:val>
          <c:smooth val="0"/>
          <c:extLst xmlns:c16r2="http://schemas.microsoft.com/office/drawing/2015/06/chart">
            <c:ext xmlns:c16="http://schemas.microsoft.com/office/drawing/2014/chart" uri="{C3380CC4-5D6E-409C-BE32-E72D297353CC}">
              <c16:uniqueId val="{00000000-3466-4418-A72D-805512C9E718}"/>
            </c:ext>
          </c:extLst>
        </c:ser>
        <c:ser>
          <c:idx val="2"/>
          <c:order val="1"/>
          <c:tx>
            <c:strRef>
              <c:f>Sheet!$C$1</c:f>
              <c:strCache>
                <c:ptCount val="1"/>
                <c:pt idx="0">
                  <c:v>Half 2000 -2010</c:v>
                </c:pt>
              </c:strCache>
            </c:strRef>
          </c:tx>
          <c:spPr>
            <a:ln w="50800" cmpd="sng">
              <a:solidFill>
                <a:srgbClr val="996600"/>
              </a:solidFill>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Sheet!$C$2:$C$42</c:f>
              <c:numCache>
                <c:formatCode>General</c:formatCode>
                <c:ptCount val="11"/>
                <c:pt idx="0">
                  <c:v>25.145561000000001</c:v>
                </c:pt>
                <c:pt idx="1">
                  <c:v>25.499699</c:v>
                </c:pt>
                <c:pt idx="2">
                  <c:v>25.857199999999999</c:v>
                </c:pt>
                <c:pt idx="3">
                  <c:v>26.217849999999999</c:v>
                </c:pt>
                <c:pt idx="4">
                  <c:v>26.581256</c:v>
                </c:pt>
                <c:pt idx="5">
                  <c:v>26.947116000000001</c:v>
                </c:pt>
                <c:pt idx="6">
                  <c:v>27.315362</c:v>
                </c:pt>
                <c:pt idx="7">
                  <c:v>27.686233999999999</c:v>
                </c:pt>
                <c:pt idx="8">
                  <c:v>28.059417</c:v>
                </c:pt>
                <c:pt idx="9">
                  <c:v>28.435222</c:v>
                </c:pt>
                <c:pt idx="10">
                  <c:v>28.813282000000001</c:v>
                </c:pt>
              </c:numCache>
            </c:numRef>
          </c:val>
          <c:smooth val="0"/>
          <c:extLst xmlns:c16r2="http://schemas.microsoft.com/office/drawing/2015/06/chart">
            <c:ext xmlns:c16="http://schemas.microsoft.com/office/drawing/2014/chart" uri="{C3380CC4-5D6E-409C-BE32-E72D297353CC}">
              <c16:uniqueId val="{00000001-3466-4418-A72D-805512C9E718}"/>
            </c:ext>
          </c:extLst>
        </c:ser>
        <c:ser>
          <c:idx val="3"/>
          <c:order val="2"/>
          <c:tx>
            <c:strRef>
              <c:f>Sheet!$D$1</c:f>
              <c:strCache>
                <c:ptCount val="1"/>
                <c:pt idx="0">
                  <c:v>2000 -2010</c:v>
                </c:pt>
              </c:strCache>
            </c:strRef>
          </c:tx>
          <c:spPr>
            <a:ln w="57150" cmpd="dbl">
              <a:solidFill>
                <a:srgbClr val="002060"/>
              </a:solidFill>
            </a:ln>
          </c:spPr>
          <c:marker>
            <c:symbol val="none"/>
          </c:marker>
          <c:cat>
            <c:numRef>
              <c:f>Sheet!$A$2:$A$42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Sheet!$D$2:$D$42</c:f>
              <c:numCache>
                <c:formatCode>General</c:formatCode>
                <c:ptCount val="11"/>
                <c:pt idx="0">
                  <c:v>25.145561000000001</c:v>
                </c:pt>
                <c:pt idx="1">
                  <c:v>25.631695000000001</c:v>
                </c:pt>
                <c:pt idx="2">
                  <c:v>26.130047000000001</c:v>
                </c:pt>
                <c:pt idx="3">
                  <c:v>26.640165</c:v>
                </c:pt>
                <c:pt idx="4">
                  <c:v>27.161942</c:v>
                </c:pt>
                <c:pt idx="5">
                  <c:v>27.695284000000001</c:v>
                </c:pt>
                <c:pt idx="6">
                  <c:v>28.240245000000002</c:v>
                </c:pt>
                <c:pt idx="7">
                  <c:v>28.79729</c:v>
                </c:pt>
                <c:pt idx="8">
                  <c:v>29.366479000000002</c:v>
                </c:pt>
                <c:pt idx="9">
                  <c:v>29.948091000000002</c:v>
                </c:pt>
                <c:pt idx="10">
                  <c:v>30.541978</c:v>
                </c:pt>
              </c:numCache>
            </c:numRef>
          </c:val>
          <c:smooth val="0"/>
          <c:extLst xmlns:c16r2="http://schemas.microsoft.com/office/drawing/2015/06/chart">
            <c:ext xmlns:c16="http://schemas.microsoft.com/office/drawing/2014/chart" uri="{C3380CC4-5D6E-409C-BE32-E72D297353CC}">
              <c16:uniqueId val="{00000002-3466-4418-A72D-805512C9E718}"/>
            </c:ext>
          </c:extLst>
        </c:ser>
        <c:ser>
          <c:idx val="0"/>
          <c:order val="3"/>
          <c:tx>
            <c:strRef>
              <c:f>Sheet!$E$1</c:f>
              <c:strCache>
                <c:ptCount val="1"/>
                <c:pt idx="0">
                  <c:v>2010 -2015</c:v>
                </c:pt>
              </c:strCache>
            </c:strRef>
          </c:tx>
          <c:spPr>
            <a:ln w="44450">
              <a:solidFill>
                <a:schemeClr val="accent2"/>
              </a:solidFill>
            </a:ln>
          </c:spPr>
          <c:marker>
            <c:symbol val="none"/>
          </c:marker>
          <c:cat>
            <c:strLit>
              <c:ptCount val="11"/>
              <c:pt idx="0">
                <c:v>2010</c:v>
              </c:pt>
              <c:pt idx="1">
                <c:v>2011</c:v>
              </c:pt>
              <c:pt idx="2">
                <c:v>2012</c:v>
              </c:pt>
              <c:pt idx="3">
                <c:v>2013</c:v>
              </c:pt>
              <c:pt idx="4">
                <c:v>2014</c:v>
              </c:pt>
              <c:pt idx="5">
                <c:v>2015</c:v>
              </c:pt>
              <c:pt idx="6">
                <c:v>2016</c:v>
              </c:pt>
              <c:pt idx="7">
                <c:v>2017</c:v>
              </c:pt>
              <c:pt idx="8">
                <c:v>2018</c:v>
              </c:pt>
              <c:pt idx="9">
                <c:v>2019</c:v>
              </c:pt>
              <c:pt idx="10">
                <c:v>2020</c:v>
              </c:pt>
              <c:extLst>
                <c:ext xmlns:c15="http://schemas.microsoft.com/office/drawing/2012/chart" uri="{02D57815-91ED-43cb-92C2-25804820EDAC}">
                  <c15:autoCat val="1"/>
                </c:ext>
              </c:extLst>
            </c:strLit>
          </c:cat>
          <c:val>
            <c:numRef>
              <c:f>Sheet!$E$2:$E$42</c:f>
              <c:numCache>
                <c:formatCode>General</c:formatCode>
                <c:ptCount val="11"/>
                <c:pt idx="0">
                  <c:v>25.145561000000001</c:v>
                </c:pt>
                <c:pt idx="1">
                  <c:v>25.560866999999998</c:v>
                </c:pt>
                <c:pt idx="2">
                  <c:v>25.982796</c:v>
                </c:pt>
                <c:pt idx="3">
                  <c:v>26.411553999999999</c:v>
                </c:pt>
                <c:pt idx="4">
                  <c:v>26.847197999999999</c:v>
                </c:pt>
                <c:pt idx="5">
                  <c:v>27.289849</c:v>
                </c:pt>
                <c:pt idx="6">
                  <c:v>27.739236999999999</c:v>
                </c:pt>
                <c:pt idx="7">
                  <c:v>28.195917999999999</c:v>
                </c:pt>
                <c:pt idx="8">
                  <c:v>28.659986</c:v>
                </c:pt>
                <c:pt idx="9">
                  <c:v>29.131564000000001</c:v>
                </c:pt>
                <c:pt idx="10">
                  <c:v>29.610797999999999</c:v>
                </c:pt>
              </c:numCache>
            </c:numRef>
          </c:val>
          <c:smooth val="0"/>
          <c:extLst xmlns:c16r2="http://schemas.microsoft.com/office/drawing/2015/06/chart">
            <c:ext xmlns:c16="http://schemas.microsoft.com/office/drawing/2014/chart" uri="{C3380CC4-5D6E-409C-BE32-E72D297353CC}">
              <c16:uniqueId val="{00000003-3466-4418-A72D-805512C9E718}"/>
            </c:ext>
          </c:extLst>
        </c:ser>
        <c:ser>
          <c:idx val="4"/>
          <c:order val="4"/>
          <c:tx>
            <c:strRef>
              <c:f>Sheet!$F$1</c:f>
              <c:strCache>
                <c:ptCount val="1"/>
                <c:pt idx="0">
                  <c:v>Estimates</c:v>
                </c:pt>
              </c:strCache>
            </c:strRef>
          </c:tx>
          <c:spPr>
            <a:ln w="44450"/>
          </c:spPr>
          <c:marker>
            <c:symbol val="square"/>
            <c:size val="5"/>
          </c:marke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Sheet!$F$2:$F$8</c:f>
              <c:numCache>
                <c:formatCode>General</c:formatCode>
                <c:ptCount val="7"/>
                <c:pt idx="0">
                  <c:v>25.145561000000001</c:v>
                </c:pt>
                <c:pt idx="1">
                  <c:v>25.657477</c:v>
                </c:pt>
                <c:pt idx="2">
                  <c:v>26.094422000000002</c:v>
                </c:pt>
                <c:pt idx="3">
                  <c:v>26.505637</c:v>
                </c:pt>
                <c:pt idx="4">
                  <c:v>26.956958</c:v>
                </c:pt>
                <c:pt idx="5">
                  <c:v>27.469114000000001</c:v>
                </c:pt>
                <c:pt idx="6">
                  <c:v>27.862596</c:v>
                </c:pt>
              </c:numCache>
            </c:numRef>
          </c:val>
          <c:smooth val="0"/>
          <c:extLst xmlns:c16r2="http://schemas.microsoft.com/office/drawing/2015/06/chart">
            <c:ext xmlns:c16="http://schemas.microsoft.com/office/drawing/2014/chart" uri="{C3380CC4-5D6E-409C-BE32-E72D297353CC}">
              <c16:uniqueId val="{00000004-3466-4418-A72D-805512C9E718}"/>
            </c:ext>
          </c:extLst>
        </c:ser>
        <c:dLbls>
          <c:showLegendKey val="0"/>
          <c:showVal val="0"/>
          <c:showCatName val="0"/>
          <c:showSerName val="0"/>
          <c:showPercent val="0"/>
          <c:showBubbleSize val="0"/>
        </c:dLbls>
        <c:smooth val="0"/>
        <c:axId val="806149584"/>
        <c:axId val="806144488"/>
      </c:lineChart>
      <c:catAx>
        <c:axId val="806149584"/>
        <c:scaling>
          <c:orientation val="minMax"/>
        </c:scaling>
        <c:delete val="0"/>
        <c:axPos val="b"/>
        <c:numFmt formatCode="General" sourceLinked="1"/>
        <c:majorTickMark val="out"/>
        <c:minorTickMark val="none"/>
        <c:tickLblPos val="nextTo"/>
        <c:txPr>
          <a:bodyPr rot="2700000"/>
          <a:lstStyle/>
          <a:p>
            <a:pPr>
              <a:defRPr/>
            </a:pPr>
            <a:endParaRPr lang="en-US"/>
          </a:p>
        </c:txPr>
        <c:crossAx val="806144488"/>
        <c:crosses val="autoZero"/>
        <c:auto val="1"/>
        <c:lblAlgn val="ctr"/>
        <c:lblOffset val="0"/>
        <c:noMultiLvlLbl val="0"/>
      </c:catAx>
      <c:valAx>
        <c:axId val="806144488"/>
        <c:scaling>
          <c:orientation val="minMax"/>
          <c:min val="24"/>
        </c:scaling>
        <c:delete val="0"/>
        <c:axPos val="l"/>
        <c:majorGridlines/>
        <c:title>
          <c:tx>
            <c:rich>
              <a:bodyPr/>
              <a:lstStyle/>
              <a:p>
                <a:pPr>
                  <a:defRPr/>
                </a:pPr>
                <a:r>
                  <a:rPr lang="en-US" dirty="0" smtClean="0"/>
                  <a:t>Millions</a:t>
                </a:r>
                <a:endParaRPr lang="en-US" dirty="0"/>
              </a:p>
            </c:rich>
          </c:tx>
          <c:overlay val="0"/>
        </c:title>
        <c:numFmt formatCode="0" sourceLinked="0"/>
        <c:majorTickMark val="out"/>
        <c:minorTickMark val="none"/>
        <c:tickLblPos val="nextTo"/>
        <c:crossAx val="806149584"/>
        <c:crosses val="autoZero"/>
        <c:crossBetween val="midCat"/>
      </c:valAx>
    </c:plotArea>
    <c:legend>
      <c:legendPos val="l"/>
      <c:layout>
        <c:manualLayout>
          <c:xMode val="edge"/>
          <c:yMode val="edge"/>
          <c:x val="0.13875692621755614"/>
          <c:y val="0.1117884020045586"/>
          <c:w val="0.24976876154369596"/>
          <c:h val="0.33835917202064625"/>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2"/>
          <c:order val="1"/>
          <c:tx>
            <c:strRef>
              <c:f>Sheet!$B$1</c:f>
              <c:strCache>
                <c:ptCount val="1"/>
                <c:pt idx="0">
                  <c:v>Half 2000 -2010</c:v>
                </c:pt>
              </c:strCache>
            </c:strRef>
          </c:tx>
          <c:spPr>
            <a:ln w="50800" cmpd="sng">
              <a:solidFill>
                <a:srgbClr val="99660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Sheet!$B$2:$B$42</c:f>
              <c:numCache>
                <c:formatCode>#,##0</c:formatCode>
                <c:ptCount val="41"/>
                <c:pt idx="0">
                  <c:v>234906</c:v>
                </c:pt>
                <c:pt idx="1">
                  <c:v>236554</c:v>
                </c:pt>
                <c:pt idx="2">
                  <c:v>238171</c:v>
                </c:pt>
                <c:pt idx="3">
                  <c:v>239832</c:v>
                </c:pt>
                <c:pt idx="4">
                  <c:v>241469</c:v>
                </c:pt>
                <c:pt idx="5">
                  <c:v>243217</c:v>
                </c:pt>
                <c:pt idx="6">
                  <c:v>244973</c:v>
                </c:pt>
                <c:pt idx="7">
                  <c:v>246792</c:v>
                </c:pt>
                <c:pt idx="8">
                  <c:v>248624</c:v>
                </c:pt>
                <c:pt idx="9">
                  <c:v>250545</c:v>
                </c:pt>
                <c:pt idx="10">
                  <c:v>252501</c:v>
                </c:pt>
                <c:pt idx="11">
                  <c:v>254511</c:v>
                </c:pt>
                <c:pt idx="12">
                  <c:v>256546</c:v>
                </c:pt>
                <c:pt idx="13">
                  <c:v>258608</c:v>
                </c:pt>
                <c:pt idx="14">
                  <c:v>260669</c:v>
                </c:pt>
                <c:pt idx="15">
                  <c:v>262726</c:v>
                </c:pt>
                <c:pt idx="16">
                  <c:v>264775</c:v>
                </c:pt>
                <c:pt idx="17">
                  <c:v>266798</c:v>
                </c:pt>
                <c:pt idx="18">
                  <c:v>268815</c:v>
                </c:pt>
                <c:pt idx="19">
                  <c:v>270692</c:v>
                </c:pt>
                <c:pt idx="20">
                  <c:v>272564</c:v>
                </c:pt>
                <c:pt idx="21">
                  <c:v>274405</c:v>
                </c:pt>
                <c:pt idx="22">
                  <c:v>276215</c:v>
                </c:pt>
                <c:pt idx="23">
                  <c:v>277955</c:v>
                </c:pt>
                <c:pt idx="24">
                  <c:v>279718</c:v>
                </c:pt>
                <c:pt idx="25">
                  <c:v>281413</c:v>
                </c:pt>
                <c:pt idx="26">
                  <c:v>283095</c:v>
                </c:pt>
                <c:pt idx="27">
                  <c:v>284736</c:v>
                </c:pt>
                <c:pt idx="28">
                  <c:v>286407</c:v>
                </c:pt>
                <c:pt idx="29">
                  <c:v>288088</c:v>
                </c:pt>
                <c:pt idx="30">
                  <c:v>289707</c:v>
                </c:pt>
                <c:pt idx="31">
                  <c:v>291412</c:v>
                </c:pt>
                <c:pt idx="32">
                  <c:v>293041</c:v>
                </c:pt>
                <c:pt idx="33">
                  <c:v>294722</c:v>
                </c:pt>
                <c:pt idx="34">
                  <c:v>296371</c:v>
                </c:pt>
                <c:pt idx="35">
                  <c:v>298063</c:v>
                </c:pt>
                <c:pt idx="36">
                  <c:v>299755</c:v>
                </c:pt>
                <c:pt idx="37">
                  <c:v>301480</c:v>
                </c:pt>
                <c:pt idx="38">
                  <c:v>303213</c:v>
                </c:pt>
                <c:pt idx="39">
                  <c:v>305002</c:v>
                </c:pt>
                <c:pt idx="40">
                  <c:v>306784</c:v>
                </c:pt>
              </c:numCache>
            </c:numRef>
          </c:val>
          <c:smooth val="0"/>
          <c:extLst xmlns:c16r2="http://schemas.microsoft.com/office/drawing/2015/06/chart">
            <c:ext xmlns:c16="http://schemas.microsoft.com/office/drawing/2014/chart" uri="{C3380CC4-5D6E-409C-BE32-E72D297353CC}">
              <c16:uniqueId val="{00000000-438C-4F35-8D22-1F407454AD42}"/>
            </c:ext>
          </c:extLst>
        </c:ser>
        <c:ser>
          <c:idx val="3"/>
          <c:order val="2"/>
          <c:tx>
            <c:strRef>
              <c:f>Sheet!$C$1</c:f>
              <c:strCache>
                <c:ptCount val="1"/>
                <c:pt idx="0">
                  <c:v>2000 -2010</c:v>
                </c:pt>
              </c:strCache>
            </c:strRef>
          </c:tx>
          <c:spPr>
            <a:ln w="57150" cmpd="dbl">
              <a:solidFill>
                <a:srgbClr val="002060"/>
              </a:solidFill>
            </a:ln>
          </c:spPr>
          <c:marker>
            <c:symbol val="none"/>
          </c:marker>
          <c:cat>
            <c:numRef>
              <c:f>Sheet!$A$2:$A$42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Sheet!$C$2:$C$42</c:f>
              <c:numCache>
                <c:formatCode>#,##0</c:formatCode>
                <c:ptCount val="41"/>
                <c:pt idx="0">
                  <c:v>234906</c:v>
                </c:pt>
                <c:pt idx="1">
                  <c:v>236795</c:v>
                </c:pt>
                <c:pt idx="2">
                  <c:v>238684</c:v>
                </c:pt>
                <c:pt idx="3">
                  <c:v>240621</c:v>
                </c:pt>
                <c:pt idx="4">
                  <c:v>242575</c:v>
                </c:pt>
                <c:pt idx="5">
                  <c:v>244576</c:v>
                </c:pt>
                <c:pt idx="6">
                  <c:v>246680</c:v>
                </c:pt>
                <c:pt idx="7">
                  <c:v>248752</c:v>
                </c:pt>
                <c:pt idx="8">
                  <c:v>250941</c:v>
                </c:pt>
                <c:pt idx="9">
                  <c:v>253203</c:v>
                </c:pt>
                <c:pt idx="10">
                  <c:v>255521</c:v>
                </c:pt>
                <c:pt idx="11">
                  <c:v>257943</c:v>
                </c:pt>
                <c:pt idx="12">
                  <c:v>260401</c:v>
                </c:pt>
                <c:pt idx="13">
                  <c:v>262951</c:v>
                </c:pt>
                <c:pt idx="14">
                  <c:v>265553</c:v>
                </c:pt>
                <c:pt idx="15">
                  <c:v>268123</c:v>
                </c:pt>
                <c:pt idx="16">
                  <c:v>270771</c:v>
                </c:pt>
                <c:pt idx="17">
                  <c:v>273396</c:v>
                </c:pt>
                <c:pt idx="18">
                  <c:v>275987</c:v>
                </c:pt>
                <c:pt idx="19">
                  <c:v>278502</c:v>
                </c:pt>
                <c:pt idx="20">
                  <c:v>281009</c:v>
                </c:pt>
                <c:pt idx="21">
                  <c:v>283444</c:v>
                </c:pt>
                <c:pt idx="22">
                  <c:v>285871</c:v>
                </c:pt>
                <c:pt idx="23">
                  <c:v>288226</c:v>
                </c:pt>
                <c:pt idx="24">
                  <c:v>290532</c:v>
                </c:pt>
                <c:pt idx="25">
                  <c:v>292791</c:v>
                </c:pt>
                <c:pt idx="26">
                  <c:v>295015</c:v>
                </c:pt>
                <c:pt idx="27">
                  <c:v>297235</c:v>
                </c:pt>
                <c:pt idx="28">
                  <c:v>299431</c:v>
                </c:pt>
                <c:pt idx="29">
                  <c:v>301623</c:v>
                </c:pt>
                <c:pt idx="30">
                  <c:v>303830</c:v>
                </c:pt>
                <c:pt idx="31">
                  <c:v>306054</c:v>
                </c:pt>
                <c:pt idx="32">
                  <c:v>308247</c:v>
                </c:pt>
                <c:pt idx="33">
                  <c:v>310474</c:v>
                </c:pt>
                <c:pt idx="34">
                  <c:v>312739</c:v>
                </c:pt>
                <c:pt idx="35">
                  <c:v>315005</c:v>
                </c:pt>
                <c:pt idx="36">
                  <c:v>317326</c:v>
                </c:pt>
                <c:pt idx="37">
                  <c:v>319642</c:v>
                </c:pt>
                <c:pt idx="38">
                  <c:v>322034</c:v>
                </c:pt>
                <c:pt idx="39">
                  <c:v>324431</c:v>
                </c:pt>
                <c:pt idx="40">
                  <c:v>326877</c:v>
                </c:pt>
              </c:numCache>
            </c:numRef>
          </c:val>
          <c:smooth val="0"/>
          <c:extLst xmlns:c16r2="http://schemas.microsoft.com/office/drawing/2015/06/chart">
            <c:ext xmlns:c16="http://schemas.microsoft.com/office/drawing/2014/chart" uri="{C3380CC4-5D6E-409C-BE32-E72D297353CC}">
              <c16:uniqueId val="{00000001-438C-4F35-8D22-1F407454AD42}"/>
            </c:ext>
          </c:extLst>
        </c:ser>
        <c:dLbls>
          <c:showLegendKey val="0"/>
          <c:showVal val="0"/>
          <c:showCatName val="0"/>
          <c:showSerName val="0"/>
          <c:showPercent val="0"/>
          <c:showBubbleSize val="0"/>
        </c:dLbls>
        <c:smooth val="0"/>
        <c:axId val="234818376"/>
        <c:axId val="234818768"/>
        <c:extLst xmlns:c16r2="http://schemas.microsoft.com/office/drawing/2015/06/chart">
          <c:ext xmlns:c15="http://schemas.microsoft.com/office/drawing/2012/chart" uri="{02D57815-91ED-43cb-92C2-25804820EDAC}">
            <c15:filteredLineSeries>
              <c15:ser>
                <c:idx val="1"/>
                <c:order val="0"/>
                <c:tx>
                  <c:strRef>
                    <c:extLst xmlns:c16r2="http://schemas.microsoft.com/office/drawing/2015/06/chart">
                      <c:ext uri="{02D57815-91ED-43cb-92C2-25804820EDAC}">
                        <c15:formulaRef>
                          <c15:sqref>Sheet!#REF!</c15:sqref>
                        </c15:formulaRef>
                      </c:ext>
                    </c:extLst>
                    <c:strCache>
                      <c:ptCount val="1"/>
                      <c:pt idx="0">
                        <c:v>#REF!</c:v>
                      </c:pt>
                    </c:strCache>
                  </c:strRef>
                </c:tx>
                <c:spPr>
                  <a:ln w="50800" cmpd="sng">
                    <a:solidFill>
                      <a:schemeClr val="accent1"/>
                    </a:solidFill>
                    <a:prstDash val="sysDash"/>
                  </a:ln>
                </c:spPr>
                <c:marker>
                  <c:symbol val="none"/>
                </c:marker>
                <c:cat>
                  <c:numRef>
                    <c:extLst xmlns:c16r2="http://schemas.microsoft.com/office/drawing/2015/06/chart">
                      <c:ext uri="{02D57815-91ED-43cb-92C2-25804820EDAC}">
                        <c15:formulaRef>
                          <c15:sqref>Sheet!$A$2:$A$42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6r2="http://schemas.microsoft.com/office/drawing/2015/06/chart">
                      <c:ext uri="{02D57815-91ED-43cb-92C2-25804820EDAC}">
                        <c15:formulaRef>
                          <c15:sqref>Sheet!#REF!</c15:sqref>
                        </c15:formulaRef>
                      </c:ext>
                    </c:extLst>
                    <c:numCache>
                      <c:formatCode>General</c:formatCode>
                      <c:ptCount val="1"/>
                      <c:pt idx="0">
                        <c:v>1</c:v>
                      </c:pt>
                    </c:numCache>
                  </c:numRef>
                </c:val>
                <c:smooth val="0"/>
                <c:extLst xmlns:c16r2="http://schemas.microsoft.com/office/drawing/2015/06/chart">
                  <c:ext xmlns:c16="http://schemas.microsoft.com/office/drawing/2014/chart" uri="{C3380CC4-5D6E-409C-BE32-E72D297353CC}">
                    <c16:uniqueId val="{00000002-438C-4F35-8D22-1F407454AD42}"/>
                  </c:ext>
                </c:extLst>
              </c15:ser>
            </c15:filteredLineSeries>
            <c15:filteredLineSeries>
              <c15:ser>
                <c:idx val="0"/>
                <c:order val="3"/>
                <c:tx>
                  <c:strRef>
                    <c:extLst xmlns:c15="http://schemas.microsoft.com/office/drawing/2012/chart" xmlns:c16r2="http://schemas.microsoft.com/office/drawing/2015/06/chart">
                      <c:ext xmlns:c15="http://schemas.microsoft.com/office/drawing/2012/chart" uri="{02D57815-91ED-43cb-92C2-25804820EDAC}">
                        <c15:formulaRef>
                          <c15:sqref>Sheet!#REF!</c15:sqref>
                        </c15:formulaRef>
                      </c:ext>
                    </c:extLst>
                    <c:strCache>
                      <c:ptCount val="1"/>
                      <c:pt idx="0">
                        <c:v>#REF!</c:v>
                      </c:pt>
                    </c:strCache>
                  </c:strRef>
                </c:tx>
                <c:spPr>
                  <a:ln w="44450">
                    <a:solidFill>
                      <a:schemeClr val="accent2"/>
                    </a:solidFill>
                  </a:ln>
                </c:spPr>
                <c:marker>
                  <c:symbol val="none"/>
                </c:marker>
                <c:val>
                  <c:numRef>
                    <c:extLst xmlns:c15="http://schemas.microsoft.com/office/drawing/2012/chart" xmlns:c16r2="http://schemas.microsoft.com/office/drawing/2015/06/chart">
                      <c:ext xmlns:c15="http://schemas.microsoft.com/office/drawing/2012/chart" uri="{02D57815-91ED-43cb-92C2-25804820EDAC}">
                        <c15:formulaRef>
                          <c15:sqref>Sheet!#REF!</c15:sqref>
                        </c15:formulaRef>
                      </c:ext>
                    </c:extLst>
                    <c:numCache>
                      <c:formatCode>General</c:formatCode>
                      <c:ptCount val="1"/>
                      <c:pt idx="0">
                        <c:v>1</c:v>
                      </c:pt>
                    </c:numCache>
                  </c:numRef>
                </c:val>
                <c:smooth val="0"/>
                <c:extLst xmlns:c15="http://schemas.microsoft.com/office/drawing/2012/chart" xmlns:c16r2="http://schemas.microsoft.com/office/drawing/2015/06/chart">
                  <c:ext xmlns:c16="http://schemas.microsoft.com/office/drawing/2014/chart" uri="{C3380CC4-5D6E-409C-BE32-E72D297353CC}">
                    <c16:uniqueId val="{00000003-438C-4F35-8D22-1F407454AD42}"/>
                  </c:ext>
                </c:extLst>
              </c15:ser>
            </c15:filteredLineSeries>
          </c:ext>
        </c:extLst>
      </c:lineChart>
      <c:catAx>
        <c:axId val="234818376"/>
        <c:scaling>
          <c:orientation val="minMax"/>
        </c:scaling>
        <c:delete val="0"/>
        <c:axPos val="b"/>
        <c:numFmt formatCode="General" sourceLinked="1"/>
        <c:majorTickMark val="out"/>
        <c:minorTickMark val="none"/>
        <c:tickLblPos val="nextTo"/>
        <c:txPr>
          <a:bodyPr rot="2700000"/>
          <a:lstStyle/>
          <a:p>
            <a:pPr>
              <a:defRPr sz="1400"/>
            </a:pPr>
            <a:endParaRPr lang="en-US"/>
          </a:p>
        </c:txPr>
        <c:crossAx val="234818768"/>
        <c:crosses val="autoZero"/>
        <c:auto val="1"/>
        <c:lblAlgn val="ctr"/>
        <c:lblOffset val="0"/>
        <c:tickLblSkip val="5"/>
        <c:noMultiLvlLbl val="0"/>
      </c:catAx>
      <c:valAx>
        <c:axId val="234818768"/>
        <c:scaling>
          <c:orientation val="minMax"/>
          <c:min val="200000"/>
        </c:scaling>
        <c:delete val="0"/>
        <c:axPos val="l"/>
        <c:majorGridlines/>
        <c:title>
          <c:tx>
            <c:rich>
              <a:bodyPr/>
              <a:lstStyle/>
              <a:p>
                <a:pPr>
                  <a:defRPr/>
                </a:pPr>
                <a:r>
                  <a:rPr lang="en-US" dirty="0" smtClean="0"/>
                  <a:t>Millions</a:t>
                </a:r>
                <a:endParaRPr lang="en-US" dirty="0"/>
              </a:p>
            </c:rich>
          </c:tx>
          <c:overlay val="0"/>
        </c:title>
        <c:numFmt formatCode="#,##0" sourceLinked="0"/>
        <c:majorTickMark val="out"/>
        <c:minorTickMark val="none"/>
        <c:tickLblPos val="nextTo"/>
        <c:txPr>
          <a:bodyPr/>
          <a:lstStyle/>
          <a:p>
            <a:pPr>
              <a:defRPr sz="1200"/>
            </a:pPr>
            <a:endParaRPr lang="en-US"/>
          </a:p>
        </c:txPr>
        <c:crossAx val="234818376"/>
        <c:crosses val="autoZero"/>
        <c:crossBetween val="midCat"/>
      </c:valAx>
    </c:plotArea>
    <c:legend>
      <c:legendPos val="l"/>
      <c:layout>
        <c:manualLayout>
          <c:xMode val="edge"/>
          <c:yMode val="edge"/>
          <c:x val="0.13875692621755614"/>
          <c:y val="0.1117884020045586"/>
          <c:w val="0.24976876154369596"/>
          <c:h val="0.27068733761651703"/>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82764654418198"/>
          <c:y val="6.1375190627236328E-2"/>
          <c:w val="0.77674249052201805"/>
          <c:h val="0.78936150388584614"/>
        </c:manualLayout>
      </c:layout>
      <c:lineChart>
        <c:grouping val="standard"/>
        <c:varyColors val="0"/>
        <c:ser>
          <c:idx val="2"/>
          <c:order val="0"/>
          <c:tx>
            <c:strRef>
              <c:f>Sheet!$B$1</c:f>
              <c:strCache>
                <c:ptCount val="1"/>
                <c:pt idx="0">
                  <c:v>Half 2000 -2010</c:v>
                </c:pt>
              </c:strCache>
            </c:strRef>
          </c:tx>
          <c:spPr>
            <a:ln w="50800" cmpd="sng">
              <a:solidFill>
                <a:srgbClr val="996600"/>
              </a:solidFill>
            </a:ln>
          </c:spPr>
          <c:marker>
            <c:symbol val="none"/>
          </c:marker>
          <c:cat>
            <c:numRef>
              <c:f>Sheet!$A$2:$A$12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Sheet!$B$2:$B$42</c:f>
              <c:numCache>
                <c:formatCode>#,##0</c:formatCode>
                <c:ptCount val="11"/>
                <c:pt idx="0">
                  <c:v>234906</c:v>
                </c:pt>
                <c:pt idx="1">
                  <c:v>236554</c:v>
                </c:pt>
                <c:pt idx="2">
                  <c:v>238171</c:v>
                </c:pt>
                <c:pt idx="3">
                  <c:v>239832</c:v>
                </c:pt>
                <c:pt idx="4">
                  <c:v>241469</c:v>
                </c:pt>
                <c:pt idx="5">
                  <c:v>243217</c:v>
                </c:pt>
                <c:pt idx="6">
                  <c:v>244973</c:v>
                </c:pt>
                <c:pt idx="7">
                  <c:v>246792</c:v>
                </c:pt>
                <c:pt idx="8">
                  <c:v>248624</c:v>
                </c:pt>
                <c:pt idx="9">
                  <c:v>250545</c:v>
                </c:pt>
                <c:pt idx="10">
                  <c:v>252501</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0-380A-4C76-AC69-0200C8C6FFEB}"/>
            </c:ext>
          </c:extLst>
        </c:ser>
        <c:ser>
          <c:idx val="3"/>
          <c:order val="1"/>
          <c:tx>
            <c:strRef>
              <c:f>Sheet!$C$1</c:f>
              <c:strCache>
                <c:ptCount val="1"/>
                <c:pt idx="0">
                  <c:v>2000 -2010</c:v>
                </c:pt>
              </c:strCache>
            </c:strRef>
          </c:tx>
          <c:spPr>
            <a:ln w="57150" cmpd="dbl">
              <a:solidFill>
                <a:srgbClr val="002060"/>
              </a:solidFill>
            </a:ln>
          </c:spPr>
          <c:marker>
            <c:symbol val="none"/>
          </c:marker>
          <c:cat>
            <c:numRef>
              <c:f>Sheet!$A$2:$A$12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Sheet!$C$2:$C$42</c:f>
              <c:numCache>
                <c:formatCode>#,##0</c:formatCode>
                <c:ptCount val="11"/>
                <c:pt idx="0">
                  <c:v>234906</c:v>
                </c:pt>
                <c:pt idx="1">
                  <c:v>236795</c:v>
                </c:pt>
                <c:pt idx="2">
                  <c:v>238684</c:v>
                </c:pt>
                <c:pt idx="3">
                  <c:v>240621</c:v>
                </c:pt>
                <c:pt idx="4">
                  <c:v>242575</c:v>
                </c:pt>
                <c:pt idx="5">
                  <c:v>244576</c:v>
                </c:pt>
                <c:pt idx="6">
                  <c:v>246680</c:v>
                </c:pt>
                <c:pt idx="7">
                  <c:v>248752</c:v>
                </c:pt>
                <c:pt idx="8">
                  <c:v>250941</c:v>
                </c:pt>
                <c:pt idx="9">
                  <c:v>253203</c:v>
                </c:pt>
                <c:pt idx="10">
                  <c:v>255521</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1-380A-4C76-AC69-0200C8C6FFEB}"/>
            </c:ext>
          </c:extLst>
        </c:ser>
        <c:ser>
          <c:idx val="0"/>
          <c:order val="2"/>
          <c:tx>
            <c:strRef>
              <c:f>Sheet!$D$1</c:f>
              <c:strCache>
                <c:ptCount val="1"/>
                <c:pt idx="0">
                  <c:v>Estimates</c:v>
                </c:pt>
              </c:strCache>
            </c:strRef>
          </c:tx>
          <c:spPr>
            <a:ln w="25400">
              <a:solidFill>
                <a:schemeClr val="accent2"/>
              </a:solidFill>
            </a:ln>
          </c:spPr>
          <c:marker>
            <c:symbol val="square"/>
            <c:size val="5"/>
            <c:spPr>
              <a:solidFill>
                <a:schemeClr val="accent2"/>
              </a:solidFill>
            </c:spPr>
          </c:marker>
          <c:cat>
            <c:numRef>
              <c:f>Sheet!$A$2:$A$12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Sheet!$D$2:$D$8</c:f>
              <c:numCache>
                <c:formatCode>#,##0</c:formatCode>
                <c:ptCount val="7"/>
                <c:pt idx="0">
                  <c:v>234906</c:v>
                </c:pt>
                <c:pt idx="1">
                  <c:v>237784</c:v>
                </c:pt>
                <c:pt idx="2">
                  <c:v>239385</c:v>
                </c:pt>
                <c:pt idx="3">
                  <c:v>241432</c:v>
                </c:pt>
                <c:pt idx="4">
                  <c:v>243014</c:v>
                </c:pt>
                <c:pt idx="5">
                  <c:v>245203</c:v>
                </c:pt>
                <c:pt idx="6">
                  <c:v>247934</c:v>
                </c:pt>
              </c:numCache>
            </c:numRef>
          </c:val>
          <c:smooth val="0"/>
          <c:extLst xmlns:c16r2="http://schemas.microsoft.com/office/drawing/2015/06/chart">
            <c:ext xmlns:c16="http://schemas.microsoft.com/office/drawing/2014/chart" uri="{C3380CC4-5D6E-409C-BE32-E72D297353CC}">
              <c16:uniqueId val="{00000002-380A-4C76-AC69-0200C8C6FFEB}"/>
            </c:ext>
          </c:extLst>
        </c:ser>
        <c:dLbls>
          <c:showLegendKey val="0"/>
          <c:showVal val="0"/>
          <c:showCatName val="0"/>
          <c:showSerName val="0"/>
          <c:showPercent val="0"/>
          <c:showBubbleSize val="0"/>
        </c:dLbls>
        <c:smooth val="0"/>
        <c:axId val="234823864"/>
        <c:axId val="234824256"/>
        <c:extLst xmlns:c16r2="http://schemas.microsoft.com/office/drawing/2015/06/chart"/>
      </c:lineChart>
      <c:catAx>
        <c:axId val="234823864"/>
        <c:scaling>
          <c:orientation val="minMax"/>
        </c:scaling>
        <c:delete val="0"/>
        <c:axPos val="b"/>
        <c:numFmt formatCode="General" sourceLinked="1"/>
        <c:majorTickMark val="out"/>
        <c:minorTickMark val="none"/>
        <c:tickLblPos val="nextTo"/>
        <c:txPr>
          <a:bodyPr rot="2700000"/>
          <a:lstStyle/>
          <a:p>
            <a:pPr>
              <a:defRPr sz="1400"/>
            </a:pPr>
            <a:endParaRPr lang="en-US"/>
          </a:p>
        </c:txPr>
        <c:crossAx val="234824256"/>
        <c:crosses val="autoZero"/>
        <c:auto val="1"/>
        <c:lblAlgn val="ctr"/>
        <c:lblOffset val="0"/>
        <c:tickLblSkip val="5"/>
        <c:noMultiLvlLbl val="0"/>
      </c:catAx>
      <c:valAx>
        <c:axId val="234824256"/>
        <c:scaling>
          <c:orientation val="minMax"/>
          <c:min val="220000"/>
        </c:scaling>
        <c:delete val="0"/>
        <c:axPos val="l"/>
        <c:majorGridlines/>
        <c:title>
          <c:tx>
            <c:rich>
              <a:bodyPr/>
              <a:lstStyle/>
              <a:p>
                <a:pPr>
                  <a:defRPr/>
                </a:pPr>
                <a:r>
                  <a:rPr lang="en-US" dirty="0" smtClean="0"/>
                  <a:t>Millions</a:t>
                </a:r>
                <a:endParaRPr lang="en-US" dirty="0"/>
              </a:p>
            </c:rich>
          </c:tx>
          <c:overlay val="0"/>
        </c:title>
        <c:numFmt formatCode="#,##0" sourceLinked="0"/>
        <c:majorTickMark val="out"/>
        <c:minorTickMark val="none"/>
        <c:tickLblPos val="nextTo"/>
        <c:txPr>
          <a:bodyPr/>
          <a:lstStyle/>
          <a:p>
            <a:pPr>
              <a:defRPr sz="1200"/>
            </a:pPr>
            <a:endParaRPr lang="en-US"/>
          </a:p>
        </c:txPr>
        <c:crossAx val="234823864"/>
        <c:crosses val="autoZero"/>
        <c:crossBetween val="midCat"/>
      </c:valAx>
    </c:plotArea>
    <c:legend>
      <c:legendPos val="l"/>
      <c:layout>
        <c:manualLayout>
          <c:xMode val="edge"/>
          <c:yMode val="edge"/>
          <c:x val="0.13875692621755614"/>
          <c:y val="0.1117884020045586"/>
          <c:w val="0.20000023645692935"/>
          <c:h val="0.19981315580996212"/>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Sheet1!$B$2:$B$16</c:f>
              <c:numCache>
                <c:formatCode>0.0%</c:formatCode>
                <c:ptCount val="6"/>
                <c:pt idx="0">
                  <c:v>9.3321690308926897E-2</c:v>
                </c:pt>
                <c:pt idx="1">
                  <c:v>4.390324542035709E-2</c:v>
                </c:pt>
                <c:pt idx="2">
                  <c:v>4.3736800186334919E-2</c:v>
                </c:pt>
                <c:pt idx="3">
                  <c:v>7.7301423769740293E-2</c:v>
                </c:pt>
                <c:pt idx="4">
                  <c:v>3.9224459423740081E-2</c:v>
                </c:pt>
                <c:pt idx="5">
                  <c:v>0.12316519863947596</c:v>
                </c:pt>
              </c:numCache>
            </c:numRef>
          </c:val>
          <c:extLst xmlns:c16r2="http://schemas.microsoft.com/office/drawing/2015/06/chart">
            <c:ext xmlns:c16="http://schemas.microsoft.com/office/drawing/2014/chart" uri="{C3380CC4-5D6E-409C-BE32-E72D297353CC}">
              <c16:uniqueId val="{00000000-7DB8-480C-A85A-F04834BAAA10}"/>
            </c:ext>
          </c:extLst>
        </c:ser>
        <c:ser>
          <c:idx val="2"/>
          <c:order val="2"/>
          <c:tx>
            <c:strRef>
              <c:f>Sheet1!$D$1</c:f>
              <c:strCache>
                <c:ptCount val="1"/>
                <c:pt idx="0">
                  <c:v>2014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Sheet1!$D$2:$D$16</c:f>
              <c:numCache>
                <c:formatCode>0.0%</c:formatCode>
                <c:ptCount val="6"/>
                <c:pt idx="0">
                  <c:v>9.8635979419760489E-2</c:v>
                </c:pt>
                <c:pt idx="1">
                  <c:v>4.7119150794802458E-2</c:v>
                </c:pt>
                <c:pt idx="2">
                  <c:v>5.2977913796941709E-2</c:v>
                </c:pt>
                <c:pt idx="3">
                  <c:v>6.8122471713934124E-2</c:v>
                </c:pt>
                <c:pt idx="4">
                  <c:v>3.5300829734267652E-2</c:v>
                </c:pt>
                <c:pt idx="5">
                  <c:v>0.12041431844131363</c:v>
                </c:pt>
              </c:numCache>
            </c:numRef>
          </c:val>
          <c:extLst xmlns:c16r2="http://schemas.microsoft.com/office/drawing/2015/06/chart">
            <c:ext xmlns:c16="http://schemas.microsoft.com/office/drawing/2014/chart" uri="{C3380CC4-5D6E-409C-BE32-E72D297353CC}">
              <c16:uniqueId val="{00000001-7DB8-480C-A85A-F04834BAAA10}"/>
            </c:ext>
          </c:extLst>
        </c:ser>
        <c:ser>
          <c:idx val="3"/>
          <c:order val="3"/>
          <c:tx>
            <c:strRef>
              <c:f>Sheet1!$E$1</c:f>
              <c:strCache>
                <c:ptCount val="1"/>
                <c:pt idx="0">
                  <c:v>Difference 2014-2008</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f>Sheet1!$E$2:$E$16</c:f>
              <c:numCache>
                <c:formatCode>0.0%</c:formatCode>
                <c:ptCount val="6"/>
                <c:pt idx="0">
                  <c:v>5.3142891108335921E-3</c:v>
                </c:pt>
                <c:pt idx="1">
                  <c:v>3.2159053744453686E-3</c:v>
                </c:pt>
                <c:pt idx="2">
                  <c:v>9.2411136106067895E-3</c:v>
                </c:pt>
                <c:pt idx="3">
                  <c:v>-9.1789520558061694E-3</c:v>
                </c:pt>
                <c:pt idx="4">
                  <c:v>-3.9236296894724285E-3</c:v>
                </c:pt>
                <c:pt idx="5">
                  <c:v>-2.750880198162331E-3</c:v>
                </c:pt>
              </c:numCache>
            </c:numRef>
          </c:val>
          <c:extLst xmlns:c16r2="http://schemas.microsoft.com/office/drawing/2015/06/chart">
            <c:ext xmlns:c16="http://schemas.microsoft.com/office/drawing/2014/chart" uri="{C3380CC4-5D6E-409C-BE32-E72D297353CC}">
              <c16:uniqueId val="{00000002-7DB8-480C-A85A-F04834BAAA10}"/>
            </c:ext>
          </c:extLst>
        </c:ser>
        <c:dLbls>
          <c:showLegendKey val="0"/>
          <c:showVal val="0"/>
          <c:showCatName val="0"/>
          <c:showSerName val="0"/>
          <c:showPercent val="0"/>
          <c:showBubbleSize val="0"/>
        </c:dLbls>
        <c:gapWidth val="219"/>
        <c:overlap val="-27"/>
        <c:axId val="234815632"/>
        <c:axId val="234819552"/>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Sheet1!$C$1</c15:sqref>
                        </c15:formulaRef>
                      </c:ext>
                    </c:extLst>
                    <c:strCache>
                      <c:ptCount val="1"/>
                      <c:pt idx="0">
                        <c:v>2010</c:v>
                      </c:pt>
                    </c:strCache>
                  </c:strRef>
                </c:tx>
                <c:spPr>
                  <a:solidFill>
                    <a:schemeClr val="accent2"/>
                  </a:solidFill>
                  <a:ln>
                    <a:noFill/>
                  </a:ln>
                  <a:effectLst/>
                </c:spPr>
                <c:invertIfNegative val="0"/>
                <c:cat>
                  <c:strRef>
                    <c:extLst xmlns:c16r2="http://schemas.microsoft.com/office/drawing/2015/06/chart">
                      <c:ext uri="{02D57815-91ED-43cb-92C2-25804820EDAC}">
                        <c15:formulaRef>
                          <c15:sqref>Sheet1!$A$2:$A$16</c15:sqref>
                        </c15:formulaRef>
                      </c:ext>
                    </c:extLst>
                    <c:strCache>
                      <c:ptCount val="6"/>
                      <c:pt idx="0">
                        <c:v>Management</c:v>
                      </c:pt>
                      <c:pt idx="1">
                        <c:v>Business and financial operations</c:v>
                      </c:pt>
                      <c:pt idx="2">
                        <c:v>Healthcare practitioner and technical:</c:v>
                      </c:pt>
                      <c:pt idx="3">
                        <c:v>Construction and extraction</c:v>
                      </c:pt>
                      <c:pt idx="4">
                        <c:v>Installation, maintenance, and repair</c:v>
                      </c:pt>
                      <c:pt idx="5">
                        <c:v>Production, transportation, and material moving:</c:v>
                      </c:pt>
                    </c:strCache>
                  </c:strRef>
                </c:cat>
                <c:val>
                  <c:numRef>
                    <c:extLst xmlns:c16r2="http://schemas.microsoft.com/office/drawing/2015/06/chart">
                      <c:ext uri="{02D57815-91ED-43cb-92C2-25804820EDAC}">
                        <c15:formulaRef>
                          <c15:sqref>Sheet1!$C$2:$C$16</c15:sqref>
                        </c15:formulaRef>
                      </c:ext>
                    </c:extLst>
                    <c:numCache>
                      <c:formatCode>0.0%</c:formatCode>
                      <c:ptCount val="6"/>
                      <c:pt idx="0">
                        <c:v>9.5237064436000801E-2</c:v>
                      </c:pt>
                      <c:pt idx="1">
                        <c:v>4.5747322245476806E-2</c:v>
                      </c:pt>
                      <c:pt idx="2">
                        <c:v>4.6679112419069413E-2</c:v>
                      </c:pt>
                      <c:pt idx="3">
                        <c:v>6.8463023508738716E-2</c:v>
                      </c:pt>
                      <c:pt idx="4">
                        <c:v>3.740068955844076E-2</c:v>
                      </c:pt>
                      <c:pt idx="5">
                        <c:v>0.11656514976998897</c:v>
                      </c:pt>
                    </c:numCache>
                  </c:numRef>
                </c:val>
                <c:extLst xmlns:c16r2="http://schemas.microsoft.com/office/drawing/2015/06/chart">
                  <c:ext xmlns:c16="http://schemas.microsoft.com/office/drawing/2014/chart" uri="{C3380CC4-5D6E-409C-BE32-E72D297353CC}">
                    <c16:uniqueId val="{00000003-7DB8-480C-A85A-F04834BAAA10}"/>
                  </c:ext>
                </c:extLst>
              </c15:ser>
            </c15:filteredBarSeries>
          </c:ext>
        </c:extLst>
      </c:barChart>
      <c:catAx>
        <c:axId val="234815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16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4819552"/>
        <c:crosses val="autoZero"/>
        <c:auto val="1"/>
        <c:lblAlgn val="ctr"/>
        <c:lblOffset val="100"/>
        <c:noMultiLvlLbl val="0"/>
      </c:catAx>
      <c:valAx>
        <c:axId val="2348195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4815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Sheet1!$A$2</c:f>
              <c:strCache>
                <c:ptCount val="1"/>
                <c:pt idx="0">
                  <c:v>Less than High School</c:v>
                </c:pt>
              </c:strCache>
            </c:strRef>
          </c:tx>
          <c:spPr>
            <a:solidFill>
              <a:schemeClr val="accent1"/>
            </a:solidFill>
            <a:ln>
              <a:noFill/>
            </a:ln>
            <a:effectLst/>
          </c:spPr>
          <c:dLbls>
            <c:dLbl>
              <c:idx val="0"/>
              <c:layout>
                <c:manualLayout>
                  <c:x val="3.1531531531531529E-2"/>
                  <c:y val="1.089176310415248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E93-4DEA-950F-AA8F88872E2E}"/>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1-EE93-4DEA-950F-AA8F88872E2E}"/>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2-EE93-4DEA-950F-AA8F88872E2E}"/>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3-EE93-4DEA-950F-AA8F88872E2E}"/>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04-EE93-4DEA-950F-AA8F88872E2E}"/>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05-EE93-4DEA-950F-AA8F88872E2E}"/>
                </c:ext>
                <c:ext xmlns:c15="http://schemas.microsoft.com/office/drawing/2012/chart" uri="{CE6537A1-D6FC-4f65-9D91-7224C49458BB}"/>
              </c:extLst>
            </c:dLbl>
            <c:dLbl>
              <c:idx val="7"/>
              <c:layout>
                <c:manualLayout>
                  <c:x val="-2.4024024024024135E-2"/>
                  <c:y val="1.361470388019060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EE93-4DEA-950F-AA8F88872E2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2008</c:v>
                </c:pt>
                <c:pt idx="1">
                  <c:v>2009</c:v>
                </c:pt>
                <c:pt idx="2">
                  <c:v>2010</c:v>
                </c:pt>
                <c:pt idx="3">
                  <c:v>2011</c:v>
                </c:pt>
                <c:pt idx="4">
                  <c:v>2012</c:v>
                </c:pt>
                <c:pt idx="5">
                  <c:v>2013</c:v>
                </c:pt>
                <c:pt idx="6">
                  <c:v>2014</c:v>
                </c:pt>
                <c:pt idx="7">
                  <c:v>2015</c:v>
                </c:pt>
              </c:strCache>
            </c:strRef>
          </c:cat>
          <c:val>
            <c:numRef>
              <c:f>Sheet1!$B$2:$I$2</c:f>
              <c:numCache>
                <c:formatCode>0.0%</c:formatCode>
                <c:ptCount val="8"/>
                <c:pt idx="0">
                  <c:v>0.2038102073898802</c:v>
                </c:pt>
                <c:pt idx="1">
                  <c:v>0.20139013252367582</c:v>
                </c:pt>
                <c:pt idx="2">
                  <c:v>0.19327272512855276</c:v>
                </c:pt>
                <c:pt idx="3">
                  <c:v>0.1892592384992999</c:v>
                </c:pt>
                <c:pt idx="4">
                  <c:v>0.18561474386894897</c:v>
                </c:pt>
                <c:pt idx="5">
                  <c:v>0.18099191922875224</c:v>
                </c:pt>
                <c:pt idx="6">
                  <c:v>0.1782370647560424</c:v>
                </c:pt>
                <c:pt idx="7">
                  <c:v>0.17576640711558342</c:v>
                </c:pt>
              </c:numCache>
            </c:numRef>
          </c:val>
          <c:extLst xmlns:c16r2="http://schemas.microsoft.com/office/drawing/2015/06/chart">
            <c:ext xmlns:c16="http://schemas.microsoft.com/office/drawing/2014/chart" uri="{C3380CC4-5D6E-409C-BE32-E72D297353CC}">
              <c16:uniqueId val="{00000007-EE93-4DEA-950F-AA8F88872E2E}"/>
            </c:ext>
          </c:extLst>
        </c:ser>
        <c:ser>
          <c:idx val="1"/>
          <c:order val="1"/>
          <c:tx>
            <c:strRef>
              <c:f>Sheet1!$A$3</c:f>
              <c:strCache>
                <c:ptCount val="1"/>
                <c:pt idx="0">
                  <c:v>High School or Equivelent</c:v>
                </c:pt>
              </c:strCache>
            </c:strRef>
          </c:tx>
          <c:spPr>
            <a:solidFill>
              <a:schemeClr val="accent2"/>
            </a:solidFill>
            <a:ln>
              <a:noFill/>
            </a:ln>
            <a:effectLst/>
          </c:spPr>
          <c:dLbls>
            <c:dLbl>
              <c:idx val="0"/>
              <c:layout>
                <c:manualLayout>
                  <c:x val="4.0540540540540543E-2"/>
                  <c:y val="2.72294077603812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EE93-4DEA-950F-AA8F88872E2E}"/>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9-EE93-4DEA-950F-AA8F88872E2E}"/>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A-EE93-4DEA-950F-AA8F88872E2E}"/>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B-EE93-4DEA-950F-AA8F88872E2E}"/>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0C-EE93-4DEA-950F-AA8F88872E2E}"/>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0D-EE93-4DEA-950F-AA8F88872E2E}"/>
                </c:ext>
                <c:ext xmlns:c15="http://schemas.microsoft.com/office/drawing/2012/chart" uri="{CE6537A1-D6FC-4f65-9D91-7224C49458BB}"/>
              </c:extLst>
            </c:dLbl>
            <c:dLbl>
              <c:idx val="7"/>
              <c:layout>
                <c:manualLayout>
                  <c:x val="-3.7537537537537649E-2"/>
                  <c:y val="8.16882232811436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EE93-4DEA-950F-AA8F88872E2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2008</c:v>
                </c:pt>
                <c:pt idx="1">
                  <c:v>2009</c:v>
                </c:pt>
                <c:pt idx="2">
                  <c:v>2010</c:v>
                </c:pt>
                <c:pt idx="3">
                  <c:v>2011</c:v>
                </c:pt>
                <c:pt idx="4">
                  <c:v>2012</c:v>
                </c:pt>
                <c:pt idx="5">
                  <c:v>2013</c:v>
                </c:pt>
                <c:pt idx="6">
                  <c:v>2014</c:v>
                </c:pt>
                <c:pt idx="7">
                  <c:v>2015</c:v>
                </c:pt>
              </c:strCache>
            </c:strRef>
          </c:cat>
          <c:val>
            <c:numRef>
              <c:f>Sheet1!$B$3:$I$3</c:f>
              <c:numCache>
                <c:formatCode>0.0%</c:formatCode>
                <c:ptCount val="8"/>
                <c:pt idx="0">
                  <c:v>0.25441601190517904</c:v>
                </c:pt>
                <c:pt idx="1">
                  <c:v>0.25427643825427332</c:v>
                </c:pt>
                <c:pt idx="2">
                  <c:v>0.25571961718277353</c:v>
                </c:pt>
                <c:pt idx="3">
                  <c:v>0.25503417205665835</c:v>
                </c:pt>
                <c:pt idx="4">
                  <c:v>0.25164134398600546</c:v>
                </c:pt>
                <c:pt idx="5">
                  <c:v>0.25235431269542802</c:v>
                </c:pt>
                <c:pt idx="6">
                  <c:v>0.2515731610600444</c:v>
                </c:pt>
                <c:pt idx="7">
                  <c:v>0.25328731224955087</c:v>
                </c:pt>
              </c:numCache>
            </c:numRef>
          </c:val>
          <c:extLst xmlns:c16r2="http://schemas.microsoft.com/office/drawing/2015/06/chart">
            <c:ext xmlns:c16="http://schemas.microsoft.com/office/drawing/2014/chart" uri="{C3380CC4-5D6E-409C-BE32-E72D297353CC}">
              <c16:uniqueId val="{0000000F-EE93-4DEA-950F-AA8F88872E2E}"/>
            </c:ext>
          </c:extLst>
        </c:ser>
        <c:ser>
          <c:idx val="2"/>
          <c:order val="2"/>
          <c:tx>
            <c:strRef>
              <c:f>Sheet1!$A$4</c:f>
              <c:strCache>
                <c:ptCount val="1"/>
                <c:pt idx="0">
                  <c:v>Some College or Associate Degree</c:v>
                </c:pt>
              </c:strCache>
            </c:strRef>
          </c:tx>
          <c:spPr>
            <a:solidFill>
              <a:schemeClr val="accent3"/>
            </a:solidFill>
            <a:ln>
              <a:noFill/>
            </a:ln>
            <a:effectLst/>
          </c:spPr>
          <c:dLbls>
            <c:dLbl>
              <c:idx val="0"/>
              <c:layout>
                <c:manualLayout>
                  <c:x val="3.1531531531531529E-2"/>
                  <c:y val="-2.72294077603812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EE93-4DEA-950F-AA8F88872E2E}"/>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11-EE93-4DEA-950F-AA8F88872E2E}"/>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12-EE93-4DEA-950F-AA8F88872E2E}"/>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13-EE93-4DEA-950F-AA8F88872E2E}"/>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14-EE93-4DEA-950F-AA8F88872E2E}"/>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15-EE93-4DEA-950F-AA8F88872E2E}"/>
                </c:ext>
                <c:ext xmlns:c15="http://schemas.microsoft.com/office/drawing/2012/chart" uri="{CE6537A1-D6FC-4f65-9D91-7224C49458BB}"/>
              </c:extLst>
            </c:dLbl>
            <c:dLbl>
              <c:idx val="7"/>
              <c:layout>
                <c:manualLayout>
                  <c:x val="-3.003003003003003E-2"/>
                  <c:y val="8.168822328114363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6-EE93-4DEA-950F-AA8F88872E2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2008</c:v>
                </c:pt>
                <c:pt idx="1">
                  <c:v>2009</c:v>
                </c:pt>
                <c:pt idx="2">
                  <c:v>2010</c:v>
                </c:pt>
                <c:pt idx="3">
                  <c:v>2011</c:v>
                </c:pt>
                <c:pt idx="4">
                  <c:v>2012</c:v>
                </c:pt>
                <c:pt idx="5">
                  <c:v>2013</c:v>
                </c:pt>
                <c:pt idx="6">
                  <c:v>2014</c:v>
                </c:pt>
                <c:pt idx="7">
                  <c:v>2015</c:v>
                </c:pt>
              </c:strCache>
            </c:strRef>
          </c:cat>
          <c:val>
            <c:numRef>
              <c:f>Sheet1!$B$4:$I$4</c:f>
              <c:numCache>
                <c:formatCode>0.0%</c:formatCode>
                <c:ptCount val="8"/>
                <c:pt idx="0">
                  <c:v>0.28840921752195031</c:v>
                </c:pt>
                <c:pt idx="1">
                  <c:v>0.28932646606069945</c:v>
                </c:pt>
                <c:pt idx="2">
                  <c:v>0.29157712576658995</c:v>
                </c:pt>
                <c:pt idx="3">
                  <c:v>0.29145527192912007</c:v>
                </c:pt>
                <c:pt idx="4">
                  <c:v>0.29526504542695442</c:v>
                </c:pt>
                <c:pt idx="5">
                  <c:v>0.29124020550741841</c:v>
                </c:pt>
                <c:pt idx="6">
                  <c:v>0.29227192968493237</c:v>
                </c:pt>
                <c:pt idx="7">
                  <c:v>0.28734223891553878</c:v>
                </c:pt>
              </c:numCache>
            </c:numRef>
          </c:val>
          <c:extLst xmlns:c16r2="http://schemas.microsoft.com/office/drawing/2015/06/chart">
            <c:ext xmlns:c16="http://schemas.microsoft.com/office/drawing/2014/chart" uri="{C3380CC4-5D6E-409C-BE32-E72D297353CC}">
              <c16:uniqueId val="{00000017-EE93-4DEA-950F-AA8F88872E2E}"/>
            </c:ext>
          </c:extLst>
        </c:ser>
        <c:ser>
          <c:idx val="3"/>
          <c:order val="3"/>
          <c:tx>
            <c:strRef>
              <c:f>Sheet1!$A$5</c:f>
              <c:strCache>
                <c:ptCount val="1"/>
                <c:pt idx="0">
                  <c:v>Bachelor Degree</c:v>
                </c:pt>
              </c:strCache>
            </c:strRef>
          </c:tx>
          <c:spPr>
            <a:solidFill>
              <a:schemeClr val="accent4"/>
            </a:solidFill>
            <a:ln>
              <a:noFill/>
            </a:ln>
            <a:effectLst/>
          </c:spPr>
          <c:dLbls>
            <c:dLbl>
              <c:idx val="0"/>
              <c:layout>
                <c:manualLayout>
                  <c:x val="3.2583656112335581E-2"/>
                  <c:y val="-8.168903928423345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8-EE93-4DEA-950F-AA8F88872E2E}"/>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19-EE93-4DEA-950F-AA8F88872E2E}"/>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1A-EE93-4DEA-950F-AA8F88872E2E}"/>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1B-EE93-4DEA-950F-AA8F88872E2E}"/>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1C-EE93-4DEA-950F-AA8F88872E2E}"/>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1D-EE93-4DEA-950F-AA8F88872E2E}"/>
                </c:ext>
                <c:ext xmlns:c15="http://schemas.microsoft.com/office/drawing/2012/chart" uri="{CE6537A1-D6FC-4f65-9D91-7224C49458BB}"/>
              </c:extLst>
            </c:dLbl>
            <c:dLbl>
              <c:idx val="7"/>
              <c:layout>
                <c:manualLayout>
                  <c:x val="-3.9039039039039151E-2"/>
                  <c:y val="2.72294077603812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E-EE93-4DEA-950F-AA8F88872E2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2008</c:v>
                </c:pt>
                <c:pt idx="1">
                  <c:v>2009</c:v>
                </c:pt>
                <c:pt idx="2">
                  <c:v>2010</c:v>
                </c:pt>
                <c:pt idx="3">
                  <c:v>2011</c:v>
                </c:pt>
                <c:pt idx="4">
                  <c:v>2012</c:v>
                </c:pt>
                <c:pt idx="5">
                  <c:v>2013</c:v>
                </c:pt>
                <c:pt idx="6">
                  <c:v>2014</c:v>
                </c:pt>
                <c:pt idx="7">
                  <c:v>2015</c:v>
                </c:pt>
              </c:strCache>
            </c:strRef>
          </c:cat>
          <c:val>
            <c:numRef>
              <c:f>Sheet1!$B$5:$I$5</c:f>
              <c:numCache>
                <c:formatCode>0.0%</c:formatCode>
                <c:ptCount val="8"/>
                <c:pt idx="0">
                  <c:v>0.17077482970735702</c:v>
                </c:pt>
                <c:pt idx="1">
                  <c:v>0.17046676974215569</c:v>
                </c:pt>
                <c:pt idx="2">
                  <c:v>0.17332613835982247</c:v>
                </c:pt>
                <c:pt idx="3">
                  <c:v>0.17714518702450377</c:v>
                </c:pt>
                <c:pt idx="4">
                  <c:v>0.17713403698596597</c:v>
                </c:pt>
                <c:pt idx="5">
                  <c:v>0.18261867703160004</c:v>
                </c:pt>
                <c:pt idx="6">
                  <c:v>0.18169869793154075</c:v>
                </c:pt>
                <c:pt idx="7">
                  <c:v>0.18693366816115575</c:v>
                </c:pt>
              </c:numCache>
            </c:numRef>
          </c:val>
          <c:extLst xmlns:c16r2="http://schemas.microsoft.com/office/drawing/2015/06/chart">
            <c:ext xmlns:c16="http://schemas.microsoft.com/office/drawing/2014/chart" uri="{C3380CC4-5D6E-409C-BE32-E72D297353CC}">
              <c16:uniqueId val="{0000001F-EE93-4DEA-950F-AA8F88872E2E}"/>
            </c:ext>
          </c:extLst>
        </c:ser>
        <c:ser>
          <c:idx val="4"/>
          <c:order val="4"/>
          <c:tx>
            <c:strRef>
              <c:f>Sheet1!$A$6</c:f>
              <c:strCache>
                <c:ptCount val="1"/>
                <c:pt idx="0">
                  <c:v>Graduate or Professional Degree</c:v>
                </c:pt>
              </c:strCache>
            </c:strRef>
          </c:tx>
          <c:spPr>
            <a:solidFill>
              <a:schemeClr val="accent5"/>
            </a:solidFill>
            <a:ln>
              <a:noFill/>
            </a:ln>
            <a:effectLst/>
          </c:spPr>
          <c:dLbls>
            <c:dLbl>
              <c:idx val="0"/>
              <c:layout>
                <c:manualLayout>
                  <c:x val="2.7027027027027029E-2"/>
                  <c:y val="5.445881552076242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20-EE93-4DEA-950F-AA8F88872E2E}"/>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21-EE93-4DEA-950F-AA8F88872E2E}"/>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22-EE93-4DEA-950F-AA8F88872E2E}"/>
                </c:ext>
                <c:ext xmlns:c15="http://schemas.microsoft.com/office/drawing/2012/chart" uri="{CE6537A1-D6FC-4f65-9D91-7224C49458BB}"/>
              </c:extLst>
            </c:dLbl>
            <c:dLbl>
              <c:idx val="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4"/>
              <c:delete val="1"/>
              <c:extLst xmlns:c16r2="http://schemas.microsoft.com/office/drawing/2015/06/chart">
                <c:ext xmlns:c16="http://schemas.microsoft.com/office/drawing/2014/chart" uri="{C3380CC4-5D6E-409C-BE32-E72D297353CC}">
                  <c16:uniqueId val="{00000024-EE93-4DEA-950F-AA8F88872E2E}"/>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25-EE93-4DEA-950F-AA8F88872E2E}"/>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26-EE93-4DEA-950F-AA8F88872E2E}"/>
                </c:ext>
                <c:ext xmlns:c15="http://schemas.microsoft.com/office/drawing/2012/chart" uri="{CE6537A1-D6FC-4f65-9D91-7224C49458BB}"/>
              </c:extLst>
            </c:dLbl>
            <c:dLbl>
              <c:idx val="7"/>
              <c:layout>
                <c:manualLayout>
                  <c:x val="-3.3033033033033142E-2"/>
                  <c:y val="-1.2480001053470925E-17"/>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27-EE93-4DEA-950F-AA8F88872E2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2008</c:v>
                </c:pt>
                <c:pt idx="1">
                  <c:v>2009</c:v>
                </c:pt>
                <c:pt idx="2">
                  <c:v>2010</c:v>
                </c:pt>
                <c:pt idx="3">
                  <c:v>2011</c:v>
                </c:pt>
                <c:pt idx="4">
                  <c:v>2012</c:v>
                </c:pt>
                <c:pt idx="5">
                  <c:v>2013</c:v>
                </c:pt>
                <c:pt idx="6">
                  <c:v>2014</c:v>
                </c:pt>
                <c:pt idx="7">
                  <c:v>2015</c:v>
                </c:pt>
              </c:strCache>
            </c:strRef>
          </c:cat>
          <c:val>
            <c:numRef>
              <c:f>Sheet1!$B$6:$I$6</c:f>
              <c:numCache>
                <c:formatCode>0.0%</c:formatCode>
                <c:ptCount val="8"/>
                <c:pt idx="0">
                  <c:v>8.2589733475633406E-2</c:v>
                </c:pt>
                <c:pt idx="1">
                  <c:v>8.4540193419195719E-2</c:v>
                </c:pt>
                <c:pt idx="2">
                  <c:v>8.6104393562261308E-2</c:v>
                </c:pt>
                <c:pt idx="3">
                  <c:v>8.710613049041796E-2</c:v>
                </c:pt>
                <c:pt idx="4">
                  <c:v>9.0344829732125168E-2</c:v>
                </c:pt>
                <c:pt idx="5">
                  <c:v>9.2794885536801291E-2</c:v>
                </c:pt>
                <c:pt idx="6">
                  <c:v>9.6219146567440045E-2</c:v>
                </c:pt>
                <c:pt idx="7">
                  <c:v>9.6670373558171152E-2</c:v>
                </c:pt>
              </c:numCache>
            </c:numRef>
          </c:val>
          <c:extLst xmlns:c16r2="http://schemas.microsoft.com/office/drawing/2015/06/chart">
            <c:ext xmlns:c16="http://schemas.microsoft.com/office/drawing/2014/chart" uri="{C3380CC4-5D6E-409C-BE32-E72D297353CC}">
              <c16:uniqueId val="{00000028-EE93-4DEA-950F-AA8F88872E2E}"/>
            </c:ext>
          </c:extLst>
        </c:ser>
        <c:dLbls>
          <c:showLegendKey val="0"/>
          <c:showVal val="0"/>
          <c:showCatName val="0"/>
          <c:showSerName val="0"/>
          <c:showPercent val="0"/>
          <c:showBubbleSize val="0"/>
        </c:dLbls>
        <c:axId val="234819944"/>
        <c:axId val="234824648"/>
      </c:areaChart>
      <c:catAx>
        <c:axId val="23481994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Year</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4824648"/>
        <c:crosses val="autoZero"/>
        <c:auto val="1"/>
        <c:lblAlgn val="ctr"/>
        <c:lblOffset val="100"/>
        <c:noMultiLvlLbl val="0"/>
      </c:catAx>
      <c:valAx>
        <c:axId val="234824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Percent</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4819944"/>
        <c:crosses val="autoZero"/>
        <c:crossBetween val="midCat"/>
      </c:valAx>
      <c:spPr>
        <a:noFill/>
        <a:ln>
          <a:noFill/>
        </a:ln>
        <a:effectLst/>
      </c:spPr>
    </c:plotArea>
    <c:legend>
      <c:legendPos val="r"/>
      <c:layout>
        <c:manualLayout>
          <c:xMode val="edge"/>
          <c:yMode val="edge"/>
          <c:x val="0.64877964578751979"/>
          <c:y val="3.7709942485916283E-2"/>
          <c:w val="0.32719633018845617"/>
          <c:h val="0.8837357889828101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00868856910127"/>
          <c:y val="2.9078155568454771E-2"/>
          <c:w val="0.7246443117024165"/>
          <c:h val="0.77425973161805473"/>
        </c:manualLayout>
      </c:layout>
      <c:lineChart>
        <c:grouping val="standard"/>
        <c:varyColors val="0"/>
        <c:ser>
          <c:idx val="4"/>
          <c:order val="0"/>
          <c:tx>
            <c:strRef>
              <c:f>Sheet2!$A$3</c:f>
              <c:strCache>
                <c:ptCount val="1"/>
                <c:pt idx="0">
                  <c:v> Total  </c:v>
                </c:pt>
              </c:strCache>
            </c:strRef>
          </c:tx>
          <c:spPr>
            <a:ln w="50800">
              <a:solidFill>
                <a:schemeClr val="tx1">
                  <a:lumMod val="85000"/>
                  <a:lumOff val="15000"/>
                </a:schemeClr>
              </a:solidFill>
            </a:ln>
          </c:spPr>
          <c:marker>
            <c:symbol val="square"/>
            <c:size val="4"/>
            <c:spPr>
              <a:solidFill>
                <a:schemeClr val="tx1">
                  <a:lumMod val="85000"/>
                  <a:lumOff val="15000"/>
                </a:schemeClr>
              </a:solidFill>
              <a:ln>
                <a:solidFill>
                  <a:schemeClr val="tx1">
                    <a:lumMod val="85000"/>
                    <a:lumOff val="15000"/>
                  </a:schemeClr>
                </a:solidFill>
              </a:ln>
            </c:spPr>
          </c:marker>
          <c:cat>
            <c:numRef>
              <c:f>Sheet2!$B$2:$E$2</c:f>
              <c:numCache>
                <c:formatCode>General</c:formatCode>
                <c:ptCount val="4"/>
                <c:pt idx="0">
                  <c:v>2010</c:v>
                </c:pt>
                <c:pt idx="1">
                  <c:v>2020</c:v>
                </c:pt>
                <c:pt idx="2">
                  <c:v>2030</c:v>
                </c:pt>
                <c:pt idx="3">
                  <c:v>2040</c:v>
                </c:pt>
              </c:numCache>
            </c:numRef>
          </c:cat>
          <c:val>
            <c:numRef>
              <c:f>Sheet2!$B$3:$E$3</c:f>
              <c:numCache>
                <c:formatCode>#,##0</c:formatCode>
                <c:ptCount val="4"/>
                <c:pt idx="0">
                  <c:v>2221727</c:v>
                </c:pt>
                <c:pt idx="1">
                  <c:v>3903995</c:v>
                </c:pt>
                <c:pt idx="2">
                  <c:v>5783481</c:v>
                </c:pt>
                <c:pt idx="3">
                  <c:v>7980225</c:v>
                </c:pt>
              </c:numCache>
            </c:numRef>
          </c:val>
          <c:smooth val="0"/>
        </c:ser>
        <c:ser>
          <c:idx val="2"/>
          <c:order val="1"/>
          <c:tx>
            <c:strRef>
              <c:f>Sheet2!$A$6</c:f>
              <c:strCache>
                <c:ptCount val="1"/>
                <c:pt idx="0">
                  <c:v> Latino  </c:v>
                </c:pt>
              </c:strCache>
            </c:strRef>
          </c:tx>
          <c:spPr>
            <a:ln w="50800"/>
          </c:spPr>
          <c:marker>
            <c:symbol val="square"/>
            <c:size val="4"/>
          </c:marker>
          <c:cat>
            <c:numRef>
              <c:f>Sheet2!$B$2:$E$2</c:f>
              <c:numCache>
                <c:formatCode>General</c:formatCode>
                <c:ptCount val="4"/>
                <c:pt idx="0">
                  <c:v>2010</c:v>
                </c:pt>
                <c:pt idx="1">
                  <c:v>2020</c:v>
                </c:pt>
                <c:pt idx="2">
                  <c:v>2030</c:v>
                </c:pt>
                <c:pt idx="3">
                  <c:v>2040</c:v>
                </c:pt>
              </c:numCache>
            </c:numRef>
          </c:cat>
          <c:val>
            <c:numRef>
              <c:f>Sheet2!$B$6:$E$6</c:f>
              <c:numCache>
                <c:formatCode>#,##0</c:formatCode>
                <c:ptCount val="4"/>
                <c:pt idx="0">
                  <c:v>855285</c:v>
                </c:pt>
                <c:pt idx="1">
                  <c:v>1718359</c:v>
                </c:pt>
                <c:pt idx="2">
                  <c:v>2983099</c:v>
                </c:pt>
                <c:pt idx="3">
                  <c:v>4718404</c:v>
                </c:pt>
              </c:numCache>
            </c:numRef>
          </c:val>
          <c:smooth val="0"/>
        </c:ser>
        <c:ser>
          <c:idx val="0"/>
          <c:order val="2"/>
          <c:tx>
            <c:strRef>
              <c:f>Sheet2!$A$4</c:f>
              <c:strCache>
                <c:ptCount val="1"/>
                <c:pt idx="0">
                  <c:v> Anglo  </c:v>
                </c:pt>
              </c:strCache>
            </c:strRef>
          </c:tx>
          <c:spPr>
            <a:ln w="50800"/>
          </c:spPr>
          <c:marker>
            <c:symbol val="square"/>
            <c:size val="4"/>
            <c:spPr>
              <a:ln>
                <a:solidFill>
                  <a:schemeClr val="bg2">
                    <a:lumMod val="25000"/>
                    <a:alpha val="55000"/>
                  </a:schemeClr>
                </a:solidFill>
              </a:ln>
            </c:spPr>
          </c:marker>
          <c:cat>
            <c:numRef>
              <c:f>Sheet2!$B$2:$E$2</c:f>
              <c:numCache>
                <c:formatCode>General</c:formatCode>
                <c:ptCount val="4"/>
                <c:pt idx="0">
                  <c:v>2010</c:v>
                </c:pt>
                <c:pt idx="1">
                  <c:v>2020</c:v>
                </c:pt>
                <c:pt idx="2">
                  <c:v>2030</c:v>
                </c:pt>
                <c:pt idx="3">
                  <c:v>2040</c:v>
                </c:pt>
              </c:numCache>
            </c:numRef>
          </c:cat>
          <c:val>
            <c:numRef>
              <c:f>Sheet2!$B$4:$E$4</c:f>
              <c:numCache>
                <c:formatCode>#,##0</c:formatCode>
                <c:ptCount val="4"/>
                <c:pt idx="0">
                  <c:v>970511</c:v>
                </c:pt>
                <c:pt idx="1">
                  <c:v>1482505</c:v>
                </c:pt>
                <c:pt idx="2">
                  <c:v>1759011</c:v>
                </c:pt>
                <c:pt idx="3">
                  <c:v>1839848</c:v>
                </c:pt>
              </c:numCache>
            </c:numRef>
          </c:val>
          <c:smooth val="0"/>
        </c:ser>
        <c:ser>
          <c:idx val="1"/>
          <c:order val="3"/>
          <c:tx>
            <c:strRef>
              <c:f>Sheet2!$A$5</c:f>
              <c:strCache>
                <c:ptCount val="1"/>
                <c:pt idx="0">
                  <c:v> African American  </c:v>
                </c:pt>
              </c:strCache>
            </c:strRef>
          </c:tx>
          <c:spPr>
            <a:ln w="50800"/>
          </c:spPr>
          <c:marker>
            <c:symbol val="square"/>
            <c:size val="4"/>
          </c:marker>
          <c:cat>
            <c:numRef>
              <c:f>Sheet2!$B$2:$E$2</c:f>
              <c:numCache>
                <c:formatCode>General</c:formatCode>
                <c:ptCount val="4"/>
                <c:pt idx="0">
                  <c:v>2010</c:v>
                </c:pt>
                <c:pt idx="1">
                  <c:v>2020</c:v>
                </c:pt>
                <c:pt idx="2">
                  <c:v>2030</c:v>
                </c:pt>
                <c:pt idx="3">
                  <c:v>2040</c:v>
                </c:pt>
              </c:numCache>
            </c:numRef>
          </c:cat>
          <c:val>
            <c:numRef>
              <c:f>Sheet2!$B$5:$E$5</c:f>
              <c:numCache>
                <c:formatCode>#,##0</c:formatCode>
                <c:ptCount val="4"/>
                <c:pt idx="0">
                  <c:v>321216</c:v>
                </c:pt>
                <c:pt idx="1">
                  <c:v>516220</c:v>
                </c:pt>
                <c:pt idx="2">
                  <c:v>673035</c:v>
                </c:pt>
                <c:pt idx="3">
                  <c:v>805228</c:v>
                </c:pt>
              </c:numCache>
            </c:numRef>
          </c:val>
          <c:smooth val="0"/>
        </c:ser>
        <c:ser>
          <c:idx val="3"/>
          <c:order val="4"/>
          <c:tx>
            <c:strRef>
              <c:f>Sheet2!$A$7</c:f>
              <c:strCache>
                <c:ptCount val="1"/>
                <c:pt idx="0">
                  <c:v> Other  </c:v>
                </c:pt>
              </c:strCache>
            </c:strRef>
          </c:tx>
          <c:spPr>
            <a:ln w="50800"/>
          </c:spPr>
          <c:marker>
            <c:symbol val="square"/>
            <c:size val="4"/>
          </c:marker>
          <c:cat>
            <c:numRef>
              <c:f>Sheet2!$B$2:$E$2</c:f>
              <c:numCache>
                <c:formatCode>General</c:formatCode>
                <c:ptCount val="4"/>
                <c:pt idx="0">
                  <c:v>2010</c:v>
                </c:pt>
                <c:pt idx="1">
                  <c:v>2020</c:v>
                </c:pt>
                <c:pt idx="2">
                  <c:v>2030</c:v>
                </c:pt>
                <c:pt idx="3">
                  <c:v>2040</c:v>
                </c:pt>
              </c:numCache>
            </c:numRef>
          </c:cat>
          <c:val>
            <c:numRef>
              <c:f>Sheet2!$B$7:$E$7</c:f>
              <c:numCache>
                <c:formatCode>#,##0</c:formatCode>
                <c:ptCount val="4"/>
                <c:pt idx="0">
                  <c:v>74716</c:v>
                </c:pt>
                <c:pt idx="1">
                  <c:v>186911</c:v>
                </c:pt>
                <c:pt idx="2">
                  <c:v>368336</c:v>
                </c:pt>
                <c:pt idx="3">
                  <c:v>616746</c:v>
                </c:pt>
              </c:numCache>
            </c:numRef>
          </c:val>
          <c:smooth val="0"/>
        </c:ser>
        <c:dLbls>
          <c:showLegendKey val="0"/>
          <c:showVal val="0"/>
          <c:showCatName val="0"/>
          <c:showSerName val="0"/>
          <c:showPercent val="0"/>
          <c:showBubbleSize val="0"/>
        </c:dLbls>
        <c:marker val="1"/>
        <c:smooth val="0"/>
        <c:axId val="806141744"/>
        <c:axId val="806142136"/>
      </c:lineChart>
      <c:catAx>
        <c:axId val="806141744"/>
        <c:scaling>
          <c:orientation val="minMax"/>
        </c:scaling>
        <c:delete val="0"/>
        <c:axPos val="b"/>
        <c:numFmt formatCode="General" sourceLinked="1"/>
        <c:majorTickMark val="out"/>
        <c:minorTickMark val="none"/>
        <c:tickLblPos val="nextTo"/>
        <c:txPr>
          <a:bodyPr rot="-3600000"/>
          <a:lstStyle/>
          <a:p>
            <a:pPr>
              <a:defRPr sz="2000"/>
            </a:pPr>
            <a:endParaRPr lang="en-US"/>
          </a:p>
        </c:txPr>
        <c:crossAx val="806142136"/>
        <c:crosses val="autoZero"/>
        <c:auto val="1"/>
        <c:lblAlgn val="ctr"/>
        <c:lblOffset val="100"/>
        <c:noMultiLvlLbl val="0"/>
      </c:catAx>
      <c:valAx>
        <c:axId val="806142136"/>
        <c:scaling>
          <c:orientation val="minMax"/>
          <c:max val="9000000"/>
          <c:min val="0"/>
        </c:scaling>
        <c:delete val="0"/>
        <c:axPos val="l"/>
        <c:majorGridlines>
          <c:spPr>
            <a:ln>
              <a:prstDash val="sysDot"/>
            </a:ln>
          </c:spPr>
        </c:majorGridlines>
        <c:numFmt formatCode="#,##0" sourceLinked="1"/>
        <c:majorTickMark val="out"/>
        <c:minorTickMark val="none"/>
        <c:tickLblPos val="nextTo"/>
        <c:txPr>
          <a:bodyPr/>
          <a:lstStyle/>
          <a:p>
            <a:pPr>
              <a:defRPr sz="1600"/>
            </a:pPr>
            <a:endParaRPr lang="en-US"/>
          </a:p>
        </c:txPr>
        <c:crossAx val="806141744"/>
        <c:crossesAt val="1"/>
        <c:crossBetween val="between"/>
        <c:majorUnit val="2000000"/>
        <c:minorUnit val="500000"/>
      </c:valAx>
    </c:plotArea>
    <c:legend>
      <c:legendPos val="r"/>
      <c:overlay val="0"/>
    </c:legend>
    <c:plotVisOnly val="1"/>
    <c:dispBlanksAs val="gap"/>
    <c:showDLblsOverMax val="0"/>
  </c:chart>
  <c:txPr>
    <a:bodyPr/>
    <a:lstStyle/>
    <a:p>
      <a:pPr>
        <a:defRPr sz="1400" b="1"/>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2000</a:t>
            </a:r>
          </a:p>
        </c:rich>
      </c:tx>
      <c:layout>
        <c:manualLayout>
          <c:xMode val="edge"/>
          <c:yMode val="edge"/>
          <c:x val="0.44565812494852752"/>
          <c:y val="7.851061519423649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2C15-486E-A2C6-4EC3E170028E}"/>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2C15-486E-A2C6-4EC3E170028E}"/>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2C15-486E-A2C6-4EC3E170028E}"/>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2C15-486E-A2C6-4EC3E170028E}"/>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2C15-486E-A2C6-4EC3E170028E}"/>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2"/>
              <c:layout>
                <c:manualLayout>
                  <c:x val="0.13252667554391612"/>
                  <c:y val="0.12464776391231754"/>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2C15-486E-A2C6-4EC3E170028E}"/>
                </c:ext>
                <c:ext xmlns:c15="http://schemas.microsoft.com/office/drawing/2012/chart" uri="{CE6537A1-D6FC-4f65-9D91-7224C49458BB}">
                  <c15:layout>
                    <c:manualLayout>
                      <c:w val="0.15025170888394127"/>
                      <c:h val="0.11486444353417644"/>
                    </c:manualLayout>
                  </c15:layout>
                </c:ext>
              </c:extLst>
            </c:dLbl>
            <c:dLbl>
              <c:idx val="3"/>
              <c:layout>
                <c:manualLayout>
                  <c:x val="4.1984671340747237E-2"/>
                  <c:y val="5.5887409165825387E-2"/>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2C15-486E-A2C6-4EC3E170028E}"/>
                </c:ext>
                <c:ext xmlns:c15="http://schemas.microsoft.com/office/drawing/2012/chart" uri="{CE6537A1-D6FC-4f65-9D91-7224C49458BB}">
                  <c15:layout>
                    <c:manualLayout>
                      <c:w val="0.14755390029464868"/>
                      <c:h val="0.15241299862707217"/>
                    </c:manualLayout>
                  </c15:layout>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Sheet1!$B$9:$F$9</c:f>
              <c:numCache>
                <c:formatCode>0%</c:formatCode>
                <c:ptCount val="5"/>
                <c:pt idx="0">
                  <c:v>0.52689128804584595</c:v>
                </c:pt>
                <c:pt idx="1">
                  <c:v>0.11406756539773483</c:v>
                </c:pt>
                <c:pt idx="2">
                  <c:v>2.7218130444215987E-2</c:v>
                </c:pt>
                <c:pt idx="3">
                  <c:v>1.1952312375197999E-2</c:v>
                </c:pt>
                <c:pt idx="4">
                  <c:v>0.31987070373700521</c:v>
                </c:pt>
              </c:numCache>
            </c:numRef>
          </c:val>
          <c:extLst xmlns:c16r2="http://schemas.microsoft.com/office/drawing/2015/06/chart">
            <c:ext xmlns:c16="http://schemas.microsoft.com/office/drawing/2014/chart" uri="{C3380CC4-5D6E-409C-BE32-E72D297353CC}">
              <c16:uniqueId val="{0000000A-2C15-486E-A2C6-4EC3E170028E}"/>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2015</a:t>
            </a:r>
          </a:p>
        </c:rich>
      </c:tx>
      <c:layout>
        <c:manualLayout>
          <c:xMode val="edge"/>
          <c:yMode val="edge"/>
          <c:x val="0.44198039466889671"/>
          <c:y val="0.1025019350266868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408746674436228"/>
          <c:y val="0.21994044227310341"/>
          <c:w val="0.52434810295923795"/>
          <c:h val="0.720504556017461"/>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390D-49EA-84B8-9D886BA268E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390D-49EA-84B8-9D886BA268E9}"/>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390D-49EA-84B8-9D886BA268E9}"/>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390D-49EA-84B8-9D886BA268E9}"/>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390D-49EA-84B8-9D886BA268E9}"/>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2"/>
              <c:layout>
                <c:manualLayout>
                  <c:x val="9.3999620374642281E-2"/>
                  <c:y val="3.9021491239043929E-2"/>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390D-49EA-84B8-9D886BA268E9}"/>
                </c:ext>
                <c:ext xmlns:c15="http://schemas.microsoft.com/office/drawing/2012/chart" uri="{CE6537A1-D6FC-4f65-9D91-7224C49458BB}"/>
              </c:extLst>
            </c:dLbl>
            <c:dLbl>
              <c:idx val="3"/>
              <c:layout>
                <c:manualLayout>
                  <c:x val="4.8393489150024303E-2"/>
                  <c:y val="1.7897752571090202E-2"/>
                </c:manualLayout>
              </c:layout>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390D-49EA-84B8-9D886BA268E9}"/>
                </c:ext>
                <c:ext xmlns:c15="http://schemas.microsoft.com/office/drawing/2012/chart" uri="{CE6537A1-D6FC-4f65-9D91-7224C49458BB}"/>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Sheet1!$B$7:$F$7</c:f>
              <c:numCache>
                <c:formatCode>0%</c:formatCode>
                <c:ptCount val="5"/>
                <c:pt idx="0">
                  <c:v>0.43037249035407549</c:v>
                </c:pt>
                <c:pt idx="1">
                  <c:v>0.11768675902688379</c:v>
                </c:pt>
                <c:pt idx="2">
                  <c:v>4.5569798865736991E-2</c:v>
                </c:pt>
                <c:pt idx="3">
                  <c:v>1.7931011535355673E-2</c:v>
                </c:pt>
                <c:pt idx="4">
                  <c:v>0.38843994021794803</c:v>
                </c:pt>
              </c:numCache>
            </c:numRef>
          </c:val>
          <c:extLst xmlns:c16r2="http://schemas.microsoft.com/office/drawing/2015/06/chart">
            <c:ext xmlns:c16="http://schemas.microsoft.com/office/drawing/2014/chart" uri="{C3380CC4-5D6E-409C-BE32-E72D297353CC}">
              <c16:uniqueId val="{0000000A-390D-49EA-84B8-9D886BA268E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rgbClr val="C00000"/>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c:formatCode>
                <c:ptCount val="86"/>
                <c:pt idx="0">
                  <c:v>122428</c:v>
                </c:pt>
                <c:pt idx="1">
                  <c:v>121262</c:v>
                </c:pt>
                <c:pt idx="2">
                  <c:v>119706</c:v>
                </c:pt>
                <c:pt idx="3">
                  <c:v>119778</c:v>
                </c:pt>
                <c:pt idx="4">
                  <c:v>120619</c:v>
                </c:pt>
                <c:pt idx="5">
                  <c:v>119532</c:v>
                </c:pt>
                <c:pt idx="6">
                  <c:v>122081</c:v>
                </c:pt>
                <c:pt idx="7">
                  <c:v>123852</c:v>
                </c:pt>
                <c:pt idx="8">
                  <c:v>124528</c:v>
                </c:pt>
                <c:pt idx="9">
                  <c:v>125689</c:v>
                </c:pt>
                <c:pt idx="10">
                  <c:v>127327</c:v>
                </c:pt>
                <c:pt idx="11">
                  <c:v>128263</c:v>
                </c:pt>
                <c:pt idx="12">
                  <c:v>128594</c:v>
                </c:pt>
                <c:pt idx="13">
                  <c:v>131088</c:v>
                </c:pt>
                <c:pt idx="14">
                  <c:v>132577</c:v>
                </c:pt>
                <c:pt idx="15">
                  <c:v>131971</c:v>
                </c:pt>
                <c:pt idx="16">
                  <c:v>131063</c:v>
                </c:pt>
                <c:pt idx="17">
                  <c:v>132256</c:v>
                </c:pt>
                <c:pt idx="18">
                  <c:v>134548</c:v>
                </c:pt>
                <c:pt idx="19">
                  <c:v>137096</c:v>
                </c:pt>
                <c:pt idx="20">
                  <c:v>134960</c:v>
                </c:pt>
                <c:pt idx="21">
                  <c:v>136408</c:v>
                </c:pt>
                <c:pt idx="22">
                  <c:v>137448</c:v>
                </c:pt>
                <c:pt idx="23">
                  <c:v>137398</c:v>
                </c:pt>
                <c:pt idx="24">
                  <c:v>138042</c:v>
                </c:pt>
                <c:pt idx="25">
                  <c:v>137146</c:v>
                </c:pt>
                <c:pt idx="26">
                  <c:v>137867</c:v>
                </c:pt>
                <c:pt idx="27">
                  <c:v>141512</c:v>
                </c:pt>
                <c:pt idx="28">
                  <c:v>145418</c:v>
                </c:pt>
                <c:pt idx="29">
                  <c:v>148869</c:v>
                </c:pt>
                <c:pt idx="30">
                  <c:v>147295</c:v>
                </c:pt>
                <c:pt idx="31">
                  <c:v>150128</c:v>
                </c:pt>
                <c:pt idx="32">
                  <c:v>151145</c:v>
                </c:pt>
                <c:pt idx="33">
                  <c:v>151662</c:v>
                </c:pt>
                <c:pt idx="34">
                  <c:v>150770</c:v>
                </c:pt>
                <c:pt idx="35">
                  <c:v>142895</c:v>
                </c:pt>
                <c:pt idx="36">
                  <c:v>139686</c:v>
                </c:pt>
                <c:pt idx="37">
                  <c:v>136709</c:v>
                </c:pt>
                <c:pt idx="38">
                  <c:v>134721</c:v>
                </c:pt>
                <c:pt idx="39">
                  <c:v>137143</c:v>
                </c:pt>
                <c:pt idx="40">
                  <c:v>135053</c:v>
                </c:pt>
                <c:pt idx="41">
                  <c:v>137961</c:v>
                </c:pt>
                <c:pt idx="42">
                  <c:v>147743</c:v>
                </c:pt>
                <c:pt idx="43">
                  <c:v>159529</c:v>
                </c:pt>
                <c:pt idx="44">
                  <c:v>161160</c:v>
                </c:pt>
                <c:pt idx="45">
                  <c:v>153398</c:v>
                </c:pt>
                <c:pt idx="46">
                  <c:v>147505</c:v>
                </c:pt>
                <c:pt idx="47">
                  <c:v>146908</c:v>
                </c:pt>
                <c:pt idx="48">
                  <c:v>149378</c:v>
                </c:pt>
                <c:pt idx="49">
                  <c:v>161688</c:v>
                </c:pt>
                <c:pt idx="50">
                  <c:v>170500</c:v>
                </c:pt>
                <c:pt idx="51">
                  <c:v>175912</c:v>
                </c:pt>
                <c:pt idx="52">
                  <c:v>178898</c:v>
                </c:pt>
                <c:pt idx="53">
                  <c:v>182461</c:v>
                </c:pt>
                <c:pt idx="54">
                  <c:v>186102</c:v>
                </c:pt>
                <c:pt idx="55">
                  <c:v>182270</c:v>
                </c:pt>
                <c:pt idx="56">
                  <c:v>183392</c:v>
                </c:pt>
                <c:pt idx="57">
                  <c:v>180605</c:v>
                </c:pt>
                <c:pt idx="58">
                  <c:v>176253</c:v>
                </c:pt>
                <c:pt idx="59">
                  <c:v>175246</c:v>
                </c:pt>
                <c:pt idx="60">
                  <c:v>169158</c:v>
                </c:pt>
                <c:pt idx="61">
                  <c:v>164457</c:v>
                </c:pt>
                <c:pt idx="62">
                  <c:v>158436</c:v>
                </c:pt>
                <c:pt idx="63">
                  <c:v>149884</c:v>
                </c:pt>
                <c:pt idx="64">
                  <c:v>148013</c:v>
                </c:pt>
                <c:pt idx="65">
                  <c:v>145083</c:v>
                </c:pt>
                <c:pt idx="66">
                  <c:v>148364</c:v>
                </c:pt>
                <c:pt idx="67">
                  <c:v>148599</c:v>
                </c:pt>
                <c:pt idx="68">
                  <c:v>119031</c:v>
                </c:pt>
                <c:pt idx="69">
                  <c:v>112097</c:v>
                </c:pt>
                <c:pt idx="70">
                  <c:v>112814</c:v>
                </c:pt>
                <c:pt idx="71">
                  <c:v>108911</c:v>
                </c:pt>
                <c:pt idx="72">
                  <c:v>98388</c:v>
                </c:pt>
                <c:pt idx="73">
                  <c:v>90010</c:v>
                </c:pt>
                <c:pt idx="74">
                  <c:v>82911</c:v>
                </c:pt>
                <c:pt idx="75">
                  <c:v>77959</c:v>
                </c:pt>
                <c:pt idx="76">
                  <c:v>73802</c:v>
                </c:pt>
                <c:pt idx="77">
                  <c:v>68036</c:v>
                </c:pt>
                <c:pt idx="78">
                  <c:v>64861</c:v>
                </c:pt>
                <c:pt idx="79">
                  <c:v>62401</c:v>
                </c:pt>
                <c:pt idx="80">
                  <c:v>56580</c:v>
                </c:pt>
                <c:pt idx="81">
                  <c:v>52997</c:v>
                </c:pt>
                <c:pt idx="82">
                  <c:v>49872</c:v>
                </c:pt>
                <c:pt idx="83">
                  <c:v>47036</c:v>
                </c:pt>
                <c:pt idx="84">
                  <c:v>43784</c:v>
                </c:pt>
                <c:pt idx="85">
                  <c:v>241516</c:v>
                </c:pt>
              </c:numCache>
            </c:numRef>
          </c:val>
          <c:extLst xmlns:c16r2="http://schemas.microsoft.com/office/drawing/2015/06/chart">
            <c:ext xmlns:c16="http://schemas.microsoft.com/office/drawing/2014/chart" uri="{C3380CC4-5D6E-409C-BE32-E72D297353CC}">
              <c16:uniqueId val="{00000000-7FE2-4A05-9360-9DBC4214B463}"/>
            </c:ext>
          </c:extLst>
        </c:ser>
        <c:ser>
          <c:idx val="1"/>
          <c:order val="1"/>
          <c:tx>
            <c:strRef>
              <c:f>Sheet1!$C$1</c:f>
              <c:strCache>
                <c:ptCount val="1"/>
                <c:pt idx="0">
                  <c:v>Hispanic</c:v>
                </c:pt>
              </c:strCache>
            </c:strRef>
          </c:tx>
          <c:spPr>
            <a:solidFill>
              <a:srgbClr val="0000FF"/>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c:formatCode>
                <c:ptCount val="86"/>
                <c:pt idx="0">
                  <c:v>201273</c:v>
                </c:pt>
                <c:pt idx="1">
                  <c:v>198602</c:v>
                </c:pt>
                <c:pt idx="2">
                  <c:v>196390</c:v>
                </c:pt>
                <c:pt idx="3">
                  <c:v>197984</c:v>
                </c:pt>
                <c:pt idx="4">
                  <c:v>197309</c:v>
                </c:pt>
                <c:pt idx="5">
                  <c:v>193080</c:v>
                </c:pt>
                <c:pt idx="6">
                  <c:v>196451</c:v>
                </c:pt>
                <c:pt idx="7">
                  <c:v>197711</c:v>
                </c:pt>
                <c:pt idx="8">
                  <c:v>196329</c:v>
                </c:pt>
                <c:pt idx="9">
                  <c:v>196930</c:v>
                </c:pt>
                <c:pt idx="10">
                  <c:v>198012</c:v>
                </c:pt>
                <c:pt idx="11">
                  <c:v>199509</c:v>
                </c:pt>
                <c:pt idx="12">
                  <c:v>201597</c:v>
                </c:pt>
                <c:pt idx="13">
                  <c:v>204574</c:v>
                </c:pt>
                <c:pt idx="14">
                  <c:v>202667</c:v>
                </c:pt>
                <c:pt idx="15">
                  <c:v>196441</c:v>
                </c:pt>
                <c:pt idx="16">
                  <c:v>191694</c:v>
                </c:pt>
                <c:pt idx="17">
                  <c:v>188563</c:v>
                </c:pt>
                <c:pt idx="18">
                  <c:v>187938</c:v>
                </c:pt>
                <c:pt idx="19">
                  <c:v>187701</c:v>
                </c:pt>
                <c:pt idx="20">
                  <c:v>185592</c:v>
                </c:pt>
                <c:pt idx="21">
                  <c:v>186151</c:v>
                </c:pt>
                <c:pt idx="22">
                  <c:v>185539</c:v>
                </c:pt>
                <c:pt idx="23">
                  <c:v>182100</c:v>
                </c:pt>
                <c:pt idx="24">
                  <c:v>177609</c:v>
                </c:pt>
                <c:pt idx="25">
                  <c:v>172521</c:v>
                </c:pt>
                <c:pt idx="26">
                  <c:v>171083</c:v>
                </c:pt>
                <c:pt idx="27">
                  <c:v>170565</c:v>
                </c:pt>
                <c:pt idx="28">
                  <c:v>169642</c:v>
                </c:pt>
                <c:pt idx="29">
                  <c:v>168232</c:v>
                </c:pt>
                <c:pt idx="30">
                  <c:v>165890</c:v>
                </c:pt>
                <c:pt idx="31">
                  <c:v>168024</c:v>
                </c:pt>
                <c:pt idx="32">
                  <c:v>167928</c:v>
                </c:pt>
                <c:pt idx="33">
                  <c:v>167703</c:v>
                </c:pt>
                <c:pt idx="34">
                  <c:v>165670</c:v>
                </c:pt>
                <c:pt idx="35">
                  <c:v>155767</c:v>
                </c:pt>
                <c:pt idx="36">
                  <c:v>153987</c:v>
                </c:pt>
                <c:pt idx="37">
                  <c:v>152544</c:v>
                </c:pt>
                <c:pt idx="38">
                  <c:v>153291</c:v>
                </c:pt>
                <c:pt idx="39">
                  <c:v>153681</c:v>
                </c:pt>
                <c:pt idx="40">
                  <c:v>148767</c:v>
                </c:pt>
                <c:pt idx="41">
                  <c:v>147817</c:v>
                </c:pt>
                <c:pt idx="42">
                  <c:v>146464</c:v>
                </c:pt>
                <c:pt idx="43">
                  <c:v>143574</c:v>
                </c:pt>
                <c:pt idx="44">
                  <c:v>141216</c:v>
                </c:pt>
                <c:pt idx="45">
                  <c:v>132503</c:v>
                </c:pt>
                <c:pt idx="46">
                  <c:v>127557</c:v>
                </c:pt>
                <c:pt idx="47">
                  <c:v>123472</c:v>
                </c:pt>
                <c:pt idx="48">
                  <c:v>121957</c:v>
                </c:pt>
                <c:pt idx="49">
                  <c:v>122175</c:v>
                </c:pt>
                <c:pt idx="50">
                  <c:v>117613</c:v>
                </c:pt>
                <c:pt idx="51">
                  <c:v>114234</c:v>
                </c:pt>
                <c:pt idx="52">
                  <c:v>109810</c:v>
                </c:pt>
                <c:pt idx="53">
                  <c:v>107039</c:v>
                </c:pt>
                <c:pt idx="54">
                  <c:v>105173</c:v>
                </c:pt>
                <c:pt idx="55">
                  <c:v>97895</c:v>
                </c:pt>
                <c:pt idx="56">
                  <c:v>94140</c:v>
                </c:pt>
                <c:pt idx="57">
                  <c:v>90153</c:v>
                </c:pt>
                <c:pt idx="58">
                  <c:v>86238</c:v>
                </c:pt>
                <c:pt idx="59">
                  <c:v>82105</c:v>
                </c:pt>
                <c:pt idx="60">
                  <c:v>75981</c:v>
                </c:pt>
                <c:pt idx="61">
                  <c:v>71418</c:v>
                </c:pt>
                <c:pt idx="62">
                  <c:v>66322</c:v>
                </c:pt>
                <c:pt idx="63">
                  <c:v>64076</c:v>
                </c:pt>
                <c:pt idx="64">
                  <c:v>61713</c:v>
                </c:pt>
                <c:pt idx="65">
                  <c:v>57678</c:v>
                </c:pt>
                <c:pt idx="66">
                  <c:v>54797</c:v>
                </c:pt>
                <c:pt idx="67">
                  <c:v>51541</c:v>
                </c:pt>
                <c:pt idx="68">
                  <c:v>45986</c:v>
                </c:pt>
                <c:pt idx="69">
                  <c:v>42738</c:v>
                </c:pt>
                <c:pt idx="70">
                  <c:v>39241</c:v>
                </c:pt>
                <c:pt idx="71">
                  <c:v>35933</c:v>
                </c:pt>
                <c:pt idx="72">
                  <c:v>32497</c:v>
                </c:pt>
                <c:pt idx="73">
                  <c:v>30318</c:v>
                </c:pt>
                <c:pt idx="74">
                  <c:v>28514</c:v>
                </c:pt>
                <c:pt idx="75">
                  <c:v>26097</c:v>
                </c:pt>
                <c:pt idx="76">
                  <c:v>24698</c:v>
                </c:pt>
                <c:pt idx="77">
                  <c:v>22979</c:v>
                </c:pt>
                <c:pt idx="78">
                  <c:v>21662</c:v>
                </c:pt>
                <c:pt idx="79">
                  <c:v>20483</c:v>
                </c:pt>
                <c:pt idx="80">
                  <c:v>18207</c:v>
                </c:pt>
                <c:pt idx="81">
                  <c:v>16196</c:v>
                </c:pt>
                <c:pt idx="82">
                  <c:v>15267</c:v>
                </c:pt>
                <c:pt idx="83">
                  <c:v>14215</c:v>
                </c:pt>
                <c:pt idx="84">
                  <c:v>13265</c:v>
                </c:pt>
                <c:pt idx="85">
                  <c:v>64416</c:v>
                </c:pt>
              </c:numCache>
            </c:numRef>
          </c:val>
          <c:extLst xmlns:c16r2="http://schemas.microsoft.com/office/drawing/2015/06/chart">
            <c:ext xmlns:c16="http://schemas.microsoft.com/office/drawing/2014/chart" uri="{C3380CC4-5D6E-409C-BE32-E72D297353CC}">
              <c16:uniqueId val="{00000001-7FE2-4A05-9360-9DBC4214B463}"/>
            </c:ext>
          </c:extLst>
        </c:ser>
        <c:dLbls>
          <c:showLegendKey val="0"/>
          <c:showVal val="0"/>
          <c:showCatName val="0"/>
          <c:showSerName val="0"/>
          <c:showPercent val="0"/>
          <c:showBubbleSize val="0"/>
        </c:dLbls>
        <c:gapWidth val="0"/>
        <c:axId val="218163592"/>
        <c:axId val="218163984"/>
      </c:barChart>
      <c:catAx>
        <c:axId val="218163592"/>
        <c:scaling>
          <c:orientation val="minMax"/>
        </c:scaling>
        <c:delete val="0"/>
        <c:axPos val="b"/>
        <c:title>
          <c:tx>
            <c:rich>
              <a:bodyPr/>
              <a:lstStyle/>
              <a:p>
                <a:pPr>
                  <a:defRPr/>
                </a:pPr>
                <a:r>
                  <a:rPr lang="en-US"/>
                  <a:t>Age</a:t>
                </a:r>
              </a:p>
            </c:rich>
          </c:tx>
          <c:layout/>
          <c:overlay val="0"/>
        </c:title>
        <c:numFmt formatCode="General" sourceLinked="0"/>
        <c:majorTickMark val="out"/>
        <c:minorTickMark val="none"/>
        <c:tickLblPos val="nextTo"/>
        <c:txPr>
          <a:bodyPr rot="-3900000"/>
          <a:lstStyle/>
          <a:p>
            <a:pPr>
              <a:defRPr sz="1200"/>
            </a:pPr>
            <a:endParaRPr lang="en-US"/>
          </a:p>
        </c:txPr>
        <c:crossAx val="218163984"/>
        <c:crosses val="autoZero"/>
        <c:auto val="1"/>
        <c:lblAlgn val="ctr"/>
        <c:lblOffset val="100"/>
        <c:tickLblSkip val="5"/>
        <c:noMultiLvlLbl val="0"/>
      </c:catAx>
      <c:valAx>
        <c:axId val="218163984"/>
        <c:scaling>
          <c:orientation val="minMax"/>
          <c:max val="250000"/>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0" sourceLinked="1"/>
        <c:majorTickMark val="out"/>
        <c:minorTickMark val="none"/>
        <c:tickLblPos val="nextTo"/>
        <c:txPr>
          <a:bodyPr/>
          <a:lstStyle/>
          <a:p>
            <a:pPr>
              <a:defRPr sz="1400"/>
            </a:pPr>
            <a:endParaRPr lang="en-US"/>
          </a:p>
        </c:txPr>
        <c:crossAx val="218163592"/>
        <c:crosses val="autoZero"/>
        <c:crossBetween val="midCat"/>
      </c:valAx>
    </c:plotArea>
    <c:legend>
      <c:legendPos val="r"/>
      <c:layout>
        <c:manualLayout>
          <c:xMode val="edge"/>
          <c:yMode val="edge"/>
          <c:x val="0.68634414342275007"/>
          <c:y val="8.2665768709552542E-2"/>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extLst xmlns:c16r2="http://schemas.microsoft.com/office/drawing/2015/06/chart">
            <c:ext xmlns:c16="http://schemas.microsoft.com/office/drawing/2014/chart" uri="{C3380CC4-5D6E-409C-BE32-E72D297353CC}">
              <c16:uniqueId val="{00000000-8715-4A19-AF28-E34303AB9778}"/>
            </c:ext>
          </c:extLst>
        </c:ser>
        <c:ser>
          <c:idx val="5"/>
          <c:order val="1"/>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extLst xmlns:c16r2="http://schemas.microsoft.com/office/drawing/2015/06/chart">
            <c:ext xmlns:c16="http://schemas.microsoft.com/office/drawing/2014/chart" uri="{C3380CC4-5D6E-409C-BE32-E72D297353CC}">
              <c16:uniqueId val="{00000001-8715-4A19-AF28-E34303AB9778}"/>
            </c:ext>
          </c:extLst>
        </c:ser>
        <c:dLbls>
          <c:showLegendKey val="0"/>
          <c:showVal val="0"/>
          <c:showCatName val="0"/>
          <c:showSerName val="0"/>
          <c:showPercent val="0"/>
          <c:showBubbleSize val="0"/>
        </c:dLbls>
        <c:gapWidth val="0"/>
        <c:overlap val="100"/>
        <c:axId val="221327808"/>
        <c:axId val="221330944"/>
      </c:barChart>
      <c:catAx>
        <c:axId val="221327808"/>
        <c:scaling>
          <c:orientation val="minMax"/>
        </c:scaling>
        <c:delete val="0"/>
        <c:axPos val="l"/>
        <c:numFmt formatCode="General" sourceLinked="0"/>
        <c:majorTickMark val="out"/>
        <c:minorTickMark val="none"/>
        <c:tickLblPos val="low"/>
        <c:txPr>
          <a:bodyPr/>
          <a:lstStyle/>
          <a:p>
            <a:pPr>
              <a:defRPr sz="1050" baseline="0"/>
            </a:pPr>
            <a:endParaRPr lang="en-US"/>
          </a:p>
        </c:txPr>
        <c:crossAx val="221330944"/>
        <c:crosses val="autoZero"/>
        <c:auto val="1"/>
        <c:lblAlgn val="ctr"/>
        <c:lblOffset val="100"/>
        <c:tickLblSkip val="5"/>
        <c:noMultiLvlLbl val="0"/>
      </c:catAx>
      <c:valAx>
        <c:axId val="221330944"/>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21327808"/>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2"/>
          <c:order val="0"/>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extLst xmlns:c16r2="http://schemas.microsoft.com/office/drawing/2015/06/chart">
            <c:ext xmlns:c16="http://schemas.microsoft.com/office/drawing/2014/chart" uri="{C3380CC4-5D6E-409C-BE32-E72D297353CC}">
              <c16:uniqueId val="{00000000-F8CF-47E8-A880-1D0381314EEE}"/>
            </c:ext>
          </c:extLst>
        </c:ser>
        <c:ser>
          <c:idx val="4"/>
          <c:order val="1"/>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extLst xmlns:c16r2="http://schemas.microsoft.com/office/drawing/2015/06/chart">
            <c:ext xmlns:c16="http://schemas.microsoft.com/office/drawing/2014/chart" uri="{C3380CC4-5D6E-409C-BE32-E72D297353CC}">
              <c16:uniqueId val="{00000001-F8CF-47E8-A880-1D0381314EEE}"/>
            </c:ext>
          </c:extLst>
        </c:ser>
        <c:ser>
          <c:idx val="3"/>
          <c:order val="2"/>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extLst xmlns:c16r2="http://schemas.microsoft.com/office/drawing/2015/06/chart">
            <c:ext xmlns:c16="http://schemas.microsoft.com/office/drawing/2014/chart" uri="{C3380CC4-5D6E-409C-BE32-E72D297353CC}">
              <c16:uniqueId val="{00000002-F8CF-47E8-A880-1D0381314EEE}"/>
            </c:ext>
          </c:extLst>
        </c:ser>
        <c:ser>
          <c:idx val="6"/>
          <c:order val="3"/>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extLst xmlns:c16r2="http://schemas.microsoft.com/office/drawing/2015/06/chart">
            <c:ext xmlns:c16="http://schemas.microsoft.com/office/drawing/2014/chart" uri="{C3380CC4-5D6E-409C-BE32-E72D297353CC}">
              <c16:uniqueId val="{00000003-F8CF-47E8-A880-1D0381314EEE}"/>
            </c:ext>
          </c:extLst>
        </c:ser>
        <c:ser>
          <c:idx val="8"/>
          <c:order val="4"/>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extLst xmlns:c16r2="http://schemas.microsoft.com/office/drawing/2015/06/chart">
            <c:ext xmlns:c16="http://schemas.microsoft.com/office/drawing/2014/chart" uri="{C3380CC4-5D6E-409C-BE32-E72D297353CC}">
              <c16:uniqueId val="{00000004-F8CF-47E8-A880-1D0381314EEE}"/>
            </c:ext>
          </c:extLst>
        </c:ser>
        <c:ser>
          <c:idx val="7"/>
          <c:order val="5"/>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extLst xmlns:c16r2="http://schemas.microsoft.com/office/drawing/2015/06/chart">
              <c:ext xmlns:c16="http://schemas.microsoft.com/office/drawing/2014/chart" uri="{C3380CC4-5D6E-409C-BE32-E72D297353CC}">
                <c16:uniqueId val="{00000005-F8CF-47E8-A880-1D0381314EEE}"/>
              </c:ext>
            </c:extLst>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extLst xmlns:c16r2="http://schemas.microsoft.com/office/drawing/2015/06/chart">
            <c:ext xmlns:c16="http://schemas.microsoft.com/office/drawing/2014/chart" uri="{C3380CC4-5D6E-409C-BE32-E72D297353CC}">
              <c16:uniqueId val="{00000006-F8CF-47E8-A880-1D0381314EEE}"/>
            </c:ext>
          </c:extLst>
        </c:ser>
        <c:dLbls>
          <c:showLegendKey val="0"/>
          <c:showVal val="0"/>
          <c:showCatName val="0"/>
          <c:showSerName val="0"/>
          <c:showPercent val="0"/>
          <c:showBubbleSize val="0"/>
        </c:dLbls>
        <c:gapWidth val="0"/>
        <c:overlap val="100"/>
        <c:axId val="221327416"/>
        <c:axId val="221331728"/>
      </c:barChart>
      <c:catAx>
        <c:axId val="221327416"/>
        <c:scaling>
          <c:orientation val="minMax"/>
        </c:scaling>
        <c:delete val="0"/>
        <c:axPos val="l"/>
        <c:numFmt formatCode="General" sourceLinked="0"/>
        <c:majorTickMark val="out"/>
        <c:minorTickMark val="none"/>
        <c:tickLblPos val="low"/>
        <c:txPr>
          <a:bodyPr/>
          <a:lstStyle/>
          <a:p>
            <a:pPr>
              <a:defRPr sz="1050" baseline="0"/>
            </a:pPr>
            <a:endParaRPr lang="en-US"/>
          </a:p>
        </c:txPr>
        <c:crossAx val="221331728"/>
        <c:crosses val="autoZero"/>
        <c:auto val="1"/>
        <c:lblAlgn val="ctr"/>
        <c:lblOffset val="100"/>
        <c:tickLblSkip val="5"/>
        <c:noMultiLvlLbl val="0"/>
      </c:catAx>
      <c:valAx>
        <c:axId val="221331728"/>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21327416"/>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extLst xmlns:c16r2="http://schemas.microsoft.com/office/drawing/2015/06/chart">
            <c:ext xmlns:c16="http://schemas.microsoft.com/office/drawing/2014/chart" uri="{C3380CC4-5D6E-409C-BE32-E72D297353CC}">
              <c16:uniqueId val="{00000000-A339-4B6D-9BF0-A3DB838C92BE}"/>
            </c:ext>
          </c:extLst>
        </c:ser>
        <c:ser>
          <c:idx val="2"/>
          <c:order val="1"/>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extLst xmlns:c16r2="http://schemas.microsoft.com/office/drawing/2015/06/chart">
            <c:ext xmlns:c16="http://schemas.microsoft.com/office/drawing/2014/chart" uri="{C3380CC4-5D6E-409C-BE32-E72D297353CC}">
              <c16:uniqueId val="{00000001-A339-4B6D-9BF0-A3DB838C92BE}"/>
            </c:ext>
          </c:extLst>
        </c:ser>
        <c:ser>
          <c:idx val="4"/>
          <c:order val="2"/>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extLst xmlns:c16r2="http://schemas.microsoft.com/office/drawing/2015/06/chart">
            <c:ext xmlns:c16="http://schemas.microsoft.com/office/drawing/2014/chart" uri="{C3380CC4-5D6E-409C-BE32-E72D297353CC}">
              <c16:uniqueId val="{00000002-A339-4B6D-9BF0-A3DB838C92BE}"/>
            </c:ext>
          </c:extLst>
        </c:ser>
        <c:ser>
          <c:idx val="3"/>
          <c:order val="3"/>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extLst xmlns:c16r2="http://schemas.microsoft.com/office/drawing/2015/06/chart">
            <c:ext xmlns:c16="http://schemas.microsoft.com/office/drawing/2014/chart" uri="{C3380CC4-5D6E-409C-BE32-E72D297353CC}">
              <c16:uniqueId val="{00000003-A339-4B6D-9BF0-A3DB838C92BE}"/>
            </c:ext>
          </c:extLst>
        </c:ser>
        <c:ser>
          <c:idx val="5"/>
          <c:order val="4"/>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extLst xmlns:c16r2="http://schemas.microsoft.com/office/drawing/2015/06/chart">
            <c:ext xmlns:c16="http://schemas.microsoft.com/office/drawing/2014/chart" uri="{C3380CC4-5D6E-409C-BE32-E72D297353CC}">
              <c16:uniqueId val="{00000004-A339-4B6D-9BF0-A3DB838C92BE}"/>
            </c:ext>
          </c:extLst>
        </c:ser>
        <c:ser>
          <c:idx val="6"/>
          <c:order val="5"/>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extLst xmlns:c16r2="http://schemas.microsoft.com/office/drawing/2015/06/chart">
            <c:ext xmlns:c16="http://schemas.microsoft.com/office/drawing/2014/chart" uri="{C3380CC4-5D6E-409C-BE32-E72D297353CC}">
              <c16:uniqueId val="{00000005-A339-4B6D-9BF0-A3DB838C92BE}"/>
            </c:ext>
          </c:extLst>
        </c:ser>
        <c:ser>
          <c:idx val="8"/>
          <c:order val="6"/>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extLst xmlns:c16r2="http://schemas.microsoft.com/office/drawing/2015/06/chart">
            <c:ext xmlns:c16="http://schemas.microsoft.com/office/drawing/2014/chart" uri="{C3380CC4-5D6E-409C-BE32-E72D297353CC}">
              <c16:uniqueId val="{00000006-A339-4B6D-9BF0-A3DB838C92BE}"/>
            </c:ext>
          </c:extLst>
        </c:ser>
        <c:ser>
          <c:idx val="7"/>
          <c:order val="7"/>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extLst xmlns:c16r2="http://schemas.microsoft.com/office/drawing/2015/06/chart">
              <c:ext xmlns:c16="http://schemas.microsoft.com/office/drawing/2014/chart" uri="{C3380CC4-5D6E-409C-BE32-E72D297353CC}">
                <c16:uniqueId val="{00000007-A339-4B6D-9BF0-A3DB838C92BE}"/>
              </c:ext>
            </c:extLst>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extLst xmlns:c16r2="http://schemas.microsoft.com/office/drawing/2015/06/chart">
            <c:ext xmlns:c16="http://schemas.microsoft.com/office/drawing/2014/chart" uri="{C3380CC4-5D6E-409C-BE32-E72D297353CC}">
              <c16:uniqueId val="{00000008-A339-4B6D-9BF0-A3DB838C92BE}"/>
            </c:ext>
          </c:extLst>
        </c:ser>
        <c:dLbls>
          <c:showLegendKey val="0"/>
          <c:showVal val="0"/>
          <c:showCatName val="0"/>
          <c:showSerName val="0"/>
          <c:showPercent val="0"/>
          <c:showBubbleSize val="0"/>
        </c:dLbls>
        <c:gapWidth val="0"/>
        <c:overlap val="100"/>
        <c:axId val="221327024"/>
        <c:axId val="221329376"/>
      </c:barChart>
      <c:catAx>
        <c:axId val="221327024"/>
        <c:scaling>
          <c:orientation val="minMax"/>
        </c:scaling>
        <c:delete val="0"/>
        <c:axPos val="l"/>
        <c:numFmt formatCode="General" sourceLinked="0"/>
        <c:majorTickMark val="out"/>
        <c:minorTickMark val="none"/>
        <c:tickLblPos val="low"/>
        <c:txPr>
          <a:bodyPr/>
          <a:lstStyle/>
          <a:p>
            <a:pPr>
              <a:defRPr sz="1050" baseline="0"/>
            </a:pPr>
            <a:endParaRPr lang="en-US"/>
          </a:p>
        </c:txPr>
        <c:crossAx val="221329376"/>
        <c:crosses val="autoZero"/>
        <c:auto val="1"/>
        <c:lblAlgn val="ctr"/>
        <c:lblOffset val="100"/>
        <c:tickLblSkip val="5"/>
        <c:noMultiLvlLbl val="0"/>
      </c:catAx>
      <c:valAx>
        <c:axId val="221329376"/>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221327024"/>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-749</c:v>
                </c:pt>
                <c:pt idx="1">
                  <c:v>-741</c:v>
                </c:pt>
                <c:pt idx="2">
                  <c:v>-733</c:v>
                </c:pt>
                <c:pt idx="3">
                  <c:v>-737</c:v>
                </c:pt>
                <c:pt idx="4">
                  <c:v>-736</c:v>
                </c:pt>
                <c:pt idx="5">
                  <c:v>-725</c:v>
                </c:pt>
                <c:pt idx="6">
                  <c:v>-701</c:v>
                </c:pt>
                <c:pt idx="7">
                  <c:v>-703</c:v>
                </c:pt>
                <c:pt idx="8">
                  <c:v>-732</c:v>
                </c:pt>
                <c:pt idx="9">
                  <c:v>-762</c:v>
                </c:pt>
                <c:pt idx="10">
                  <c:v>-708</c:v>
                </c:pt>
                <c:pt idx="11">
                  <c:v>-699</c:v>
                </c:pt>
                <c:pt idx="12">
                  <c:v>-691</c:v>
                </c:pt>
                <c:pt idx="13">
                  <c:v>-752</c:v>
                </c:pt>
                <c:pt idx="14">
                  <c:v>-713</c:v>
                </c:pt>
                <c:pt idx="15">
                  <c:v>-745</c:v>
                </c:pt>
                <c:pt idx="16">
                  <c:v>-812</c:v>
                </c:pt>
                <c:pt idx="17">
                  <c:v>-823</c:v>
                </c:pt>
                <c:pt idx="18">
                  <c:v>-1136</c:v>
                </c:pt>
                <c:pt idx="19">
                  <c:v>-1575</c:v>
                </c:pt>
                <c:pt idx="20">
                  <c:v>-1387</c:v>
                </c:pt>
                <c:pt idx="21">
                  <c:v>-1497</c:v>
                </c:pt>
                <c:pt idx="22">
                  <c:v>-1336</c:v>
                </c:pt>
                <c:pt idx="23">
                  <c:v>-1019</c:v>
                </c:pt>
                <c:pt idx="24">
                  <c:v>-1149</c:v>
                </c:pt>
                <c:pt idx="25">
                  <c:v>-1147</c:v>
                </c:pt>
                <c:pt idx="26">
                  <c:v>-961</c:v>
                </c:pt>
                <c:pt idx="27">
                  <c:v>-912</c:v>
                </c:pt>
                <c:pt idx="28">
                  <c:v>-860</c:v>
                </c:pt>
                <c:pt idx="29">
                  <c:v>-728</c:v>
                </c:pt>
                <c:pt idx="30">
                  <c:v>-741</c:v>
                </c:pt>
                <c:pt idx="31">
                  <c:v>-688</c:v>
                </c:pt>
                <c:pt idx="32">
                  <c:v>-671</c:v>
                </c:pt>
                <c:pt idx="33">
                  <c:v>-666</c:v>
                </c:pt>
                <c:pt idx="34">
                  <c:v>-698</c:v>
                </c:pt>
                <c:pt idx="35">
                  <c:v>-700</c:v>
                </c:pt>
                <c:pt idx="36">
                  <c:v>-697</c:v>
                </c:pt>
                <c:pt idx="37">
                  <c:v>-709</c:v>
                </c:pt>
                <c:pt idx="38">
                  <c:v>-670</c:v>
                </c:pt>
                <c:pt idx="39">
                  <c:v>-659</c:v>
                </c:pt>
                <c:pt idx="40">
                  <c:v>-696</c:v>
                </c:pt>
                <c:pt idx="41">
                  <c:v>-665</c:v>
                </c:pt>
                <c:pt idx="42">
                  <c:v>-676</c:v>
                </c:pt>
                <c:pt idx="43">
                  <c:v>-738</c:v>
                </c:pt>
                <c:pt idx="44">
                  <c:v>-777</c:v>
                </c:pt>
                <c:pt idx="45">
                  <c:v>-800</c:v>
                </c:pt>
                <c:pt idx="46">
                  <c:v>-759</c:v>
                </c:pt>
                <c:pt idx="47">
                  <c:v>-741</c:v>
                </c:pt>
                <c:pt idx="48">
                  <c:v>-738</c:v>
                </c:pt>
                <c:pt idx="49">
                  <c:v>-753</c:v>
                </c:pt>
                <c:pt idx="50">
                  <c:v>-866</c:v>
                </c:pt>
                <c:pt idx="51">
                  <c:v>-899</c:v>
                </c:pt>
                <c:pt idx="52">
                  <c:v>-891</c:v>
                </c:pt>
                <c:pt idx="53">
                  <c:v>-945</c:v>
                </c:pt>
                <c:pt idx="54">
                  <c:v>-940</c:v>
                </c:pt>
                <c:pt idx="55">
                  <c:v>-964</c:v>
                </c:pt>
                <c:pt idx="56">
                  <c:v>-976</c:v>
                </c:pt>
                <c:pt idx="57">
                  <c:v>-965</c:v>
                </c:pt>
                <c:pt idx="58">
                  <c:v>-982</c:v>
                </c:pt>
                <c:pt idx="59">
                  <c:v>-957</c:v>
                </c:pt>
                <c:pt idx="60">
                  <c:v>-965</c:v>
                </c:pt>
                <c:pt idx="61">
                  <c:v>-920</c:v>
                </c:pt>
                <c:pt idx="62">
                  <c:v>-950</c:v>
                </c:pt>
                <c:pt idx="63">
                  <c:v>-876</c:v>
                </c:pt>
                <c:pt idx="64">
                  <c:v>-824</c:v>
                </c:pt>
                <c:pt idx="65">
                  <c:v>-826</c:v>
                </c:pt>
                <c:pt idx="66">
                  <c:v>-848</c:v>
                </c:pt>
                <c:pt idx="67">
                  <c:v>-826</c:v>
                </c:pt>
                <c:pt idx="68">
                  <c:v>-791</c:v>
                </c:pt>
                <c:pt idx="69">
                  <c:v>-624</c:v>
                </c:pt>
                <c:pt idx="70">
                  <c:v>-613</c:v>
                </c:pt>
                <c:pt idx="71">
                  <c:v>-610</c:v>
                </c:pt>
                <c:pt idx="72">
                  <c:v>-581</c:v>
                </c:pt>
                <c:pt idx="73">
                  <c:v>-528</c:v>
                </c:pt>
                <c:pt idx="74">
                  <c:v>-472</c:v>
                </c:pt>
                <c:pt idx="75">
                  <c:v>-454</c:v>
                </c:pt>
                <c:pt idx="76">
                  <c:v>-444</c:v>
                </c:pt>
                <c:pt idx="77">
                  <c:v>-433</c:v>
                </c:pt>
                <c:pt idx="78">
                  <c:v>-377</c:v>
                </c:pt>
                <c:pt idx="79">
                  <c:v>-359</c:v>
                </c:pt>
                <c:pt idx="80">
                  <c:v>-355</c:v>
                </c:pt>
                <c:pt idx="81">
                  <c:v>-308</c:v>
                </c:pt>
                <c:pt idx="82">
                  <c:v>-281</c:v>
                </c:pt>
                <c:pt idx="83">
                  <c:v>-267</c:v>
                </c:pt>
                <c:pt idx="84">
                  <c:v>-238</c:v>
                </c:pt>
                <c:pt idx="85">
                  <c:v>-1253</c:v>
                </c:pt>
              </c:numCache>
            </c:numRef>
          </c:val>
          <c:extLst xmlns:c16r2="http://schemas.microsoft.com/office/drawing/2015/06/chart">
            <c:ext xmlns:c16="http://schemas.microsoft.com/office/drawing/2014/chart" uri="{C3380CC4-5D6E-409C-BE32-E72D297353CC}">
              <c16:uniqueId val="{00000000-A339-4B6D-9BF0-A3DB838C92BE}"/>
            </c:ext>
          </c:extLst>
        </c:ser>
        <c:ser>
          <c:idx val="5"/>
          <c:order val="1"/>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721</c:v>
                </c:pt>
                <c:pt idx="1">
                  <c:v>708</c:v>
                </c:pt>
                <c:pt idx="2">
                  <c:v>699</c:v>
                </c:pt>
                <c:pt idx="3">
                  <c:v>688</c:v>
                </c:pt>
                <c:pt idx="4">
                  <c:v>708</c:v>
                </c:pt>
                <c:pt idx="5">
                  <c:v>675</c:v>
                </c:pt>
                <c:pt idx="6">
                  <c:v>648</c:v>
                </c:pt>
                <c:pt idx="7">
                  <c:v>650</c:v>
                </c:pt>
                <c:pt idx="8">
                  <c:v>641</c:v>
                </c:pt>
                <c:pt idx="9">
                  <c:v>635</c:v>
                </c:pt>
                <c:pt idx="10">
                  <c:v>643</c:v>
                </c:pt>
                <c:pt idx="11">
                  <c:v>683</c:v>
                </c:pt>
                <c:pt idx="12">
                  <c:v>698</c:v>
                </c:pt>
                <c:pt idx="13">
                  <c:v>712</c:v>
                </c:pt>
                <c:pt idx="14">
                  <c:v>718</c:v>
                </c:pt>
                <c:pt idx="15">
                  <c:v>707</c:v>
                </c:pt>
                <c:pt idx="16">
                  <c:v>721</c:v>
                </c:pt>
                <c:pt idx="17">
                  <c:v>747</c:v>
                </c:pt>
                <c:pt idx="18">
                  <c:v>1145</c:v>
                </c:pt>
                <c:pt idx="19">
                  <c:v>1567</c:v>
                </c:pt>
                <c:pt idx="20">
                  <c:v>1610</c:v>
                </c:pt>
                <c:pt idx="21">
                  <c:v>1453</c:v>
                </c:pt>
                <c:pt idx="22">
                  <c:v>1381</c:v>
                </c:pt>
                <c:pt idx="23">
                  <c:v>1086</c:v>
                </c:pt>
                <c:pt idx="24">
                  <c:v>1103</c:v>
                </c:pt>
                <c:pt idx="25">
                  <c:v>1153</c:v>
                </c:pt>
                <c:pt idx="26">
                  <c:v>929</c:v>
                </c:pt>
                <c:pt idx="27">
                  <c:v>865</c:v>
                </c:pt>
                <c:pt idx="28">
                  <c:v>847</c:v>
                </c:pt>
                <c:pt idx="29">
                  <c:v>800</c:v>
                </c:pt>
                <c:pt idx="30">
                  <c:v>722</c:v>
                </c:pt>
                <c:pt idx="31">
                  <c:v>702</c:v>
                </c:pt>
                <c:pt idx="32">
                  <c:v>676</c:v>
                </c:pt>
                <c:pt idx="33">
                  <c:v>654</c:v>
                </c:pt>
                <c:pt idx="34">
                  <c:v>669</c:v>
                </c:pt>
                <c:pt idx="35">
                  <c:v>693</c:v>
                </c:pt>
                <c:pt idx="36">
                  <c:v>681</c:v>
                </c:pt>
                <c:pt idx="37">
                  <c:v>684</c:v>
                </c:pt>
                <c:pt idx="38">
                  <c:v>670</c:v>
                </c:pt>
                <c:pt idx="39">
                  <c:v>655</c:v>
                </c:pt>
                <c:pt idx="40">
                  <c:v>685</c:v>
                </c:pt>
                <c:pt idx="41">
                  <c:v>711</c:v>
                </c:pt>
                <c:pt idx="42">
                  <c:v>691</c:v>
                </c:pt>
                <c:pt idx="43">
                  <c:v>777</c:v>
                </c:pt>
                <c:pt idx="44">
                  <c:v>826</c:v>
                </c:pt>
                <c:pt idx="45">
                  <c:v>828</c:v>
                </c:pt>
                <c:pt idx="46">
                  <c:v>819</c:v>
                </c:pt>
                <c:pt idx="47">
                  <c:v>782</c:v>
                </c:pt>
                <c:pt idx="48">
                  <c:v>791</c:v>
                </c:pt>
                <c:pt idx="49">
                  <c:v>831</c:v>
                </c:pt>
                <c:pt idx="50">
                  <c:v>983</c:v>
                </c:pt>
                <c:pt idx="51">
                  <c:v>924</c:v>
                </c:pt>
                <c:pt idx="52">
                  <c:v>905</c:v>
                </c:pt>
                <c:pt idx="53">
                  <c:v>944</c:v>
                </c:pt>
                <c:pt idx="54">
                  <c:v>958</c:v>
                </c:pt>
                <c:pt idx="55">
                  <c:v>1021</c:v>
                </c:pt>
                <c:pt idx="56">
                  <c:v>994</c:v>
                </c:pt>
                <c:pt idx="57">
                  <c:v>1035</c:v>
                </c:pt>
                <c:pt idx="58">
                  <c:v>1026</c:v>
                </c:pt>
                <c:pt idx="59">
                  <c:v>1037</c:v>
                </c:pt>
                <c:pt idx="60">
                  <c:v>1050</c:v>
                </c:pt>
                <c:pt idx="61">
                  <c:v>993</c:v>
                </c:pt>
                <c:pt idx="62">
                  <c:v>999</c:v>
                </c:pt>
                <c:pt idx="63">
                  <c:v>977</c:v>
                </c:pt>
                <c:pt idx="64">
                  <c:v>911</c:v>
                </c:pt>
                <c:pt idx="65">
                  <c:v>884</c:v>
                </c:pt>
                <c:pt idx="66">
                  <c:v>878</c:v>
                </c:pt>
                <c:pt idx="67">
                  <c:v>898</c:v>
                </c:pt>
                <c:pt idx="68">
                  <c:v>893</c:v>
                </c:pt>
                <c:pt idx="69">
                  <c:v>702</c:v>
                </c:pt>
                <c:pt idx="70">
                  <c:v>684</c:v>
                </c:pt>
                <c:pt idx="71">
                  <c:v>670</c:v>
                </c:pt>
                <c:pt idx="72">
                  <c:v>653</c:v>
                </c:pt>
                <c:pt idx="73">
                  <c:v>629</c:v>
                </c:pt>
                <c:pt idx="74">
                  <c:v>589</c:v>
                </c:pt>
                <c:pt idx="75">
                  <c:v>550</c:v>
                </c:pt>
                <c:pt idx="76">
                  <c:v>518</c:v>
                </c:pt>
                <c:pt idx="77">
                  <c:v>503</c:v>
                </c:pt>
                <c:pt idx="78">
                  <c:v>449</c:v>
                </c:pt>
                <c:pt idx="79">
                  <c:v>471</c:v>
                </c:pt>
                <c:pt idx="80">
                  <c:v>447</c:v>
                </c:pt>
                <c:pt idx="81">
                  <c:v>439</c:v>
                </c:pt>
                <c:pt idx="82">
                  <c:v>407</c:v>
                </c:pt>
                <c:pt idx="83">
                  <c:v>367</c:v>
                </c:pt>
                <c:pt idx="84">
                  <c:v>355</c:v>
                </c:pt>
                <c:pt idx="85">
                  <c:v>2361</c:v>
                </c:pt>
              </c:numCache>
            </c:numRef>
          </c:val>
          <c:extLst xmlns:c16r2="http://schemas.microsoft.com/office/drawing/2015/06/chart">
            <c:ext xmlns:c16="http://schemas.microsoft.com/office/drawing/2014/chart" uri="{C3380CC4-5D6E-409C-BE32-E72D297353CC}">
              <c16:uniqueId val="{00000004-A339-4B6D-9BF0-A3DB838C92BE}"/>
            </c:ext>
          </c:extLst>
        </c:ser>
        <c:dLbls>
          <c:showLegendKey val="0"/>
          <c:showVal val="0"/>
          <c:showCatName val="0"/>
          <c:showSerName val="0"/>
          <c:showPercent val="0"/>
          <c:showBubbleSize val="0"/>
        </c:dLbls>
        <c:gapWidth val="0"/>
        <c:overlap val="100"/>
        <c:axId val="221329768"/>
        <c:axId val="221332120"/>
      </c:barChart>
      <c:catAx>
        <c:axId val="221329768"/>
        <c:scaling>
          <c:orientation val="minMax"/>
        </c:scaling>
        <c:delete val="0"/>
        <c:axPos val="l"/>
        <c:numFmt formatCode="General" sourceLinked="0"/>
        <c:majorTickMark val="out"/>
        <c:minorTickMark val="none"/>
        <c:tickLblPos val="low"/>
        <c:txPr>
          <a:bodyPr/>
          <a:lstStyle/>
          <a:p>
            <a:pPr>
              <a:defRPr sz="1050" baseline="0"/>
            </a:pPr>
            <a:endParaRPr lang="en-US"/>
          </a:p>
        </c:txPr>
        <c:crossAx val="221332120"/>
        <c:crosses val="autoZero"/>
        <c:auto val="1"/>
        <c:lblAlgn val="ctr"/>
        <c:lblOffset val="100"/>
        <c:tickLblSkip val="5"/>
        <c:noMultiLvlLbl val="0"/>
      </c:catAx>
      <c:valAx>
        <c:axId val="221332120"/>
        <c:scaling>
          <c:orientation val="minMax"/>
          <c:max val="3000"/>
          <c:min val="-3000"/>
        </c:scaling>
        <c:delete val="0"/>
        <c:axPos val="b"/>
        <c:majorGridlines/>
        <c:numFmt formatCode="#,##0;[Red]#,##0" sourceLinked="1"/>
        <c:majorTickMark val="out"/>
        <c:minorTickMark val="none"/>
        <c:tickLblPos val="nextTo"/>
        <c:txPr>
          <a:bodyPr/>
          <a:lstStyle/>
          <a:p>
            <a:pPr>
              <a:defRPr sz="1400"/>
            </a:pPr>
            <a:endParaRPr lang="en-US"/>
          </a:p>
        </c:txPr>
        <c:crossAx val="221329768"/>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2"/>
          <c:order val="0"/>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-688</c:v>
                </c:pt>
                <c:pt idx="1">
                  <c:v>-697</c:v>
                </c:pt>
                <c:pt idx="2">
                  <c:v>-689</c:v>
                </c:pt>
                <c:pt idx="3">
                  <c:v>-680</c:v>
                </c:pt>
                <c:pt idx="4">
                  <c:v>-674</c:v>
                </c:pt>
                <c:pt idx="5">
                  <c:v>-664</c:v>
                </c:pt>
                <c:pt idx="6">
                  <c:v>-682</c:v>
                </c:pt>
                <c:pt idx="7">
                  <c:v>-696</c:v>
                </c:pt>
                <c:pt idx="8">
                  <c:v>-686</c:v>
                </c:pt>
                <c:pt idx="9">
                  <c:v>-673</c:v>
                </c:pt>
                <c:pt idx="10">
                  <c:v>-662</c:v>
                </c:pt>
                <c:pt idx="11">
                  <c:v>-677</c:v>
                </c:pt>
                <c:pt idx="12">
                  <c:v>-669</c:v>
                </c:pt>
                <c:pt idx="13">
                  <c:v>-720</c:v>
                </c:pt>
                <c:pt idx="14">
                  <c:v>-687</c:v>
                </c:pt>
                <c:pt idx="15">
                  <c:v>-654</c:v>
                </c:pt>
                <c:pt idx="16">
                  <c:v>-658</c:v>
                </c:pt>
                <c:pt idx="17">
                  <c:v>-626</c:v>
                </c:pt>
                <c:pt idx="18">
                  <c:v>-658</c:v>
                </c:pt>
                <c:pt idx="19">
                  <c:v>-689</c:v>
                </c:pt>
                <c:pt idx="20">
                  <c:v>-716</c:v>
                </c:pt>
                <c:pt idx="21">
                  <c:v>-712</c:v>
                </c:pt>
                <c:pt idx="22">
                  <c:v>-764</c:v>
                </c:pt>
                <c:pt idx="23">
                  <c:v>-772</c:v>
                </c:pt>
                <c:pt idx="24">
                  <c:v>-750</c:v>
                </c:pt>
                <c:pt idx="25">
                  <c:v>-707</c:v>
                </c:pt>
                <c:pt idx="26">
                  <c:v>-654</c:v>
                </c:pt>
                <c:pt idx="27">
                  <c:v>-630</c:v>
                </c:pt>
                <c:pt idx="28">
                  <c:v>-598</c:v>
                </c:pt>
                <c:pt idx="29">
                  <c:v>-547</c:v>
                </c:pt>
                <c:pt idx="30">
                  <c:v>-539</c:v>
                </c:pt>
                <c:pt idx="31">
                  <c:v>-522</c:v>
                </c:pt>
                <c:pt idx="32">
                  <c:v>-525</c:v>
                </c:pt>
                <c:pt idx="33">
                  <c:v>-495</c:v>
                </c:pt>
                <c:pt idx="34">
                  <c:v>-489</c:v>
                </c:pt>
                <c:pt idx="35">
                  <c:v>-495</c:v>
                </c:pt>
                <c:pt idx="36">
                  <c:v>-427</c:v>
                </c:pt>
                <c:pt idx="37">
                  <c:v>-427</c:v>
                </c:pt>
                <c:pt idx="38">
                  <c:v>-420</c:v>
                </c:pt>
                <c:pt idx="39">
                  <c:v>-406</c:v>
                </c:pt>
                <c:pt idx="40">
                  <c:v>-383</c:v>
                </c:pt>
                <c:pt idx="41">
                  <c:v>-382</c:v>
                </c:pt>
                <c:pt idx="42">
                  <c:v>-341</c:v>
                </c:pt>
                <c:pt idx="43">
                  <c:v>-371</c:v>
                </c:pt>
                <c:pt idx="44">
                  <c:v>-343</c:v>
                </c:pt>
                <c:pt idx="45">
                  <c:v>-358</c:v>
                </c:pt>
                <c:pt idx="46">
                  <c:v>-316</c:v>
                </c:pt>
                <c:pt idx="47">
                  <c:v>-318</c:v>
                </c:pt>
                <c:pt idx="48">
                  <c:v>-309</c:v>
                </c:pt>
                <c:pt idx="49">
                  <c:v>-324</c:v>
                </c:pt>
                <c:pt idx="50">
                  <c:v>-329</c:v>
                </c:pt>
                <c:pt idx="51">
                  <c:v>-344</c:v>
                </c:pt>
                <c:pt idx="52">
                  <c:v>-319</c:v>
                </c:pt>
                <c:pt idx="53">
                  <c:v>-339</c:v>
                </c:pt>
                <c:pt idx="54">
                  <c:v>-320</c:v>
                </c:pt>
                <c:pt idx="55">
                  <c:v>-298</c:v>
                </c:pt>
                <c:pt idx="56">
                  <c:v>-294</c:v>
                </c:pt>
                <c:pt idx="57">
                  <c:v>-249</c:v>
                </c:pt>
                <c:pt idx="58">
                  <c:v>-249</c:v>
                </c:pt>
                <c:pt idx="59">
                  <c:v>-250</c:v>
                </c:pt>
                <c:pt idx="60">
                  <c:v>-217</c:v>
                </c:pt>
                <c:pt idx="61">
                  <c:v>-200</c:v>
                </c:pt>
                <c:pt idx="62">
                  <c:v>-202</c:v>
                </c:pt>
                <c:pt idx="63">
                  <c:v>-172</c:v>
                </c:pt>
                <c:pt idx="64">
                  <c:v>-167</c:v>
                </c:pt>
                <c:pt idx="65">
                  <c:v>-155</c:v>
                </c:pt>
                <c:pt idx="66">
                  <c:v>-143</c:v>
                </c:pt>
                <c:pt idx="67">
                  <c:v>-124</c:v>
                </c:pt>
                <c:pt idx="68">
                  <c:v>-120</c:v>
                </c:pt>
                <c:pt idx="69">
                  <c:v>-109</c:v>
                </c:pt>
                <c:pt idx="70">
                  <c:v>-94</c:v>
                </c:pt>
                <c:pt idx="71">
                  <c:v>-88</c:v>
                </c:pt>
                <c:pt idx="72">
                  <c:v>-77</c:v>
                </c:pt>
                <c:pt idx="73">
                  <c:v>-67</c:v>
                </c:pt>
                <c:pt idx="74">
                  <c:v>-60</c:v>
                </c:pt>
                <c:pt idx="75">
                  <c:v>-58</c:v>
                </c:pt>
                <c:pt idx="76">
                  <c:v>-52</c:v>
                </c:pt>
                <c:pt idx="77">
                  <c:v>-53</c:v>
                </c:pt>
                <c:pt idx="78">
                  <c:v>-47</c:v>
                </c:pt>
                <c:pt idx="79">
                  <c:v>-39</c:v>
                </c:pt>
                <c:pt idx="80">
                  <c:v>-35</c:v>
                </c:pt>
                <c:pt idx="81">
                  <c:v>-38</c:v>
                </c:pt>
                <c:pt idx="82">
                  <c:v>-37</c:v>
                </c:pt>
                <c:pt idx="83">
                  <c:v>-32</c:v>
                </c:pt>
                <c:pt idx="84">
                  <c:v>-26</c:v>
                </c:pt>
                <c:pt idx="85">
                  <c:v>-118</c:v>
                </c:pt>
              </c:numCache>
            </c:numRef>
          </c:val>
          <c:extLst xmlns:c16r2="http://schemas.microsoft.com/office/drawing/2015/06/chart">
            <c:ext xmlns:c16="http://schemas.microsoft.com/office/drawing/2014/chart" uri="{C3380CC4-5D6E-409C-BE32-E72D297353CC}">
              <c16:uniqueId val="{00000001-A339-4B6D-9BF0-A3DB838C92BE}"/>
            </c:ext>
          </c:extLst>
        </c:ser>
        <c:ser>
          <c:idx val="4"/>
          <c:order val="1"/>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-116</c:v>
                </c:pt>
                <c:pt idx="1">
                  <c:v>-118</c:v>
                </c:pt>
                <c:pt idx="2">
                  <c:v>-117</c:v>
                </c:pt>
                <c:pt idx="3">
                  <c:v>-111</c:v>
                </c:pt>
                <c:pt idx="4">
                  <c:v>-113</c:v>
                </c:pt>
                <c:pt idx="5">
                  <c:v>-92</c:v>
                </c:pt>
                <c:pt idx="6">
                  <c:v>-91</c:v>
                </c:pt>
                <c:pt idx="7">
                  <c:v>-92</c:v>
                </c:pt>
                <c:pt idx="8">
                  <c:v>-75</c:v>
                </c:pt>
                <c:pt idx="9">
                  <c:v>-67</c:v>
                </c:pt>
                <c:pt idx="10">
                  <c:v>-60</c:v>
                </c:pt>
                <c:pt idx="11">
                  <c:v>-70</c:v>
                </c:pt>
                <c:pt idx="12">
                  <c:v>-80</c:v>
                </c:pt>
                <c:pt idx="13">
                  <c:v>-68</c:v>
                </c:pt>
                <c:pt idx="14">
                  <c:v>-75</c:v>
                </c:pt>
                <c:pt idx="15">
                  <c:v>-77</c:v>
                </c:pt>
                <c:pt idx="16">
                  <c:v>-73</c:v>
                </c:pt>
                <c:pt idx="17">
                  <c:v>-69</c:v>
                </c:pt>
                <c:pt idx="18">
                  <c:v>-104</c:v>
                </c:pt>
                <c:pt idx="19">
                  <c:v>-135</c:v>
                </c:pt>
                <c:pt idx="20">
                  <c:v>-116</c:v>
                </c:pt>
                <c:pt idx="21">
                  <c:v>-112</c:v>
                </c:pt>
                <c:pt idx="22">
                  <c:v>-89</c:v>
                </c:pt>
                <c:pt idx="23">
                  <c:v>-105</c:v>
                </c:pt>
                <c:pt idx="24">
                  <c:v>-110</c:v>
                </c:pt>
                <c:pt idx="25">
                  <c:v>-117</c:v>
                </c:pt>
                <c:pt idx="26">
                  <c:v>-102</c:v>
                </c:pt>
                <c:pt idx="27">
                  <c:v>-101</c:v>
                </c:pt>
                <c:pt idx="28">
                  <c:v>-86</c:v>
                </c:pt>
                <c:pt idx="29">
                  <c:v>-52</c:v>
                </c:pt>
                <c:pt idx="30">
                  <c:v>-43</c:v>
                </c:pt>
                <c:pt idx="31">
                  <c:v>-42</c:v>
                </c:pt>
                <c:pt idx="32">
                  <c:v>-47</c:v>
                </c:pt>
                <c:pt idx="33">
                  <c:v>-45</c:v>
                </c:pt>
                <c:pt idx="34">
                  <c:v>-38</c:v>
                </c:pt>
                <c:pt idx="35">
                  <c:v>-34</c:v>
                </c:pt>
                <c:pt idx="36">
                  <c:v>-36</c:v>
                </c:pt>
                <c:pt idx="37">
                  <c:v>-38</c:v>
                </c:pt>
                <c:pt idx="38">
                  <c:v>-38</c:v>
                </c:pt>
                <c:pt idx="39">
                  <c:v>-42</c:v>
                </c:pt>
                <c:pt idx="40">
                  <c:v>-43</c:v>
                </c:pt>
                <c:pt idx="41">
                  <c:v>-41</c:v>
                </c:pt>
                <c:pt idx="42">
                  <c:v>-40</c:v>
                </c:pt>
                <c:pt idx="43">
                  <c:v>-33</c:v>
                </c:pt>
                <c:pt idx="44">
                  <c:v>-41</c:v>
                </c:pt>
                <c:pt idx="45">
                  <c:v>-38</c:v>
                </c:pt>
                <c:pt idx="46">
                  <c:v>-34</c:v>
                </c:pt>
                <c:pt idx="47">
                  <c:v>-34</c:v>
                </c:pt>
                <c:pt idx="48">
                  <c:v>-34</c:v>
                </c:pt>
                <c:pt idx="49">
                  <c:v>-28</c:v>
                </c:pt>
                <c:pt idx="50">
                  <c:v>-36</c:v>
                </c:pt>
                <c:pt idx="51">
                  <c:v>-33</c:v>
                </c:pt>
                <c:pt idx="52">
                  <c:v>-35</c:v>
                </c:pt>
                <c:pt idx="53">
                  <c:v>-41</c:v>
                </c:pt>
                <c:pt idx="54">
                  <c:v>-35</c:v>
                </c:pt>
                <c:pt idx="55">
                  <c:v>-32</c:v>
                </c:pt>
                <c:pt idx="56">
                  <c:v>-37</c:v>
                </c:pt>
                <c:pt idx="57">
                  <c:v>-31</c:v>
                </c:pt>
                <c:pt idx="58">
                  <c:v>-28</c:v>
                </c:pt>
                <c:pt idx="59">
                  <c:v>-32</c:v>
                </c:pt>
                <c:pt idx="60">
                  <c:v>-31</c:v>
                </c:pt>
                <c:pt idx="61">
                  <c:v>-27</c:v>
                </c:pt>
                <c:pt idx="62">
                  <c:v>-19</c:v>
                </c:pt>
                <c:pt idx="63">
                  <c:v>-17</c:v>
                </c:pt>
                <c:pt idx="64">
                  <c:v>-18</c:v>
                </c:pt>
                <c:pt idx="65">
                  <c:v>-26</c:v>
                </c:pt>
                <c:pt idx="66">
                  <c:v>-25</c:v>
                </c:pt>
                <c:pt idx="67">
                  <c:v>-20</c:v>
                </c:pt>
                <c:pt idx="68">
                  <c:v>-19</c:v>
                </c:pt>
                <c:pt idx="69">
                  <c:v>-16</c:v>
                </c:pt>
                <c:pt idx="70">
                  <c:v>-12</c:v>
                </c:pt>
                <c:pt idx="71">
                  <c:v>-8</c:v>
                </c:pt>
                <c:pt idx="72">
                  <c:v>-15</c:v>
                </c:pt>
                <c:pt idx="73">
                  <c:v>-18</c:v>
                </c:pt>
                <c:pt idx="74">
                  <c:v>-9</c:v>
                </c:pt>
                <c:pt idx="75">
                  <c:v>-8</c:v>
                </c:pt>
                <c:pt idx="76">
                  <c:v>-8</c:v>
                </c:pt>
                <c:pt idx="77">
                  <c:v>-10</c:v>
                </c:pt>
                <c:pt idx="78">
                  <c:v>-11</c:v>
                </c:pt>
                <c:pt idx="79">
                  <c:v>-9</c:v>
                </c:pt>
                <c:pt idx="80">
                  <c:v>-6</c:v>
                </c:pt>
                <c:pt idx="81">
                  <c:v>-7</c:v>
                </c:pt>
                <c:pt idx="82">
                  <c:v>-4</c:v>
                </c:pt>
                <c:pt idx="83">
                  <c:v>-4</c:v>
                </c:pt>
                <c:pt idx="84">
                  <c:v>-3</c:v>
                </c:pt>
                <c:pt idx="85">
                  <c:v>-18</c:v>
                </c:pt>
              </c:numCache>
            </c:numRef>
          </c:val>
          <c:extLst xmlns:c16r2="http://schemas.microsoft.com/office/drawing/2015/06/chart">
            <c:ext xmlns:c16="http://schemas.microsoft.com/office/drawing/2014/chart" uri="{C3380CC4-5D6E-409C-BE32-E72D297353CC}">
              <c16:uniqueId val="{00000002-A339-4B6D-9BF0-A3DB838C92BE}"/>
            </c:ext>
          </c:extLst>
        </c:ser>
        <c:ser>
          <c:idx val="3"/>
          <c:order val="2"/>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-323</c:v>
                </c:pt>
                <c:pt idx="1">
                  <c:v>-331</c:v>
                </c:pt>
                <c:pt idx="2">
                  <c:v>-336</c:v>
                </c:pt>
                <c:pt idx="3">
                  <c:v>-327</c:v>
                </c:pt>
                <c:pt idx="4">
                  <c:v>-315</c:v>
                </c:pt>
                <c:pt idx="5">
                  <c:v>-297</c:v>
                </c:pt>
                <c:pt idx="6">
                  <c:v>-255</c:v>
                </c:pt>
                <c:pt idx="7">
                  <c:v>-258</c:v>
                </c:pt>
                <c:pt idx="8">
                  <c:v>-271</c:v>
                </c:pt>
                <c:pt idx="9">
                  <c:v>-281</c:v>
                </c:pt>
                <c:pt idx="10">
                  <c:v>-260</c:v>
                </c:pt>
                <c:pt idx="11">
                  <c:v>-285</c:v>
                </c:pt>
                <c:pt idx="12">
                  <c:v>-268</c:v>
                </c:pt>
                <c:pt idx="13">
                  <c:v>-251</c:v>
                </c:pt>
                <c:pt idx="14">
                  <c:v>-288</c:v>
                </c:pt>
                <c:pt idx="15">
                  <c:v>-298</c:v>
                </c:pt>
                <c:pt idx="16">
                  <c:v>-313</c:v>
                </c:pt>
                <c:pt idx="17">
                  <c:v>-284</c:v>
                </c:pt>
                <c:pt idx="18">
                  <c:v>-276</c:v>
                </c:pt>
                <c:pt idx="19">
                  <c:v>-303</c:v>
                </c:pt>
                <c:pt idx="20">
                  <c:v>-357</c:v>
                </c:pt>
                <c:pt idx="21">
                  <c:v>-360</c:v>
                </c:pt>
                <c:pt idx="22">
                  <c:v>-342</c:v>
                </c:pt>
                <c:pt idx="23">
                  <c:v>-362</c:v>
                </c:pt>
                <c:pt idx="24">
                  <c:v>-347</c:v>
                </c:pt>
                <c:pt idx="25">
                  <c:v>-334</c:v>
                </c:pt>
                <c:pt idx="26">
                  <c:v>-283</c:v>
                </c:pt>
                <c:pt idx="27">
                  <c:v>-244</c:v>
                </c:pt>
                <c:pt idx="28">
                  <c:v>-241</c:v>
                </c:pt>
                <c:pt idx="29">
                  <c:v>-221</c:v>
                </c:pt>
                <c:pt idx="30">
                  <c:v>-243</c:v>
                </c:pt>
                <c:pt idx="31">
                  <c:v>-222</c:v>
                </c:pt>
                <c:pt idx="32">
                  <c:v>-207</c:v>
                </c:pt>
                <c:pt idx="33">
                  <c:v>-203</c:v>
                </c:pt>
                <c:pt idx="34">
                  <c:v>-201</c:v>
                </c:pt>
                <c:pt idx="35">
                  <c:v>-217</c:v>
                </c:pt>
                <c:pt idx="36">
                  <c:v>-205</c:v>
                </c:pt>
                <c:pt idx="37">
                  <c:v>-214</c:v>
                </c:pt>
                <c:pt idx="38">
                  <c:v>-186</c:v>
                </c:pt>
                <c:pt idx="39">
                  <c:v>-185</c:v>
                </c:pt>
                <c:pt idx="40">
                  <c:v>-185</c:v>
                </c:pt>
                <c:pt idx="41">
                  <c:v>-179</c:v>
                </c:pt>
                <c:pt idx="42">
                  <c:v>-170</c:v>
                </c:pt>
                <c:pt idx="43">
                  <c:v>-189</c:v>
                </c:pt>
                <c:pt idx="44">
                  <c:v>-188</c:v>
                </c:pt>
                <c:pt idx="45">
                  <c:v>-194</c:v>
                </c:pt>
                <c:pt idx="46">
                  <c:v>-183</c:v>
                </c:pt>
                <c:pt idx="47">
                  <c:v>-174</c:v>
                </c:pt>
                <c:pt idx="48">
                  <c:v>-173</c:v>
                </c:pt>
                <c:pt idx="49">
                  <c:v>-196</c:v>
                </c:pt>
                <c:pt idx="50">
                  <c:v>-218</c:v>
                </c:pt>
                <c:pt idx="51">
                  <c:v>-191</c:v>
                </c:pt>
                <c:pt idx="52">
                  <c:v>-197</c:v>
                </c:pt>
                <c:pt idx="53">
                  <c:v>-226</c:v>
                </c:pt>
                <c:pt idx="54">
                  <c:v>-210</c:v>
                </c:pt>
                <c:pt idx="55">
                  <c:v>-243</c:v>
                </c:pt>
                <c:pt idx="56">
                  <c:v>-232</c:v>
                </c:pt>
                <c:pt idx="57">
                  <c:v>-201</c:v>
                </c:pt>
                <c:pt idx="58">
                  <c:v>-216</c:v>
                </c:pt>
                <c:pt idx="59">
                  <c:v>-215</c:v>
                </c:pt>
                <c:pt idx="60">
                  <c:v>-206</c:v>
                </c:pt>
                <c:pt idx="61">
                  <c:v>-191</c:v>
                </c:pt>
                <c:pt idx="62">
                  <c:v>-187</c:v>
                </c:pt>
                <c:pt idx="63">
                  <c:v>-155</c:v>
                </c:pt>
                <c:pt idx="64">
                  <c:v>-163</c:v>
                </c:pt>
                <c:pt idx="65">
                  <c:v>-147</c:v>
                </c:pt>
                <c:pt idx="66">
                  <c:v>-154</c:v>
                </c:pt>
                <c:pt idx="67">
                  <c:v>-137</c:v>
                </c:pt>
                <c:pt idx="68">
                  <c:v>-113</c:v>
                </c:pt>
                <c:pt idx="69">
                  <c:v>-90</c:v>
                </c:pt>
                <c:pt idx="70">
                  <c:v>-92</c:v>
                </c:pt>
                <c:pt idx="71">
                  <c:v>-77</c:v>
                </c:pt>
                <c:pt idx="72">
                  <c:v>-75</c:v>
                </c:pt>
                <c:pt idx="73">
                  <c:v>-63</c:v>
                </c:pt>
                <c:pt idx="74">
                  <c:v>-67</c:v>
                </c:pt>
                <c:pt idx="75">
                  <c:v>-61</c:v>
                </c:pt>
                <c:pt idx="76">
                  <c:v>-48</c:v>
                </c:pt>
                <c:pt idx="77">
                  <c:v>-57</c:v>
                </c:pt>
                <c:pt idx="78">
                  <c:v>-48</c:v>
                </c:pt>
                <c:pt idx="79">
                  <c:v>-43</c:v>
                </c:pt>
                <c:pt idx="80">
                  <c:v>-38</c:v>
                </c:pt>
                <c:pt idx="81">
                  <c:v>-32</c:v>
                </c:pt>
                <c:pt idx="82">
                  <c:v>-36</c:v>
                </c:pt>
                <c:pt idx="83">
                  <c:v>-32</c:v>
                </c:pt>
                <c:pt idx="84">
                  <c:v>-36</c:v>
                </c:pt>
                <c:pt idx="85">
                  <c:v>-136</c:v>
                </c:pt>
              </c:numCache>
            </c:numRef>
          </c:val>
          <c:extLst xmlns:c16r2="http://schemas.microsoft.com/office/drawing/2015/06/chart">
            <c:ext xmlns:c16="http://schemas.microsoft.com/office/drawing/2014/chart" uri="{C3380CC4-5D6E-409C-BE32-E72D297353CC}">
              <c16:uniqueId val="{00000003-A339-4B6D-9BF0-A3DB838C92BE}"/>
            </c:ext>
          </c:extLst>
        </c:ser>
        <c:ser>
          <c:idx val="6"/>
          <c:order val="3"/>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672</c:v>
                </c:pt>
                <c:pt idx="1">
                  <c:v>660</c:v>
                </c:pt>
                <c:pt idx="2">
                  <c:v>639</c:v>
                </c:pt>
                <c:pt idx="3">
                  <c:v>621</c:v>
                </c:pt>
                <c:pt idx="4">
                  <c:v>625</c:v>
                </c:pt>
                <c:pt idx="5">
                  <c:v>635</c:v>
                </c:pt>
                <c:pt idx="6">
                  <c:v>620</c:v>
                </c:pt>
                <c:pt idx="7">
                  <c:v>643</c:v>
                </c:pt>
                <c:pt idx="8">
                  <c:v>633</c:v>
                </c:pt>
                <c:pt idx="9">
                  <c:v>629</c:v>
                </c:pt>
                <c:pt idx="10">
                  <c:v>659</c:v>
                </c:pt>
                <c:pt idx="11">
                  <c:v>636</c:v>
                </c:pt>
                <c:pt idx="12">
                  <c:v>649</c:v>
                </c:pt>
                <c:pt idx="13">
                  <c:v>653</c:v>
                </c:pt>
                <c:pt idx="14">
                  <c:v>636</c:v>
                </c:pt>
                <c:pt idx="15">
                  <c:v>608</c:v>
                </c:pt>
                <c:pt idx="16">
                  <c:v>603</c:v>
                </c:pt>
                <c:pt idx="17">
                  <c:v>583</c:v>
                </c:pt>
                <c:pt idx="18">
                  <c:v>602</c:v>
                </c:pt>
                <c:pt idx="19">
                  <c:v>762</c:v>
                </c:pt>
                <c:pt idx="20">
                  <c:v>732</c:v>
                </c:pt>
                <c:pt idx="21">
                  <c:v>701</c:v>
                </c:pt>
                <c:pt idx="22">
                  <c:v>703</c:v>
                </c:pt>
                <c:pt idx="23">
                  <c:v>671</c:v>
                </c:pt>
                <c:pt idx="24">
                  <c:v>716</c:v>
                </c:pt>
                <c:pt idx="25">
                  <c:v>639</c:v>
                </c:pt>
                <c:pt idx="26">
                  <c:v>607</c:v>
                </c:pt>
                <c:pt idx="27">
                  <c:v>584</c:v>
                </c:pt>
                <c:pt idx="28">
                  <c:v>561</c:v>
                </c:pt>
                <c:pt idx="29">
                  <c:v>541</c:v>
                </c:pt>
                <c:pt idx="30">
                  <c:v>480</c:v>
                </c:pt>
                <c:pt idx="31">
                  <c:v>487</c:v>
                </c:pt>
                <c:pt idx="32">
                  <c:v>504</c:v>
                </c:pt>
                <c:pt idx="33">
                  <c:v>498</c:v>
                </c:pt>
                <c:pt idx="34">
                  <c:v>469</c:v>
                </c:pt>
                <c:pt idx="35">
                  <c:v>485</c:v>
                </c:pt>
                <c:pt idx="36">
                  <c:v>424</c:v>
                </c:pt>
                <c:pt idx="37">
                  <c:v>399</c:v>
                </c:pt>
                <c:pt idx="38">
                  <c:v>397</c:v>
                </c:pt>
                <c:pt idx="39">
                  <c:v>396</c:v>
                </c:pt>
                <c:pt idx="40">
                  <c:v>416</c:v>
                </c:pt>
                <c:pt idx="41">
                  <c:v>360</c:v>
                </c:pt>
                <c:pt idx="42">
                  <c:v>386</c:v>
                </c:pt>
                <c:pt idx="43">
                  <c:v>400</c:v>
                </c:pt>
                <c:pt idx="44">
                  <c:v>359</c:v>
                </c:pt>
                <c:pt idx="45">
                  <c:v>342</c:v>
                </c:pt>
                <c:pt idx="46">
                  <c:v>326</c:v>
                </c:pt>
                <c:pt idx="47">
                  <c:v>339</c:v>
                </c:pt>
                <c:pt idx="48">
                  <c:v>348</c:v>
                </c:pt>
                <c:pt idx="49">
                  <c:v>313</c:v>
                </c:pt>
                <c:pt idx="50">
                  <c:v>334</c:v>
                </c:pt>
                <c:pt idx="51">
                  <c:v>309</c:v>
                </c:pt>
                <c:pt idx="52">
                  <c:v>306</c:v>
                </c:pt>
                <c:pt idx="53">
                  <c:v>295</c:v>
                </c:pt>
                <c:pt idx="54">
                  <c:v>306</c:v>
                </c:pt>
                <c:pt idx="55">
                  <c:v>288</c:v>
                </c:pt>
                <c:pt idx="56">
                  <c:v>274</c:v>
                </c:pt>
                <c:pt idx="57">
                  <c:v>247</c:v>
                </c:pt>
                <c:pt idx="58">
                  <c:v>228</c:v>
                </c:pt>
                <c:pt idx="59">
                  <c:v>235</c:v>
                </c:pt>
                <c:pt idx="60">
                  <c:v>226</c:v>
                </c:pt>
                <c:pt idx="61">
                  <c:v>198</c:v>
                </c:pt>
                <c:pt idx="62">
                  <c:v>200</c:v>
                </c:pt>
                <c:pt idx="63">
                  <c:v>162</c:v>
                </c:pt>
                <c:pt idx="64">
                  <c:v>158</c:v>
                </c:pt>
                <c:pt idx="65">
                  <c:v>157</c:v>
                </c:pt>
                <c:pt idx="66">
                  <c:v>149</c:v>
                </c:pt>
                <c:pt idx="67">
                  <c:v>130</c:v>
                </c:pt>
                <c:pt idx="68">
                  <c:v>120</c:v>
                </c:pt>
                <c:pt idx="69">
                  <c:v>111</c:v>
                </c:pt>
                <c:pt idx="70">
                  <c:v>104</c:v>
                </c:pt>
                <c:pt idx="71">
                  <c:v>113</c:v>
                </c:pt>
                <c:pt idx="72">
                  <c:v>94</c:v>
                </c:pt>
                <c:pt idx="73">
                  <c:v>81</c:v>
                </c:pt>
                <c:pt idx="74">
                  <c:v>82</c:v>
                </c:pt>
                <c:pt idx="75">
                  <c:v>76</c:v>
                </c:pt>
                <c:pt idx="76">
                  <c:v>70</c:v>
                </c:pt>
                <c:pt idx="77">
                  <c:v>66</c:v>
                </c:pt>
                <c:pt idx="78">
                  <c:v>56</c:v>
                </c:pt>
                <c:pt idx="79">
                  <c:v>62</c:v>
                </c:pt>
                <c:pt idx="80">
                  <c:v>60</c:v>
                </c:pt>
                <c:pt idx="81">
                  <c:v>55</c:v>
                </c:pt>
                <c:pt idx="82">
                  <c:v>42</c:v>
                </c:pt>
                <c:pt idx="83">
                  <c:v>36</c:v>
                </c:pt>
                <c:pt idx="84">
                  <c:v>31</c:v>
                </c:pt>
                <c:pt idx="85">
                  <c:v>192</c:v>
                </c:pt>
              </c:numCache>
            </c:numRef>
          </c:val>
          <c:extLst xmlns:c16r2="http://schemas.microsoft.com/office/drawing/2015/06/chart">
            <c:ext xmlns:c16="http://schemas.microsoft.com/office/drawing/2014/chart" uri="{C3380CC4-5D6E-409C-BE32-E72D297353CC}">
              <c16:uniqueId val="{00000005-A339-4B6D-9BF0-A3DB838C92BE}"/>
            </c:ext>
          </c:extLst>
        </c:ser>
        <c:ser>
          <c:idx val="8"/>
          <c:order val="4"/>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105</c:v>
                </c:pt>
                <c:pt idx="1">
                  <c:v>113</c:v>
                </c:pt>
                <c:pt idx="2">
                  <c:v>113</c:v>
                </c:pt>
                <c:pt idx="3">
                  <c:v>106</c:v>
                </c:pt>
                <c:pt idx="4">
                  <c:v>108</c:v>
                </c:pt>
                <c:pt idx="5">
                  <c:v>93</c:v>
                </c:pt>
                <c:pt idx="6">
                  <c:v>89</c:v>
                </c:pt>
                <c:pt idx="7">
                  <c:v>92</c:v>
                </c:pt>
                <c:pt idx="8">
                  <c:v>81</c:v>
                </c:pt>
                <c:pt idx="9">
                  <c:v>74</c:v>
                </c:pt>
                <c:pt idx="10">
                  <c:v>76</c:v>
                </c:pt>
                <c:pt idx="11">
                  <c:v>82</c:v>
                </c:pt>
                <c:pt idx="12">
                  <c:v>81</c:v>
                </c:pt>
                <c:pt idx="13">
                  <c:v>77</c:v>
                </c:pt>
                <c:pt idx="14">
                  <c:v>83</c:v>
                </c:pt>
                <c:pt idx="15">
                  <c:v>79</c:v>
                </c:pt>
                <c:pt idx="16">
                  <c:v>83</c:v>
                </c:pt>
                <c:pt idx="17">
                  <c:v>72</c:v>
                </c:pt>
                <c:pt idx="18">
                  <c:v>129</c:v>
                </c:pt>
                <c:pt idx="19">
                  <c:v>194</c:v>
                </c:pt>
                <c:pt idx="20">
                  <c:v>142</c:v>
                </c:pt>
                <c:pt idx="21">
                  <c:v>153</c:v>
                </c:pt>
                <c:pt idx="22">
                  <c:v>117</c:v>
                </c:pt>
                <c:pt idx="23">
                  <c:v>126</c:v>
                </c:pt>
                <c:pt idx="24">
                  <c:v>146</c:v>
                </c:pt>
                <c:pt idx="25">
                  <c:v>153</c:v>
                </c:pt>
                <c:pt idx="26">
                  <c:v>132</c:v>
                </c:pt>
                <c:pt idx="27">
                  <c:v>115</c:v>
                </c:pt>
                <c:pt idx="28">
                  <c:v>73</c:v>
                </c:pt>
                <c:pt idx="29">
                  <c:v>50</c:v>
                </c:pt>
                <c:pt idx="30">
                  <c:v>50</c:v>
                </c:pt>
                <c:pt idx="31">
                  <c:v>43</c:v>
                </c:pt>
                <c:pt idx="32">
                  <c:v>41</c:v>
                </c:pt>
                <c:pt idx="33">
                  <c:v>59</c:v>
                </c:pt>
                <c:pt idx="34">
                  <c:v>48</c:v>
                </c:pt>
                <c:pt idx="35">
                  <c:v>51</c:v>
                </c:pt>
                <c:pt idx="36">
                  <c:v>55</c:v>
                </c:pt>
                <c:pt idx="37">
                  <c:v>48</c:v>
                </c:pt>
                <c:pt idx="38">
                  <c:v>44</c:v>
                </c:pt>
                <c:pt idx="39">
                  <c:v>52</c:v>
                </c:pt>
                <c:pt idx="40">
                  <c:v>48</c:v>
                </c:pt>
                <c:pt idx="41">
                  <c:v>42</c:v>
                </c:pt>
                <c:pt idx="42">
                  <c:v>44</c:v>
                </c:pt>
                <c:pt idx="43">
                  <c:v>53</c:v>
                </c:pt>
                <c:pt idx="44">
                  <c:v>53</c:v>
                </c:pt>
                <c:pt idx="45">
                  <c:v>51</c:v>
                </c:pt>
                <c:pt idx="46">
                  <c:v>48</c:v>
                </c:pt>
                <c:pt idx="47">
                  <c:v>45</c:v>
                </c:pt>
                <c:pt idx="48">
                  <c:v>42</c:v>
                </c:pt>
                <c:pt idx="49">
                  <c:v>39</c:v>
                </c:pt>
                <c:pt idx="50">
                  <c:v>43</c:v>
                </c:pt>
                <c:pt idx="51">
                  <c:v>39</c:v>
                </c:pt>
                <c:pt idx="52">
                  <c:v>33</c:v>
                </c:pt>
                <c:pt idx="53">
                  <c:v>38</c:v>
                </c:pt>
                <c:pt idx="54">
                  <c:v>47</c:v>
                </c:pt>
                <c:pt idx="55">
                  <c:v>45</c:v>
                </c:pt>
                <c:pt idx="56">
                  <c:v>38</c:v>
                </c:pt>
                <c:pt idx="57">
                  <c:v>39</c:v>
                </c:pt>
                <c:pt idx="58">
                  <c:v>37</c:v>
                </c:pt>
                <c:pt idx="59">
                  <c:v>34</c:v>
                </c:pt>
                <c:pt idx="60">
                  <c:v>42</c:v>
                </c:pt>
                <c:pt idx="61">
                  <c:v>35</c:v>
                </c:pt>
                <c:pt idx="62">
                  <c:v>33</c:v>
                </c:pt>
                <c:pt idx="63">
                  <c:v>32</c:v>
                </c:pt>
                <c:pt idx="64">
                  <c:v>33</c:v>
                </c:pt>
                <c:pt idx="65">
                  <c:v>31</c:v>
                </c:pt>
                <c:pt idx="66">
                  <c:v>28</c:v>
                </c:pt>
                <c:pt idx="67">
                  <c:v>32</c:v>
                </c:pt>
                <c:pt idx="68">
                  <c:v>29</c:v>
                </c:pt>
                <c:pt idx="69">
                  <c:v>28</c:v>
                </c:pt>
                <c:pt idx="70">
                  <c:v>20</c:v>
                </c:pt>
                <c:pt idx="71">
                  <c:v>21</c:v>
                </c:pt>
                <c:pt idx="72">
                  <c:v>16</c:v>
                </c:pt>
                <c:pt idx="73">
                  <c:v>18</c:v>
                </c:pt>
                <c:pt idx="74">
                  <c:v>19</c:v>
                </c:pt>
                <c:pt idx="75">
                  <c:v>16</c:v>
                </c:pt>
                <c:pt idx="76">
                  <c:v>10</c:v>
                </c:pt>
                <c:pt idx="77">
                  <c:v>13</c:v>
                </c:pt>
                <c:pt idx="78">
                  <c:v>9</c:v>
                </c:pt>
                <c:pt idx="79">
                  <c:v>9</c:v>
                </c:pt>
                <c:pt idx="80">
                  <c:v>5</c:v>
                </c:pt>
                <c:pt idx="81">
                  <c:v>6</c:v>
                </c:pt>
                <c:pt idx="82">
                  <c:v>7</c:v>
                </c:pt>
                <c:pt idx="83">
                  <c:v>10</c:v>
                </c:pt>
                <c:pt idx="84">
                  <c:v>6</c:v>
                </c:pt>
                <c:pt idx="85">
                  <c:v>41</c:v>
                </c:pt>
              </c:numCache>
            </c:numRef>
          </c:val>
          <c:extLst xmlns:c16r2="http://schemas.microsoft.com/office/drawing/2015/06/chart">
            <c:ext xmlns:c16="http://schemas.microsoft.com/office/drawing/2014/chart" uri="{C3380CC4-5D6E-409C-BE32-E72D297353CC}">
              <c16:uniqueId val="{00000006-A339-4B6D-9BF0-A3DB838C92BE}"/>
            </c:ext>
          </c:extLst>
        </c:ser>
        <c:ser>
          <c:idx val="7"/>
          <c:order val="5"/>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extLst xmlns:c16r2="http://schemas.microsoft.com/office/drawing/2015/06/chart">
              <c:ext xmlns:c16="http://schemas.microsoft.com/office/drawing/2014/chart" uri="{C3380CC4-5D6E-409C-BE32-E72D297353CC}">
                <c16:uniqueId val="{00000007-A339-4B6D-9BF0-A3DB838C92BE}"/>
              </c:ext>
            </c:extLst>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317</c:v>
                </c:pt>
                <c:pt idx="1">
                  <c:v>315</c:v>
                </c:pt>
                <c:pt idx="2">
                  <c:v>315</c:v>
                </c:pt>
                <c:pt idx="3">
                  <c:v>304</c:v>
                </c:pt>
                <c:pt idx="4">
                  <c:v>304</c:v>
                </c:pt>
                <c:pt idx="5">
                  <c:v>286</c:v>
                </c:pt>
                <c:pt idx="6">
                  <c:v>254</c:v>
                </c:pt>
                <c:pt idx="7">
                  <c:v>256</c:v>
                </c:pt>
                <c:pt idx="8">
                  <c:v>262</c:v>
                </c:pt>
                <c:pt idx="9">
                  <c:v>280</c:v>
                </c:pt>
                <c:pt idx="10">
                  <c:v>255</c:v>
                </c:pt>
                <c:pt idx="11">
                  <c:v>265</c:v>
                </c:pt>
                <c:pt idx="12">
                  <c:v>278</c:v>
                </c:pt>
                <c:pt idx="13">
                  <c:v>262</c:v>
                </c:pt>
                <c:pt idx="14">
                  <c:v>276</c:v>
                </c:pt>
                <c:pt idx="15">
                  <c:v>273</c:v>
                </c:pt>
                <c:pt idx="16">
                  <c:v>274</c:v>
                </c:pt>
                <c:pt idx="17">
                  <c:v>268</c:v>
                </c:pt>
                <c:pt idx="18">
                  <c:v>311</c:v>
                </c:pt>
                <c:pt idx="19">
                  <c:v>297</c:v>
                </c:pt>
                <c:pt idx="20">
                  <c:v>291</c:v>
                </c:pt>
                <c:pt idx="21">
                  <c:v>329</c:v>
                </c:pt>
                <c:pt idx="22">
                  <c:v>323</c:v>
                </c:pt>
                <c:pt idx="23">
                  <c:v>310</c:v>
                </c:pt>
                <c:pt idx="24">
                  <c:v>378</c:v>
                </c:pt>
                <c:pt idx="25">
                  <c:v>379</c:v>
                </c:pt>
                <c:pt idx="26">
                  <c:v>354</c:v>
                </c:pt>
                <c:pt idx="27">
                  <c:v>335</c:v>
                </c:pt>
                <c:pt idx="28">
                  <c:v>303</c:v>
                </c:pt>
                <c:pt idx="29">
                  <c:v>267</c:v>
                </c:pt>
                <c:pt idx="30">
                  <c:v>235</c:v>
                </c:pt>
                <c:pt idx="31">
                  <c:v>234</c:v>
                </c:pt>
                <c:pt idx="32">
                  <c:v>251</c:v>
                </c:pt>
                <c:pt idx="33">
                  <c:v>243</c:v>
                </c:pt>
                <c:pt idx="34">
                  <c:v>256</c:v>
                </c:pt>
                <c:pt idx="35">
                  <c:v>297</c:v>
                </c:pt>
                <c:pt idx="36">
                  <c:v>261</c:v>
                </c:pt>
                <c:pt idx="37">
                  <c:v>218</c:v>
                </c:pt>
                <c:pt idx="38">
                  <c:v>229</c:v>
                </c:pt>
                <c:pt idx="39">
                  <c:v>248</c:v>
                </c:pt>
                <c:pt idx="40">
                  <c:v>234</c:v>
                </c:pt>
                <c:pt idx="41">
                  <c:v>233</c:v>
                </c:pt>
                <c:pt idx="42">
                  <c:v>218</c:v>
                </c:pt>
                <c:pt idx="43">
                  <c:v>208</c:v>
                </c:pt>
                <c:pt idx="44">
                  <c:v>231</c:v>
                </c:pt>
                <c:pt idx="45">
                  <c:v>222</c:v>
                </c:pt>
                <c:pt idx="46">
                  <c:v>212</c:v>
                </c:pt>
                <c:pt idx="47">
                  <c:v>207</c:v>
                </c:pt>
                <c:pt idx="48">
                  <c:v>223</c:v>
                </c:pt>
                <c:pt idx="49">
                  <c:v>221</c:v>
                </c:pt>
                <c:pt idx="50">
                  <c:v>251</c:v>
                </c:pt>
                <c:pt idx="51">
                  <c:v>234</c:v>
                </c:pt>
                <c:pt idx="52">
                  <c:v>228</c:v>
                </c:pt>
                <c:pt idx="53">
                  <c:v>222</c:v>
                </c:pt>
                <c:pt idx="54">
                  <c:v>257</c:v>
                </c:pt>
                <c:pt idx="55">
                  <c:v>252</c:v>
                </c:pt>
                <c:pt idx="56">
                  <c:v>246</c:v>
                </c:pt>
                <c:pt idx="57">
                  <c:v>259</c:v>
                </c:pt>
                <c:pt idx="58">
                  <c:v>265</c:v>
                </c:pt>
                <c:pt idx="59">
                  <c:v>266</c:v>
                </c:pt>
                <c:pt idx="60">
                  <c:v>265</c:v>
                </c:pt>
                <c:pt idx="61">
                  <c:v>245</c:v>
                </c:pt>
                <c:pt idx="62">
                  <c:v>240</c:v>
                </c:pt>
                <c:pt idx="63">
                  <c:v>243</c:v>
                </c:pt>
                <c:pt idx="64">
                  <c:v>200</c:v>
                </c:pt>
                <c:pt idx="65">
                  <c:v>174</c:v>
                </c:pt>
                <c:pt idx="66">
                  <c:v>178</c:v>
                </c:pt>
                <c:pt idx="67">
                  <c:v>158</c:v>
                </c:pt>
                <c:pt idx="68">
                  <c:v>139</c:v>
                </c:pt>
                <c:pt idx="69">
                  <c:v>120</c:v>
                </c:pt>
                <c:pt idx="70">
                  <c:v>122</c:v>
                </c:pt>
                <c:pt idx="71">
                  <c:v>116</c:v>
                </c:pt>
                <c:pt idx="72">
                  <c:v>106</c:v>
                </c:pt>
                <c:pt idx="73">
                  <c:v>100</c:v>
                </c:pt>
                <c:pt idx="74">
                  <c:v>88</c:v>
                </c:pt>
                <c:pt idx="75">
                  <c:v>84</c:v>
                </c:pt>
                <c:pt idx="76">
                  <c:v>86</c:v>
                </c:pt>
                <c:pt idx="77">
                  <c:v>86</c:v>
                </c:pt>
                <c:pt idx="78">
                  <c:v>81</c:v>
                </c:pt>
                <c:pt idx="79">
                  <c:v>72</c:v>
                </c:pt>
                <c:pt idx="80">
                  <c:v>62</c:v>
                </c:pt>
                <c:pt idx="81">
                  <c:v>63</c:v>
                </c:pt>
                <c:pt idx="82">
                  <c:v>60</c:v>
                </c:pt>
                <c:pt idx="83">
                  <c:v>50</c:v>
                </c:pt>
                <c:pt idx="84">
                  <c:v>49</c:v>
                </c:pt>
                <c:pt idx="85">
                  <c:v>313</c:v>
                </c:pt>
              </c:numCache>
            </c:numRef>
          </c:val>
          <c:extLst xmlns:c16r2="http://schemas.microsoft.com/office/drawing/2015/06/chart">
            <c:ext xmlns:c16="http://schemas.microsoft.com/office/drawing/2014/chart" uri="{C3380CC4-5D6E-409C-BE32-E72D297353CC}">
              <c16:uniqueId val="{00000008-A339-4B6D-9BF0-A3DB838C92BE}"/>
            </c:ext>
          </c:extLst>
        </c:ser>
        <c:dLbls>
          <c:showLegendKey val="0"/>
          <c:showVal val="0"/>
          <c:showCatName val="0"/>
          <c:showSerName val="0"/>
          <c:showPercent val="0"/>
          <c:showBubbleSize val="0"/>
        </c:dLbls>
        <c:gapWidth val="0"/>
        <c:overlap val="100"/>
        <c:axId val="221328592"/>
        <c:axId val="221330160"/>
      </c:barChart>
      <c:catAx>
        <c:axId val="221328592"/>
        <c:scaling>
          <c:orientation val="minMax"/>
        </c:scaling>
        <c:delete val="0"/>
        <c:axPos val="l"/>
        <c:numFmt formatCode="General" sourceLinked="0"/>
        <c:majorTickMark val="out"/>
        <c:minorTickMark val="none"/>
        <c:tickLblPos val="low"/>
        <c:txPr>
          <a:bodyPr/>
          <a:lstStyle/>
          <a:p>
            <a:pPr>
              <a:defRPr sz="1050" baseline="0"/>
            </a:pPr>
            <a:endParaRPr lang="en-US"/>
          </a:p>
        </c:txPr>
        <c:crossAx val="221330160"/>
        <c:crosses val="autoZero"/>
        <c:auto val="1"/>
        <c:lblAlgn val="ctr"/>
        <c:lblOffset val="100"/>
        <c:tickLblSkip val="5"/>
        <c:noMultiLvlLbl val="0"/>
      </c:catAx>
      <c:valAx>
        <c:axId val="221330160"/>
        <c:scaling>
          <c:orientation val="minMax"/>
          <c:max val="3000"/>
          <c:min val="-3000"/>
        </c:scaling>
        <c:delete val="0"/>
        <c:axPos val="b"/>
        <c:majorGridlines/>
        <c:numFmt formatCode="#,##0;[Red]#,##0" sourceLinked="1"/>
        <c:majorTickMark val="out"/>
        <c:minorTickMark val="none"/>
        <c:tickLblPos val="nextTo"/>
        <c:txPr>
          <a:bodyPr/>
          <a:lstStyle/>
          <a:p>
            <a:pPr>
              <a:defRPr sz="1400"/>
            </a:pPr>
            <a:endParaRPr lang="en-US"/>
          </a:p>
        </c:txPr>
        <c:crossAx val="221328592"/>
        <c:crosses val="autoZero"/>
        <c:crossBetween val="between"/>
      </c:valAx>
    </c:plotArea>
    <c:legend>
      <c:legendPos val="t"/>
      <c:layou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0.51325</cdr:x>
      <cdr:y>0.71377</cdr:y>
    </cdr:from>
    <cdr:to>
      <cdr:x>0.54055</cdr:x>
      <cdr:y>0.75725</cdr:y>
    </cdr:to>
    <cdr:sp macro="" textlink="">
      <cdr:nvSpPr>
        <cdr:cNvPr id="2" name="TextBox 1"/>
        <cdr:cNvSpPr txBox="1"/>
      </cdr:nvSpPr>
      <cdr:spPr>
        <a:xfrm xmlns:a="http://schemas.openxmlformats.org/drawingml/2006/main">
          <a:off x="17194650" y="15011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161176" cy="366092"/>
          </a:xfrm>
          <a:prstGeom prst="rect">
            <a:avLst/>
          </a:prstGeom>
        </p:spPr>
        <p:txBody>
          <a:bodyPr vert="horz" lIns="94823" tIns="47411" rIns="94823" bIns="47411" rtlCol="0"/>
          <a:lstStyle>
            <a:lvl1pPr algn="l">
              <a:defRPr sz="1200"/>
            </a:lvl1pPr>
          </a:lstStyle>
          <a:p>
            <a:endParaRPr lang="en-US" dirty="0"/>
          </a:p>
        </p:txBody>
      </p:sp>
      <p:sp>
        <p:nvSpPr>
          <p:cNvPr id="3" name="Date Placeholder 2"/>
          <p:cNvSpPr>
            <a:spLocks noGrp="1"/>
          </p:cNvSpPr>
          <p:nvPr>
            <p:ph type="dt" sz="quarter" idx="1"/>
          </p:nvPr>
        </p:nvSpPr>
        <p:spPr>
          <a:xfrm>
            <a:off x="5438391" y="0"/>
            <a:ext cx="4161176" cy="366092"/>
          </a:xfrm>
          <a:prstGeom prst="rect">
            <a:avLst/>
          </a:prstGeom>
        </p:spPr>
        <p:txBody>
          <a:bodyPr vert="horz" lIns="94823" tIns="47411" rIns="94823" bIns="47411" rtlCol="0"/>
          <a:lstStyle>
            <a:lvl1pPr algn="r">
              <a:defRPr sz="1200"/>
            </a:lvl1pPr>
          </a:lstStyle>
          <a:p>
            <a:fld id="{6F86D4F7-26D3-47E1-8796-8EA85FE6EA14}" type="datetimeFigureOut">
              <a:rPr lang="en-US" smtClean="0"/>
              <a:pPr/>
              <a:t>10/9/2017</a:t>
            </a:fld>
            <a:endParaRPr lang="en-US" dirty="0"/>
          </a:p>
        </p:txBody>
      </p:sp>
      <p:sp>
        <p:nvSpPr>
          <p:cNvPr id="4" name="Footer Placeholder 3"/>
          <p:cNvSpPr>
            <a:spLocks noGrp="1"/>
          </p:cNvSpPr>
          <p:nvPr>
            <p:ph type="ftr" sz="quarter" idx="2"/>
          </p:nvPr>
        </p:nvSpPr>
        <p:spPr>
          <a:xfrm>
            <a:off x="2" y="6947452"/>
            <a:ext cx="4161176" cy="366092"/>
          </a:xfrm>
          <a:prstGeom prst="rect">
            <a:avLst/>
          </a:prstGeom>
        </p:spPr>
        <p:txBody>
          <a:bodyPr vert="horz" lIns="94823" tIns="47411" rIns="94823" bIns="47411" rtlCol="0" anchor="b"/>
          <a:lstStyle>
            <a:lvl1pPr algn="l">
              <a:defRPr sz="1200"/>
            </a:lvl1pPr>
          </a:lstStyle>
          <a:p>
            <a:endParaRPr lang="en-US" dirty="0"/>
          </a:p>
        </p:txBody>
      </p:sp>
      <p:sp>
        <p:nvSpPr>
          <p:cNvPr id="5" name="Slide Number Placeholder 4"/>
          <p:cNvSpPr>
            <a:spLocks noGrp="1"/>
          </p:cNvSpPr>
          <p:nvPr>
            <p:ph type="sldNum" sz="quarter" idx="3"/>
          </p:nvPr>
        </p:nvSpPr>
        <p:spPr>
          <a:xfrm>
            <a:off x="5438391" y="6947452"/>
            <a:ext cx="4161176" cy="366092"/>
          </a:xfrm>
          <a:prstGeom prst="rect">
            <a:avLst/>
          </a:prstGeom>
        </p:spPr>
        <p:txBody>
          <a:bodyPr vert="horz" lIns="94823" tIns="47411" rIns="94823" bIns="47411"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160520" cy="365760"/>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440681" y="0"/>
            <a:ext cx="4160520" cy="365760"/>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9538" y="158750"/>
            <a:ext cx="7007225" cy="52562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86984" y="5804452"/>
            <a:ext cx="8263328" cy="1192696"/>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440681" y="6949440"/>
            <a:ext cx="4160520" cy="365760"/>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5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14</a:t>
            </a:fld>
            <a:endParaRPr lang="en-US" dirty="0"/>
          </a:p>
        </p:txBody>
      </p:sp>
    </p:spTree>
    <p:extLst>
      <p:ext uri="{BB962C8B-B14F-4D97-AF65-F5344CB8AC3E}">
        <p14:creationId xmlns:p14="http://schemas.microsoft.com/office/powerpoint/2010/main" val="4019668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15</a:t>
            </a:fld>
            <a:endParaRPr lang="en-US" dirty="0"/>
          </a:p>
        </p:txBody>
      </p:sp>
    </p:spTree>
    <p:extLst>
      <p:ext uri="{BB962C8B-B14F-4D97-AF65-F5344CB8AC3E}">
        <p14:creationId xmlns:p14="http://schemas.microsoft.com/office/powerpoint/2010/main" val="3914025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17</a:t>
            </a:fld>
            <a:endParaRPr lang="en-US" dirty="0"/>
          </a:p>
        </p:txBody>
      </p:sp>
    </p:spTree>
    <p:extLst>
      <p:ext uri="{BB962C8B-B14F-4D97-AF65-F5344CB8AC3E}">
        <p14:creationId xmlns:p14="http://schemas.microsoft.com/office/powerpoint/2010/main" val="1818306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18</a:t>
            </a:fld>
            <a:endParaRPr lang="en-US" dirty="0"/>
          </a:p>
        </p:txBody>
      </p:sp>
    </p:spTree>
    <p:extLst>
      <p:ext uri="{BB962C8B-B14F-4D97-AF65-F5344CB8AC3E}">
        <p14:creationId xmlns:p14="http://schemas.microsoft.com/office/powerpoint/2010/main" val="2683046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19</a:t>
            </a:fld>
            <a:endParaRPr lang="en-US" dirty="0"/>
          </a:p>
        </p:txBody>
      </p:sp>
    </p:spTree>
    <p:extLst>
      <p:ext uri="{BB962C8B-B14F-4D97-AF65-F5344CB8AC3E}">
        <p14:creationId xmlns:p14="http://schemas.microsoft.com/office/powerpoint/2010/main" val="1834991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173038"/>
            <a:ext cx="7435850" cy="5578475"/>
          </a:xfrm>
        </p:spPr>
      </p:sp>
      <p:sp>
        <p:nvSpPr>
          <p:cNvPr id="3" name="Notes Placeholder 2"/>
          <p:cNvSpPr>
            <a:spLocks noGrp="1"/>
          </p:cNvSpPr>
          <p:nvPr>
            <p:ph type="body" idx="1"/>
          </p:nvPr>
        </p:nvSpPr>
        <p:spPr/>
        <p:txBody>
          <a:bodyPr/>
          <a:lstStyle/>
          <a:p>
            <a:endParaRPr lang="en-US" sz="900" dirty="0"/>
          </a:p>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39</a:t>
            </a:fld>
            <a:endParaRPr lang="en-US" dirty="0"/>
          </a:p>
        </p:txBody>
      </p:sp>
    </p:spTree>
    <p:extLst>
      <p:ext uri="{BB962C8B-B14F-4D97-AF65-F5344CB8AC3E}">
        <p14:creationId xmlns:p14="http://schemas.microsoft.com/office/powerpoint/2010/main" val="2403820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173038"/>
            <a:ext cx="7435850" cy="5578475"/>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40</a:t>
            </a:fld>
            <a:endParaRPr lang="en-US" dirty="0"/>
          </a:p>
        </p:txBody>
      </p:sp>
    </p:spTree>
    <p:extLst>
      <p:ext uri="{BB962C8B-B14F-4D97-AF65-F5344CB8AC3E}">
        <p14:creationId xmlns:p14="http://schemas.microsoft.com/office/powerpoint/2010/main" val="102382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173038"/>
            <a:ext cx="7435850" cy="5578475"/>
          </a:xfrm>
        </p:spPr>
      </p:sp>
      <p:sp>
        <p:nvSpPr>
          <p:cNvPr id="3" name="Notes Placeholder 2"/>
          <p:cNvSpPr>
            <a:spLocks noGrp="1"/>
          </p:cNvSpPr>
          <p:nvPr>
            <p:ph type="body" idx="1"/>
          </p:nvPr>
        </p:nvSpPr>
        <p:spPr/>
        <p:txBody>
          <a:bodyPr/>
          <a:lstStyle/>
          <a:p>
            <a:endParaRPr lang="en-US" sz="900" dirty="0"/>
          </a:p>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41</a:t>
            </a:fld>
            <a:endParaRPr lang="en-US" dirty="0"/>
          </a:p>
        </p:txBody>
      </p:sp>
    </p:spTree>
    <p:extLst>
      <p:ext uri="{BB962C8B-B14F-4D97-AF65-F5344CB8AC3E}">
        <p14:creationId xmlns:p14="http://schemas.microsoft.com/office/powerpoint/2010/main" val="1136659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173038"/>
            <a:ext cx="7435850" cy="5578475"/>
          </a:xfrm>
        </p:spPr>
      </p:sp>
      <p:sp>
        <p:nvSpPr>
          <p:cNvPr id="3" name="Notes Placeholder 2"/>
          <p:cNvSpPr>
            <a:spLocks noGrp="1"/>
          </p:cNvSpPr>
          <p:nvPr>
            <p:ph type="body" idx="1"/>
          </p:nvPr>
        </p:nvSpPr>
        <p:spPr/>
        <p:txBody>
          <a:bodyPr/>
          <a:lstStyle/>
          <a:p>
            <a:endParaRPr lang="en-US" sz="900" dirty="0"/>
          </a:p>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42</a:t>
            </a:fld>
            <a:endParaRPr lang="en-US" dirty="0"/>
          </a:p>
        </p:txBody>
      </p:sp>
    </p:spTree>
    <p:extLst>
      <p:ext uri="{BB962C8B-B14F-4D97-AF65-F5344CB8AC3E}">
        <p14:creationId xmlns:p14="http://schemas.microsoft.com/office/powerpoint/2010/main" val="277849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ADBBED-0EAD-46A0-BA01-E3F1EF802D6B}" type="slidenum">
              <a:rPr lang="en-US" smtClean="0"/>
              <a:pPr/>
              <a:t>47</a:t>
            </a:fld>
            <a:endParaRPr lang="en-US"/>
          </a:p>
        </p:txBody>
      </p:sp>
    </p:spTree>
    <p:extLst>
      <p:ext uri="{BB962C8B-B14F-4D97-AF65-F5344CB8AC3E}">
        <p14:creationId xmlns:p14="http://schemas.microsoft.com/office/powerpoint/2010/main" val="419088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5050" y="796925"/>
            <a:ext cx="9645650" cy="7234238"/>
          </a:xfrm>
        </p:spPr>
      </p:sp>
      <p:sp>
        <p:nvSpPr>
          <p:cNvPr id="3" name="Notes Placeholder 2"/>
          <p:cNvSpPr>
            <a:spLocks noGrp="1"/>
          </p:cNvSpPr>
          <p:nvPr>
            <p:ph type="body" idx="1"/>
          </p:nvPr>
        </p:nvSpPr>
        <p:spPr/>
        <p:txBody>
          <a:bodyPr>
            <a:normAutofit/>
          </a:bodyPr>
          <a:lstStyle/>
          <a:p>
            <a:r>
              <a:rPr lang="en-US" dirty="0" smtClean="0"/>
              <a:t>Texas is the second largest</a:t>
            </a:r>
            <a:r>
              <a:rPr lang="en-US" baseline="0" dirty="0" smtClean="0"/>
              <a:t> state in terms of population (2</a:t>
            </a:r>
            <a:r>
              <a:rPr lang="en-US" baseline="30000" dirty="0" smtClean="0"/>
              <a:t>nd</a:t>
            </a:r>
            <a:r>
              <a:rPr lang="en-US" baseline="0" dirty="0" smtClean="0"/>
              <a:t> to CA) and area (2</a:t>
            </a:r>
            <a:r>
              <a:rPr lang="en-US" baseline="30000" dirty="0" smtClean="0"/>
              <a:t>nd</a:t>
            </a:r>
            <a:r>
              <a:rPr lang="en-US" baseline="0" dirty="0" smtClean="0"/>
              <a:t> to AK). In terms of </a:t>
            </a:r>
            <a:r>
              <a:rPr lang="en-US" b="1" baseline="0" dirty="0" smtClean="0"/>
              <a:t>number of people, </a:t>
            </a:r>
            <a:r>
              <a:rPr lang="en-US" baseline="0" dirty="0" smtClean="0"/>
              <a:t>Texas’ growth exceeds that of all other states between 2010 and 205.</a:t>
            </a:r>
            <a:endParaRPr lang="en-US" dirty="0"/>
          </a:p>
        </p:txBody>
      </p:sp>
    </p:spTree>
    <p:extLst>
      <p:ext uri="{BB962C8B-B14F-4D97-AF65-F5344CB8AC3E}">
        <p14:creationId xmlns:p14="http://schemas.microsoft.com/office/powerpoint/2010/main" val="3873274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3963" y="238125"/>
            <a:ext cx="7194550" cy="5395913"/>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Texas </a:t>
            </a:r>
            <a:r>
              <a:rPr lang="en-US" baseline="0" dirty="0" err="1" smtClean="0"/>
              <a:t>Demgraphic</a:t>
            </a:r>
            <a:r>
              <a:rPr lang="en-US" baseline="0" dirty="0" smtClean="0"/>
              <a:t>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51</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1400" y="180975"/>
            <a:ext cx="8667750" cy="6502400"/>
          </a:xfrm>
        </p:spPr>
      </p:sp>
      <p:sp>
        <p:nvSpPr>
          <p:cNvPr id="3" name="Notes Placeholder 2"/>
          <p:cNvSpPr>
            <a:spLocks noGrp="1"/>
          </p:cNvSpPr>
          <p:nvPr>
            <p:ph type="body" idx="1"/>
          </p:nvPr>
        </p:nvSpPr>
        <p:spPr/>
        <p:txBody>
          <a:bodyPr/>
          <a:lstStyle/>
          <a:p>
            <a:pPr defTabSz="1058188">
              <a:defRPr/>
            </a:pPr>
            <a:endParaRPr lang="en-US" sz="900" dirty="0"/>
          </a:p>
          <a:p>
            <a:pPr defTabSz="1058188">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1058188">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Tree>
    <p:extLst>
      <p:ext uri="{BB962C8B-B14F-4D97-AF65-F5344CB8AC3E}">
        <p14:creationId xmlns:p14="http://schemas.microsoft.com/office/powerpoint/2010/main" val="97521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8363" y="542925"/>
            <a:ext cx="8559800" cy="6421438"/>
          </a:xfrm>
        </p:spPr>
      </p:sp>
      <p:sp>
        <p:nvSpPr>
          <p:cNvPr id="3" name="Notes Placeholder 2"/>
          <p:cNvSpPr>
            <a:spLocks noGrp="1"/>
          </p:cNvSpPr>
          <p:nvPr>
            <p:ph type="body" idx="1"/>
          </p:nvPr>
        </p:nvSpPr>
        <p:spPr>
          <a:xfrm>
            <a:off x="606872" y="6775634"/>
            <a:ext cx="9569560" cy="2062804"/>
          </a:xfrm>
          <a:prstGeom prst="rect">
            <a:avLst/>
          </a:prstGeom>
        </p:spPr>
        <p:txBody>
          <a:bodyPr/>
          <a:lstStyle/>
          <a:p>
            <a:pPr defTabSz="1058188">
              <a:defRPr/>
            </a:pPr>
            <a:endParaRPr lang="en-US" dirty="0" smtClean="0"/>
          </a:p>
          <a:p>
            <a:pPr defTabSz="1058188">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Overall, </a:t>
            </a:r>
            <a:r>
              <a:rPr lang="en-US" dirty="0" smtClean="0"/>
              <a:t>158</a:t>
            </a:r>
            <a:r>
              <a:rPr lang="en-US" baseline="0" dirty="0" smtClean="0"/>
              <a:t> </a:t>
            </a:r>
            <a:r>
              <a:rPr lang="en-US" dirty="0" smtClean="0"/>
              <a:t>counties</a:t>
            </a:r>
            <a:r>
              <a:rPr lang="en-US" baseline="0" dirty="0" smtClean="0"/>
              <a:t> gained population while 96 (38%) lost population over the decade.</a:t>
            </a:r>
          </a:p>
          <a:p>
            <a:pPr defTabSz="1058188">
              <a:defRPr/>
            </a:pPr>
            <a:endParaRPr lang="en-US" dirty="0" smtClean="0"/>
          </a:p>
        </p:txBody>
      </p:sp>
      <p:sp>
        <p:nvSpPr>
          <p:cNvPr id="4" name="Slide Number Placeholder 3"/>
          <p:cNvSpPr>
            <a:spLocks noGrp="1"/>
          </p:cNvSpPr>
          <p:nvPr>
            <p:ph type="sldNum" sz="quarter" idx="10"/>
          </p:nvPr>
        </p:nvSpPr>
        <p:spPr>
          <a:xfrm>
            <a:off x="5993569" y="7895871"/>
            <a:ext cx="4583315" cy="415573"/>
          </a:xfrm>
          <a:prstGeom prst="rect">
            <a:avLst/>
          </a:prstGeom>
        </p:spPr>
        <p:txBody>
          <a:bodyPr/>
          <a:lstStyle/>
          <a:p>
            <a:pPr>
              <a:defRPr/>
            </a:pPr>
            <a:fld id="{47192831-88FD-46AC-A3A6-55A2B3E79D84}" type="slidenum">
              <a:rPr lang="en-US" smtClean="0"/>
              <a:pPr>
                <a:defRPr/>
              </a:pPr>
              <a:t>4</a:t>
            </a:fld>
            <a:endParaRPr lang="en-US" dirty="0"/>
          </a:p>
        </p:txBody>
      </p:sp>
    </p:spTree>
    <p:extLst>
      <p:ext uri="{BB962C8B-B14F-4D97-AF65-F5344CB8AC3E}">
        <p14:creationId xmlns:p14="http://schemas.microsoft.com/office/powerpoint/2010/main" val="335577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360363"/>
            <a:ext cx="8566150" cy="6424612"/>
          </a:xfrm>
        </p:spPr>
      </p:sp>
      <p:sp>
        <p:nvSpPr>
          <p:cNvPr id="3" name="Notes Placeholder 2"/>
          <p:cNvSpPr>
            <a:spLocks noGrp="1"/>
          </p:cNvSpPr>
          <p:nvPr>
            <p:ph type="body" idx="1"/>
          </p:nvPr>
        </p:nvSpPr>
        <p:spPr>
          <a:xfrm>
            <a:off x="606872" y="6594949"/>
            <a:ext cx="9569560" cy="2062804"/>
          </a:xfrm>
          <a:prstGeom prst="rect">
            <a:avLst/>
          </a:prstGeom>
        </p:spPr>
        <p:txBody>
          <a:bodyPr/>
          <a:lstStyle/>
          <a:p>
            <a:pPr defTabSz="1058188">
              <a:defRPr/>
            </a:pPr>
            <a:endParaRPr lang="en-US" dirty="0" smtClean="0"/>
          </a:p>
          <a:p>
            <a:pPr defTabSz="1058188">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suburban population triangle counties, notably among counties between San Antonio and Austin. In the early part of the decade, counties in the Eagle Ford Shale area (south east of San Antonio) and the Cline Shale area (Midland and Odessa area), had been growing quickly. This is no longer the case. </a:t>
            </a:r>
          </a:p>
          <a:p>
            <a:pPr defTabSz="1058188">
              <a:defRPr/>
            </a:pPr>
            <a:endParaRPr lang="en-US" dirty="0" smtClean="0"/>
          </a:p>
        </p:txBody>
      </p:sp>
      <p:sp>
        <p:nvSpPr>
          <p:cNvPr id="4" name="Slide Number Placeholder 3"/>
          <p:cNvSpPr>
            <a:spLocks noGrp="1"/>
          </p:cNvSpPr>
          <p:nvPr>
            <p:ph type="sldNum" sz="quarter" idx="10"/>
          </p:nvPr>
        </p:nvSpPr>
        <p:spPr>
          <a:xfrm>
            <a:off x="5993569" y="7895871"/>
            <a:ext cx="4583315" cy="415573"/>
          </a:xfrm>
          <a:prstGeom prst="rect">
            <a:avLst/>
          </a:prstGeom>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956432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3237902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435100" y="600075"/>
            <a:ext cx="7219950" cy="5416550"/>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a:t>
            </a:r>
            <a:r>
              <a:rPr lang="en-US" baseline="0" dirty="0" smtClean="0"/>
              <a:t> of the 2000 Census, about 53% of Texas’ population was non-Hispanic Anglo, about 32% where of Hispanic descent, about 11% where non-Hispanic African American, and about 4% were non-Hispanic Other. </a:t>
            </a:r>
            <a:endParaRPr lang="en-US" dirty="0" smtClean="0"/>
          </a:p>
          <a:p>
            <a:r>
              <a:rPr lang="en-US" dirty="0" smtClean="0"/>
              <a:t>In</a:t>
            </a:r>
            <a:r>
              <a:rPr lang="en-US" baseline="0" dirty="0" smtClean="0"/>
              <a:t> 2010, it is estimated that about 45% of the Texas population was non-Hispanic Anglo, 38% of Hispanic descent, 11% were non-Hispanic African American, and about 6% were non-Hispanic Other (largely of Asian descent). </a:t>
            </a:r>
            <a:endParaRPr lang="en-US" dirty="0" smtClean="0"/>
          </a:p>
        </p:txBody>
      </p:sp>
      <p:sp>
        <p:nvSpPr>
          <p:cNvPr id="4" name="Slide Number Placeholder 3"/>
          <p:cNvSpPr>
            <a:spLocks noGrp="1"/>
          </p:cNvSpPr>
          <p:nvPr>
            <p:ph type="sldNum" sz="quarter" idx="5"/>
          </p:nvPr>
        </p:nvSpPr>
        <p:spPr/>
        <p:txBody>
          <a:bodyPr/>
          <a:lstStyle/>
          <a:p>
            <a:pPr>
              <a:defRPr/>
            </a:pPr>
            <a:fld id="{3D9BDED3-744B-4161-B247-055080F26F46}" type="slidenum">
              <a:rPr lang="en-US" smtClean="0"/>
              <a:pPr>
                <a:defRPr/>
              </a:pPr>
              <a:t>11</a:t>
            </a:fld>
            <a:endParaRPr lang="en-US" dirty="0"/>
          </a:p>
        </p:txBody>
      </p:sp>
    </p:spTree>
    <p:extLst>
      <p:ext uri="{BB962C8B-B14F-4D97-AF65-F5344CB8AC3E}">
        <p14:creationId xmlns:p14="http://schemas.microsoft.com/office/powerpoint/2010/main" val="2500870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0585">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12</a:t>
            </a:fld>
            <a:endParaRPr lang="en-US" dirty="0"/>
          </a:p>
        </p:txBody>
      </p:sp>
    </p:spTree>
    <p:extLst>
      <p:ext uri="{BB962C8B-B14F-4D97-AF65-F5344CB8AC3E}">
        <p14:creationId xmlns:p14="http://schemas.microsoft.com/office/powerpoint/2010/main" val="747663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13</a:t>
            </a:fld>
            <a:endParaRPr lang="en-US" dirty="0"/>
          </a:p>
        </p:txBody>
      </p:sp>
    </p:spTree>
    <p:extLst>
      <p:ext uri="{BB962C8B-B14F-4D97-AF65-F5344CB8AC3E}">
        <p14:creationId xmlns:p14="http://schemas.microsoft.com/office/powerpoint/2010/main" val="25085206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10/9/2017</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10/9/2017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10/9/2017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6368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10/9/2017</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10/9/2017</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10/9/2017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10/9/2017</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10/9/2017</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10/9/2017</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10/9/2017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10/9/2017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10/9/2017</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Lloyd.Potter@"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3800" y="76200"/>
            <a:ext cx="5317435" cy="1196529"/>
          </a:xfrm>
        </p:spPr>
        <p:txBody>
          <a:bodyPr>
            <a:normAutofit/>
          </a:bodyPr>
          <a:lstStyle/>
          <a:p>
            <a:pPr algn="ctr"/>
            <a:r>
              <a:rPr lang="en-US" sz="2800" dirty="0" smtClean="0"/>
              <a:t>Texas and Waco Area Demographic Characteristics and Trends </a:t>
            </a:r>
            <a:endParaRPr lang="en-US" sz="2800" dirty="0"/>
          </a:p>
        </p:txBody>
      </p:sp>
      <p:sp>
        <p:nvSpPr>
          <p:cNvPr id="4" name="Subtitle 3"/>
          <p:cNvSpPr>
            <a:spLocks noGrp="1"/>
          </p:cNvSpPr>
          <p:nvPr>
            <p:ph type="subTitle" idx="1"/>
          </p:nvPr>
        </p:nvSpPr>
        <p:spPr>
          <a:xfrm>
            <a:off x="6019800" y="2590800"/>
            <a:ext cx="2895600" cy="1981200"/>
          </a:xfrm>
        </p:spPr>
        <p:txBody>
          <a:bodyPr>
            <a:normAutofit/>
          </a:bodyPr>
          <a:lstStyle/>
          <a:p>
            <a:pPr algn="ctr"/>
            <a:r>
              <a:rPr lang="en-US" sz="2000" dirty="0" smtClean="0"/>
              <a:t>Prosper Waco</a:t>
            </a:r>
          </a:p>
          <a:p>
            <a:pPr algn="ctr"/>
            <a:r>
              <a:rPr lang="en-US" sz="2000" dirty="0" smtClean="0"/>
              <a:t>Waco, Texas</a:t>
            </a:r>
          </a:p>
          <a:p>
            <a:pPr algn="ctr"/>
            <a:r>
              <a:rPr lang="en-US" sz="2000" dirty="0" smtClean="0"/>
              <a:t>October 10, 2017</a:t>
            </a:r>
            <a:endParaRPr lang="en-US" sz="2000" dirty="0"/>
          </a:p>
        </p:txBody>
      </p:sp>
    </p:spTree>
    <p:extLst>
      <p:ext uri="{BB962C8B-B14F-4D97-AF65-F5344CB8AC3E}">
        <p14:creationId xmlns:p14="http://schemas.microsoft.com/office/powerpoint/2010/main" val="1219335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609600" y="1371600"/>
          <a:ext cx="805815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a:xfrm>
            <a:off x="1371600" y="76459"/>
            <a:ext cx="7909560" cy="1127760"/>
          </a:xfrm>
        </p:spPr>
        <p:txBody>
          <a:bodyPr>
            <a:normAutofit fontScale="90000"/>
          </a:bodyPr>
          <a:lstStyle/>
          <a:p>
            <a:r>
              <a:rPr lang="en-US" dirty="0" smtClean="0"/>
              <a:t>Estimated Percent of Total Net-Migrant Flows to and From Texas and Other States, 2015</a:t>
            </a:r>
            <a:endParaRPr lang="en-US" dirty="0"/>
          </a:p>
        </p:txBody>
      </p:sp>
      <p:sp>
        <p:nvSpPr>
          <p:cNvPr id="6" name="Rectangle 5"/>
          <p:cNvSpPr/>
          <p:nvPr/>
        </p:nvSpPr>
        <p:spPr>
          <a:xfrm>
            <a:off x="0" y="6498595"/>
            <a:ext cx="5943600" cy="261610"/>
          </a:xfrm>
          <a:prstGeom prst="rect">
            <a:avLst/>
          </a:prstGeom>
        </p:spPr>
        <p:txBody>
          <a:bodyPr wrap="square">
            <a:spAutoFit/>
          </a:bodyPr>
          <a:lstStyle/>
          <a:p>
            <a:pPr marL="0" marR="0">
              <a:spcBef>
                <a:spcPts val="0"/>
              </a:spcBef>
              <a:spcAft>
                <a:spcPts val="0"/>
              </a:spcAft>
            </a:pPr>
            <a:r>
              <a:rPr lang="en-US" sz="1100" dirty="0" smtClean="0">
                <a:solidFill>
                  <a:schemeClr val="bg1">
                    <a:lumMod val="50000"/>
                  </a:schemeClr>
                </a:solidFill>
                <a:latin typeface="Arial" panose="020B0604020202020204" pitchFamily="34" charset="0"/>
                <a:ea typeface="Times New Roman" panose="02020603050405020304" pitchFamily="18" charset="0"/>
                <a:cs typeface="Times New Roman" panose="02020603050405020304" pitchFamily="18" charset="0"/>
              </a:rPr>
              <a:t>Source: U.S. Census Bureau, 2016. ACS Migration Flows, 2015</a:t>
            </a:r>
            <a:endParaRPr lang="en-US"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7866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137656"/>
            <a:ext cx="7391400" cy="990600"/>
          </a:xfrm>
          <a:prstGeom prst="rect">
            <a:avLst/>
          </a:prstGeom>
        </p:spPr>
        <p:txBody>
          <a:bodyPr/>
          <a:lstStyle/>
          <a:p>
            <a:pPr lvl="0" algn="ctr" eaLnBrk="1" hangingPunct="1">
              <a:defRPr/>
            </a:pPr>
            <a:r>
              <a:rPr lang="en-US" sz="2800" kern="0" dirty="0" smtClean="0">
                <a:solidFill>
                  <a:schemeClr val="bg1"/>
                </a:solidFill>
                <a:latin typeface="+mj-lt"/>
                <a:ea typeface="+mj-ea"/>
                <a:cs typeface="+mj-cs"/>
              </a:rPr>
              <a:t>Texas Racial and Ethnic Composition, </a:t>
            </a:r>
          </a:p>
          <a:p>
            <a:pPr lvl="0" algn="ctr" eaLnBrk="1" hangingPunct="1">
              <a:defRPr/>
            </a:pPr>
            <a:r>
              <a:rPr lang="en-US" sz="2800" kern="0" dirty="0" smtClean="0">
                <a:solidFill>
                  <a:schemeClr val="bg1"/>
                </a:solidFill>
                <a:latin typeface="+mj-lt"/>
                <a:ea typeface="+mj-ea"/>
                <a:cs typeface="+mj-cs"/>
              </a:rPr>
              <a:t>2000 and 2015</a:t>
            </a:r>
            <a:endParaRPr kumimoji="0" lang="en-US" sz="2800" i="0" u="none" strike="noStrike" kern="0" cap="none" spc="0" normalizeH="0" baseline="0" noProof="0" dirty="0" smtClean="0">
              <a:ln>
                <a:noFill/>
              </a:ln>
              <a:solidFill>
                <a:schemeClr val="bg1"/>
              </a:solidFill>
              <a:effectLst/>
              <a:uLnTx/>
              <a:uFillTx/>
              <a:latin typeface="+mj-lt"/>
              <a:ea typeface="+mj-ea"/>
              <a:cs typeface="+mj-cs"/>
            </a:endParaRPr>
          </a:p>
        </p:txBody>
      </p:sp>
      <p:sp>
        <p:nvSpPr>
          <p:cNvPr id="9" name="Rectangle 8"/>
          <p:cNvSpPr/>
          <p:nvPr/>
        </p:nvSpPr>
        <p:spPr>
          <a:xfrm>
            <a:off x="0" y="6472535"/>
            <a:ext cx="8001000" cy="430887"/>
          </a:xfrm>
          <a:prstGeom prst="rect">
            <a:avLst/>
          </a:prstGeom>
        </p:spPr>
        <p:txBody>
          <a:bodyPr wrap="square">
            <a:spAutoFit/>
          </a:bodyPr>
          <a:lstStyle/>
          <a:p>
            <a:r>
              <a:rPr lang="en-US" sz="1100" dirty="0" smtClean="0">
                <a:solidFill>
                  <a:schemeClr val="tx1">
                    <a:lumMod val="50000"/>
                    <a:lumOff val="50000"/>
                  </a:schemeClr>
                </a:solidFill>
              </a:rPr>
              <a:t>Source: U.S. Census Bureau. 2000, 2010 Decennial Census and 2015 Population Estimates					</a:t>
            </a:r>
            <a:endParaRPr lang="en-US" sz="1100" dirty="0">
              <a:solidFill>
                <a:schemeClr val="tx1">
                  <a:lumMod val="50000"/>
                  <a:lumOff val="50000"/>
                </a:schemeClr>
              </a:solidFill>
            </a:endParaRPr>
          </a:p>
        </p:txBody>
      </p:sp>
      <p:sp>
        <p:nvSpPr>
          <p:cNvPr id="7" name="Slide Number Placeholder 3"/>
          <p:cNvSpPr txBox="1">
            <a:spLocks/>
          </p:cNvSpPr>
          <p:nvPr/>
        </p:nvSpPr>
        <p:spPr>
          <a:xfrm>
            <a:off x="6553200" y="6356352"/>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a:r>
              <a:rPr lang="en-US" dirty="0" smtClean="0"/>
              <a:t>11</a:t>
            </a:r>
            <a:endParaRPr lang="en-US" dirty="0"/>
          </a:p>
        </p:txBody>
      </p:sp>
      <p:graphicFrame>
        <p:nvGraphicFramePr>
          <p:cNvPr id="11" name="Chart 10"/>
          <p:cNvGraphicFramePr>
            <a:graphicFrameLocks noGrp="1"/>
          </p:cNvGraphicFramePr>
          <p:nvPr>
            <p:extLst/>
          </p:nvPr>
        </p:nvGraphicFramePr>
        <p:xfrm>
          <a:off x="152400" y="1447800"/>
          <a:ext cx="5334000" cy="394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noGrp="1"/>
          </p:cNvGraphicFramePr>
          <p:nvPr>
            <p:extLst/>
          </p:nvPr>
        </p:nvGraphicFramePr>
        <p:xfrm>
          <a:off x="4054772" y="1244440"/>
          <a:ext cx="5546428" cy="40364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74352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2014</a:t>
            </a:r>
            <a:endParaRPr lang="en-US" sz="3200" dirty="0"/>
          </a:p>
        </p:txBody>
      </p:sp>
      <p:graphicFrame>
        <p:nvGraphicFramePr>
          <p:cNvPr id="5" name="Content Placeholder 4"/>
          <p:cNvGraphicFramePr>
            <a:graphicFrameLocks noGrp="1"/>
          </p:cNvGraphicFramePr>
          <p:nvPr>
            <p:ph idx="1"/>
            <p:extLst/>
          </p:nvPr>
        </p:nvGraphicFramePr>
        <p:xfrm>
          <a:off x="0" y="1524000"/>
          <a:ext cx="9067800" cy="589667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12</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7366121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13</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0981651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14</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973566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15</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8448753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61903297"/>
              </p:ext>
            </p:extLst>
          </p:nvPr>
        </p:nvGraphicFramePr>
        <p:xfrm>
          <a:off x="381000" y="2057400"/>
          <a:ext cx="8229599" cy="2971799"/>
        </p:xfrm>
        <a:graphic>
          <a:graphicData uri="http://schemas.openxmlformats.org/drawingml/2006/table">
            <a:tbl>
              <a:tblPr firstRow="1" bandRow="1">
                <a:tableStyleId>{5C22544A-7EE6-4342-B048-85BDC9FD1C3A}</a:tableStyleId>
              </a:tblPr>
              <a:tblGrid>
                <a:gridCol w="5687122">
                  <a:extLst>
                    <a:ext uri="{9D8B030D-6E8A-4147-A177-3AD203B41FA5}">
                      <a16:colId xmlns="" xmlns:a16="http://schemas.microsoft.com/office/drawing/2014/main" val="1597838545"/>
                    </a:ext>
                  </a:extLst>
                </a:gridCol>
                <a:gridCol w="1247078">
                  <a:extLst>
                    <a:ext uri="{9D8B030D-6E8A-4147-A177-3AD203B41FA5}">
                      <a16:colId xmlns="" xmlns:a16="http://schemas.microsoft.com/office/drawing/2014/main" val="4114377020"/>
                    </a:ext>
                  </a:extLst>
                </a:gridCol>
                <a:gridCol w="1295399">
                  <a:extLst>
                    <a:ext uri="{9D8B030D-6E8A-4147-A177-3AD203B41FA5}">
                      <a16:colId xmlns="" xmlns:a16="http://schemas.microsoft.com/office/drawing/2014/main" val="2449501377"/>
                    </a:ext>
                  </a:extLst>
                </a:gridCol>
              </a:tblGrid>
              <a:tr h="948447">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a:effectLst/>
                        </a:rPr>
                        <a:t>Texas</a:t>
                      </a:r>
                      <a:endParaRPr lang="en-US" sz="20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2000" u="none" strike="noStrike">
                          <a:effectLst/>
                        </a:rPr>
                        <a:t>McLennan County</a:t>
                      </a:r>
                      <a:endParaRPr lang="en-US" sz="20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3661722362"/>
                  </a:ext>
                </a:extLst>
              </a:tr>
              <a:tr h="505838">
                <a:tc>
                  <a:txBody>
                    <a:bodyPr/>
                    <a:lstStyle/>
                    <a:p>
                      <a:pPr algn="l" fontAlgn="b"/>
                      <a:r>
                        <a:rPr lang="en-US" sz="2000" u="none" strike="noStrike" dirty="0">
                          <a:solidFill>
                            <a:schemeClr val="tx2"/>
                          </a:solidFill>
                          <a:effectLst/>
                        </a:rPr>
                        <a:t>Persons under 5 years, percent, July 1, 2016</a:t>
                      </a:r>
                      <a:endParaRPr lang="en-US" sz="20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dirty="0" smtClean="0">
                          <a:solidFill>
                            <a:schemeClr val="tx2"/>
                          </a:solidFill>
                          <a:effectLst/>
                        </a:rPr>
                        <a:t>7.2%</a:t>
                      </a:r>
                      <a:endParaRPr lang="en-US" sz="20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dirty="0" smtClean="0">
                          <a:solidFill>
                            <a:schemeClr val="tx2"/>
                          </a:solidFill>
                          <a:effectLst/>
                        </a:rPr>
                        <a:t>7.1%</a:t>
                      </a:r>
                      <a:endParaRPr lang="en-US" sz="20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2209078627"/>
                  </a:ext>
                </a:extLst>
              </a:tr>
              <a:tr h="505838">
                <a:tc>
                  <a:txBody>
                    <a:bodyPr/>
                    <a:lstStyle/>
                    <a:p>
                      <a:pPr algn="l" fontAlgn="b"/>
                      <a:r>
                        <a:rPr lang="en-US" sz="2000" u="none" strike="noStrike" dirty="0">
                          <a:solidFill>
                            <a:schemeClr val="tx2"/>
                          </a:solidFill>
                          <a:effectLst/>
                        </a:rPr>
                        <a:t>Persons under 18 years, percent, July 1, 2016</a:t>
                      </a:r>
                      <a:endParaRPr lang="en-US" sz="20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dirty="0" smtClean="0">
                          <a:solidFill>
                            <a:schemeClr val="tx2"/>
                          </a:solidFill>
                          <a:effectLst/>
                        </a:rPr>
                        <a:t>26.2%</a:t>
                      </a:r>
                      <a:endParaRPr lang="en-US" sz="20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dirty="0" smtClean="0">
                          <a:solidFill>
                            <a:schemeClr val="tx2"/>
                          </a:solidFill>
                          <a:effectLst/>
                        </a:rPr>
                        <a:t>24.8%</a:t>
                      </a:r>
                      <a:endParaRPr lang="en-US" sz="20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2831105407"/>
                  </a:ext>
                </a:extLst>
              </a:tr>
              <a:tr h="505838">
                <a:tc>
                  <a:txBody>
                    <a:bodyPr/>
                    <a:lstStyle/>
                    <a:p>
                      <a:pPr algn="l" fontAlgn="b"/>
                      <a:r>
                        <a:rPr lang="en-US" sz="2000" u="none" strike="noStrike" dirty="0">
                          <a:solidFill>
                            <a:schemeClr val="tx2"/>
                          </a:solidFill>
                          <a:effectLst/>
                        </a:rPr>
                        <a:t>Persons 65 years and over, percent,  July 1, 2016</a:t>
                      </a:r>
                      <a:endParaRPr lang="en-US" sz="20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dirty="0" smtClean="0">
                          <a:solidFill>
                            <a:schemeClr val="tx2"/>
                          </a:solidFill>
                          <a:effectLst/>
                        </a:rPr>
                        <a:t>12.0%</a:t>
                      </a:r>
                      <a:endParaRPr lang="en-US" sz="20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dirty="0" smtClean="0">
                          <a:solidFill>
                            <a:schemeClr val="tx2"/>
                          </a:solidFill>
                          <a:effectLst/>
                        </a:rPr>
                        <a:t>13.9%</a:t>
                      </a:r>
                      <a:endParaRPr lang="en-US" sz="20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192391991"/>
                  </a:ext>
                </a:extLst>
              </a:tr>
              <a:tr h="505838">
                <a:tc>
                  <a:txBody>
                    <a:bodyPr/>
                    <a:lstStyle/>
                    <a:p>
                      <a:pPr algn="l" fontAlgn="b"/>
                      <a:r>
                        <a:rPr lang="en-US" sz="2000" u="none" strike="noStrike" dirty="0">
                          <a:solidFill>
                            <a:schemeClr val="tx2"/>
                          </a:solidFill>
                          <a:effectLst/>
                        </a:rPr>
                        <a:t>Female persons, percent,  July 1, 2016</a:t>
                      </a:r>
                      <a:endParaRPr lang="en-US" sz="20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dirty="0" smtClean="0">
                          <a:solidFill>
                            <a:schemeClr val="tx2"/>
                          </a:solidFill>
                          <a:effectLst/>
                        </a:rPr>
                        <a:t>50.4%</a:t>
                      </a:r>
                      <a:endParaRPr lang="en-US" sz="20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dirty="0" smtClean="0">
                          <a:solidFill>
                            <a:schemeClr val="tx2"/>
                          </a:solidFill>
                          <a:effectLst/>
                        </a:rPr>
                        <a:t>51.2%</a:t>
                      </a:r>
                      <a:endParaRPr lang="en-US" sz="20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1932951078"/>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16</a:t>
            </a:fld>
            <a:endParaRPr lang="en-US" dirty="0"/>
          </a:p>
        </p:txBody>
      </p:sp>
      <p:sp>
        <p:nvSpPr>
          <p:cNvPr id="6" name="Rectangle 5"/>
          <p:cNvSpPr/>
          <p:nvPr/>
        </p:nvSpPr>
        <p:spPr>
          <a:xfrm>
            <a:off x="0" y="6477000"/>
            <a:ext cx="69342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Population Estimates, Vintage 2016</a:t>
            </a:r>
            <a:endParaRPr lang="en-US" sz="1000" dirty="0">
              <a:solidFill>
                <a:schemeClr val="bg1">
                  <a:lumMod val="50000"/>
                </a:schemeClr>
              </a:solidFill>
            </a:endParaRPr>
          </a:p>
        </p:txBody>
      </p:sp>
    </p:spTree>
    <p:extLst>
      <p:ext uri="{BB962C8B-B14F-4D97-AF65-F5344CB8AC3E}">
        <p14:creationId xmlns:p14="http://schemas.microsoft.com/office/powerpoint/2010/main" val="1307011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17</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2015</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a:t>
            </a:r>
            <a:r>
              <a:rPr lang="en-US" sz="800" dirty="0" smtClean="0">
                <a:solidFill>
                  <a:schemeClr val="tx1">
                    <a:lumMod val="50000"/>
                    <a:lumOff val="50000"/>
                  </a:schemeClr>
                </a:solidFill>
              </a:rPr>
              <a:t>2015 </a:t>
            </a:r>
            <a:r>
              <a:rPr lang="en-US" sz="800" dirty="0" smtClean="0">
                <a:solidFill>
                  <a:schemeClr val="tx1">
                    <a:lumMod val="50000"/>
                    <a:lumOff val="50000"/>
                  </a:schemeClr>
                </a:solidFill>
              </a:rPr>
              <a:t>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9449406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18</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2015</a:t>
            </a:r>
            <a:endParaRPr lang="en-US" sz="2400" dirty="0"/>
          </a:p>
        </p:txBody>
      </p:sp>
      <p:sp>
        <p:nvSpPr>
          <p:cNvPr id="7" name="TextBox 6"/>
          <p:cNvSpPr txBox="1"/>
          <p:nvPr/>
        </p:nvSpPr>
        <p:spPr>
          <a:xfrm>
            <a:off x="0" y="6506033"/>
            <a:ext cx="3174267"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a:t>
            </a:r>
            <a:r>
              <a:rPr lang="en-US" sz="800" dirty="0" smtClean="0">
                <a:solidFill>
                  <a:schemeClr val="tx1">
                    <a:lumMod val="50000"/>
                    <a:lumOff val="50000"/>
                  </a:schemeClr>
                </a:solidFill>
              </a:rPr>
              <a:t>2015 </a:t>
            </a:r>
            <a:r>
              <a:rPr lang="en-US" sz="800" dirty="0" smtClean="0">
                <a:solidFill>
                  <a:schemeClr val="tx1">
                    <a:lumMod val="50000"/>
                    <a:lumOff val="50000"/>
                  </a:schemeClr>
                </a:solidFill>
              </a:rPr>
              <a:t>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9057034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780290877"/>
              </p:ext>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19</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2015</a:t>
            </a:r>
            <a:endParaRPr lang="en-US" sz="2400" dirty="0"/>
          </a:p>
        </p:txBody>
      </p:sp>
      <p:sp>
        <p:nvSpPr>
          <p:cNvPr id="7" name="TextBox 6"/>
          <p:cNvSpPr txBox="1"/>
          <p:nvPr/>
        </p:nvSpPr>
        <p:spPr>
          <a:xfrm>
            <a:off x="0" y="6506033"/>
            <a:ext cx="3174267"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a:t>
            </a:r>
            <a:r>
              <a:rPr lang="en-US" sz="800" dirty="0" smtClean="0">
                <a:solidFill>
                  <a:schemeClr val="tx1">
                    <a:lumMod val="50000"/>
                    <a:lumOff val="50000"/>
                  </a:schemeClr>
                </a:solidFill>
              </a:rPr>
              <a:t>2015 </a:t>
            </a:r>
            <a:r>
              <a:rPr lang="en-US" sz="800" dirty="0" smtClean="0">
                <a:solidFill>
                  <a:schemeClr val="tx1">
                    <a:lumMod val="50000"/>
                    <a:lumOff val="50000"/>
                  </a:schemeClr>
                </a:solidFill>
              </a:rPr>
              <a:t>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7152071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05000" y="432204"/>
            <a:ext cx="6172199" cy="313855"/>
          </a:xfrm>
        </p:spPr>
        <p:txBody>
          <a:bodyPr>
            <a:noAutofit/>
          </a:bodyPr>
          <a:lstStyle/>
          <a:p>
            <a:r>
              <a:rPr lang="en-US" sz="2400" b="1" dirty="0">
                <a:effectLst/>
              </a:rPr>
              <a:t>Growing States, 2000-2016</a:t>
            </a:r>
          </a:p>
        </p:txBody>
      </p:sp>
      <p:graphicFrame>
        <p:nvGraphicFramePr>
          <p:cNvPr id="6" name="Table 5"/>
          <p:cNvGraphicFramePr>
            <a:graphicFrameLocks noGrp="1"/>
          </p:cNvGraphicFramePr>
          <p:nvPr>
            <p:extLst/>
          </p:nvPr>
        </p:nvGraphicFramePr>
        <p:xfrm>
          <a:off x="381001" y="1600200"/>
          <a:ext cx="8229600" cy="4876799"/>
        </p:xfrm>
        <a:graphic>
          <a:graphicData uri="http://schemas.openxmlformats.org/drawingml/2006/table">
            <a:tbl>
              <a:tblPr firstRow="1" bandRow="1">
                <a:tableStyleId>{073A0DAA-6AF3-43AB-8588-CEC1D06C72B9}</a:tableStyleId>
              </a:tblPr>
              <a:tblGrid>
                <a:gridCol w="1531089">
                  <a:extLst>
                    <a:ext uri="{9D8B030D-6E8A-4147-A177-3AD203B41FA5}">
                      <a16:colId xmlns="" xmlns:a16="http://schemas.microsoft.com/office/drawing/2014/main" val="20000"/>
                    </a:ext>
                  </a:extLst>
                </a:gridCol>
                <a:gridCol w="1339702">
                  <a:extLst>
                    <a:ext uri="{9D8B030D-6E8A-4147-A177-3AD203B41FA5}">
                      <a16:colId xmlns="" xmlns:a16="http://schemas.microsoft.com/office/drawing/2014/main" val="20001"/>
                    </a:ext>
                  </a:extLst>
                </a:gridCol>
                <a:gridCol w="1594884">
                  <a:extLst>
                    <a:ext uri="{9D8B030D-6E8A-4147-A177-3AD203B41FA5}">
                      <a16:colId xmlns="" xmlns:a16="http://schemas.microsoft.com/office/drawing/2014/main" val="20002"/>
                    </a:ext>
                  </a:extLst>
                </a:gridCol>
                <a:gridCol w="1212112">
                  <a:extLst>
                    <a:ext uri="{9D8B030D-6E8A-4147-A177-3AD203B41FA5}">
                      <a16:colId xmlns="" xmlns:a16="http://schemas.microsoft.com/office/drawing/2014/main" val="20003"/>
                    </a:ext>
                  </a:extLst>
                </a:gridCol>
                <a:gridCol w="1212112">
                  <a:extLst>
                    <a:ext uri="{9D8B030D-6E8A-4147-A177-3AD203B41FA5}">
                      <a16:colId xmlns="" xmlns:a16="http://schemas.microsoft.com/office/drawing/2014/main" val="20004"/>
                    </a:ext>
                  </a:extLst>
                </a:gridCol>
                <a:gridCol w="1339701">
                  <a:extLst>
                    <a:ext uri="{9D8B030D-6E8A-4147-A177-3AD203B41FA5}">
                      <a16:colId xmlns="" xmlns:a16="http://schemas.microsoft.com/office/drawing/2014/main" val="20005"/>
                    </a:ext>
                  </a:extLst>
                </a:gridCol>
              </a:tblGrid>
              <a:tr h="947801">
                <a:tc>
                  <a:txBody>
                    <a:bodyPr/>
                    <a:lstStyle/>
                    <a:p>
                      <a:pPr marL="117475" indent="0" algn="l"/>
                      <a:endParaRPr lang="en-US" sz="15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a:r>
                        <a:rPr lang="en-US" sz="1200" b="1" dirty="0" smtClean="0">
                          <a:solidFill>
                            <a:srgbClr val="1B1E7A"/>
                          </a:solidFill>
                          <a:latin typeface="Arial" pitchFamily="34" charset="0"/>
                          <a:cs typeface="Arial" pitchFamily="34" charset="0"/>
                        </a:rPr>
                        <a:t>2000</a:t>
                      </a:r>
                    </a:p>
                    <a:p>
                      <a:pPr marL="233363" indent="0" algn="ctr"/>
                      <a:r>
                        <a:rPr lang="en-US" sz="1200" b="1" dirty="0" smtClean="0">
                          <a:solidFill>
                            <a:srgbClr val="1B1E7A"/>
                          </a:solidFill>
                          <a:latin typeface="Arial" pitchFamily="34" charset="0"/>
                          <a:cs typeface="Arial" pitchFamily="34" charset="0"/>
                        </a:rPr>
                        <a:t>Population</a:t>
                      </a:r>
                    </a:p>
                    <a:p>
                      <a:pPr marL="233363" indent="0" algn="ctr"/>
                      <a:r>
                        <a:rPr lang="en-US" sz="1200" b="1" kern="1200" dirty="0" smtClean="0">
                          <a:solidFill>
                            <a:srgbClr val="1B1E7A"/>
                          </a:solidFill>
                          <a:latin typeface="Arial" pitchFamily="34" charset="0"/>
                          <a:ea typeface="+mn-ea"/>
                          <a:cs typeface="Arial" pitchFamily="34" charset="0"/>
                        </a:rPr>
                        <a:t>(millions)</a:t>
                      </a:r>
                      <a:endParaRPr lang="en-US" sz="12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2010</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Population</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(millions)</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2016 Population (millions)</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Numeric</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Change</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2010-2016 </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(millions)</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58738" indent="0" algn="ctr"/>
                      <a:r>
                        <a:rPr lang="en-US" sz="1200" b="1" dirty="0" smtClean="0">
                          <a:solidFill>
                            <a:srgbClr val="1B1E7A"/>
                          </a:solidFill>
                          <a:latin typeface="Arial" pitchFamily="34" charset="0"/>
                          <a:cs typeface="Arial" pitchFamily="34" charset="0"/>
                        </a:rPr>
                        <a:t>Percent</a:t>
                      </a:r>
                    </a:p>
                    <a:p>
                      <a:pPr marL="58738" indent="0" algn="ctr"/>
                      <a:r>
                        <a:rPr lang="en-US" sz="1200" b="1" dirty="0" smtClean="0">
                          <a:solidFill>
                            <a:srgbClr val="1B1E7A"/>
                          </a:solidFill>
                          <a:latin typeface="Arial" pitchFamily="34" charset="0"/>
                          <a:cs typeface="Arial" pitchFamily="34" charset="0"/>
                        </a:rPr>
                        <a:t>Change</a:t>
                      </a:r>
                    </a:p>
                    <a:p>
                      <a:pPr marL="58738" indent="0" algn="ctr"/>
                      <a:r>
                        <a:rPr lang="en-US" sz="1200" b="1" dirty="0" smtClean="0">
                          <a:solidFill>
                            <a:srgbClr val="1B1E7A"/>
                          </a:solidFill>
                          <a:latin typeface="Arial" pitchFamily="34" charset="0"/>
                          <a:cs typeface="Arial" pitchFamily="34" charset="0"/>
                        </a:rPr>
                        <a:t>2010-2016</a:t>
                      </a:r>
                      <a:endParaRPr lang="en-US" sz="12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 xmlns:a16="http://schemas.microsoft.com/office/drawing/2014/main" val="10000"/>
                  </a:ext>
                </a:extLst>
              </a:tr>
              <a:tr h="466381">
                <a:tc>
                  <a:txBody>
                    <a:bodyPr/>
                    <a:lstStyle/>
                    <a:p>
                      <a:pPr algn="l" rtl="0" fontAlgn="ctr"/>
                      <a:r>
                        <a:rPr lang="en-US" sz="1800" b="0" i="0" u="none" strike="noStrike" dirty="0">
                          <a:solidFill>
                            <a:srgbClr val="1B1E7A"/>
                          </a:solidFill>
                          <a:effectLst/>
                          <a:latin typeface="Calibri" panose="020F0502020204030204" pitchFamily="34" charset="0"/>
                        </a:rPr>
                        <a:t>United States</a:t>
                      </a:r>
                    </a:p>
                  </a:txBody>
                  <a:tcPr marL="5358" marR="5358" marT="5358" marB="0" anchor="ctr">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281.4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308.7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323.1</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14.3</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4.7%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1"/>
                  </a:ext>
                </a:extLst>
              </a:tr>
              <a:tr h="338562">
                <a:tc>
                  <a:txBody>
                    <a:bodyPr/>
                    <a:lstStyle/>
                    <a:p>
                      <a:pPr algn="l" rtl="0" fontAlgn="ctr"/>
                      <a:r>
                        <a:rPr lang="en-US" sz="1800" b="1" i="0" u="none" strike="noStrike">
                          <a:solidFill>
                            <a:srgbClr val="1B1E7A"/>
                          </a:solidFill>
                          <a:effectLst/>
                          <a:latin typeface="Calibri" panose="020F0502020204030204" pitchFamily="34" charset="0"/>
                        </a:rPr>
                        <a:t>Texas</a:t>
                      </a:r>
                    </a:p>
                  </a:txBody>
                  <a:tcPr marL="5358" marR="5358" marT="5358"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20.8</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25.1</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27.8</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2.7</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10.8%</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 xmlns:a16="http://schemas.microsoft.com/office/drawing/2014/main" val="10002"/>
                  </a:ext>
                </a:extLst>
              </a:tr>
              <a:tr h="422954">
                <a:tc>
                  <a:txBody>
                    <a:bodyPr/>
                    <a:lstStyle/>
                    <a:p>
                      <a:pPr algn="l" rtl="0" fontAlgn="ctr"/>
                      <a:r>
                        <a:rPr lang="en-US" sz="1800" b="0" i="0" u="none" strike="noStrike" dirty="0">
                          <a:solidFill>
                            <a:srgbClr val="1B1E7A"/>
                          </a:solidFill>
                          <a:effectLst/>
                          <a:latin typeface="Calibri" panose="020F0502020204030204" pitchFamily="34" charset="0"/>
                        </a:rPr>
                        <a:t>California</a:t>
                      </a:r>
                    </a:p>
                  </a:txBody>
                  <a:tcPr marL="5358" marR="5358" marT="535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33.8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37.2</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39.2</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1.9</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3"/>
                  </a:ext>
                </a:extLst>
              </a:tr>
              <a:tr h="344713">
                <a:tc>
                  <a:txBody>
                    <a:bodyPr/>
                    <a:lstStyle/>
                    <a:p>
                      <a:pPr algn="l" rtl="0" fontAlgn="ctr"/>
                      <a:r>
                        <a:rPr lang="en-US" sz="1800" b="0" i="0" u="none" strike="noStrike" dirty="0">
                          <a:solidFill>
                            <a:srgbClr val="1B1E7A"/>
                          </a:solidFill>
                          <a:effectLst/>
                          <a:latin typeface="Calibri" panose="020F0502020204030204" pitchFamily="34" charset="0"/>
                        </a:rPr>
                        <a:t>Florida</a:t>
                      </a:r>
                    </a:p>
                  </a:txBody>
                  <a:tcPr marL="5358" marR="5358" marT="535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15.9</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18.8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20.6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9.6%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 xmlns:a16="http://schemas.microsoft.com/office/drawing/2014/main" val="10004"/>
                  </a:ext>
                </a:extLst>
              </a:tr>
              <a:tr h="392240">
                <a:tc>
                  <a:txBody>
                    <a:bodyPr/>
                    <a:lstStyle/>
                    <a:p>
                      <a:pPr algn="l" rtl="0" fontAlgn="ctr"/>
                      <a:r>
                        <a:rPr lang="en-US" sz="1800" b="0" i="0" u="none" strike="noStrike">
                          <a:solidFill>
                            <a:srgbClr val="1B1E7A"/>
                          </a:solidFill>
                          <a:effectLst/>
                          <a:latin typeface="Calibri" panose="020F0502020204030204" pitchFamily="34" charset="0"/>
                        </a:rPr>
                        <a:t>Georgia</a:t>
                      </a:r>
                    </a:p>
                  </a:txBody>
                  <a:tcPr marL="5358" marR="5358" marT="535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8.2</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9.7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10.3</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5"/>
                  </a:ext>
                </a:extLst>
              </a:tr>
              <a:tr h="338562">
                <a:tc>
                  <a:txBody>
                    <a:bodyPr/>
                    <a:lstStyle/>
                    <a:p>
                      <a:pPr algn="l" rtl="0" fontAlgn="b"/>
                      <a:r>
                        <a:rPr lang="en-US" sz="1800" b="0" i="0" u="none" strike="noStrike" dirty="0">
                          <a:solidFill>
                            <a:srgbClr val="1B1E7A"/>
                          </a:solidFill>
                          <a:effectLst/>
                          <a:latin typeface="Calibri" panose="020F0502020204030204" pitchFamily="34" charset="0"/>
                        </a:rPr>
                        <a:t>North Carolina</a:t>
                      </a: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8.0</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9.5</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10.1</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 xmlns:a16="http://schemas.microsoft.com/office/drawing/2014/main" val="10006"/>
                  </a:ext>
                </a:extLst>
              </a:tr>
              <a:tr h="338562">
                <a:tc>
                  <a:txBody>
                    <a:bodyPr/>
                    <a:lstStyle/>
                    <a:p>
                      <a:pPr algn="l" rtl="0" fontAlgn="b"/>
                      <a:r>
                        <a:rPr lang="en-US" sz="1800" b="0" i="0" u="none" strike="noStrike">
                          <a:solidFill>
                            <a:srgbClr val="1B1E7A"/>
                          </a:solidFill>
                          <a:effectLst/>
                          <a:latin typeface="Calibri" panose="020F0502020204030204" pitchFamily="34" charset="0"/>
                        </a:rPr>
                        <a:t>Washington</a:t>
                      </a:r>
                    </a:p>
                  </a:txBody>
                  <a:tcPr marL="5358" marR="5358" marT="5358"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7.3</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7"/>
                  </a:ext>
                </a:extLst>
              </a:tr>
              <a:tr h="338562">
                <a:tc>
                  <a:txBody>
                    <a:bodyPr/>
                    <a:lstStyle/>
                    <a:p>
                      <a:pPr algn="l" rtl="0" fontAlgn="b"/>
                      <a:r>
                        <a:rPr lang="en-US" sz="1800" b="0" i="0" u="none" strike="noStrike" dirty="0">
                          <a:solidFill>
                            <a:srgbClr val="1B1E7A"/>
                          </a:solidFill>
                          <a:effectLst/>
                          <a:latin typeface="Calibri" panose="020F0502020204030204" pitchFamily="34" charset="0"/>
                        </a:rPr>
                        <a:t>Arizona</a:t>
                      </a:r>
                    </a:p>
                  </a:txBody>
                  <a:tcPr marL="5358" marR="5358" marT="5358" marB="0"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5.1</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6.9</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 xmlns:a16="http://schemas.microsoft.com/office/drawing/2014/main" val="10008"/>
                  </a:ext>
                </a:extLst>
              </a:tr>
              <a:tr h="948462">
                <a:tc gridSpan="6">
                  <a:txBody>
                    <a:bodyPr/>
                    <a:lstStyle/>
                    <a:p>
                      <a:pPr marL="339725" indent="-339725"/>
                      <a:endParaRPr lang="en-US" sz="800" b="1" dirty="0" smtClean="0">
                        <a:solidFill>
                          <a:srgbClr val="1B1E7A"/>
                        </a:solidFill>
                        <a:latin typeface="Arial" pitchFamily="34" charset="0"/>
                        <a:cs typeface="Arial" pitchFamily="34" charset="0"/>
                      </a:endParaRPr>
                    </a:p>
                  </a:txBody>
                  <a:tcPr marL="51435" marR="51435" marT="25718" marB="25718"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algn="l" defTabSz="914400" rtl="0" eaLnBrk="1" latinLnBrk="0" hangingPunct="1">
                        <a:tabLst>
                          <a:tab pos="631825"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9"/>
                  </a:ext>
                </a:extLst>
              </a:tr>
            </a:tbl>
          </a:graphicData>
        </a:graphic>
      </p:graphicFrame>
      <p:sp>
        <p:nvSpPr>
          <p:cNvPr id="9" name="Rectangle 8"/>
          <p:cNvSpPr/>
          <p:nvPr/>
        </p:nvSpPr>
        <p:spPr>
          <a:xfrm>
            <a:off x="1371600" y="5657850"/>
            <a:ext cx="4500563" cy="300082"/>
          </a:xfrm>
          <a:prstGeom prst="rect">
            <a:avLst/>
          </a:prstGeom>
        </p:spPr>
        <p:txBody>
          <a:bodyPr wrap="square">
            <a:spAutoFit/>
          </a:bodyPr>
          <a:lstStyle/>
          <a:p>
            <a:r>
              <a:rPr lang="en-US" sz="675" dirty="0">
                <a:solidFill>
                  <a:schemeClr val="tx1">
                    <a:lumMod val="50000"/>
                    <a:lumOff val="50000"/>
                  </a:schemeClr>
                </a:solidFill>
              </a:rPr>
              <a:t>Source: U.S. Census Bureau. 2000 and 2010 Census Count, 2016 Population Estimates.					</a:t>
            </a:r>
          </a:p>
        </p:txBody>
      </p:sp>
      <p:sp>
        <p:nvSpPr>
          <p:cNvPr id="2" name="Rectangle 1"/>
          <p:cNvSpPr/>
          <p:nvPr/>
        </p:nvSpPr>
        <p:spPr>
          <a:xfrm>
            <a:off x="6858000" y="3057525"/>
            <a:ext cx="457200" cy="369332"/>
          </a:xfrm>
          <a:prstGeom prst="rect">
            <a:avLst/>
          </a:prstGeom>
          <a:noFill/>
          <a:ln w="34925">
            <a:solidFill>
              <a:schemeClr val="accent2"/>
            </a:solidFill>
          </a:ln>
        </p:spPr>
        <p:txBody>
          <a:bodyPr rtlCol="0" anchor="ctr">
            <a:spAutoFit/>
          </a:bodyPr>
          <a:lstStyle/>
          <a:p>
            <a:pPr algn="ctr"/>
            <a:endParaRPr lang="en-US" sz="1800" dirty="0">
              <a:solidFill>
                <a:schemeClr val="tx2"/>
              </a:solidFill>
            </a:endParaRPr>
          </a:p>
        </p:txBody>
      </p:sp>
      <p:sp>
        <p:nvSpPr>
          <p:cNvPr id="7" name="Rectangle 6"/>
          <p:cNvSpPr/>
          <p:nvPr/>
        </p:nvSpPr>
        <p:spPr>
          <a:xfrm>
            <a:off x="7981952" y="3048000"/>
            <a:ext cx="628649" cy="369332"/>
          </a:xfrm>
          <a:prstGeom prst="rect">
            <a:avLst/>
          </a:prstGeom>
          <a:noFill/>
          <a:ln w="34925">
            <a:solidFill>
              <a:schemeClr val="accent2"/>
            </a:solidFill>
          </a:ln>
        </p:spPr>
        <p:txBody>
          <a:bodyPr rtlCol="0" anchor="ctr">
            <a:spAutoFit/>
          </a:bodyPr>
          <a:lstStyle/>
          <a:p>
            <a:pPr algn="ctr"/>
            <a:endParaRPr lang="en-US" sz="1800" dirty="0">
              <a:solidFill>
                <a:schemeClr val="tx2"/>
              </a:solidFill>
            </a:endParaRPr>
          </a:p>
        </p:txBody>
      </p:sp>
      <p:sp>
        <p:nvSpPr>
          <p:cNvPr id="8" name="Rectangle 7"/>
          <p:cNvSpPr/>
          <p:nvPr/>
        </p:nvSpPr>
        <p:spPr>
          <a:xfrm>
            <a:off x="5562600" y="3057525"/>
            <a:ext cx="514350" cy="369332"/>
          </a:xfrm>
          <a:prstGeom prst="rect">
            <a:avLst/>
          </a:prstGeom>
          <a:noFill/>
          <a:ln w="34925">
            <a:solidFill>
              <a:schemeClr val="accent2"/>
            </a:solidFill>
          </a:ln>
        </p:spPr>
        <p:txBody>
          <a:bodyPr rtlCol="0" anchor="ctr">
            <a:spAutoFit/>
          </a:bodyPr>
          <a:lstStyle/>
          <a:p>
            <a:pPr algn="ctr"/>
            <a:endParaRPr lang="en-US" sz="1800" dirty="0">
              <a:solidFill>
                <a:schemeClr val="tx2"/>
              </a:solidFill>
            </a:endParaRPr>
          </a:p>
        </p:txBody>
      </p:sp>
    </p:spTree>
    <p:extLst>
      <p:ext uri="{BB962C8B-B14F-4D97-AF65-F5344CB8AC3E}">
        <p14:creationId xmlns:p14="http://schemas.microsoft.com/office/powerpoint/2010/main" val="8989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Race/Ethnicity</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62078750"/>
              </p:ext>
            </p:extLst>
          </p:nvPr>
        </p:nvGraphicFramePr>
        <p:xfrm>
          <a:off x="381000" y="2133604"/>
          <a:ext cx="8458200" cy="2971795"/>
        </p:xfrm>
        <a:graphic>
          <a:graphicData uri="http://schemas.openxmlformats.org/drawingml/2006/table">
            <a:tbl>
              <a:tblPr firstRow="1" bandRow="1">
                <a:tableStyleId>{5C22544A-7EE6-4342-B048-85BDC9FD1C3A}</a:tableStyleId>
              </a:tblPr>
              <a:tblGrid>
                <a:gridCol w="5845098">
                  <a:extLst>
                    <a:ext uri="{9D8B030D-6E8A-4147-A177-3AD203B41FA5}">
                      <a16:colId xmlns="" xmlns:a16="http://schemas.microsoft.com/office/drawing/2014/main" val="194271503"/>
                    </a:ext>
                  </a:extLst>
                </a:gridCol>
                <a:gridCol w="1317702">
                  <a:extLst>
                    <a:ext uri="{9D8B030D-6E8A-4147-A177-3AD203B41FA5}">
                      <a16:colId xmlns="" xmlns:a16="http://schemas.microsoft.com/office/drawing/2014/main" val="3069117752"/>
                    </a:ext>
                  </a:extLst>
                </a:gridCol>
                <a:gridCol w="1295400">
                  <a:extLst>
                    <a:ext uri="{9D8B030D-6E8A-4147-A177-3AD203B41FA5}">
                      <a16:colId xmlns="" xmlns:a16="http://schemas.microsoft.com/office/drawing/2014/main" val="4068563194"/>
                    </a:ext>
                  </a:extLst>
                </a:gridCol>
              </a:tblGrid>
              <a:tr h="627845">
                <a:tc>
                  <a:txBody>
                    <a:bodyPr/>
                    <a:lstStyle/>
                    <a:p>
                      <a:pPr algn="l" fontAlgn="b"/>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ctr" fontAlgn="b"/>
                      <a:r>
                        <a:rPr lang="en-US" sz="1800" u="none" strike="noStrike" dirty="0">
                          <a:solidFill>
                            <a:schemeClr val="bg1"/>
                          </a:solidFill>
                          <a:effectLst/>
                        </a:rPr>
                        <a:t>Texas</a:t>
                      </a:r>
                      <a:endParaRPr lang="en-US" sz="1800" b="0" i="0" u="none" strike="noStrike" dirty="0">
                        <a:solidFill>
                          <a:schemeClr val="bg1"/>
                        </a:solidFill>
                        <a:effectLst/>
                        <a:latin typeface="Calibri" panose="020F0502020204030204" pitchFamily="34" charset="0"/>
                      </a:endParaRPr>
                    </a:p>
                  </a:txBody>
                  <a:tcPr marL="7620" marR="7620" marT="7620" marB="0" anchor="b"/>
                </a:tc>
                <a:tc>
                  <a:txBody>
                    <a:bodyPr/>
                    <a:lstStyle/>
                    <a:p>
                      <a:pPr algn="ctr" fontAlgn="b"/>
                      <a:r>
                        <a:rPr lang="en-US" sz="1800" u="none" strike="noStrike" dirty="0">
                          <a:solidFill>
                            <a:schemeClr val="bg1"/>
                          </a:solidFill>
                          <a:effectLst/>
                        </a:rPr>
                        <a:t>McLennan County</a:t>
                      </a:r>
                      <a:endParaRPr lang="en-US" sz="1800" b="0" i="0" u="none" strike="noStrike" dirty="0">
                        <a:solidFill>
                          <a:schemeClr val="bg1"/>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2693035851"/>
                  </a:ext>
                </a:extLst>
              </a:tr>
              <a:tr h="334850">
                <a:tc>
                  <a:txBody>
                    <a:bodyPr/>
                    <a:lstStyle/>
                    <a:p>
                      <a:pPr algn="l" fontAlgn="b"/>
                      <a:r>
                        <a:rPr lang="en-US" sz="1800" u="none" strike="noStrike" dirty="0">
                          <a:solidFill>
                            <a:schemeClr val="tx2"/>
                          </a:solidFill>
                          <a:effectLst/>
                        </a:rPr>
                        <a:t>Black or African American alone, percent, July 1, 2016</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12.60%</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15.00%</a:t>
                      </a:r>
                      <a:endParaRPr lang="en-US" sz="18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1995889310"/>
                  </a:ext>
                </a:extLst>
              </a:tr>
              <a:tr h="334850">
                <a:tc>
                  <a:txBody>
                    <a:bodyPr/>
                    <a:lstStyle/>
                    <a:p>
                      <a:pPr algn="l" fontAlgn="b"/>
                      <a:r>
                        <a:rPr lang="en-US" sz="1800" u="none" strike="noStrike">
                          <a:solidFill>
                            <a:schemeClr val="tx2"/>
                          </a:solidFill>
                          <a:effectLst/>
                        </a:rPr>
                        <a:t>American Indian and Alaska Native alone, percent, July 1, 2016</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1.00%</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1.10%</a:t>
                      </a:r>
                      <a:endParaRPr lang="en-US" sz="18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1708130975"/>
                  </a:ext>
                </a:extLst>
              </a:tr>
              <a:tr h="334850">
                <a:tc>
                  <a:txBody>
                    <a:bodyPr/>
                    <a:lstStyle/>
                    <a:p>
                      <a:pPr algn="l" fontAlgn="b"/>
                      <a:r>
                        <a:rPr lang="en-US" sz="1800" u="none" strike="noStrike">
                          <a:solidFill>
                            <a:schemeClr val="tx2"/>
                          </a:solidFill>
                          <a:effectLst/>
                        </a:rPr>
                        <a:t>Asian alone, percent, July 1, 2016</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4.80%</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1.70%</a:t>
                      </a:r>
                      <a:endParaRPr lang="en-US" sz="18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3394190375"/>
                  </a:ext>
                </a:extLst>
              </a:tr>
              <a:tr h="334850">
                <a:tc>
                  <a:txBody>
                    <a:bodyPr/>
                    <a:lstStyle/>
                    <a:p>
                      <a:pPr algn="l" fontAlgn="b"/>
                      <a:r>
                        <a:rPr lang="en-US" sz="1800" u="none" strike="noStrike">
                          <a:solidFill>
                            <a:schemeClr val="tx2"/>
                          </a:solidFill>
                          <a:effectLst/>
                        </a:rPr>
                        <a:t>Two or More Races, percent, July 1, 2016</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1.90%</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2.00%</a:t>
                      </a:r>
                      <a:endParaRPr lang="en-US" sz="18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3842605056"/>
                  </a:ext>
                </a:extLst>
              </a:tr>
              <a:tr h="334850">
                <a:tc>
                  <a:txBody>
                    <a:bodyPr/>
                    <a:lstStyle/>
                    <a:p>
                      <a:pPr algn="l" fontAlgn="b"/>
                      <a:r>
                        <a:rPr lang="en-US" sz="1800" u="none" strike="noStrike">
                          <a:solidFill>
                            <a:schemeClr val="tx2"/>
                          </a:solidFill>
                          <a:effectLst/>
                        </a:rPr>
                        <a:t>Hispanic or Latino, percent, July 1, 2016</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39.10%</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25.80%</a:t>
                      </a:r>
                      <a:endParaRPr lang="en-US" sz="18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3862573749"/>
                  </a:ext>
                </a:extLst>
              </a:tr>
              <a:tr h="334850">
                <a:tc>
                  <a:txBody>
                    <a:bodyPr/>
                    <a:lstStyle/>
                    <a:p>
                      <a:pPr algn="l" fontAlgn="b"/>
                      <a:r>
                        <a:rPr lang="en-US" sz="1800" u="none" strike="noStrike">
                          <a:solidFill>
                            <a:schemeClr val="tx2"/>
                          </a:solidFill>
                          <a:effectLst/>
                        </a:rPr>
                        <a:t>White alone, not Hispanic or Latino, percent, July 1, 2016</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42.60%</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56.60%</a:t>
                      </a:r>
                      <a:endParaRPr lang="en-US" sz="18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2906115932"/>
                  </a:ext>
                </a:extLst>
              </a:tr>
              <a:tr h="334850">
                <a:tc>
                  <a:txBody>
                    <a:bodyPr/>
                    <a:lstStyle/>
                    <a:p>
                      <a:pPr algn="l" fontAlgn="b"/>
                      <a:r>
                        <a:rPr lang="en-US" sz="1800" u="none" strike="noStrike">
                          <a:solidFill>
                            <a:schemeClr val="tx2"/>
                          </a:solidFill>
                          <a:effectLst/>
                        </a:rPr>
                        <a:t>Foreign born persons, percent, 2011-2015</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16.60%</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dirty="0">
                          <a:solidFill>
                            <a:schemeClr val="tx2"/>
                          </a:solidFill>
                          <a:effectLst/>
                        </a:rPr>
                        <a:t>8.50%</a:t>
                      </a:r>
                      <a:endParaRPr lang="en-US" sz="18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1227147070"/>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20</a:t>
            </a:fld>
            <a:endParaRPr lang="en-US" dirty="0"/>
          </a:p>
        </p:txBody>
      </p:sp>
      <p:sp>
        <p:nvSpPr>
          <p:cNvPr id="7" name="Rectangle 6"/>
          <p:cNvSpPr/>
          <p:nvPr/>
        </p:nvSpPr>
        <p:spPr>
          <a:xfrm>
            <a:off x="0" y="6477000"/>
            <a:ext cx="69342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Population Estimates, Vintage 2016</a:t>
            </a:r>
            <a:endParaRPr lang="en-US" sz="1000" dirty="0">
              <a:solidFill>
                <a:schemeClr val="bg1">
                  <a:lumMod val="50000"/>
                </a:schemeClr>
              </a:solidFill>
            </a:endParaRPr>
          </a:p>
        </p:txBody>
      </p:sp>
    </p:spTree>
    <p:extLst>
      <p:ext uri="{BB962C8B-B14F-4D97-AF65-F5344CB8AC3E}">
        <p14:creationId xmlns:p14="http://schemas.microsoft.com/office/powerpoint/2010/main" val="449299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163" y="92075"/>
            <a:ext cx="7497762" cy="914400"/>
          </a:xfrm>
        </p:spPr>
        <p:txBody>
          <a:bodyPr>
            <a:noAutofit/>
          </a:bodyPr>
          <a:lstStyle/>
          <a:p>
            <a:pPr eaLnBrk="1" fontAlgn="auto" hangingPunct="1">
              <a:spcAft>
                <a:spcPts val="0"/>
              </a:spcAft>
              <a:defRPr/>
            </a:pPr>
            <a:r>
              <a:rPr lang="en-US" sz="2400" dirty="0" smtClean="0"/>
              <a:t>Percent of the population that is Hispanic, </a:t>
            </a:r>
            <a:br>
              <a:rPr lang="en-US" sz="2400" dirty="0" smtClean="0"/>
            </a:br>
            <a:r>
              <a:rPr lang="en-US" sz="2400" dirty="0" smtClean="0"/>
              <a:t>Census Tracts, Waco Area, Texas, 2009-2013</a:t>
            </a:r>
            <a:endParaRPr lang="en-US" sz="2400" dirty="0"/>
          </a:p>
        </p:txBody>
      </p:sp>
      <p:sp>
        <p:nvSpPr>
          <p:cNvPr id="58372"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BFFF13F3-6B5B-4FF7-9100-7540A88543DC}" type="slidenum">
              <a:rPr lang="en-US" altLang="en-US" sz="1200" smtClean="0">
                <a:solidFill>
                  <a:srgbClr val="8FA5D1"/>
                </a:solidFill>
                <a:latin typeface="Arial" panose="020B0604020202020204" pitchFamily="34" charset="0"/>
                <a:ea typeface="ＭＳ Ｐゴシック" panose="020B0600070205080204" pitchFamily="34" charset="-128"/>
              </a:rPr>
              <a:pPr>
                <a:lnSpc>
                  <a:spcPct val="100000"/>
                </a:lnSpc>
                <a:spcBef>
                  <a:spcPct val="0"/>
                </a:spcBef>
                <a:buFontTx/>
                <a:buNone/>
              </a:pPr>
              <a:t>21</a:t>
            </a:fld>
            <a:endParaRPr lang="en-US" altLang="en-US" sz="1200" smtClean="0">
              <a:solidFill>
                <a:srgbClr val="8FA5D1"/>
              </a:solidFill>
              <a:latin typeface="Arial" panose="020B0604020202020204" pitchFamily="34" charset="0"/>
              <a:ea typeface="ＭＳ Ｐゴシック" panose="020B0600070205080204" pitchFamily="34" charset="-128"/>
            </a:endParaRPr>
          </a:p>
        </p:txBody>
      </p:sp>
      <p:pic>
        <p:nvPicPr>
          <p:cNvPr id="58373" name="Picture 5"/>
          <p:cNvPicPr>
            <a:picLocks noChangeAspect="1"/>
          </p:cNvPicPr>
          <p:nvPr/>
        </p:nvPicPr>
        <p:blipFill>
          <a:blip r:embed="rId2">
            <a:extLst>
              <a:ext uri="{28A0092B-C50C-407E-A947-70E740481C1C}">
                <a14:useLocalDpi xmlns:a14="http://schemas.microsoft.com/office/drawing/2010/main" val="0"/>
              </a:ext>
            </a:extLst>
          </a:blip>
          <a:srcRect t="30167" r="23395" b="9499"/>
          <a:stretch>
            <a:fillRect/>
          </a:stretch>
        </p:blipFill>
        <p:spPr bwMode="auto">
          <a:xfrm>
            <a:off x="228600" y="31242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00" y="6475413"/>
            <a:ext cx="6096000" cy="246062"/>
          </a:xfrm>
          <a:prstGeom prst="rect">
            <a:avLst/>
          </a:prstGeom>
          <a:noFill/>
        </p:spPr>
        <p:txBody>
          <a:bodyPr>
            <a:spAutoFit/>
          </a:bodyPr>
          <a:lstStyle/>
          <a:p>
            <a:pPr>
              <a:defRPr/>
            </a:pPr>
            <a:r>
              <a:rPr lang="en-US" sz="1000" dirty="0">
                <a:solidFill>
                  <a:schemeClr val="bg1">
                    <a:lumMod val="50000"/>
                  </a:schemeClr>
                </a:solidFill>
                <a:latin typeface="Arial" charset="0"/>
                <a:ea typeface="ＭＳ Ｐゴシック" pitchFamily="-16" charset="-128"/>
              </a:rPr>
              <a:t>Source: U.S. Census Bureau, American Community Survey, 5 Year Sample 2009-2013.</a:t>
            </a:r>
          </a:p>
        </p:txBody>
      </p:sp>
      <p:pic>
        <p:nvPicPr>
          <p:cNvPr id="4" name="Content Placeholder 3"/>
          <p:cNvPicPr>
            <a:picLocks noGrp="1" noChangeAspect="1"/>
          </p:cNvPicPr>
          <p:nvPr>
            <p:ph idx="1"/>
          </p:nvPr>
        </p:nvPicPr>
        <p:blipFill>
          <a:blip r:embed="rId3"/>
          <a:stretch>
            <a:fillRect/>
          </a:stretch>
        </p:blipFill>
        <p:spPr>
          <a:xfrm>
            <a:off x="2362200" y="1270016"/>
            <a:ext cx="5738647" cy="5125313"/>
          </a:xfrm>
          <a:prstGeom prst="rect">
            <a:avLst/>
          </a:prstGeom>
        </p:spPr>
      </p:pic>
    </p:spTree>
    <p:extLst>
      <p:ext uri="{BB962C8B-B14F-4D97-AF65-F5344CB8AC3E}">
        <p14:creationId xmlns:p14="http://schemas.microsoft.com/office/powerpoint/2010/main" val="1722991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391400" cy="990600"/>
          </a:xfrm>
        </p:spPr>
        <p:txBody>
          <a:bodyPr>
            <a:noAutofit/>
          </a:bodyPr>
          <a:lstStyle/>
          <a:p>
            <a:pPr eaLnBrk="1" fontAlgn="auto" hangingPunct="1">
              <a:spcAft>
                <a:spcPts val="0"/>
              </a:spcAft>
              <a:defRPr/>
            </a:pPr>
            <a:r>
              <a:rPr lang="en-US" sz="2400" dirty="0" smtClean="0"/>
              <a:t>Percent of the population that is Black/African American, </a:t>
            </a:r>
            <a:br>
              <a:rPr lang="en-US" sz="2400" dirty="0" smtClean="0"/>
            </a:br>
            <a:r>
              <a:rPr lang="en-US" sz="2400" dirty="0" smtClean="0"/>
              <a:t>Census Tracts, Waco Area, Texas, 2009-2013</a:t>
            </a:r>
            <a:endParaRPr lang="en-US" sz="2400" dirty="0"/>
          </a:p>
        </p:txBody>
      </p:sp>
      <p:sp>
        <p:nvSpPr>
          <p:cNvPr id="59395"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F4A888EB-DB4B-4F1D-9CA4-6F9FFAFB8EC3}" type="slidenum">
              <a:rPr lang="en-US" altLang="en-US" sz="1200" smtClean="0">
                <a:solidFill>
                  <a:srgbClr val="8FA5D1"/>
                </a:solidFill>
                <a:latin typeface="Arial" panose="020B0604020202020204" pitchFamily="34" charset="0"/>
                <a:ea typeface="ＭＳ Ｐゴシック" panose="020B0600070205080204" pitchFamily="34" charset="-128"/>
              </a:rPr>
              <a:pPr>
                <a:lnSpc>
                  <a:spcPct val="100000"/>
                </a:lnSpc>
                <a:spcBef>
                  <a:spcPct val="0"/>
                </a:spcBef>
                <a:buFontTx/>
                <a:buNone/>
              </a:pPr>
              <a:t>22</a:t>
            </a:fld>
            <a:endParaRPr lang="en-US" altLang="en-US" sz="1200" smtClean="0">
              <a:solidFill>
                <a:srgbClr val="8FA5D1"/>
              </a:solidFill>
              <a:latin typeface="Arial" panose="020B0604020202020204" pitchFamily="34" charset="0"/>
              <a:ea typeface="ＭＳ Ｐゴシック" panose="020B0600070205080204" pitchFamily="34" charset="-128"/>
            </a:endParaRPr>
          </a:p>
        </p:txBody>
      </p:sp>
      <p:sp>
        <p:nvSpPr>
          <p:cNvPr id="7" name="TextBox 6"/>
          <p:cNvSpPr txBox="1"/>
          <p:nvPr/>
        </p:nvSpPr>
        <p:spPr>
          <a:xfrm>
            <a:off x="76200" y="6475413"/>
            <a:ext cx="6096000" cy="246062"/>
          </a:xfrm>
          <a:prstGeom prst="rect">
            <a:avLst/>
          </a:prstGeom>
          <a:noFill/>
        </p:spPr>
        <p:txBody>
          <a:bodyPr>
            <a:spAutoFit/>
          </a:bodyPr>
          <a:lstStyle/>
          <a:p>
            <a:pPr>
              <a:defRPr/>
            </a:pPr>
            <a:r>
              <a:rPr lang="en-US" sz="1000" dirty="0">
                <a:solidFill>
                  <a:schemeClr val="bg1">
                    <a:lumMod val="50000"/>
                  </a:schemeClr>
                </a:solidFill>
                <a:latin typeface="Arial" charset="0"/>
                <a:ea typeface="ＭＳ Ｐゴシック" pitchFamily="-16" charset="-128"/>
              </a:rPr>
              <a:t>Source: U.S. Census Bureau, American Community Survey, 5 Year Sample 2009-2013.</a:t>
            </a:r>
          </a:p>
        </p:txBody>
      </p:sp>
      <p:pic>
        <p:nvPicPr>
          <p:cNvPr id="59397" name="Picture 10"/>
          <p:cNvPicPr>
            <a:picLocks noChangeAspect="1"/>
          </p:cNvPicPr>
          <p:nvPr/>
        </p:nvPicPr>
        <p:blipFill>
          <a:blip r:embed="rId2">
            <a:extLst>
              <a:ext uri="{28A0092B-C50C-407E-A947-70E740481C1C}">
                <a14:useLocalDpi xmlns:a14="http://schemas.microsoft.com/office/drawing/2010/main" val="0"/>
              </a:ext>
            </a:extLst>
          </a:blip>
          <a:srcRect t="45406" r="15482"/>
          <a:stretch>
            <a:fillRect/>
          </a:stretch>
        </p:blipFill>
        <p:spPr bwMode="auto">
          <a:xfrm>
            <a:off x="609600" y="3276600"/>
            <a:ext cx="152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p:cNvPicPr>
            <a:picLocks noGrp="1" noChangeAspect="1"/>
          </p:cNvPicPr>
          <p:nvPr>
            <p:ph idx="1"/>
          </p:nvPr>
        </p:nvPicPr>
        <p:blipFill>
          <a:blip r:embed="rId3"/>
          <a:stretch>
            <a:fillRect/>
          </a:stretch>
        </p:blipFill>
        <p:spPr>
          <a:xfrm>
            <a:off x="2590800" y="1199276"/>
            <a:ext cx="5735307" cy="5122330"/>
          </a:xfrm>
          <a:prstGeom prst="rect">
            <a:avLst/>
          </a:prstGeom>
        </p:spPr>
      </p:pic>
    </p:spTree>
    <p:extLst>
      <p:ext uri="{BB962C8B-B14F-4D97-AF65-F5344CB8AC3E}">
        <p14:creationId xmlns:p14="http://schemas.microsoft.com/office/powerpoint/2010/main" val="3133160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391400" cy="990600"/>
          </a:xfrm>
        </p:spPr>
        <p:txBody>
          <a:bodyPr>
            <a:noAutofit/>
          </a:bodyPr>
          <a:lstStyle/>
          <a:p>
            <a:r>
              <a:rPr lang="en-US" sz="2400" dirty="0" smtClean="0"/>
              <a:t>Percent of the population that is Asian, Census Tracts, Waco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23</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9" name="Picture 8"/>
          <p:cNvPicPr>
            <a:picLocks noChangeAspect="1"/>
          </p:cNvPicPr>
          <p:nvPr/>
        </p:nvPicPr>
        <p:blipFill rotWithShape="1">
          <a:blip r:embed="rId2"/>
          <a:srcRect t="45901"/>
          <a:stretch/>
        </p:blipFill>
        <p:spPr>
          <a:xfrm>
            <a:off x="510349" y="3429000"/>
            <a:ext cx="2131029" cy="1485900"/>
          </a:xfrm>
          <a:prstGeom prst="rect">
            <a:avLst/>
          </a:prstGeom>
        </p:spPr>
      </p:pic>
      <p:pic>
        <p:nvPicPr>
          <p:cNvPr id="5" name="Content Placeholder 4"/>
          <p:cNvPicPr>
            <a:picLocks noGrp="1" noChangeAspect="1"/>
          </p:cNvPicPr>
          <p:nvPr>
            <p:ph idx="1"/>
          </p:nvPr>
        </p:nvPicPr>
        <p:blipFill>
          <a:blip r:embed="rId3"/>
          <a:stretch>
            <a:fillRect/>
          </a:stretch>
        </p:blipFill>
        <p:spPr>
          <a:xfrm>
            <a:off x="2286000" y="1191866"/>
            <a:ext cx="5679414" cy="5072410"/>
          </a:xfrm>
          <a:prstGeom prst="rect">
            <a:avLst/>
          </a:prstGeom>
        </p:spPr>
      </p:pic>
    </p:spTree>
    <p:extLst>
      <p:ext uri="{BB962C8B-B14F-4D97-AF65-F5344CB8AC3E}">
        <p14:creationId xmlns:p14="http://schemas.microsoft.com/office/powerpoint/2010/main" val="3146090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Language, Education, </a:t>
            </a:r>
            <a:r>
              <a:rPr lang="en-US" dirty="0" smtClean="0"/>
              <a:t>Disability, Travel Time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70806881"/>
              </p:ext>
            </p:extLst>
          </p:nvPr>
        </p:nvGraphicFramePr>
        <p:xfrm>
          <a:off x="609601" y="2438399"/>
          <a:ext cx="8077199" cy="3512268"/>
        </p:xfrm>
        <a:graphic>
          <a:graphicData uri="http://schemas.openxmlformats.org/drawingml/2006/table">
            <a:tbl>
              <a:tblPr firstRow="1" bandRow="1">
                <a:tableStyleId>{5C22544A-7EE6-4342-B048-85BDC9FD1C3A}</a:tableStyleId>
              </a:tblPr>
              <a:tblGrid>
                <a:gridCol w="5581805">
                  <a:extLst>
                    <a:ext uri="{9D8B030D-6E8A-4147-A177-3AD203B41FA5}">
                      <a16:colId xmlns="" xmlns:a16="http://schemas.microsoft.com/office/drawing/2014/main" val="691612970"/>
                    </a:ext>
                  </a:extLst>
                </a:gridCol>
                <a:gridCol w="1199995">
                  <a:extLst>
                    <a:ext uri="{9D8B030D-6E8A-4147-A177-3AD203B41FA5}">
                      <a16:colId xmlns="" xmlns:a16="http://schemas.microsoft.com/office/drawing/2014/main" val="549920503"/>
                    </a:ext>
                  </a:extLst>
                </a:gridCol>
                <a:gridCol w="1295399">
                  <a:extLst>
                    <a:ext uri="{9D8B030D-6E8A-4147-A177-3AD203B41FA5}">
                      <a16:colId xmlns="" xmlns:a16="http://schemas.microsoft.com/office/drawing/2014/main" val="2769595523"/>
                    </a:ext>
                  </a:extLst>
                </a:gridCol>
              </a:tblGrid>
              <a:tr h="679174">
                <a:tc>
                  <a:txBody>
                    <a:bodyPr/>
                    <a:lstStyle/>
                    <a:p>
                      <a:pPr algn="l" fontAlgn="b"/>
                      <a:endParaRPr lang="en-U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Texas</a:t>
                      </a:r>
                      <a:endParaRPr lang="en-US"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u="none" strike="noStrike">
                          <a:effectLst/>
                        </a:rPr>
                        <a:t>McLennan County</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1517231557"/>
                  </a:ext>
                </a:extLst>
              </a:tr>
              <a:tr h="679174">
                <a:tc>
                  <a:txBody>
                    <a:bodyPr/>
                    <a:lstStyle/>
                    <a:p>
                      <a:pPr algn="l" fontAlgn="b"/>
                      <a:r>
                        <a:rPr lang="en-US" sz="1800" u="none" strike="noStrike" dirty="0">
                          <a:solidFill>
                            <a:schemeClr val="tx2"/>
                          </a:solidFill>
                          <a:effectLst/>
                        </a:rPr>
                        <a:t>Language other than English spoken at home, percent of persons age 5 years+, 2011-2015</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dirty="0" smtClean="0">
                          <a:solidFill>
                            <a:schemeClr val="tx2"/>
                          </a:solidFill>
                          <a:effectLst/>
                        </a:rPr>
                        <a:t>35.0%</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dirty="0" smtClean="0">
                          <a:solidFill>
                            <a:schemeClr val="tx2"/>
                          </a:solidFill>
                          <a:effectLst/>
                        </a:rPr>
                        <a:t>19.1%</a:t>
                      </a:r>
                      <a:endParaRPr lang="en-US" sz="18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1103519646"/>
                  </a:ext>
                </a:extLst>
              </a:tr>
              <a:tr h="679174">
                <a:tc>
                  <a:txBody>
                    <a:bodyPr/>
                    <a:lstStyle/>
                    <a:p>
                      <a:pPr algn="l" fontAlgn="b"/>
                      <a:r>
                        <a:rPr lang="en-US" sz="1800" u="none" strike="noStrike" dirty="0">
                          <a:solidFill>
                            <a:schemeClr val="tx2"/>
                          </a:solidFill>
                          <a:effectLst/>
                        </a:rPr>
                        <a:t>High school graduate or higher, percent of persons age 25 years+, 2011-2015</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dirty="0" smtClean="0">
                          <a:solidFill>
                            <a:schemeClr val="tx2"/>
                          </a:solidFill>
                          <a:effectLst/>
                        </a:rPr>
                        <a:t>81.9%</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dirty="0" smtClean="0">
                          <a:solidFill>
                            <a:schemeClr val="tx2"/>
                          </a:solidFill>
                          <a:effectLst/>
                        </a:rPr>
                        <a:t>83.4%</a:t>
                      </a:r>
                      <a:endParaRPr lang="en-US" sz="18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3617710696"/>
                  </a:ext>
                </a:extLst>
              </a:tr>
              <a:tr h="362226">
                <a:tc>
                  <a:txBody>
                    <a:bodyPr/>
                    <a:lstStyle/>
                    <a:p>
                      <a:pPr algn="l" fontAlgn="b"/>
                      <a:r>
                        <a:rPr lang="en-US" sz="1800" u="none" strike="noStrike" dirty="0">
                          <a:solidFill>
                            <a:schemeClr val="tx2"/>
                          </a:solidFill>
                          <a:effectLst/>
                        </a:rPr>
                        <a:t>Bachelor's degree or higher, percent of persons age 25 years+, 2011-2015</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dirty="0" smtClean="0">
                          <a:solidFill>
                            <a:schemeClr val="tx2"/>
                          </a:solidFill>
                          <a:effectLst/>
                        </a:rPr>
                        <a:t>27.6%</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dirty="0" smtClean="0">
                          <a:solidFill>
                            <a:schemeClr val="tx2"/>
                          </a:solidFill>
                          <a:effectLst/>
                        </a:rPr>
                        <a:t>22.2%</a:t>
                      </a:r>
                      <a:endParaRPr lang="en-US" sz="18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1425573652"/>
                  </a:ext>
                </a:extLst>
              </a:tr>
              <a:tr h="362226">
                <a:tc>
                  <a:txBody>
                    <a:bodyPr/>
                    <a:lstStyle/>
                    <a:p>
                      <a:pPr algn="l" fontAlgn="b"/>
                      <a:r>
                        <a:rPr lang="en-US" sz="1800" u="none" strike="noStrike" dirty="0">
                          <a:solidFill>
                            <a:schemeClr val="tx2"/>
                          </a:solidFill>
                          <a:effectLst/>
                        </a:rPr>
                        <a:t>With a disability, under age 65 years, percent, 2011-2015</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dirty="0" smtClean="0">
                          <a:solidFill>
                            <a:schemeClr val="tx2"/>
                          </a:solidFill>
                          <a:effectLst/>
                        </a:rPr>
                        <a:t>8.1%</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dirty="0" smtClean="0">
                          <a:solidFill>
                            <a:schemeClr val="tx2"/>
                          </a:solidFill>
                          <a:effectLst/>
                        </a:rPr>
                        <a:t>8.6%</a:t>
                      </a:r>
                      <a:endParaRPr lang="en-US" sz="18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1136712798"/>
                  </a:ext>
                </a:extLst>
              </a:tr>
              <a:tr h="362226">
                <a:tc>
                  <a:txBody>
                    <a:bodyPr/>
                    <a:lstStyle/>
                    <a:p>
                      <a:pPr algn="l" fontAlgn="b"/>
                      <a:r>
                        <a:rPr lang="en-US" sz="1800" u="none" strike="noStrike">
                          <a:solidFill>
                            <a:schemeClr val="tx2"/>
                          </a:solidFill>
                          <a:effectLst/>
                        </a:rPr>
                        <a:t>Mean travel time to work (minutes), workers age 16 years+, 2011-2015</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dirty="0">
                          <a:solidFill>
                            <a:schemeClr val="tx2"/>
                          </a:solidFill>
                          <a:effectLst/>
                        </a:rPr>
                        <a:t>25.6</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dirty="0" smtClean="0">
                          <a:solidFill>
                            <a:schemeClr val="tx2"/>
                          </a:solidFill>
                          <a:effectLst/>
                        </a:rPr>
                        <a:t>19.0</a:t>
                      </a:r>
                      <a:endParaRPr lang="en-US" sz="18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2917718507"/>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24</a:t>
            </a:fld>
            <a:endParaRPr lang="en-US" dirty="0"/>
          </a:p>
        </p:txBody>
      </p:sp>
      <p:sp>
        <p:nvSpPr>
          <p:cNvPr id="6" name="Rectangle 5"/>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2011-2015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6938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households that are married couple family, Census Tracts, Waco Area, Texas, 2011-2015</a:t>
            </a:r>
            <a:endParaRPr lang="en-US" sz="2400" dirty="0"/>
          </a:p>
        </p:txBody>
      </p:sp>
      <p:pic>
        <p:nvPicPr>
          <p:cNvPr id="5" name="Content Placeholder 4"/>
          <p:cNvPicPr>
            <a:picLocks noGrp="1" noChangeAspect="1"/>
          </p:cNvPicPr>
          <p:nvPr>
            <p:ph idx="1"/>
          </p:nvPr>
        </p:nvPicPr>
        <p:blipFill>
          <a:blip r:embed="rId2"/>
          <a:stretch>
            <a:fillRect/>
          </a:stretch>
        </p:blipFill>
        <p:spPr>
          <a:xfrm>
            <a:off x="2667000" y="1139685"/>
            <a:ext cx="5879781" cy="5266691"/>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25</a:t>
            </a:fld>
            <a:endParaRPr lang="en-US" dirty="0"/>
          </a:p>
        </p:txBody>
      </p:sp>
      <p:pic>
        <p:nvPicPr>
          <p:cNvPr id="6" name="Picture 5"/>
          <p:cNvPicPr>
            <a:picLocks noChangeAspect="1"/>
          </p:cNvPicPr>
          <p:nvPr/>
        </p:nvPicPr>
        <p:blipFill rotWithShape="1">
          <a:blip r:embed="rId3"/>
          <a:srcRect t="45848" r="19415"/>
          <a:stretch/>
        </p:blipFill>
        <p:spPr>
          <a:xfrm>
            <a:off x="762001" y="3352800"/>
            <a:ext cx="1447800" cy="1260000"/>
          </a:xfrm>
          <a:prstGeom prst="rect">
            <a:avLst/>
          </a:prstGeom>
        </p:spPr>
      </p:pic>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5</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2011-2015</a:t>
            </a:r>
            <a:endParaRPr lang="en-US" sz="1000" dirty="0">
              <a:solidFill>
                <a:schemeClr val="bg1">
                  <a:lumMod val="50000"/>
                </a:schemeClr>
              </a:solidFill>
            </a:endParaRPr>
          </a:p>
        </p:txBody>
      </p:sp>
    </p:spTree>
    <p:extLst>
      <p:ext uri="{BB962C8B-B14F-4D97-AF65-F5344CB8AC3E}">
        <p14:creationId xmlns:p14="http://schemas.microsoft.com/office/powerpoint/2010/main" val="3605928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person aged 25 years and older with a bachelor’s degree or higher, Census Tracts, Waco Area, Texas, 2011-2015</a:t>
            </a:r>
            <a:endParaRPr lang="en-US" sz="2400" dirty="0"/>
          </a:p>
        </p:txBody>
      </p:sp>
      <p:pic>
        <p:nvPicPr>
          <p:cNvPr id="6" name="Content Placeholder 5"/>
          <p:cNvPicPr>
            <a:picLocks noGrp="1" noChangeAspect="1"/>
          </p:cNvPicPr>
          <p:nvPr>
            <p:ph idx="1"/>
          </p:nvPr>
        </p:nvPicPr>
        <p:blipFill>
          <a:blip r:embed="rId2"/>
          <a:stretch>
            <a:fillRect/>
          </a:stretch>
        </p:blipFill>
        <p:spPr>
          <a:xfrm>
            <a:off x="2780934" y="1219201"/>
            <a:ext cx="5765848" cy="5164638"/>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26</a:t>
            </a:fld>
            <a:endParaRPr lang="en-US" dirty="0"/>
          </a:p>
        </p:txBody>
      </p:sp>
      <p:pic>
        <p:nvPicPr>
          <p:cNvPr id="5" name="Picture 4"/>
          <p:cNvPicPr>
            <a:picLocks noChangeAspect="1"/>
          </p:cNvPicPr>
          <p:nvPr/>
        </p:nvPicPr>
        <p:blipFill rotWithShape="1">
          <a:blip r:embed="rId3"/>
          <a:srcRect t="45848"/>
          <a:stretch/>
        </p:blipFill>
        <p:spPr>
          <a:xfrm>
            <a:off x="762000" y="3352800"/>
            <a:ext cx="1796597" cy="1260000"/>
          </a:xfrm>
          <a:prstGeom prst="rect">
            <a:avLst/>
          </a:prstGeom>
        </p:spPr>
      </p:pic>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5</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2011-2015</a:t>
            </a:r>
            <a:endParaRPr lang="en-US" sz="1000" dirty="0">
              <a:solidFill>
                <a:schemeClr val="bg1">
                  <a:lumMod val="50000"/>
                </a:schemeClr>
              </a:solidFill>
            </a:endParaRPr>
          </a:p>
        </p:txBody>
      </p:sp>
    </p:spTree>
    <p:extLst>
      <p:ext uri="{BB962C8B-B14F-4D97-AF65-F5344CB8AC3E}">
        <p14:creationId xmlns:p14="http://schemas.microsoft.com/office/powerpoint/2010/main" val="672656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Percent of the population that is foreign-born, Census Tracts, Waco Area, Texas, 2011-2015</a:t>
            </a:r>
            <a:endParaRPr lang="en-US" sz="2400" dirty="0"/>
          </a:p>
        </p:txBody>
      </p:sp>
      <p:pic>
        <p:nvPicPr>
          <p:cNvPr id="5" name="Content Placeholder 4"/>
          <p:cNvPicPr>
            <a:picLocks noGrp="1" noChangeAspect="1"/>
          </p:cNvPicPr>
          <p:nvPr>
            <p:ph idx="1"/>
          </p:nvPr>
        </p:nvPicPr>
        <p:blipFill>
          <a:blip r:embed="rId2"/>
          <a:stretch>
            <a:fillRect/>
          </a:stretch>
        </p:blipFill>
        <p:spPr>
          <a:xfrm>
            <a:off x="2743200" y="1214510"/>
            <a:ext cx="5892815" cy="5278366"/>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27</a:t>
            </a:fld>
            <a:endParaRPr lang="en-US" dirty="0"/>
          </a:p>
        </p:txBody>
      </p:sp>
      <p:pic>
        <p:nvPicPr>
          <p:cNvPr id="6" name="Picture 5"/>
          <p:cNvPicPr>
            <a:picLocks noChangeAspect="1"/>
          </p:cNvPicPr>
          <p:nvPr/>
        </p:nvPicPr>
        <p:blipFill rotWithShape="1">
          <a:blip r:embed="rId3"/>
          <a:srcRect t="45848"/>
          <a:stretch/>
        </p:blipFill>
        <p:spPr>
          <a:xfrm>
            <a:off x="762000" y="3200400"/>
            <a:ext cx="1796597" cy="1260000"/>
          </a:xfrm>
          <a:prstGeom prst="rect">
            <a:avLst/>
          </a:prstGeom>
        </p:spPr>
      </p:pic>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5</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2011-2015</a:t>
            </a:r>
            <a:endParaRPr lang="en-US" sz="1000" dirty="0">
              <a:solidFill>
                <a:schemeClr val="bg1">
                  <a:lumMod val="50000"/>
                </a:schemeClr>
              </a:solidFill>
            </a:endParaRPr>
          </a:p>
        </p:txBody>
      </p:sp>
    </p:spTree>
    <p:extLst>
      <p:ext uri="{BB962C8B-B14F-4D97-AF65-F5344CB8AC3E}">
        <p14:creationId xmlns:p14="http://schemas.microsoft.com/office/powerpoint/2010/main" val="1843084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persons aged 5 and older who do not speak English at home and who speak English less than very well, Census Tracts, Waco Area, Texas 2011-2015</a:t>
            </a:r>
            <a:endParaRPr lang="en-US" sz="2400" dirty="0"/>
          </a:p>
        </p:txBody>
      </p:sp>
      <p:pic>
        <p:nvPicPr>
          <p:cNvPr id="5" name="Content Placeholder 4"/>
          <p:cNvPicPr>
            <a:picLocks noGrp="1" noChangeAspect="1"/>
          </p:cNvPicPr>
          <p:nvPr>
            <p:ph idx="1"/>
          </p:nvPr>
        </p:nvPicPr>
        <p:blipFill>
          <a:blip r:embed="rId2"/>
          <a:stretch>
            <a:fillRect/>
          </a:stretch>
        </p:blipFill>
        <p:spPr>
          <a:xfrm>
            <a:off x="2779383" y="1219201"/>
            <a:ext cx="5791010" cy="5187176"/>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28</a:t>
            </a:fld>
            <a:endParaRPr lang="en-US" dirty="0"/>
          </a:p>
        </p:txBody>
      </p:sp>
      <p:pic>
        <p:nvPicPr>
          <p:cNvPr id="6" name="Picture 5"/>
          <p:cNvPicPr>
            <a:picLocks noChangeAspect="1"/>
          </p:cNvPicPr>
          <p:nvPr/>
        </p:nvPicPr>
        <p:blipFill rotWithShape="1">
          <a:blip r:embed="rId3"/>
          <a:srcRect t="45848"/>
          <a:stretch/>
        </p:blipFill>
        <p:spPr>
          <a:xfrm>
            <a:off x="457200" y="2970337"/>
            <a:ext cx="2626983" cy="1684904"/>
          </a:xfrm>
          <a:prstGeom prst="rect">
            <a:avLst/>
          </a:prstGeom>
        </p:spPr>
      </p:pic>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2011-2015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5873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Mean commute time (minutes), Census Tracts, Waco area, Texas, 2009-2013</a:t>
            </a:r>
            <a:endParaRPr lang="en-US" dirty="0"/>
          </a:p>
        </p:txBody>
      </p:sp>
      <p:pic>
        <p:nvPicPr>
          <p:cNvPr id="5" name="Content Placeholder 4"/>
          <p:cNvPicPr>
            <a:picLocks noGrp="1" noChangeAspect="1"/>
          </p:cNvPicPr>
          <p:nvPr>
            <p:ph idx="1"/>
          </p:nvPr>
        </p:nvPicPr>
        <p:blipFill>
          <a:blip r:embed="rId2"/>
          <a:stretch>
            <a:fillRect/>
          </a:stretch>
        </p:blipFill>
        <p:spPr>
          <a:xfrm>
            <a:off x="2811539" y="1203100"/>
            <a:ext cx="5125083" cy="5221521"/>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29</a:t>
            </a:fld>
            <a:endParaRPr lang="en-US" dirty="0"/>
          </a:p>
        </p:txBody>
      </p:sp>
      <p:pic>
        <p:nvPicPr>
          <p:cNvPr id="6" name="Picture 5"/>
          <p:cNvPicPr>
            <a:picLocks noChangeAspect="1"/>
          </p:cNvPicPr>
          <p:nvPr/>
        </p:nvPicPr>
        <p:blipFill rotWithShape="1">
          <a:blip r:embed="rId3"/>
          <a:srcRect t="40399" r="37187"/>
          <a:stretch/>
        </p:blipFill>
        <p:spPr>
          <a:xfrm>
            <a:off x="609600" y="2743200"/>
            <a:ext cx="2275278" cy="1846200"/>
          </a:xfrm>
          <a:prstGeom prst="rect">
            <a:avLst/>
          </a:prstGeom>
        </p:spPr>
      </p:pic>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7768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3973" t="13541" r="6150" b="13145"/>
          <a:stretch/>
        </p:blipFill>
        <p:spPr>
          <a:xfrm>
            <a:off x="1126118" y="1259086"/>
            <a:ext cx="6629401" cy="5486401"/>
          </a:xfrm>
          <a:prstGeom prst="rect">
            <a:avLst/>
          </a:prstGeom>
        </p:spPr>
      </p:pic>
      <p:sp>
        <p:nvSpPr>
          <p:cNvPr id="2" name="Title 1"/>
          <p:cNvSpPr>
            <a:spLocks noGrp="1"/>
          </p:cNvSpPr>
          <p:nvPr>
            <p:ph type="title"/>
          </p:nvPr>
        </p:nvSpPr>
        <p:spPr>
          <a:xfrm>
            <a:off x="1647784" y="312290"/>
            <a:ext cx="6972300" cy="742950"/>
          </a:xfrm>
        </p:spPr>
        <p:txBody>
          <a:bodyPr>
            <a:noAutofit/>
          </a:bodyPr>
          <a:lstStyle/>
          <a:p>
            <a:r>
              <a:rPr lang="en-US" sz="2400" b="1" dirty="0">
                <a:effectLst/>
              </a:rPr>
              <a:t>Total Estimated Population by County, Texas, </a:t>
            </a:r>
            <a:r>
              <a:rPr lang="en-US" sz="2400" b="1" dirty="0" smtClean="0">
                <a:effectLst/>
              </a:rPr>
              <a:t>2016</a:t>
            </a:r>
            <a:endParaRPr lang="en-US" sz="2400" b="1" dirty="0">
              <a:effectLst/>
            </a:endParaRPr>
          </a:p>
        </p:txBody>
      </p:sp>
      <p:sp>
        <p:nvSpPr>
          <p:cNvPr id="15" name="TextBox 14"/>
          <p:cNvSpPr txBox="1"/>
          <p:nvPr/>
        </p:nvSpPr>
        <p:spPr>
          <a:xfrm>
            <a:off x="141602" y="6400800"/>
            <a:ext cx="3012363" cy="207749"/>
          </a:xfrm>
          <a:prstGeom prst="rect">
            <a:avLst/>
          </a:prstGeom>
          <a:noFill/>
        </p:spPr>
        <p:txBody>
          <a:bodyPr wrap="none" rtlCol="0">
            <a:spAutoFit/>
          </a:bodyPr>
          <a:lstStyle/>
          <a:p>
            <a:r>
              <a:rPr lang="en-US" sz="750" dirty="0">
                <a:solidFill>
                  <a:schemeClr val="tx1">
                    <a:lumMod val="50000"/>
                    <a:lumOff val="50000"/>
                  </a:schemeClr>
                </a:solidFill>
              </a:rPr>
              <a:t>Source: U.S. Census Bureau, </a:t>
            </a:r>
            <a:r>
              <a:rPr lang="en-US" sz="750" dirty="0" smtClean="0">
                <a:solidFill>
                  <a:schemeClr val="tx1">
                    <a:lumMod val="50000"/>
                    <a:lumOff val="50000"/>
                  </a:schemeClr>
                </a:solidFill>
              </a:rPr>
              <a:t>2016 </a:t>
            </a:r>
            <a:r>
              <a:rPr lang="en-US" sz="750" dirty="0">
                <a:solidFill>
                  <a:schemeClr val="tx1">
                    <a:lumMod val="50000"/>
                    <a:lumOff val="50000"/>
                  </a:schemeClr>
                </a:solidFill>
              </a:rPr>
              <a:t>Vintage Population Estimates</a:t>
            </a:r>
          </a:p>
        </p:txBody>
      </p:sp>
      <p:sp>
        <p:nvSpPr>
          <p:cNvPr id="5" name="Isosceles Triangle 4"/>
          <p:cNvSpPr/>
          <p:nvPr/>
        </p:nvSpPr>
        <p:spPr>
          <a:xfrm rot="21366823">
            <a:off x="5189801" y="3153931"/>
            <a:ext cx="1459932" cy="1698095"/>
          </a:xfrm>
          <a:prstGeom prst="triangle">
            <a:avLst>
              <a:gd name="adj" fmla="val 55970"/>
            </a:avLst>
          </a:prstGeom>
          <a:noFill/>
          <a:ln w="38100">
            <a:solidFill>
              <a:schemeClr val="accent2">
                <a:alpha val="34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p:cNvSpPr/>
          <p:nvPr/>
        </p:nvSpPr>
        <p:spPr>
          <a:xfrm>
            <a:off x="4648200" y="2666999"/>
            <a:ext cx="1219200" cy="3148205"/>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28" name="Picture 4" descr="Interstate 35 mar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2151511"/>
            <a:ext cx="258306" cy="2583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a:srcRect t="24859"/>
          <a:stretch/>
        </p:blipFill>
        <p:spPr>
          <a:xfrm>
            <a:off x="830766" y="1509138"/>
            <a:ext cx="1956108" cy="1439088"/>
          </a:xfrm>
          <a:prstGeom prst="rect">
            <a:avLst/>
          </a:prstGeom>
        </p:spPr>
      </p:pic>
    </p:spTree>
    <p:extLst>
      <p:ext uri="{BB962C8B-B14F-4D97-AF65-F5344CB8AC3E}">
        <p14:creationId xmlns:p14="http://schemas.microsoft.com/office/powerpoint/2010/main" val="82659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Income </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30</a:t>
            </a:fld>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14254088"/>
              </p:ext>
            </p:extLst>
          </p:nvPr>
        </p:nvGraphicFramePr>
        <p:xfrm>
          <a:off x="228600" y="2133600"/>
          <a:ext cx="8650604" cy="2590799"/>
        </p:xfrm>
        <a:graphic>
          <a:graphicData uri="http://schemas.openxmlformats.org/drawingml/2006/table">
            <a:tbl>
              <a:tblPr firstRow="1" bandRow="1">
                <a:tableStyleId>{5C22544A-7EE6-4342-B048-85BDC9FD1C3A}</a:tableStyleId>
              </a:tblPr>
              <a:tblGrid>
                <a:gridCol w="6096000">
                  <a:extLst>
                    <a:ext uri="{9D8B030D-6E8A-4147-A177-3AD203B41FA5}">
                      <a16:colId xmlns="" xmlns:a16="http://schemas.microsoft.com/office/drawing/2014/main" val="3969425018"/>
                    </a:ext>
                  </a:extLst>
                </a:gridCol>
                <a:gridCol w="1167244">
                  <a:extLst>
                    <a:ext uri="{9D8B030D-6E8A-4147-A177-3AD203B41FA5}">
                      <a16:colId xmlns="" xmlns:a16="http://schemas.microsoft.com/office/drawing/2014/main" val="343768516"/>
                    </a:ext>
                  </a:extLst>
                </a:gridCol>
                <a:gridCol w="1387360">
                  <a:extLst>
                    <a:ext uri="{9D8B030D-6E8A-4147-A177-3AD203B41FA5}">
                      <a16:colId xmlns="" xmlns:a16="http://schemas.microsoft.com/office/drawing/2014/main" val="421091042"/>
                    </a:ext>
                  </a:extLst>
                </a:gridCol>
              </a:tblGrid>
              <a:tr h="776188">
                <a:tc>
                  <a:txBody>
                    <a:bodyPr/>
                    <a:lstStyle/>
                    <a:p>
                      <a:pPr algn="l" fontAlgn="b"/>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ctr" fontAlgn="b"/>
                      <a:r>
                        <a:rPr lang="en-US" sz="1800" u="none" strike="noStrike" dirty="0">
                          <a:solidFill>
                            <a:schemeClr val="bg1"/>
                          </a:solidFill>
                          <a:effectLst/>
                        </a:rPr>
                        <a:t>Texas</a:t>
                      </a:r>
                      <a:endParaRPr lang="en-US" sz="1800" b="0" i="0" u="none" strike="noStrike" dirty="0">
                        <a:solidFill>
                          <a:schemeClr val="bg1"/>
                        </a:solidFill>
                        <a:effectLst/>
                        <a:latin typeface="Calibri" panose="020F0502020204030204" pitchFamily="34" charset="0"/>
                      </a:endParaRPr>
                    </a:p>
                  </a:txBody>
                  <a:tcPr marL="7620" marR="7620" marT="7620" marB="0" anchor="b"/>
                </a:tc>
                <a:tc>
                  <a:txBody>
                    <a:bodyPr/>
                    <a:lstStyle/>
                    <a:p>
                      <a:pPr algn="ctr" fontAlgn="b"/>
                      <a:r>
                        <a:rPr lang="en-US" sz="1800" u="none" strike="noStrike" dirty="0">
                          <a:solidFill>
                            <a:schemeClr val="bg1"/>
                          </a:solidFill>
                          <a:effectLst/>
                        </a:rPr>
                        <a:t>McLennan County</a:t>
                      </a:r>
                      <a:endParaRPr lang="en-US" sz="1800" b="0" i="0" u="none" strike="noStrike" dirty="0">
                        <a:solidFill>
                          <a:schemeClr val="bg1"/>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149528605"/>
                  </a:ext>
                </a:extLst>
              </a:tr>
              <a:tr h="413967">
                <a:tc>
                  <a:txBody>
                    <a:bodyPr/>
                    <a:lstStyle/>
                    <a:p>
                      <a:pPr algn="l" fontAlgn="b"/>
                      <a:r>
                        <a:rPr lang="en-US" sz="1800" u="none" strike="noStrike" dirty="0">
                          <a:solidFill>
                            <a:schemeClr val="tx2"/>
                          </a:solidFill>
                          <a:effectLst/>
                        </a:rPr>
                        <a:t>Median household income (in 2015 dollars), 2011-2015</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$53,207 </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$42,687 </a:t>
                      </a:r>
                      <a:endParaRPr lang="en-US" sz="18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451248785"/>
                  </a:ext>
                </a:extLst>
              </a:tr>
              <a:tr h="572710">
                <a:tc>
                  <a:txBody>
                    <a:bodyPr/>
                    <a:lstStyle/>
                    <a:p>
                      <a:pPr algn="l" fontAlgn="b"/>
                      <a:r>
                        <a:rPr lang="en-US" sz="1800" u="none" strike="noStrike">
                          <a:solidFill>
                            <a:schemeClr val="tx2"/>
                          </a:solidFill>
                          <a:effectLst/>
                        </a:rPr>
                        <a:t>Per capita income in past 12 months (in 2015 dollars), 2011-2015</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$26,999 </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$22,221 </a:t>
                      </a:r>
                      <a:endParaRPr lang="en-US" sz="18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4269206131"/>
                  </a:ext>
                </a:extLst>
              </a:tr>
              <a:tr h="413967">
                <a:tc>
                  <a:txBody>
                    <a:bodyPr/>
                    <a:lstStyle/>
                    <a:p>
                      <a:pPr algn="l" fontAlgn="b"/>
                      <a:r>
                        <a:rPr lang="en-US" sz="1800" u="none" strike="noStrike">
                          <a:solidFill>
                            <a:schemeClr val="tx2"/>
                          </a:solidFill>
                          <a:effectLst/>
                        </a:rPr>
                        <a:t>Persons in poverty, percent</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15.60%</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19.90%</a:t>
                      </a:r>
                      <a:endParaRPr lang="en-US" sz="18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3719617501"/>
                  </a:ext>
                </a:extLst>
              </a:tr>
              <a:tr h="413967">
                <a:tc>
                  <a:txBody>
                    <a:bodyPr/>
                    <a:lstStyle/>
                    <a:p>
                      <a:pPr algn="l" fontAlgn="b"/>
                      <a:r>
                        <a:rPr lang="en-US" sz="1800" u="none" strike="noStrike" dirty="0">
                          <a:solidFill>
                            <a:schemeClr val="tx2"/>
                          </a:solidFill>
                          <a:effectLst/>
                        </a:rPr>
                        <a:t>Total employment, percent change, 2014-2015</a:t>
                      </a:r>
                      <a:endParaRPr lang="en-US" sz="18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a:solidFill>
                            <a:schemeClr val="tx2"/>
                          </a:solidFill>
                          <a:effectLst/>
                        </a:rPr>
                        <a:t>3.20%</a:t>
                      </a:r>
                      <a:endParaRPr lang="en-US" sz="18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1800" u="none" strike="noStrike" dirty="0">
                          <a:solidFill>
                            <a:schemeClr val="tx2"/>
                          </a:solidFill>
                          <a:effectLst/>
                        </a:rPr>
                        <a:t>1.50%</a:t>
                      </a:r>
                      <a:endParaRPr lang="en-US" sz="18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2096201777"/>
                  </a:ext>
                </a:extLst>
              </a:tr>
            </a:tbl>
          </a:graphicData>
        </a:graphic>
      </p:graphicFrame>
      <p:sp>
        <p:nvSpPr>
          <p:cNvPr id="5" name="Rectangle 4"/>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2011-2015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5242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91440"/>
            <a:ext cx="7757160" cy="975360"/>
          </a:xfrm>
        </p:spPr>
        <p:txBody>
          <a:bodyPr>
            <a:noAutofit/>
          </a:bodyPr>
          <a:lstStyle/>
          <a:p>
            <a:r>
              <a:rPr lang="en-US" sz="2000" dirty="0" smtClean="0"/>
              <a:t>Percent of persons in management, business, science, and arts occupations, Census Tracts, Waco Area, Texas, 2011-2015</a:t>
            </a:r>
            <a:endParaRPr lang="en-US" sz="20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31</a:t>
            </a:fld>
            <a:endParaRPr lang="en-US" dirty="0"/>
          </a:p>
        </p:txBody>
      </p:sp>
      <p:pic>
        <p:nvPicPr>
          <p:cNvPr id="8" name="Content Placeholder 7"/>
          <p:cNvPicPr>
            <a:picLocks noGrp="1" noChangeAspect="1"/>
          </p:cNvPicPr>
          <p:nvPr>
            <p:ph idx="1"/>
          </p:nvPr>
        </p:nvPicPr>
        <p:blipFill>
          <a:blip r:embed="rId2"/>
          <a:stretch>
            <a:fillRect/>
          </a:stretch>
        </p:blipFill>
        <p:spPr>
          <a:xfrm>
            <a:off x="2971800" y="1178525"/>
            <a:ext cx="5711688" cy="5116126"/>
          </a:xfrm>
          <a:prstGeom prst="rect">
            <a:avLst/>
          </a:prstGeom>
        </p:spPr>
      </p:pic>
      <p:pic>
        <p:nvPicPr>
          <p:cNvPr id="7" name="Picture 6"/>
          <p:cNvPicPr>
            <a:picLocks noChangeAspect="1"/>
          </p:cNvPicPr>
          <p:nvPr/>
        </p:nvPicPr>
        <p:blipFill rotWithShape="1">
          <a:blip r:embed="rId3"/>
          <a:srcRect t="45683"/>
          <a:stretch/>
        </p:blipFill>
        <p:spPr>
          <a:xfrm>
            <a:off x="525819" y="2743200"/>
            <a:ext cx="2478178" cy="1649400"/>
          </a:xfrm>
          <a:prstGeom prst="rect">
            <a:avLst/>
          </a:prstGeom>
        </p:spPr>
      </p:pic>
      <p:sp>
        <p:nvSpPr>
          <p:cNvPr id="6" name="Rectangle 5"/>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2011-2015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6908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the population without health insurance, Census Tracts,  Waco Area, Texas, 2011-2015</a:t>
            </a:r>
            <a:endParaRPr lang="en-US" sz="2400" dirty="0"/>
          </a:p>
        </p:txBody>
      </p:sp>
      <p:pic>
        <p:nvPicPr>
          <p:cNvPr id="5" name="Content Placeholder 4"/>
          <p:cNvPicPr>
            <a:picLocks noGrp="1" noChangeAspect="1"/>
          </p:cNvPicPr>
          <p:nvPr>
            <p:ph idx="1"/>
          </p:nvPr>
        </p:nvPicPr>
        <p:blipFill>
          <a:blip r:embed="rId2"/>
          <a:stretch>
            <a:fillRect/>
          </a:stretch>
        </p:blipFill>
        <p:spPr>
          <a:xfrm>
            <a:off x="2895600" y="1180345"/>
            <a:ext cx="5834388" cy="5226031"/>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32</a:t>
            </a:fld>
            <a:endParaRPr lang="en-US" dirty="0"/>
          </a:p>
        </p:txBody>
      </p:sp>
      <p:pic>
        <p:nvPicPr>
          <p:cNvPr id="6" name="Picture 5"/>
          <p:cNvPicPr>
            <a:picLocks noChangeAspect="1"/>
          </p:cNvPicPr>
          <p:nvPr/>
        </p:nvPicPr>
        <p:blipFill rotWithShape="1">
          <a:blip r:embed="rId3"/>
          <a:srcRect t="45683"/>
          <a:stretch/>
        </p:blipFill>
        <p:spPr>
          <a:xfrm>
            <a:off x="602907" y="2590800"/>
            <a:ext cx="2767983" cy="1954200"/>
          </a:xfrm>
          <a:prstGeom prst="rect">
            <a:avLst/>
          </a:prstGeom>
        </p:spPr>
      </p:pic>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2011-2015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4702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of people living at or below poverty, Census Tracts, Waco Area, Texas 2009-2013</a:t>
            </a:r>
            <a:endParaRPr lang="en-US" dirty="0"/>
          </a:p>
        </p:txBody>
      </p:sp>
      <p:pic>
        <p:nvPicPr>
          <p:cNvPr id="5" name="Content Placeholder 4"/>
          <p:cNvPicPr>
            <a:picLocks noGrp="1" noChangeAspect="1"/>
          </p:cNvPicPr>
          <p:nvPr>
            <p:ph idx="1"/>
          </p:nvPr>
        </p:nvPicPr>
        <p:blipFill>
          <a:blip r:embed="rId2"/>
          <a:stretch>
            <a:fillRect/>
          </a:stretch>
        </p:blipFill>
        <p:spPr>
          <a:xfrm>
            <a:off x="3124200" y="1256242"/>
            <a:ext cx="5187533" cy="5285146"/>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33</a:t>
            </a:fld>
            <a:endParaRPr lang="en-US" dirty="0"/>
          </a:p>
        </p:txBody>
      </p:sp>
      <p:pic>
        <p:nvPicPr>
          <p:cNvPr id="6" name="Picture 5"/>
          <p:cNvPicPr>
            <a:picLocks noChangeAspect="1"/>
          </p:cNvPicPr>
          <p:nvPr/>
        </p:nvPicPr>
        <p:blipFill rotWithShape="1">
          <a:blip r:embed="rId3"/>
          <a:srcRect t="41234" r="61459" b="8696"/>
          <a:stretch/>
        </p:blipFill>
        <p:spPr>
          <a:xfrm>
            <a:off x="533400" y="3200400"/>
            <a:ext cx="2151529" cy="1828800"/>
          </a:xfrm>
          <a:prstGeom prst="rect">
            <a:avLst/>
          </a:prstGeom>
        </p:spPr>
      </p:pic>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732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Housing</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00193370"/>
              </p:ext>
            </p:extLst>
          </p:nvPr>
        </p:nvGraphicFramePr>
        <p:xfrm>
          <a:off x="228600" y="1524000"/>
          <a:ext cx="8726804" cy="4648197"/>
        </p:xfrm>
        <a:graphic>
          <a:graphicData uri="http://schemas.openxmlformats.org/drawingml/2006/table">
            <a:tbl>
              <a:tblPr>
                <a:tableStyleId>{5C22544A-7EE6-4342-B048-85BDC9FD1C3A}</a:tableStyleId>
              </a:tblPr>
              <a:tblGrid>
                <a:gridCol w="6030718">
                  <a:extLst>
                    <a:ext uri="{9D8B030D-6E8A-4147-A177-3AD203B41FA5}">
                      <a16:colId xmlns="" xmlns:a16="http://schemas.microsoft.com/office/drawing/2014/main" val="1973097923"/>
                    </a:ext>
                  </a:extLst>
                </a:gridCol>
                <a:gridCol w="1188729">
                  <a:extLst>
                    <a:ext uri="{9D8B030D-6E8A-4147-A177-3AD203B41FA5}">
                      <a16:colId xmlns="" xmlns:a16="http://schemas.microsoft.com/office/drawing/2014/main" val="3478130015"/>
                    </a:ext>
                  </a:extLst>
                </a:gridCol>
                <a:gridCol w="1507357">
                  <a:extLst>
                    <a:ext uri="{9D8B030D-6E8A-4147-A177-3AD203B41FA5}">
                      <a16:colId xmlns="" xmlns:a16="http://schemas.microsoft.com/office/drawing/2014/main" val="280755922"/>
                    </a:ext>
                  </a:extLst>
                </a:gridCol>
              </a:tblGrid>
              <a:tr h="802106">
                <a:tc>
                  <a:txBody>
                    <a:bodyPr/>
                    <a:lstStyle/>
                    <a:p>
                      <a:pPr algn="l" fontAlgn="b"/>
                      <a:endParaRPr lang="en-US" sz="2000" b="0" i="0" u="none" strike="noStrike" dirty="0">
                        <a:solidFill>
                          <a:schemeClr val="tx2"/>
                        </a:solidFill>
                        <a:effectLst/>
                        <a:latin typeface="Calibri" panose="020F0502020204030204" pitchFamily="34" charset="0"/>
                      </a:endParaRPr>
                    </a:p>
                  </a:txBody>
                  <a:tcPr marL="7620" marR="7620" marT="7620" marB="0" anchor="b"/>
                </a:tc>
                <a:tc>
                  <a:txBody>
                    <a:bodyPr/>
                    <a:lstStyle/>
                    <a:p>
                      <a:pPr algn="ctr" fontAlgn="b"/>
                      <a:r>
                        <a:rPr lang="en-US" sz="2000" u="none" strike="noStrike">
                          <a:solidFill>
                            <a:schemeClr val="tx2"/>
                          </a:solidFill>
                          <a:effectLst/>
                        </a:rPr>
                        <a:t>Texas</a:t>
                      </a:r>
                      <a:endParaRPr lang="en-US" sz="2000" b="0" i="0" u="none" strike="noStrike">
                        <a:solidFill>
                          <a:schemeClr val="tx2"/>
                        </a:solidFill>
                        <a:effectLst/>
                        <a:latin typeface="Calibri" panose="020F0502020204030204" pitchFamily="34" charset="0"/>
                      </a:endParaRPr>
                    </a:p>
                  </a:txBody>
                  <a:tcPr marL="7620" marR="7620" marT="7620" marB="0" anchor="b"/>
                </a:tc>
                <a:tc>
                  <a:txBody>
                    <a:bodyPr/>
                    <a:lstStyle/>
                    <a:p>
                      <a:pPr algn="ctr" fontAlgn="b"/>
                      <a:r>
                        <a:rPr lang="en-US" sz="2000" u="none" strike="noStrike">
                          <a:solidFill>
                            <a:schemeClr val="tx2"/>
                          </a:solidFill>
                          <a:effectLst/>
                        </a:rPr>
                        <a:t>McLennan County</a:t>
                      </a:r>
                      <a:endParaRPr lang="en-US" sz="20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2660195350"/>
                  </a:ext>
                </a:extLst>
              </a:tr>
              <a:tr h="427789">
                <a:tc>
                  <a:txBody>
                    <a:bodyPr/>
                    <a:lstStyle/>
                    <a:p>
                      <a:pPr algn="l" fontAlgn="b"/>
                      <a:r>
                        <a:rPr lang="en-US" sz="2000" u="none" strike="noStrike">
                          <a:solidFill>
                            <a:schemeClr val="tx2"/>
                          </a:solidFill>
                          <a:effectLst/>
                        </a:rPr>
                        <a:t>Owner-occupied housing unit rate, 2011-2015</a:t>
                      </a:r>
                      <a:endParaRPr lang="en-US" sz="20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dirty="0" smtClean="0">
                          <a:solidFill>
                            <a:schemeClr val="tx2"/>
                          </a:solidFill>
                          <a:effectLst/>
                        </a:rPr>
                        <a:t>62.2%</a:t>
                      </a:r>
                      <a:endParaRPr lang="en-US" sz="20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dirty="0" smtClean="0">
                          <a:solidFill>
                            <a:schemeClr val="tx2"/>
                          </a:solidFill>
                          <a:effectLst/>
                        </a:rPr>
                        <a:t>58.6%</a:t>
                      </a:r>
                      <a:endParaRPr lang="en-US" sz="20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3104101738"/>
                  </a:ext>
                </a:extLst>
              </a:tr>
              <a:tr h="640681">
                <a:tc>
                  <a:txBody>
                    <a:bodyPr/>
                    <a:lstStyle/>
                    <a:p>
                      <a:pPr algn="l" fontAlgn="b"/>
                      <a:r>
                        <a:rPr lang="en-US" sz="2000" u="none" strike="noStrike">
                          <a:solidFill>
                            <a:schemeClr val="tx2"/>
                          </a:solidFill>
                          <a:effectLst/>
                        </a:rPr>
                        <a:t>Median value of owner-occupied housing units, 2011-2015</a:t>
                      </a:r>
                      <a:endParaRPr lang="en-US" sz="20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a:solidFill>
                            <a:schemeClr val="tx2"/>
                          </a:solidFill>
                          <a:effectLst/>
                        </a:rPr>
                        <a:t>$136,000 </a:t>
                      </a:r>
                      <a:endParaRPr lang="en-US" sz="20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a:solidFill>
                            <a:schemeClr val="tx2"/>
                          </a:solidFill>
                          <a:effectLst/>
                        </a:rPr>
                        <a:t>$114,700 </a:t>
                      </a:r>
                      <a:endParaRPr lang="en-US" sz="20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2724301830"/>
                  </a:ext>
                </a:extLst>
              </a:tr>
              <a:tr h="640681">
                <a:tc>
                  <a:txBody>
                    <a:bodyPr/>
                    <a:lstStyle/>
                    <a:p>
                      <a:pPr algn="l" fontAlgn="b"/>
                      <a:r>
                        <a:rPr lang="en-US" sz="2000" u="none" strike="noStrike">
                          <a:solidFill>
                            <a:schemeClr val="tx2"/>
                          </a:solidFill>
                          <a:effectLst/>
                        </a:rPr>
                        <a:t>Median selected monthly owner costs -with a mortgage, 2011-2015</a:t>
                      </a:r>
                      <a:endParaRPr lang="en-US" sz="20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a:solidFill>
                            <a:schemeClr val="tx2"/>
                          </a:solidFill>
                          <a:effectLst/>
                        </a:rPr>
                        <a:t>$1,432 </a:t>
                      </a:r>
                      <a:endParaRPr lang="en-US" sz="20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a:solidFill>
                            <a:schemeClr val="tx2"/>
                          </a:solidFill>
                          <a:effectLst/>
                        </a:rPr>
                        <a:t>$1,248 </a:t>
                      </a:r>
                      <a:endParaRPr lang="en-US" sz="20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511122443"/>
                  </a:ext>
                </a:extLst>
              </a:tr>
              <a:tr h="640681">
                <a:tc>
                  <a:txBody>
                    <a:bodyPr/>
                    <a:lstStyle/>
                    <a:p>
                      <a:pPr algn="l" fontAlgn="b"/>
                      <a:r>
                        <a:rPr lang="en-US" sz="2000" u="none" strike="noStrike">
                          <a:solidFill>
                            <a:schemeClr val="tx2"/>
                          </a:solidFill>
                          <a:effectLst/>
                        </a:rPr>
                        <a:t>Median selected monthly owner costs -without a mortgage, 2011-2015</a:t>
                      </a:r>
                      <a:endParaRPr lang="en-US" sz="20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a:solidFill>
                            <a:schemeClr val="tx2"/>
                          </a:solidFill>
                          <a:effectLst/>
                        </a:rPr>
                        <a:t>$460 </a:t>
                      </a:r>
                      <a:endParaRPr lang="en-US" sz="20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a:solidFill>
                            <a:schemeClr val="tx2"/>
                          </a:solidFill>
                          <a:effectLst/>
                        </a:rPr>
                        <a:t>$463 </a:t>
                      </a:r>
                      <a:endParaRPr lang="en-US" sz="20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466892009"/>
                  </a:ext>
                </a:extLst>
              </a:tr>
              <a:tr h="427789">
                <a:tc>
                  <a:txBody>
                    <a:bodyPr/>
                    <a:lstStyle/>
                    <a:p>
                      <a:pPr algn="l" fontAlgn="b"/>
                      <a:r>
                        <a:rPr lang="en-US" sz="2000" u="none" strike="noStrike">
                          <a:solidFill>
                            <a:schemeClr val="tx2"/>
                          </a:solidFill>
                          <a:effectLst/>
                        </a:rPr>
                        <a:t>Median gross rent, 2011-2015</a:t>
                      </a:r>
                      <a:endParaRPr lang="en-US" sz="20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a:solidFill>
                            <a:schemeClr val="tx2"/>
                          </a:solidFill>
                          <a:effectLst/>
                        </a:rPr>
                        <a:t>$882 </a:t>
                      </a:r>
                      <a:endParaRPr lang="en-US" sz="20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a:solidFill>
                            <a:schemeClr val="tx2"/>
                          </a:solidFill>
                          <a:effectLst/>
                        </a:rPr>
                        <a:t>$765 </a:t>
                      </a:r>
                      <a:endParaRPr lang="en-US" sz="20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3442706653"/>
                  </a:ext>
                </a:extLst>
              </a:tr>
              <a:tr h="427789">
                <a:tc>
                  <a:txBody>
                    <a:bodyPr/>
                    <a:lstStyle/>
                    <a:p>
                      <a:pPr algn="l" fontAlgn="b"/>
                      <a:r>
                        <a:rPr lang="en-US" sz="2000" u="none" strike="noStrike">
                          <a:solidFill>
                            <a:schemeClr val="tx2"/>
                          </a:solidFill>
                          <a:effectLst/>
                        </a:rPr>
                        <a:t>Persons per household, 2011-2015</a:t>
                      </a:r>
                      <a:endParaRPr lang="en-US" sz="20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a:solidFill>
                            <a:schemeClr val="tx2"/>
                          </a:solidFill>
                          <a:effectLst/>
                        </a:rPr>
                        <a:t>2.84</a:t>
                      </a:r>
                      <a:endParaRPr lang="en-US" sz="20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a:solidFill>
                            <a:schemeClr val="tx2"/>
                          </a:solidFill>
                          <a:effectLst/>
                        </a:rPr>
                        <a:t>2.68</a:t>
                      </a:r>
                      <a:endParaRPr lang="en-US" sz="20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2617833373"/>
                  </a:ext>
                </a:extLst>
              </a:tr>
              <a:tr h="640681">
                <a:tc>
                  <a:txBody>
                    <a:bodyPr/>
                    <a:lstStyle/>
                    <a:p>
                      <a:pPr algn="l" fontAlgn="b"/>
                      <a:r>
                        <a:rPr lang="en-US" sz="2000" u="none" strike="noStrike">
                          <a:solidFill>
                            <a:schemeClr val="tx2"/>
                          </a:solidFill>
                          <a:effectLst/>
                        </a:rPr>
                        <a:t>Living in same house 1 year ago, percent of persons age 1 year+, 2011-2015</a:t>
                      </a:r>
                      <a:endParaRPr lang="en-US" sz="20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dirty="0" smtClean="0">
                          <a:solidFill>
                            <a:schemeClr val="tx2"/>
                          </a:solidFill>
                          <a:effectLst/>
                        </a:rPr>
                        <a:t>83.3%</a:t>
                      </a:r>
                      <a:endParaRPr lang="en-US" sz="20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dirty="0" smtClean="0">
                          <a:solidFill>
                            <a:schemeClr val="tx2"/>
                          </a:solidFill>
                          <a:effectLst/>
                        </a:rPr>
                        <a:t>80.4%</a:t>
                      </a:r>
                      <a:endParaRPr lang="en-US" sz="20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1529397098"/>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34</a:t>
            </a:fld>
            <a:endParaRPr lang="en-US" dirty="0"/>
          </a:p>
        </p:txBody>
      </p:sp>
      <p:sp>
        <p:nvSpPr>
          <p:cNvPr id="6" name="Rectangle 5"/>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2011-2015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9406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the population that lived in a different state one year ago, Census Tracts, Waco Area, Texas 2011-2015</a:t>
            </a:r>
            <a:endParaRPr lang="en-US" sz="2400" dirty="0"/>
          </a:p>
        </p:txBody>
      </p:sp>
      <p:pic>
        <p:nvPicPr>
          <p:cNvPr id="5" name="Content Placeholder 4"/>
          <p:cNvPicPr>
            <a:picLocks noGrp="1" noChangeAspect="1"/>
          </p:cNvPicPr>
          <p:nvPr>
            <p:ph idx="1"/>
          </p:nvPr>
        </p:nvPicPr>
        <p:blipFill>
          <a:blip r:embed="rId2"/>
          <a:stretch>
            <a:fillRect/>
          </a:stretch>
        </p:blipFill>
        <p:spPr>
          <a:xfrm>
            <a:off x="2895600" y="1196265"/>
            <a:ext cx="5816615" cy="5210111"/>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35</a:t>
            </a:fld>
            <a:endParaRPr lang="en-US" dirty="0"/>
          </a:p>
        </p:txBody>
      </p:sp>
      <p:pic>
        <p:nvPicPr>
          <p:cNvPr id="6" name="Picture 5"/>
          <p:cNvPicPr>
            <a:picLocks noChangeAspect="1"/>
          </p:cNvPicPr>
          <p:nvPr/>
        </p:nvPicPr>
        <p:blipFill>
          <a:blip r:embed="rId3"/>
          <a:stretch>
            <a:fillRect/>
          </a:stretch>
        </p:blipFill>
        <p:spPr>
          <a:xfrm>
            <a:off x="790797" y="2209800"/>
            <a:ext cx="1863760" cy="2335200"/>
          </a:xfrm>
          <a:prstGeom prst="rect">
            <a:avLst/>
          </a:prstGeom>
        </p:spPr>
      </p:pic>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1777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Built Before 1960, Census Tracts</a:t>
            </a:r>
            <a:r>
              <a:rPr lang="en-US" dirty="0">
                <a:solidFill>
                  <a:schemeClr val="bg1"/>
                </a:solidFill>
              </a:rPr>
              <a:t>, </a:t>
            </a:r>
            <a:r>
              <a:rPr lang="en-US" dirty="0" smtClean="0">
                <a:solidFill>
                  <a:schemeClr val="bg1"/>
                </a:solidFill>
              </a:rPr>
              <a:t>Waco Area,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2"/>
          <a:srcRect t="40244"/>
          <a:stretch/>
        </p:blipFill>
        <p:spPr>
          <a:xfrm>
            <a:off x="304800" y="2971800"/>
            <a:ext cx="1991840" cy="1549400"/>
          </a:xfrm>
          <a:prstGeom prst="rect">
            <a:avLst/>
          </a:prstGeom>
        </p:spPr>
      </p:pic>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36</a:t>
            </a:fld>
            <a:endParaRPr lang="en-US" dirty="0"/>
          </a:p>
        </p:txBody>
      </p:sp>
      <p:pic>
        <p:nvPicPr>
          <p:cNvPr id="5" name="Content Placeholder 4"/>
          <p:cNvPicPr>
            <a:picLocks noGrp="1" noChangeAspect="1"/>
          </p:cNvPicPr>
          <p:nvPr>
            <p:ph idx="1"/>
          </p:nvPr>
        </p:nvPicPr>
        <p:blipFill>
          <a:blip r:embed="rId3"/>
          <a:stretch>
            <a:fillRect/>
          </a:stretch>
        </p:blipFill>
        <p:spPr>
          <a:xfrm>
            <a:off x="2349004" y="1143000"/>
            <a:ext cx="6122631" cy="5121275"/>
          </a:xfrm>
          <a:prstGeom prst="rect">
            <a:avLst/>
          </a:prstGeom>
        </p:spPr>
      </p:pic>
    </p:spTree>
    <p:extLst>
      <p:ext uri="{BB962C8B-B14F-4D97-AF65-F5344CB8AC3E}">
        <p14:creationId xmlns:p14="http://schemas.microsoft.com/office/powerpoint/2010/main" val="18726786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Housing Units Built Between 1960 and 1999, Census Tracts, Waco Area</a:t>
            </a:r>
            <a:r>
              <a:rPr lang="en-US" sz="2000" dirty="0">
                <a:solidFill>
                  <a:schemeClr val="bg1"/>
                </a:solidFill>
              </a:rPr>
              <a:t>, Texas</a:t>
            </a:r>
            <a:r>
              <a:rPr lang="en-US" sz="2000" dirty="0" smtClean="0">
                <a:solidFill>
                  <a:schemeClr val="bg1"/>
                </a:solidFill>
              </a:rPr>
              <a:t>,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2"/>
          <a:srcRect t="40244"/>
          <a:stretch/>
        </p:blipFill>
        <p:spPr>
          <a:xfrm>
            <a:off x="304800" y="2971800"/>
            <a:ext cx="1991840" cy="1549400"/>
          </a:xfrm>
          <a:prstGeom prst="rect">
            <a:avLst/>
          </a:prstGeom>
        </p:spPr>
      </p:pic>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37</a:t>
            </a:fld>
            <a:endParaRPr lang="en-US" dirty="0"/>
          </a:p>
        </p:txBody>
      </p:sp>
      <p:pic>
        <p:nvPicPr>
          <p:cNvPr id="5" name="Content Placeholder 4"/>
          <p:cNvPicPr>
            <a:picLocks noGrp="1" noChangeAspect="1"/>
          </p:cNvPicPr>
          <p:nvPr>
            <p:ph idx="1"/>
          </p:nvPr>
        </p:nvPicPr>
        <p:blipFill>
          <a:blip r:embed="rId3"/>
          <a:stretch>
            <a:fillRect/>
          </a:stretch>
        </p:blipFill>
        <p:spPr>
          <a:xfrm>
            <a:off x="2133600" y="1241337"/>
            <a:ext cx="6181635" cy="5171478"/>
          </a:xfrm>
          <a:prstGeom prst="rect">
            <a:avLst/>
          </a:prstGeom>
        </p:spPr>
      </p:pic>
    </p:spTree>
    <p:extLst>
      <p:ext uri="{BB962C8B-B14F-4D97-AF65-F5344CB8AC3E}">
        <p14:creationId xmlns:p14="http://schemas.microsoft.com/office/powerpoint/2010/main" val="39226178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Built After 1999, Census Tracts</a:t>
            </a:r>
            <a:r>
              <a:rPr lang="en-US" dirty="0">
                <a:solidFill>
                  <a:schemeClr val="bg1"/>
                </a:solidFill>
              </a:rPr>
              <a:t>, </a:t>
            </a:r>
            <a:r>
              <a:rPr lang="en-US" dirty="0" smtClean="0">
                <a:solidFill>
                  <a:schemeClr val="bg1"/>
                </a:solidFill>
              </a:rPr>
              <a:t>Waco Area,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2"/>
          <a:srcRect t="40244"/>
          <a:stretch/>
        </p:blipFill>
        <p:spPr>
          <a:xfrm>
            <a:off x="304800" y="2971800"/>
            <a:ext cx="1991840" cy="1549400"/>
          </a:xfrm>
          <a:prstGeom prst="rect">
            <a:avLst/>
          </a:prstGeom>
        </p:spPr>
      </p:pic>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38</a:t>
            </a:fld>
            <a:endParaRPr lang="en-US" dirty="0"/>
          </a:p>
        </p:txBody>
      </p:sp>
      <p:pic>
        <p:nvPicPr>
          <p:cNvPr id="10" name="Content Placeholder 9"/>
          <p:cNvPicPr>
            <a:picLocks noGrp="1" noChangeAspect="1"/>
          </p:cNvPicPr>
          <p:nvPr>
            <p:ph idx="1"/>
          </p:nvPr>
        </p:nvPicPr>
        <p:blipFill>
          <a:blip r:embed="rId3"/>
          <a:stretch>
            <a:fillRect/>
          </a:stretch>
        </p:blipFill>
        <p:spPr>
          <a:xfrm>
            <a:off x="2133600" y="1234898"/>
            <a:ext cx="6181635" cy="5171478"/>
          </a:xfrm>
          <a:prstGeom prst="rect">
            <a:avLst/>
          </a:prstGeom>
        </p:spPr>
      </p:pic>
    </p:spTree>
    <p:extLst>
      <p:ext uri="{BB962C8B-B14F-4D97-AF65-F5344CB8AC3E}">
        <p14:creationId xmlns:p14="http://schemas.microsoft.com/office/powerpoint/2010/main" val="4014871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1943267803"/>
              </p:ext>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39</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2016 Population Projections </a:t>
            </a:r>
          </a:p>
        </p:txBody>
      </p:sp>
      <p:cxnSp>
        <p:nvCxnSpPr>
          <p:cNvPr id="13" name="Straight Connector 12"/>
          <p:cNvCxnSpPr/>
          <p:nvPr/>
        </p:nvCxnSpPr>
        <p:spPr>
          <a:xfrm flipV="1">
            <a:off x="7162800" y="2590800"/>
            <a:ext cx="0" cy="281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810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5973" t="16842" r="3908" b="17582"/>
          <a:stretch/>
        </p:blipFill>
        <p:spPr>
          <a:xfrm>
            <a:off x="1558361" y="1038572"/>
            <a:ext cx="6027278" cy="5742321"/>
          </a:xfrm>
          <a:prstGeom prst="rect">
            <a:avLst/>
          </a:prstGeom>
        </p:spPr>
      </p:pic>
      <p:sp>
        <p:nvSpPr>
          <p:cNvPr id="2" name="Title 1"/>
          <p:cNvSpPr>
            <a:spLocks noGrp="1"/>
          </p:cNvSpPr>
          <p:nvPr>
            <p:ph type="title"/>
          </p:nvPr>
        </p:nvSpPr>
        <p:spPr>
          <a:xfrm>
            <a:off x="1524000" y="11853"/>
            <a:ext cx="7539616" cy="990600"/>
          </a:xfrm>
        </p:spPr>
        <p:txBody>
          <a:bodyPr>
            <a:noAutofit/>
          </a:bodyPr>
          <a:lstStyle/>
          <a:p>
            <a:r>
              <a:rPr lang="en-US" sz="2400" dirty="0"/>
              <a:t>Estimated Population Change, Texas Counties, 2010 to </a:t>
            </a:r>
            <a:r>
              <a:rPr lang="en-US" sz="2400" dirty="0" smtClean="0"/>
              <a:t>2016</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4</a:t>
            </a:fld>
            <a:endParaRPr lang="en-US" dirty="0"/>
          </a:p>
        </p:txBody>
      </p:sp>
      <p:sp>
        <p:nvSpPr>
          <p:cNvPr id="15" name="TextBox 14"/>
          <p:cNvSpPr txBox="1"/>
          <p:nvPr/>
        </p:nvSpPr>
        <p:spPr>
          <a:xfrm>
            <a:off x="6" y="6501769"/>
            <a:ext cx="3206327" cy="230832"/>
          </a:xfrm>
          <a:prstGeom prst="rect">
            <a:avLst/>
          </a:prstGeom>
          <a:noFill/>
        </p:spPr>
        <p:txBody>
          <a:bodyPr wrap="none" rtlCol="0">
            <a:spAutoFit/>
          </a:bodyPr>
          <a:lstStyle/>
          <a:p>
            <a:r>
              <a:rPr lang="en-US" sz="900" dirty="0">
                <a:solidFill>
                  <a:schemeClr val="tx1">
                    <a:lumMod val="50000"/>
                    <a:lumOff val="50000"/>
                  </a:schemeClr>
                </a:solidFill>
              </a:rPr>
              <a:t>Source: U.S. Census </a:t>
            </a:r>
            <a:r>
              <a:rPr lang="en-US" sz="900" dirty="0" smtClean="0">
                <a:solidFill>
                  <a:schemeClr val="tx1">
                    <a:lumMod val="50000"/>
                    <a:lumOff val="50000"/>
                  </a:schemeClr>
                </a:solidFill>
              </a:rPr>
              <a:t>Bureau, 2016 Vintage </a:t>
            </a:r>
            <a:r>
              <a:rPr lang="en-US" sz="900" dirty="0">
                <a:solidFill>
                  <a:schemeClr val="tx1">
                    <a:lumMod val="50000"/>
                    <a:lumOff val="50000"/>
                  </a:schemeClr>
                </a:solidFill>
              </a:rPr>
              <a:t>Population </a:t>
            </a:r>
            <a:r>
              <a:rPr lang="en-US" sz="900" dirty="0" smtClean="0">
                <a:solidFill>
                  <a:schemeClr val="tx1">
                    <a:lumMod val="50000"/>
                    <a:lumOff val="50000"/>
                  </a:schemeClr>
                </a:solidFill>
              </a:rPr>
              <a:t>Estimates </a:t>
            </a:r>
            <a:endParaRPr lang="en-US" sz="900" dirty="0">
              <a:solidFill>
                <a:schemeClr val="tx1">
                  <a:lumMod val="50000"/>
                  <a:lumOff val="50000"/>
                </a:schemeClr>
              </a:solidFill>
            </a:endParaRPr>
          </a:p>
        </p:txBody>
      </p:sp>
      <p:sp>
        <p:nvSpPr>
          <p:cNvPr id="3" name="TextBox 2"/>
          <p:cNvSpPr txBox="1"/>
          <p:nvPr/>
        </p:nvSpPr>
        <p:spPr>
          <a:xfrm>
            <a:off x="6595038" y="1351555"/>
            <a:ext cx="2468577" cy="584775"/>
          </a:xfrm>
          <a:prstGeom prst="rect">
            <a:avLst/>
          </a:prstGeom>
          <a:noFill/>
        </p:spPr>
        <p:txBody>
          <a:bodyPr wrap="square" rtlCol="0">
            <a:spAutoFit/>
          </a:bodyPr>
          <a:lstStyle/>
          <a:p>
            <a:r>
              <a:rPr lang="en-US" sz="1600" dirty="0" smtClean="0">
                <a:solidFill>
                  <a:schemeClr val="tx1">
                    <a:lumMod val="75000"/>
                    <a:lumOff val="25000"/>
                  </a:schemeClr>
                </a:solidFill>
              </a:rPr>
              <a:t>96 </a:t>
            </a:r>
            <a:r>
              <a:rPr lang="en-US" sz="1600" dirty="0">
                <a:solidFill>
                  <a:schemeClr val="tx1">
                    <a:lumMod val="75000"/>
                    <a:lumOff val="25000"/>
                  </a:schemeClr>
                </a:solidFill>
              </a:rPr>
              <a:t>counties lost population over the </a:t>
            </a:r>
            <a:r>
              <a:rPr lang="en-US" sz="1600" dirty="0" smtClean="0">
                <a:solidFill>
                  <a:schemeClr val="tx1">
                    <a:lumMod val="75000"/>
                    <a:lumOff val="25000"/>
                  </a:schemeClr>
                </a:solidFill>
              </a:rPr>
              <a:t>6 </a:t>
            </a:r>
            <a:r>
              <a:rPr lang="en-US" sz="1600" dirty="0">
                <a:solidFill>
                  <a:schemeClr val="tx1">
                    <a:lumMod val="75000"/>
                    <a:lumOff val="25000"/>
                  </a:schemeClr>
                </a:solidFill>
              </a:rPr>
              <a:t>year period.</a:t>
            </a:r>
          </a:p>
        </p:txBody>
      </p:sp>
      <p:pic>
        <p:nvPicPr>
          <p:cNvPr id="6" name="Picture 5"/>
          <p:cNvPicPr>
            <a:picLocks noChangeAspect="1"/>
          </p:cNvPicPr>
          <p:nvPr/>
        </p:nvPicPr>
        <p:blipFill>
          <a:blip r:embed="rId4"/>
          <a:stretch>
            <a:fillRect/>
          </a:stretch>
        </p:blipFill>
        <p:spPr>
          <a:xfrm>
            <a:off x="348589" y="4914833"/>
            <a:ext cx="2009600" cy="1561661"/>
          </a:xfrm>
          <a:prstGeom prst="rect">
            <a:avLst/>
          </a:prstGeom>
        </p:spPr>
      </p:pic>
    </p:spTree>
    <p:extLst>
      <p:ext uri="{BB962C8B-B14F-4D97-AF65-F5344CB8AC3E}">
        <p14:creationId xmlns:p14="http://schemas.microsoft.com/office/powerpoint/2010/main" val="4251800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2798097939"/>
              </p:ext>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2010-2020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40</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2017 Population Projections. U.S. Census Bureau, 2016 Vintage Estimates</a:t>
            </a:r>
          </a:p>
        </p:txBody>
      </p: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7636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2971633347"/>
              </p:ext>
            </p:extLst>
          </p:nvPr>
        </p:nvGraphicFramePr>
        <p:xfrm>
          <a:off x="228600" y="1295400"/>
          <a:ext cx="8458200" cy="48307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McLennan County, Texas,  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41</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2016 Population Projections </a:t>
            </a:r>
          </a:p>
        </p:txBody>
      </p: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391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3011356601"/>
              </p:ext>
            </p:extLst>
          </p:nvPr>
        </p:nvGraphicFramePr>
        <p:xfrm>
          <a:off x="228600" y="1295400"/>
          <a:ext cx="8458200" cy="48307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and Estimated Population Growth in </a:t>
            </a:r>
            <a:r>
              <a:rPr lang="en-US" sz="2800" kern="0" dirty="0" smtClean="0">
                <a:latin typeface="+mj-lt"/>
              </a:rPr>
              <a:t>McLennan Count</a:t>
            </a:r>
            <a:r>
              <a:rPr lang="en-US" sz="2800" kern="0" dirty="0" smtClean="0">
                <a:latin typeface="+mj-lt"/>
                <a:ea typeface="+mj-ea"/>
                <a:cs typeface="+mj-cs"/>
              </a:rPr>
              <a:t>, Texas 2010-2020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42</a:t>
            </a:fld>
            <a:endParaRPr lang="en-US" dirty="0"/>
          </a:p>
        </p:txBody>
      </p: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2016 Population Projections. U.S. Census Bureau, 2016 Vintage Estimates </a:t>
            </a:r>
          </a:p>
        </p:txBody>
      </p: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602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Percent of Civilian Labor Force by Occupation, Texas, 2008, 2014 and 2014-2008 Difference</a:t>
            </a:r>
            <a:endParaRPr lang="en-US" sz="2800" dirty="0"/>
          </a:p>
        </p:txBody>
      </p:sp>
      <p:graphicFrame>
        <p:nvGraphicFramePr>
          <p:cNvPr id="7" name="Content Placeholder 6"/>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43</a:t>
            </a:fld>
            <a:endParaRPr lang="en-US" dirty="0"/>
          </a:p>
        </p:txBody>
      </p:sp>
      <p:sp>
        <p:nvSpPr>
          <p:cNvPr id="6" name="Rectangle 5"/>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a:t>
            </a:r>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2008, 2010, 2014`</a:t>
            </a:r>
            <a:endParaRPr lang="en-US" sz="1000" dirty="0">
              <a:solidFill>
                <a:schemeClr val="bg1">
                  <a:lumMod val="50000"/>
                </a:schemeClr>
              </a:solidFill>
            </a:endParaRPr>
          </a:p>
        </p:txBody>
      </p:sp>
    </p:spTree>
    <p:extLst>
      <p:ext uri="{BB962C8B-B14F-4D97-AF65-F5344CB8AC3E}">
        <p14:creationId xmlns:p14="http://schemas.microsoft.com/office/powerpoint/2010/main" val="11675686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Educational Attainment, Persons Aged 25 Years and Older, Texas, 2011 and 2015</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52745566"/>
              </p:ext>
            </p:extLst>
          </p:nvPr>
        </p:nvGraphicFramePr>
        <p:xfrm>
          <a:off x="304800" y="2438400"/>
          <a:ext cx="7815661" cy="1972105"/>
        </p:xfrm>
        <a:graphic>
          <a:graphicData uri="http://schemas.openxmlformats.org/drawingml/2006/table">
            <a:tbl>
              <a:tblPr firstRow="1" bandRow="1">
                <a:tableStyleId>{5C22544A-7EE6-4342-B048-85BDC9FD1C3A}</a:tableStyleId>
              </a:tblPr>
              <a:tblGrid>
                <a:gridCol w="4800600">
                  <a:extLst>
                    <a:ext uri="{9D8B030D-6E8A-4147-A177-3AD203B41FA5}">
                      <a16:colId xmlns="" xmlns:a16="http://schemas.microsoft.com/office/drawing/2014/main" val="20000"/>
                    </a:ext>
                  </a:extLst>
                </a:gridCol>
                <a:gridCol w="1219200">
                  <a:extLst>
                    <a:ext uri="{9D8B030D-6E8A-4147-A177-3AD203B41FA5}">
                      <a16:colId xmlns="" xmlns:a16="http://schemas.microsoft.com/office/drawing/2014/main" val="20001"/>
                    </a:ext>
                  </a:extLst>
                </a:gridCol>
                <a:gridCol w="1274817">
                  <a:extLst>
                    <a:ext uri="{9D8B030D-6E8A-4147-A177-3AD203B41FA5}">
                      <a16:colId xmlns="" xmlns:a16="http://schemas.microsoft.com/office/drawing/2014/main" val="20002"/>
                    </a:ext>
                  </a:extLst>
                </a:gridCol>
                <a:gridCol w="521044">
                  <a:extLst>
                    <a:ext uri="{9D8B030D-6E8A-4147-A177-3AD203B41FA5}">
                      <a16:colId xmlns="" xmlns:a16="http://schemas.microsoft.com/office/drawing/2014/main" val="20003"/>
                    </a:ext>
                  </a:extLst>
                </a:gridCol>
              </a:tblGrid>
              <a:tr h="676702">
                <a:tc>
                  <a:txBody>
                    <a:bodyPr/>
                    <a:lstStyle/>
                    <a:p>
                      <a:pPr algn="l" fontAlgn="t"/>
                      <a:endParaRPr lang="en-US" sz="1600" b="0" i="0" u="none" strike="noStrike" dirty="0">
                        <a:solidFill>
                          <a:schemeClr val="tx2"/>
                        </a:solidFill>
                        <a:effectLst/>
                        <a:latin typeface="SansSerif" panose="00000400000000000000" pitchFamily="2" charset="2"/>
                      </a:endParaRPr>
                    </a:p>
                  </a:txBody>
                  <a:tcPr marL="9525" marR="9525" marT="9525" marB="0"/>
                </a:tc>
                <a:tc>
                  <a:txBody>
                    <a:bodyPr/>
                    <a:lstStyle/>
                    <a:p>
                      <a:pPr algn="ctr" fontAlgn="t"/>
                      <a:r>
                        <a:rPr lang="en-US" sz="2000" u="none" strike="noStrike" dirty="0">
                          <a:effectLst/>
                        </a:rPr>
                        <a:t> </a:t>
                      </a:r>
                      <a:r>
                        <a:rPr lang="en-US" sz="2000" u="none" strike="noStrike" dirty="0" smtClean="0">
                          <a:effectLst/>
                        </a:rPr>
                        <a:t>2011</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ctr" fontAlgn="t"/>
                      <a:r>
                        <a:rPr lang="en-US" sz="2000" u="none" strike="noStrike" dirty="0" smtClean="0">
                          <a:effectLst/>
                        </a:rPr>
                        <a:t>2015</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l" fontAlgn="t"/>
                      <a:r>
                        <a:rPr lang="en-US" sz="1600" u="none" strike="noStrike">
                          <a:effectLst/>
                        </a:rPr>
                        <a:t> </a:t>
                      </a:r>
                      <a:endParaRPr lang="en-US" sz="1600" b="0" i="0" u="none" strike="noStrike">
                        <a:solidFill>
                          <a:schemeClr val="tx2"/>
                        </a:solidFill>
                        <a:effectLst/>
                        <a:latin typeface="SansSerif" panose="00000400000000000000" pitchFamily="2" charset="2"/>
                      </a:endParaRPr>
                    </a:p>
                  </a:txBody>
                  <a:tcPr marL="9525" marR="9525" marT="9525" marB="0"/>
                </a:tc>
                <a:extLst>
                  <a:ext uri="{0D108BD9-81ED-4DB2-BD59-A6C34878D82A}">
                    <a16:rowId xmlns="" xmlns:a16="http://schemas.microsoft.com/office/drawing/2014/main" val="10000"/>
                  </a:ext>
                </a:extLst>
              </a:tr>
              <a:tr h="618701">
                <a:tc>
                  <a:txBody>
                    <a:bodyPr/>
                    <a:lstStyle/>
                    <a:p>
                      <a:pPr lvl="1" algn="l" fontAlgn="t"/>
                      <a:r>
                        <a:rPr lang="en-US" sz="2000" u="none" strike="noStrike" dirty="0" smtClean="0">
                          <a:solidFill>
                            <a:schemeClr val="tx2"/>
                          </a:solidFill>
                          <a:effectLst/>
                        </a:rPr>
                        <a:t>Percent </a:t>
                      </a:r>
                      <a:r>
                        <a:rPr lang="en-US" sz="2000" u="none" strike="noStrike" dirty="0">
                          <a:solidFill>
                            <a:schemeClr val="tx2"/>
                          </a:solidFill>
                          <a:effectLst/>
                        </a:rPr>
                        <a:t>high school graduate or higher</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a:solidFill>
                            <a:schemeClr val="tx2"/>
                          </a:solidFill>
                          <a:effectLst/>
                        </a:rPr>
                        <a:t>81.1%</a:t>
                      </a:r>
                      <a:endParaRPr lang="en-US" sz="2000" b="0" i="0" u="none" strike="noStrike">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a:solidFill>
                            <a:schemeClr val="tx2"/>
                          </a:solidFill>
                          <a:effectLst/>
                        </a:rPr>
                        <a:t>82.4%</a:t>
                      </a:r>
                      <a:endParaRPr lang="en-US" sz="2000" b="0" i="0" u="none" strike="noStrike">
                        <a:solidFill>
                          <a:schemeClr val="tx2"/>
                        </a:solidFill>
                        <a:effectLst/>
                        <a:latin typeface="SansSerif" panose="00000400000000000000" pitchFamily="2" charset="2"/>
                      </a:endParaRPr>
                    </a:p>
                  </a:txBody>
                  <a:tcPr marL="9525" marR="9525" marT="9525" marB="0" anchor="ctr"/>
                </a:tc>
                <a:tc>
                  <a:txBody>
                    <a:bodyPr/>
                    <a:lstStyle/>
                    <a:p>
                      <a:pPr algn="ctr" fontAlgn="t"/>
                      <a:r>
                        <a:rPr lang="en-US" sz="2000" u="none" strike="noStrike" dirty="0">
                          <a:solidFill>
                            <a:schemeClr val="tx2"/>
                          </a:solidFill>
                          <a:effectLst/>
                        </a:rPr>
                        <a:t>*</a:t>
                      </a:r>
                      <a:endParaRPr lang="en-US" sz="2000" b="0" i="0" u="none" strike="noStrike" dirty="0">
                        <a:solidFill>
                          <a:schemeClr val="tx2"/>
                        </a:solidFill>
                        <a:effectLst/>
                        <a:latin typeface="SansSerif" panose="00000400000000000000" pitchFamily="2" charset="2"/>
                      </a:endParaRPr>
                    </a:p>
                  </a:txBody>
                  <a:tcPr marL="9525" marR="9525" marT="9525" marB="0" anchor="ctr"/>
                </a:tc>
                <a:extLst>
                  <a:ext uri="{0D108BD9-81ED-4DB2-BD59-A6C34878D82A}">
                    <a16:rowId xmlns="" xmlns:a16="http://schemas.microsoft.com/office/drawing/2014/main" val="10001"/>
                  </a:ext>
                </a:extLst>
              </a:tr>
              <a:tr h="676702">
                <a:tc>
                  <a:txBody>
                    <a:bodyPr/>
                    <a:lstStyle/>
                    <a:p>
                      <a:pPr lvl="1" algn="l" fontAlgn="t"/>
                      <a:r>
                        <a:rPr lang="en-US" sz="2000" u="none" strike="noStrike" dirty="0" smtClean="0">
                          <a:solidFill>
                            <a:schemeClr val="tx2"/>
                          </a:solidFill>
                          <a:effectLst/>
                        </a:rPr>
                        <a:t>Percent </a:t>
                      </a:r>
                      <a:r>
                        <a:rPr lang="en-US" sz="2000" u="none" strike="noStrike" dirty="0">
                          <a:solidFill>
                            <a:schemeClr val="tx2"/>
                          </a:solidFill>
                          <a:effectLst/>
                        </a:rPr>
                        <a:t>bachelor's degree or higher</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26.4%</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r" fontAlgn="t"/>
                      <a:r>
                        <a:rPr lang="en-US" sz="2000" u="none" strike="noStrike" dirty="0">
                          <a:solidFill>
                            <a:schemeClr val="tx2"/>
                          </a:solidFill>
                          <a:effectLst/>
                        </a:rPr>
                        <a:t>28.4%</a:t>
                      </a:r>
                      <a:endParaRPr lang="en-US" sz="2000" b="0" i="0" u="none" strike="noStrike" dirty="0">
                        <a:solidFill>
                          <a:schemeClr val="tx2"/>
                        </a:solidFill>
                        <a:effectLst/>
                        <a:latin typeface="SansSerif" panose="00000400000000000000" pitchFamily="2" charset="2"/>
                      </a:endParaRPr>
                    </a:p>
                  </a:txBody>
                  <a:tcPr marL="9525" marR="9525" marT="9525" marB="0" anchor="ctr"/>
                </a:tc>
                <a:tc>
                  <a:txBody>
                    <a:bodyPr/>
                    <a:lstStyle/>
                    <a:p>
                      <a:pPr algn="ctr" fontAlgn="t"/>
                      <a:r>
                        <a:rPr lang="en-US" sz="2000" u="none" strike="noStrike" dirty="0">
                          <a:solidFill>
                            <a:schemeClr val="tx2"/>
                          </a:solidFill>
                          <a:effectLst/>
                        </a:rPr>
                        <a:t>*</a:t>
                      </a:r>
                      <a:endParaRPr lang="en-US" sz="2000" b="0" i="0" u="none" strike="noStrike" dirty="0">
                        <a:solidFill>
                          <a:schemeClr val="tx2"/>
                        </a:solidFill>
                        <a:effectLst/>
                        <a:latin typeface="SansSerif" panose="00000400000000000000" pitchFamily="2" charset="2"/>
                      </a:endParaRPr>
                    </a:p>
                  </a:txBody>
                  <a:tcPr marL="9525" marR="9525" marT="9525" marB="0" anchor="ctr"/>
                </a:tc>
                <a:extLst>
                  <a:ext uri="{0D108BD9-81ED-4DB2-BD59-A6C34878D82A}">
                    <a16:rowId xmlns="" xmlns:a16="http://schemas.microsoft.com/office/drawing/2014/main" val="10002"/>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44</a:t>
            </a:fld>
            <a:endParaRPr lang="en-US" dirty="0"/>
          </a:p>
        </p:txBody>
      </p:sp>
      <p:sp>
        <p:nvSpPr>
          <p:cNvPr id="6" name="Rectangle 5"/>
          <p:cNvSpPr/>
          <p:nvPr/>
        </p:nvSpPr>
        <p:spPr>
          <a:xfrm>
            <a:off x="76200" y="6305978"/>
            <a:ext cx="6823076" cy="415498"/>
          </a:xfrm>
          <a:prstGeom prst="rect">
            <a:avLst/>
          </a:prstGeom>
        </p:spPr>
        <p:txBody>
          <a:bodyPr wrap="square">
            <a:spAutoFit/>
          </a:bodyPr>
          <a:lstStyle/>
          <a:p>
            <a:r>
              <a:rPr lang="en-US" sz="1050" i="1" dirty="0">
                <a:solidFill>
                  <a:schemeClr val="bg1">
                    <a:lumMod val="50000"/>
                  </a:schemeClr>
                </a:solidFill>
                <a:latin typeface="Arial" panose="020B0604020202020204" pitchFamily="34" charset="0"/>
                <a:ea typeface="Calibri" panose="020F0502020204030204" pitchFamily="34" charset="0"/>
              </a:rPr>
              <a:t>U.S. Census Bureau </a:t>
            </a:r>
            <a:r>
              <a:rPr lang="en-US" sz="1050" i="1" dirty="0" smtClean="0">
                <a:solidFill>
                  <a:schemeClr val="bg1">
                    <a:lumMod val="50000"/>
                  </a:schemeClr>
                </a:solidFill>
                <a:latin typeface="Arial" panose="020B0604020202020204" pitchFamily="34" charset="0"/>
                <a:ea typeface="Calibri" panose="020F0502020204030204" pitchFamily="34" charset="0"/>
              </a:rPr>
              <a:t>American Community Survey,  1-Year Samples, 2011 and 2015</a:t>
            </a:r>
          </a:p>
          <a:p>
            <a:r>
              <a:rPr lang="en-US" sz="1050" i="1" dirty="0" smtClean="0">
                <a:solidFill>
                  <a:schemeClr val="bg1">
                    <a:lumMod val="50000"/>
                  </a:schemeClr>
                </a:solidFill>
                <a:latin typeface="Arial" panose="020B0604020202020204" pitchFamily="34" charset="0"/>
              </a:rPr>
              <a:t>* Years significantly different p&lt;.05</a:t>
            </a:r>
            <a:endParaRPr lang="en-US" sz="1050" dirty="0">
              <a:solidFill>
                <a:schemeClr val="bg1">
                  <a:lumMod val="50000"/>
                </a:schemeClr>
              </a:solidFill>
            </a:endParaRPr>
          </a:p>
        </p:txBody>
      </p:sp>
    </p:spTree>
    <p:extLst>
      <p:ext uri="{BB962C8B-B14F-4D97-AF65-F5344CB8AC3E}">
        <p14:creationId xmlns:p14="http://schemas.microsoft.com/office/powerpoint/2010/main" val="1445927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Percent Distribution of Educational Attainment of Persons Aged 25 Years and Older, Texas, 2008-2015</a:t>
            </a:r>
            <a:endParaRPr lang="en-US" sz="2800" dirty="0"/>
          </a:p>
        </p:txBody>
      </p:sp>
      <p:graphicFrame>
        <p:nvGraphicFramePr>
          <p:cNvPr id="7" name="Content Placeholder 6"/>
          <p:cNvGraphicFramePr>
            <a:graphicFrameLocks noGrp="1"/>
          </p:cNvGraphicFramePr>
          <p:nvPr>
            <p:ph idx="1"/>
            <p:extLst/>
          </p:nvPr>
        </p:nvGraphicFramePr>
        <p:xfrm>
          <a:off x="0" y="1511300"/>
          <a:ext cx="8836025" cy="508881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45</a:t>
            </a:fld>
            <a:endParaRPr lang="en-US" dirty="0"/>
          </a:p>
        </p:txBody>
      </p:sp>
      <p:sp>
        <p:nvSpPr>
          <p:cNvPr id="8" name="Rectangle 7"/>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1-Year Samples, 2008-2015</a:t>
            </a:r>
            <a:endParaRPr lang="en-US" sz="1000" dirty="0">
              <a:solidFill>
                <a:schemeClr val="bg1">
                  <a:lumMod val="50000"/>
                </a:schemeClr>
              </a:solidFill>
            </a:endParaRPr>
          </a:p>
        </p:txBody>
      </p:sp>
    </p:spTree>
    <p:extLst>
      <p:ext uri="{BB962C8B-B14F-4D97-AF65-F5344CB8AC3E}">
        <p14:creationId xmlns:p14="http://schemas.microsoft.com/office/powerpoint/2010/main" val="3427394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Obesity</a:t>
            </a:r>
            <a:endParaRPr lang="en-US" dirty="0"/>
          </a:p>
        </p:txBody>
      </p:sp>
      <p:pic>
        <p:nvPicPr>
          <p:cNvPr id="5" name="Content Placeholder 4"/>
          <p:cNvPicPr>
            <a:picLocks noGrp="1" noChangeAspect="1"/>
          </p:cNvPicPr>
          <p:nvPr>
            <p:ph idx="1"/>
          </p:nvPr>
        </p:nvPicPr>
        <p:blipFill>
          <a:blip r:embed="rId2"/>
          <a:stretch>
            <a:fillRect/>
          </a:stretch>
        </p:blipFill>
        <p:spPr>
          <a:xfrm>
            <a:off x="-152400" y="1828800"/>
            <a:ext cx="4724400" cy="3624590"/>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46</a:t>
            </a:fld>
            <a:endParaRPr lang="en-US" dirty="0"/>
          </a:p>
        </p:txBody>
      </p:sp>
      <p:sp>
        <p:nvSpPr>
          <p:cNvPr id="6" name="Rectangle 5"/>
          <p:cNvSpPr/>
          <p:nvPr/>
        </p:nvSpPr>
        <p:spPr>
          <a:xfrm>
            <a:off x="152400" y="6444478"/>
            <a:ext cx="4572000" cy="276999"/>
          </a:xfrm>
          <a:prstGeom prst="rect">
            <a:avLst/>
          </a:prstGeom>
        </p:spPr>
        <p:txBody>
          <a:bodyPr>
            <a:spAutoFit/>
          </a:bodyPr>
          <a:lstStyle/>
          <a:p>
            <a:r>
              <a:rPr lang="en-US" sz="1200" dirty="0" smtClean="0">
                <a:solidFill>
                  <a:schemeClr val="bg1">
                    <a:lumMod val="50000"/>
                  </a:schemeClr>
                </a:solidFill>
              </a:rPr>
              <a:t>Source: http</a:t>
            </a:r>
            <a:r>
              <a:rPr lang="en-US" sz="1200" dirty="0">
                <a:solidFill>
                  <a:schemeClr val="bg1">
                    <a:lumMod val="50000"/>
                  </a:schemeClr>
                </a:solidFill>
              </a:rPr>
              <a:t>://stateofobesity.org/files/stateofobesity2015.pdf</a:t>
            </a:r>
          </a:p>
        </p:txBody>
      </p:sp>
      <p:pic>
        <p:nvPicPr>
          <p:cNvPr id="7" name="Picture 6"/>
          <p:cNvPicPr>
            <a:picLocks noChangeAspect="1"/>
          </p:cNvPicPr>
          <p:nvPr/>
        </p:nvPicPr>
        <p:blipFill>
          <a:blip r:embed="rId3"/>
          <a:stretch>
            <a:fillRect/>
          </a:stretch>
        </p:blipFill>
        <p:spPr>
          <a:xfrm>
            <a:off x="4495800" y="2286000"/>
            <a:ext cx="4543337" cy="2819400"/>
          </a:xfrm>
          <a:prstGeom prst="rect">
            <a:avLst/>
          </a:prstGeom>
        </p:spPr>
      </p:pic>
    </p:spTree>
    <p:extLst>
      <p:ext uri="{BB962C8B-B14F-4D97-AF65-F5344CB8AC3E}">
        <p14:creationId xmlns:p14="http://schemas.microsoft.com/office/powerpoint/2010/main" val="140720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391400" cy="1143000"/>
          </a:xfrm>
        </p:spPr>
        <p:txBody>
          <a:bodyPr>
            <a:noAutofit/>
          </a:bodyPr>
          <a:lstStyle/>
          <a:p>
            <a:r>
              <a:rPr lang="en-US" sz="2800" b="1" dirty="0" smtClean="0"/>
              <a:t>Projected Increase in Obesity in Texas by Ethnicity, 2006 to 2040</a:t>
            </a:r>
            <a:endParaRPr lang="en-US" sz="2800" b="1" dirty="0"/>
          </a:p>
        </p:txBody>
      </p:sp>
      <p:pic>
        <p:nvPicPr>
          <p:cNvPr id="1026" name="Picture 2" descr="C:\Users\Owner\Pictures\Picture1.png"/>
          <p:cNvPicPr>
            <a:picLocks noGrp="1" noChangeAspect="1" noChangeArrowheads="1"/>
          </p:cNvPicPr>
          <p:nvPr>
            <p:ph idx="1"/>
          </p:nvPr>
        </p:nvPicPr>
        <p:blipFill>
          <a:blip r:embed="rId3" cstate="print"/>
          <a:stretch>
            <a:fillRect/>
          </a:stretch>
        </p:blipFill>
        <p:spPr bwMode="auto">
          <a:xfrm>
            <a:off x="459700" y="1600200"/>
            <a:ext cx="8224600" cy="4525963"/>
          </a:xfrm>
          <a:prstGeom prst="rect">
            <a:avLst/>
          </a:prstGeom>
          <a:noFill/>
        </p:spPr>
      </p:pic>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C5A0E2DA-1685-4FD8-8CAE-9EFF8F924A6A}" type="slidenum">
              <a:rPr lang="en-US" smtClean="0"/>
              <a:pPr/>
              <a:t>47</a:t>
            </a:fld>
            <a:endParaRPr lang="en-US" dirty="0"/>
          </a:p>
        </p:txBody>
      </p:sp>
      <p:sp>
        <p:nvSpPr>
          <p:cNvPr id="6" name="Rectangle 5"/>
          <p:cNvSpPr/>
          <p:nvPr/>
        </p:nvSpPr>
        <p:spPr>
          <a:xfrm>
            <a:off x="0" y="6537900"/>
            <a:ext cx="5867400" cy="230832"/>
          </a:xfrm>
          <a:prstGeom prst="rect">
            <a:avLst/>
          </a:prstGeom>
        </p:spPr>
        <p:txBody>
          <a:bodyPr wrap="square">
            <a:spAutoFit/>
          </a:bodyPr>
          <a:lstStyle/>
          <a:p>
            <a:r>
              <a:rPr lang="en-US" sz="900" dirty="0"/>
              <a:t>Source: Office of the State Demographer projections, using 2000-2004 migration scenario population projections </a:t>
            </a:r>
          </a:p>
        </p:txBody>
      </p:sp>
    </p:spTree>
    <p:extLst>
      <p:ext uri="{BB962C8B-B14F-4D97-AF65-F5344CB8AC3E}">
        <p14:creationId xmlns:p14="http://schemas.microsoft.com/office/powerpoint/2010/main" val="13089245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Obesity Prevalence</a:t>
            </a:r>
            <a:endParaRPr lang="en-US"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48</a:t>
            </a:fld>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944"/>
          <a:stretch/>
        </p:blipFill>
        <p:spPr bwMode="auto">
          <a:xfrm>
            <a:off x="4689740" y="1219200"/>
            <a:ext cx="4238687"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15" y="1219200"/>
            <a:ext cx="4114761"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0" y="6550888"/>
            <a:ext cx="4572000" cy="230832"/>
          </a:xfrm>
          <a:prstGeom prst="rect">
            <a:avLst/>
          </a:prstGeom>
        </p:spPr>
        <p:txBody>
          <a:bodyPr>
            <a:spAutoFit/>
          </a:bodyPr>
          <a:lstStyle/>
          <a:p>
            <a:r>
              <a:rPr lang="en-US" sz="900" dirty="0"/>
              <a:t>% adults with </a:t>
            </a:r>
            <a:r>
              <a:rPr lang="en-US" sz="900" dirty="0" smtClean="0"/>
              <a:t>obesity: Texas Demographic Center</a:t>
            </a:r>
            <a:endParaRPr lang="en-US" sz="900" dirty="0"/>
          </a:p>
        </p:txBody>
      </p:sp>
    </p:spTree>
    <p:extLst>
      <p:ext uri="{BB962C8B-B14F-4D97-AF65-F5344CB8AC3E}">
        <p14:creationId xmlns:p14="http://schemas.microsoft.com/office/powerpoint/2010/main" val="2296000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Projected Number of Adults with Diabetes by Race and Ethnicity, Texas, </a:t>
            </a:r>
            <a:r>
              <a:rPr lang="en-US" sz="2400" dirty="0" smtClean="0"/>
              <a:t>2010-2040</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49</a:t>
            </a:fld>
            <a:endParaRPr lang="en-US" dirty="0"/>
          </a:p>
        </p:txBody>
      </p:sp>
      <p:graphicFrame>
        <p:nvGraphicFramePr>
          <p:cNvPr id="5" name="Chart 4"/>
          <p:cNvGraphicFramePr>
            <a:graphicFrameLocks/>
          </p:cNvGraphicFramePr>
          <p:nvPr>
            <p:extLst/>
          </p:nvPr>
        </p:nvGraphicFramePr>
        <p:xfrm>
          <a:off x="228600" y="1295400"/>
          <a:ext cx="8839200" cy="541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9043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400" dirty="0"/>
              <a:t>Estimated Percent Change of the Total Population by County, Texas, 2010 to </a:t>
            </a:r>
            <a:r>
              <a:rPr lang="en-US" sz="2400" dirty="0" smtClean="0"/>
              <a:t>2016</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5</a:t>
            </a:fld>
            <a:endParaRPr lang="en-US" dirty="0"/>
          </a:p>
        </p:txBody>
      </p:sp>
      <p:sp>
        <p:nvSpPr>
          <p:cNvPr id="15" name="TextBox 14"/>
          <p:cNvSpPr txBox="1"/>
          <p:nvPr/>
        </p:nvSpPr>
        <p:spPr>
          <a:xfrm>
            <a:off x="5" y="6538923"/>
            <a:ext cx="3611886"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2016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pic>
        <p:nvPicPr>
          <p:cNvPr id="5" name="Picture 4"/>
          <p:cNvPicPr>
            <a:picLocks noChangeAspect="1"/>
          </p:cNvPicPr>
          <p:nvPr/>
        </p:nvPicPr>
        <p:blipFill rotWithShape="1">
          <a:blip r:embed="rId3"/>
          <a:srcRect l="5069" t="17137" r="3391" b="17878"/>
          <a:stretch/>
        </p:blipFill>
        <p:spPr>
          <a:xfrm>
            <a:off x="1555857" y="1114601"/>
            <a:ext cx="6032287" cy="5606879"/>
          </a:xfrm>
          <a:prstGeom prst="rect">
            <a:avLst/>
          </a:prstGeom>
        </p:spPr>
      </p:pic>
      <p:pic>
        <p:nvPicPr>
          <p:cNvPr id="7" name="Picture 6"/>
          <p:cNvPicPr>
            <a:picLocks noChangeAspect="1"/>
          </p:cNvPicPr>
          <p:nvPr/>
        </p:nvPicPr>
        <p:blipFill>
          <a:blip r:embed="rId4"/>
          <a:stretch>
            <a:fillRect/>
          </a:stretch>
        </p:blipFill>
        <p:spPr>
          <a:xfrm>
            <a:off x="239863" y="4880007"/>
            <a:ext cx="1781525" cy="1595251"/>
          </a:xfrm>
          <a:prstGeom prst="rect">
            <a:avLst/>
          </a:prstGeom>
        </p:spPr>
      </p:pic>
    </p:spTree>
    <p:extLst>
      <p:ext uri="{BB962C8B-B14F-4D97-AF65-F5344CB8AC3E}">
        <p14:creationId xmlns:p14="http://schemas.microsoft.com/office/powerpoint/2010/main" val="9558456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Prevalence	</a:t>
            </a:r>
            <a:endParaRPr lang="en-US"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50</a:t>
            </a:fld>
            <a:endParaRPr lang="en-US" dirty="0"/>
          </a:p>
        </p:txBody>
      </p:sp>
      <p:pic>
        <p:nvPicPr>
          <p:cNvPr id="5" name="Picture 4" descr="Y:\Projects\Methodist_Healthcare\HELEN\Diabetes\Reports\Map_ProjDiabetesRates2040_07-12-10.jpg"/>
          <p:cNvPicPr/>
          <p:nvPr/>
        </p:nvPicPr>
        <p:blipFill rotWithShape="1">
          <a:blip r:embed="rId2"/>
          <a:srcRect b="4604"/>
          <a:stretch/>
        </p:blipFill>
        <p:spPr bwMode="auto">
          <a:xfrm>
            <a:off x="4724400" y="1219201"/>
            <a:ext cx="4191000" cy="5105399"/>
          </a:xfrm>
          <a:prstGeom prst="rect">
            <a:avLst/>
          </a:prstGeom>
          <a:noFill/>
          <a:ln w="9525">
            <a:noFill/>
            <a:miter lim="800000"/>
            <a:headEnd/>
            <a:tailEnd/>
          </a:ln>
        </p:spPr>
      </p:pic>
      <p:pic>
        <p:nvPicPr>
          <p:cNvPr id="6" name="Picture 5" descr="Y:\Projects\Methodist_Healthcare\HELEN\Diabetes\Reports\Map_ProjDiabetesRates2010_07-12-10.jpg"/>
          <p:cNvPicPr/>
          <p:nvPr/>
        </p:nvPicPr>
        <p:blipFill>
          <a:blip r:embed="rId3"/>
          <a:srcRect/>
          <a:stretch>
            <a:fillRect/>
          </a:stretch>
        </p:blipFill>
        <p:spPr bwMode="auto">
          <a:xfrm>
            <a:off x="304800" y="1219201"/>
            <a:ext cx="4253089" cy="5347652"/>
          </a:xfrm>
          <a:prstGeom prst="rect">
            <a:avLst/>
          </a:prstGeom>
          <a:noFill/>
          <a:ln w="9525">
            <a:noFill/>
            <a:miter lim="800000"/>
            <a:headEnd/>
            <a:tailEnd/>
          </a:ln>
        </p:spPr>
      </p:pic>
      <p:sp>
        <p:nvSpPr>
          <p:cNvPr id="7" name="Rectangle 6"/>
          <p:cNvSpPr/>
          <p:nvPr/>
        </p:nvSpPr>
        <p:spPr>
          <a:xfrm>
            <a:off x="0" y="6550888"/>
            <a:ext cx="4572000" cy="230832"/>
          </a:xfrm>
          <a:prstGeom prst="rect">
            <a:avLst/>
          </a:prstGeom>
        </p:spPr>
        <p:txBody>
          <a:bodyPr>
            <a:spAutoFit/>
          </a:bodyPr>
          <a:lstStyle/>
          <a:p>
            <a:r>
              <a:rPr lang="en-US" sz="900" dirty="0"/>
              <a:t>% adults with diabetes: </a:t>
            </a:r>
            <a:r>
              <a:rPr lang="en-US" sz="900" dirty="0" smtClean="0"/>
              <a:t>Texas Demographic Center</a:t>
            </a:r>
            <a:endParaRPr lang="en-US" sz="900" dirty="0"/>
          </a:p>
        </p:txBody>
      </p:sp>
    </p:spTree>
    <p:extLst>
      <p:ext uri="{BB962C8B-B14F-4D97-AF65-F5344CB8AC3E}">
        <p14:creationId xmlns:p14="http://schemas.microsoft.com/office/powerpoint/2010/main" val="3244810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eaLnBrk="1" hangingPunct="1">
              <a:buNone/>
            </a:pPr>
            <a:r>
              <a:rPr lang="en-US" dirty="0" smtClean="0"/>
              <a:t>State Demographer</a:t>
            </a:r>
          </a:p>
          <a:p>
            <a:pPr lvl="1">
              <a:buNone/>
            </a:pPr>
            <a:r>
              <a:rPr lang="en-US" dirty="0" smtClean="0"/>
              <a:t>Office: (210) 458-6530</a:t>
            </a:r>
          </a:p>
          <a:p>
            <a:pPr lvl="1" eaLnBrk="1" hangingPunct="1">
              <a:buNone/>
            </a:pPr>
            <a:r>
              <a:rPr lang="en-US" dirty="0" smtClean="0"/>
              <a:t>Email: </a:t>
            </a:r>
            <a:r>
              <a:rPr lang="en-US" dirty="0" smtClean="0">
                <a:hlinkClick r:id="rId3"/>
              </a:rPr>
              <a:t>Lloyd.Potter@</a:t>
            </a:r>
            <a:r>
              <a:rPr lang="en-US" dirty="0" smtClean="0"/>
              <a:t>utsa.edu</a:t>
            </a:r>
          </a:p>
          <a:p>
            <a:pPr lvl="1">
              <a:buNone/>
            </a:pPr>
            <a:r>
              <a:rPr lang="en-US" dirty="0" smtClean="0"/>
              <a:t>Internet: demographics.texas.gov</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4572000"/>
            <a:ext cx="341593" cy="341593"/>
          </a:xfrm>
          <a:prstGeom prst="rect">
            <a:avLst/>
          </a:prstGeom>
        </p:spPr>
      </p:pic>
      <p:sp>
        <p:nvSpPr>
          <p:cNvPr id="10" name="TextBox 9"/>
          <p:cNvSpPr txBox="1"/>
          <p:nvPr/>
        </p:nvSpPr>
        <p:spPr>
          <a:xfrm>
            <a:off x="1789393" y="4513483"/>
            <a:ext cx="4804906"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51</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56321420"/>
              </p:ext>
            </p:extLst>
          </p:nvPr>
        </p:nvGraphicFramePr>
        <p:xfrm>
          <a:off x="457200" y="1371600"/>
          <a:ext cx="8534400" cy="5047996"/>
        </p:xfrm>
        <a:graphic>
          <a:graphicData uri="http://schemas.openxmlformats.org/drawingml/2006/table">
            <a:tbl>
              <a:tblPr firstRow="1" firstCol="1" bandRow="1">
                <a:tableStyleId>{5C22544A-7EE6-4342-B048-85BDC9FD1C3A}</a:tableStyleId>
              </a:tblPr>
              <a:tblGrid>
                <a:gridCol w="1752599">
                  <a:extLst>
                    <a:ext uri="{9D8B030D-6E8A-4147-A177-3AD203B41FA5}">
                      <a16:colId xmlns="" xmlns:a16="http://schemas.microsoft.com/office/drawing/2014/main" val="20000"/>
                    </a:ext>
                  </a:extLst>
                </a:gridCol>
                <a:gridCol w="1066800">
                  <a:extLst>
                    <a:ext uri="{9D8B030D-6E8A-4147-A177-3AD203B41FA5}">
                      <a16:colId xmlns="" xmlns:a16="http://schemas.microsoft.com/office/drawing/2014/main" val="20001"/>
                    </a:ext>
                  </a:extLst>
                </a:gridCol>
                <a:gridCol w="1219200">
                  <a:extLst>
                    <a:ext uri="{9D8B030D-6E8A-4147-A177-3AD203B41FA5}">
                      <a16:colId xmlns="" xmlns:a16="http://schemas.microsoft.com/office/drawing/2014/main" val="20002"/>
                    </a:ext>
                  </a:extLst>
                </a:gridCol>
                <a:gridCol w="1447800">
                  <a:extLst>
                    <a:ext uri="{9D8B030D-6E8A-4147-A177-3AD203B41FA5}">
                      <a16:colId xmlns="" xmlns:a16="http://schemas.microsoft.com/office/drawing/2014/main" val="20003"/>
                    </a:ext>
                  </a:extLst>
                </a:gridCol>
                <a:gridCol w="1447800">
                  <a:extLst>
                    <a:ext uri="{9D8B030D-6E8A-4147-A177-3AD203B41FA5}">
                      <a16:colId xmlns="" xmlns:a16="http://schemas.microsoft.com/office/drawing/2014/main" val="20004"/>
                    </a:ext>
                  </a:extLst>
                </a:gridCol>
                <a:gridCol w="1600201">
                  <a:extLst>
                    <a:ext uri="{9D8B030D-6E8A-4147-A177-3AD203B41FA5}">
                      <a16:colId xmlns="" xmlns:a16="http://schemas.microsoft.com/office/drawing/2014/main" val="20005"/>
                    </a:ext>
                  </a:extLst>
                </a:gridCol>
              </a:tblGrid>
              <a:tr h="838200">
                <a:tc>
                  <a:txBody>
                    <a:bodyPr/>
                    <a:lstStyle/>
                    <a:p>
                      <a:pPr algn="ctr">
                        <a:lnSpc>
                          <a:spcPct val="107000"/>
                        </a:lnSpc>
                      </a:pPr>
                      <a:r>
                        <a:rPr lang="en-US" sz="1600" b="1" dirty="0" smtClean="0">
                          <a:effectLst/>
                          <a:latin typeface="Calibri" panose="020F0502020204030204" pitchFamily="34" charset="0"/>
                        </a:rPr>
                        <a:t>County</a:t>
                      </a:r>
                    </a:p>
                    <a:p>
                      <a:pPr algn="ctr">
                        <a:lnSpc>
                          <a:spcPct val="107000"/>
                        </a:lnSpc>
                      </a:pPr>
                      <a:endParaRPr lang="en-US" sz="1600" b="1"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U.S. Rank </a:t>
                      </a:r>
                      <a:r>
                        <a:rPr lang="en-US" sz="1600" b="1" dirty="0" smtClean="0">
                          <a:effectLst/>
                        </a:rPr>
                        <a:t>Population Change</a:t>
                      </a:r>
                    </a:p>
                  </a:txBody>
                  <a:tcPr marL="61254" marR="61254" marT="0" marB="0" anchor="b"/>
                </a:tc>
                <a:tc>
                  <a:txBody>
                    <a:bodyPr/>
                    <a:lstStyle/>
                    <a:p>
                      <a:pPr marL="0" marR="0" algn="ctr">
                        <a:lnSpc>
                          <a:spcPct val="107000"/>
                        </a:lnSpc>
                        <a:spcBef>
                          <a:spcPts val="0"/>
                        </a:spcBef>
                        <a:spcAft>
                          <a:spcPts val="0"/>
                        </a:spcAft>
                      </a:pPr>
                      <a:r>
                        <a:rPr lang="en-US" sz="1600" b="1" dirty="0" smtClean="0">
                          <a:effectLst/>
                        </a:rPr>
                        <a:t>Population Change</a:t>
                      </a: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smtClean="0">
                          <a:effectLst/>
                        </a:rPr>
                        <a:t>Percent of Change from Natural </a:t>
                      </a:r>
                      <a:r>
                        <a:rPr lang="en-US" sz="1600" b="1" dirty="0">
                          <a:effectLst/>
                        </a:rPr>
                        <a:t>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a:t>
                      </a:r>
                      <a:r>
                        <a:rPr lang="en-US" sz="1600" b="1" baseline="0" dirty="0" smtClean="0">
                          <a:effectLst/>
                        </a:rPr>
                        <a:t> </a:t>
                      </a:r>
                      <a:r>
                        <a:rPr lang="en-US" sz="1600" b="1" dirty="0" smtClean="0">
                          <a:effectLst/>
                        </a:rPr>
                        <a:t>from Domestic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 from International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extLst>
                  <a:ext uri="{0D108BD9-81ED-4DB2-BD59-A6C34878D82A}">
                    <a16:rowId xmlns="" xmlns:a16="http://schemas.microsoft.com/office/drawing/2014/main" val="10000"/>
                  </a:ext>
                </a:extLst>
              </a:tr>
              <a:tr h="320373">
                <a:tc>
                  <a:txBody>
                    <a:bodyPr/>
                    <a:lstStyle/>
                    <a:p>
                      <a:pPr algn="ctr" fontAlgn="b"/>
                      <a:r>
                        <a:rPr lang="en-US" sz="1800" b="1" i="0" u="none" strike="noStrike" dirty="0">
                          <a:solidFill>
                            <a:schemeClr val="bg1"/>
                          </a:solidFill>
                          <a:effectLst/>
                          <a:latin typeface="Calibri" panose="020F0502020204030204" pitchFamily="34" charset="0"/>
                        </a:rPr>
                        <a:t>Harris</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2</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56,587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79.9%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-27.9%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48.1%</a:t>
                      </a:r>
                    </a:p>
                  </a:txBody>
                  <a:tcPr marL="3810" marR="3810" marT="3810" marB="0" anchor="b"/>
                </a:tc>
                <a:extLst>
                  <a:ext uri="{0D108BD9-81ED-4DB2-BD59-A6C34878D82A}">
                    <a16:rowId xmlns="" xmlns:a16="http://schemas.microsoft.com/office/drawing/2014/main" val="10001"/>
                  </a:ext>
                </a:extLst>
              </a:tr>
              <a:tr h="320373">
                <a:tc>
                  <a:txBody>
                    <a:bodyPr/>
                    <a:lstStyle/>
                    <a:p>
                      <a:pPr algn="ctr" fontAlgn="b"/>
                      <a:r>
                        <a:rPr lang="en-US" sz="1800" b="1" i="0" u="none" strike="noStrike" dirty="0">
                          <a:solidFill>
                            <a:schemeClr val="bg1"/>
                          </a:solidFill>
                          <a:effectLst/>
                          <a:latin typeface="Calibri" panose="020F0502020204030204" pitchFamily="34" charset="0"/>
                        </a:rPr>
                        <a:t>Tarrant</a:t>
                      </a:r>
                    </a:p>
                  </a:txBody>
                  <a:tcPr marL="9525" marR="9525" marT="9525" marB="0" anchor="b">
                    <a:solidFill>
                      <a:schemeClr val="accent1"/>
                    </a:solidFill>
                  </a:tcPr>
                </a:tc>
                <a:tc>
                  <a:txBody>
                    <a:bodyPr/>
                    <a:lstStyle/>
                    <a:p>
                      <a:pPr algn="r" fontAlgn="b"/>
                      <a:r>
                        <a:rPr lang="en-US" sz="1800" b="0" i="0" u="none" strike="noStrike">
                          <a:solidFill>
                            <a:schemeClr val="tx2"/>
                          </a:solidFill>
                          <a:effectLst/>
                          <a:latin typeface="Calibri" panose="020F0502020204030204" pitchFamily="34" charset="0"/>
                        </a:rPr>
                        <a:t>5</a:t>
                      </a:r>
                    </a:p>
                  </a:txBody>
                  <a:tcPr marL="9525" marR="9525" marT="9525" marB="0" anchor="b">
                    <a:solidFill>
                      <a:schemeClr val="bg1">
                        <a:lumMod val="95000"/>
                      </a:schemeClr>
                    </a:solidFill>
                  </a:tcPr>
                </a:tc>
                <a:tc>
                  <a:txBody>
                    <a:bodyPr/>
                    <a:lstStyle/>
                    <a:p>
                      <a:pPr algn="l" fontAlgn="b"/>
                      <a:r>
                        <a:rPr lang="en-US" sz="1800" b="0" i="0" u="none" strike="noStrike">
                          <a:solidFill>
                            <a:schemeClr val="tx2"/>
                          </a:solidFill>
                          <a:effectLst/>
                          <a:latin typeface="Calibri" panose="020F0502020204030204" pitchFamily="34" charset="0"/>
                        </a:rPr>
                        <a:t>         35,462 </a:t>
                      </a:r>
                    </a:p>
                  </a:txBody>
                  <a:tcPr marL="9525" marR="9525" marT="9525" marB="0" anchor="b">
                    <a:solidFill>
                      <a:schemeClr val="bg1">
                        <a:lumMod val="95000"/>
                      </a:schemeClr>
                    </a:solidFill>
                  </a:tcPr>
                </a:tc>
                <a:tc>
                  <a:txBody>
                    <a:bodyPr/>
                    <a:lstStyle/>
                    <a:p>
                      <a:pPr algn="ctr" fontAlgn="b"/>
                      <a:r>
                        <a:rPr lang="en-US" sz="1800" b="0" i="0" u="none" strike="noStrike">
                          <a:solidFill>
                            <a:schemeClr val="tx2"/>
                          </a:solidFill>
                          <a:effectLst/>
                          <a:latin typeface="Calibri" panose="020F0502020204030204" pitchFamily="34" charset="0"/>
                        </a:rPr>
                        <a:t>44.4%</a:t>
                      </a:r>
                    </a:p>
                  </a:txBody>
                  <a:tcPr marL="3810" marR="3810" marT="3810" marB="0" anchor="b">
                    <a:solidFill>
                      <a:schemeClr val="bg1">
                        <a:lumMod val="95000"/>
                      </a:schemeClr>
                    </a:solidFill>
                  </a:tcPr>
                </a:tc>
                <a:tc>
                  <a:txBody>
                    <a:bodyPr/>
                    <a:lstStyle/>
                    <a:p>
                      <a:pPr algn="ctr" fontAlgn="b"/>
                      <a:r>
                        <a:rPr lang="en-US" sz="1800" b="0" i="0" u="none" strike="noStrike">
                          <a:solidFill>
                            <a:schemeClr val="tx2"/>
                          </a:solidFill>
                          <a:effectLst/>
                          <a:latin typeface="Calibri" panose="020F0502020204030204" pitchFamily="34" charset="0"/>
                        </a:rPr>
                        <a:t>37.7%</a:t>
                      </a:r>
                    </a:p>
                  </a:txBody>
                  <a:tcPr marL="3810" marR="3810" marT="3810" marB="0" anchor="b">
                    <a:solidFill>
                      <a:schemeClr val="bg1">
                        <a:lumMod val="95000"/>
                      </a:schemeClr>
                    </a:solidFill>
                  </a:tcPr>
                </a:tc>
                <a:tc>
                  <a:txBody>
                    <a:bodyPr/>
                    <a:lstStyle/>
                    <a:p>
                      <a:pPr algn="ctr" fontAlgn="b"/>
                      <a:r>
                        <a:rPr lang="en-US" sz="1800" b="0" i="0" u="none" strike="noStrike">
                          <a:solidFill>
                            <a:schemeClr val="tx2"/>
                          </a:solidFill>
                          <a:effectLst/>
                          <a:latin typeface="Calibri" panose="020F0502020204030204" pitchFamily="34" charset="0"/>
                        </a:rPr>
                        <a:t>17.9%</a:t>
                      </a:r>
                    </a:p>
                  </a:txBody>
                  <a:tcPr marL="3810" marR="3810" marT="3810" marB="0" anchor="b">
                    <a:solidFill>
                      <a:schemeClr val="bg1">
                        <a:lumMod val="95000"/>
                      </a:schemeClr>
                    </a:solidFill>
                  </a:tcPr>
                </a:tc>
                <a:extLst>
                  <a:ext uri="{0D108BD9-81ED-4DB2-BD59-A6C34878D82A}">
                    <a16:rowId xmlns="" xmlns:a16="http://schemas.microsoft.com/office/drawing/2014/main" val="10002"/>
                  </a:ext>
                </a:extLst>
              </a:tr>
              <a:tr h="320373">
                <a:tc>
                  <a:txBody>
                    <a:bodyPr/>
                    <a:lstStyle/>
                    <a:p>
                      <a:pPr algn="ctr" fontAlgn="b"/>
                      <a:r>
                        <a:rPr lang="en-US" sz="1800" b="1" i="0" u="none" strike="noStrike" dirty="0">
                          <a:solidFill>
                            <a:schemeClr val="bg1"/>
                          </a:solidFill>
                          <a:effectLst/>
                          <a:latin typeface="Calibri" panose="020F0502020204030204" pitchFamily="34" charset="0"/>
                        </a:rPr>
                        <a:t>Bexar</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7</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33,198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44.6%</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39.3%</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16.1%</a:t>
                      </a:r>
                    </a:p>
                  </a:txBody>
                  <a:tcPr marL="3810" marR="3810" marT="3810" marB="0" anchor="b"/>
                </a:tc>
                <a:extLst>
                  <a:ext uri="{0D108BD9-81ED-4DB2-BD59-A6C34878D82A}">
                    <a16:rowId xmlns="" xmlns:a16="http://schemas.microsoft.com/office/drawing/2014/main" val="10003"/>
                  </a:ext>
                </a:extLst>
              </a:tr>
              <a:tr h="320373">
                <a:tc>
                  <a:txBody>
                    <a:bodyPr/>
                    <a:lstStyle/>
                    <a:p>
                      <a:pPr algn="ctr" fontAlgn="b"/>
                      <a:r>
                        <a:rPr lang="en-US" sz="1800" b="1" i="0" u="none" strike="noStrike" dirty="0">
                          <a:solidFill>
                            <a:schemeClr val="bg1"/>
                          </a:solidFill>
                          <a:effectLst/>
                          <a:latin typeface="Calibri" panose="020F0502020204030204" pitchFamily="34" charset="0"/>
                        </a:rPr>
                        <a:t>Dallas</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9</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29,209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79.9%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-20.9%</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41.0%</a:t>
                      </a:r>
                    </a:p>
                  </a:txBody>
                  <a:tcPr marL="3810" marR="3810" marT="3810" marB="0" anchor="b"/>
                </a:tc>
                <a:extLst>
                  <a:ext uri="{0D108BD9-81ED-4DB2-BD59-A6C34878D82A}">
                    <a16:rowId xmlns="" xmlns:a16="http://schemas.microsoft.com/office/drawing/2014/main" val="10004"/>
                  </a:ext>
                </a:extLst>
              </a:tr>
              <a:tr h="320373">
                <a:tc>
                  <a:txBody>
                    <a:bodyPr/>
                    <a:lstStyle/>
                    <a:p>
                      <a:pPr algn="ctr" fontAlgn="b"/>
                      <a:r>
                        <a:rPr lang="en-US" sz="1800" b="1" i="0" u="none" strike="noStrike" dirty="0">
                          <a:solidFill>
                            <a:schemeClr val="bg1"/>
                          </a:solidFill>
                          <a:effectLst/>
                          <a:latin typeface="Calibri" panose="020F0502020204030204" pitchFamily="34" charset="0"/>
                        </a:rPr>
                        <a:t>Denton</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11</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27,689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23.9%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67.1%</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9.0%</a:t>
                      </a:r>
                    </a:p>
                  </a:txBody>
                  <a:tcPr marL="3810" marR="3810" marT="3810" marB="0" anchor="b"/>
                </a:tc>
                <a:extLst>
                  <a:ext uri="{0D108BD9-81ED-4DB2-BD59-A6C34878D82A}">
                    <a16:rowId xmlns="" xmlns:a16="http://schemas.microsoft.com/office/drawing/2014/main" val="10005"/>
                  </a:ext>
                </a:extLst>
              </a:tr>
              <a:tr h="320373">
                <a:tc>
                  <a:txBody>
                    <a:bodyPr/>
                    <a:lstStyle/>
                    <a:p>
                      <a:pPr algn="ctr" fontAlgn="b"/>
                      <a:r>
                        <a:rPr lang="en-US" sz="1800" b="1"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13</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27,388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24.8%</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59.4%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15.8%</a:t>
                      </a:r>
                    </a:p>
                  </a:txBody>
                  <a:tcPr marL="3810" marR="3810" marT="3810" marB="0" anchor="b"/>
                </a:tc>
                <a:extLst>
                  <a:ext uri="{0D108BD9-81ED-4DB2-BD59-A6C34878D82A}">
                    <a16:rowId xmlns="" xmlns:a16="http://schemas.microsoft.com/office/drawing/2014/main" val="10006"/>
                  </a:ext>
                </a:extLst>
              </a:tr>
              <a:tr h="320373">
                <a:tc>
                  <a:txBody>
                    <a:bodyPr/>
                    <a:lstStyle/>
                    <a:p>
                      <a:pPr algn="ctr" fontAlgn="b"/>
                      <a:r>
                        <a:rPr lang="en-US" sz="1800" b="1" i="0" u="none" strike="noStrike" dirty="0">
                          <a:solidFill>
                            <a:schemeClr val="bg1"/>
                          </a:solidFill>
                          <a:effectLst/>
                          <a:latin typeface="Calibri" panose="020F0502020204030204" pitchFamily="34" charset="0"/>
                        </a:rPr>
                        <a:t>Collin</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14</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26,506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25.8%</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58.7%</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15.5%</a:t>
                      </a:r>
                    </a:p>
                  </a:txBody>
                  <a:tcPr marL="3810" marR="3810" marT="3810" marB="0" anchor="b"/>
                </a:tc>
                <a:extLst>
                  <a:ext uri="{0D108BD9-81ED-4DB2-BD59-A6C34878D82A}">
                    <a16:rowId xmlns="" xmlns:a16="http://schemas.microsoft.com/office/drawing/2014/main" val="10007"/>
                  </a:ext>
                </a:extLst>
              </a:tr>
              <a:tr h="320373">
                <a:tc>
                  <a:txBody>
                    <a:bodyPr/>
                    <a:lstStyle/>
                    <a:p>
                      <a:pPr algn="ctr" fontAlgn="b"/>
                      <a:r>
                        <a:rPr lang="en-US" sz="1800" b="1" i="0" u="none" strike="noStrike" dirty="0">
                          <a:solidFill>
                            <a:schemeClr val="bg1"/>
                          </a:solidFill>
                          <a:effectLst/>
                          <a:latin typeface="Calibri" panose="020F0502020204030204" pitchFamily="34" charset="0"/>
                        </a:rPr>
                        <a:t>Travis</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17</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24,505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33.3%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22.5%</a:t>
                      </a:r>
                    </a:p>
                  </a:txBody>
                  <a:tcPr marL="3810" marR="3810" marT="3810" marB="0" anchor="b"/>
                </a:tc>
                <a:extLst>
                  <a:ext uri="{0D108BD9-81ED-4DB2-BD59-A6C34878D82A}">
                    <a16:rowId xmlns="" xmlns:a16="http://schemas.microsoft.com/office/drawing/2014/main" val="10008"/>
                  </a:ext>
                </a:extLst>
              </a:tr>
              <a:tr h="320373">
                <a:tc>
                  <a:txBody>
                    <a:bodyPr/>
                    <a:lstStyle/>
                    <a:p>
                      <a:pPr algn="ctr" fontAlgn="b"/>
                      <a:r>
                        <a:rPr lang="en-US" sz="1800" b="1"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22</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20,659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20.3%</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74.1%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5.6%</a:t>
                      </a:r>
                    </a:p>
                  </a:txBody>
                  <a:tcPr marL="3810" marR="3810" marT="3810" marB="0" anchor="b"/>
                </a:tc>
                <a:extLst>
                  <a:ext uri="{0D108BD9-81ED-4DB2-BD59-A6C34878D82A}">
                    <a16:rowId xmlns="" xmlns:a16="http://schemas.microsoft.com/office/drawing/2014/main" val="10009"/>
                  </a:ext>
                </a:extLst>
              </a:tr>
              <a:tr h="320373">
                <a:tc>
                  <a:txBody>
                    <a:bodyPr/>
                    <a:lstStyle/>
                    <a:p>
                      <a:pPr algn="ctr" fontAlgn="b"/>
                      <a:r>
                        <a:rPr lang="en-US" sz="1800" b="1"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24</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19,769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18.5%</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73.5%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8.0%</a:t>
                      </a:r>
                    </a:p>
                  </a:txBody>
                  <a:tcPr marL="3810" marR="3810" marT="3810" marB="0" anchor="b"/>
                </a:tc>
                <a:extLst>
                  <a:ext uri="{0D108BD9-81ED-4DB2-BD59-A6C34878D82A}">
                    <a16:rowId xmlns="" xmlns:a16="http://schemas.microsoft.com/office/drawing/2014/main" val="10010"/>
                  </a:ext>
                </a:extLst>
              </a:tr>
              <a:tr h="320373">
                <a:tc>
                  <a:txBody>
                    <a:bodyPr/>
                    <a:lstStyle/>
                    <a:p>
                      <a:pPr algn="ctr" fontAlgn="b"/>
                      <a:r>
                        <a:rPr lang="en-US" sz="1800" b="1" i="0" u="none" strike="noStrike" dirty="0" smtClean="0">
                          <a:solidFill>
                            <a:schemeClr val="bg1"/>
                          </a:solidFill>
                          <a:effectLst/>
                          <a:latin typeface="Calibri" panose="020F0502020204030204" pitchFamily="34" charset="0"/>
                        </a:rPr>
                        <a:t>Hidalgo*</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54</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10,529 </a:t>
                      </a:r>
                    </a:p>
                  </a:txBody>
                  <a:tcPr marL="9525" marR="9525" marT="9525" marB="0" anchor="b"/>
                </a:tc>
                <a:tc>
                  <a:txBody>
                    <a:bodyPr/>
                    <a:lstStyle/>
                    <a:p>
                      <a:pPr algn="ctr" fontAlgn="b"/>
                      <a:r>
                        <a:rPr lang="en-US" sz="1800" b="0" i="0" u="none" strike="noStrike" dirty="0" smtClean="0">
                          <a:solidFill>
                            <a:schemeClr val="tx2"/>
                          </a:solidFill>
                          <a:effectLst/>
                          <a:latin typeface="Calibri" panose="020F0502020204030204" pitchFamily="34" charset="0"/>
                        </a:rPr>
                        <a:t>113.5%</a:t>
                      </a:r>
                      <a:endParaRPr lang="en-US" sz="18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-33.4%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19.9%</a:t>
                      </a:r>
                    </a:p>
                  </a:txBody>
                  <a:tcPr marL="3810" marR="3810" marT="3810" marB="0" anchor="b"/>
                </a:tc>
                <a:extLst>
                  <a:ext uri="{0D108BD9-81ED-4DB2-BD59-A6C34878D82A}">
                    <a16:rowId xmlns="" xmlns:a16="http://schemas.microsoft.com/office/drawing/2014/main" val="10011"/>
                  </a:ext>
                </a:extLst>
              </a:tr>
              <a:tr h="309011">
                <a:tc gridSpan="6">
                  <a:txBody>
                    <a:bodyPr/>
                    <a:lstStyle/>
                    <a:p>
                      <a:pPr marL="0" marR="0">
                        <a:lnSpc>
                          <a:spcPct val="107000"/>
                        </a:lnSpc>
                        <a:spcBef>
                          <a:spcPts val="0"/>
                        </a:spcBef>
                        <a:spcAft>
                          <a:spcPts val="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Hidalgo</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County had negative net migration (-13.5% of total population growth).</a:t>
                      </a: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2"/>
                  </a:ext>
                </a:extLst>
              </a:tr>
              <a:tr h="170109">
                <a:tc gridSpan="6">
                  <a:txBody>
                    <a:bodyPr/>
                    <a:lstStyle/>
                    <a:p>
                      <a:pPr marL="0" marR="0">
                        <a:lnSpc>
                          <a:spcPct val="107000"/>
                        </a:lnSpc>
                        <a:spcBef>
                          <a:spcPts val="0"/>
                        </a:spcBef>
                        <a:spcAft>
                          <a:spcPts val="0"/>
                        </a:spcAft>
                      </a:pPr>
                      <a:r>
                        <a:rPr lang="en-US" sz="1050" dirty="0">
                          <a:effectLst/>
                        </a:rPr>
                        <a:t>Source: U.S. Census  Bureau, </a:t>
                      </a:r>
                      <a:r>
                        <a:rPr lang="en-US" sz="1050" dirty="0" smtClean="0">
                          <a:effectLst/>
                        </a:rPr>
                        <a:t>2016 </a:t>
                      </a:r>
                      <a:r>
                        <a:rPr lang="en-US" sz="1050" dirty="0">
                          <a:effectLst/>
                        </a:rPr>
                        <a:t>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3"/>
                  </a:ext>
                </a:extLst>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bg1"/>
                </a:solidFill>
              </a:rPr>
              <a:t>Top Counties for Numeric Growth in </a:t>
            </a:r>
            <a:r>
              <a:rPr lang="en-US" dirty="0">
                <a:solidFill>
                  <a:schemeClr val="bg1"/>
                </a:solidFill>
              </a:rPr>
              <a:t>Texas, </a:t>
            </a:r>
            <a:r>
              <a:rPr lang="en-US" dirty="0" smtClean="0">
                <a:solidFill>
                  <a:schemeClr val="bg1"/>
                </a:solidFill>
              </a:rPr>
              <a:t>2015-2016</a:t>
            </a:r>
            <a:endParaRPr lang="en-US" dirty="0">
              <a:solidFill>
                <a:schemeClr val="bg1"/>
              </a:solidFill>
            </a:endParaRPr>
          </a:p>
        </p:txBody>
      </p:sp>
      <p:sp>
        <p:nvSpPr>
          <p:cNvPr id="4" name="Rectangle 3"/>
          <p:cNvSpPr/>
          <p:nvPr/>
        </p:nvSpPr>
        <p:spPr>
          <a:xfrm>
            <a:off x="4495800" y="25146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5" name="Rectangle 4"/>
          <p:cNvSpPr/>
          <p:nvPr/>
        </p:nvSpPr>
        <p:spPr>
          <a:xfrm>
            <a:off x="4495800" y="3429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6" name="Rectangle 5"/>
          <p:cNvSpPr/>
          <p:nvPr/>
        </p:nvSpPr>
        <p:spPr>
          <a:xfrm>
            <a:off x="5943600" y="25146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7" name="Rectangle 6"/>
          <p:cNvSpPr/>
          <p:nvPr/>
        </p:nvSpPr>
        <p:spPr>
          <a:xfrm>
            <a:off x="5943600" y="3429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8" name="Rectangle 7"/>
          <p:cNvSpPr/>
          <p:nvPr/>
        </p:nvSpPr>
        <p:spPr>
          <a:xfrm>
            <a:off x="7391400" y="2514600"/>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9" name="Rectangle 8"/>
          <p:cNvSpPr/>
          <p:nvPr/>
        </p:nvSpPr>
        <p:spPr>
          <a:xfrm>
            <a:off x="7391400" y="3424052"/>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10" name="Rectangle 9"/>
          <p:cNvSpPr/>
          <p:nvPr/>
        </p:nvSpPr>
        <p:spPr>
          <a:xfrm>
            <a:off x="4495800" y="2814452"/>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1" name="Rectangle 10"/>
          <p:cNvSpPr/>
          <p:nvPr/>
        </p:nvSpPr>
        <p:spPr>
          <a:xfrm>
            <a:off x="4495800" y="4724400"/>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2" name="Rectangle 11"/>
          <p:cNvSpPr/>
          <p:nvPr/>
        </p:nvSpPr>
        <p:spPr>
          <a:xfrm>
            <a:off x="5943600" y="4724400"/>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3" name="Rectangle 12"/>
          <p:cNvSpPr/>
          <p:nvPr/>
        </p:nvSpPr>
        <p:spPr>
          <a:xfrm>
            <a:off x="5943600" y="2814452"/>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23934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pPr algn="ctr"/>
            <a:r>
              <a:rPr lang="en-US" dirty="0" smtClean="0">
                <a:solidFill>
                  <a:schemeClr val="bg1"/>
                </a:solidFill>
              </a:rPr>
              <a:t>Top Counties for Percent Growth* in </a:t>
            </a:r>
            <a:r>
              <a:rPr lang="en-US" dirty="0">
                <a:solidFill>
                  <a:schemeClr val="bg1"/>
                </a:solidFill>
              </a:rPr>
              <a:t>Texas, </a:t>
            </a:r>
            <a:r>
              <a:rPr lang="en-US" dirty="0" smtClean="0">
                <a:solidFill>
                  <a:schemeClr val="bg1"/>
                </a:solidFill>
              </a:rPr>
              <a:t>2015-2016</a:t>
            </a:r>
            <a:endParaRPr lang="en-US" dirty="0">
              <a:solidFill>
                <a:schemeClr val="bg1"/>
              </a:solidFill>
            </a:endParaRPr>
          </a:p>
        </p:txBody>
      </p:sp>
      <p:graphicFrame>
        <p:nvGraphicFramePr>
          <p:cNvPr id="4" name="Table 3"/>
          <p:cNvGraphicFramePr>
            <a:graphicFrameLocks noGrp="1"/>
          </p:cNvGraphicFramePr>
          <p:nvPr>
            <p:extLst/>
          </p:nvPr>
        </p:nvGraphicFramePr>
        <p:xfrm>
          <a:off x="1295400" y="1219200"/>
          <a:ext cx="6781800" cy="4876801"/>
        </p:xfrm>
        <a:graphic>
          <a:graphicData uri="http://schemas.openxmlformats.org/drawingml/2006/table">
            <a:tbl>
              <a:tblPr firstRow="1" firstCol="1" bandRow="1">
                <a:tableStyleId>{5C22544A-7EE6-4342-B048-85BDC9FD1C3A}</a:tableStyleId>
              </a:tblPr>
              <a:tblGrid>
                <a:gridCol w="2074433">
                  <a:extLst>
                    <a:ext uri="{9D8B030D-6E8A-4147-A177-3AD203B41FA5}">
                      <a16:colId xmlns="" xmlns:a16="http://schemas.microsoft.com/office/drawing/2014/main" val="20000"/>
                    </a:ext>
                  </a:extLst>
                </a:gridCol>
                <a:gridCol w="638287">
                  <a:extLst>
                    <a:ext uri="{9D8B030D-6E8A-4147-A177-3AD203B41FA5}">
                      <a16:colId xmlns="" xmlns:a16="http://schemas.microsoft.com/office/drawing/2014/main" val="20001"/>
                    </a:ext>
                  </a:extLst>
                </a:gridCol>
                <a:gridCol w="1436146">
                  <a:extLst>
                    <a:ext uri="{9D8B030D-6E8A-4147-A177-3AD203B41FA5}">
                      <a16:colId xmlns="" xmlns:a16="http://schemas.microsoft.com/office/drawing/2014/main" val="20002"/>
                    </a:ext>
                  </a:extLst>
                </a:gridCol>
                <a:gridCol w="1276574">
                  <a:extLst>
                    <a:ext uri="{9D8B030D-6E8A-4147-A177-3AD203B41FA5}">
                      <a16:colId xmlns="" xmlns:a16="http://schemas.microsoft.com/office/drawing/2014/main" val="20003"/>
                    </a:ext>
                  </a:extLst>
                </a:gridCol>
                <a:gridCol w="1356360">
                  <a:extLst>
                    <a:ext uri="{9D8B030D-6E8A-4147-A177-3AD203B41FA5}">
                      <a16:colId xmlns="" xmlns:a16="http://schemas.microsoft.com/office/drawing/2014/main" val="20004"/>
                    </a:ext>
                  </a:extLst>
                </a:gridCol>
              </a:tblGrid>
              <a:tr h="1221765">
                <a:tc>
                  <a:txBody>
                    <a:bodyPr/>
                    <a:lstStyle/>
                    <a:p>
                      <a:pPr algn="ctr">
                        <a:lnSpc>
                          <a:spcPct val="107000"/>
                        </a:lnSpc>
                      </a:pPr>
                      <a:r>
                        <a:rPr lang="en-US" sz="1600" dirty="0" smtClean="0">
                          <a:effectLst/>
                          <a:latin typeface="Calibri" panose="020F0502020204030204" pitchFamily="34" charset="0"/>
                        </a:rPr>
                        <a:t>County</a:t>
                      </a:r>
                    </a:p>
                    <a:p>
                      <a:pPr algn="ct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smtClean="0">
                          <a:effectLst/>
                        </a:rPr>
                        <a:t>2015-2016</a:t>
                      </a:r>
                      <a:r>
                        <a:rPr lang="en-US" sz="1600" baseline="0" dirty="0" smtClean="0">
                          <a:effectLst/>
                        </a:rPr>
                        <a:t> </a:t>
                      </a:r>
                      <a:r>
                        <a:rPr lang="en-US" sz="1600" dirty="0" smtClean="0">
                          <a:effectLst/>
                        </a:rPr>
                        <a:t>Percent 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Domestic 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 Change from International</a:t>
                      </a:r>
                    </a:p>
                    <a:p>
                      <a:pPr marL="0" marR="0" algn="ctr">
                        <a:lnSpc>
                          <a:spcPct val="107000"/>
                        </a:lnSpc>
                        <a:spcBef>
                          <a:spcPts val="0"/>
                        </a:spcBef>
                        <a:spcAft>
                          <a:spcPts val="0"/>
                        </a:spcAft>
                      </a:pPr>
                      <a:r>
                        <a:rPr lang="en-US" sz="1600" dirty="0" smtClean="0">
                          <a:effectLst/>
                        </a:rPr>
                        <a:t>Migration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00"/>
                  </a:ext>
                </a:extLst>
              </a:tr>
              <a:tr h="332276">
                <a:tc>
                  <a:txBody>
                    <a:bodyPr/>
                    <a:lstStyle/>
                    <a:p>
                      <a:pPr algn="ctr" fontAlgn="b"/>
                      <a:r>
                        <a:rPr lang="en-US" sz="1800" b="0" i="0" u="none" strike="noStrike" dirty="0">
                          <a:solidFill>
                            <a:schemeClr val="bg1"/>
                          </a:solidFill>
                          <a:effectLst/>
                          <a:latin typeface="Calibri" panose="020F0502020204030204" pitchFamily="34" charset="0"/>
                        </a:rPr>
                        <a:t>Kendall</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95.9%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4.0%</a:t>
                      </a:r>
                    </a:p>
                  </a:txBody>
                  <a:tcPr marL="3810" marR="3810" marT="3810" marB="0" anchor="b"/>
                </a:tc>
                <a:extLst>
                  <a:ext uri="{0D108BD9-81ED-4DB2-BD59-A6C34878D82A}">
                    <a16:rowId xmlns="" xmlns:a16="http://schemas.microsoft.com/office/drawing/2014/main" val="10001"/>
                  </a:ext>
                </a:extLst>
              </a:tr>
              <a:tr h="332276">
                <a:tc>
                  <a:txBody>
                    <a:bodyPr/>
                    <a:lstStyle/>
                    <a:p>
                      <a:pPr algn="ctr" fontAlgn="b"/>
                      <a:r>
                        <a:rPr lang="en-US" sz="1800" b="0" i="0" u="none" strike="noStrike" dirty="0">
                          <a:solidFill>
                            <a:schemeClr val="bg1"/>
                          </a:solidFill>
                          <a:effectLst/>
                          <a:latin typeface="Calibri" panose="020F0502020204030204" pitchFamily="34" charset="0"/>
                        </a:rPr>
                        <a:t>Hays</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82.2%</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1.8%</a:t>
                      </a:r>
                    </a:p>
                  </a:txBody>
                  <a:tcPr marL="3810" marR="3810" marT="3810" marB="0" anchor="b"/>
                </a:tc>
                <a:extLst>
                  <a:ext uri="{0D108BD9-81ED-4DB2-BD59-A6C34878D82A}">
                    <a16:rowId xmlns="" xmlns:a16="http://schemas.microsoft.com/office/drawing/2014/main" val="10002"/>
                  </a:ext>
                </a:extLst>
              </a:tr>
              <a:tr h="332276">
                <a:tc>
                  <a:txBody>
                    <a:bodyPr/>
                    <a:lstStyle/>
                    <a:p>
                      <a:pPr algn="ctr" fontAlgn="b"/>
                      <a:r>
                        <a:rPr lang="en-US" sz="1800" b="0" i="0" u="none" strike="noStrike" dirty="0">
                          <a:solidFill>
                            <a:schemeClr val="bg1"/>
                          </a:solidFill>
                          <a:effectLst/>
                          <a:latin typeface="Calibri" panose="020F0502020204030204" pitchFamily="34" charset="0"/>
                        </a:rPr>
                        <a:t>Comal</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88.5%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2.0%</a:t>
                      </a:r>
                    </a:p>
                  </a:txBody>
                  <a:tcPr marL="3810" marR="3810" marT="3810" marB="0" anchor="b"/>
                </a:tc>
                <a:extLst>
                  <a:ext uri="{0D108BD9-81ED-4DB2-BD59-A6C34878D82A}">
                    <a16:rowId xmlns="" xmlns:a16="http://schemas.microsoft.com/office/drawing/2014/main" val="10003"/>
                  </a:ext>
                </a:extLst>
              </a:tr>
              <a:tr h="332276">
                <a:tc>
                  <a:txBody>
                    <a:bodyPr/>
                    <a:lstStyle/>
                    <a:p>
                      <a:pPr algn="ctr" fontAlgn="b"/>
                      <a:r>
                        <a:rPr lang="en-US" sz="1800" b="0"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14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74.1%</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5.6%</a:t>
                      </a:r>
                    </a:p>
                  </a:txBody>
                  <a:tcPr marL="3810" marR="3810" marT="3810" marB="0" anchor="b"/>
                </a:tc>
                <a:extLst>
                  <a:ext uri="{0D108BD9-81ED-4DB2-BD59-A6C34878D82A}">
                    <a16:rowId xmlns="" xmlns:a16="http://schemas.microsoft.com/office/drawing/2014/main" val="10004"/>
                  </a:ext>
                </a:extLst>
              </a:tr>
              <a:tr h="332276">
                <a:tc>
                  <a:txBody>
                    <a:bodyPr/>
                    <a:lstStyle/>
                    <a:p>
                      <a:pPr algn="ctr" fontAlgn="b"/>
                      <a:r>
                        <a:rPr lang="en-US" sz="1800" b="0"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18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59.4%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15.8%</a:t>
                      </a:r>
                    </a:p>
                  </a:txBody>
                  <a:tcPr marL="3810" marR="3810" marT="3810" marB="0" anchor="b"/>
                </a:tc>
                <a:extLst>
                  <a:ext uri="{0D108BD9-81ED-4DB2-BD59-A6C34878D82A}">
                    <a16:rowId xmlns="" xmlns:a16="http://schemas.microsoft.com/office/drawing/2014/main" val="10005"/>
                  </a:ext>
                </a:extLst>
              </a:tr>
              <a:tr h="332276">
                <a:tc>
                  <a:txBody>
                    <a:bodyPr/>
                    <a:lstStyle/>
                    <a:p>
                      <a:pPr algn="ctr" fontAlgn="b"/>
                      <a:r>
                        <a:rPr lang="en-US" sz="1800" b="0"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24</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3.7%</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73.5%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8.0%</a:t>
                      </a:r>
                    </a:p>
                  </a:txBody>
                  <a:tcPr marL="3810" marR="3810" marT="3810" marB="0" anchor="b"/>
                </a:tc>
                <a:extLst>
                  <a:ext uri="{0D108BD9-81ED-4DB2-BD59-A6C34878D82A}">
                    <a16:rowId xmlns="" xmlns:a16="http://schemas.microsoft.com/office/drawing/2014/main" val="10006"/>
                  </a:ext>
                </a:extLst>
              </a:tr>
              <a:tr h="332276">
                <a:tc>
                  <a:txBody>
                    <a:bodyPr/>
                    <a:lstStyle/>
                    <a:p>
                      <a:pPr algn="ctr" fontAlgn="b"/>
                      <a:r>
                        <a:rPr lang="en-US" sz="1800" b="0" i="0" u="none" strike="noStrike" dirty="0">
                          <a:solidFill>
                            <a:schemeClr val="bg1"/>
                          </a:solidFill>
                          <a:effectLst/>
                          <a:latin typeface="Calibri" panose="020F0502020204030204" pitchFamily="34" charset="0"/>
                        </a:rPr>
                        <a:t>Rockwall</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25</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82.2%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2.5%</a:t>
                      </a:r>
                    </a:p>
                  </a:txBody>
                  <a:tcPr marL="3810" marR="3810" marT="3810" marB="0" anchor="b"/>
                </a:tc>
                <a:extLst>
                  <a:ext uri="{0D108BD9-81ED-4DB2-BD59-A6C34878D82A}">
                    <a16:rowId xmlns="" xmlns:a16="http://schemas.microsoft.com/office/drawing/2014/main" val="10007"/>
                  </a:ext>
                </a:extLst>
              </a:tr>
              <a:tr h="332276">
                <a:tc>
                  <a:txBody>
                    <a:bodyPr/>
                    <a:lstStyle/>
                    <a:p>
                      <a:pPr algn="ctr" fontAlgn="b"/>
                      <a:r>
                        <a:rPr lang="en-US" sz="1800" b="0" i="0" u="none" strike="noStrike" dirty="0">
                          <a:solidFill>
                            <a:schemeClr val="bg1"/>
                          </a:solidFill>
                          <a:effectLst/>
                          <a:latin typeface="Calibri" panose="020F0502020204030204" pitchFamily="34" charset="0"/>
                        </a:rPr>
                        <a:t>Denton</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28</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67.1%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9.0%</a:t>
                      </a:r>
                    </a:p>
                  </a:txBody>
                  <a:tcPr marL="3810" marR="3810" marT="3810" marB="0" anchor="b"/>
                </a:tc>
                <a:extLst>
                  <a:ext uri="{0D108BD9-81ED-4DB2-BD59-A6C34878D82A}">
                    <a16:rowId xmlns="" xmlns:a16="http://schemas.microsoft.com/office/drawing/2014/main" val="10008"/>
                  </a:ext>
                </a:extLst>
              </a:tr>
              <a:tr h="332276">
                <a:tc>
                  <a:txBody>
                    <a:bodyPr/>
                    <a:lstStyle/>
                    <a:p>
                      <a:pPr algn="ctr" fontAlgn="b"/>
                      <a:r>
                        <a:rPr lang="en-US" sz="1800" b="0" i="0" u="none" strike="noStrike" dirty="0">
                          <a:solidFill>
                            <a:schemeClr val="bg1"/>
                          </a:solidFill>
                          <a:effectLst/>
                          <a:latin typeface="Calibri" panose="020F0502020204030204" pitchFamily="34" charset="0"/>
                        </a:rPr>
                        <a:t>Kaufman</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3.4%</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81.3%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2.2%</a:t>
                      </a:r>
                    </a:p>
                  </a:txBody>
                  <a:tcPr marL="3810" marR="3810" marT="3810" marB="0" anchor="b"/>
                </a:tc>
                <a:extLst>
                  <a:ext uri="{0D108BD9-81ED-4DB2-BD59-A6C34878D82A}">
                    <a16:rowId xmlns="" xmlns:a16="http://schemas.microsoft.com/office/drawing/2014/main" val="10009"/>
                  </a:ext>
                </a:extLst>
              </a:tr>
              <a:tr h="332276">
                <a:tc>
                  <a:txBody>
                    <a:bodyPr/>
                    <a:lstStyle/>
                    <a:p>
                      <a:pPr algn="ctr" fontAlgn="b"/>
                      <a:r>
                        <a:rPr lang="en-US" sz="1800" b="0" i="0" u="none" strike="noStrike" dirty="0">
                          <a:solidFill>
                            <a:schemeClr val="bg1"/>
                          </a:solidFill>
                          <a:effectLst/>
                          <a:latin typeface="Calibri" panose="020F0502020204030204" pitchFamily="34" charset="0"/>
                        </a:rPr>
                        <a:t>Bastrop</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42</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3.1%</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83.5%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0.7%</a:t>
                      </a:r>
                    </a:p>
                  </a:txBody>
                  <a:tcPr marL="3810" marR="3810" marT="3810" marB="0" anchor="b"/>
                </a:tc>
                <a:extLst>
                  <a:ext uri="{0D108BD9-81ED-4DB2-BD59-A6C34878D82A}">
                    <a16:rowId xmlns="" xmlns:a16="http://schemas.microsoft.com/office/drawing/2014/main" val="10010"/>
                  </a:ext>
                </a:extLst>
              </a:tr>
              <a:tr h="332276">
                <a:tc>
                  <a:txBody>
                    <a:bodyPr/>
                    <a:lstStyle/>
                    <a:p>
                      <a:pPr algn="ctr" fontAlgn="b"/>
                      <a:r>
                        <a:rPr lang="en-US" sz="1800" b="0" i="0" u="none" strike="noStrike" dirty="0">
                          <a:solidFill>
                            <a:schemeClr val="bg1"/>
                          </a:solidFill>
                          <a:effectLst/>
                          <a:latin typeface="Calibri" panose="020F0502020204030204" pitchFamily="34" charset="0"/>
                        </a:rPr>
                        <a:t>Ellis</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50</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78.1%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2.6%</a:t>
                      </a:r>
                    </a:p>
                  </a:txBody>
                  <a:tcPr marL="3810" marR="3810" marT="3810" marB="0" anchor="b"/>
                </a:tc>
                <a:extLst>
                  <a:ext uri="{0D108BD9-81ED-4DB2-BD59-A6C34878D82A}">
                    <a16:rowId xmlns="" xmlns:a16="http://schemas.microsoft.com/office/drawing/2014/main" val="10011"/>
                  </a:ext>
                </a:extLst>
              </a:tr>
            </a:tbl>
          </a:graphicData>
        </a:graphic>
      </p:graphicFrame>
      <p:sp>
        <p:nvSpPr>
          <p:cNvPr id="5" name="Rectangle 4"/>
          <p:cNvSpPr/>
          <p:nvPr/>
        </p:nvSpPr>
        <p:spPr>
          <a:xfrm>
            <a:off x="104934" y="6236716"/>
            <a:ext cx="4572000" cy="635751"/>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2016</a:t>
            </a:r>
          </a:p>
          <a:p>
            <a:pPr marL="0" marR="0">
              <a:lnSpc>
                <a:spcPct val="107000"/>
              </a:lnSpc>
              <a:spcBef>
                <a:spcPts val="0"/>
              </a:spcBef>
              <a:spcAft>
                <a:spcPts val="0"/>
              </a:spcAft>
            </a:pP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Source: U.S. Census  Bureau, </a:t>
            </a:r>
            <a:r>
              <a:rPr lang="fr-FR" sz="1100" dirty="0" smtClean="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2016 </a:t>
            </a: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Vintage Population </a:t>
            </a:r>
            <a:r>
              <a:rPr lang="fr-FR" sz="1100"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486400" y="2438400"/>
            <a:ext cx="1219200" cy="3657601"/>
          </a:xfrm>
          <a:prstGeom prst="rect">
            <a:avLst/>
          </a:prstGeom>
          <a:noFill/>
          <a:ln w="34925">
            <a:solidFill>
              <a:srgbClr val="C00000"/>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193959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change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01001168"/>
              </p:ext>
            </p:extLst>
          </p:nvPr>
        </p:nvGraphicFramePr>
        <p:xfrm>
          <a:off x="76199" y="2362198"/>
          <a:ext cx="8610601" cy="2438400"/>
        </p:xfrm>
        <a:graphic>
          <a:graphicData uri="http://schemas.openxmlformats.org/drawingml/2006/table">
            <a:tbl>
              <a:tblPr firstRow="1" bandRow="1">
                <a:tableStyleId>{5C22544A-7EE6-4342-B048-85BDC9FD1C3A}</a:tableStyleId>
              </a:tblPr>
              <a:tblGrid>
                <a:gridCol w="5867401">
                  <a:extLst>
                    <a:ext uri="{9D8B030D-6E8A-4147-A177-3AD203B41FA5}">
                      <a16:colId xmlns="" xmlns:a16="http://schemas.microsoft.com/office/drawing/2014/main" val="2001594354"/>
                    </a:ext>
                  </a:extLst>
                </a:gridCol>
                <a:gridCol w="1295400">
                  <a:extLst>
                    <a:ext uri="{9D8B030D-6E8A-4147-A177-3AD203B41FA5}">
                      <a16:colId xmlns="" xmlns:a16="http://schemas.microsoft.com/office/drawing/2014/main" val="1880634631"/>
                    </a:ext>
                  </a:extLst>
                </a:gridCol>
                <a:gridCol w="1447800">
                  <a:extLst>
                    <a:ext uri="{9D8B030D-6E8A-4147-A177-3AD203B41FA5}">
                      <a16:colId xmlns="" xmlns:a16="http://schemas.microsoft.com/office/drawing/2014/main" val="2829283951"/>
                    </a:ext>
                  </a:extLst>
                </a:gridCol>
              </a:tblGrid>
              <a:tr h="937845">
                <a:tc>
                  <a:txBody>
                    <a:bodyPr/>
                    <a:lstStyle/>
                    <a:p>
                      <a:pPr algn="l" fontAlgn="b"/>
                      <a:endParaRPr lang="en-US" sz="2400" b="0" i="0" u="none" strike="noStrike" dirty="0">
                        <a:solidFill>
                          <a:schemeClr val="tx2"/>
                        </a:solidFill>
                        <a:effectLst/>
                        <a:latin typeface="Calibri" panose="020F0502020204030204" pitchFamily="34" charset="0"/>
                      </a:endParaRPr>
                    </a:p>
                  </a:txBody>
                  <a:tcPr marL="7620" marR="7620" marT="7620" marB="0" anchor="b"/>
                </a:tc>
                <a:tc>
                  <a:txBody>
                    <a:bodyPr/>
                    <a:lstStyle/>
                    <a:p>
                      <a:pPr algn="ctr" fontAlgn="b"/>
                      <a:r>
                        <a:rPr lang="en-US" sz="2000" u="none" strike="noStrike" dirty="0">
                          <a:solidFill>
                            <a:schemeClr val="bg1"/>
                          </a:solidFill>
                          <a:effectLst/>
                        </a:rPr>
                        <a:t>Texas</a:t>
                      </a:r>
                      <a:endParaRPr lang="en-US" sz="2000" b="0" i="0" u="none" strike="noStrike" dirty="0">
                        <a:solidFill>
                          <a:schemeClr val="bg1"/>
                        </a:solidFill>
                        <a:effectLst/>
                        <a:latin typeface="Calibri" panose="020F0502020204030204" pitchFamily="34" charset="0"/>
                      </a:endParaRPr>
                    </a:p>
                  </a:txBody>
                  <a:tcPr marL="7620" marR="7620" marT="7620" marB="0" anchor="b"/>
                </a:tc>
                <a:tc>
                  <a:txBody>
                    <a:bodyPr/>
                    <a:lstStyle/>
                    <a:p>
                      <a:pPr algn="ctr" fontAlgn="b"/>
                      <a:r>
                        <a:rPr lang="en-US" sz="2000" u="none" strike="noStrike" dirty="0">
                          <a:solidFill>
                            <a:schemeClr val="bg1"/>
                          </a:solidFill>
                          <a:effectLst/>
                        </a:rPr>
                        <a:t>McLennan County</a:t>
                      </a:r>
                      <a:endParaRPr lang="en-US" sz="2000" b="0" i="0" u="none" strike="noStrike" dirty="0">
                        <a:solidFill>
                          <a:schemeClr val="bg1"/>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1657806795"/>
                  </a:ext>
                </a:extLst>
              </a:tr>
              <a:tr h="500185">
                <a:tc>
                  <a:txBody>
                    <a:bodyPr/>
                    <a:lstStyle/>
                    <a:p>
                      <a:pPr algn="l" fontAlgn="b"/>
                      <a:r>
                        <a:rPr lang="en-US" sz="2000" u="none" strike="noStrike">
                          <a:solidFill>
                            <a:schemeClr val="tx2"/>
                          </a:solidFill>
                          <a:effectLst/>
                        </a:rPr>
                        <a:t>Population estimates, July 1, 2016</a:t>
                      </a:r>
                      <a:endParaRPr lang="en-US" sz="20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dirty="0">
                          <a:solidFill>
                            <a:schemeClr val="tx2"/>
                          </a:solidFill>
                          <a:effectLst/>
                        </a:rPr>
                        <a:t>27,862,596</a:t>
                      </a:r>
                      <a:endParaRPr lang="en-US" sz="20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a:solidFill>
                            <a:schemeClr val="tx2"/>
                          </a:solidFill>
                          <a:effectLst/>
                        </a:rPr>
                        <a:t>247,934</a:t>
                      </a:r>
                      <a:endParaRPr lang="en-US" sz="2000" b="0" i="0" u="none" strike="noStrike">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2652614899"/>
                  </a:ext>
                </a:extLst>
              </a:tr>
              <a:tr h="500185">
                <a:tc>
                  <a:txBody>
                    <a:bodyPr/>
                    <a:lstStyle/>
                    <a:p>
                      <a:pPr algn="l" fontAlgn="b"/>
                      <a:r>
                        <a:rPr lang="en-US" sz="2000" u="none" strike="noStrike">
                          <a:solidFill>
                            <a:schemeClr val="tx2"/>
                          </a:solidFill>
                          <a:effectLst/>
                        </a:rPr>
                        <a:t>Population estimates base, April 1, 2010,</a:t>
                      </a:r>
                      <a:endParaRPr lang="en-US" sz="20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dirty="0">
                          <a:solidFill>
                            <a:schemeClr val="tx2"/>
                          </a:solidFill>
                          <a:effectLst/>
                        </a:rPr>
                        <a:t>25,146,100</a:t>
                      </a:r>
                      <a:endParaRPr lang="en-US" sz="20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dirty="0">
                          <a:solidFill>
                            <a:schemeClr val="tx2"/>
                          </a:solidFill>
                          <a:effectLst/>
                        </a:rPr>
                        <a:t>234,906</a:t>
                      </a:r>
                      <a:endParaRPr lang="en-US" sz="20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1528111639"/>
                  </a:ext>
                </a:extLst>
              </a:tr>
              <a:tr h="500185">
                <a:tc>
                  <a:txBody>
                    <a:bodyPr/>
                    <a:lstStyle/>
                    <a:p>
                      <a:pPr algn="l" fontAlgn="b"/>
                      <a:r>
                        <a:rPr lang="en-US" sz="2000" u="none" strike="noStrike" dirty="0">
                          <a:solidFill>
                            <a:schemeClr val="tx2"/>
                          </a:solidFill>
                          <a:effectLst/>
                        </a:rPr>
                        <a:t>Percent population change - April 1, 2010 to July 1, 2016</a:t>
                      </a:r>
                      <a:endParaRPr lang="en-US" sz="2000" b="0" i="0" u="none" strike="noStrike" dirty="0">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a:solidFill>
                            <a:schemeClr val="tx2"/>
                          </a:solidFill>
                          <a:effectLst/>
                        </a:rPr>
                        <a:t>10.80%</a:t>
                      </a:r>
                      <a:endParaRPr lang="en-US" sz="2000" b="0" i="0" u="none" strike="noStrike">
                        <a:solidFill>
                          <a:schemeClr val="tx2"/>
                        </a:solidFill>
                        <a:effectLst/>
                        <a:latin typeface="Calibri" panose="020F0502020204030204" pitchFamily="34" charset="0"/>
                      </a:endParaRPr>
                    </a:p>
                  </a:txBody>
                  <a:tcPr marL="7620" marR="7620" marT="7620" marB="0" anchor="b"/>
                </a:tc>
                <a:tc>
                  <a:txBody>
                    <a:bodyPr/>
                    <a:lstStyle/>
                    <a:p>
                      <a:pPr algn="r" fontAlgn="b"/>
                      <a:r>
                        <a:rPr lang="en-US" sz="2000" u="none" strike="noStrike" dirty="0">
                          <a:solidFill>
                            <a:schemeClr val="tx2"/>
                          </a:solidFill>
                          <a:effectLst/>
                        </a:rPr>
                        <a:t>5.50%</a:t>
                      </a:r>
                      <a:endParaRPr lang="en-US" sz="2000" b="0" i="0" u="none" strike="noStrike" dirty="0">
                        <a:solidFill>
                          <a:schemeClr val="tx2"/>
                        </a:solidFill>
                        <a:effectLst/>
                        <a:latin typeface="Calibri" panose="020F0502020204030204" pitchFamily="34" charset="0"/>
                      </a:endParaRPr>
                    </a:p>
                  </a:txBody>
                  <a:tcPr marL="7620" marR="7620" marT="7620" marB="0" anchor="b"/>
                </a:tc>
                <a:extLst>
                  <a:ext uri="{0D108BD9-81ED-4DB2-BD59-A6C34878D82A}">
                    <a16:rowId xmlns="" xmlns:a16="http://schemas.microsoft.com/office/drawing/2014/main" val="3487681466"/>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8</a:t>
            </a:fld>
            <a:endParaRPr lang="en-US" dirty="0"/>
          </a:p>
        </p:txBody>
      </p:sp>
      <p:sp>
        <p:nvSpPr>
          <p:cNvPr id="6" name="Rectangle 5"/>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t>
            </a:r>
            <a:r>
              <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Population Estimates, Vintage 20162015</a:t>
            </a:r>
            <a:endParaRPr lang="en-US" sz="1000" dirty="0">
              <a:solidFill>
                <a:schemeClr val="bg1">
                  <a:lumMod val="50000"/>
                </a:schemeClr>
              </a:solidFill>
            </a:endParaRPr>
          </a:p>
        </p:txBody>
      </p:sp>
    </p:spTree>
    <p:extLst>
      <p:ext uri="{BB962C8B-B14F-4D97-AF65-F5344CB8AC3E}">
        <p14:creationId xmlns:p14="http://schemas.microsoft.com/office/powerpoint/2010/main" val="3876223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0446"/>
          <a:stretch/>
        </p:blipFill>
        <p:spPr>
          <a:xfrm>
            <a:off x="969425" y="3300788"/>
            <a:ext cx="1461915" cy="1234200"/>
          </a:xfrm>
          <a:prstGeom prst="rect">
            <a:avLst/>
          </a:prstGeom>
        </p:spPr>
      </p:pic>
      <p:sp>
        <p:nvSpPr>
          <p:cNvPr id="4" name="Rectangle 3"/>
          <p:cNvSpPr/>
          <p:nvPr/>
        </p:nvSpPr>
        <p:spPr>
          <a:xfrm>
            <a:off x="1905000" y="228600"/>
            <a:ext cx="7467600" cy="407035"/>
          </a:xfrm>
          <a:prstGeom prst="rect">
            <a:avLst/>
          </a:prstGeom>
        </p:spPr>
        <p:txBody>
          <a:bodyPr wrap="square">
            <a:spAutoFit/>
          </a:bodyPr>
          <a:lstStyle/>
          <a:p>
            <a:pPr marL="571500" marR="0" indent="-571500">
              <a:lnSpc>
                <a:spcPct val="107000"/>
              </a:lnSpc>
              <a:spcBef>
                <a:spcPts val="0"/>
              </a:spcBef>
              <a:spcAft>
                <a:spcPts val="0"/>
              </a:spcAft>
            </a:pPr>
            <a:r>
              <a:rPr lang="en-US" sz="2000" dirty="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Estimated Percent Population Change, Texas Places, 2015-2016</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76200" y="6367433"/>
            <a:ext cx="2895595" cy="400110"/>
          </a:xfrm>
          <a:prstGeom prst="rect">
            <a:avLst/>
          </a:prstGeom>
          <a:noFill/>
        </p:spPr>
        <p:txBody>
          <a:bodyPr wrap="squar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2016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pic>
        <p:nvPicPr>
          <p:cNvPr id="6" name="Picture 5"/>
          <p:cNvPicPr>
            <a:picLocks noChangeAspect="1"/>
          </p:cNvPicPr>
          <p:nvPr/>
        </p:nvPicPr>
        <p:blipFill>
          <a:blip r:embed="rId3"/>
          <a:stretch>
            <a:fillRect/>
          </a:stretch>
        </p:blipFill>
        <p:spPr>
          <a:xfrm>
            <a:off x="3124200" y="1219200"/>
            <a:ext cx="5616246" cy="5447008"/>
          </a:xfrm>
          <a:prstGeom prst="rect">
            <a:avLst/>
          </a:prstGeom>
        </p:spPr>
      </p:pic>
    </p:spTree>
    <p:extLst>
      <p:ext uri="{BB962C8B-B14F-4D97-AF65-F5344CB8AC3E}">
        <p14:creationId xmlns:p14="http://schemas.microsoft.com/office/powerpoint/2010/main" val="540878584"/>
      </p:ext>
    </p:extLst>
  </p:cSld>
  <p:clrMapOvr>
    <a:masterClrMapping/>
  </p:clrMapOvr>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327827-ADB5-4A53-A1D5-C733F4954327}">
  <ds:schemaRefs>
    <ds:schemaRef ds:uri="http://purl.org/dc/elements/1.1/"/>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94A2D153-A545-4A3E-B636-BC684C00752A}">
  <ds:schemaRefs>
    <ds:schemaRef ds:uri="http://schemas.microsoft.com/sharepoint/v3/contenttype/forms"/>
  </ds:schemaRefs>
</ds:datastoreItem>
</file>

<file path=customXml/itemProps3.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22310</TotalTime>
  <Words>2645</Words>
  <Application>Microsoft Office PowerPoint</Application>
  <PresentationFormat>Letter Paper (8.5x11 in)</PresentationFormat>
  <Paragraphs>510</Paragraphs>
  <Slides>51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ＭＳ Ｐゴシック</vt:lpstr>
      <vt:lpstr>Arial</vt:lpstr>
      <vt:lpstr>Calibri</vt:lpstr>
      <vt:lpstr>Calibri Light</vt:lpstr>
      <vt:lpstr>SansSerif</vt:lpstr>
      <vt:lpstr>Times New Roman</vt:lpstr>
      <vt:lpstr>1_Office Theme</vt:lpstr>
      <vt:lpstr>Texas and Waco Area Demographic Characteristics and Trends </vt:lpstr>
      <vt:lpstr>Growing States, 2000-2016</vt:lpstr>
      <vt:lpstr>Total Estimated Population by County, Texas, 2016</vt:lpstr>
      <vt:lpstr>Estimated Population Change, Texas Counties, 2010 to 2016</vt:lpstr>
      <vt:lpstr>Estimated Percent Change of the Total Population by County, Texas, 2010 to 2016</vt:lpstr>
      <vt:lpstr>PowerPoint Presentation</vt:lpstr>
      <vt:lpstr>PowerPoint Presentation</vt:lpstr>
      <vt:lpstr>Population change</vt:lpstr>
      <vt:lpstr>PowerPoint Presentation</vt:lpstr>
      <vt:lpstr>Estimated Percent of Total Net-Migrant Flows to and From Texas and Other States, 2015</vt:lpstr>
      <vt:lpstr>PowerPoint Presentation</vt:lpstr>
      <vt:lpstr>Texas White (non-Hispanic) and Hispanic Populations by Age, 2014</vt:lpstr>
      <vt:lpstr>Texas Population Pyramid by Race/Ethnicity, 2014</vt:lpstr>
      <vt:lpstr>Texas Population Pyramid by Race/Ethnicity, 2014</vt:lpstr>
      <vt:lpstr>Texas Population Pyramid by Race/Ethnicity, 2014</vt:lpstr>
      <vt:lpstr>Age</vt:lpstr>
      <vt:lpstr>Texas Population Pyramid by Race/Ethnicity, 2015</vt:lpstr>
      <vt:lpstr>Texas Population Pyramid by Race/Ethnicity, 2015</vt:lpstr>
      <vt:lpstr>Texas Population Pyramid by Race/Ethnicity, 2015</vt:lpstr>
      <vt:lpstr>Race/Ethnicity</vt:lpstr>
      <vt:lpstr>Percent of the population that is Hispanic,  Census Tracts, Waco Area, Texas, 2009-2013</vt:lpstr>
      <vt:lpstr>Percent of the population that is Black/African American,  Census Tracts, Waco Area, Texas, 2009-2013</vt:lpstr>
      <vt:lpstr>Percent of the population that is Asian, Census Tracts, Waco Area, Texas, 2009-2013</vt:lpstr>
      <vt:lpstr>Language, Education, Disability, Travel Time</vt:lpstr>
      <vt:lpstr>Percent of households that are married couple family, Census Tracts, Waco Area, Texas, 2011-2015</vt:lpstr>
      <vt:lpstr>Percent of person aged 25 years and older with a bachelor’s degree or higher, Census Tracts, Waco Area, Texas, 2011-2015</vt:lpstr>
      <vt:lpstr>Percent of the population that is foreign-born, Census Tracts, Waco Area, Texas, 2011-2015</vt:lpstr>
      <vt:lpstr>Percent of persons aged 5 and older who do not speak English at home and who speak English less than very well, Census Tracts, Waco Area, Texas 2011-2015</vt:lpstr>
      <vt:lpstr>Mean commute time (minutes), Census Tracts, Waco area, Texas, 2009-2013</vt:lpstr>
      <vt:lpstr>Income </vt:lpstr>
      <vt:lpstr>Percent of persons in management, business, science, and arts occupations, Census Tracts, Waco Area, Texas, 2011-2015</vt:lpstr>
      <vt:lpstr>Percent of the population without health insurance, Census Tracts,  Waco Area, Texas, 2011-2015</vt:lpstr>
      <vt:lpstr>Percent of people living at or below poverty, Census Tracts, Waco Area, Texas 2009-2013</vt:lpstr>
      <vt:lpstr>Housing</vt:lpstr>
      <vt:lpstr>Percent of the population that lived in a different state one year ago, Census Tracts, Waco Area, Texas 2011-2015</vt:lpstr>
      <vt:lpstr>PowerPoint Presentation</vt:lpstr>
      <vt:lpstr>PowerPoint Presentation</vt:lpstr>
      <vt:lpstr>PowerPoint Presentation</vt:lpstr>
      <vt:lpstr>Projected Population Growth in Texas,  2010-2050</vt:lpstr>
      <vt:lpstr>Projected Population Growth in Texas,  2010-2020</vt:lpstr>
      <vt:lpstr>Projected Population Growth in McLennan County, Texas,  2010-2050</vt:lpstr>
      <vt:lpstr>Projected and Estimated Population Growth in McLennan Count, Texas 2010-2020</vt:lpstr>
      <vt:lpstr>Percent of Civilian Labor Force by Occupation, Texas, 2008, 2014 and 2014-2008 Difference</vt:lpstr>
      <vt:lpstr>Educational Attainment, Persons Aged 25 Years and Older, Texas, 2011 and 2015</vt:lpstr>
      <vt:lpstr>Percent Distribution of Educational Attainment of Persons Aged 25 Years and Older, Texas, 2008-2015</vt:lpstr>
      <vt:lpstr>Adult Obesity</vt:lpstr>
      <vt:lpstr>Projected Increase in Obesity in Texas by Ethnicity, 2006 to 2040</vt:lpstr>
      <vt:lpstr>Obesity Prevalence</vt:lpstr>
      <vt:lpstr>Projected Number of Adults with Diabetes by Race and Ethnicity, Texas, 2010-2040</vt:lpstr>
      <vt:lpstr>Diabetes Prevalence </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589</cp:revision>
  <cp:lastPrinted>2017-10-09T18:26:29Z</cp:lastPrinted>
  <dcterms:created xsi:type="dcterms:W3CDTF">2010-01-22T14:36:29Z</dcterms:created>
  <dcterms:modified xsi:type="dcterms:W3CDTF">2017-10-09T18:27:56Z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