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29.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Lst>
  <p:notesMasterIdLst>
    <p:notesMasterId r:id="rId57"/>
  </p:notesMasterIdLst>
  <p:sldIdLst>
    <p:sldId id="256" r:id="rId5"/>
    <p:sldId id="306" r:id="rId6"/>
    <p:sldId id="351" r:id="rId7"/>
    <p:sldId id="324" r:id="rId8"/>
    <p:sldId id="325" r:id="rId9"/>
    <p:sldId id="326" r:id="rId10"/>
    <p:sldId id="327" r:id="rId11"/>
    <p:sldId id="328" r:id="rId12"/>
    <p:sldId id="418" r:id="rId13"/>
    <p:sldId id="364" r:id="rId14"/>
    <p:sldId id="330" r:id="rId15"/>
    <p:sldId id="331" r:id="rId16"/>
    <p:sldId id="380" r:id="rId17"/>
    <p:sldId id="396" r:id="rId18"/>
    <p:sldId id="350" r:id="rId19"/>
    <p:sldId id="270" r:id="rId20"/>
    <p:sldId id="366" r:id="rId21"/>
    <p:sldId id="316" r:id="rId22"/>
    <p:sldId id="346" r:id="rId23"/>
    <p:sldId id="381" r:id="rId24"/>
    <p:sldId id="382" r:id="rId25"/>
    <p:sldId id="349" r:id="rId26"/>
    <p:sldId id="368" r:id="rId27"/>
    <p:sldId id="369" r:id="rId28"/>
    <p:sldId id="371" r:id="rId29"/>
    <p:sldId id="333" r:id="rId30"/>
    <p:sldId id="391" r:id="rId31"/>
    <p:sldId id="383" r:id="rId32"/>
    <p:sldId id="412" r:id="rId33"/>
    <p:sldId id="413" r:id="rId34"/>
    <p:sldId id="384" r:id="rId35"/>
    <p:sldId id="392" r:id="rId36"/>
    <p:sldId id="410" r:id="rId37"/>
    <p:sldId id="415" r:id="rId38"/>
    <p:sldId id="416" r:id="rId39"/>
    <p:sldId id="417" r:id="rId40"/>
    <p:sldId id="403" r:id="rId41"/>
    <p:sldId id="404" r:id="rId42"/>
    <p:sldId id="405" r:id="rId43"/>
    <p:sldId id="406" r:id="rId44"/>
    <p:sldId id="409" r:id="rId45"/>
    <p:sldId id="407" r:id="rId46"/>
    <p:sldId id="408" r:id="rId47"/>
    <p:sldId id="390" r:id="rId48"/>
    <p:sldId id="419" r:id="rId49"/>
    <p:sldId id="420" r:id="rId50"/>
    <p:sldId id="421" r:id="rId51"/>
    <p:sldId id="422" r:id="rId52"/>
    <p:sldId id="423" r:id="rId53"/>
    <p:sldId id="424" r:id="rId54"/>
    <p:sldId id="425" r:id="rId55"/>
    <p:sldId id="25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87013" autoAdjust="0"/>
  </p:normalViewPr>
  <p:slideViewPr>
    <p:cSldViewPr snapToGrid="0">
      <p:cViewPr varScale="1">
        <p:scale>
          <a:sx n="73" d="100"/>
          <a:sy n="73" d="100"/>
        </p:scale>
        <p:origin x="6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nv590\Downloads\ACS_15_5YR_B20004\ACS_15_5YR_B20004_with_ann.csv"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0097-42FD-A97A-0701C1215CC8}"/>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097-42FD-A97A-0701C1215CC8}"/>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0097-42FD-A97A-0701C1215CC8}"/>
              </c:ext>
            </c:extLst>
          </c:dPt>
          <c:dPt>
            <c:idx val="1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097-42FD-A97A-0701C1215CC8}"/>
              </c:ext>
            </c:extLst>
          </c:dPt>
          <c:dPt>
            <c:idx val="1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A-0097-42FD-A97A-0701C1215CC8}"/>
              </c:ext>
            </c:extLst>
          </c:dPt>
          <c:dPt>
            <c:idx val="1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B-0097-42FD-A97A-0701C1215CC8}"/>
              </c:ext>
            </c:extLst>
          </c:dPt>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pt idx="12">
                  <c:v>0.39</c:v>
                </c:pt>
              </c:numCache>
            </c:numRef>
          </c:val>
          <c:extLst>
            <c:ext xmlns:c16="http://schemas.microsoft.com/office/drawing/2014/chart" uri="{C3380CC4-5D6E-409C-BE32-E72D297353CC}">
              <c16:uniqueId val="{00000000-AC9C-40A0-9586-CCDF0BF54D70}"/>
            </c:ext>
          </c:extLst>
        </c:ser>
        <c:ser>
          <c:idx val="0"/>
          <c:order val="1"/>
          <c:tx>
            <c:strRef>
              <c:f>Sheet1!$B$1</c:f>
              <c:strCache>
                <c:ptCount val="1"/>
                <c:pt idx="0">
                  <c:v>Population (Millions)</c:v>
                </c:pt>
              </c:strCache>
            </c:strRef>
          </c:tx>
          <c:spPr>
            <a:solidFill>
              <a:schemeClr val="accent1"/>
            </a:solidFill>
            <a:ln>
              <a:noFill/>
            </a:ln>
            <a:effectLst/>
          </c:spPr>
          <c:invertIfNegative val="0"/>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0-0097-42FD-A97A-0701C1215CC8}"/>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0097-42FD-A97A-0701C1215CC8}"/>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0097-42FD-A97A-0701C1215CC8}"/>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0097-42FD-A97A-0701C1215CC8}"/>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4-0097-42FD-A97A-0701C1215CC8}"/>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097-42FD-A97A-0701C1215CC8}"/>
              </c:ext>
            </c:extLst>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pt idx="12">
                  <c:v>27.86</c:v>
                </c:pt>
              </c:numCache>
            </c:numRef>
          </c:val>
          <c:extLst>
            <c:ext xmlns:c16="http://schemas.microsoft.com/office/drawing/2014/chart" uri="{C3380CC4-5D6E-409C-BE32-E72D297353CC}">
              <c16:uniqueId val="{00000001-AC9C-40A0-9586-CCDF0BF54D70}"/>
            </c:ext>
          </c:extLst>
        </c:ser>
        <c:dLbls>
          <c:showLegendKey val="0"/>
          <c:showVal val="0"/>
          <c:showCatName val="0"/>
          <c:showSerName val="0"/>
          <c:showPercent val="0"/>
          <c:showBubbleSize val="0"/>
        </c:dLbls>
        <c:gapWidth val="219"/>
        <c:overlap val="-27"/>
        <c:axId val="293774872"/>
        <c:axId val="29377565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7">
                        <c:v>2011</c:v>
                      </c:pt>
                      <c:pt idx="8">
                        <c:v>2012</c:v>
                      </c:pt>
                      <c:pt idx="9">
                        <c:v>2013</c:v>
                      </c:pt>
                      <c:pt idx="10">
                        <c:v>2014</c:v>
                      </c:pt>
                      <c:pt idx="11">
                        <c:v>2015</c:v>
                      </c:pt>
                      <c:pt idx="12">
                        <c:v>2016</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8">
                        <c:v>1.8</c:v>
                      </c:pt>
                      <c:pt idx="9">
                        <c:v>1.4</c:v>
                      </c:pt>
                      <c:pt idx="10">
                        <c:v>1.7</c:v>
                      </c:pt>
                    </c:numCache>
                  </c:numRef>
                </c:val>
                <c:extLst>
                  <c:ext xmlns:c16="http://schemas.microsoft.com/office/drawing/2014/chart" uri="{C3380CC4-5D6E-409C-BE32-E72D297353CC}">
                    <c16:uniqueId val="{00000002-AC9C-40A0-9586-CCDF0BF54D70}"/>
                  </c:ext>
                </c:extLst>
              </c15:ser>
            </c15:filteredBarSeries>
          </c:ext>
        </c:extLst>
      </c:barChart>
      <c:catAx>
        <c:axId val="29377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5656"/>
        <c:crosses val="autoZero"/>
        <c:auto val="1"/>
        <c:lblAlgn val="ctr"/>
        <c:lblOffset val="100"/>
        <c:noMultiLvlLbl val="0"/>
      </c:catAx>
      <c:valAx>
        <c:axId val="293775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74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EED-48A5-B807-36C99CF4D999}"/>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EED-48A5-B807-36C99CF4D999}"/>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EED-48A5-B807-36C99CF4D999}"/>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ED-48A5-B807-36C99CF4D99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CEED-48A5-B807-36C99CF4D999}"/>
            </c:ext>
          </c:extLst>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extLst>
            <c:ext xmlns:c16="http://schemas.microsoft.com/office/drawing/2014/chart" uri="{C3380CC4-5D6E-409C-BE32-E72D297353CC}">
              <c16:uniqueId val="{00000005-CEED-48A5-B807-36C99CF4D999}"/>
            </c:ext>
          </c:extLst>
        </c:ser>
        <c:dLbls>
          <c:showLegendKey val="0"/>
          <c:showVal val="0"/>
          <c:showCatName val="0"/>
          <c:showSerName val="0"/>
          <c:showPercent val="0"/>
          <c:showBubbleSize val="0"/>
        </c:dLbls>
        <c:gapWidth val="219"/>
        <c:overlap val="-27"/>
        <c:axId val="346283728"/>
        <c:axId val="196149472"/>
      </c:barChart>
      <c:catAx>
        <c:axId val="3462837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6149472"/>
        <c:crosses val="autoZero"/>
        <c:auto val="1"/>
        <c:lblAlgn val="ctr"/>
        <c:lblOffset val="100"/>
        <c:noMultiLvlLbl val="0"/>
      </c:catAx>
      <c:valAx>
        <c:axId val="196149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6283728"/>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79-4BA5-877C-FD318BB13933}"/>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79-4BA5-877C-FD318BB13933}"/>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479-4BA5-877C-FD318BB13933}"/>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479-4BA5-877C-FD318BB1393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extLst>
            <c:ext xmlns:c16="http://schemas.microsoft.com/office/drawing/2014/chart" uri="{C3380CC4-5D6E-409C-BE32-E72D297353CC}">
              <c16:uniqueId val="{00000004-B479-4BA5-877C-FD318BB13933}"/>
            </c:ext>
          </c:extLst>
        </c:ser>
        <c:ser>
          <c:idx val="2"/>
          <c:order val="1"/>
          <c:tx>
            <c:strRef>
              <c:f>Sheet1!$A$29</c:f>
              <c:strCache>
                <c:ptCount val="1"/>
                <c:pt idx="0">
                  <c:v>2030 Trended (2001-2011 Trend)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extLst>
            <c:ext xmlns:c16="http://schemas.microsoft.com/office/drawing/2014/chart" uri="{C3380CC4-5D6E-409C-BE32-E72D297353CC}">
              <c16:uniqueId val="{00000005-B479-4BA5-877C-FD318BB13933}"/>
            </c:ext>
          </c:extLst>
        </c:ser>
        <c:dLbls>
          <c:showLegendKey val="0"/>
          <c:showVal val="0"/>
          <c:showCatName val="0"/>
          <c:showSerName val="0"/>
          <c:showPercent val="0"/>
          <c:showBubbleSize val="0"/>
        </c:dLbls>
        <c:gapWidth val="219"/>
        <c:overlap val="-27"/>
        <c:axId val="170105136"/>
        <c:axId val="170105528"/>
      </c:barChart>
      <c:catAx>
        <c:axId val="1701051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105528"/>
        <c:crosses val="autoZero"/>
        <c:auto val="1"/>
        <c:lblAlgn val="ctr"/>
        <c:lblOffset val="100"/>
        <c:noMultiLvlLbl val="0"/>
      </c:catAx>
      <c:valAx>
        <c:axId val="170105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0105136"/>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Median Earnings in the Past 12 Months by Sex by Educational Attainment for the Population 25 Years and Over</a:t>
            </a:r>
          </a:p>
        </c:rich>
      </c:tx>
      <c:layout>
        <c:manualLayout>
          <c:xMode val="edge"/>
          <c:yMode val="edge"/>
          <c:x val="0.14141670801799719"/>
          <c:y val="8.403361344537814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Texas</c:v>
                </c:pt>
              </c:strCache>
            </c:strRef>
          </c:tx>
          <c:spPr>
            <a:solidFill>
              <a:schemeClr val="accent5"/>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Sheet2!$C$4:$C$9</c:f>
              <c:numCache>
                <c:formatCode>_(* #,##0_);_(* \(#,##0\);_(* "-"??_);_(@_)</c:formatCode>
                <c:ptCount val="6"/>
                <c:pt idx="0">
                  <c:v>35434</c:v>
                </c:pt>
                <c:pt idx="1">
                  <c:v>20044</c:v>
                </c:pt>
                <c:pt idx="2">
                  <c:v>27232</c:v>
                </c:pt>
                <c:pt idx="3">
                  <c:v>34787</c:v>
                </c:pt>
                <c:pt idx="4">
                  <c:v>51701</c:v>
                </c:pt>
                <c:pt idx="5">
                  <c:v>67079</c:v>
                </c:pt>
              </c:numCache>
            </c:numRef>
          </c:val>
          <c:extLst>
            <c:ext xmlns:c16="http://schemas.microsoft.com/office/drawing/2014/chart" uri="{C3380CC4-5D6E-409C-BE32-E72D297353CC}">
              <c16:uniqueId val="{00000000-D8E5-4E98-AE3A-E0E80F3A6B14}"/>
            </c:ext>
          </c:extLst>
        </c:ser>
        <c:ser>
          <c:idx val="1"/>
          <c:order val="1"/>
          <c:tx>
            <c:strRef>
              <c:f>Sheet2!$D$3</c:f>
              <c:strCache>
                <c:ptCount val="1"/>
                <c:pt idx="0">
                  <c:v>Male</c:v>
                </c:pt>
              </c:strCache>
            </c:strRef>
          </c:tx>
          <c:spPr>
            <a:solidFill>
              <a:schemeClr val="accent1"/>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Sheet2!$D$4:$D$9</c:f>
              <c:numCache>
                <c:formatCode>_(* #,##0_);_(* \(#,##0\);_(* "-"??_);_(@_)</c:formatCode>
                <c:ptCount val="6"/>
                <c:pt idx="0">
                  <c:v>41456</c:v>
                </c:pt>
                <c:pt idx="1">
                  <c:v>24074</c:v>
                </c:pt>
                <c:pt idx="2">
                  <c:v>32338</c:v>
                </c:pt>
                <c:pt idx="3">
                  <c:v>42208</c:v>
                </c:pt>
                <c:pt idx="4">
                  <c:v>64398</c:v>
                </c:pt>
                <c:pt idx="5">
                  <c:v>85913</c:v>
                </c:pt>
              </c:numCache>
            </c:numRef>
          </c:val>
          <c:extLst>
            <c:ext xmlns:c16="http://schemas.microsoft.com/office/drawing/2014/chart" uri="{C3380CC4-5D6E-409C-BE32-E72D297353CC}">
              <c16:uniqueId val="{00000001-D8E5-4E98-AE3A-E0E80F3A6B14}"/>
            </c:ext>
          </c:extLst>
        </c:ser>
        <c:ser>
          <c:idx val="2"/>
          <c:order val="2"/>
          <c:tx>
            <c:strRef>
              <c:f>Sheet2!$E$3</c:f>
              <c:strCache>
                <c:ptCount val="1"/>
                <c:pt idx="0">
                  <c:v>Female</c:v>
                </c:pt>
              </c:strCache>
            </c:strRef>
          </c:tx>
          <c:spPr>
            <a:solidFill>
              <a:schemeClr val="accent2"/>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Sheet2!$E$4:$E$9</c:f>
              <c:numCache>
                <c:formatCode>_(* #,##0_);_(* \(#,##0\);_(* "-"??_);_(@_)</c:formatCode>
                <c:ptCount val="6"/>
                <c:pt idx="0">
                  <c:v>29140</c:v>
                </c:pt>
                <c:pt idx="1">
                  <c:v>14210</c:v>
                </c:pt>
                <c:pt idx="2">
                  <c:v>21706</c:v>
                </c:pt>
                <c:pt idx="3">
                  <c:v>28254</c:v>
                </c:pt>
                <c:pt idx="4">
                  <c:v>45089</c:v>
                </c:pt>
                <c:pt idx="5">
                  <c:v>55345</c:v>
                </c:pt>
              </c:numCache>
            </c:numRef>
          </c:val>
          <c:extLst>
            <c:ext xmlns:c16="http://schemas.microsoft.com/office/drawing/2014/chart" uri="{C3380CC4-5D6E-409C-BE32-E72D297353CC}">
              <c16:uniqueId val="{00000002-D8E5-4E98-AE3A-E0E80F3A6B14}"/>
            </c:ext>
          </c:extLst>
        </c:ser>
        <c:dLbls>
          <c:showLegendKey val="0"/>
          <c:showVal val="0"/>
          <c:showCatName val="0"/>
          <c:showSerName val="0"/>
          <c:showPercent val="0"/>
          <c:showBubbleSize val="0"/>
        </c:dLbls>
        <c:gapWidth val="219"/>
        <c:overlap val="-27"/>
        <c:axId val="406198336"/>
        <c:axId val="406197944"/>
      </c:barChart>
      <c:catAx>
        <c:axId val="4061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6197944"/>
        <c:crosses val="autoZero"/>
        <c:auto val="1"/>
        <c:lblAlgn val="ctr"/>
        <c:lblOffset val="100"/>
        <c:noMultiLvlLbl val="0"/>
      </c:catAx>
      <c:valAx>
        <c:axId val="406197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Earnings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6198336"/>
        <c:crosses val="autoZero"/>
        <c:crossBetween val="between"/>
      </c:valAx>
      <c:spPr>
        <a:noFill/>
        <a:ln>
          <a:noFill/>
        </a:ln>
        <a:effectLst/>
      </c:spPr>
    </c:plotArea>
    <c:legend>
      <c:legendPos val="b"/>
      <c:layout>
        <c:manualLayout>
          <c:xMode val="edge"/>
          <c:yMode val="edge"/>
          <c:x val="0.42801837270341209"/>
          <c:y val="0.92089734017926783"/>
          <c:w val="0.24130110065370491"/>
          <c:h val="6.5407434535799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2"/>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c:ext xmlns:c16="http://schemas.microsoft.com/office/drawing/2014/chart" uri="{C3380CC4-5D6E-409C-BE32-E72D297353CC}">
              <c16:uniqueId val="{00000000-FF46-462E-8185-D369C00B55AB}"/>
            </c:ext>
          </c:extLst>
        </c:ser>
        <c:dLbls>
          <c:showLegendKey val="0"/>
          <c:showVal val="0"/>
          <c:showCatName val="0"/>
          <c:showSerName val="0"/>
          <c:showPercent val="0"/>
          <c:showBubbleSize val="0"/>
        </c:dLbls>
        <c:gapWidth val="182"/>
        <c:axId val="191374848"/>
        <c:axId val="19137524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FF46-462E-8185-D369C00B55AB}"/>
                      </c:ext>
                    </c:extLst>
                  </c:dLbl>
                  <c:dLbl>
                    <c:idx val="1"/>
                    <c:layout>
                      <c:manualLayout>
                        <c:x val="2.3640661938534278E-2"/>
                        <c:y val="9.661835748792270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FF46-462E-8185-D369C00B55AB}"/>
                      </c:ext>
                    </c:extLst>
                  </c:dLbl>
                  <c:dLbl>
                    <c:idx val="2"/>
                    <c:layout>
                      <c:manualLayout>
                        <c:x val="0"/>
                        <c:y val="2.415458937198067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F46-462E-8185-D369C00B55AB}"/>
                      </c:ext>
                    </c:extLst>
                  </c:dLbl>
                  <c:dLbl>
                    <c:idx val="3"/>
                    <c:layout>
                      <c:manualLayout>
                        <c:x val="3.1520882584712374E-3"/>
                        <c:y val="7.2463768115942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F46-462E-8185-D369C00B55AB}"/>
                      </c:ext>
                    </c:extLst>
                  </c:dLbl>
                  <c:dLbl>
                    <c:idx val="4"/>
                    <c:layout>
                      <c:manualLayout>
                        <c:x val="4.7281323877067984E-3"/>
                        <c:y val="1.932367149758445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c:ext xmlns:c16="http://schemas.microsoft.com/office/drawing/2014/chart" uri="{C3380CC4-5D6E-409C-BE32-E72D297353CC}">
                    <c16:uniqueId val="{00000006-FF46-462E-8185-D369C00B55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c:ext xmlns:c16="http://schemas.microsoft.com/office/drawing/2014/chart" uri="{C3380CC4-5D6E-409C-BE32-E72D297353CC}">
                    <c16:uniqueId val="{00000007-FF46-462E-8185-D369C00B55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F46-462E-8185-D369C00B55AB}"/>
                      </c:ext>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F46-462E-8185-D369C00B55AB}"/>
                      </c:ext>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F46-462E-8185-D369C00B55AB}"/>
                      </c:ext>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F46-462E-8185-D369C00B55AB}"/>
                      </c:ext>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F46-462E-8185-D369C00B55AB}"/>
                      </c:ext>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FF46-462E-8185-D369C00B55AB}"/>
                      </c:ext>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F46-462E-8185-D369C00B55A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c:ext xmlns:c16="http://schemas.microsoft.com/office/drawing/2014/chart" uri="{C3380CC4-5D6E-409C-BE32-E72D297353CC}">
                    <c16:uniqueId val="{0000000F-FF46-462E-8185-D369C00B55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c:ext xmlns:c16="http://schemas.microsoft.com/office/drawing/2014/chart" uri="{C3380CC4-5D6E-409C-BE32-E72D297353CC}">
                    <c16:uniqueId val="{00000010-FF46-462E-8185-D369C00B55A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c:ext xmlns:c16="http://schemas.microsoft.com/office/drawing/2014/chart" uri="{C3380CC4-5D6E-409C-BE32-E72D297353CC}">
                    <c16:uniqueId val="{00000011-FF46-462E-8185-D369C00B55AB}"/>
                  </c:ext>
                </c:extLst>
              </c15:ser>
            </c15:filteredBarSeries>
          </c:ext>
        </c:extLst>
      </c:barChart>
      <c:catAx>
        <c:axId val="191374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5240"/>
        <c:crosses val="autoZero"/>
        <c:auto val="1"/>
        <c:lblAlgn val="ctr"/>
        <c:lblOffset val="100"/>
        <c:noMultiLvlLbl val="0"/>
      </c:catAx>
      <c:valAx>
        <c:axId val="1913752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7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smtClean="0"/>
              <a:t>2016</a:t>
            </a:r>
            <a:endParaRPr lang="en-US" sz="1800" dirty="0"/>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6460-4A82-A0E1-1D49E281F840}"/>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6460-4A82-A0E1-1D49E281F840}"/>
                </c:ext>
              </c:extLst>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60-4A82-A0E1-1D49E281F840}"/>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60-4A82-A0E1-1D49E281F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6460-4A82-A0E1-1D49E281F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410699840"/>
        <c:axId val="293776048"/>
      </c:barChart>
      <c:catAx>
        <c:axId val="41069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3776048"/>
        <c:crosses val="autoZero"/>
        <c:auto val="1"/>
        <c:lblAlgn val="ctr"/>
        <c:lblOffset val="100"/>
        <c:noMultiLvlLbl val="0"/>
      </c:catAx>
      <c:valAx>
        <c:axId val="293776048"/>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410699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 School +</c:v>
                </c:pt>
              </c:strCache>
            </c:strRef>
          </c:tx>
          <c:marker>
            <c:symbol val="square"/>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0.0%</c:formatCode>
                <c:ptCount val="6"/>
                <c:pt idx="0">
                  <c:v>0.78599999999999992</c:v>
                </c:pt>
                <c:pt idx="1">
                  <c:v>0.79099999999999993</c:v>
                </c:pt>
                <c:pt idx="2">
                  <c:v>0.79599999999999993</c:v>
                </c:pt>
                <c:pt idx="3">
                  <c:v>0.79900000000000004</c:v>
                </c:pt>
                <c:pt idx="4">
                  <c:v>0.80700000000000005</c:v>
                </c:pt>
                <c:pt idx="5">
                  <c:v>0.81099999999999994</c:v>
                </c:pt>
              </c:numCache>
            </c:numRef>
          </c:val>
          <c:smooth val="0"/>
          <c:extLst>
            <c:ext xmlns:c16="http://schemas.microsoft.com/office/drawing/2014/chart" uri="{C3380CC4-5D6E-409C-BE32-E72D297353CC}">
              <c16:uniqueId val="{00000000-DB12-4970-9376-BF74563689F8}"/>
            </c:ext>
          </c:extLst>
        </c:ser>
        <c:dLbls>
          <c:showLegendKey val="0"/>
          <c:showVal val="0"/>
          <c:showCatName val="0"/>
          <c:showSerName val="0"/>
          <c:showPercent val="0"/>
          <c:showBubbleSize val="0"/>
        </c:dLbls>
        <c:marker val="1"/>
        <c:smooth val="0"/>
        <c:axId val="412877136"/>
        <c:axId val="412879880"/>
      </c:lineChart>
      <c:catAx>
        <c:axId val="412877136"/>
        <c:scaling>
          <c:orientation val="minMax"/>
        </c:scaling>
        <c:delete val="0"/>
        <c:axPos val="b"/>
        <c:numFmt formatCode="General" sourceLinked="1"/>
        <c:majorTickMark val="out"/>
        <c:minorTickMark val="none"/>
        <c:tickLblPos val="nextTo"/>
        <c:crossAx val="412879880"/>
        <c:crosses val="autoZero"/>
        <c:auto val="1"/>
        <c:lblAlgn val="ctr"/>
        <c:lblOffset val="100"/>
        <c:noMultiLvlLbl val="0"/>
      </c:catAx>
      <c:valAx>
        <c:axId val="412879880"/>
        <c:scaling>
          <c:orientation val="minMax"/>
        </c:scaling>
        <c:delete val="0"/>
        <c:axPos val="l"/>
        <c:majorGridlines/>
        <c:numFmt formatCode="0.0%" sourceLinked="1"/>
        <c:majorTickMark val="out"/>
        <c:minorTickMark val="none"/>
        <c:tickLblPos val="nextTo"/>
        <c:crossAx val="41287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extLst>
            <c:ext xmlns:c16="http://schemas.microsoft.com/office/drawing/2014/chart" uri="{C3380CC4-5D6E-409C-BE32-E72D297353CC}">
              <c16:uniqueId val="{00000000-FD6D-48C5-A3CC-88085C67B80C}"/>
            </c:ext>
          </c:extLst>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extLst>
            <c:ext xmlns:c16="http://schemas.microsoft.com/office/drawing/2014/chart" uri="{C3380CC4-5D6E-409C-BE32-E72D297353CC}">
              <c16:uniqueId val="{00000001-FD6D-48C5-A3CC-88085C67B80C}"/>
            </c:ext>
          </c:extLst>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extLst>
            <c:ext xmlns:c16="http://schemas.microsoft.com/office/drawing/2014/chart" uri="{C3380CC4-5D6E-409C-BE32-E72D297353CC}">
              <c16:uniqueId val="{00000002-FD6D-48C5-A3CC-88085C67B80C}"/>
            </c:ext>
          </c:extLst>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extLst>
            <c:ext xmlns:c16="http://schemas.microsoft.com/office/drawing/2014/chart" uri="{C3380CC4-5D6E-409C-BE32-E72D297353CC}">
              <c16:uniqueId val="{00000003-FD6D-48C5-A3CC-88085C67B80C}"/>
            </c:ext>
          </c:extLst>
        </c:ser>
        <c:dLbls>
          <c:showLegendKey val="0"/>
          <c:showVal val="0"/>
          <c:showCatName val="0"/>
          <c:showSerName val="0"/>
          <c:showPercent val="0"/>
          <c:showBubbleSize val="0"/>
        </c:dLbls>
        <c:smooth val="0"/>
        <c:axId val="406200688"/>
        <c:axId val="406200296"/>
      </c:lineChart>
      <c:catAx>
        <c:axId val="406200688"/>
        <c:scaling>
          <c:orientation val="minMax"/>
        </c:scaling>
        <c:delete val="0"/>
        <c:axPos val="b"/>
        <c:numFmt formatCode="General" sourceLinked="1"/>
        <c:majorTickMark val="out"/>
        <c:minorTickMark val="none"/>
        <c:tickLblPos val="nextTo"/>
        <c:crossAx val="406200296"/>
        <c:crosses val="autoZero"/>
        <c:auto val="1"/>
        <c:lblAlgn val="ctr"/>
        <c:lblOffset val="100"/>
        <c:noMultiLvlLbl val="0"/>
      </c:catAx>
      <c:valAx>
        <c:axId val="406200296"/>
        <c:scaling>
          <c:orientation val="minMax"/>
          <c:min val="0.5"/>
        </c:scaling>
        <c:delete val="0"/>
        <c:axPos val="l"/>
        <c:majorGridlines/>
        <c:numFmt formatCode="0%" sourceLinked="0"/>
        <c:majorTickMark val="out"/>
        <c:minorTickMark val="none"/>
        <c:tickLblPos val="nextTo"/>
        <c:crossAx val="406200688"/>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10/6/2017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allasfed.org/research/swe/2017/swe1701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8249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23075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244601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16</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Median age of NH White women is 43.4 years of age, compared to 29.0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293820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is estimated to be home to 1.65 million undocumented immigrants, making up about 6% of the total state population but nearly 9% of the state’s work force. The decreasing number of undocumented immigrants could have implications for the growth of the state, its labor force, and the racial make up of Texas immigrants.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4955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273615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357188"/>
            <a:ext cx="7011988"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26</a:t>
            </a:fld>
            <a:endParaRPr lang="en-US" dirty="0"/>
          </a:p>
        </p:txBody>
      </p:sp>
    </p:spTree>
    <p:extLst>
      <p:ext uri="{BB962C8B-B14F-4D97-AF65-F5344CB8AC3E}">
        <p14:creationId xmlns:p14="http://schemas.microsoft.com/office/powerpoint/2010/main" val="11132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27</a:t>
            </a:fld>
            <a:endParaRPr lang="en-US" dirty="0"/>
          </a:p>
        </p:txBody>
      </p:sp>
    </p:spTree>
    <p:extLst>
      <p:ext uri="{BB962C8B-B14F-4D97-AF65-F5344CB8AC3E}">
        <p14:creationId xmlns:p14="http://schemas.microsoft.com/office/powerpoint/2010/main" val="119381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Dallas Fed, the</a:t>
            </a:r>
            <a:r>
              <a:rPr lang="en-US" baseline="0" dirty="0" smtClean="0"/>
              <a:t> Texas economy started strong in 2017 with job growth at 2.6% through August. This compares with a job growth of 1.5% for the U.S. Although early 2016 job growth started slow, the second half improved to 1.9% from 0.6% in the first half. Total job growth in 2017 is forecasted at 2.6%.</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108597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Housing affordability</a:t>
            </a:r>
            <a:r>
              <a:rPr lang="en-US" sz="1200" b="0" i="0" kern="1200" dirty="0" smtClean="0">
                <a:solidFill>
                  <a:schemeClr val="tx1"/>
                </a:solidFill>
                <a:effectLst/>
                <a:latin typeface="+mn-lt"/>
                <a:ea typeface="+mn-ea"/>
                <a:cs typeface="+mn-cs"/>
              </a:rPr>
              <a:t>—the share of homes sold that were affordable to a median-income family in the area—has fallen in most major Texas metros. Houston is an exception, the result of the oil bust slowing home appreciation. Apartment demand and occupancy rates generally remain high.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42545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2016.</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4</a:t>
            </a:fld>
            <a:endParaRPr lang="en-US" dirty="0"/>
          </a:p>
        </p:txBody>
      </p:sp>
    </p:spTree>
    <p:extLst>
      <p:ext uri="{BB962C8B-B14F-4D97-AF65-F5344CB8AC3E}">
        <p14:creationId xmlns:p14="http://schemas.microsoft.com/office/powerpoint/2010/main" val="295502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32</a:t>
            </a:fld>
            <a:endParaRPr lang="en-US" dirty="0"/>
          </a:p>
        </p:txBody>
      </p:sp>
    </p:spTree>
    <p:extLst>
      <p:ext uri="{BB962C8B-B14F-4D97-AF65-F5344CB8AC3E}">
        <p14:creationId xmlns:p14="http://schemas.microsoft.com/office/powerpoint/2010/main" val="154939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33</a:t>
            </a:fld>
            <a:endParaRPr lang="en-US" dirty="0"/>
          </a:p>
        </p:txBody>
      </p:sp>
    </p:spTree>
    <p:extLst>
      <p:ext uri="{BB962C8B-B14F-4D97-AF65-F5344CB8AC3E}">
        <p14:creationId xmlns:p14="http://schemas.microsoft.com/office/powerpoint/2010/main" val="201347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41</a:t>
            </a:fld>
            <a:endParaRPr lang="en-US" dirty="0"/>
          </a:p>
        </p:txBody>
      </p:sp>
    </p:spTree>
    <p:extLst>
      <p:ext uri="{BB962C8B-B14F-4D97-AF65-F5344CB8AC3E}">
        <p14:creationId xmlns:p14="http://schemas.microsoft.com/office/powerpoint/2010/main" val="2469451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has over</a:t>
            </a:r>
            <a:r>
              <a:rPr lang="en-US" baseline="0" dirty="0" smtClean="0"/>
              <a:t> 53,000 bridges. About 2 percent </a:t>
            </a:r>
            <a:r>
              <a:rPr lang="en-US" dirty="0" smtClean="0"/>
              <a:t>of these are estimated</a:t>
            </a:r>
            <a:r>
              <a:rPr lang="en-US" baseline="0" dirty="0" smtClean="0"/>
              <a:t> by Federal Highway Administration to be structurally deficient. This is well below the national average of about 10%. Over three-quarters of structurally deficient bridges are local bridges. Eighty-four percent of structurally deficient bridges in Texas are in rural areas of the state.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42</a:t>
            </a:fld>
            <a:endParaRPr lang="en-US" dirty="0"/>
          </a:p>
        </p:txBody>
      </p:sp>
    </p:spTree>
    <p:extLst>
      <p:ext uri="{BB962C8B-B14F-4D97-AF65-F5344CB8AC3E}">
        <p14:creationId xmlns:p14="http://schemas.microsoft.com/office/powerpoint/2010/main" val="169653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Texas has a total of 52,937 bridges. 8,872 (16.76%)</a:t>
            </a:r>
            <a:r>
              <a:rPr lang="en-US" baseline="0" dirty="0" smtClean="0"/>
              <a:t> </a:t>
            </a:r>
            <a:r>
              <a:rPr lang="en-US" dirty="0" smtClean="0"/>
              <a:t>of these are estimated</a:t>
            </a:r>
            <a:r>
              <a:rPr lang="en-US" baseline="0" dirty="0" smtClean="0"/>
              <a:t> by Federal Highway Administration to be functionally obsolete, or outdated. This compares with a national average of 14% functionally obsolete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43</a:t>
            </a:fld>
            <a:endParaRPr lang="en-US" dirty="0"/>
          </a:p>
        </p:txBody>
      </p:sp>
    </p:spTree>
    <p:extLst>
      <p:ext uri="{BB962C8B-B14F-4D97-AF65-F5344CB8AC3E}">
        <p14:creationId xmlns:p14="http://schemas.microsoft.com/office/powerpoint/2010/main" val="1581812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44</a:t>
            </a:fld>
            <a:endParaRPr lang="en-US" dirty="0"/>
          </a:p>
        </p:txBody>
      </p:sp>
    </p:spTree>
    <p:extLst>
      <p:ext uri="{BB962C8B-B14F-4D97-AF65-F5344CB8AC3E}">
        <p14:creationId xmlns:p14="http://schemas.microsoft.com/office/powerpoint/2010/main" val="2699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r>
              <a:rPr lang="en-US" sz="1000" dirty="0" smtClean="0"/>
              <a:t>Educational </a:t>
            </a:r>
            <a:r>
              <a:rPr lang="en-US" sz="1000" dirty="0"/>
              <a:t>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469760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49</a:t>
            </a:fld>
            <a:endParaRPr lang="en-US" dirty="0"/>
          </a:p>
        </p:txBody>
      </p:sp>
    </p:spTree>
    <p:extLst>
      <p:ext uri="{BB962C8B-B14F-4D97-AF65-F5344CB8AC3E}">
        <p14:creationId xmlns:p14="http://schemas.microsoft.com/office/powerpoint/2010/main" val="309093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50</a:t>
            </a:fld>
            <a:endParaRPr lang="en-US" dirty="0"/>
          </a:p>
        </p:txBody>
      </p:sp>
    </p:spTree>
    <p:extLst>
      <p:ext uri="{BB962C8B-B14F-4D97-AF65-F5344CB8AC3E}">
        <p14:creationId xmlns:p14="http://schemas.microsoft.com/office/powerpoint/2010/main" val="2939434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51</a:t>
            </a:fld>
            <a:endParaRPr lang="en-US" dirty="0"/>
          </a:p>
        </p:txBody>
      </p:sp>
    </p:spTree>
    <p:extLst>
      <p:ext uri="{BB962C8B-B14F-4D97-AF65-F5344CB8AC3E}">
        <p14:creationId xmlns:p14="http://schemas.microsoft.com/office/powerpoint/2010/main" val="212471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6 short years, it is estimated Texas has added</a:t>
            </a:r>
            <a:r>
              <a:rPr lang="en-US" baseline="0" dirty="0" smtClean="0"/>
              <a:t> over </a:t>
            </a:r>
            <a:r>
              <a:rPr lang="en-US" dirty="0" smtClean="0"/>
              <a:t>2 million more,</a:t>
            </a:r>
            <a:r>
              <a:rPr lang="en-US" baseline="0" dirty="0" smtClean="0"/>
              <a:t> placing Texas population at 27.9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3932418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52</a:t>
            </a:fld>
            <a:endParaRPr lang="en-US" dirty="0"/>
          </a:p>
        </p:txBody>
      </p:sp>
    </p:spTree>
    <p:extLst>
      <p:ext uri="{BB962C8B-B14F-4D97-AF65-F5344CB8AC3E}">
        <p14:creationId xmlns:p14="http://schemas.microsoft.com/office/powerpoint/2010/main" val="40466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58750"/>
            <a:ext cx="7634287"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247273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429203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32906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17458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percent of the 50 fastest growing counties in the United States from 2015 to 2016 were in Texas. Some of the fastest growing counties in the country continue to be suburban ring counties, such as Kendall, Hays, and Comal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11885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873161">
              <a:defRPr/>
            </a:pPr>
            <a:r>
              <a:rPr lang="en-US" baseline="0" dirty="0" smtClean="0"/>
              <a:t>Ten of the top 25 counties in the United States that were growing the most numerically between 2015 and 2016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2016 marked the first year in a few years that Harris County did not add the most people of any other county in the U.S. This drop can most likely be attributed to a decline in oil and gas industry in this region.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1715258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10/6/2017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10/6/2017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10/6/2017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10/6/2017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10/6/2017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10/6/2017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10/6/2017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10/6/2017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10/6/2017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10/6/2017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10/6/2017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10/6/2017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10/6/2017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10/6/2017</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10/6/2017</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10/6/2017</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10/6/2017</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10/6/2017</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10/6/2017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10/6/2017</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10/6/2017</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Lila.Valencia@utsa.edu" TargetMode="External"/><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hyperlink" Target="http://www.texasdemographic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973" y="163638"/>
            <a:ext cx="5650029" cy="1323703"/>
          </a:xfrm>
        </p:spPr>
        <p:txBody>
          <a:bodyPr>
            <a:noAutofit/>
          </a:bodyPr>
          <a:lstStyle/>
          <a:p>
            <a:r>
              <a:rPr lang="en-US" sz="2400" dirty="0" smtClean="0"/>
              <a:t/>
            </a:r>
            <a:br>
              <a:rPr lang="en-US" sz="2400" dirty="0" smtClean="0"/>
            </a:br>
            <a:r>
              <a:rPr lang="en-US" sz="2400" dirty="0" smtClean="0"/>
              <a:t>Texas Demographic Trends, Characteristics, and Projections</a:t>
            </a:r>
            <a:endParaRPr lang="en-US" sz="2400" dirty="0"/>
          </a:p>
        </p:txBody>
      </p:sp>
      <p:sp>
        <p:nvSpPr>
          <p:cNvPr id="3" name="Subtitle 2"/>
          <p:cNvSpPr>
            <a:spLocks noGrp="1"/>
          </p:cNvSpPr>
          <p:nvPr>
            <p:ph type="subTitle" idx="1"/>
          </p:nvPr>
        </p:nvSpPr>
        <p:spPr>
          <a:xfrm>
            <a:off x="4841311" y="2534482"/>
            <a:ext cx="4408570" cy="2755787"/>
          </a:xfrm>
        </p:spPr>
        <p:txBody>
          <a:bodyPr>
            <a:normAutofit/>
          </a:bodyPr>
          <a:lstStyle/>
          <a:p>
            <a:endParaRPr lang="en-US" sz="1800" dirty="0">
              <a:latin typeface="+mj-lt"/>
            </a:endParaRPr>
          </a:p>
          <a:p>
            <a:pPr>
              <a:lnSpc>
                <a:spcPct val="120000"/>
              </a:lnSpc>
              <a:spcBef>
                <a:spcPts val="0"/>
              </a:spcBef>
            </a:pPr>
            <a:r>
              <a:rPr lang="en-US" sz="1600" dirty="0" smtClean="0">
                <a:latin typeface="+mj-lt"/>
              </a:rPr>
              <a:t>Texas Statewide Telephone Cooperative, Inc.</a:t>
            </a:r>
            <a:endParaRPr lang="en-US" sz="1600" dirty="0">
              <a:latin typeface="+mj-lt"/>
            </a:endParaRPr>
          </a:p>
          <a:p>
            <a:pPr>
              <a:lnSpc>
                <a:spcPct val="120000"/>
              </a:lnSpc>
              <a:spcBef>
                <a:spcPts val="0"/>
              </a:spcBef>
            </a:pPr>
            <a:r>
              <a:rPr lang="en-US" sz="1600" dirty="0" smtClean="0">
                <a:latin typeface="+mj-lt"/>
              </a:rPr>
              <a:t>Austin, </a:t>
            </a:r>
            <a:r>
              <a:rPr lang="en-US" sz="1600" dirty="0">
                <a:latin typeface="+mj-lt"/>
              </a:rPr>
              <a:t>TX</a:t>
            </a:r>
          </a:p>
          <a:p>
            <a:pPr>
              <a:lnSpc>
                <a:spcPct val="120000"/>
              </a:lnSpc>
              <a:spcBef>
                <a:spcPts val="0"/>
              </a:spcBef>
            </a:pPr>
            <a:r>
              <a:rPr lang="en-US" sz="1600" dirty="0" smtClean="0">
                <a:latin typeface="+mj-lt"/>
              </a:rPr>
              <a:t>October 13, 2017</a:t>
            </a:r>
            <a:endParaRPr lang="en-US" sz="16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7" y="6506686"/>
            <a:ext cx="341697" cy="341697"/>
          </a:xfrm>
          <a:prstGeom prst="rect">
            <a:avLst/>
          </a:prstGeom>
        </p:spPr>
      </p:pic>
      <p:sp>
        <p:nvSpPr>
          <p:cNvPr id="5" name="TextBox 4"/>
          <p:cNvSpPr txBox="1"/>
          <p:nvPr/>
        </p:nvSpPr>
        <p:spPr>
          <a:xfrm>
            <a:off x="424722" y="6477476"/>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6133531"/>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mn-lt"/>
              </a:rPr>
              <a:t>Components of Population Change </a:t>
            </a:r>
          </a:p>
          <a:p>
            <a:pPr fontAlgn="auto">
              <a:spcAft>
                <a:spcPts val="0"/>
              </a:spcAft>
            </a:pPr>
            <a:r>
              <a:rPr lang="en-US" sz="2800" dirty="0" smtClean="0">
                <a:solidFill>
                  <a:schemeClr val="bg1"/>
                </a:solidFill>
                <a:latin typeface="+mn-lt"/>
              </a:rPr>
              <a:t>by Percent in Texas, 1950-2010</a:t>
            </a:r>
            <a:endParaRPr lang="en-US" sz="28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15082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705600" cy="830997"/>
          </a:xfrm>
          <a:prstGeom prst="rect">
            <a:avLst/>
          </a:prstGeom>
        </p:spPr>
        <p:txBody>
          <a:bodyPr wrap="square">
            <a:spAutoFit/>
          </a:bodyPr>
          <a:lstStyle/>
          <a:p>
            <a:pPr algn="ctr"/>
            <a:r>
              <a:rPr lang="en-US" sz="2400" dirty="0">
                <a:solidFill>
                  <a:schemeClr val="bg1"/>
                </a:solidFill>
                <a:latin typeface="+mj-lt"/>
              </a:rPr>
              <a:t>Top Counties for Percent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8</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8" name="Table 7"/>
          <p:cNvGraphicFramePr>
            <a:graphicFrameLocks noGrp="1"/>
          </p:cNvGraphicFramePr>
          <p:nvPr>
            <p:extLst>
              <p:ext uri="{D42A27DB-BD31-4B8C-83A1-F6EECF244321}">
                <p14:modId xmlns:p14="http://schemas.microsoft.com/office/powerpoint/2010/main" val="1382147870"/>
              </p:ext>
            </p:extLst>
          </p:nvPr>
        </p:nvGraphicFramePr>
        <p:xfrm>
          <a:off x="1181100" y="1403554"/>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a16="http://schemas.microsoft.com/office/drawing/2014/main" val="20000"/>
                    </a:ext>
                  </a:extLst>
                </a:gridCol>
                <a:gridCol w="638287">
                  <a:extLst>
                    <a:ext uri="{9D8B030D-6E8A-4147-A177-3AD203B41FA5}">
                      <a16:colId xmlns:a16="http://schemas.microsoft.com/office/drawing/2014/main" val="20001"/>
                    </a:ext>
                  </a:extLst>
                </a:gridCol>
                <a:gridCol w="1436146">
                  <a:extLst>
                    <a:ext uri="{9D8B030D-6E8A-4147-A177-3AD203B41FA5}">
                      <a16:colId xmlns:a16="http://schemas.microsoft.com/office/drawing/2014/main" val="20002"/>
                    </a:ext>
                  </a:extLst>
                </a:gridCol>
                <a:gridCol w="1276574">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221765">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effectLst/>
                        </a:rPr>
                        <a:t>2015-2016</a:t>
                      </a:r>
                      <a:r>
                        <a:rPr lang="en-US" sz="1600" b="0" baseline="0" dirty="0" smtClean="0">
                          <a:effectLst/>
                        </a:rPr>
                        <a:t> </a:t>
                      </a:r>
                      <a:r>
                        <a:rPr lang="en-US" sz="1600" b="0" dirty="0" smtClean="0">
                          <a:effectLst/>
                        </a:rPr>
                        <a:t>Percent Population </a:t>
                      </a:r>
                      <a:r>
                        <a:rPr lang="en-US" sz="1600" b="0" dirty="0">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 Change from International</a:t>
                      </a:r>
                    </a:p>
                    <a:p>
                      <a:pPr marL="0" marR="0" algn="ctr">
                        <a:lnSpc>
                          <a:spcPct val="107000"/>
                        </a:lnSpc>
                        <a:spcBef>
                          <a:spcPts val="0"/>
                        </a:spcBef>
                        <a:spcAft>
                          <a:spcPts val="0"/>
                        </a:spcAft>
                      </a:pPr>
                      <a:r>
                        <a:rPr lang="en-US" sz="1600" b="0" dirty="0" smtClean="0">
                          <a:effectLst/>
                        </a:rPr>
                        <a:t>Migration </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3810" marR="3810" marT="3810" marB="0" anchor="b"/>
                </a:tc>
                <a:extLst>
                  <a:ext uri="{0D108BD9-81ED-4DB2-BD59-A6C34878D82A}">
                    <a16:rowId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3.7%</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25</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dirty="0">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81.3%</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83.5%</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68862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3"/>
            <a:ext cx="6324600" cy="830997"/>
          </a:xfrm>
          <a:prstGeom prst="rect">
            <a:avLst/>
          </a:prstGeom>
        </p:spPr>
        <p:txBody>
          <a:bodyPr wrap="square">
            <a:spAutoFit/>
          </a:bodyPr>
          <a:lstStyle/>
          <a:p>
            <a:pPr algn="ctr"/>
            <a:r>
              <a:rPr lang="en-US" sz="2400" dirty="0">
                <a:solidFill>
                  <a:schemeClr val="bg1"/>
                </a:solidFill>
                <a:latin typeface="+mj-lt"/>
              </a:rPr>
              <a:t>Top Counties for Numeric Growth in Texas, </a:t>
            </a:r>
            <a:endParaRPr lang="en-US" sz="2400" dirty="0" smtClean="0">
              <a:solidFill>
                <a:schemeClr val="bg1"/>
              </a:solidFill>
              <a:latin typeface="+mj-lt"/>
            </a:endParaRPr>
          </a:p>
          <a:p>
            <a:pPr algn="ctr"/>
            <a:r>
              <a:rPr lang="en-US" sz="2400" dirty="0" smtClean="0">
                <a:solidFill>
                  <a:schemeClr val="bg1"/>
                </a:solidFill>
                <a:latin typeface="+mj-lt"/>
              </a:rPr>
              <a:t>2015-2016</a:t>
            </a:r>
            <a:endParaRPr lang="en-US" sz="2400" dirty="0">
              <a:solidFill>
                <a:schemeClr val="bg1"/>
              </a:solidFill>
              <a:latin typeface="+mj-lt"/>
            </a:endParaRPr>
          </a:p>
        </p:txBody>
      </p:sp>
      <p:sp>
        <p:nvSpPr>
          <p:cNvPr id="5"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9</a:t>
            </a:r>
          </a:p>
        </p:txBody>
      </p:sp>
      <p:sp>
        <p:nvSpPr>
          <p:cNvPr id="7" name="TextBox 6"/>
          <p:cNvSpPr txBox="1"/>
          <p:nvPr/>
        </p:nvSpPr>
        <p:spPr>
          <a:xfrm>
            <a:off x="10" y="6501775"/>
            <a:ext cx="3876382"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t>
            </a:r>
            <a:r>
              <a:rPr lang="en-US" sz="1100" dirty="0">
                <a:solidFill>
                  <a:schemeClr val="tx1">
                    <a:lumMod val="50000"/>
                    <a:lumOff val="50000"/>
                  </a:schemeClr>
                </a:solidFill>
              </a:rPr>
              <a:t>Vintage Population Estimates. </a:t>
            </a:r>
          </a:p>
        </p:txBody>
      </p:sp>
      <p:graphicFrame>
        <p:nvGraphicFramePr>
          <p:cNvPr id="6" name="Table 5"/>
          <p:cNvGraphicFramePr>
            <a:graphicFrameLocks noGrp="1"/>
          </p:cNvGraphicFramePr>
          <p:nvPr>
            <p:extLst>
              <p:ext uri="{D42A27DB-BD31-4B8C-83A1-F6EECF244321}">
                <p14:modId xmlns:p14="http://schemas.microsoft.com/office/powerpoint/2010/main" val="735321715"/>
              </p:ext>
            </p:extLst>
          </p:nvPr>
        </p:nvGraphicFramePr>
        <p:xfrm>
          <a:off x="304800" y="1526458"/>
          <a:ext cx="8534400" cy="4934692"/>
        </p:xfrm>
        <a:graphic>
          <a:graphicData uri="http://schemas.openxmlformats.org/drawingml/2006/table">
            <a:tbl>
              <a:tblPr firstRow="1" firstCol="1" bandRow="1">
                <a:tableStyleId>{5C22544A-7EE6-4342-B048-85BDC9FD1C3A}</a:tableStyleId>
              </a:tblPr>
              <a:tblGrid>
                <a:gridCol w="17525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600201">
                  <a:extLst>
                    <a:ext uri="{9D8B030D-6E8A-4147-A177-3AD203B41FA5}">
                      <a16:colId xmlns:a16="http://schemas.microsoft.com/office/drawing/2014/main" val="20005"/>
                    </a:ext>
                  </a:extLst>
                </a:gridCol>
              </a:tblGrid>
              <a:tr h="795421">
                <a:tc>
                  <a:txBody>
                    <a:bodyPr/>
                    <a:lstStyle/>
                    <a:p>
                      <a:pPr algn="ctr">
                        <a:lnSpc>
                          <a:spcPct val="107000"/>
                        </a:lnSpc>
                      </a:pPr>
                      <a:r>
                        <a:rPr lang="en-US" sz="1600" b="0" dirty="0" smtClean="0">
                          <a:effectLst/>
                          <a:latin typeface="Calibri" panose="020F0502020204030204" pitchFamily="34" charset="0"/>
                        </a:rPr>
                        <a:t>County</a:t>
                      </a:r>
                    </a:p>
                    <a:p>
                      <a:pPr algn="ct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Change</a:t>
                      </a:r>
                    </a:p>
                    <a:p>
                      <a:pPr marL="0" marR="0" algn="ctr">
                        <a:lnSpc>
                          <a:spcPct val="107000"/>
                        </a:lnSpc>
                        <a:spcBef>
                          <a:spcPts val="0"/>
                        </a:spcBef>
                        <a:spcAft>
                          <a:spcPts val="0"/>
                        </a:spcAft>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Domestic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 from International 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val="10000"/>
                  </a:ext>
                </a:extLst>
              </a:tr>
              <a:tr h="320373">
                <a:tc>
                  <a:txBody>
                    <a:bodyPr/>
                    <a:lstStyle/>
                    <a:p>
                      <a:pPr algn="ctr" fontAlgn="b"/>
                      <a:r>
                        <a:rPr lang="en-US" sz="1800" b="0" i="0" u="none" strike="noStrike" dirty="0">
                          <a:solidFill>
                            <a:schemeClr val="bg1"/>
                          </a:solidFill>
                          <a:effectLst/>
                          <a:latin typeface="Calibri" panose="020F0502020204030204" pitchFamily="34" charset="0"/>
                        </a:rPr>
                        <a:t>Harris</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C00000"/>
                          </a:solidFill>
                          <a:effectLst/>
                          <a:latin typeface="Calibri" panose="020F0502020204030204" pitchFamily="34" charset="0"/>
                        </a:rPr>
                        <a:t>-27.9%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0373">
                <a:tc>
                  <a:txBody>
                    <a:bodyPr/>
                    <a:lstStyle/>
                    <a:p>
                      <a:pPr algn="ctr" fontAlgn="b"/>
                      <a:r>
                        <a:rPr lang="en-US" sz="1800" b="0" i="0" u="none" strike="noStrike" dirty="0">
                          <a:solidFill>
                            <a:schemeClr val="bg1"/>
                          </a:solidFill>
                          <a:effectLst/>
                          <a:latin typeface="Calibri" panose="020F0502020204030204" pitchFamily="34" charset="0"/>
                        </a:rPr>
                        <a:t>Tarrant</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chemeClr val="tx2"/>
                          </a:solidFill>
                          <a:effectLst/>
                          <a:latin typeface="Calibri" panose="020F0502020204030204" pitchFamily="34" charset="0"/>
                        </a:rPr>
                        <a:t>         35,462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44.4%</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37.7%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17.9%</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0373">
                <a:tc>
                  <a:txBody>
                    <a:bodyPr/>
                    <a:lstStyle/>
                    <a:p>
                      <a:pPr algn="ctr" fontAlgn="b"/>
                      <a:r>
                        <a:rPr lang="en-US" sz="1800" b="0" i="0" u="none" strike="noStrike" dirty="0">
                          <a:solidFill>
                            <a:schemeClr val="bg1"/>
                          </a:solidFill>
                          <a:effectLst/>
                          <a:latin typeface="Calibri" panose="020F0502020204030204" pitchFamily="34" charset="0"/>
                        </a:rPr>
                        <a:t>Bexar</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7</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16.1%</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373">
                <a:tc>
                  <a:txBody>
                    <a:bodyPr/>
                    <a:lstStyle/>
                    <a:p>
                      <a:pPr algn="ctr" fontAlgn="b"/>
                      <a:r>
                        <a:rPr lang="en-US" sz="1800" b="0" i="0" u="none" strike="noStrike" dirty="0">
                          <a:solidFill>
                            <a:schemeClr val="bg1"/>
                          </a:solidFill>
                          <a:effectLst/>
                          <a:latin typeface="Calibri" panose="020F0502020204030204" pitchFamily="34" charset="0"/>
                        </a:rPr>
                        <a:t>Dallas</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800" b="0" i="0" u="none" strike="noStrike" dirty="0">
                          <a:solidFill>
                            <a:schemeClr val="tx2"/>
                          </a:solidFill>
                          <a:effectLst/>
                          <a:latin typeface="Calibri" panose="020F0502020204030204" pitchFamily="34" charset="0"/>
                        </a:rPr>
                        <a:t>9</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tx2"/>
                          </a:solidFill>
                          <a:effectLst/>
                          <a:latin typeface="Calibri" panose="020F0502020204030204" pitchFamily="34" charset="0"/>
                        </a:rPr>
                        <a:t>         29,209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C00000"/>
                          </a:solidFill>
                          <a:effectLst/>
                          <a:latin typeface="Calibri" panose="020F0502020204030204" pitchFamily="34" charset="0"/>
                        </a:rPr>
                        <a:t>-20.9%</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41.0%</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20373">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27,689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373">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13</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27,388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24.8%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373">
                <a:tc>
                  <a:txBody>
                    <a:bodyPr/>
                    <a:lstStyle/>
                    <a:p>
                      <a:pPr algn="ctr" fontAlgn="b"/>
                      <a:r>
                        <a:rPr lang="en-US" sz="1800" b="0" i="0" u="none" strike="noStrike" dirty="0">
                          <a:solidFill>
                            <a:schemeClr val="bg1"/>
                          </a:solidFill>
                          <a:effectLst/>
                          <a:latin typeface="Calibri" panose="020F0502020204030204" pitchFamily="34" charset="0"/>
                        </a:rPr>
                        <a:t>Collin</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2"/>
                          </a:solidFill>
                          <a:effectLst/>
                          <a:latin typeface="Calibri" panose="020F0502020204030204" pitchFamily="34" charset="0"/>
                        </a:rPr>
                        <a:t>14</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chemeClr val="tx2"/>
                          </a:solidFill>
                          <a:effectLst/>
                          <a:latin typeface="Calibri" panose="020F0502020204030204" pitchFamily="34" charset="0"/>
                        </a:rPr>
                        <a:t>         26,506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25.8%</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373">
                <a:tc>
                  <a:txBody>
                    <a:bodyPr/>
                    <a:lstStyle/>
                    <a:p>
                      <a:pPr algn="ctr" fontAlgn="b"/>
                      <a:r>
                        <a:rPr lang="en-US" sz="1800" b="0" i="0" u="none" strike="noStrike" dirty="0">
                          <a:solidFill>
                            <a:schemeClr val="bg1"/>
                          </a:solidFill>
                          <a:effectLst/>
                          <a:latin typeface="Calibri" panose="020F0502020204030204" pitchFamily="34" charset="0"/>
                        </a:rPr>
                        <a:t>Travis</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b="0" i="0" u="none" strike="noStrike" dirty="0">
                          <a:solidFill>
                            <a:schemeClr val="tx2"/>
                          </a:solidFill>
                          <a:effectLst/>
                          <a:latin typeface="Calibri" panose="020F0502020204030204" pitchFamily="34" charset="0"/>
                        </a:rPr>
                        <a:t>17</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tx2"/>
                          </a:solidFill>
                          <a:effectLst/>
                          <a:latin typeface="Calibri" panose="020F0502020204030204" pitchFamily="34" charset="0"/>
                        </a:rPr>
                        <a:t>         24,505 </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320373">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a16="http://schemas.microsoft.com/office/drawing/2014/main" val="10009"/>
                  </a:ext>
                </a:extLst>
              </a:tr>
              <a:tr h="320373">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a16="http://schemas.microsoft.com/office/drawing/2014/main" val="10010"/>
                  </a:ext>
                </a:extLst>
              </a:tr>
              <a:tr h="320373">
                <a:tc>
                  <a:txBody>
                    <a:bodyPr/>
                    <a:lstStyle/>
                    <a:p>
                      <a:pPr algn="ctr" fontAlgn="b"/>
                      <a:r>
                        <a:rPr lang="en-US" sz="1800" b="0" i="0" u="none" strike="noStrike" dirty="0" smtClean="0">
                          <a:solidFill>
                            <a:schemeClr val="bg1"/>
                          </a:solidFill>
                          <a:effectLst/>
                          <a:latin typeface="Calibri" panose="020F0502020204030204" pitchFamily="34" charset="0"/>
                        </a:rPr>
                        <a:t>Hidalgo*</a:t>
                      </a:r>
                      <a:endParaRPr lang="en-US" sz="1800" b="0"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dirty="0">
                          <a:solidFill>
                            <a:srgbClr val="C00000"/>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extLst>
                  <a:ext uri="{0D108BD9-81ED-4DB2-BD59-A6C34878D82A}">
                    <a16:rowId xmlns:a16="http://schemas.microsoft.com/office/drawing/2014/main" val="10011"/>
                  </a:ext>
                </a:extLst>
              </a:tr>
              <a:tr h="171208">
                <a:tc gridSpan="6">
                  <a:txBody>
                    <a:bodyPr/>
                    <a:lstStyle/>
                    <a:p>
                      <a:pPr marL="0" marR="0">
                        <a:lnSpc>
                          <a:spcPct val="107000"/>
                        </a:lnSpc>
                        <a:spcBef>
                          <a:spcPts val="0"/>
                        </a:spcBef>
                        <a:spcAft>
                          <a:spcPts val="0"/>
                        </a:spcAft>
                      </a:pPr>
                      <a:r>
                        <a:rPr lang="en-US" sz="1200" b="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70109">
                <a:tc gridSpan="6">
                  <a:txBody>
                    <a:bodyPr/>
                    <a:lstStyle/>
                    <a:p>
                      <a:pPr marL="0" marR="0">
                        <a:lnSpc>
                          <a:spcPct val="107000"/>
                        </a:lnSpc>
                        <a:spcBef>
                          <a:spcPts val="0"/>
                        </a:spcBef>
                        <a:spcAft>
                          <a:spcPts val="0"/>
                        </a:spcAft>
                      </a:pPr>
                      <a:r>
                        <a:rPr lang="en-US" sz="1050" b="0" dirty="0">
                          <a:effectLst/>
                        </a:rPr>
                        <a:t>Source: U.S. Census  Bureau, </a:t>
                      </a:r>
                      <a:r>
                        <a:rPr lang="en-US" sz="1050" b="0" dirty="0" smtClean="0">
                          <a:effectLst/>
                        </a:rPr>
                        <a:t>2016 </a:t>
                      </a:r>
                      <a:r>
                        <a:rPr lang="en-US" sz="1050" b="0" dirty="0">
                          <a:effectLst/>
                        </a:rPr>
                        <a:t>Vintage Population Estimates</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83980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371600" y="76459"/>
            <a:ext cx="7909560" cy="1127760"/>
          </a:xfrm>
        </p:spPr>
        <p:txBody>
          <a:bodyPr>
            <a:normAutofit fontScale="90000"/>
          </a:bodyPr>
          <a:lstStyle/>
          <a:p>
            <a:r>
              <a:rPr lang="en-US" dirty="0" smtClean="0">
                <a:latin typeface="+mj-lt"/>
              </a:rPr>
              <a:t>Estimated Percent of Total Net-Migrant Flows to and From Texas and Other States, 2015</a:t>
            </a:r>
            <a:endParaRPr lang="en-US" dirty="0">
              <a:latin typeface="+mj-lt"/>
            </a:endParaRPr>
          </a:p>
        </p:txBody>
      </p:sp>
      <p:sp>
        <p:nvSpPr>
          <p:cNvPr id="6" name="Rectangle 5"/>
          <p:cNvSpPr/>
          <p:nvPr/>
        </p:nvSpPr>
        <p:spPr>
          <a:xfrm>
            <a:off x="0" y="6498595"/>
            <a:ext cx="5943600" cy="230832"/>
          </a:xfrm>
          <a:prstGeom prst="rect">
            <a:avLst/>
          </a:prstGeom>
        </p:spPr>
        <p:txBody>
          <a:bodyPr wrap="square">
            <a:spAutoFit/>
          </a:bodyPr>
          <a:lstStyle/>
          <a:p>
            <a:pPr marL="0" marR="0">
              <a:spcBef>
                <a:spcPts val="0"/>
              </a:spcBef>
              <a:spcAft>
                <a:spcPts val="0"/>
              </a:spcAft>
            </a:pPr>
            <a:r>
              <a:rPr lang="en-US" sz="900" dirty="0" smtClean="0">
                <a:solidFill>
                  <a:schemeClr val="bg1">
                    <a:lumMod val="50000"/>
                  </a:schemeClr>
                </a:solidFill>
                <a:ea typeface="Times New Roman" panose="02020603050405020304" pitchFamily="18" charset="0"/>
                <a:cs typeface="Times New Roman" panose="02020603050405020304" pitchFamily="18" charset="0"/>
              </a:rPr>
              <a:t>Source: U.S. Census Bureau, 2016. ACS Migration Flows, 2015</a:t>
            </a:r>
            <a:endParaRPr lang="en-US" sz="11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10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Shares of Internal and Domestic Gross Migration, Texas MSAs, 2010-2014</a:t>
            </a:r>
            <a:endParaRPr lang="en-US" sz="2800" dirty="0"/>
          </a:p>
        </p:txBody>
      </p:sp>
      <p:pic>
        <p:nvPicPr>
          <p:cNvPr id="7" name="Content Placeholder 6"/>
          <p:cNvPicPr>
            <a:picLocks noGrp="1" noChangeAspect="1"/>
          </p:cNvPicPr>
          <p:nvPr>
            <p:ph idx="1"/>
          </p:nvPr>
        </p:nvPicPr>
        <p:blipFill>
          <a:blip r:embed="rId2"/>
          <a:stretch>
            <a:fillRect/>
          </a:stretch>
        </p:blipFill>
        <p:spPr>
          <a:xfrm>
            <a:off x="1215458" y="1347734"/>
            <a:ext cx="6829787" cy="4957202"/>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spTree>
    <p:extLst>
      <p:ext uri="{BB962C8B-B14F-4D97-AF65-F5344CB8AC3E}">
        <p14:creationId xmlns:p14="http://schemas.microsoft.com/office/powerpoint/2010/main" val="111699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7794" y="5486400"/>
            <a:ext cx="7012806"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racially/ethnically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315356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a:t>
            </a:r>
            <a:r>
              <a:rPr lang="en-US" sz="2400" kern="0" dirty="0" smtClean="0">
                <a:solidFill>
                  <a:schemeClr val="bg1"/>
                </a:solidFill>
                <a:latin typeface="+mj-lt"/>
                <a:ea typeface="+mj-ea"/>
                <a:cs typeface="+mj-cs"/>
              </a:rPr>
              <a:t>2016</a:t>
            </a:r>
            <a:endParaRPr lang="en-US" sz="2400" kern="0" dirty="0">
              <a:solidFill>
                <a:schemeClr val="bg1"/>
              </a:solidFill>
              <a:latin typeface="+mj-lt"/>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2016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774758639"/>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3221118971"/>
              </p:ext>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3635700652"/>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Population Pyramids for Hispanics and </a:t>
            </a:r>
            <a:r>
              <a:rPr lang="en-US" sz="2800" dirty="0"/>
              <a:t>N</a:t>
            </a:r>
            <a:r>
              <a:rPr lang="en-US" sz="2800" dirty="0" smtClean="0"/>
              <a:t>on-Hispanic Whites in Texas, 2010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pic>
        <p:nvPicPr>
          <p:cNvPr id="5" name="Picture 4"/>
          <p:cNvPicPr>
            <a:picLocks noChangeAspect="1"/>
          </p:cNvPicPr>
          <p:nvPr/>
        </p:nvPicPr>
        <p:blipFill>
          <a:blip r:embed="rId3"/>
          <a:stretch>
            <a:fillRect/>
          </a:stretch>
        </p:blipFill>
        <p:spPr>
          <a:xfrm>
            <a:off x="397079" y="1145265"/>
            <a:ext cx="8349843" cy="5576211"/>
          </a:xfrm>
          <a:prstGeom prst="rect">
            <a:avLst/>
          </a:prstGeom>
        </p:spPr>
      </p:pic>
    </p:spTree>
    <p:extLst>
      <p:ext uri="{BB962C8B-B14F-4D97-AF65-F5344CB8AC3E}">
        <p14:creationId xmlns:p14="http://schemas.microsoft.com/office/powerpoint/2010/main" val="144711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18</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ext uri="{D42A27DB-BD31-4B8C-83A1-F6EECF244321}">
                <p14:modId xmlns:p14="http://schemas.microsoft.com/office/powerpoint/2010/main" val="1582473469"/>
              </p:ext>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5853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pic>
        <p:nvPicPr>
          <p:cNvPr id="10" name="Picture 9"/>
          <p:cNvPicPr>
            <a:picLocks noChangeAspect="1"/>
          </p:cNvPicPr>
          <p:nvPr/>
        </p:nvPicPr>
        <p:blipFill rotWithShape="1">
          <a:blip r:embed="rId3"/>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4"/>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5"/>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72295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a:xfrm>
            <a:off x="377191" y="1529036"/>
            <a:ext cx="8458200" cy="4663455"/>
          </a:xfrm>
        </p:spPr>
        <p:txBody>
          <a:bodyPr>
            <a:normAutofit fontScale="92500" lnSpcReduction="10000"/>
          </a:bodyPr>
          <a:lstStyle/>
          <a:p>
            <a:r>
              <a:rPr lang="en-US" dirty="0"/>
              <a:t>Texas is experiencing significant growth.</a:t>
            </a:r>
          </a:p>
          <a:p>
            <a:r>
              <a:rPr lang="en-US" dirty="0"/>
              <a:t>Population continues to grow at a steady pace though growth is not geographically evenly distributed.</a:t>
            </a:r>
          </a:p>
          <a:p>
            <a:r>
              <a:rPr lang="en-US" dirty="0"/>
              <a:t>Growth is not racially/ethnically evenly distributed. Population growth is being driven largely by the Hispanic population.</a:t>
            </a:r>
          </a:p>
          <a:p>
            <a:r>
              <a:rPr lang="en-US" dirty="0"/>
              <a:t>The population of Texas, while relatively young, is also aging.</a:t>
            </a:r>
          </a:p>
          <a:p>
            <a:r>
              <a:rPr lang="en-US" dirty="0"/>
              <a:t>The components of population change have varying implications for infrastructure in Texas. </a:t>
            </a:r>
          </a:p>
          <a:p>
            <a:r>
              <a:rPr lang="en-US" dirty="0"/>
              <a:t>Demographic </a:t>
            </a:r>
            <a:r>
              <a:rPr lang="en-US" dirty="0" smtClean="0"/>
              <a:t>shifts may </a:t>
            </a:r>
            <a:r>
              <a:rPr lang="en-US" dirty="0"/>
              <a:t>have serious implications for </a:t>
            </a:r>
            <a:r>
              <a:rPr lang="en-US" dirty="0" smtClean="0"/>
              <a:t>maintaining inclusive and equitable economic growth in the state.</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96525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220866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spTree>
    <p:extLst>
      <p:ext uri="{BB962C8B-B14F-4D97-AF65-F5344CB8AC3E}">
        <p14:creationId xmlns:p14="http://schemas.microsoft.com/office/powerpoint/2010/main" val="237466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young, but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665938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States with the Oldest Median Ages, 2000, 2010, 2014</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841397"/>
              </p:ext>
            </p:extLst>
          </p:nvPr>
        </p:nvGraphicFramePr>
        <p:xfrm>
          <a:off x="485402" y="1949289"/>
          <a:ext cx="8155855" cy="3894680"/>
        </p:xfrm>
        <a:graphic>
          <a:graphicData uri="http://schemas.openxmlformats.org/drawingml/2006/table">
            <a:tbl>
              <a:tblPr firstRow="1" firstCol="1" bandRow="1">
                <a:tableStyleId>{B301B821-A1FF-4177-AEE7-76D212191A09}</a:tableStyleId>
              </a:tblPr>
              <a:tblGrid>
                <a:gridCol w="906206">
                  <a:extLst>
                    <a:ext uri="{9D8B030D-6E8A-4147-A177-3AD203B41FA5}">
                      <a16:colId xmlns:a16="http://schemas.microsoft.com/office/drawing/2014/main" val="1694474053"/>
                    </a:ext>
                  </a:extLst>
                </a:gridCol>
                <a:gridCol w="906206">
                  <a:extLst>
                    <a:ext uri="{9D8B030D-6E8A-4147-A177-3AD203B41FA5}">
                      <a16:colId xmlns:a16="http://schemas.microsoft.com/office/drawing/2014/main" val="1035543693"/>
                    </a:ext>
                  </a:extLst>
                </a:gridCol>
                <a:gridCol w="906206">
                  <a:extLst>
                    <a:ext uri="{9D8B030D-6E8A-4147-A177-3AD203B41FA5}">
                      <a16:colId xmlns:a16="http://schemas.microsoft.com/office/drawing/2014/main" val="3841625278"/>
                    </a:ext>
                  </a:extLst>
                </a:gridCol>
                <a:gridCol w="798872">
                  <a:extLst>
                    <a:ext uri="{9D8B030D-6E8A-4147-A177-3AD203B41FA5}">
                      <a16:colId xmlns:a16="http://schemas.microsoft.com/office/drawing/2014/main" val="2413975853"/>
                    </a:ext>
                  </a:extLst>
                </a:gridCol>
                <a:gridCol w="1013541">
                  <a:extLst>
                    <a:ext uri="{9D8B030D-6E8A-4147-A177-3AD203B41FA5}">
                      <a16:colId xmlns:a16="http://schemas.microsoft.com/office/drawing/2014/main" val="1539651491"/>
                    </a:ext>
                  </a:extLst>
                </a:gridCol>
                <a:gridCol w="906206">
                  <a:extLst>
                    <a:ext uri="{9D8B030D-6E8A-4147-A177-3AD203B41FA5}">
                      <a16:colId xmlns:a16="http://schemas.microsoft.com/office/drawing/2014/main" val="3261806413"/>
                    </a:ext>
                  </a:extLst>
                </a:gridCol>
                <a:gridCol w="906206">
                  <a:extLst>
                    <a:ext uri="{9D8B030D-6E8A-4147-A177-3AD203B41FA5}">
                      <a16:colId xmlns:a16="http://schemas.microsoft.com/office/drawing/2014/main" val="1727925726"/>
                    </a:ext>
                  </a:extLst>
                </a:gridCol>
                <a:gridCol w="906206">
                  <a:extLst>
                    <a:ext uri="{9D8B030D-6E8A-4147-A177-3AD203B41FA5}">
                      <a16:colId xmlns:a16="http://schemas.microsoft.com/office/drawing/2014/main" val="3944098190"/>
                    </a:ext>
                  </a:extLst>
                </a:gridCol>
                <a:gridCol w="906206">
                  <a:extLst>
                    <a:ext uri="{9D8B030D-6E8A-4147-A177-3AD203B41FA5}">
                      <a16:colId xmlns:a16="http://schemas.microsoft.com/office/drawing/2014/main" val="1382775817"/>
                    </a:ext>
                  </a:extLst>
                </a:gridCol>
              </a:tblGrid>
              <a:tr h="308610">
                <a:tc gridSpan="3">
                  <a:txBody>
                    <a:bodyPr/>
                    <a:lstStyle/>
                    <a:p>
                      <a:pPr marL="0" marR="0" algn="ctr">
                        <a:lnSpc>
                          <a:spcPct val="150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685029"/>
                  </a:ext>
                </a:extLst>
              </a:tr>
              <a:tr h="242489">
                <a:tc>
                  <a:txBody>
                    <a:bodyPr/>
                    <a:lstStyle/>
                    <a:p>
                      <a:pPr marL="0" marR="0" algn="ctr">
                        <a:lnSpc>
                          <a:spcPct val="150000"/>
                        </a:lnSpc>
                        <a:spcBef>
                          <a:spcPts val="0"/>
                        </a:spcBef>
                        <a:spcAft>
                          <a:spcPts val="0"/>
                        </a:spcAft>
                      </a:pPr>
                      <a:r>
                        <a:rPr lang="en-US" sz="1100" b="0" dirty="0">
                          <a:effectLst/>
                        </a:rPr>
                        <a:t>Rank</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State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dirty="0">
                          <a:effectLst/>
                        </a:rPr>
                        <a:t>Median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3411248"/>
                  </a:ext>
                </a:extLst>
              </a:tr>
              <a:tr h="242489">
                <a:tc>
                  <a:txBody>
                    <a:bodyPr/>
                    <a:lstStyle/>
                    <a:p>
                      <a:pPr marL="0" marR="0" algn="ctr">
                        <a:lnSpc>
                          <a:spcPct val="150000"/>
                        </a:lnSpc>
                        <a:spcBef>
                          <a:spcPts val="0"/>
                        </a:spcBef>
                        <a:spcAft>
                          <a:spcPts val="0"/>
                        </a:spcAft>
                      </a:pPr>
                      <a:r>
                        <a:rPr lang="en-US" sz="1100" b="0" dirty="0">
                          <a:effectLst/>
                        </a:rPr>
                        <a:t>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26596"/>
                  </a:ext>
                </a:extLst>
              </a:tr>
              <a:tr h="345968">
                <a:tc>
                  <a:txBody>
                    <a:bodyPr/>
                    <a:lstStyle/>
                    <a:p>
                      <a:pPr marL="0" marR="0" algn="ctr">
                        <a:lnSpc>
                          <a:spcPct val="150000"/>
                        </a:lnSpc>
                        <a:spcBef>
                          <a:spcPts val="0"/>
                        </a:spcBef>
                        <a:spcAft>
                          <a:spcPts val="0"/>
                        </a:spcAft>
                      </a:pPr>
                      <a:r>
                        <a:rPr lang="en-US" sz="1100" b="0" dirty="0">
                          <a:effectLst/>
                        </a:rPr>
                        <a:t>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6000316"/>
                  </a:ext>
                </a:extLst>
              </a:tr>
              <a:tr h="242489">
                <a:tc>
                  <a:txBody>
                    <a:bodyPr/>
                    <a:lstStyle/>
                    <a:p>
                      <a:pPr marL="0" marR="0" algn="ctr">
                        <a:lnSpc>
                          <a:spcPct val="150000"/>
                        </a:lnSpc>
                        <a:spcBef>
                          <a:spcPts val="0"/>
                        </a:spcBef>
                        <a:spcAft>
                          <a:spcPts val="0"/>
                        </a:spcAft>
                      </a:pPr>
                      <a:r>
                        <a:rPr lang="en-US" sz="1100" b="0" dirty="0">
                          <a:effectLst/>
                        </a:rPr>
                        <a:t>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Maine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6593100"/>
                  </a:ext>
                </a:extLst>
              </a:tr>
              <a:tr h="304067">
                <a:tc>
                  <a:txBody>
                    <a:bodyPr/>
                    <a:lstStyle/>
                    <a:p>
                      <a:pPr marL="0" marR="0" algn="ctr">
                        <a:lnSpc>
                          <a:spcPct val="150000"/>
                        </a:lnSpc>
                        <a:spcBef>
                          <a:spcPts val="0"/>
                        </a:spcBef>
                        <a:spcAft>
                          <a:spcPts val="0"/>
                        </a:spcAft>
                      </a:pPr>
                      <a:r>
                        <a:rPr lang="en-US" sz="1100" b="0" dirty="0">
                          <a:effectLst/>
                        </a:rPr>
                        <a:t>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Pennsylvania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New Hampshire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West Virginia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2137"/>
                  </a:ext>
                </a:extLst>
              </a:tr>
              <a:tr h="242489">
                <a:tc>
                  <a:txBody>
                    <a:bodyPr/>
                    <a:lstStyle/>
                    <a:p>
                      <a:pPr marL="0" marR="0" algn="ctr">
                        <a:lnSpc>
                          <a:spcPct val="150000"/>
                        </a:lnSpc>
                        <a:spcBef>
                          <a:spcPts val="0"/>
                        </a:spcBef>
                        <a:spcAft>
                          <a:spcPts val="0"/>
                        </a:spcAft>
                      </a:pPr>
                      <a:r>
                        <a:rPr lang="en-US" sz="1100" b="0" dirty="0">
                          <a:effectLst/>
                        </a:rPr>
                        <a:t>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Vermont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50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Florida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41.8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13952"/>
                  </a:ext>
                </a:extLst>
              </a:tr>
              <a:tr h="242489">
                <a:tc>
                  <a:txBody>
                    <a:bodyPr/>
                    <a:lstStyle/>
                    <a:p>
                      <a:pPr marL="0" marR="0" algn="ctr">
                        <a:lnSpc>
                          <a:spcPct val="150000"/>
                        </a:lnSpc>
                        <a:spcBef>
                          <a:spcPts val="0"/>
                        </a:spcBef>
                        <a:spcAft>
                          <a:spcPts val="0"/>
                        </a:spcAft>
                      </a:pPr>
                      <a:r>
                        <a:rPr lang="en-US" sz="1100" b="0" dirty="0">
                          <a:effectLst/>
                        </a:rPr>
                        <a:t>…46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California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0220683"/>
                  </a:ext>
                </a:extLst>
              </a:tr>
              <a:tr h="345968">
                <a:tc>
                  <a:txBody>
                    <a:bodyPr/>
                    <a:lstStyle/>
                    <a:p>
                      <a:pPr marL="0" marR="0" algn="ctr">
                        <a:lnSpc>
                          <a:spcPct val="150000"/>
                        </a:lnSpc>
                        <a:spcBef>
                          <a:spcPts val="0"/>
                        </a:spcBef>
                        <a:spcAft>
                          <a:spcPts val="0"/>
                        </a:spcAft>
                      </a:pPr>
                      <a:r>
                        <a:rPr lang="en-US" sz="1100" b="0" dirty="0">
                          <a:effectLst/>
                        </a:rPr>
                        <a:t>47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Idaho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North Dakota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4306623"/>
                  </a:ext>
                </a:extLst>
              </a:tr>
              <a:tr h="242489">
                <a:tc>
                  <a:txBody>
                    <a:bodyPr/>
                    <a:lstStyle/>
                    <a:p>
                      <a:pPr marL="0" marR="0" algn="ctr">
                        <a:lnSpc>
                          <a:spcPct val="150000"/>
                        </a:lnSpc>
                        <a:spcBef>
                          <a:spcPts val="0"/>
                        </a:spcBef>
                        <a:spcAft>
                          <a:spcPts val="0"/>
                        </a:spcAft>
                      </a:pPr>
                      <a:r>
                        <a:rPr lang="en-US" sz="1100" b="0" dirty="0">
                          <a:effectLst/>
                        </a:rPr>
                        <a:t>48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extLst>
                  <a:ext uri="{0D108BD9-81ED-4DB2-BD59-A6C34878D82A}">
                    <a16:rowId xmlns:a16="http://schemas.microsoft.com/office/drawing/2014/main" val="2838748515"/>
                  </a:ext>
                </a:extLst>
              </a:tr>
              <a:tr h="242489">
                <a:tc>
                  <a:txBody>
                    <a:bodyPr/>
                    <a:lstStyle/>
                    <a:p>
                      <a:pPr marL="0" marR="0" algn="ctr">
                        <a:lnSpc>
                          <a:spcPct val="150000"/>
                        </a:lnSpc>
                        <a:spcBef>
                          <a:spcPts val="0"/>
                        </a:spcBef>
                        <a:spcAft>
                          <a:spcPts val="0"/>
                        </a:spcAft>
                      </a:pPr>
                      <a:r>
                        <a:rPr lang="en-US" sz="1100" b="0" dirty="0">
                          <a:effectLst/>
                        </a:rPr>
                        <a:t>49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solidFill>
                      <a:schemeClr val="tx2">
                        <a:lumMod val="60000"/>
                        <a:lumOff val="40000"/>
                      </a:schemeClr>
                    </a:solidFill>
                  </a:tcPr>
                </a:tc>
                <a:tc>
                  <a:txBody>
                    <a:bodyPr/>
                    <a:lstStyle/>
                    <a:p>
                      <a:pPr marL="0" marR="0" algn="r">
                        <a:lnSpc>
                          <a:spcPct val="107000"/>
                        </a:lnSpc>
                        <a:spcBef>
                          <a:spcPts val="0"/>
                        </a:spcBef>
                        <a:spcAft>
                          <a:spcPts val="0"/>
                        </a:spcAft>
                      </a:pPr>
                      <a:r>
                        <a:rPr lang="en-US" sz="1100" dirty="0">
                          <a:effectLst/>
                        </a:rPr>
                        <a:t>Texas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60000"/>
                        <a:lumOff val="40000"/>
                      </a:schemeClr>
                    </a:solidFill>
                  </a:tcPr>
                </a:tc>
                <a:tc>
                  <a:txBody>
                    <a:bodyPr/>
                    <a:lstStyle/>
                    <a:p>
                      <a:pPr marL="0" marR="0" algn="ctr">
                        <a:lnSpc>
                          <a:spcPct val="107000"/>
                        </a:lnSpc>
                        <a:spcBef>
                          <a:spcPts val="0"/>
                        </a:spcBef>
                        <a:spcAft>
                          <a:spcPts val="0"/>
                        </a:spcAft>
                      </a:pPr>
                      <a:r>
                        <a:rPr lang="en-US" sz="1100" dirty="0">
                          <a:effectLst/>
                        </a:rPr>
                        <a:t>33.6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50000"/>
                        </a:lnSpc>
                        <a:spcBef>
                          <a:spcPts val="0"/>
                        </a:spcBef>
                        <a:spcAft>
                          <a:spcPts val="0"/>
                        </a:spcAft>
                      </a:pPr>
                      <a:r>
                        <a:rPr lang="en-US" sz="1100" dirty="0">
                          <a:effectLst/>
                        </a:rPr>
                        <a:t>49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Alaska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7688245"/>
                  </a:ext>
                </a:extLst>
              </a:tr>
              <a:tr h="242489">
                <a:tc>
                  <a:txBody>
                    <a:bodyPr/>
                    <a:lstStyle/>
                    <a:p>
                      <a:pPr marL="0" marR="0" algn="ctr">
                        <a:lnSpc>
                          <a:spcPct val="150000"/>
                        </a:lnSpc>
                        <a:spcBef>
                          <a:spcPts val="0"/>
                        </a:spcBef>
                        <a:spcAft>
                          <a:spcPts val="0"/>
                        </a:spcAft>
                      </a:pPr>
                      <a:r>
                        <a:rPr lang="en-US" sz="1100" b="0" dirty="0">
                          <a:effectLst/>
                        </a:rPr>
                        <a:t>50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29.2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tc>
                  <a:txBody>
                    <a:bodyPr/>
                    <a:lstStyle/>
                    <a:p>
                      <a:pPr marL="0" marR="0" algn="ctr">
                        <a:lnSpc>
                          <a:spcPct val="150000"/>
                        </a:lnSpc>
                        <a:spcBef>
                          <a:spcPts val="0"/>
                        </a:spcBef>
                        <a:spcAft>
                          <a:spcPts val="0"/>
                        </a:spcAft>
                      </a:pPr>
                      <a:r>
                        <a:rPr lang="en-US" sz="11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r>
                        <a:rPr lang="en-US" sz="1100" dirty="0">
                          <a:effectLst/>
                        </a:rPr>
                        <a:t>Utah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1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3448321"/>
                  </a:ext>
                </a:extLst>
              </a:tr>
              <a:tr h="242489">
                <a:tc>
                  <a:txBody>
                    <a:bodyPr/>
                    <a:lstStyle/>
                    <a:p>
                      <a:pPr marL="0" marR="0" algn="ctr">
                        <a:lnSpc>
                          <a:spcPct val="150000"/>
                        </a:lnSpc>
                        <a:spcBef>
                          <a:spcPts val="0"/>
                        </a:spcBef>
                        <a:spcAft>
                          <a:spcPts val="0"/>
                        </a:spcAft>
                      </a:pPr>
                      <a:r>
                        <a:rPr lang="en-US" sz="11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35.3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100" dirty="0">
                          <a:effectLst/>
                        </a:rPr>
                        <a:t>United States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3175"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dirty="0">
                          <a:effectLst/>
                        </a:rPr>
                        <a:t>37.7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809529"/>
                  </a:ext>
                </a:extLst>
              </a:tr>
              <a:tr h="302690">
                <a:tc gridSpan="9">
                  <a:txBody>
                    <a:bodyPr/>
                    <a:lstStyle/>
                    <a:p>
                      <a:pPr marL="0" marR="0">
                        <a:lnSpc>
                          <a:spcPct val="107000"/>
                        </a:lnSpc>
                        <a:spcBef>
                          <a:spcPts val="0"/>
                        </a:spcBef>
                        <a:spcAft>
                          <a:spcPts val="0"/>
                        </a:spcAft>
                      </a:pPr>
                      <a:r>
                        <a:rPr lang="en-US" sz="900" b="0" dirty="0">
                          <a:solidFill>
                            <a:schemeClr val="bg1"/>
                          </a:solidFill>
                          <a:effectLst/>
                        </a:rPr>
                        <a:t>Source: US Census Bureau, 2000 and 2010 Decennial Censuses</a:t>
                      </a:r>
                      <a:endParaRPr lang="en-US" sz="1200" b="0" dirty="0">
                        <a:solidFill>
                          <a:schemeClr val="bg1"/>
                        </a:solidFill>
                        <a:effectLst/>
                      </a:endParaRPr>
                    </a:p>
                    <a:p>
                      <a:pPr marL="0" marR="0">
                        <a:lnSpc>
                          <a:spcPct val="107000"/>
                        </a:lnSpc>
                        <a:spcBef>
                          <a:spcPts val="0"/>
                        </a:spcBef>
                        <a:spcAft>
                          <a:spcPts val="0"/>
                        </a:spcAft>
                      </a:pPr>
                      <a:r>
                        <a:rPr lang="en-US" sz="900" b="0" dirty="0">
                          <a:solidFill>
                            <a:schemeClr val="bg1"/>
                          </a:solidFill>
                          <a:effectLst/>
                        </a:rPr>
                        <a:t>               US Census Bureau, 2014 Population Estimate by State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3175"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2874334"/>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Tree>
    <p:extLst>
      <p:ext uri="{BB962C8B-B14F-4D97-AF65-F5344CB8AC3E}">
        <p14:creationId xmlns:p14="http://schemas.microsoft.com/office/powerpoint/2010/main" val="42674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Population by Age Group, 2000 to 2014</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2870230"/>
              </p:ext>
            </p:extLst>
          </p:nvPr>
        </p:nvGraphicFramePr>
        <p:xfrm>
          <a:off x="339405" y="1857081"/>
          <a:ext cx="8458200" cy="2103363"/>
        </p:xfrm>
        <a:graphic>
          <a:graphicData uri="http://schemas.openxmlformats.org/drawingml/2006/table">
            <a:tbl>
              <a:tblPr firstRow="1" firstCol="1" bandRow="1">
                <a:tableStyleId>{5C22544A-7EE6-4342-B048-85BDC9FD1C3A}</a:tableStyleId>
              </a:tblPr>
              <a:tblGrid>
                <a:gridCol w="939800">
                  <a:extLst>
                    <a:ext uri="{9D8B030D-6E8A-4147-A177-3AD203B41FA5}">
                      <a16:colId xmlns:a16="http://schemas.microsoft.com/office/drawing/2014/main" val="217570704"/>
                    </a:ext>
                  </a:extLst>
                </a:gridCol>
                <a:gridCol w="939800">
                  <a:extLst>
                    <a:ext uri="{9D8B030D-6E8A-4147-A177-3AD203B41FA5}">
                      <a16:colId xmlns:a16="http://schemas.microsoft.com/office/drawing/2014/main" val="3461866978"/>
                    </a:ext>
                  </a:extLst>
                </a:gridCol>
                <a:gridCol w="939800">
                  <a:extLst>
                    <a:ext uri="{9D8B030D-6E8A-4147-A177-3AD203B41FA5}">
                      <a16:colId xmlns:a16="http://schemas.microsoft.com/office/drawing/2014/main" val="357081948"/>
                    </a:ext>
                  </a:extLst>
                </a:gridCol>
                <a:gridCol w="939800">
                  <a:extLst>
                    <a:ext uri="{9D8B030D-6E8A-4147-A177-3AD203B41FA5}">
                      <a16:colId xmlns:a16="http://schemas.microsoft.com/office/drawing/2014/main" val="933566931"/>
                    </a:ext>
                  </a:extLst>
                </a:gridCol>
                <a:gridCol w="939800">
                  <a:extLst>
                    <a:ext uri="{9D8B030D-6E8A-4147-A177-3AD203B41FA5}">
                      <a16:colId xmlns:a16="http://schemas.microsoft.com/office/drawing/2014/main" val="3667714047"/>
                    </a:ext>
                  </a:extLst>
                </a:gridCol>
                <a:gridCol w="939800">
                  <a:extLst>
                    <a:ext uri="{9D8B030D-6E8A-4147-A177-3AD203B41FA5}">
                      <a16:colId xmlns:a16="http://schemas.microsoft.com/office/drawing/2014/main" val="1108364384"/>
                    </a:ext>
                  </a:extLst>
                </a:gridCol>
                <a:gridCol w="939800">
                  <a:extLst>
                    <a:ext uri="{9D8B030D-6E8A-4147-A177-3AD203B41FA5}">
                      <a16:colId xmlns:a16="http://schemas.microsoft.com/office/drawing/2014/main" val="868861096"/>
                    </a:ext>
                  </a:extLst>
                </a:gridCol>
                <a:gridCol w="939800">
                  <a:extLst>
                    <a:ext uri="{9D8B030D-6E8A-4147-A177-3AD203B41FA5}">
                      <a16:colId xmlns:a16="http://schemas.microsoft.com/office/drawing/2014/main" val="2207660401"/>
                    </a:ext>
                  </a:extLst>
                </a:gridCol>
                <a:gridCol w="939800">
                  <a:extLst>
                    <a:ext uri="{9D8B030D-6E8A-4147-A177-3AD203B41FA5}">
                      <a16:colId xmlns:a16="http://schemas.microsoft.com/office/drawing/2014/main" val="1424797594"/>
                    </a:ext>
                  </a:extLst>
                </a:gridCol>
              </a:tblGrid>
              <a:tr h="229046">
                <a:tc rowSpan="2">
                  <a:txBody>
                    <a:bodyPr/>
                    <a:lstStyle/>
                    <a:p>
                      <a:pPr marL="0" marR="0">
                        <a:lnSpc>
                          <a:spcPct val="107000"/>
                        </a:lnSpc>
                        <a:spcBef>
                          <a:spcPts val="0"/>
                        </a:spcBef>
                        <a:spcAft>
                          <a:spcPts val="0"/>
                        </a:spcAft>
                      </a:pPr>
                      <a:r>
                        <a:rPr lang="en-US" sz="12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gn="ctr">
                        <a:lnSpc>
                          <a:spcPct val="107000"/>
                        </a:lnSpc>
                        <a:spcBef>
                          <a:spcPts val="0"/>
                        </a:spcBef>
                        <a:spcAft>
                          <a:spcPts val="0"/>
                        </a:spcAft>
                      </a:pPr>
                      <a:r>
                        <a:rPr lang="en-US" sz="1400" b="0" dirty="0">
                          <a:effectLst/>
                        </a:rPr>
                        <a:t>2000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2010</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0" dirty="0">
                          <a:effectLst/>
                        </a:rPr>
                        <a:t>2000-2014</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720862647"/>
                  </a:ext>
                </a:extLst>
              </a:tr>
              <a:tr h="468770">
                <a:tc vMerge="1">
                  <a:txBody>
                    <a:bodyPr/>
                    <a:lstStyle/>
                    <a:p>
                      <a:endParaRPr lang="en-US"/>
                    </a:p>
                  </a:txBody>
                  <a:tcPr/>
                </a:tc>
                <a:tc>
                  <a:txBody>
                    <a:bodyPr/>
                    <a:lstStyle/>
                    <a:p>
                      <a:pPr marL="0" marR="0" algn="ctr">
                        <a:lnSpc>
                          <a:spcPct val="107000"/>
                        </a:lnSpc>
                        <a:spcBef>
                          <a:spcPts val="0"/>
                        </a:spcBef>
                        <a:spcAft>
                          <a:spcPts val="0"/>
                        </a:spcAft>
                      </a:pPr>
                      <a:r>
                        <a:rPr lang="en-US" sz="1200" dirty="0" smtClean="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Population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smtClean="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Estimate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50000"/>
                        </a:lnSpc>
                        <a:spcBef>
                          <a:spcPts val="0"/>
                        </a:spcBef>
                        <a:spcAft>
                          <a:spcPts val="0"/>
                        </a:spcAft>
                      </a:pPr>
                      <a:r>
                        <a:rPr lang="en-US" sz="1200" dirty="0">
                          <a:effectLst/>
                        </a:rPr>
                        <a:t>Percent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Absolute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Percent Change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15167016"/>
                  </a:ext>
                </a:extLst>
              </a:tr>
              <a:tr h="301272">
                <a:tc>
                  <a:txBody>
                    <a:bodyPr/>
                    <a:lstStyle/>
                    <a:p>
                      <a:pPr marL="0" marR="0" algn="r">
                        <a:lnSpc>
                          <a:spcPct val="107000"/>
                        </a:lnSpc>
                        <a:spcBef>
                          <a:spcPts val="0"/>
                        </a:spcBef>
                        <a:spcAft>
                          <a:spcPts val="0"/>
                        </a:spcAft>
                      </a:pPr>
                      <a:r>
                        <a:rPr lang="en-US" sz="1200" b="0" dirty="0">
                          <a:effectLst/>
                        </a:rPr>
                        <a:t>Under 18</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5,886,759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28.2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6,865,824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27.3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7,115,614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1,228,855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20.9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3031266"/>
                  </a:ext>
                </a:extLst>
              </a:tr>
              <a:tr h="301272">
                <a:tc>
                  <a:txBody>
                    <a:bodyPr/>
                    <a:lstStyle/>
                    <a:p>
                      <a:pPr marL="0" marR="0" algn="r">
                        <a:lnSpc>
                          <a:spcPct val="107000"/>
                        </a:lnSpc>
                        <a:spcBef>
                          <a:spcPts val="0"/>
                        </a:spcBef>
                        <a:spcAft>
                          <a:spcPts val="0"/>
                        </a:spcAft>
                      </a:pPr>
                      <a:r>
                        <a:rPr lang="en-US" sz="1200" b="0" dirty="0">
                          <a:effectLst/>
                        </a:rPr>
                        <a:t>18 to 64</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12,892,529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61.8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15,677,851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62.3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16,742,263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62.1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3,849,734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11512468"/>
                  </a:ext>
                </a:extLst>
              </a:tr>
              <a:tr h="301272">
                <a:tc>
                  <a:txBody>
                    <a:bodyPr/>
                    <a:lstStyle/>
                    <a:p>
                      <a:pPr marL="0" marR="0" algn="r">
                        <a:lnSpc>
                          <a:spcPct val="107000"/>
                        </a:lnSpc>
                        <a:spcBef>
                          <a:spcPts val="0"/>
                        </a:spcBef>
                        <a:spcAft>
                          <a:spcPts val="0"/>
                        </a:spcAft>
                      </a:pPr>
                      <a:r>
                        <a:rPr lang="en-US" sz="1200" b="0" dirty="0">
                          <a:effectLst/>
                        </a:rPr>
                        <a:t>65 and Older</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2,072,532</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9.9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2,601,886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3,099,081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11.5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1,026,549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49.5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55168970"/>
                  </a:ext>
                </a:extLst>
              </a:tr>
              <a:tr h="301272">
                <a:tc>
                  <a:txBody>
                    <a:bodyPr/>
                    <a:lstStyle/>
                    <a:p>
                      <a:pPr marL="0" marR="0" algn="r">
                        <a:lnSpc>
                          <a:spcPct val="107000"/>
                        </a:lnSpc>
                        <a:spcBef>
                          <a:spcPts val="0"/>
                        </a:spcBef>
                        <a:spcAft>
                          <a:spcPts val="0"/>
                        </a:spcAft>
                      </a:pPr>
                      <a:r>
                        <a:rPr lang="en-US" sz="1200" b="0" dirty="0">
                          <a:effectLst/>
                        </a:rPr>
                        <a:t>Total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20,851,820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25,145,561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26,956,958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50000"/>
                        </a:lnSpc>
                        <a:spcBef>
                          <a:spcPts val="0"/>
                        </a:spcBef>
                        <a:spcAft>
                          <a:spcPts val="0"/>
                        </a:spcAft>
                      </a:pPr>
                      <a:r>
                        <a:rPr lang="en-US" sz="12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6,105,138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800"/>
                        </a:spcAft>
                      </a:pPr>
                      <a:r>
                        <a:rPr lang="en-US" sz="1200" dirty="0">
                          <a:effectLst/>
                        </a:rPr>
                        <a:t>29.3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10894818"/>
                  </a:ext>
                </a:extLst>
              </a:tr>
              <a:tr h="200459">
                <a:tc gridSpan="9">
                  <a:txBody>
                    <a:bodyPr/>
                    <a:lstStyle/>
                    <a:p>
                      <a:pPr marL="0" marR="0">
                        <a:lnSpc>
                          <a:spcPct val="107000"/>
                        </a:lnSpc>
                        <a:spcBef>
                          <a:spcPts val="0"/>
                        </a:spcBef>
                        <a:spcAft>
                          <a:spcPts val="0"/>
                        </a:spcAft>
                      </a:pPr>
                      <a:r>
                        <a:rPr lang="en-US" sz="1100" b="0" dirty="0">
                          <a:effectLst/>
                        </a:rPr>
                        <a:t>Source:  US Census Bureau, 2000 and 2010 Censuses, QT-P1 and derived from QT-P1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131535"/>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238483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by Age Group, </a:t>
            </a:r>
            <a:br>
              <a:rPr lang="en-US" sz="2800" dirty="0" smtClean="0"/>
            </a:br>
            <a:r>
              <a:rPr lang="en-US" sz="2800" dirty="0" smtClean="0"/>
              <a:t>2010 to 2050</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138398"/>
              </p:ext>
            </p:extLst>
          </p:nvPr>
        </p:nvGraphicFramePr>
        <p:xfrm>
          <a:off x="347089" y="2033814"/>
          <a:ext cx="8458205" cy="2962743"/>
        </p:xfrm>
        <a:graphic>
          <a:graphicData uri="http://schemas.openxmlformats.org/drawingml/2006/table">
            <a:tbl>
              <a:tblPr firstRow="1" firstCol="1" bandRow="1">
                <a:tableStyleId>{5C22544A-7EE6-4342-B048-85BDC9FD1C3A}</a:tableStyleId>
              </a:tblPr>
              <a:tblGrid>
                <a:gridCol w="1208315">
                  <a:extLst>
                    <a:ext uri="{9D8B030D-6E8A-4147-A177-3AD203B41FA5}">
                      <a16:colId xmlns:a16="http://schemas.microsoft.com/office/drawing/2014/main" val="2210476400"/>
                    </a:ext>
                  </a:extLst>
                </a:gridCol>
                <a:gridCol w="1208315">
                  <a:extLst>
                    <a:ext uri="{9D8B030D-6E8A-4147-A177-3AD203B41FA5}">
                      <a16:colId xmlns:a16="http://schemas.microsoft.com/office/drawing/2014/main" val="3473286769"/>
                    </a:ext>
                  </a:extLst>
                </a:gridCol>
                <a:gridCol w="1208315">
                  <a:extLst>
                    <a:ext uri="{9D8B030D-6E8A-4147-A177-3AD203B41FA5}">
                      <a16:colId xmlns:a16="http://schemas.microsoft.com/office/drawing/2014/main" val="501361113"/>
                    </a:ext>
                  </a:extLst>
                </a:gridCol>
                <a:gridCol w="1208315">
                  <a:extLst>
                    <a:ext uri="{9D8B030D-6E8A-4147-A177-3AD203B41FA5}">
                      <a16:colId xmlns:a16="http://schemas.microsoft.com/office/drawing/2014/main" val="1085635564"/>
                    </a:ext>
                  </a:extLst>
                </a:gridCol>
                <a:gridCol w="1208315">
                  <a:extLst>
                    <a:ext uri="{9D8B030D-6E8A-4147-A177-3AD203B41FA5}">
                      <a16:colId xmlns:a16="http://schemas.microsoft.com/office/drawing/2014/main" val="1783984510"/>
                    </a:ext>
                  </a:extLst>
                </a:gridCol>
                <a:gridCol w="1208315">
                  <a:extLst>
                    <a:ext uri="{9D8B030D-6E8A-4147-A177-3AD203B41FA5}">
                      <a16:colId xmlns:a16="http://schemas.microsoft.com/office/drawing/2014/main" val="3873996651"/>
                    </a:ext>
                  </a:extLst>
                </a:gridCol>
                <a:gridCol w="1208315">
                  <a:extLst>
                    <a:ext uri="{9D8B030D-6E8A-4147-A177-3AD203B41FA5}">
                      <a16:colId xmlns:a16="http://schemas.microsoft.com/office/drawing/2014/main" val="2771967566"/>
                    </a:ext>
                  </a:extLst>
                </a:gridCol>
              </a:tblGrid>
              <a:tr h="512357">
                <a:tc>
                  <a:txBody>
                    <a:bodyPr/>
                    <a:lstStyle/>
                    <a:p>
                      <a:pPr algn="ctr">
                        <a:lnSpc>
                          <a:spcPct val="107000"/>
                        </a:lnSpc>
                        <a:spcAft>
                          <a:spcPts val="0"/>
                        </a:spcAft>
                      </a:pPr>
                      <a:r>
                        <a:rPr lang="en-US" sz="1400" b="0" dirty="0">
                          <a:effectLst/>
                        </a:rPr>
                        <a:t>Age Group</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2020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2030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2040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2050</a:t>
                      </a:r>
                      <a:endParaRPr lang="en-US" sz="1800" b="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400" b="0" dirty="0">
                          <a:effectLst/>
                        </a:rPr>
                        <a:t>2010-2050</a:t>
                      </a:r>
                      <a:endParaRPr lang="en-US" sz="1800" b="0" dirty="0">
                        <a:effectLst/>
                      </a:endParaRPr>
                    </a:p>
                    <a:p>
                      <a:pPr algn="ctr">
                        <a:lnSpc>
                          <a:spcPct val="107000"/>
                        </a:lnSpc>
                        <a:spcAft>
                          <a:spcPts val="0"/>
                        </a:spcAft>
                      </a:pPr>
                      <a:r>
                        <a:rPr lang="en-US" sz="1400" b="0" dirty="0">
                          <a:effectLst/>
                        </a:rPr>
                        <a:t>Percent Change</a:t>
                      </a:r>
                      <a:endParaRPr lang="en-US" sz="1800" b="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080925786"/>
                  </a:ext>
                </a:extLst>
              </a:tr>
              <a:tr h="250343">
                <a:tc>
                  <a:txBody>
                    <a:bodyPr/>
                    <a:lstStyle/>
                    <a:p>
                      <a:pPr algn="r">
                        <a:lnSpc>
                          <a:spcPct val="107000"/>
                        </a:lnSpc>
                        <a:spcAft>
                          <a:spcPts val="0"/>
                        </a:spcAft>
                      </a:pPr>
                      <a:r>
                        <a:rPr lang="en-US" sz="1200" b="0" dirty="0">
                          <a:effectLst/>
                        </a:rPr>
                        <a:t>65 and Older</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2,601,886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4,014,083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5,929,471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7,583,385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9,442,865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262.9</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840179831"/>
                  </a:ext>
                </a:extLst>
              </a:tr>
              <a:tr h="250343">
                <a:tc>
                  <a:txBody>
                    <a:bodyPr/>
                    <a:lstStyle/>
                    <a:p>
                      <a:pPr algn="r">
                        <a:lnSpc>
                          <a:spcPct val="107000"/>
                        </a:lnSpc>
                        <a:spcAft>
                          <a:spcPts val="0"/>
                        </a:spcAft>
                      </a:pPr>
                      <a:r>
                        <a:rPr lang="en-US" sz="1200" b="0" dirty="0">
                          <a:effectLst/>
                        </a:rPr>
                        <a:t>65-69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853,100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1,375,699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1,779,930</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2,019,401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2,519,575</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195.3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2775904931"/>
                  </a:ext>
                </a:extLst>
              </a:tr>
              <a:tr h="250343">
                <a:tc>
                  <a:txBody>
                    <a:bodyPr/>
                    <a:lstStyle/>
                    <a:p>
                      <a:pPr algn="r">
                        <a:lnSpc>
                          <a:spcPct val="107000"/>
                        </a:lnSpc>
                        <a:spcAft>
                          <a:spcPts val="0"/>
                        </a:spcAft>
                      </a:pPr>
                      <a:r>
                        <a:rPr lang="en-US" sz="1200" b="0" dirty="0">
                          <a:effectLst/>
                        </a:rPr>
                        <a:t>70-74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619,156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1,081,697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1,569,556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1,747,404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2,136,439</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245.1</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012950838"/>
                  </a:ext>
                </a:extLst>
              </a:tr>
              <a:tr h="250343">
                <a:tc>
                  <a:txBody>
                    <a:bodyPr/>
                    <a:lstStyle/>
                    <a:p>
                      <a:pPr algn="r">
                        <a:lnSpc>
                          <a:spcPct val="107000"/>
                        </a:lnSpc>
                        <a:spcAft>
                          <a:spcPts val="0"/>
                        </a:spcAft>
                      </a:pPr>
                      <a:r>
                        <a:rPr lang="en-US" sz="1200" b="0" dirty="0">
                          <a:effectLst/>
                        </a:rPr>
                        <a:t>75-79</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477,245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714,641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1,181,376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1,568,513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1,830,330</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283.5</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3868187683"/>
                  </a:ext>
                </a:extLst>
              </a:tr>
              <a:tr h="250343">
                <a:tc>
                  <a:txBody>
                    <a:bodyPr/>
                    <a:lstStyle/>
                    <a:p>
                      <a:pPr algn="r">
                        <a:lnSpc>
                          <a:spcPct val="107000"/>
                        </a:lnSpc>
                        <a:spcAft>
                          <a:spcPts val="0"/>
                        </a:spcAft>
                      </a:pPr>
                      <a:r>
                        <a:rPr lang="en-US" sz="1200" b="0" dirty="0">
                          <a:effectLst/>
                        </a:rPr>
                        <a:t>80-84</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347,206</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440,399</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794,965</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1,186,724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1,365,653</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293.3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4009793412"/>
                  </a:ext>
                </a:extLst>
              </a:tr>
              <a:tr h="250343">
                <a:tc>
                  <a:txBody>
                    <a:bodyPr/>
                    <a:lstStyle/>
                    <a:p>
                      <a:pPr algn="r">
                        <a:lnSpc>
                          <a:spcPct val="107000"/>
                        </a:lnSpc>
                        <a:spcAft>
                          <a:spcPts val="0"/>
                        </a:spcAft>
                      </a:pPr>
                      <a:r>
                        <a:rPr lang="en-US" sz="1200" b="0" dirty="0">
                          <a:effectLst/>
                        </a:rPr>
                        <a:t>85+</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205,501</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401,647</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603,644</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1,061,343</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1,590,868</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a:effectLst/>
                        </a:rPr>
                        <a:t>421.3</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943225310"/>
                  </a:ext>
                </a:extLst>
              </a:tr>
              <a:tr h="327500">
                <a:tc>
                  <a:txBody>
                    <a:bodyPr/>
                    <a:lstStyle/>
                    <a:p>
                      <a:pPr algn="r">
                        <a:lnSpc>
                          <a:spcPct val="107000"/>
                        </a:lnSpc>
                        <a:spcAft>
                          <a:spcPts val="0"/>
                        </a:spcAft>
                      </a:pPr>
                      <a:r>
                        <a:rPr lang="en-US" sz="1200" b="0" dirty="0">
                          <a:effectLst/>
                        </a:rPr>
                        <a:t>Total Population</a:t>
                      </a:r>
                      <a:endParaRPr lang="en-US" sz="1500" b="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25,145,561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30,541,978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37,155,084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44,955,896 </a:t>
                      </a:r>
                      <a:endParaRPr lang="en-US" sz="1500" dirty="0">
                        <a:effectLst/>
                        <a:latin typeface="Calibri" panose="020F0502020204030204" pitchFamily="34" charset="0"/>
                      </a:endParaRPr>
                    </a:p>
                  </a:txBody>
                  <a:tcPr marL="51435" marR="51435" marT="0" marB="0" anchor="ctr"/>
                </a:tc>
                <a:tc>
                  <a:txBody>
                    <a:bodyPr/>
                    <a:lstStyle/>
                    <a:p>
                      <a:pPr algn="r">
                        <a:lnSpc>
                          <a:spcPct val="107000"/>
                        </a:lnSpc>
                        <a:spcAft>
                          <a:spcPts val="0"/>
                        </a:spcAft>
                      </a:pPr>
                      <a:r>
                        <a:rPr lang="en-US" sz="1200" dirty="0">
                          <a:effectLst/>
                        </a:rPr>
                        <a:t>54,369,297</a:t>
                      </a:r>
                      <a:endParaRPr lang="en-US" sz="1500" dirty="0">
                        <a:effectLst/>
                        <a:latin typeface="Calibri" panose="020F0502020204030204" pitchFamily="34" charset="0"/>
                      </a:endParaRPr>
                    </a:p>
                  </a:txBody>
                  <a:tcPr marL="51435" marR="51435" marT="0" marB="0" anchor="ctr"/>
                </a:tc>
                <a:tc>
                  <a:txBody>
                    <a:bodyPr/>
                    <a:lstStyle/>
                    <a:p>
                      <a:pPr algn="ctr">
                        <a:lnSpc>
                          <a:spcPct val="107000"/>
                        </a:lnSpc>
                        <a:spcAft>
                          <a:spcPts val="0"/>
                        </a:spcAft>
                      </a:pPr>
                      <a:r>
                        <a:rPr lang="en-US" sz="1200" dirty="0" smtClean="0">
                          <a:effectLst/>
                        </a:rPr>
                        <a:t>116.2</a:t>
                      </a:r>
                      <a:r>
                        <a:rPr lang="en-US" sz="1200" dirty="0">
                          <a:effectLst/>
                        </a:rPr>
                        <a:t> </a:t>
                      </a:r>
                      <a:endParaRPr lang="en-US" sz="1500" dirty="0">
                        <a:effectLst/>
                        <a:latin typeface="Calibri" panose="020F0502020204030204" pitchFamily="34" charset="0"/>
                      </a:endParaRPr>
                    </a:p>
                  </a:txBody>
                  <a:tcPr marL="51435" marR="51435" marT="0" marB="0" anchor="ctr"/>
                </a:tc>
                <a:extLst>
                  <a:ext uri="{0D108BD9-81ED-4DB2-BD59-A6C34878D82A}">
                    <a16:rowId xmlns:a16="http://schemas.microsoft.com/office/drawing/2014/main" val="175978165"/>
                  </a:ext>
                </a:extLst>
              </a:tr>
              <a:tr h="448337">
                <a:tc gridSpan="7">
                  <a:txBody>
                    <a:bodyPr/>
                    <a:lstStyle/>
                    <a:p>
                      <a:pPr algn="l">
                        <a:lnSpc>
                          <a:spcPct val="107000"/>
                        </a:lnSpc>
                        <a:spcAft>
                          <a:spcPts val="0"/>
                        </a:spcAft>
                      </a:pPr>
                      <a:r>
                        <a:rPr lang="en-US" sz="1100" b="0" dirty="0">
                          <a:effectLst/>
                        </a:rPr>
                        <a:t>Source:  US Census Bureau, 2010 Census</a:t>
                      </a:r>
                      <a:endParaRPr lang="en-US" sz="1400" b="0" dirty="0">
                        <a:effectLst/>
                      </a:endParaRPr>
                    </a:p>
                    <a:p>
                      <a:pPr algn="l">
                        <a:lnSpc>
                          <a:spcPct val="107000"/>
                        </a:lnSpc>
                        <a:spcAft>
                          <a:spcPts val="0"/>
                        </a:spcAft>
                      </a:pPr>
                      <a:r>
                        <a:rPr lang="en-US" sz="1100" b="0" dirty="0">
                          <a:effectLst/>
                        </a:rPr>
                        <a:t>               Texas State Data Center, 2014 Projections, 1.0 Migration Scenario</a:t>
                      </a:r>
                      <a:endParaRPr lang="en-US" sz="1400" b="0" dirty="0">
                        <a:effectLst/>
                        <a:latin typeface="Calibri" panose="020F0502020204030204" pitchFamily="34"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8648830"/>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spTree>
    <p:extLst>
      <p:ext uri="{BB962C8B-B14F-4D97-AF65-F5344CB8AC3E}">
        <p14:creationId xmlns:p14="http://schemas.microsoft.com/office/powerpoint/2010/main" val="365272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62800" cy="990600"/>
          </a:xfrm>
        </p:spPr>
        <p:txBody>
          <a:bodyPr>
            <a:noAutofit/>
          </a:bodyPr>
          <a:lstStyle/>
          <a:p>
            <a:r>
              <a:rPr lang="en-US" sz="2400" dirty="0"/>
              <a:t>Percent of </a:t>
            </a:r>
            <a:r>
              <a:rPr lang="en-US" sz="2400" dirty="0" smtClean="0"/>
              <a:t>Population 65 </a:t>
            </a:r>
            <a:r>
              <a:rPr lang="en-US" sz="2400" dirty="0"/>
              <a:t>Years Plus, Texas Counties, </a:t>
            </a:r>
            <a:r>
              <a:rPr lang="en-US" sz="2400" dirty="0" smtClean="0"/>
              <a:t>2011-2015</a:t>
            </a:r>
            <a:endParaRPr lang="en-US" sz="2400" dirty="0"/>
          </a:p>
        </p:txBody>
      </p:sp>
      <p:sp>
        <p:nvSpPr>
          <p:cNvPr id="9" name="TextBox 8"/>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5-Year Estimates</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30</a:t>
            </a:r>
          </a:p>
        </p:txBody>
      </p:sp>
      <p:pic>
        <p:nvPicPr>
          <p:cNvPr id="3" name="Picture 2"/>
          <p:cNvPicPr>
            <a:picLocks noChangeAspect="1"/>
          </p:cNvPicPr>
          <p:nvPr/>
        </p:nvPicPr>
        <p:blipFill rotWithShape="1">
          <a:blip r:embed="rId3"/>
          <a:srcRect l="5815" t="17335" r="3367" b="17483"/>
          <a:stretch/>
        </p:blipFill>
        <p:spPr>
          <a:xfrm>
            <a:off x="1636295" y="1174963"/>
            <a:ext cx="5871411" cy="5504968"/>
          </a:xfrm>
          <a:prstGeom prst="rect">
            <a:avLst/>
          </a:prstGeom>
        </p:spPr>
      </p:pic>
      <p:pic>
        <p:nvPicPr>
          <p:cNvPr id="4" name="Picture 3"/>
          <p:cNvPicPr>
            <a:picLocks noChangeAspect="1"/>
          </p:cNvPicPr>
          <p:nvPr/>
        </p:nvPicPr>
        <p:blipFill rotWithShape="1">
          <a:blip r:embed="rId4"/>
          <a:srcRect t="26529"/>
          <a:stretch/>
        </p:blipFill>
        <p:spPr>
          <a:xfrm>
            <a:off x="457202" y="4674085"/>
            <a:ext cx="1544854" cy="1744235"/>
          </a:xfrm>
          <a:prstGeom prst="rect">
            <a:avLst/>
          </a:prstGeom>
        </p:spPr>
      </p:pic>
    </p:spTree>
    <p:extLst>
      <p:ext uri="{BB962C8B-B14F-4D97-AF65-F5344CB8AC3E}">
        <p14:creationId xmlns:p14="http://schemas.microsoft.com/office/powerpoint/2010/main" val="3057601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Economic Outlook</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1396385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Job Growth, U.S. and Texas, 1990 to Aug 2017</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28</a:t>
            </a:fld>
            <a:endParaRPr lang="en-US" dirty="0"/>
          </a:p>
        </p:txBody>
      </p:sp>
      <p:pic>
        <p:nvPicPr>
          <p:cNvPr id="6" name="Picture 5"/>
          <p:cNvPicPr>
            <a:picLocks noChangeAspect="1"/>
          </p:cNvPicPr>
          <p:nvPr/>
        </p:nvPicPr>
        <p:blipFill>
          <a:blip r:embed="rId3"/>
          <a:stretch>
            <a:fillRect/>
          </a:stretch>
        </p:blipFill>
        <p:spPr>
          <a:xfrm>
            <a:off x="382175" y="1673940"/>
            <a:ext cx="8487146" cy="4498259"/>
          </a:xfrm>
          <a:prstGeom prst="rect">
            <a:avLst/>
          </a:prstGeom>
        </p:spPr>
      </p:pic>
    </p:spTree>
    <p:extLst>
      <p:ext uri="{BB962C8B-B14F-4D97-AF65-F5344CB8AC3E}">
        <p14:creationId xmlns:p14="http://schemas.microsoft.com/office/powerpoint/2010/main" val="3920662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377825" y="1589231"/>
            <a:ext cx="8458200" cy="4508213"/>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spTree>
    <p:extLst>
      <p:ext uri="{BB962C8B-B14F-4D97-AF65-F5344CB8AC3E}">
        <p14:creationId xmlns:p14="http://schemas.microsoft.com/office/powerpoint/2010/main" val="339293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36286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pic>
        <p:nvPicPr>
          <p:cNvPr id="9" name="Content Placeholder 8"/>
          <p:cNvPicPr>
            <a:picLocks noGrp="1" noChangeAspect="1"/>
          </p:cNvPicPr>
          <p:nvPr>
            <p:ph idx="1"/>
          </p:nvPr>
        </p:nvPicPr>
        <p:blipFill>
          <a:blip r:embed="rId2"/>
          <a:stretch>
            <a:fillRect/>
          </a:stretch>
        </p:blipFill>
        <p:spPr>
          <a:xfrm>
            <a:off x="377825" y="1605257"/>
            <a:ext cx="8458200" cy="4476160"/>
          </a:xfrm>
          <a:prstGeom prst="rect">
            <a:avLst/>
          </a:prstGeom>
        </p:spPr>
      </p:pic>
    </p:spTree>
    <p:extLst>
      <p:ext uri="{BB962C8B-B14F-4D97-AF65-F5344CB8AC3E}">
        <p14:creationId xmlns:p14="http://schemas.microsoft.com/office/powerpoint/2010/main" val="3243181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Housing Affordability in Select Texas Metros, </a:t>
            </a:r>
            <a:br>
              <a:rPr lang="en-US" sz="2800" dirty="0" smtClean="0"/>
            </a:br>
            <a:r>
              <a:rPr lang="en-US" sz="2800" dirty="0" smtClean="0"/>
              <a:t>2007-2016</a:t>
            </a:r>
            <a:endParaRPr lang="en-US" sz="2800" dirty="0"/>
          </a:p>
        </p:txBody>
      </p:sp>
      <p:pic>
        <p:nvPicPr>
          <p:cNvPr id="5" name="Content Placeholder 4"/>
          <p:cNvPicPr>
            <a:picLocks noGrp="1" noChangeAspect="1"/>
          </p:cNvPicPr>
          <p:nvPr>
            <p:ph idx="1"/>
          </p:nvPr>
        </p:nvPicPr>
        <p:blipFill>
          <a:blip r:embed="rId3"/>
          <a:stretch>
            <a:fillRect/>
          </a:stretch>
        </p:blipFill>
        <p:spPr>
          <a:xfrm>
            <a:off x="540179" y="1511300"/>
            <a:ext cx="8133492"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Tree>
    <p:extLst>
      <p:ext uri="{BB962C8B-B14F-4D97-AF65-F5344CB8AC3E}">
        <p14:creationId xmlns:p14="http://schemas.microsoft.com/office/powerpoint/2010/main" val="1749083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26214569"/>
              </p:ext>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2015-2016</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$56,565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a:effectLst/>
                        </a:rPr>
                        <a:t>Asian</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$82,081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a:effectLst/>
                        </a:rPr>
                        <a:t>NH White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$70,131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a:effectLst/>
                        </a:rPr>
                        <a:t>Hispanic</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$44,579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a:effectLst/>
                        </a:rPr>
                        <a:t>Black</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$42,582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3200" dirty="0" smtClean="0"/>
              <a:t>Economic Indicators, Texas and U.S., 2016</a:t>
            </a:r>
            <a:endParaRPr lang="en-US" sz="3200" dirty="0"/>
          </a:p>
        </p:txBody>
      </p:sp>
      <p:sp>
        <p:nvSpPr>
          <p:cNvPr id="6" name="Content Placeholder 5"/>
          <p:cNvSpPr>
            <a:spLocks noGrp="1"/>
          </p:cNvSpPr>
          <p:nvPr>
            <p:ph idx="1"/>
          </p:nvPr>
        </p:nvSpPr>
        <p:spPr>
          <a:xfrm>
            <a:off x="377190" y="1511215"/>
            <a:ext cx="8458200" cy="5007571"/>
          </a:xfrm>
        </p:spPr>
        <p:txBody>
          <a:bodyPr>
            <a:normAutofit fontScale="70000" lnSpcReduction="20000"/>
          </a:bodyPr>
          <a:lstStyle/>
          <a:p>
            <a:r>
              <a:rPr lang="en-US" dirty="0"/>
              <a:t>Unemployment </a:t>
            </a:r>
            <a:r>
              <a:rPr lang="en-US" dirty="0" smtClean="0"/>
              <a:t>rate </a:t>
            </a:r>
          </a:p>
          <a:p>
            <a:pPr lvl="1"/>
            <a:r>
              <a:rPr lang="en-US" dirty="0" smtClean="0"/>
              <a:t>Texas </a:t>
            </a:r>
            <a:r>
              <a:rPr lang="en-US" dirty="0"/>
              <a:t>= 5.6% </a:t>
            </a:r>
            <a:endParaRPr lang="en-US" dirty="0" smtClean="0"/>
          </a:p>
          <a:p>
            <a:pPr lvl="1"/>
            <a:r>
              <a:rPr lang="en-US" dirty="0" smtClean="0"/>
              <a:t>U.S</a:t>
            </a:r>
            <a:r>
              <a:rPr lang="en-US" dirty="0"/>
              <a:t>. = 5.8%</a:t>
            </a:r>
          </a:p>
          <a:p>
            <a:r>
              <a:rPr lang="en-US" dirty="0"/>
              <a:t>Median Household </a:t>
            </a:r>
            <a:r>
              <a:rPr lang="en-US" dirty="0" smtClean="0"/>
              <a:t>Income </a:t>
            </a:r>
          </a:p>
          <a:p>
            <a:pPr lvl="1"/>
            <a:r>
              <a:rPr lang="en-US" dirty="0" smtClean="0"/>
              <a:t>Texas </a:t>
            </a:r>
            <a:r>
              <a:rPr lang="en-US" dirty="0"/>
              <a:t>= $56,565 </a:t>
            </a:r>
            <a:endParaRPr lang="en-US" dirty="0" smtClean="0"/>
          </a:p>
          <a:p>
            <a:pPr lvl="1"/>
            <a:r>
              <a:rPr lang="en-US" dirty="0" smtClean="0"/>
              <a:t>U.S</a:t>
            </a:r>
            <a:r>
              <a:rPr lang="en-US" dirty="0"/>
              <a:t>. = $57,617</a:t>
            </a:r>
          </a:p>
          <a:p>
            <a:r>
              <a:rPr lang="en-US" dirty="0"/>
              <a:t>Median Family </a:t>
            </a:r>
            <a:r>
              <a:rPr lang="en-US" dirty="0" smtClean="0"/>
              <a:t>Income </a:t>
            </a:r>
          </a:p>
          <a:p>
            <a:pPr lvl="1"/>
            <a:r>
              <a:rPr lang="en-US" dirty="0" smtClean="0"/>
              <a:t>Texas </a:t>
            </a:r>
            <a:r>
              <a:rPr lang="en-US" dirty="0"/>
              <a:t>= $67,025 </a:t>
            </a:r>
            <a:endParaRPr lang="en-US" dirty="0" smtClean="0"/>
          </a:p>
          <a:p>
            <a:pPr lvl="1"/>
            <a:r>
              <a:rPr lang="en-US" dirty="0" smtClean="0"/>
              <a:t>U.S</a:t>
            </a:r>
            <a:r>
              <a:rPr lang="en-US" dirty="0"/>
              <a:t>. = </a:t>
            </a:r>
            <a:r>
              <a:rPr lang="en-US" dirty="0" smtClean="0"/>
              <a:t>71,062</a:t>
            </a:r>
            <a:endParaRPr lang="en-US" dirty="0"/>
          </a:p>
          <a:p>
            <a:r>
              <a:rPr lang="en-US" dirty="0"/>
              <a:t>Median earnings for males working full </a:t>
            </a:r>
            <a:r>
              <a:rPr lang="en-US" dirty="0" smtClean="0"/>
              <a:t>time </a:t>
            </a:r>
          </a:p>
          <a:p>
            <a:pPr lvl="1"/>
            <a:r>
              <a:rPr lang="en-US" dirty="0" smtClean="0"/>
              <a:t>Texas </a:t>
            </a:r>
            <a:r>
              <a:rPr lang="en-US" dirty="0"/>
              <a:t>= $47,351 </a:t>
            </a:r>
            <a:endParaRPr lang="en-US" dirty="0" smtClean="0"/>
          </a:p>
          <a:p>
            <a:pPr lvl="1"/>
            <a:r>
              <a:rPr lang="en-US" dirty="0" smtClean="0"/>
              <a:t>U.S</a:t>
            </a:r>
            <a:r>
              <a:rPr lang="en-US" dirty="0"/>
              <a:t>. = $50,586</a:t>
            </a:r>
          </a:p>
          <a:p>
            <a:r>
              <a:rPr lang="en-US" dirty="0"/>
              <a:t>Median earnings for females working full </a:t>
            </a:r>
            <a:r>
              <a:rPr lang="en-US" dirty="0" smtClean="0"/>
              <a:t>time </a:t>
            </a:r>
          </a:p>
          <a:p>
            <a:pPr lvl="1"/>
            <a:r>
              <a:rPr lang="en-US" dirty="0" smtClean="0"/>
              <a:t>Texas </a:t>
            </a:r>
            <a:r>
              <a:rPr lang="en-US" dirty="0"/>
              <a:t>= $</a:t>
            </a:r>
            <a:r>
              <a:rPr lang="en-US" dirty="0" smtClean="0"/>
              <a:t>37,576</a:t>
            </a:r>
          </a:p>
          <a:p>
            <a:pPr lvl="1"/>
            <a:r>
              <a:rPr lang="en-US" dirty="0" smtClean="0"/>
              <a:t>U.S</a:t>
            </a:r>
            <a:r>
              <a:rPr lang="en-US" dirty="0"/>
              <a:t>. = $</a:t>
            </a:r>
            <a:r>
              <a:rPr lang="en-US" dirty="0" smtClean="0"/>
              <a:t>40,626</a:t>
            </a:r>
            <a:endParaRPr lang="en-US" dirty="0"/>
          </a:p>
          <a:p>
            <a:r>
              <a:rPr lang="en-US" dirty="0"/>
              <a:t>Poverty </a:t>
            </a:r>
            <a:r>
              <a:rPr lang="en-US" dirty="0" smtClean="0"/>
              <a:t>rate</a:t>
            </a:r>
          </a:p>
          <a:p>
            <a:pPr lvl="1"/>
            <a:r>
              <a:rPr lang="en-US" dirty="0" smtClean="0"/>
              <a:t>Texas </a:t>
            </a:r>
            <a:r>
              <a:rPr lang="en-US" dirty="0"/>
              <a:t>= 15.6%  </a:t>
            </a:r>
            <a:r>
              <a:rPr lang="en-US" dirty="0" smtClean="0"/>
              <a:t>12.7%</a:t>
            </a:r>
          </a:p>
          <a:p>
            <a:pPr lvl="1"/>
            <a:r>
              <a:rPr lang="en-US" dirty="0" smtClean="0"/>
              <a:t>U.S</a:t>
            </a:r>
            <a:r>
              <a:rPr lang="en-US" dirty="0"/>
              <a:t>. = 14.0</a:t>
            </a:r>
            <a:r>
              <a:rPr lang="en-US" dirty="0" smtClean="0"/>
              <a:t>%</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2016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365054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Telecommunications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4249607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34</a:t>
            </a:fld>
            <a:endParaRPr lang="en-US" dirty="0"/>
          </a:p>
        </p:txBody>
      </p:sp>
      <p:pic>
        <p:nvPicPr>
          <p:cNvPr id="1026" name="Picture 2" descr="http://www.connectedtx.org/connectednationftp/texas/Connected_Texas_Mapping/Statewide_Maps/TX_Broadband_UnderservedAre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2537" y="1156211"/>
            <a:ext cx="6916993" cy="549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409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pic>
        <p:nvPicPr>
          <p:cNvPr id="2050" name="Picture 2" descr="http://www.connectedtx.org/connectednationftp/texas/Connected_Texas_Mapping/Statewide_Maps/TX_Broadband_UnderservedAreas_WithMobil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6129" y="1114686"/>
            <a:ext cx="6939116" cy="550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504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2BC1FA3B-F0C1-4F58-90BE-DCC7501F4B28}" type="slidenum">
              <a:rPr lang="en-US" smtClean="0"/>
              <a:pPr/>
              <a:t>36</a:t>
            </a:fld>
            <a:endParaRPr lang="en-US" dirty="0"/>
          </a:p>
        </p:txBody>
      </p:sp>
      <p:pic>
        <p:nvPicPr>
          <p:cNvPr id="3074" name="Picture 2" descr="http://www.connectedtx.org/connectednationftp/texas/Connected_Texas_Mapping/Statewide_Maps/TX_BBGrowt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57748" y="1258659"/>
            <a:ext cx="6880121" cy="546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31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Broadband Subscription Rate by Census Tract, Austin-Round Rock MSA, 2015</a:t>
            </a:r>
            <a:endParaRPr lang="en-US" dirty="0"/>
          </a:p>
        </p:txBody>
      </p:sp>
      <p:sp>
        <p:nvSpPr>
          <p:cNvPr id="2" name="Slide Number Placeholder 1"/>
          <p:cNvSpPr>
            <a:spLocks noGrp="1"/>
          </p:cNvSpPr>
          <p:nvPr>
            <p:ph type="sldNum" sz="quarter" idx="12"/>
          </p:nvPr>
        </p:nvSpPr>
        <p:spPr/>
        <p:txBody>
          <a:bodyPr/>
          <a:lstStyle/>
          <a:p>
            <a:fld id="{2BC1FA3B-F0C1-4F58-90BE-DCC7501F4B28}" type="slidenum">
              <a:rPr lang="en-US" smtClean="0"/>
              <a:pPr/>
              <a:t>37</a:t>
            </a:fld>
            <a:endParaRPr lang="en-US" dirty="0"/>
          </a:p>
        </p:txBody>
      </p:sp>
      <p:pic>
        <p:nvPicPr>
          <p:cNvPr id="4" name="Picture 3"/>
          <p:cNvPicPr>
            <a:picLocks noChangeAspect="1"/>
          </p:cNvPicPr>
          <p:nvPr/>
        </p:nvPicPr>
        <p:blipFill>
          <a:blip r:embed="rId2"/>
          <a:stretch>
            <a:fillRect/>
          </a:stretch>
        </p:blipFill>
        <p:spPr>
          <a:xfrm>
            <a:off x="2064774" y="1189287"/>
            <a:ext cx="5095568" cy="5532189"/>
          </a:xfrm>
          <a:prstGeom prst="rect">
            <a:avLst/>
          </a:prstGeom>
        </p:spPr>
      </p:pic>
      <p:sp>
        <p:nvSpPr>
          <p:cNvPr id="5" name="TextBox 4"/>
          <p:cNvSpPr txBox="1"/>
          <p:nvPr/>
        </p:nvSpPr>
        <p:spPr>
          <a:xfrm>
            <a:off x="152403" y="6489550"/>
            <a:ext cx="6599884"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The Brookings Institute, Signs of Digital Distress report by A. </a:t>
            </a:r>
            <a:r>
              <a:rPr lang="en-US" sz="1100" dirty="0" err="1" smtClean="0">
                <a:solidFill>
                  <a:schemeClr val="tx1">
                    <a:lumMod val="50000"/>
                    <a:lumOff val="50000"/>
                  </a:schemeClr>
                </a:solidFill>
              </a:rPr>
              <a:t>Tomer</a:t>
            </a:r>
            <a:r>
              <a:rPr lang="en-US" sz="1100" dirty="0" smtClean="0">
                <a:solidFill>
                  <a:schemeClr val="tx1">
                    <a:lumMod val="50000"/>
                    <a:lumOff val="50000"/>
                  </a:schemeClr>
                </a:solidFill>
              </a:rPr>
              <a:t>, E. Kneebone, and R. </a:t>
            </a:r>
            <a:r>
              <a:rPr lang="en-US" sz="1100" dirty="0" err="1" smtClean="0">
                <a:solidFill>
                  <a:schemeClr val="tx1">
                    <a:lumMod val="50000"/>
                    <a:lumOff val="50000"/>
                  </a:schemeClr>
                </a:solidFill>
              </a:rPr>
              <a:t>Shivaram</a:t>
            </a:r>
            <a:r>
              <a:rPr lang="en-US" sz="1100" dirty="0" smtClean="0">
                <a:solidFill>
                  <a:schemeClr val="tx1">
                    <a:lumMod val="50000"/>
                    <a:lumOff val="50000"/>
                  </a:schemeClr>
                </a:solidFill>
              </a:rPr>
              <a:t>, 2017</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66446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Broadband Subscription Rate by Census Tract, Dallas-Fort Worth-Arlington MSA, 2015</a:t>
            </a:r>
            <a:endParaRPr lang="en-US" sz="2800"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38</a:t>
            </a:fld>
            <a:endParaRPr lang="en-US" dirty="0"/>
          </a:p>
        </p:txBody>
      </p:sp>
      <p:pic>
        <p:nvPicPr>
          <p:cNvPr id="4" name="Picture 3"/>
          <p:cNvPicPr>
            <a:picLocks noChangeAspect="1"/>
          </p:cNvPicPr>
          <p:nvPr/>
        </p:nvPicPr>
        <p:blipFill>
          <a:blip r:embed="rId2"/>
          <a:stretch>
            <a:fillRect/>
          </a:stretch>
        </p:blipFill>
        <p:spPr>
          <a:xfrm>
            <a:off x="1371601" y="1197379"/>
            <a:ext cx="6973836" cy="5524097"/>
          </a:xfrm>
          <a:prstGeom prst="rect">
            <a:avLst/>
          </a:prstGeom>
        </p:spPr>
      </p:pic>
      <p:sp>
        <p:nvSpPr>
          <p:cNvPr id="5" name="TextBox 4"/>
          <p:cNvSpPr txBox="1"/>
          <p:nvPr/>
        </p:nvSpPr>
        <p:spPr>
          <a:xfrm>
            <a:off x="152403" y="6489550"/>
            <a:ext cx="6599884"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The Brookings Institute, Signs of Digital Distress report by A. </a:t>
            </a:r>
            <a:r>
              <a:rPr lang="en-US" sz="1100" dirty="0" err="1" smtClean="0">
                <a:solidFill>
                  <a:schemeClr val="tx1">
                    <a:lumMod val="50000"/>
                    <a:lumOff val="50000"/>
                  </a:schemeClr>
                </a:solidFill>
              </a:rPr>
              <a:t>Tomer</a:t>
            </a:r>
            <a:r>
              <a:rPr lang="en-US" sz="1100" dirty="0" smtClean="0">
                <a:solidFill>
                  <a:schemeClr val="tx1">
                    <a:lumMod val="50000"/>
                    <a:lumOff val="50000"/>
                  </a:schemeClr>
                </a:solidFill>
              </a:rPr>
              <a:t>, E. Kneebone, and R. </a:t>
            </a:r>
            <a:r>
              <a:rPr lang="en-US" sz="1100" dirty="0" err="1" smtClean="0">
                <a:solidFill>
                  <a:schemeClr val="tx1">
                    <a:lumMod val="50000"/>
                    <a:lumOff val="50000"/>
                  </a:schemeClr>
                </a:solidFill>
              </a:rPr>
              <a:t>Shivaram</a:t>
            </a:r>
            <a:r>
              <a:rPr lang="en-US" sz="1100" dirty="0" smtClean="0">
                <a:solidFill>
                  <a:schemeClr val="tx1">
                    <a:lumMod val="50000"/>
                    <a:lumOff val="50000"/>
                  </a:schemeClr>
                </a:solidFill>
              </a:rPr>
              <a:t>, 2017</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59852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Broadband Subscription Rate by Census Tract, Houston-The Woodlands-Sugar Land MSA, 2015</a:t>
            </a:r>
            <a:endParaRPr lang="en-US" sz="2800"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39</a:t>
            </a:fld>
            <a:endParaRPr lang="en-US" dirty="0"/>
          </a:p>
        </p:txBody>
      </p:sp>
      <p:pic>
        <p:nvPicPr>
          <p:cNvPr id="4" name="Picture 3"/>
          <p:cNvPicPr>
            <a:picLocks noChangeAspect="1"/>
          </p:cNvPicPr>
          <p:nvPr/>
        </p:nvPicPr>
        <p:blipFill>
          <a:blip r:embed="rId2"/>
          <a:stretch>
            <a:fillRect/>
          </a:stretch>
        </p:blipFill>
        <p:spPr>
          <a:xfrm>
            <a:off x="2003386" y="1168774"/>
            <a:ext cx="5732143" cy="5552702"/>
          </a:xfrm>
          <a:prstGeom prst="rect">
            <a:avLst/>
          </a:prstGeom>
        </p:spPr>
      </p:pic>
      <p:sp>
        <p:nvSpPr>
          <p:cNvPr id="5" name="TextBox 4"/>
          <p:cNvSpPr txBox="1"/>
          <p:nvPr/>
        </p:nvSpPr>
        <p:spPr>
          <a:xfrm>
            <a:off x="152403" y="6489550"/>
            <a:ext cx="6599884"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The Brookings Institute, Signs of Digital Distress report by A. </a:t>
            </a:r>
            <a:r>
              <a:rPr lang="en-US" sz="1100" dirty="0" err="1" smtClean="0">
                <a:solidFill>
                  <a:schemeClr val="tx1">
                    <a:lumMod val="50000"/>
                    <a:lumOff val="50000"/>
                  </a:schemeClr>
                </a:solidFill>
              </a:rPr>
              <a:t>Tomer</a:t>
            </a:r>
            <a:r>
              <a:rPr lang="en-US" sz="1100" dirty="0" smtClean="0">
                <a:solidFill>
                  <a:schemeClr val="tx1">
                    <a:lumMod val="50000"/>
                    <a:lumOff val="50000"/>
                  </a:schemeClr>
                </a:solidFill>
              </a:rPr>
              <a:t>, E. Kneebone, and R. </a:t>
            </a:r>
            <a:r>
              <a:rPr lang="en-US" sz="1100" dirty="0" err="1" smtClean="0">
                <a:solidFill>
                  <a:schemeClr val="tx1">
                    <a:lumMod val="50000"/>
                    <a:lumOff val="50000"/>
                  </a:schemeClr>
                </a:solidFill>
              </a:rPr>
              <a:t>Shivaram</a:t>
            </a:r>
            <a:r>
              <a:rPr lang="en-US" sz="1100" dirty="0" smtClean="0">
                <a:solidFill>
                  <a:schemeClr val="tx1">
                    <a:lumMod val="50000"/>
                    <a:lumOff val="50000"/>
                  </a:schemeClr>
                </a:solidFill>
              </a:rPr>
              <a:t>, 2017</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4771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a:t>Growing States, </a:t>
            </a:r>
            <a:r>
              <a:rPr lang="en-US" sz="2400" dirty="0" smtClean="0"/>
              <a:t>2000-2016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74996676"/>
              </p:ext>
            </p:extLst>
          </p:nvPr>
        </p:nvGraphicFramePr>
        <p:xfrm>
          <a:off x="226251" y="1497650"/>
          <a:ext cx="8653811" cy="4677506"/>
        </p:xfrm>
        <a:graphic>
          <a:graphicData uri="http://schemas.openxmlformats.org/drawingml/2006/table">
            <a:tbl>
              <a:tblPr firstRow="1" bandRow="1">
                <a:tableStyleId>{5C22544A-7EE6-4342-B048-85BDC9FD1C3A}</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527143">
                  <a:extLst>
                    <a:ext uri="{9D8B030D-6E8A-4147-A177-3AD203B41FA5}">
                      <a16:colId xmlns:a16="http://schemas.microsoft.com/office/drawing/2014/main" val="20003"/>
                    </a:ext>
                  </a:extLst>
                </a:gridCol>
                <a:gridCol w="129220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310640">
                <a:tc>
                  <a:txBody>
                    <a:bodyPr/>
                    <a:lstStyle/>
                    <a:p>
                      <a:pPr marL="117475" indent="0" algn="l"/>
                      <a:endParaRPr lang="en-US" sz="1600" b="1" dirty="0">
                        <a:solidFill>
                          <a:srgbClr val="1B1E7A"/>
                        </a:solidFill>
                        <a:latin typeface="Arial" pitchFamily="34" charset="0"/>
                        <a:cs typeface="Arial" pitchFamily="34" charset="0"/>
                      </a:endParaRPr>
                    </a:p>
                  </a:txBody>
                  <a:tcPr anchor="b"/>
                </a:tc>
                <a:tc>
                  <a:txBody>
                    <a:bodyPr/>
                    <a:lstStyle/>
                    <a:p>
                      <a:pPr marL="233363" indent="0" algn="ctr"/>
                      <a:r>
                        <a:rPr lang="en-US" sz="1600" dirty="0" smtClean="0"/>
                        <a:t>2000</a:t>
                      </a:r>
                    </a:p>
                    <a:p>
                      <a:pPr marL="233363" indent="0" algn="ctr"/>
                      <a:r>
                        <a:rPr lang="en-US" sz="1600" dirty="0" smtClean="0"/>
                        <a:t>Population</a:t>
                      </a:r>
                      <a:endParaRPr lang="en-US" sz="1600" b="1" dirty="0">
                        <a:solidFill>
                          <a:srgbClr val="1B1E7A"/>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t>2010</a:t>
                      </a:r>
                    </a:p>
                    <a:p>
                      <a:pPr marL="233363" indent="0" algn="ctr" defTabSz="914400" rtl="0" eaLnBrk="1" latinLnBrk="0" hangingPunct="1"/>
                      <a:r>
                        <a:rPr lang="en-US" sz="1600" kern="1200" dirty="0" smtClean="0"/>
                        <a:t>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2016 Population</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t>Numeric</a:t>
                      </a:r>
                    </a:p>
                    <a:p>
                      <a:pPr marL="233363" indent="0" algn="ctr" defTabSz="914400" rtl="0" eaLnBrk="1" latinLnBrk="0" hangingPunct="1"/>
                      <a:r>
                        <a:rPr lang="en-US" sz="1600" kern="1200" dirty="0" smtClean="0"/>
                        <a:t>Change</a:t>
                      </a:r>
                    </a:p>
                    <a:p>
                      <a:pPr marL="233363" indent="0" algn="ctr" defTabSz="914400" rtl="0" eaLnBrk="1" latinLnBrk="0" hangingPunct="1"/>
                      <a:r>
                        <a:rPr lang="en-US" sz="1600" kern="1200" dirty="0" smtClean="0"/>
                        <a:t>2010-2016</a:t>
                      </a:r>
                      <a:endParaRPr lang="en-US" sz="1600" b="1" kern="1200" dirty="0" smtClean="0">
                        <a:solidFill>
                          <a:srgbClr val="1B1E7A"/>
                        </a:solidFill>
                        <a:latin typeface="Arial" pitchFamily="34" charset="0"/>
                        <a:ea typeface="+mn-ea"/>
                        <a:cs typeface="Arial" pitchFamily="34" charset="0"/>
                      </a:endParaRPr>
                    </a:p>
                  </a:txBody>
                  <a:tcPr anchor="b"/>
                </a:tc>
                <a:tc>
                  <a:txBody>
                    <a:bodyPr/>
                    <a:lstStyle/>
                    <a:p>
                      <a:pPr marL="58738" indent="0" algn="ctr"/>
                      <a:r>
                        <a:rPr lang="en-US" sz="1600" dirty="0" smtClean="0"/>
                        <a:t>Percent</a:t>
                      </a:r>
                    </a:p>
                    <a:p>
                      <a:pPr marL="58738" indent="0" algn="ctr"/>
                      <a:r>
                        <a:rPr lang="en-US" sz="1600" dirty="0" smtClean="0"/>
                        <a:t>Change</a:t>
                      </a:r>
                    </a:p>
                    <a:p>
                      <a:pPr marL="58738" indent="0" algn="ctr"/>
                      <a:r>
                        <a:rPr lang="en-US" sz="1600" dirty="0" smtClean="0"/>
                        <a:t>2010-2016</a:t>
                      </a:r>
                      <a:endParaRPr lang="en-US" sz="1600" b="1" dirty="0">
                        <a:solidFill>
                          <a:srgbClr val="1B1E7A"/>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61275">
                <a:tc>
                  <a:txBody>
                    <a:bodyPr/>
                    <a:lstStyle/>
                    <a:p>
                      <a:pPr algn="l" rtl="0" fontAlgn="ctr"/>
                      <a:r>
                        <a:rPr lang="en-US" sz="1600" u="none" strike="noStrike" dirty="0">
                          <a:effectLst/>
                        </a:rPr>
                        <a:t>United States</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281,421,906</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effectLst/>
                        </a:rPr>
                        <a:t>308,745,538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323,127,513 </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14,369,408</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797">
                <a:tc>
                  <a:txBody>
                    <a:bodyPr/>
                    <a:lstStyle/>
                    <a:p>
                      <a:pPr algn="l" rtl="0" fontAlgn="ctr"/>
                      <a:r>
                        <a:rPr lang="en-US" sz="1600" u="none" strike="noStrike" dirty="0">
                          <a:effectLst/>
                        </a:rPr>
                        <a:t>Texas</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	20,851,820</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defTabSz="914400" rtl="0" eaLnBrk="1" fontAlgn="b" latinLnBrk="0" hangingPunct="1">
                        <a:tabLst>
                          <a:tab pos="1312863" algn="dec"/>
                        </a:tabLst>
                      </a:pPr>
                      <a:r>
                        <a:rPr lang="en-US" sz="1600" u="none" strike="noStrike" kern="1200" dirty="0" smtClean="0">
                          <a:effectLst/>
                        </a:rPr>
                        <a:t>25,145,561</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kern="1200" dirty="0" smtClean="0">
                          <a:effectLst/>
                        </a:rPr>
                        <a:t> 27,862,596</a:t>
                      </a:r>
                      <a:endParaRPr lang="en-US" sz="1600" b="1"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2,716,496</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smtClean="0">
                          <a:effectLst/>
                        </a:rPr>
                        <a:t>10.8%</a:t>
                      </a:r>
                      <a:endParaRPr lang="en-US" sz="1600" b="1"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3553">
                <a:tc>
                  <a:txBody>
                    <a:bodyPr/>
                    <a:lstStyle/>
                    <a:p>
                      <a:pPr algn="l" rtl="0" fontAlgn="ctr"/>
                      <a:r>
                        <a:rPr lang="en-US" sz="1600" u="none" strike="noStrike" dirty="0">
                          <a:effectLst/>
                        </a:rPr>
                        <a:t>California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indent="0" algn="r" defTabSz="914400" rtl="0" eaLnBrk="1" fontAlgn="b" latinLnBrk="0" hangingPunct="1">
                        <a:tabLst>
                          <a:tab pos="1312863" algn="dec"/>
                        </a:tabLst>
                      </a:pPr>
                      <a:r>
                        <a:rPr lang="en-US" sz="1600" u="none" strike="noStrike" kern="1200" dirty="0" smtClean="0">
                          <a:effectLst/>
                        </a:rPr>
                        <a:t>	33,871,648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a:effectLst/>
                        </a:rPr>
                        <a:t>37,253,956</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kern="1200" dirty="0" smtClean="0">
                          <a:effectLst/>
                        </a:rPr>
                        <a:t>39,250,017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1,995,495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5.4%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53349">
                <a:tc>
                  <a:txBody>
                    <a:bodyPr/>
                    <a:lstStyle/>
                    <a:p>
                      <a:pPr algn="l" rtl="0" fontAlgn="ctr"/>
                      <a:r>
                        <a:rPr lang="en-US" sz="1600" u="none" strike="noStrike" dirty="0">
                          <a:effectLst/>
                        </a:rPr>
                        <a:t>Florida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15,982,378</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18,801,310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20,612,439</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1,807,847</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9.6%</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402067">
                <a:tc>
                  <a:txBody>
                    <a:bodyPr/>
                    <a:lstStyle/>
                    <a:p>
                      <a:pPr algn="l" rtl="0" fontAlgn="ctr"/>
                      <a:r>
                        <a:rPr lang="en-US" sz="1600" u="none" strike="noStrike" dirty="0">
                          <a:effectLst/>
                        </a:rPr>
                        <a:t>Georgia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r" defTabSz="914400" rtl="0" eaLnBrk="1" fontAlgn="b" latinLnBrk="0" hangingPunct="1">
                        <a:tabLst>
                          <a:tab pos="1312863" algn="dec"/>
                        </a:tabLst>
                      </a:pPr>
                      <a:r>
                        <a:rPr lang="en-US" sz="1600" u="none" strike="noStrike" kern="1200" dirty="0" smtClean="0">
                          <a:effectLst/>
                        </a:rPr>
                        <a:t>	8,186,453</a:t>
                      </a:r>
                      <a:endParaRPr lang="en-US" sz="1600" u="none" strike="noStrike" kern="1200" dirty="0" smtClean="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a:effectLst/>
                        </a:rPr>
                        <a:t>9,687,653</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10,310,371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621,691</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a:effectLst/>
                        </a:rPr>
                        <a:t>6</a:t>
                      </a:r>
                      <a:r>
                        <a:rPr lang="en-US" sz="1600" u="none" strike="noStrike" dirty="0" smtClean="0">
                          <a:effectLst/>
                        </a:rPr>
                        <a:t>.4</a:t>
                      </a:r>
                      <a:r>
                        <a:rPr lang="en-US" sz="1600" u="none" strike="noStrike" dirty="0">
                          <a:effectLst/>
                        </a:rPr>
                        <a:t>%</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61275">
                <a:tc>
                  <a:txBody>
                    <a:bodyPr/>
                    <a:lstStyle/>
                    <a:p>
                      <a:pPr algn="l" rtl="0" fontAlgn="b"/>
                      <a:r>
                        <a:rPr lang="en-US" sz="1600" u="none" strike="noStrike" dirty="0">
                          <a:effectLst/>
                        </a:rPr>
                        <a:t>North Carolina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8,049,313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9,535,483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10,146,788</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611,100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6.4%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461275">
                <a:tc>
                  <a:txBody>
                    <a:bodyPr/>
                    <a:lstStyle/>
                    <a:p>
                      <a:pPr algn="l" rtl="0" fontAlgn="b"/>
                      <a:r>
                        <a:rPr lang="en-US" sz="1600" u="none" strike="noStrike" dirty="0" smtClean="0">
                          <a:effectLst/>
                        </a:rPr>
                        <a:t>Washington</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5,894,121</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6,724,540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7,288,000</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563,455</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935442627"/>
                  </a:ext>
                </a:extLst>
              </a:tr>
              <a:tr h="461275">
                <a:tc>
                  <a:txBody>
                    <a:bodyPr/>
                    <a:lstStyle/>
                    <a:p>
                      <a:pPr algn="l" rtl="0" fontAlgn="b"/>
                      <a:r>
                        <a:rPr lang="en-US" sz="1600" u="none" strike="noStrike" dirty="0">
                          <a:effectLst/>
                        </a:rPr>
                        <a:t>Arizona</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kern="1200" dirty="0">
                          <a:effectLst/>
                        </a:rPr>
                        <a:t>           5,130,632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          </a:t>
                      </a:r>
                      <a:r>
                        <a:rPr lang="en-US" sz="1600" u="none" strike="noStrike" kern="1200" dirty="0">
                          <a:effectLst/>
                        </a:rPr>
                        <a:t>6,392,017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kern="1200" dirty="0" smtClean="0">
                          <a:effectLst/>
                        </a:rPr>
                        <a:t>6,931,071 </a:t>
                      </a:r>
                      <a:endParaRPr lang="en-US" sz="1600" u="none" strike="noStrike" kern="1200" dirty="0">
                        <a:solidFill>
                          <a:srgbClr val="1B1E7A"/>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algn="r" fontAlgn="b"/>
                      <a:r>
                        <a:rPr lang="en-US" sz="1600" u="none" strike="noStrike" dirty="0" smtClean="0">
                          <a:effectLst/>
                        </a:rPr>
                        <a:t>538,770</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600" u="none" strike="noStrike" dirty="0" smtClean="0">
                          <a:effectLst/>
                        </a:rPr>
                        <a:t>8.4%</a:t>
                      </a:r>
                      <a:endParaRPr lang="en-US" sz="1600" b="0" i="0" u="none" strike="noStrike" dirty="0">
                        <a:solidFill>
                          <a:srgbClr val="1B1E7A"/>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a:t>
            </a:r>
            <a:r>
              <a:rPr lang="en-US" sz="1200" dirty="0" smtClean="0">
                <a:solidFill>
                  <a:schemeClr val="tx1">
                    <a:lumMod val="50000"/>
                    <a:lumOff val="50000"/>
                  </a:schemeClr>
                </a:solidFill>
              </a:rPr>
              <a:t>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24808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Broadband Subscription Rate by Census Tract, San Antonio-New Braunfels MSA, 2015</a:t>
            </a:r>
            <a:endParaRPr lang="en-US" sz="2800"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40</a:t>
            </a:fld>
            <a:endParaRPr lang="en-US" dirty="0"/>
          </a:p>
        </p:txBody>
      </p:sp>
      <p:pic>
        <p:nvPicPr>
          <p:cNvPr id="4" name="Picture 3"/>
          <p:cNvPicPr>
            <a:picLocks noChangeAspect="1"/>
          </p:cNvPicPr>
          <p:nvPr/>
        </p:nvPicPr>
        <p:blipFill>
          <a:blip r:embed="rId2"/>
          <a:stretch>
            <a:fillRect/>
          </a:stretch>
        </p:blipFill>
        <p:spPr>
          <a:xfrm>
            <a:off x="1893693" y="1145451"/>
            <a:ext cx="5812339" cy="5576025"/>
          </a:xfrm>
          <a:prstGeom prst="rect">
            <a:avLst/>
          </a:prstGeom>
        </p:spPr>
      </p:pic>
      <p:sp>
        <p:nvSpPr>
          <p:cNvPr id="5" name="TextBox 4"/>
          <p:cNvSpPr txBox="1"/>
          <p:nvPr/>
        </p:nvSpPr>
        <p:spPr>
          <a:xfrm>
            <a:off x="152403" y="6489550"/>
            <a:ext cx="6599884"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The Brookings Institute, Signs of Digital Distress report by A. </a:t>
            </a:r>
            <a:r>
              <a:rPr lang="en-US" sz="1100" dirty="0" err="1" smtClean="0">
                <a:solidFill>
                  <a:schemeClr val="tx1">
                    <a:lumMod val="50000"/>
                    <a:lumOff val="50000"/>
                  </a:schemeClr>
                </a:solidFill>
              </a:rPr>
              <a:t>Tomer</a:t>
            </a:r>
            <a:r>
              <a:rPr lang="en-US" sz="1100" dirty="0" smtClean="0">
                <a:solidFill>
                  <a:schemeClr val="tx1">
                    <a:lumMod val="50000"/>
                    <a:lumOff val="50000"/>
                  </a:schemeClr>
                </a:solidFill>
              </a:rPr>
              <a:t>, E. Kneebone, and R. </a:t>
            </a:r>
            <a:r>
              <a:rPr lang="en-US" sz="1100" dirty="0" err="1" smtClean="0">
                <a:solidFill>
                  <a:schemeClr val="tx1">
                    <a:lumMod val="50000"/>
                    <a:lumOff val="50000"/>
                  </a:schemeClr>
                </a:solidFill>
              </a:rPr>
              <a:t>Shivaram</a:t>
            </a:r>
            <a:r>
              <a:rPr lang="en-US" sz="1100" dirty="0" smtClean="0">
                <a:solidFill>
                  <a:schemeClr val="tx1">
                    <a:lumMod val="50000"/>
                    <a:lumOff val="50000"/>
                  </a:schemeClr>
                </a:solidFill>
              </a:rPr>
              <a:t>, 2017</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113919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Texas Infrastructure</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298830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Structurally Deficient Bridges in America, 2015</a:t>
            </a:r>
            <a:endParaRPr lang="en-US" dirty="0"/>
          </a:p>
        </p:txBody>
      </p:sp>
      <p:pic>
        <p:nvPicPr>
          <p:cNvPr id="3" name="Picture 2"/>
          <p:cNvPicPr>
            <a:picLocks noChangeAspect="1"/>
          </p:cNvPicPr>
          <p:nvPr/>
        </p:nvPicPr>
        <p:blipFill>
          <a:blip r:embed="rId3"/>
          <a:stretch>
            <a:fillRect/>
          </a:stretch>
        </p:blipFill>
        <p:spPr>
          <a:xfrm>
            <a:off x="1342103" y="1217861"/>
            <a:ext cx="7211961" cy="5477438"/>
          </a:xfrm>
          <a:prstGeom prst="rect">
            <a:avLst/>
          </a:prstGeom>
        </p:spPr>
      </p:pic>
      <p:sp>
        <p:nvSpPr>
          <p:cNvPr id="4" name="TextBox 3"/>
          <p:cNvSpPr txBox="1"/>
          <p:nvPr/>
        </p:nvSpPr>
        <p:spPr>
          <a:xfrm>
            <a:off x="152403" y="6489550"/>
            <a:ext cx="221246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The Washington Post, 2015</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61099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Functionally Obsolete Bridges in America, 2015</a:t>
            </a:r>
            <a:endParaRPr lang="en-US" dirty="0"/>
          </a:p>
        </p:txBody>
      </p:sp>
      <p:sp>
        <p:nvSpPr>
          <p:cNvPr id="3" name="Slide Number Placeholder 2"/>
          <p:cNvSpPr>
            <a:spLocks noGrp="1"/>
          </p:cNvSpPr>
          <p:nvPr>
            <p:ph type="sldNum" sz="quarter" idx="12"/>
          </p:nvPr>
        </p:nvSpPr>
        <p:spPr/>
        <p:txBody>
          <a:bodyPr/>
          <a:lstStyle/>
          <a:p>
            <a:fld id="{2BC1FA3B-F0C1-4F58-90BE-DCC7501F4B28}" type="slidenum">
              <a:rPr lang="en-US" smtClean="0"/>
              <a:pPr/>
              <a:t>43</a:t>
            </a:fld>
            <a:endParaRPr lang="en-US" dirty="0"/>
          </a:p>
        </p:txBody>
      </p:sp>
      <p:pic>
        <p:nvPicPr>
          <p:cNvPr id="4" name="Picture 3"/>
          <p:cNvPicPr>
            <a:picLocks noChangeAspect="1"/>
          </p:cNvPicPr>
          <p:nvPr/>
        </p:nvPicPr>
        <p:blipFill>
          <a:blip r:embed="rId3"/>
          <a:stretch>
            <a:fillRect/>
          </a:stretch>
        </p:blipFill>
        <p:spPr>
          <a:xfrm>
            <a:off x="1440076" y="1132933"/>
            <a:ext cx="7054993" cy="5544299"/>
          </a:xfrm>
          <a:prstGeom prst="rect">
            <a:avLst/>
          </a:prstGeom>
        </p:spPr>
      </p:pic>
      <p:sp>
        <p:nvSpPr>
          <p:cNvPr id="5" name="TextBox 4"/>
          <p:cNvSpPr txBox="1"/>
          <p:nvPr/>
        </p:nvSpPr>
        <p:spPr>
          <a:xfrm>
            <a:off x="152403" y="6489550"/>
            <a:ext cx="221246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The Washington Post, 2015</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872042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678906"/>
            <a:ext cx="8610600" cy="461665"/>
          </a:xfrm>
          <a:prstGeom prst="rect">
            <a:avLst/>
          </a:prstGeom>
          <a:noFill/>
        </p:spPr>
        <p:txBody>
          <a:bodyPr wrap="square" rtlCol="0">
            <a:spAutoFit/>
          </a:bodyPr>
          <a:lstStyle/>
          <a:p>
            <a:pPr algn="r"/>
            <a:r>
              <a:rPr lang="en-US" sz="2400" dirty="0" smtClean="0">
                <a:solidFill>
                  <a:schemeClr val="accent5">
                    <a:lumMod val="50000"/>
                  </a:schemeClr>
                </a:solidFill>
                <a:latin typeface="+mj-lt"/>
              </a:rPr>
              <a:t>Population Projections</a:t>
            </a:r>
            <a:endParaRPr lang="en-US" sz="2400" dirty="0">
              <a:solidFill>
                <a:schemeClr val="accent5">
                  <a:lumMod val="50000"/>
                </a:schemeClr>
              </a:solidFill>
              <a:latin typeface="+mj-lt"/>
            </a:endParaRPr>
          </a:p>
        </p:txBody>
      </p:sp>
    </p:spTree>
    <p:extLst>
      <p:ext uri="{BB962C8B-B14F-4D97-AF65-F5344CB8AC3E}">
        <p14:creationId xmlns:p14="http://schemas.microsoft.com/office/powerpoint/2010/main" val="3678640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2400" dirty="0" smtClean="0"/>
              <a:t>Educational Attainment in Texas, 2015</a:t>
            </a:r>
            <a:endParaRPr lang="en-US" sz="2400" dirty="0"/>
          </a:p>
        </p:txBody>
      </p:sp>
      <p:graphicFrame>
        <p:nvGraphicFramePr>
          <p:cNvPr id="5" name="Content Placeholder 4"/>
          <p:cNvGraphicFramePr>
            <a:graphicFrameLocks noGrp="1"/>
          </p:cNvGraphicFramePr>
          <p:nvPr>
            <p:ph idx="1"/>
            <p:extLst/>
          </p:nvPr>
        </p:nvGraphicFramePr>
        <p:xfrm>
          <a:off x="921775" y="1959078"/>
          <a:ext cx="7477432" cy="2576052"/>
        </p:xfrm>
        <a:graphic>
          <a:graphicData uri="http://schemas.openxmlformats.org/drawingml/2006/table">
            <a:tbl>
              <a:tblPr firstRow="1">
                <a:tableStyleId>{5C22544A-7EE6-4342-B048-85BDC9FD1C3A}</a:tableStyleId>
              </a:tblPr>
              <a:tblGrid>
                <a:gridCol w="3357922">
                  <a:extLst>
                    <a:ext uri="{9D8B030D-6E8A-4147-A177-3AD203B41FA5}">
                      <a16:colId xmlns:a16="http://schemas.microsoft.com/office/drawing/2014/main" val="20000"/>
                    </a:ext>
                  </a:extLst>
                </a:gridCol>
                <a:gridCol w="2250152">
                  <a:extLst>
                    <a:ext uri="{9D8B030D-6E8A-4147-A177-3AD203B41FA5}">
                      <a16:colId xmlns:a16="http://schemas.microsoft.com/office/drawing/2014/main" val="20001"/>
                    </a:ext>
                  </a:extLst>
                </a:gridCol>
                <a:gridCol w="1869358">
                  <a:extLst>
                    <a:ext uri="{9D8B030D-6E8A-4147-A177-3AD203B41FA5}">
                      <a16:colId xmlns:a16="http://schemas.microsoft.com/office/drawing/2014/main" val="20002"/>
                    </a:ext>
                  </a:extLst>
                </a:gridCol>
              </a:tblGrid>
              <a:tr h="1276923">
                <a:tc>
                  <a:txBody>
                    <a:bodyPr/>
                    <a:lstStyle/>
                    <a:p>
                      <a:pPr algn="ctr"/>
                      <a:r>
                        <a:rPr lang="en-US" sz="2000" dirty="0" smtClean="0"/>
                        <a:t>Level of Educational Attainment</a:t>
                      </a:r>
                      <a:endParaRPr lang="en-US" sz="2000" dirty="0"/>
                    </a:p>
                  </a:txBody>
                  <a:tcPr/>
                </a:tc>
                <a:tc>
                  <a:txBody>
                    <a:bodyPr/>
                    <a:lstStyle/>
                    <a:p>
                      <a:pPr algn="ctr"/>
                      <a:r>
                        <a:rPr lang="en-US" sz="2000" dirty="0" smtClean="0"/>
                        <a:t>Percent of persons aged 25 years and older</a:t>
                      </a:r>
                      <a:endParaRPr lang="en-US" sz="2000" dirty="0"/>
                    </a:p>
                  </a:txBody>
                  <a:tcPr/>
                </a:tc>
                <a:tc>
                  <a:txBody>
                    <a:bodyPr/>
                    <a:lstStyle/>
                    <a:p>
                      <a:pPr algn="ctr"/>
                      <a:r>
                        <a:rPr lang="en-US" sz="2000" dirty="0" smtClean="0"/>
                        <a:t>State Ranking</a:t>
                      </a:r>
                    </a:p>
                  </a:txBody>
                  <a:tcPr/>
                </a:tc>
                <a:extLst>
                  <a:ext uri="{0D108BD9-81ED-4DB2-BD59-A6C34878D82A}">
                    <a16:rowId xmlns:a16="http://schemas.microsoft.com/office/drawing/2014/main" val="10000"/>
                  </a:ext>
                </a:extLst>
              </a:tr>
              <a:tr h="766153">
                <a:tc>
                  <a:txBody>
                    <a:bodyPr/>
                    <a:lstStyle/>
                    <a:p>
                      <a:r>
                        <a:rPr lang="en-US" sz="20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81.9</a:t>
                      </a:r>
                    </a:p>
                  </a:txBody>
                  <a:tcPr/>
                </a:tc>
                <a:tc>
                  <a:txBody>
                    <a:bodyPr/>
                    <a:lstStyle/>
                    <a:p>
                      <a:pPr algn="ctr"/>
                      <a:r>
                        <a:rPr lang="en-US" sz="2000" dirty="0" smtClean="0"/>
                        <a:t>49</a:t>
                      </a:r>
                    </a:p>
                  </a:txBody>
                  <a:tcPr/>
                </a:tc>
                <a:extLst>
                  <a:ext uri="{0D108BD9-81ED-4DB2-BD59-A6C34878D82A}">
                    <a16:rowId xmlns:a16="http://schemas.microsoft.com/office/drawing/2014/main" val="10001"/>
                  </a:ext>
                </a:extLst>
              </a:tr>
              <a:tr h="532976">
                <a:tc>
                  <a:txBody>
                    <a:bodyPr/>
                    <a:lstStyle/>
                    <a:p>
                      <a:r>
                        <a:rPr lang="en-US" sz="2000" dirty="0" smtClean="0"/>
                        <a:t>Bachelors or greater</a:t>
                      </a:r>
                      <a:endParaRPr lang="en-US" sz="2000" dirty="0"/>
                    </a:p>
                  </a:txBody>
                  <a:tcPr/>
                </a:tc>
                <a:tc>
                  <a:txBody>
                    <a:bodyPr/>
                    <a:lstStyle/>
                    <a:p>
                      <a:pPr algn="ctr"/>
                      <a:r>
                        <a:rPr lang="en-US" sz="2000" dirty="0" smtClean="0"/>
                        <a:t>27.6</a:t>
                      </a:r>
                      <a:endParaRPr lang="en-US" sz="2000" dirty="0"/>
                    </a:p>
                  </a:txBody>
                  <a:tcPr/>
                </a:tc>
                <a:tc>
                  <a:txBody>
                    <a:bodyPr/>
                    <a:lstStyle/>
                    <a:p>
                      <a:pPr algn="ctr"/>
                      <a:r>
                        <a:rPr lang="en-US" sz="2000" dirty="0" smtClean="0"/>
                        <a:t>29</a:t>
                      </a:r>
                      <a:endParaRPr lang="en-US" sz="2000"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45</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5-Year, 2015.</a:t>
            </a:r>
            <a:endParaRPr lang="en-US" sz="1000" dirty="0">
              <a:solidFill>
                <a:schemeClr val="bg1">
                  <a:lumMod val="50000"/>
                </a:schemeClr>
              </a:solidFill>
            </a:endParaRPr>
          </a:p>
        </p:txBody>
      </p:sp>
    </p:spTree>
    <p:extLst>
      <p:ext uri="{BB962C8B-B14F-4D97-AF65-F5344CB8AC3E}">
        <p14:creationId xmlns:p14="http://schemas.microsoft.com/office/powerpoint/2010/main" val="749041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0"/>
            <a:ext cx="7391400" cy="1219200"/>
          </a:xfrm>
        </p:spPr>
        <p:txBody>
          <a:bodyPr>
            <a:noAutofit/>
          </a:bodyPr>
          <a:lstStyle/>
          <a:p>
            <a:r>
              <a:rPr lang="en-US" sz="2800" dirty="0" smtClean="0"/>
              <a:t>Educational Attainment, Population 25 Years and Older, Texas, 2015</a:t>
            </a:r>
            <a:endParaRPr lang="en-US" sz="2800" dirty="0"/>
          </a:p>
        </p:txBody>
      </p:sp>
      <p:graphicFrame>
        <p:nvGraphicFramePr>
          <p:cNvPr id="8" name="Content Placeholder 7"/>
          <p:cNvGraphicFramePr>
            <a:graphicFrameLocks noGrp="1"/>
          </p:cNvGraphicFramePr>
          <p:nvPr>
            <p:ph idx="1"/>
            <p:extLst/>
          </p:nvPr>
        </p:nvGraphicFramePr>
        <p:xfrm>
          <a:off x="381000" y="1905000"/>
          <a:ext cx="8096249" cy="2821859"/>
        </p:xfrm>
        <a:graphic>
          <a:graphicData uri="http://schemas.openxmlformats.org/drawingml/2006/table">
            <a:tbl>
              <a:tblPr firstRow="1" bandRow="1">
                <a:tableStyleId>{5C22544A-7EE6-4342-B048-85BDC9FD1C3A}</a:tableStyleId>
              </a:tblPr>
              <a:tblGrid>
                <a:gridCol w="1654072">
                  <a:extLst>
                    <a:ext uri="{9D8B030D-6E8A-4147-A177-3AD203B41FA5}">
                      <a16:colId xmlns:a16="http://schemas.microsoft.com/office/drawing/2014/main" val="20000"/>
                    </a:ext>
                  </a:extLst>
                </a:gridCol>
                <a:gridCol w="957621">
                  <a:extLst>
                    <a:ext uri="{9D8B030D-6E8A-4147-A177-3AD203B41FA5}">
                      <a16:colId xmlns:a16="http://schemas.microsoft.com/office/drawing/2014/main" val="20001"/>
                    </a:ext>
                  </a:extLst>
                </a:gridCol>
                <a:gridCol w="696451">
                  <a:extLst>
                    <a:ext uri="{9D8B030D-6E8A-4147-A177-3AD203B41FA5}">
                      <a16:colId xmlns:a16="http://schemas.microsoft.com/office/drawing/2014/main" val="20002"/>
                    </a:ext>
                  </a:extLst>
                </a:gridCol>
                <a:gridCol w="1044678">
                  <a:extLst>
                    <a:ext uri="{9D8B030D-6E8A-4147-A177-3AD203B41FA5}">
                      <a16:colId xmlns:a16="http://schemas.microsoft.com/office/drawing/2014/main" val="20003"/>
                    </a:ext>
                  </a:extLst>
                </a:gridCol>
                <a:gridCol w="609395">
                  <a:extLst>
                    <a:ext uri="{9D8B030D-6E8A-4147-A177-3AD203B41FA5}">
                      <a16:colId xmlns:a16="http://schemas.microsoft.com/office/drawing/2014/main" val="20004"/>
                    </a:ext>
                  </a:extLst>
                </a:gridCol>
                <a:gridCol w="957621">
                  <a:extLst>
                    <a:ext uri="{9D8B030D-6E8A-4147-A177-3AD203B41FA5}">
                      <a16:colId xmlns:a16="http://schemas.microsoft.com/office/drawing/2014/main" val="20005"/>
                    </a:ext>
                  </a:extLst>
                </a:gridCol>
                <a:gridCol w="609395">
                  <a:extLst>
                    <a:ext uri="{9D8B030D-6E8A-4147-A177-3AD203B41FA5}">
                      <a16:colId xmlns:a16="http://schemas.microsoft.com/office/drawing/2014/main" val="20006"/>
                    </a:ext>
                  </a:extLst>
                </a:gridCol>
                <a:gridCol w="957621">
                  <a:extLst>
                    <a:ext uri="{9D8B030D-6E8A-4147-A177-3AD203B41FA5}">
                      <a16:colId xmlns:a16="http://schemas.microsoft.com/office/drawing/2014/main" val="20007"/>
                    </a:ext>
                  </a:extLst>
                </a:gridCol>
                <a:gridCol w="609395">
                  <a:extLst>
                    <a:ext uri="{9D8B030D-6E8A-4147-A177-3AD203B41FA5}">
                      <a16:colId xmlns:a16="http://schemas.microsoft.com/office/drawing/2014/main" val="20008"/>
                    </a:ext>
                  </a:extLst>
                </a:gridCol>
              </a:tblGrid>
              <a:tr h="521599">
                <a:tc rowSpan="2">
                  <a:txBody>
                    <a:bodyPr/>
                    <a:lstStyle/>
                    <a:p>
                      <a:pPr algn="ctr"/>
                      <a:r>
                        <a:rPr lang="en-US" sz="1400" dirty="0" smtClean="0"/>
                        <a:t>Educational Attainment</a:t>
                      </a:r>
                      <a:endParaRPr lang="en-US" sz="1400" dirty="0"/>
                    </a:p>
                  </a:txBody>
                  <a:tcPr/>
                </a:tc>
                <a:tc gridSpan="2">
                  <a:txBody>
                    <a:bodyPr/>
                    <a:lstStyle/>
                    <a:p>
                      <a:pPr algn="ctr"/>
                      <a:r>
                        <a:rPr lang="en-US" sz="1400" dirty="0" smtClean="0">
                          <a:solidFill>
                            <a:schemeClr val="bg1"/>
                          </a:solidFill>
                        </a:rPr>
                        <a:t>NH</a:t>
                      </a:r>
                      <a:r>
                        <a:rPr lang="en-US" sz="1400" baseline="0" dirty="0" smtClean="0">
                          <a:solidFill>
                            <a:schemeClr val="bg1"/>
                          </a:solidFill>
                        </a:rPr>
                        <a:t> White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Hispanic</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Black Alone</a:t>
                      </a:r>
                      <a:endParaRPr lang="en-US" sz="1400" dirty="0">
                        <a:solidFill>
                          <a:schemeClr val="bg1"/>
                        </a:solidFill>
                      </a:endParaRPr>
                    </a:p>
                  </a:txBody>
                  <a:tcPr/>
                </a:tc>
                <a:tc hMerge="1">
                  <a:txBody>
                    <a:bodyPr/>
                    <a:lstStyle/>
                    <a:p>
                      <a:endParaRPr lang="en-US" dirty="0"/>
                    </a:p>
                  </a:txBody>
                  <a:tcPr/>
                </a:tc>
                <a:tc gridSpan="2">
                  <a:txBody>
                    <a:bodyPr/>
                    <a:lstStyle/>
                    <a:p>
                      <a:pPr algn="ctr"/>
                      <a:r>
                        <a:rPr lang="en-US" sz="1400" dirty="0" smtClean="0">
                          <a:solidFill>
                            <a:schemeClr val="bg1"/>
                          </a:solidFill>
                        </a:rPr>
                        <a:t>Other Alone</a:t>
                      </a:r>
                      <a:endParaRPr lang="en-US" sz="1400"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10000"/>
                  </a:ext>
                </a:extLst>
              </a:tr>
              <a:tr h="387777">
                <a:tc vMerge="1">
                  <a:txBody>
                    <a:bodyPr/>
                    <a:lstStyle/>
                    <a:p>
                      <a:endParaRPr lang="en-US" dirty="0"/>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Number</a:t>
                      </a:r>
                      <a:endParaRPr lang="en-US" sz="1400" dirty="0">
                        <a:solidFill>
                          <a:schemeClr val="bg1"/>
                        </a:solidFill>
                      </a:endParaRPr>
                    </a:p>
                  </a:txBody>
                  <a:tcPr>
                    <a:solidFill>
                      <a:schemeClr val="accent1"/>
                    </a:solidFill>
                  </a:tcPr>
                </a:tc>
                <a:tc>
                  <a:txBody>
                    <a:bodyPr/>
                    <a:lstStyle/>
                    <a:p>
                      <a:pPr algn="ctr"/>
                      <a:r>
                        <a:rPr lang="en-US" sz="1400" dirty="0" smtClean="0">
                          <a:solidFill>
                            <a:schemeClr val="bg1"/>
                          </a:solidFill>
                        </a:rPr>
                        <a:t>%</a:t>
                      </a:r>
                      <a:endParaRPr lang="en-US" sz="1400" dirty="0">
                        <a:solidFill>
                          <a:schemeClr val="bg1"/>
                        </a:solidFill>
                      </a:endParaRPr>
                    </a:p>
                  </a:txBody>
                  <a:tcPr>
                    <a:solidFill>
                      <a:schemeClr val="accent1"/>
                    </a:solidFill>
                  </a:tcPr>
                </a:tc>
                <a:extLst>
                  <a:ext uri="{0D108BD9-81ED-4DB2-BD59-A6C34878D82A}">
                    <a16:rowId xmlns:a16="http://schemas.microsoft.com/office/drawing/2014/main" val="10001"/>
                  </a:ext>
                </a:extLst>
              </a:tr>
              <a:tr h="561463">
                <a:tc>
                  <a:txBody>
                    <a:bodyPr/>
                    <a:lstStyle/>
                    <a:p>
                      <a:r>
                        <a:rPr lang="en-US" sz="1300" dirty="0" smtClean="0"/>
                        <a:t>Population 25 years and older</a:t>
                      </a:r>
                      <a:endParaRPr lang="en-US" sz="1300" dirty="0"/>
                    </a:p>
                  </a:txBody>
                  <a:tcPr/>
                </a:tc>
                <a:tc>
                  <a:txBody>
                    <a:bodyPr/>
                    <a:lstStyle/>
                    <a:p>
                      <a:pPr algn="ctr"/>
                      <a:r>
                        <a:rPr lang="en-US" sz="1200" dirty="0" smtClean="0"/>
                        <a:t>8,320,573</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5,545,721</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1,934,324</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2,020,467</a:t>
                      </a:r>
                      <a:endParaRPr lang="en-US" sz="1200" dirty="0"/>
                    </a:p>
                  </a:txBody>
                  <a:tcPr/>
                </a:tc>
                <a:tc>
                  <a:txBody>
                    <a:bodyPr/>
                    <a:lstStyle/>
                    <a:p>
                      <a:pPr algn="ctr"/>
                      <a:r>
                        <a:rPr lang="en-US" sz="1200" dirty="0" smtClean="0"/>
                        <a:t>100</a:t>
                      </a:r>
                      <a:endParaRPr lang="en-US" sz="1200" dirty="0"/>
                    </a:p>
                  </a:txBody>
                  <a:tcPr/>
                </a:tc>
                <a:extLst>
                  <a:ext uri="{0D108BD9-81ED-4DB2-BD59-A6C34878D82A}">
                    <a16:rowId xmlns:a16="http://schemas.microsoft.com/office/drawing/2014/main" val="10005"/>
                  </a:ext>
                </a:extLst>
              </a:tr>
              <a:tr h="789557">
                <a:tc>
                  <a:txBody>
                    <a:bodyPr/>
                    <a:lstStyle/>
                    <a:p>
                      <a:r>
                        <a:rPr lang="en-US" sz="1300" dirty="0" smtClean="0"/>
                        <a:t>High School Diploma or greater</a:t>
                      </a:r>
                      <a:endParaRPr lang="en-US" sz="1300" dirty="0"/>
                    </a:p>
                  </a:txBody>
                  <a:tcPr/>
                </a:tc>
                <a:tc>
                  <a:txBody>
                    <a:bodyPr/>
                    <a:lstStyle/>
                    <a:p>
                      <a:pPr algn="ctr"/>
                      <a:r>
                        <a:rPr lang="en-US" sz="1200" dirty="0" smtClean="0"/>
                        <a:t>7,744,683</a:t>
                      </a:r>
                      <a:endParaRPr lang="en-US" sz="1200" dirty="0"/>
                    </a:p>
                  </a:txBody>
                  <a:tcPr/>
                </a:tc>
                <a:tc>
                  <a:txBody>
                    <a:bodyPr/>
                    <a:lstStyle/>
                    <a:p>
                      <a:pPr algn="ctr"/>
                      <a:r>
                        <a:rPr lang="en-US" sz="1200" dirty="0" smtClean="0"/>
                        <a:t>93.1</a:t>
                      </a:r>
                      <a:endParaRPr lang="en-US" sz="1200" dirty="0"/>
                    </a:p>
                  </a:txBody>
                  <a:tcPr/>
                </a:tc>
                <a:tc>
                  <a:txBody>
                    <a:bodyPr/>
                    <a:lstStyle/>
                    <a:p>
                      <a:pPr algn="ctr"/>
                      <a:r>
                        <a:rPr lang="en-US" sz="1200" dirty="0" smtClean="0"/>
                        <a:t>3,453,129</a:t>
                      </a:r>
                      <a:endParaRPr lang="en-US" sz="1200" dirty="0"/>
                    </a:p>
                  </a:txBody>
                  <a:tcPr/>
                </a:tc>
                <a:tc>
                  <a:txBody>
                    <a:bodyPr/>
                    <a:lstStyle/>
                    <a:p>
                      <a:pPr algn="ctr"/>
                      <a:r>
                        <a:rPr lang="en-US" sz="1200" dirty="0" smtClean="0"/>
                        <a:t>62.3</a:t>
                      </a:r>
                      <a:endParaRPr lang="en-US" sz="1200" dirty="0"/>
                    </a:p>
                  </a:txBody>
                  <a:tcPr/>
                </a:tc>
                <a:tc>
                  <a:txBody>
                    <a:bodyPr/>
                    <a:lstStyle/>
                    <a:p>
                      <a:pPr algn="ctr"/>
                      <a:r>
                        <a:rPr lang="en-US" sz="1200" dirty="0" smtClean="0"/>
                        <a:t>1,690,299</a:t>
                      </a:r>
                      <a:endParaRPr lang="en-US" sz="1200" dirty="0"/>
                    </a:p>
                  </a:txBody>
                  <a:tcPr/>
                </a:tc>
                <a:tc>
                  <a:txBody>
                    <a:bodyPr/>
                    <a:lstStyle/>
                    <a:p>
                      <a:pPr algn="ctr"/>
                      <a:r>
                        <a:rPr lang="en-US" sz="1200" dirty="0" smtClean="0"/>
                        <a:t>87.4</a:t>
                      </a:r>
                      <a:endParaRPr lang="en-US" sz="1200" dirty="0"/>
                    </a:p>
                  </a:txBody>
                  <a:tcPr/>
                </a:tc>
                <a:tc>
                  <a:txBody>
                    <a:bodyPr/>
                    <a:lstStyle/>
                    <a:p>
                      <a:pPr algn="ctr"/>
                      <a:r>
                        <a:rPr lang="en-US" sz="1200" dirty="0" smtClean="0"/>
                        <a:t>1,467,902</a:t>
                      </a:r>
                      <a:endParaRPr lang="en-US" sz="1200" dirty="0"/>
                    </a:p>
                  </a:txBody>
                  <a:tcPr/>
                </a:tc>
                <a:tc>
                  <a:txBody>
                    <a:bodyPr/>
                    <a:lstStyle/>
                    <a:p>
                      <a:pPr algn="ctr"/>
                      <a:r>
                        <a:rPr lang="en-US" sz="1200" dirty="0" smtClean="0"/>
                        <a:t>72.6</a:t>
                      </a:r>
                      <a:endParaRPr lang="en-US" sz="1200" dirty="0"/>
                    </a:p>
                  </a:txBody>
                  <a:tcPr/>
                </a:tc>
                <a:extLst>
                  <a:ext uri="{0D108BD9-81ED-4DB2-BD59-A6C34878D82A}">
                    <a16:rowId xmlns:a16="http://schemas.microsoft.com/office/drawing/2014/main" val="10006"/>
                  </a:ext>
                </a:extLst>
              </a:tr>
              <a:tr h="561463">
                <a:tc>
                  <a:txBody>
                    <a:bodyPr/>
                    <a:lstStyle/>
                    <a:p>
                      <a:r>
                        <a:rPr lang="en-US" sz="1300" dirty="0" smtClean="0"/>
                        <a:t>Bachelor’s Degree or greater</a:t>
                      </a:r>
                      <a:endParaRPr lang="en-US" sz="1300" dirty="0"/>
                    </a:p>
                  </a:txBody>
                  <a:tcPr/>
                </a:tc>
                <a:tc>
                  <a:txBody>
                    <a:bodyPr/>
                    <a:lstStyle/>
                    <a:p>
                      <a:pPr algn="ctr"/>
                      <a:r>
                        <a:rPr lang="en-US" sz="1200" dirty="0" smtClean="0"/>
                        <a:t>2,999,091</a:t>
                      </a:r>
                      <a:endParaRPr lang="en-US" sz="1200" dirty="0"/>
                    </a:p>
                  </a:txBody>
                  <a:tcPr/>
                </a:tc>
                <a:tc>
                  <a:txBody>
                    <a:bodyPr/>
                    <a:lstStyle/>
                    <a:p>
                      <a:pPr algn="ctr"/>
                      <a:r>
                        <a:rPr lang="en-US" sz="1200" dirty="0" smtClean="0"/>
                        <a:t>36</a:t>
                      </a:r>
                      <a:endParaRPr lang="en-US" sz="1200" dirty="0"/>
                    </a:p>
                  </a:txBody>
                  <a:tcPr/>
                </a:tc>
                <a:tc>
                  <a:txBody>
                    <a:bodyPr/>
                    <a:lstStyle/>
                    <a:p>
                      <a:pPr algn="ctr"/>
                      <a:r>
                        <a:rPr lang="en-US" sz="1200" dirty="0" smtClean="0"/>
                        <a:t>710,949</a:t>
                      </a:r>
                      <a:endParaRPr lang="en-US" sz="1200" dirty="0"/>
                    </a:p>
                  </a:txBody>
                  <a:tcPr/>
                </a:tc>
                <a:tc>
                  <a:txBody>
                    <a:bodyPr/>
                    <a:lstStyle/>
                    <a:p>
                      <a:pPr algn="ctr"/>
                      <a:r>
                        <a:rPr lang="en-US" sz="1200" dirty="0" smtClean="0"/>
                        <a:t>12.8</a:t>
                      </a:r>
                      <a:endParaRPr lang="en-US" sz="1200" dirty="0"/>
                    </a:p>
                  </a:txBody>
                  <a:tcPr/>
                </a:tc>
                <a:tc>
                  <a:txBody>
                    <a:bodyPr/>
                    <a:lstStyle/>
                    <a:p>
                      <a:pPr algn="ctr"/>
                      <a:r>
                        <a:rPr lang="en-US" sz="1200" dirty="0" smtClean="0"/>
                        <a:t>420,618</a:t>
                      </a:r>
                      <a:endParaRPr lang="en-US" sz="1200" dirty="0"/>
                    </a:p>
                  </a:txBody>
                  <a:tcPr/>
                </a:tc>
                <a:tc>
                  <a:txBody>
                    <a:bodyPr/>
                    <a:lstStyle/>
                    <a:p>
                      <a:pPr algn="ctr"/>
                      <a:r>
                        <a:rPr lang="en-US" sz="1200" dirty="0" smtClean="0"/>
                        <a:t>21.7</a:t>
                      </a:r>
                      <a:endParaRPr lang="en-US" sz="1200" dirty="0"/>
                    </a:p>
                  </a:txBody>
                  <a:tcPr/>
                </a:tc>
                <a:tc>
                  <a:txBody>
                    <a:bodyPr/>
                    <a:lstStyle/>
                    <a:p>
                      <a:pPr algn="ctr"/>
                      <a:r>
                        <a:rPr lang="en-US" sz="1200" dirty="0" smtClean="0"/>
                        <a:t>601,136</a:t>
                      </a:r>
                      <a:endParaRPr lang="en-US" sz="1200" dirty="0"/>
                    </a:p>
                  </a:txBody>
                  <a:tcPr/>
                </a:tc>
                <a:tc>
                  <a:txBody>
                    <a:bodyPr/>
                    <a:lstStyle/>
                    <a:p>
                      <a:pPr algn="ctr"/>
                      <a:r>
                        <a:rPr lang="en-US" sz="1200" dirty="0" smtClean="0"/>
                        <a:t>29.8</a:t>
                      </a:r>
                      <a:endParaRPr lang="en-US" sz="1200" dirty="0"/>
                    </a:p>
                  </a:txBody>
                  <a:tcPr/>
                </a:tc>
                <a:extLst>
                  <a:ext uri="{0D108BD9-81ED-4DB2-BD59-A6C34878D82A}">
                    <a16:rowId xmlns:a16="http://schemas.microsoft.com/office/drawing/2014/main" val="10007"/>
                  </a:ext>
                </a:extLst>
              </a:tr>
            </a:tbl>
          </a:graphicData>
        </a:graphic>
      </p:graphicFrame>
      <p:sp>
        <p:nvSpPr>
          <p:cNvPr id="9" name="Rectangle 8"/>
          <p:cNvSpPr/>
          <p:nvPr/>
        </p:nvSpPr>
        <p:spPr>
          <a:xfrm>
            <a:off x="49530" y="6397063"/>
            <a:ext cx="8427720" cy="261610"/>
          </a:xfrm>
          <a:prstGeom prst="rect">
            <a:avLst/>
          </a:prstGeom>
        </p:spPr>
        <p:txBody>
          <a:bodyPr wrap="square">
            <a:spAutoFit/>
          </a:bodyPr>
          <a:lstStyle/>
          <a:p>
            <a:r>
              <a:rPr lang="en-US" sz="1050" dirty="0" smtClean="0">
                <a:solidFill>
                  <a:schemeClr val="bg1">
                    <a:lumMod val="50000"/>
                  </a:schemeClr>
                </a:solidFill>
                <a:latin typeface="+mn-lt"/>
              </a:rPr>
              <a:t>Source: US Census Bureau, 2015 American </a:t>
            </a:r>
            <a:r>
              <a:rPr lang="en-US" sz="1050" dirty="0">
                <a:solidFill>
                  <a:schemeClr val="bg1">
                    <a:lumMod val="50000"/>
                  </a:schemeClr>
                </a:solidFill>
                <a:latin typeface="+mn-lt"/>
              </a:rPr>
              <a:t>Community </a:t>
            </a:r>
            <a:r>
              <a:rPr lang="en-US" sz="1050" dirty="0" smtClean="0">
                <a:solidFill>
                  <a:schemeClr val="bg1">
                    <a:lumMod val="50000"/>
                  </a:schemeClr>
                </a:solidFill>
                <a:latin typeface="+mn-lt"/>
              </a:rPr>
              <a:t>Survey, 5-Year Estimates, S1501.</a:t>
            </a:r>
            <a:endParaRPr lang="en-US" sz="1050" dirty="0">
              <a:solidFill>
                <a:schemeClr val="bg1">
                  <a:lumMod val="50000"/>
                </a:schemeClr>
              </a:solidFill>
              <a:latin typeface="+mn-lt"/>
            </a:endParaRPr>
          </a:p>
        </p:txBody>
      </p:sp>
    </p:spTree>
    <p:extLst>
      <p:ext uri="{BB962C8B-B14F-4D97-AF65-F5344CB8AC3E}">
        <p14:creationId xmlns:p14="http://schemas.microsoft.com/office/powerpoint/2010/main" val="4014580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47</a:t>
            </a:fld>
            <a:endParaRPr lang="en-US" dirty="0"/>
          </a:p>
        </p:txBody>
      </p:sp>
      <p:graphicFrame>
        <p:nvGraphicFramePr>
          <p:cNvPr id="3" name="Content Placeholder 4"/>
          <p:cNvGraphicFramePr>
            <a:graphicFrameLocks/>
          </p:cNvGraphicFramePr>
          <p:nvPr>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1752600" y="228600"/>
            <a:ext cx="6858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r>
              <a:rPr lang="en-US" sz="2400" dirty="0" smtClean="0">
                <a:solidFill>
                  <a:schemeClr val="bg2"/>
                </a:solidFill>
              </a:rPr>
              <a:t>Percent of persons aged 25 years and older with a high school degree or higher, Texas, 2006-2011</a:t>
            </a:r>
            <a:endParaRPr lang="en-US" sz="2400" dirty="0">
              <a:solidFill>
                <a:schemeClr val="bg2"/>
              </a:solidFill>
            </a:endParaRPr>
          </a:p>
        </p:txBody>
      </p:sp>
    </p:spTree>
    <p:extLst>
      <p:ext uri="{BB962C8B-B14F-4D97-AF65-F5344CB8AC3E}">
        <p14:creationId xmlns:p14="http://schemas.microsoft.com/office/powerpoint/2010/main" val="874662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a:t>Trends in Educational Attainment of Persons in the Labor Force (25-64 Years of Age) in Texas by Race/Ethnicity – High School Graduates and Above</a:t>
            </a:r>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80"/>
          <a:ext cx="8034339" cy="46577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8"/>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3745043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49</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5399988" cy="415498"/>
          </a:xfrm>
          <a:prstGeom prst="rect">
            <a:avLst/>
          </a:prstGeom>
        </p:spPr>
        <p:txBody>
          <a:bodyPr wrap="square">
            <a:spAutoFit/>
          </a:bodyPr>
          <a:lstStyle/>
          <a:p>
            <a:r>
              <a:rPr lang="en-US" sz="1050" dirty="0" smtClean="0">
                <a:solidFill>
                  <a:schemeClr val="tx1">
                    <a:lumMod val="50000"/>
                    <a:lumOff val="50000"/>
                  </a:schemeClr>
                </a:solidFill>
                <a:effectLst/>
                <a:cs typeface="Calibri" panose="020F0502020204030204" pitchFamily="34" charset="0"/>
              </a:rPr>
              <a:t>Sources: U.S. Census Bureau, American Community Survey, 1-Year PUMS.</a:t>
            </a:r>
            <a:endParaRPr lang="en-US" sz="1050" dirty="0" smtClean="0">
              <a:solidFill>
                <a:schemeClr val="tx1">
                  <a:lumMod val="50000"/>
                  <a:lumOff val="50000"/>
                </a:schemeClr>
              </a:solidFill>
              <a:effectLst/>
            </a:endParaRPr>
          </a:p>
          <a:p>
            <a:r>
              <a:rPr lang="en-US" sz="1050" dirty="0" smtClean="0">
                <a:solidFill>
                  <a:schemeClr val="tx1">
                    <a:lumMod val="50000"/>
                    <a:lumOff val="50000"/>
                  </a:schemeClr>
                </a:solidFill>
                <a:effectLst/>
                <a:cs typeface="Calibri" panose="020F0502020204030204" pitchFamily="34" charset="0"/>
              </a:rPr>
              <a:t>                Texas State Data Center, 2012 Vintage Population Projections, 0.5 Migration Scenario  </a:t>
            </a:r>
            <a:endParaRPr lang="en-US" sz="1050" dirty="0">
              <a:solidFill>
                <a:schemeClr val="tx1">
                  <a:lumMod val="50000"/>
                  <a:lumOff val="50000"/>
                </a:schemeClr>
              </a:solidFill>
              <a:effectLst/>
            </a:endParaRPr>
          </a:p>
        </p:txBody>
      </p:sp>
    </p:spTree>
    <p:extLst>
      <p:ext uri="{BB962C8B-B14F-4D97-AF65-F5344CB8AC3E}">
        <p14:creationId xmlns:p14="http://schemas.microsoft.com/office/powerpoint/2010/main" val="2048007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Total Population in Texas, 1950-2016 (in millions)</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0347139"/>
              </p:ext>
            </p:extLst>
          </p:nvPr>
        </p:nvGraphicFramePr>
        <p:xfrm>
          <a:off x="377825" y="1511302"/>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 y="6333093"/>
            <a:ext cx="8731045" cy="577081"/>
          </a:xfrm>
          <a:prstGeom prst="rect">
            <a:avLst/>
          </a:prstGeom>
        </p:spPr>
        <p:txBody>
          <a:bodyPr wrap="square">
            <a:spAutoFit/>
          </a:bodyPr>
          <a:lstStyle/>
          <a:p>
            <a:r>
              <a:rPr lang="en-US" sz="1050" dirty="0">
                <a:solidFill>
                  <a:schemeClr val="tx1">
                    <a:lumMod val="50000"/>
                    <a:lumOff val="50000"/>
                  </a:schemeClr>
                </a:solidFill>
              </a:rPr>
              <a:t>Source: U.S. Census Bureau. 2000 and 2010 Census </a:t>
            </a:r>
            <a:r>
              <a:rPr lang="en-US" sz="1050" dirty="0" smtClean="0">
                <a:solidFill>
                  <a:schemeClr val="tx1">
                    <a:lumMod val="50000"/>
                    <a:lumOff val="50000"/>
                  </a:schemeClr>
                </a:solidFill>
              </a:rPr>
              <a:t>Counts and Population </a:t>
            </a:r>
            <a:r>
              <a:rPr lang="en-US" sz="1050" dirty="0">
                <a:solidFill>
                  <a:schemeClr val="tx1">
                    <a:lumMod val="50000"/>
                    <a:lumOff val="50000"/>
                  </a:schemeClr>
                </a:solidFill>
              </a:rPr>
              <a:t>Estimates</a:t>
            </a:r>
            <a:r>
              <a:rPr lang="en-US" sz="1050" dirty="0" smtClean="0">
                <a:solidFill>
                  <a:schemeClr val="tx1">
                    <a:lumMod val="50000"/>
                    <a:lumOff val="50000"/>
                  </a:schemeClr>
                </a:solidFill>
              </a:rPr>
              <a:t>. </a:t>
            </a:r>
          </a:p>
          <a:p>
            <a:r>
              <a:rPr lang="en-US" sz="1050" dirty="0" smtClean="0">
                <a:solidFill>
                  <a:schemeClr val="tx1">
                    <a:lumMod val="50000"/>
                    <a:lumOff val="50000"/>
                  </a:schemeClr>
                </a:solidFill>
              </a:rPr>
              <a:t>All values for decennial dates</a:t>
            </a:r>
            <a:r>
              <a:rPr lang="en-US" sz="1050" dirty="0">
                <a:solidFill>
                  <a:schemeClr val="tx1">
                    <a:lumMod val="50000"/>
                    <a:lumOff val="50000"/>
                  </a:schemeClr>
                </a:solidFill>
              </a:rPr>
              <a:t> </a:t>
            </a:r>
            <a:r>
              <a:rPr lang="en-US" sz="1050" dirty="0" smtClean="0">
                <a:solidFill>
                  <a:schemeClr val="tx1">
                    <a:lumMod val="50000"/>
                    <a:lumOff val="50000"/>
                  </a:schemeClr>
                </a:solidFill>
              </a:rPr>
              <a:t>are for April 1</a:t>
            </a:r>
            <a:r>
              <a:rPr lang="en-US" sz="1050" baseline="30000" dirty="0" smtClean="0">
                <a:solidFill>
                  <a:schemeClr val="tx1">
                    <a:lumMod val="50000"/>
                    <a:lumOff val="50000"/>
                  </a:schemeClr>
                </a:solidFill>
              </a:rPr>
              <a:t>st</a:t>
            </a:r>
            <a:r>
              <a:rPr lang="en-US" sz="1050" dirty="0" smtClean="0">
                <a:solidFill>
                  <a:schemeClr val="tx1">
                    <a:lumMod val="50000"/>
                    <a:lumOff val="50000"/>
                  </a:schemeClr>
                </a:solidFill>
              </a:rPr>
              <a:t> of the indicated census year. Values for 2011-2016 are for July 1 as estimated by the U.S. Census Bureau.</a:t>
            </a:r>
            <a:r>
              <a:rPr lang="en-US" sz="1050" dirty="0">
                <a:solidFill>
                  <a:schemeClr val="tx1">
                    <a:lumMod val="50000"/>
                    <a:lumOff val="50000"/>
                  </a:schemeClr>
                </a:solidFill>
              </a:rPr>
              <a:t>			</a:t>
            </a:r>
          </a:p>
        </p:txBody>
      </p:sp>
    </p:spTree>
    <p:extLst>
      <p:ext uri="{BB962C8B-B14F-4D97-AF65-F5344CB8AC3E}">
        <p14:creationId xmlns:p14="http://schemas.microsoft.com/office/powerpoint/2010/main" val="3977094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and 2030 Using Trended Rates, Texas</a:t>
            </a:r>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50</a:t>
            </a:fld>
            <a:endParaRPr lang="en-US" dirty="0"/>
          </a:p>
        </p:txBody>
      </p:sp>
      <p:sp>
        <p:nvSpPr>
          <p:cNvPr id="9" name="Rectangle 8"/>
          <p:cNvSpPr/>
          <p:nvPr/>
        </p:nvSpPr>
        <p:spPr>
          <a:xfrm>
            <a:off x="0" y="6396338"/>
            <a:ext cx="8001000" cy="276999"/>
          </a:xfrm>
          <a:prstGeom prst="rect">
            <a:avLst/>
          </a:prstGeom>
        </p:spPr>
        <p:txBody>
          <a:bodyPr wrap="square">
            <a:spAutoFit/>
          </a:bodyPr>
          <a:lstStyle/>
          <a:p>
            <a:r>
              <a:rPr lang="en-US" sz="1200" dirty="0">
                <a:solidFill>
                  <a:schemeClr val="tx1">
                    <a:lumMod val="50000"/>
                    <a:lumOff val="50000"/>
                  </a:schemeClr>
                </a:solidFill>
              </a:rPr>
              <a:t>					</a:t>
            </a:r>
          </a:p>
        </p:txBody>
      </p:sp>
      <p:graphicFrame>
        <p:nvGraphicFramePr>
          <p:cNvPr id="10" name="Chart 9"/>
          <p:cNvGraphicFramePr/>
          <p:nvPr>
            <p:extLst/>
          </p:nvPr>
        </p:nvGraphicFramePr>
        <p:xfrm>
          <a:off x="280204" y="1290034"/>
          <a:ext cx="8305800" cy="45761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6"/>
            <a:ext cx="3886200" cy="369332"/>
          </a:xfrm>
          <a:prstGeom prst="rect">
            <a:avLst/>
          </a:prstGeom>
          <a:noFill/>
        </p:spPr>
        <p:txBody>
          <a:bodyPr wrap="square" rtlCol="0">
            <a:spAutoFit/>
          </a:bodyPr>
          <a:lstStyle/>
          <a:p>
            <a:r>
              <a:rPr lang="en-US" dirty="0"/>
              <a:t>These should be going DOWN</a:t>
            </a:r>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dirty="0"/>
              <a:t>These should be going UP</a:t>
            </a:r>
          </a:p>
        </p:txBody>
      </p:sp>
      <p:sp>
        <p:nvSpPr>
          <p:cNvPr id="8" name="Rectangle 7"/>
          <p:cNvSpPr/>
          <p:nvPr/>
        </p:nvSpPr>
        <p:spPr>
          <a:xfrm>
            <a:off x="152406" y="6356355"/>
            <a:ext cx="5588524" cy="430887"/>
          </a:xfrm>
          <a:prstGeom prst="rect">
            <a:avLst/>
          </a:prstGeom>
        </p:spPr>
        <p:txBody>
          <a:bodyPr wrap="square">
            <a:spAutoFit/>
          </a:bodyPr>
          <a:lstStyle/>
          <a:p>
            <a:r>
              <a:rPr lang="en-US" sz="1100" dirty="0">
                <a:solidFill>
                  <a:schemeClr val="tx1">
                    <a:lumMod val="50000"/>
                    <a:lumOff val="50000"/>
                  </a:schemeClr>
                </a:solidFill>
                <a:cs typeface="Calibri" panose="020F0502020204030204" pitchFamily="34" charset="0"/>
              </a:rPr>
              <a:t>Sources: U.S. Census Bureau, American Community Survey, 1-Year PUMS.</a:t>
            </a:r>
            <a:endParaRPr lang="en-US" sz="1100" dirty="0">
              <a:solidFill>
                <a:schemeClr val="tx1">
                  <a:lumMod val="50000"/>
                  <a:lumOff val="50000"/>
                </a:schemeClr>
              </a:solidFill>
            </a:endParaRPr>
          </a:p>
          <a:p>
            <a:r>
              <a:rPr lang="en-US" sz="1100" dirty="0">
                <a:solidFill>
                  <a:schemeClr val="tx1">
                    <a:lumMod val="50000"/>
                    <a:lumOff val="50000"/>
                  </a:schemeClr>
                </a:solidFill>
                <a:cs typeface="Calibri" panose="020F0502020204030204" pitchFamily="34" charset="0"/>
              </a:rPr>
              <a:t>                Texas State Data Center, 2012 Vintage Population Projections, 0.5 Migration Scenario  </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919175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00100" y="0"/>
            <a:ext cx="7543800" cy="1219200"/>
          </a:xfrm>
          <a:prstGeom prst="rect">
            <a:avLst/>
          </a:prstGeom>
        </p:spPr>
        <p:txBody>
          <a:bodyPr anchor="ctr"/>
          <a:lstStyle/>
          <a:p>
            <a:pPr lvl="0" algn="ctr" eaLnBrk="1" hangingPunct="1">
              <a:defRPr/>
            </a:pPr>
            <a:r>
              <a:rPr lang="en-US" sz="2400" kern="0" noProof="0" dirty="0" smtClean="0">
                <a:solidFill>
                  <a:schemeClr val="bg1"/>
                </a:solidFill>
                <a:ea typeface="+mj-ea"/>
                <a:cs typeface="+mj-cs"/>
              </a:rPr>
              <a:t>Earnings and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0" y="6429257"/>
            <a:ext cx="8001000" cy="261610"/>
          </a:xfrm>
          <a:prstGeom prst="rect">
            <a:avLst/>
          </a:prstGeom>
        </p:spPr>
        <p:txBody>
          <a:bodyPr wrap="square">
            <a:spAutoFit/>
          </a:bodyPr>
          <a:lstStyle/>
          <a:p>
            <a:r>
              <a:rPr lang="en-US" sz="1050" dirty="0">
                <a:solidFill>
                  <a:schemeClr val="tx1">
                    <a:lumMod val="50000"/>
                    <a:lumOff val="50000"/>
                  </a:schemeClr>
                </a:solidFill>
                <a:latin typeface="+mn-lt"/>
              </a:rPr>
              <a:t>Source: US Census Bureau, American Community Survey, 5-Year, 2015, B20004.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6" name="Chart 5"/>
          <p:cNvGraphicFramePr>
            <a:graphicFrameLocks/>
          </p:cNvGraphicFramePr>
          <p:nvPr>
            <p:extLst/>
          </p:nvPr>
        </p:nvGraphicFramePr>
        <p:xfrm>
          <a:off x="609600" y="1444592"/>
          <a:ext cx="7924800" cy="479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05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52</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(512) 936-3542</a:t>
              </a: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Lila.Valencia@utsa.edu</a:t>
              </a:r>
              <a:endParaRPr lang="en-US" dirty="0" smtClean="0"/>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www.texasdemographics.gov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3" name="Group 12"/>
            <p:cNvGrpSpPr/>
            <p:nvPr/>
          </p:nvGrpSpPr>
          <p:grpSpPr>
            <a:xfrm>
              <a:off x="3132559" y="4176790"/>
              <a:ext cx="5822327" cy="490958"/>
              <a:chOff x="1573382" y="4803635"/>
              <a:chExt cx="5822326" cy="49095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382" y="4803635"/>
                <a:ext cx="490957" cy="490958"/>
              </a:xfrm>
              <a:prstGeom prst="rect">
                <a:avLst/>
              </a:prstGeom>
            </p:spPr>
          </p:pic>
          <p:sp>
            <p:nvSpPr>
              <p:cNvPr id="15" name="TextBox 14"/>
              <p:cNvSpPr txBox="1"/>
              <p:nvPr/>
            </p:nvSpPr>
            <p:spPr>
              <a:xfrm>
                <a:off x="2064341" y="4803635"/>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112617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199" t="17729" b="17779"/>
          <a:stretch/>
        </p:blipFill>
        <p:spPr>
          <a:xfrm>
            <a:off x="1405288" y="1115166"/>
            <a:ext cx="6333424" cy="564110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sp>
        <p:nvSpPr>
          <p:cNvPr id="15" name="TextBox 14"/>
          <p:cNvSpPr txBox="1"/>
          <p:nvPr/>
        </p:nvSpPr>
        <p:spPr>
          <a:xfrm>
            <a:off x="1" y="6510048"/>
            <a:ext cx="3486852"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2016 </a:t>
            </a:r>
            <a:r>
              <a:rPr lang="en-US" sz="1000" dirty="0">
                <a:solidFill>
                  <a:schemeClr val="tx1">
                    <a:lumMod val="50000"/>
                    <a:lumOff val="50000"/>
                  </a:schemeClr>
                </a:solidFill>
              </a:rPr>
              <a:t>Vintage Population Estimates</a:t>
            </a:r>
          </a:p>
        </p:txBody>
      </p:sp>
      <p:sp>
        <p:nvSpPr>
          <p:cNvPr id="5" name="Isosceles Triangle 4"/>
          <p:cNvSpPr/>
          <p:nvPr/>
        </p:nvSpPr>
        <p:spPr>
          <a:xfrm rot="21366823">
            <a:off x="4929403" y="3059417"/>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687504" y="2598821"/>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86248" y="4722951"/>
            <a:ext cx="2256952" cy="1629428"/>
          </a:xfrm>
          <a:prstGeom prst="rect">
            <a:avLst/>
          </a:prstGeom>
        </p:spPr>
      </p:pic>
      <p:pic>
        <p:nvPicPr>
          <p:cNvPr id="9" name="Picture 4" descr="Interstate 35 mark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1712" y="2261321"/>
            <a:ext cx="258306" cy="25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163048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46196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9</a:t>
            </a:fld>
            <a:endParaRPr lang="en-US" dirty="0"/>
          </a:p>
        </p:txBody>
      </p:sp>
      <p:pic>
        <p:nvPicPr>
          <p:cNvPr id="4098" name="Picture 2" descr="One Page Inforgraphi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050026" y="53975"/>
            <a:ext cx="5803490" cy="677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446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3292</TotalTime>
  <Words>3663</Words>
  <Application>Microsoft Office PowerPoint</Application>
  <PresentationFormat>On-screen Show (4:3)</PresentationFormat>
  <Paragraphs>725</Paragraphs>
  <Slides>52</Slides>
  <Notes>30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52</vt:i4>
      </vt:variant>
    </vt:vector>
  </HeadingPairs>
  <TitlesOfParts>
    <vt:vector size="61" baseType="lpstr">
      <vt:lpstr>ＭＳ Ｐゴシック</vt:lpstr>
      <vt:lpstr>Arial</vt:lpstr>
      <vt:lpstr>Calibri</vt:lpstr>
      <vt:lpstr>Calibri Light</vt:lpstr>
      <vt:lpstr>Times New Roman</vt:lpstr>
      <vt:lpstr>Office Theme</vt:lpstr>
      <vt:lpstr>2_Office Theme</vt:lpstr>
      <vt:lpstr>1_Office Theme</vt:lpstr>
      <vt:lpstr>Custom Design</vt:lpstr>
      <vt:lpstr> Texas Demographic Trends, Characteristics, and Projections</vt:lpstr>
      <vt:lpstr>Demographic Overview</vt:lpstr>
      <vt:lpstr>PowerPoint Presentation</vt:lpstr>
      <vt:lpstr>Growing States, 2000-2016</vt:lpstr>
      <vt:lpstr>Total Population in Texas, 1950-2016 (in millions)</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PowerPoint Presentation</vt:lpstr>
      <vt:lpstr>PowerPoint Presentation</vt:lpstr>
      <vt:lpstr>Estimated Percent of Total Net-Migrant Flows to and From Texas and Other States, 2015</vt:lpstr>
      <vt:lpstr>Shares of Internal and Domestic Gross Migration, Texas MSAs, 2010-2014</vt:lpstr>
      <vt:lpstr>PowerPoint Presentation</vt:lpstr>
      <vt:lpstr>PowerPoint Presentation</vt:lpstr>
      <vt:lpstr>Population Pyramids for Hispanics and Non-Hispanic Whites in Texas, 2010</vt:lpstr>
      <vt:lpstr>PowerPoint Presentation</vt:lpstr>
      <vt:lpstr>Unauthorized and Mexican Immigration, 2015</vt:lpstr>
      <vt:lpstr>PowerPoint Presentation</vt:lpstr>
      <vt:lpstr>PowerPoint Presentation</vt:lpstr>
      <vt:lpstr>PowerPoint Presentation</vt:lpstr>
      <vt:lpstr>States with the Oldest Median Ages, 2000, 2010, 2014</vt:lpstr>
      <vt:lpstr>Texas Population by Age Group, 2000 to 2014</vt:lpstr>
      <vt:lpstr>Population Projections by Age Group,  2010 to 2050</vt:lpstr>
      <vt:lpstr>Percent of Population 65 Years Plus, Texas Counties, 2011-2015</vt:lpstr>
      <vt:lpstr>PowerPoint Presentation</vt:lpstr>
      <vt:lpstr>Job Growth, U.S. and Texas, 1990 to Aug 2017</vt:lpstr>
      <vt:lpstr>PowerPoint Presentation</vt:lpstr>
      <vt:lpstr>PowerPoint Presentation</vt:lpstr>
      <vt:lpstr>Housing Affordability in Select Texas Metros,  2007-2016</vt:lpstr>
      <vt:lpstr>Economic Indicators, Texas and U.S., 2016</vt:lpstr>
      <vt:lpstr>PowerPoint Presentation</vt:lpstr>
      <vt:lpstr>PowerPoint Presentation</vt:lpstr>
      <vt:lpstr>PowerPoint Presentation</vt:lpstr>
      <vt:lpstr>PowerPoint Presentation</vt:lpstr>
      <vt:lpstr>Broadband Subscription Rate by Census Tract, Austin-Round Rock MSA, 2015</vt:lpstr>
      <vt:lpstr>Broadband Subscription Rate by Census Tract, Dallas-Fort Worth-Arlington MSA, 2015</vt:lpstr>
      <vt:lpstr>Broadband Subscription Rate by Census Tract, Houston-The Woodlands-Sugar Land MSA, 2015</vt:lpstr>
      <vt:lpstr>Broadband Subscription Rate by Census Tract, San Antonio-New Braunfels MSA, 2015</vt:lpstr>
      <vt:lpstr>PowerPoint Presentation</vt:lpstr>
      <vt:lpstr>Structurally Deficient Bridges in America, 2015</vt:lpstr>
      <vt:lpstr>Functionally Obsolete Bridges in America, 2015</vt:lpstr>
      <vt:lpstr>PowerPoint Presentation</vt:lpstr>
      <vt:lpstr>Educational Attainment in Texas, 2015</vt:lpstr>
      <vt:lpstr>Educational Attainment, Population 25 Years and Older, Texas, 2015</vt:lpstr>
      <vt:lpstr>PowerPoint Presentation</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191</cp:revision>
  <dcterms:created xsi:type="dcterms:W3CDTF">2016-06-30T18:52:57Z</dcterms:created>
  <dcterms:modified xsi:type="dcterms:W3CDTF">2017-10-06T16:20:55Z</dcterms:modified>
</cp:coreProperties>
</file>