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notesSlides/notesSlide18.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4"/>
  </p:notesMasterIdLst>
  <p:handoutMasterIdLst>
    <p:handoutMasterId r:id="rId55"/>
  </p:handoutMasterIdLst>
  <p:sldIdLst>
    <p:sldId id="353" r:id="rId5"/>
    <p:sldId id="563" r:id="rId6"/>
    <p:sldId id="489" r:id="rId7"/>
    <p:sldId id="490" r:id="rId8"/>
    <p:sldId id="491" r:id="rId9"/>
    <p:sldId id="492" r:id="rId10"/>
    <p:sldId id="493" r:id="rId11"/>
    <p:sldId id="605" r:id="rId12"/>
    <p:sldId id="606" r:id="rId13"/>
    <p:sldId id="607" r:id="rId14"/>
    <p:sldId id="504" r:id="rId15"/>
    <p:sldId id="593" r:id="rId16"/>
    <p:sldId id="594" r:id="rId17"/>
    <p:sldId id="595" r:id="rId18"/>
    <p:sldId id="596" r:id="rId19"/>
    <p:sldId id="597" r:id="rId20"/>
    <p:sldId id="598" r:id="rId21"/>
    <p:sldId id="599" r:id="rId22"/>
    <p:sldId id="600" r:id="rId23"/>
    <p:sldId id="585" r:id="rId24"/>
    <p:sldId id="581" r:id="rId25"/>
    <p:sldId id="586" r:id="rId26"/>
    <p:sldId id="608" r:id="rId27"/>
    <p:sldId id="609" r:id="rId28"/>
    <p:sldId id="610" r:id="rId29"/>
    <p:sldId id="611" r:id="rId30"/>
    <p:sldId id="612" r:id="rId31"/>
    <p:sldId id="613" r:id="rId32"/>
    <p:sldId id="614" r:id="rId33"/>
    <p:sldId id="615" r:id="rId34"/>
    <p:sldId id="616" r:id="rId35"/>
    <p:sldId id="617" r:id="rId36"/>
    <p:sldId id="618" r:id="rId37"/>
    <p:sldId id="619" r:id="rId38"/>
    <p:sldId id="620" r:id="rId39"/>
    <p:sldId id="621" r:id="rId40"/>
    <p:sldId id="622" r:id="rId41"/>
    <p:sldId id="409" r:id="rId42"/>
    <p:sldId id="494" r:id="rId43"/>
    <p:sldId id="604" r:id="rId44"/>
    <p:sldId id="516" r:id="rId45"/>
    <p:sldId id="602" r:id="rId46"/>
    <p:sldId id="517" r:id="rId47"/>
    <p:sldId id="572" r:id="rId48"/>
    <p:sldId id="589" r:id="rId49"/>
    <p:sldId id="590" r:id="rId50"/>
    <p:sldId id="591" r:id="rId51"/>
    <p:sldId id="592" r:id="rId52"/>
    <p:sldId id="352" r:id="rId53"/>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63"/>
            <p14:sldId id="489"/>
            <p14:sldId id="490"/>
            <p14:sldId id="491"/>
            <p14:sldId id="492"/>
            <p14:sldId id="493"/>
            <p14:sldId id="605"/>
            <p14:sldId id="606"/>
            <p14:sldId id="607"/>
            <p14:sldId id="504"/>
            <p14:sldId id="593"/>
            <p14:sldId id="594"/>
            <p14:sldId id="595"/>
            <p14:sldId id="596"/>
            <p14:sldId id="597"/>
            <p14:sldId id="598"/>
            <p14:sldId id="599"/>
            <p14:sldId id="600"/>
            <p14:sldId id="585"/>
            <p14:sldId id="581"/>
            <p14:sldId id="586"/>
            <p14:sldId id="608"/>
            <p14:sldId id="609"/>
            <p14:sldId id="610"/>
            <p14:sldId id="611"/>
            <p14:sldId id="612"/>
            <p14:sldId id="613"/>
            <p14:sldId id="614"/>
            <p14:sldId id="615"/>
            <p14:sldId id="616"/>
            <p14:sldId id="617"/>
            <p14:sldId id="618"/>
            <p14:sldId id="619"/>
            <p14:sldId id="620"/>
            <p14:sldId id="621"/>
            <p14:sldId id="622"/>
            <p14:sldId id="409"/>
            <p14:sldId id="494"/>
            <p14:sldId id="604"/>
            <p14:sldId id="516"/>
            <p14:sldId id="602"/>
            <p14:sldId id="517"/>
            <p14:sldId id="572"/>
            <p14:sldId id="589"/>
            <p14:sldId id="590"/>
            <p14:sldId id="591"/>
            <p14:sldId id="592"/>
          </p14:sldIdLst>
        </p14:section>
        <p14:section name="Untitled Section" id="{1DE64712-71DC-402B-BE2B-A49A6FDBF2EE}">
          <p14:sldIdLst>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74" d="100"/>
          <a:sy n="74" d="100"/>
        </p:scale>
        <p:origin x="56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bnv590\Downloads\ACS_15_5YR_B20004\ACS_15_5YR_B20004_with_ann.csv"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5"/>
          <c:order val="5"/>
          <c:tx>
            <c:strRef>
              <c:f>Sheet1!$A$7</c:f>
              <c:strCache>
                <c:ptCount val="1"/>
                <c:pt idx="0">
                  <c:v>Percent of Total Net Migrants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Sheet1!$B$1:$AY$1</c:f>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f>Sheet1!$B$7:$AY$7</c:f>
              <c:numCache>
                <c:formatCode>0.0%</c:formatCode>
                <c:ptCount val="17"/>
                <c:pt idx="0">
                  <c:v>-3.4116762157694845E-2</c:v>
                </c:pt>
                <c:pt idx="1">
                  <c:v>-2.9427332410924049E-2</c:v>
                </c:pt>
                <c:pt idx="2">
                  <c:v>-2.8665880452042457E-2</c:v>
                </c:pt>
                <c:pt idx="3">
                  <c:v>-2.7783710499679634E-2</c:v>
                </c:pt>
                <c:pt idx="4">
                  <c:v>-2.4895764655628708E-2</c:v>
                </c:pt>
                <c:pt idx="5">
                  <c:v>-2.5257918636072394E-3</c:v>
                </c:pt>
                <c:pt idx="6">
                  <c:v>-9.6574394784982687E-4</c:v>
                </c:pt>
                <c:pt idx="7">
                  <c:v>4.4999953570002506E-2</c:v>
                </c:pt>
                <c:pt idx="8">
                  <c:v>4.8547205378450912E-2</c:v>
                </c:pt>
                <c:pt idx="9">
                  <c:v>5.0636555265626014E-2</c:v>
                </c:pt>
                <c:pt idx="10">
                  <c:v>5.1017281245066812E-2</c:v>
                </c:pt>
                <c:pt idx="11">
                  <c:v>5.9086814809312001E-2</c:v>
                </c:pt>
                <c:pt idx="12">
                  <c:v>7.0935750169469486E-2</c:v>
                </c:pt>
                <c:pt idx="13">
                  <c:v>9.4791482881259922E-2</c:v>
                </c:pt>
                <c:pt idx="14">
                  <c:v>0.10382676039335494</c:v>
                </c:pt>
                <c:pt idx="15">
                  <c:v>0.13190762287698837</c:v>
                </c:pt>
                <c:pt idx="16">
                  <c:v>0.22131322604908579</c:v>
                </c:pt>
              </c:numCache>
            </c:numRef>
          </c:val>
          <c:extLst xmlns:c16r2="http://schemas.microsoft.com/office/drawing/2015/06/chart">
            <c:ext xmlns:c16="http://schemas.microsoft.com/office/drawing/2014/chart" uri="{C3380CC4-5D6E-409C-BE32-E72D297353CC}">
              <c16:uniqueId val="{00000000-F9AD-44B2-B25C-B2E695F4D05E}"/>
            </c:ext>
          </c:extLst>
        </c:ser>
        <c:dLbls>
          <c:showLegendKey val="0"/>
          <c:showVal val="0"/>
          <c:showCatName val="0"/>
          <c:showSerName val="0"/>
          <c:showPercent val="0"/>
          <c:showBubbleSize val="0"/>
        </c:dLbls>
        <c:gapWidth val="182"/>
        <c:axId val="247259976"/>
        <c:axId val="24726036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Sheet1!$A$2</c15:sqref>
                        </c15:formulaRef>
                      </c:ext>
                    </c:extLst>
                    <c:strCache>
                      <c:ptCount val="1"/>
                      <c:pt idx="0">
                        <c:v>In-Migrants</c:v>
                      </c:pt>
                    </c:strCache>
                  </c:strRef>
                </c:tx>
                <c:spPr>
                  <a:solidFill>
                    <a:schemeClr val="accent1"/>
                  </a:solidFill>
                  <a:ln>
                    <a:noFill/>
                  </a:ln>
                  <a:effectLst/>
                </c:spPr>
                <c:invertIfNegative val="0"/>
                <c:dLbls>
                  <c:dLbl>
                    <c:idx val="0"/>
                    <c:layout>
                      <c:manualLayout>
                        <c:x val="1.1032308904649301E-2"/>
                        <c:y val="1.20772946859901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9AD-44B2-B25C-B2E695F4D05E}"/>
                      </c:ext>
                      <c:ext uri="{CE6537A1-D6FC-4f65-9D91-7224C49458BB}"/>
                    </c:extLst>
                  </c:dLbl>
                  <c:dLbl>
                    <c:idx val="1"/>
                    <c:layout>
                      <c:manualLayout>
                        <c:x val="2.3640661938534278E-2"/>
                        <c:y val="9.66183574879227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9AD-44B2-B25C-B2E695F4D05E}"/>
                      </c:ext>
                      <c:ext uri="{CE6537A1-D6FC-4f65-9D91-7224C49458BB}"/>
                    </c:extLst>
                  </c:dLbl>
                  <c:dLbl>
                    <c:idx val="2"/>
                    <c:layout>
                      <c:manualLayout>
                        <c:x val="0"/>
                        <c:y val="2.41545893719806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9AD-44B2-B25C-B2E695F4D05E}"/>
                      </c:ext>
                      <c:ext uri="{CE6537A1-D6FC-4f65-9D91-7224C49458BB}"/>
                    </c:extLst>
                  </c:dLbl>
                  <c:dLbl>
                    <c:idx val="3"/>
                    <c:layout>
                      <c:manualLayout>
                        <c:x val="3.1520882584712374E-3"/>
                        <c:y val="7.2463768115942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9AD-44B2-B25C-B2E695F4D05E}"/>
                      </c:ext>
                      <c:ext uri="{CE6537A1-D6FC-4f65-9D91-7224C49458BB}"/>
                    </c:extLst>
                  </c:dLbl>
                  <c:dLbl>
                    <c:idx val="4"/>
                    <c:layout>
                      <c:manualLayout>
                        <c:x val="4.7281323877067984E-3"/>
                        <c:y val="1.93236714975844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9AD-44B2-B25C-B2E695F4D05E}"/>
                      </c:ext>
                      <c:ex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c:ext uri="{02D57815-91ED-43cb-92C2-25804820EDAC}">
                        <c15:formulaRef>
                          <c15:sqref>Sheet1!$B$2:$AY$2</c15:sqref>
                        </c15:formulaRef>
                      </c:ext>
                    </c:extLst>
                    <c:numCache>
                      <c:formatCode>_(* #,##0_);_(* \(#,##0\);_(* "-"??_);_(@_)</c:formatCode>
                      <c:ptCount val="17"/>
                      <c:pt idx="0">
                        <c:v>9155</c:v>
                      </c:pt>
                      <c:pt idx="1">
                        <c:v>14539</c:v>
                      </c:pt>
                      <c:pt idx="2">
                        <c:v>25555</c:v>
                      </c:pt>
                      <c:pt idx="3">
                        <c:v>976</c:v>
                      </c:pt>
                      <c:pt idx="4">
                        <c:v>22587</c:v>
                      </c:pt>
                      <c:pt idx="5">
                        <c:v>4393</c:v>
                      </c:pt>
                      <c:pt idx="6">
                        <c:v>1060</c:v>
                      </c:pt>
                      <c:pt idx="7">
                        <c:v>20924</c:v>
                      </c:pt>
                      <c:pt idx="8">
                        <c:v>10839</c:v>
                      </c:pt>
                      <c:pt idx="9">
                        <c:v>13919</c:v>
                      </c:pt>
                      <c:pt idx="10">
                        <c:v>12984</c:v>
                      </c:pt>
                      <c:pt idx="11">
                        <c:v>11141</c:v>
                      </c:pt>
                      <c:pt idx="12">
                        <c:v>17273</c:v>
                      </c:pt>
                      <c:pt idx="13">
                        <c:v>21927</c:v>
                      </c:pt>
                      <c:pt idx="14">
                        <c:v>31044</c:v>
                      </c:pt>
                      <c:pt idx="15">
                        <c:v>26287</c:v>
                      </c:pt>
                      <c:pt idx="16">
                        <c:v>65546</c:v>
                      </c:pt>
                    </c:numCache>
                  </c:numRef>
                </c:val>
                <c:extLst xmlns:c16r2="http://schemas.microsoft.com/office/drawing/2015/06/chart">
                  <c:ext xmlns:c16="http://schemas.microsoft.com/office/drawing/2014/chart" uri="{C3380CC4-5D6E-409C-BE32-E72D297353CC}">
                    <c16:uniqueId val="{00000006-F9AD-44B2-B25C-B2E695F4D05E}"/>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Sheet1!$A$3</c15:sqref>
                        </c15:formulaRef>
                      </c:ext>
                    </c:extLst>
                    <c:strCache>
                      <c:ptCount val="1"/>
                      <c:pt idx="0">
                        <c:v>Percent of total Inmigrants</c:v>
                      </c:pt>
                    </c:strCache>
                  </c:strRef>
                </c:tx>
                <c:spPr>
                  <a:solidFill>
                    <a:schemeClr val="accent2"/>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Sheet1!$B$3:$AY$3</c15:sqref>
                        </c15:formulaRef>
                      </c:ext>
                    </c:extLst>
                    <c:numCache>
                      <c:formatCode>0.0%</c:formatCode>
                      <c:ptCount val="17"/>
                      <c:pt idx="0">
                        <c:v>1.6554195778906104E-2</c:v>
                      </c:pt>
                      <c:pt idx="1">
                        <c:v>2.6289617960624342E-2</c:v>
                      </c:pt>
                      <c:pt idx="2">
                        <c:v>4.6208899304199393E-2</c:v>
                      </c:pt>
                      <c:pt idx="3">
                        <c:v>1.7648165024808692E-3</c:v>
                      </c:pt>
                      <c:pt idx="4">
                        <c:v>4.0842121251573146E-2</c:v>
                      </c:pt>
                      <c:pt idx="5">
                        <c:v>7.9434824747935014E-3</c:v>
                      </c:pt>
                      <c:pt idx="6">
                        <c:v>1.9167064473665178E-3</c:v>
                      </c:pt>
                      <c:pt idx="7">
                        <c:v>3.7835061985563224E-2</c:v>
                      </c:pt>
                      <c:pt idx="8">
                        <c:v>1.959922753113744E-2</c:v>
                      </c:pt>
                      <c:pt idx="9">
                        <c:v>2.5168525510277887E-2</c:v>
                      </c:pt>
                      <c:pt idx="10">
                        <c:v>2.3477845766610252E-2</c:v>
                      </c:pt>
                      <c:pt idx="11">
                        <c:v>2.0145308047273935E-2</c:v>
                      </c:pt>
                      <c:pt idx="12">
                        <c:v>3.1233274023926283E-2</c:v>
                      </c:pt>
                      <c:pt idx="13">
                        <c:v>3.964870025604305E-2</c:v>
                      </c:pt>
                      <c:pt idx="14">
                        <c:v>5.613418391702469E-2</c:v>
                      </c:pt>
                      <c:pt idx="15">
                        <c:v>4.7532511681060048E-2</c:v>
                      </c:pt>
                      <c:pt idx="16">
                        <c:v>0.11852117056517525</c:v>
                      </c:pt>
                    </c:numCache>
                  </c:numRef>
                </c:val>
                <c:extLst xmlns:c16r2="http://schemas.microsoft.com/office/drawing/2015/06/chart" xmlns:c15="http://schemas.microsoft.com/office/drawing/2012/chart">
                  <c:ext xmlns:c16="http://schemas.microsoft.com/office/drawing/2014/chart" uri="{C3380CC4-5D6E-409C-BE32-E72D297353CC}">
                    <c16:uniqueId val="{00000007-F9AD-44B2-B25C-B2E695F4D05E}"/>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Sheet1!$A$4</c15:sqref>
                        </c15:formulaRef>
                      </c:ext>
                    </c:extLst>
                    <c:strCache>
                      <c:ptCount val="1"/>
                      <c:pt idx="0">
                        <c:v>Out-Migrants</c:v>
                      </c:pt>
                    </c:strCache>
                  </c:strRef>
                </c:tx>
                <c:spPr>
                  <a:solidFill>
                    <a:schemeClr val="accent3"/>
                  </a:solidFill>
                  <a:ln>
                    <a:noFill/>
                  </a:ln>
                  <a:effectLst/>
                </c:spPr>
                <c:invertIfNegative val="0"/>
                <c:dLbls>
                  <c:dLbl>
                    <c:idx val="5"/>
                    <c:layout>
                      <c:manualLayout>
                        <c:x val="1.4184397163120567E-2"/>
                        <c:y val="-2.4154589371980676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8-F9AD-44B2-B25C-B2E695F4D05E}"/>
                      </c:ext>
                      <c:ext xmlns:c15="http://schemas.microsoft.com/office/drawing/2012/chart" uri="{CE6537A1-D6FC-4f65-9D91-7224C49458BB}"/>
                    </c:extLst>
                  </c:dLbl>
                  <c:dLbl>
                    <c:idx val="6"/>
                    <c:layout>
                      <c:manualLayout>
                        <c:x val="4.7281323877068557E-3"/>
                        <c:y val="-1.2077294685990338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9-F9AD-44B2-B25C-B2E695F4D05E}"/>
                      </c:ext>
                      <c:ext xmlns:c15="http://schemas.microsoft.com/office/drawing/2012/chart" uri="{CE6537A1-D6FC-4f65-9D91-7224C49458BB}"/>
                    </c:extLst>
                  </c:dLbl>
                  <c:dLbl>
                    <c:idx val="7"/>
                    <c:layout>
                      <c:manualLayout>
                        <c:x val="-2.8893808585577288E-17"/>
                        <c:y val="-1.2077294685990338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A-F9AD-44B2-B25C-B2E695F4D05E}"/>
                      </c:ext>
                      <c:ext xmlns:c15="http://schemas.microsoft.com/office/drawing/2012/chart" uri="{CE6537A1-D6FC-4f65-9D91-7224C49458BB}"/>
                    </c:extLst>
                  </c:dLbl>
                  <c:dLbl>
                    <c:idx val="8"/>
                    <c:layout>
                      <c:manualLayout>
                        <c:x val="-6.3041765169424748E-3"/>
                        <c:y val="-1.4492753623188406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B-F9AD-44B2-B25C-B2E695F4D05E}"/>
                      </c:ext>
                      <c:ext xmlns:c15="http://schemas.microsoft.com/office/drawing/2012/chart" uri="{CE6537A1-D6FC-4f65-9D91-7224C49458BB}"/>
                    </c:extLst>
                  </c:dLbl>
                  <c:dLbl>
                    <c:idx val="9"/>
                    <c:layout>
                      <c:manualLayout>
                        <c:x val="6.3041765169424748E-3"/>
                        <c:y val="-1.6908212560386472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C-F9AD-44B2-B25C-B2E695F4D05E}"/>
                      </c:ext>
                      <c:ext xmlns:c15="http://schemas.microsoft.com/office/drawing/2012/chart" uri="{CE6537A1-D6FC-4f65-9D91-7224C49458BB}"/>
                    </c:extLst>
                  </c:dLbl>
                  <c:dLbl>
                    <c:idx val="10"/>
                    <c:layout>
                      <c:manualLayout>
                        <c:x val="-3.152088258471266E-3"/>
                        <c:y val="-4.830917874396135E-3"/>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D-F9AD-44B2-B25C-B2E695F4D05E}"/>
                      </c:ext>
                      <c:ext xmlns:c15="http://schemas.microsoft.com/office/drawing/2012/chart" uri="{CE6537A1-D6FC-4f65-9D91-7224C49458BB}"/>
                    </c:extLst>
                  </c:dLbl>
                  <c:dLbl>
                    <c:idx val="14"/>
                    <c:layout>
                      <c:manualLayout>
                        <c:x val="7.8802206461779777E-3"/>
                        <c:y val="-2.6570048309178744E-2"/>
                      </c:manualLayout>
                    </c:layout>
                    <c:showLegendKey val="0"/>
                    <c:showVal val="1"/>
                    <c:showCatName val="0"/>
                    <c:showSerName val="0"/>
                    <c:showPercent val="0"/>
                    <c:showBubbleSize val="0"/>
                    <c:extLst xmlns:c16r2="http://schemas.microsoft.com/office/drawing/2015/06/chart" xmlns:c15="http://schemas.microsoft.com/office/drawing/2012/chart">
                      <c:ext xmlns:c16="http://schemas.microsoft.com/office/drawing/2014/chart" uri="{C3380CC4-5D6E-409C-BE32-E72D297353CC}">
                        <c16:uniqueId val="{0000000E-F9AD-44B2-B25C-B2E695F4D05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Sheet1!$B$4:$AY$4</c15:sqref>
                        </c15:formulaRef>
                      </c:ext>
                    </c:extLst>
                    <c:numCache>
                      <c:formatCode>_(* #,##0_);_(* \(#,##0\);_(* "-"??_);_(@_)</c:formatCode>
                      <c:ptCount val="17"/>
                      <c:pt idx="0">
                        <c:v>12829</c:v>
                      </c:pt>
                      <c:pt idx="1">
                        <c:v>17708</c:v>
                      </c:pt>
                      <c:pt idx="2">
                        <c:v>28642</c:v>
                      </c:pt>
                      <c:pt idx="3">
                        <c:v>3968</c:v>
                      </c:pt>
                      <c:pt idx="4">
                        <c:v>25268</c:v>
                      </c:pt>
                      <c:pt idx="5">
                        <c:v>4665</c:v>
                      </c:pt>
                      <c:pt idx="6">
                        <c:v>1164</c:v>
                      </c:pt>
                      <c:pt idx="7">
                        <c:v>16078</c:v>
                      </c:pt>
                      <c:pt idx="8">
                        <c:v>5611</c:v>
                      </c:pt>
                      <c:pt idx="9">
                        <c:v>8466</c:v>
                      </c:pt>
                      <c:pt idx="10">
                        <c:v>7490</c:v>
                      </c:pt>
                      <c:pt idx="11">
                        <c:v>4778</c:v>
                      </c:pt>
                      <c:pt idx="12">
                        <c:v>9634</c:v>
                      </c:pt>
                      <c:pt idx="13">
                        <c:v>11719</c:v>
                      </c:pt>
                      <c:pt idx="14">
                        <c:v>19863</c:v>
                      </c:pt>
                      <c:pt idx="15">
                        <c:v>12082</c:v>
                      </c:pt>
                      <c:pt idx="16">
                        <c:v>41713</c:v>
                      </c:pt>
                    </c:numCache>
                  </c:numRef>
                </c:val>
                <c:extLst xmlns:c16r2="http://schemas.microsoft.com/office/drawing/2015/06/chart" xmlns:c15="http://schemas.microsoft.com/office/drawing/2012/chart">
                  <c:ext xmlns:c16="http://schemas.microsoft.com/office/drawing/2014/chart" uri="{C3380CC4-5D6E-409C-BE32-E72D297353CC}">
                    <c16:uniqueId val="{0000000F-F9AD-44B2-B25C-B2E695F4D05E}"/>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Sheet1!$A$5</c15:sqref>
                        </c15:formulaRef>
                      </c:ext>
                    </c:extLst>
                    <c:strCache>
                      <c:ptCount val="1"/>
                      <c:pt idx="0">
                        <c:v>Percent of Total Out Migrants</c:v>
                      </c:pt>
                    </c:strCache>
                  </c:strRef>
                </c:tx>
                <c:spPr>
                  <a:solidFill>
                    <a:schemeClr val="accent4"/>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Sheet1!$B$5:$AY$5</c15:sqref>
                        </c15:formulaRef>
                      </c:ext>
                    </c:extLst>
                    <c:numCache>
                      <c:formatCode>0.0%</c:formatCode>
                      <c:ptCount val="17"/>
                      <c:pt idx="0">
                        <c:v>2.8807009428687552E-2</c:v>
                      </c:pt>
                      <c:pt idx="1">
                        <c:v>3.9762609943347037E-2</c:v>
                      </c:pt>
                      <c:pt idx="2">
                        <c:v>6.4314472215797711E-2</c:v>
                      </c:pt>
                      <c:pt idx="3">
                        <c:v>8.9099862353287235E-3</c:v>
                      </c:pt>
                      <c:pt idx="4">
                        <c:v>5.6738289363479383E-2</c:v>
                      </c:pt>
                      <c:pt idx="5">
                        <c:v>1.0475072023137222E-2</c:v>
                      </c:pt>
                      <c:pt idx="6">
                        <c:v>2.6137157202425995E-3</c:v>
                      </c:pt>
                      <c:pt idx="7">
                        <c:v>3.6102509750911095E-2</c:v>
                      </c:pt>
                      <c:pt idx="8">
                        <c:v>1.2599277410894524E-2</c:v>
                      </c:pt>
                      <c:pt idx="9">
                        <c:v>1.901006639825932E-2</c:v>
                      </c:pt>
                      <c:pt idx="10">
                        <c:v>1.681849720327927E-2</c:v>
                      </c:pt>
                      <c:pt idx="11">
                        <c:v>1.0728809030342904E-2</c:v>
                      </c:pt>
                      <c:pt idx="12">
                        <c:v>2.1632763959464951E-2</c:v>
                      </c:pt>
                      <c:pt idx="13">
                        <c:v>2.6314548561445897E-2</c:v>
                      </c:pt>
                      <c:pt idx="14">
                        <c:v>4.4601576762181058E-2</c:v>
                      </c:pt>
                      <c:pt idx="15">
                        <c:v>2.7129650628841141E-2</c:v>
                      </c:pt>
                      <c:pt idx="16">
                        <c:v>9.3664883022748752E-2</c:v>
                      </c:pt>
                    </c:numCache>
                  </c:numRef>
                </c:val>
                <c:extLst xmlns:c16r2="http://schemas.microsoft.com/office/drawing/2015/06/chart" xmlns:c15="http://schemas.microsoft.com/office/drawing/2012/chart">
                  <c:ext xmlns:c16="http://schemas.microsoft.com/office/drawing/2014/chart" uri="{C3380CC4-5D6E-409C-BE32-E72D297353CC}">
                    <c16:uniqueId val="{00000010-F9AD-44B2-B25C-B2E695F4D05E}"/>
                  </c:ext>
                </c:extLst>
              </c15:ser>
            </c15:filteredBarSeries>
            <c15:filteredBarSeries>
              <c15:ser>
                <c:idx val="4"/>
                <c:order val="4"/>
                <c:tx>
                  <c:strRef>
                    <c:extLst xmlns:c16r2="http://schemas.microsoft.com/office/drawing/2015/06/chart" xmlns:c15="http://schemas.microsoft.com/office/drawing/2012/chart">
                      <c:ext xmlns:c15="http://schemas.microsoft.com/office/drawing/2012/chart" uri="{02D57815-91ED-43cb-92C2-25804820EDAC}">
                        <c15:formulaRef>
                          <c15:sqref>Sheet1!$A$6</c15:sqref>
                        </c15:formulaRef>
                      </c:ext>
                    </c:extLst>
                    <c:strCache>
                      <c:ptCount val="1"/>
                      <c:pt idx="0">
                        <c:v>Net Migrants</c:v>
                      </c:pt>
                    </c:strCache>
                  </c:strRef>
                </c:tx>
                <c:spPr>
                  <a:solidFill>
                    <a:schemeClr val="accent5"/>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Sheet1!$B$6:$AY$6</c15:sqref>
                        </c15:formulaRef>
                      </c:ext>
                    </c:extLst>
                    <c:numCache>
                      <c:formatCode>_(* #,##0_);_(* \(#,##0\);_(* "-"??_);_(@_)</c:formatCode>
                      <c:ptCount val="17"/>
                      <c:pt idx="0">
                        <c:v>-3674</c:v>
                      </c:pt>
                      <c:pt idx="1">
                        <c:v>-3169</c:v>
                      </c:pt>
                      <c:pt idx="2">
                        <c:v>-3087</c:v>
                      </c:pt>
                      <c:pt idx="3">
                        <c:v>-2992</c:v>
                      </c:pt>
                      <c:pt idx="4">
                        <c:v>-2681</c:v>
                      </c:pt>
                      <c:pt idx="5">
                        <c:v>-272</c:v>
                      </c:pt>
                      <c:pt idx="6">
                        <c:v>-104</c:v>
                      </c:pt>
                      <c:pt idx="7">
                        <c:v>4846</c:v>
                      </c:pt>
                      <c:pt idx="8">
                        <c:v>5228</c:v>
                      </c:pt>
                      <c:pt idx="9">
                        <c:v>5453</c:v>
                      </c:pt>
                      <c:pt idx="10">
                        <c:v>5494</c:v>
                      </c:pt>
                      <c:pt idx="11">
                        <c:v>6363</c:v>
                      </c:pt>
                      <c:pt idx="12">
                        <c:v>7639</c:v>
                      </c:pt>
                      <c:pt idx="13">
                        <c:v>10208</c:v>
                      </c:pt>
                      <c:pt idx="14">
                        <c:v>11181</c:v>
                      </c:pt>
                      <c:pt idx="15">
                        <c:v>14205</c:v>
                      </c:pt>
                      <c:pt idx="16">
                        <c:v>23833</c:v>
                      </c:pt>
                    </c:numCache>
                  </c:numRef>
                </c:val>
                <c:extLst xmlns:c16r2="http://schemas.microsoft.com/office/drawing/2015/06/chart" xmlns:c15="http://schemas.microsoft.com/office/drawing/2012/chart">
                  <c:ext xmlns:c16="http://schemas.microsoft.com/office/drawing/2014/chart" uri="{C3380CC4-5D6E-409C-BE32-E72D297353CC}">
                    <c16:uniqueId val="{00000011-F9AD-44B2-B25C-B2E695F4D05E}"/>
                  </c:ext>
                </c:extLst>
              </c15:ser>
            </c15:filteredBarSeries>
          </c:ext>
        </c:extLst>
      </c:barChart>
      <c:catAx>
        <c:axId val="2472599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260368"/>
        <c:crosses val="autoZero"/>
        <c:auto val="1"/>
        <c:lblAlgn val="ctr"/>
        <c:lblOffset val="100"/>
        <c:noMultiLvlLbl val="0"/>
      </c:catAx>
      <c:valAx>
        <c:axId val="2472603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259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Median Earnings in the Past 12 Months by Sex by Educational Attainment for the Population 25 Years and Over</a:t>
            </a:r>
          </a:p>
        </c:rich>
      </c:tx>
      <c:layout>
        <c:manualLayout>
          <c:xMode val="edge"/>
          <c:yMode val="edge"/>
          <c:x val="0.14141670801799719"/>
          <c:y val="8.4033613445378148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Sheet2!$C$3</c:f>
              <c:strCache>
                <c:ptCount val="1"/>
                <c:pt idx="0">
                  <c:v>Texas</c:v>
                </c:pt>
              </c:strCache>
            </c:strRef>
          </c:tx>
          <c:spPr>
            <a:solidFill>
              <a:schemeClr val="accent5"/>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Sheet2!$C$4:$C$9</c:f>
              <c:numCache>
                <c:formatCode>_(* #,##0_);_(* \(#,##0\);_(* "-"??_);_(@_)</c:formatCode>
                <c:ptCount val="6"/>
                <c:pt idx="0">
                  <c:v>35434</c:v>
                </c:pt>
                <c:pt idx="1">
                  <c:v>20044</c:v>
                </c:pt>
                <c:pt idx="2">
                  <c:v>27232</c:v>
                </c:pt>
                <c:pt idx="3">
                  <c:v>34787</c:v>
                </c:pt>
                <c:pt idx="4">
                  <c:v>51701</c:v>
                </c:pt>
                <c:pt idx="5">
                  <c:v>67079</c:v>
                </c:pt>
              </c:numCache>
            </c:numRef>
          </c:val>
          <c:extLst xmlns:c16r2="http://schemas.microsoft.com/office/drawing/2015/06/chart">
            <c:ext xmlns:c16="http://schemas.microsoft.com/office/drawing/2014/chart" uri="{C3380CC4-5D6E-409C-BE32-E72D297353CC}">
              <c16:uniqueId val="{00000000-D8E5-4E98-AE3A-E0E80F3A6B14}"/>
            </c:ext>
          </c:extLst>
        </c:ser>
        <c:ser>
          <c:idx val="1"/>
          <c:order val="1"/>
          <c:tx>
            <c:strRef>
              <c:f>Sheet2!$D$3</c:f>
              <c:strCache>
                <c:ptCount val="1"/>
                <c:pt idx="0">
                  <c:v>Male</c:v>
                </c:pt>
              </c:strCache>
            </c:strRef>
          </c:tx>
          <c:spPr>
            <a:solidFill>
              <a:schemeClr val="accent1"/>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Sheet2!$D$4:$D$9</c:f>
              <c:numCache>
                <c:formatCode>_(* #,##0_);_(* \(#,##0\);_(* "-"??_);_(@_)</c:formatCode>
                <c:ptCount val="6"/>
                <c:pt idx="0">
                  <c:v>41456</c:v>
                </c:pt>
                <c:pt idx="1">
                  <c:v>24074</c:v>
                </c:pt>
                <c:pt idx="2">
                  <c:v>32338</c:v>
                </c:pt>
                <c:pt idx="3">
                  <c:v>42208</c:v>
                </c:pt>
                <c:pt idx="4">
                  <c:v>64398</c:v>
                </c:pt>
                <c:pt idx="5">
                  <c:v>85913</c:v>
                </c:pt>
              </c:numCache>
            </c:numRef>
          </c:val>
          <c:extLst xmlns:c16r2="http://schemas.microsoft.com/office/drawing/2015/06/chart">
            <c:ext xmlns:c16="http://schemas.microsoft.com/office/drawing/2014/chart" uri="{C3380CC4-5D6E-409C-BE32-E72D297353CC}">
              <c16:uniqueId val="{00000001-D8E5-4E98-AE3A-E0E80F3A6B14}"/>
            </c:ext>
          </c:extLst>
        </c:ser>
        <c:ser>
          <c:idx val="2"/>
          <c:order val="2"/>
          <c:tx>
            <c:strRef>
              <c:f>Sheet2!$E$3</c:f>
              <c:strCache>
                <c:ptCount val="1"/>
                <c:pt idx="0">
                  <c:v>Female</c:v>
                </c:pt>
              </c:strCache>
            </c:strRef>
          </c:tx>
          <c:spPr>
            <a:solidFill>
              <a:schemeClr val="accent2"/>
            </a:solidFill>
            <a:ln>
              <a:noFill/>
            </a:ln>
            <a:effectLst/>
          </c:spPr>
          <c:invertIfNegative val="0"/>
          <c:cat>
            <c:strRef>
              <c:f>Sheet2!$B$4:$B$9</c:f>
              <c:strCache>
                <c:ptCount val="6"/>
                <c:pt idx="0">
                  <c:v>Total</c:v>
                </c:pt>
                <c:pt idx="1">
                  <c:v>Less than HS</c:v>
                </c:pt>
                <c:pt idx="2">
                  <c:v>HS Graduate (or Equivalent)</c:v>
                </c:pt>
                <c:pt idx="3">
                  <c:v>Some College or Associate's Degree</c:v>
                </c:pt>
                <c:pt idx="4">
                  <c:v>Bachelor's Degree</c:v>
                </c:pt>
                <c:pt idx="5">
                  <c:v>Graduate or Professional Degree</c:v>
                </c:pt>
              </c:strCache>
            </c:strRef>
          </c:cat>
          <c:val>
            <c:numRef>
              <c:f>Sheet2!$E$4:$E$9</c:f>
              <c:numCache>
                <c:formatCode>_(* #,##0_);_(* \(#,##0\);_(* "-"??_);_(@_)</c:formatCode>
                <c:ptCount val="6"/>
                <c:pt idx="0">
                  <c:v>29140</c:v>
                </c:pt>
                <c:pt idx="1">
                  <c:v>14210</c:v>
                </c:pt>
                <c:pt idx="2">
                  <c:v>21706</c:v>
                </c:pt>
                <c:pt idx="3">
                  <c:v>28254</c:v>
                </c:pt>
                <c:pt idx="4">
                  <c:v>45089</c:v>
                </c:pt>
                <c:pt idx="5">
                  <c:v>55345</c:v>
                </c:pt>
              </c:numCache>
            </c:numRef>
          </c:val>
          <c:extLst xmlns:c16r2="http://schemas.microsoft.com/office/drawing/2015/06/chart">
            <c:ext xmlns:c16="http://schemas.microsoft.com/office/drawing/2014/chart" uri="{C3380CC4-5D6E-409C-BE32-E72D297353CC}">
              <c16:uniqueId val="{00000002-D8E5-4E98-AE3A-E0E80F3A6B14}"/>
            </c:ext>
          </c:extLst>
        </c:ser>
        <c:dLbls>
          <c:showLegendKey val="0"/>
          <c:showVal val="0"/>
          <c:showCatName val="0"/>
          <c:showSerName val="0"/>
          <c:showPercent val="0"/>
          <c:showBubbleSize val="0"/>
        </c:dLbls>
        <c:gapWidth val="219"/>
        <c:overlap val="-27"/>
        <c:axId val="839401944"/>
        <c:axId val="839399200"/>
      </c:barChart>
      <c:catAx>
        <c:axId val="839401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9399200"/>
        <c:crosses val="autoZero"/>
        <c:auto val="1"/>
        <c:lblAlgn val="ctr"/>
        <c:lblOffset val="100"/>
        <c:noMultiLvlLbl val="0"/>
      </c:catAx>
      <c:valAx>
        <c:axId val="83939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Earnings ($)</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39401944"/>
        <c:crosses val="autoZero"/>
        <c:crossBetween val="between"/>
      </c:valAx>
      <c:spPr>
        <a:noFill/>
        <a:ln>
          <a:noFill/>
        </a:ln>
        <a:effectLst/>
      </c:spPr>
    </c:plotArea>
    <c:legend>
      <c:legendPos val="b"/>
      <c:layout>
        <c:manualLayout>
          <c:xMode val="edge"/>
          <c:yMode val="edge"/>
          <c:x val="0.42801837270341209"/>
          <c:y val="0.92089734017926783"/>
          <c:w val="0.24130110065370491"/>
          <c:h val="6.540743453579930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xmlns:c16r2="http://schemas.microsoft.com/office/drawing/2015/06/chart">
            <c:ext xmlns:c16="http://schemas.microsoft.com/office/drawing/2014/chart" uri="{C3380CC4-5D6E-409C-BE32-E72D297353CC}">
              <c16:uniqueId val="{00000000-7839-476D-BC6A-4471411D7E30}"/>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xmlns:c16r2="http://schemas.microsoft.com/office/drawing/2015/06/chart">
            <c:ext xmlns:c16="http://schemas.microsoft.com/office/drawing/2014/chart" uri="{C3380CC4-5D6E-409C-BE32-E72D297353CC}">
              <c16:uniqueId val="{00000001-7839-476D-BC6A-4471411D7E30}"/>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xmlns:c16r2="http://schemas.microsoft.com/office/drawing/2015/06/chart">
            <c:ext xmlns:c16="http://schemas.microsoft.com/office/drawing/2014/chart" uri="{C3380CC4-5D6E-409C-BE32-E72D297353CC}">
              <c16:uniqueId val="{00000002-7839-476D-BC6A-4471411D7E30}"/>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xmlns:c16r2="http://schemas.microsoft.com/office/drawing/2015/06/chart">
            <c:ext xmlns:c16="http://schemas.microsoft.com/office/drawing/2014/chart" uri="{C3380CC4-5D6E-409C-BE32-E72D297353CC}">
              <c16:uniqueId val="{00000003-7839-476D-BC6A-4471411D7E30}"/>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xmlns:c16r2="http://schemas.microsoft.com/office/drawing/2015/06/chart">
            <c:ext xmlns:c16="http://schemas.microsoft.com/office/drawing/2014/chart" uri="{C3380CC4-5D6E-409C-BE32-E72D297353CC}">
              <c16:uniqueId val="{00000007-7839-476D-BC6A-4471411D7E30}"/>
            </c:ext>
          </c:extLst>
        </c:ser>
        <c:dLbls>
          <c:showLegendKey val="0"/>
          <c:showVal val="0"/>
          <c:showCatName val="0"/>
          <c:showSerName val="0"/>
          <c:showPercent val="0"/>
          <c:showBubbleSize val="0"/>
        </c:dLbls>
        <c:gapWidth val="150"/>
        <c:overlap val="100"/>
        <c:axId val="901330608"/>
        <c:axId val="901331000"/>
      </c:barChart>
      <c:catAx>
        <c:axId val="9013306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331000"/>
        <c:crosses val="autoZero"/>
        <c:auto val="1"/>
        <c:lblAlgn val="ctr"/>
        <c:lblOffset val="100"/>
        <c:noMultiLvlLbl val="0"/>
      </c:catAx>
      <c:valAx>
        <c:axId val="901331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330608"/>
        <c:crosses val="autoZero"/>
        <c:crossBetween val="between"/>
      </c:valAx>
      <c:spPr>
        <a:noFill/>
        <a:ln>
          <a:noFill/>
        </a:ln>
        <a:effectLst/>
      </c:spPr>
    </c:plotArea>
    <c:legend>
      <c:legendPos val="r"/>
      <c:layout>
        <c:manualLayout>
          <c:xMode val="edge"/>
          <c:yMode val="edge"/>
          <c:x val="0.70483424390492333"/>
          <c:y val="2.7705888017041306E-3"/>
          <c:w val="0.28014769084514812"/>
          <c:h val="0.637773860686486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xmlns:c16r2="http://schemas.microsoft.com/office/drawing/2015/06/chart">
            <c:ext xmlns:c16="http://schemas.microsoft.com/office/drawing/2014/chart" uri="{C3380CC4-5D6E-409C-BE32-E72D297353CC}">
              <c16:uniqueId val="{00000000-2E19-4329-819D-79B8331B39F7}"/>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xmlns:c16r2="http://schemas.microsoft.com/office/drawing/2015/06/chart">
            <c:ext xmlns:c16="http://schemas.microsoft.com/office/drawing/2014/chart" uri="{C3380CC4-5D6E-409C-BE32-E72D297353CC}">
              <c16:uniqueId val="{00000001-2E19-4329-819D-79B8331B39F7}"/>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xmlns:c16r2="http://schemas.microsoft.com/office/drawing/2015/06/chart">
            <c:ext xmlns:c16="http://schemas.microsoft.com/office/drawing/2014/chart" uri="{C3380CC4-5D6E-409C-BE32-E72D297353CC}">
              <c16:uniqueId val="{00000002-2E19-4329-819D-79B8331B39F7}"/>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xmlns:c16r2="http://schemas.microsoft.com/office/drawing/2015/06/chart">
            <c:ext xmlns:c16="http://schemas.microsoft.com/office/drawing/2014/chart" uri="{C3380CC4-5D6E-409C-BE32-E72D297353CC}">
              <c16:uniqueId val="{00000003-2E19-4329-819D-79B8331B39F7}"/>
            </c:ext>
          </c:extLst>
        </c:ser>
        <c:dLbls>
          <c:showLegendKey val="0"/>
          <c:showVal val="0"/>
          <c:showCatName val="0"/>
          <c:showSerName val="0"/>
          <c:showPercent val="0"/>
          <c:showBubbleSize val="0"/>
        </c:dLbls>
        <c:gapWidth val="219"/>
        <c:overlap val="100"/>
        <c:axId val="244457816"/>
        <c:axId val="244458208"/>
      </c:barChart>
      <c:catAx>
        <c:axId val="24445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44458208"/>
        <c:crosses val="autoZero"/>
        <c:auto val="1"/>
        <c:lblAlgn val="ctr"/>
        <c:lblOffset val="100"/>
        <c:noMultiLvlLbl val="0"/>
      </c:catAx>
      <c:valAx>
        <c:axId val="24445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457816"/>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xmlns:c16r2="http://schemas.microsoft.com/office/drawing/2015/06/chart">
            <c:ext xmlns:c16="http://schemas.microsoft.com/office/drawing/2014/chart" uri="{C3380CC4-5D6E-409C-BE32-E72D297353CC}">
              <c16:uniqueId val="{00000000-AF5A-417B-ACE2-14C53D905BE4}"/>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xmlns:c16r2="http://schemas.microsoft.com/office/drawing/2015/06/chart">
            <c:ext xmlns:c16="http://schemas.microsoft.com/office/drawing/2014/chart" uri="{C3380CC4-5D6E-409C-BE32-E72D297353CC}">
              <c16:uniqueId val="{00000001-AF5A-417B-ACE2-14C53D905BE4}"/>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xmlns:c16r2="http://schemas.microsoft.com/office/drawing/2015/06/chart">
            <c:ext xmlns:c16="http://schemas.microsoft.com/office/drawing/2014/chart" uri="{C3380CC4-5D6E-409C-BE32-E72D297353CC}">
              <c16:uniqueId val="{00000002-AF5A-417B-ACE2-14C53D905BE4}"/>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xmlns:c16r2="http://schemas.microsoft.com/office/drawing/2015/06/chart">
            <c:ext xmlns:c16="http://schemas.microsoft.com/office/drawing/2014/chart" uri="{C3380CC4-5D6E-409C-BE32-E72D297353CC}">
              <c16:uniqueId val="{00000003-AF5A-417B-ACE2-14C53D905BE4}"/>
            </c:ext>
          </c:extLst>
        </c:ser>
        <c:dLbls>
          <c:showLegendKey val="0"/>
          <c:showVal val="0"/>
          <c:showCatName val="0"/>
          <c:showSerName val="0"/>
          <c:showPercent val="0"/>
          <c:showBubbleSize val="0"/>
        </c:dLbls>
        <c:smooth val="0"/>
        <c:axId val="839399984"/>
        <c:axId val="839401552"/>
      </c:lineChart>
      <c:catAx>
        <c:axId val="839399984"/>
        <c:scaling>
          <c:orientation val="minMax"/>
        </c:scaling>
        <c:delete val="0"/>
        <c:axPos val="b"/>
        <c:numFmt formatCode="General" sourceLinked="1"/>
        <c:majorTickMark val="out"/>
        <c:minorTickMark val="none"/>
        <c:tickLblPos val="nextTo"/>
        <c:crossAx val="839401552"/>
        <c:crosses val="autoZero"/>
        <c:auto val="1"/>
        <c:lblAlgn val="ctr"/>
        <c:lblOffset val="100"/>
        <c:noMultiLvlLbl val="0"/>
      </c:catAx>
      <c:valAx>
        <c:axId val="839401552"/>
        <c:scaling>
          <c:orientation val="minMax"/>
          <c:min val="0.5"/>
        </c:scaling>
        <c:delete val="0"/>
        <c:axPos val="l"/>
        <c:majorGridlines/>
        <c:numFmt formatCode="0%" sourceLinked="0"/>
        <c:majorTickMark val="out"/>
        <c:minorTickMark val="none"/>
        <c:tickLblPos val="nextTo"/>
        <c:crossAx val="839399984"/>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218-40B4-8441-9BB239A4C7F3}"/>
                </c:ex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18-40B4-8441-9BB239A4C7F3}"/>
                </c:ex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218-40B4-8441-9BB239A4C7F3}"/>
                </c:ex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18-40B4-8441-9BB239A4C7F3}"/>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218-40B4-8441-9BB239A4C7F3}"/>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xmlns:c16r2="http://schemas.microsoft.com/office/drawing/2015/06/chart">
            <c:ext xmlns:c16="http://schemas.microsoft.com/office/drawing/2014/chart" uri="{C3380CC4-5D6E-409C-BE32-E72D297353CC}">
              <c16:uniqueId val="{00000005-5218-40B4-8441-9BB239A4C7F3}"/>
            </c:ext>
          </c:extLst>
        </c:ser>
        <c:dLbls>
          <c:showLegendKey val="0"/>
          <c:showVal val="0"/>
          <c:showCatName val="0"/>
          <c:showSerName val="0"/>
          <c:showPercent val="0"/>
          <c:showBubbleSize val="0"/>
        </c:dLbls>
        <c:gapWidth val="219"/>
        <c:overlap val="-27"/>
        <c:axId val="839400768"/>
        <c:axId val="901136056"/>
      </c:barChart>
      <c:catAx>
        <c:axId val="83940076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01136056"/>
        <c:crosses val="autoZero"/>
        <c:auto val="1"/>
        <c:lblAlgn val="ctr"/>
        <c:lblOffset val="100"/>
        <c:noMultiLvlLbl val="0"/>
      </c:catAx>
      <c:valAx>
        <c:axId val="901136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3940076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074-401B-8DB7-F714F06B122F}"/>
                </c:ex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074-401B-8DB7-F714F06B122F}"/>
                </c:ex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074-401B-8DB7-F714F06B122F}"/>
                </c:ex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074-401B-8DB7-F714F06B122F}"/>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xmlns:c16r2="http://schemas.microsoft.com/office/drawing/2015/06/chart">
            <c:ext xmlns:c16="http://schemas.microsoft.com/office/drawing/2014/chart" uri="{C3380CC4-5D6E-409C-BE32-E72D297353CC}">
              <c16:uniqueId val="{00000004-5074-401B-8DB7-F714F06B122F}"/>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xmlns:c16r2="http://schemas.microsoft.com/office/drawing/2015/06/chart">
            <c:ext xmlns:c16="http://schemas.microsoft.com/office/drawing/2014/chart" uri="{C3380CC4-5D6E-409C-BE32-E72D297353CC}">
              <c16:uniqueId val="{00000005-5074-401B-8DB7-F714F06B122F}"/>
            </c:ext>
          </c:extLst>
        </c:ser>
        <c:dLbls>
          <c:showLegendKey val="0"/>
          <c:showVal val="0"/>
          <c:showCatName val="0"/>
          <c:showSerName val="0"/>
          <c:showPercent val="0"/>
          <c:showBubbleSize val="0"/>
        </c:dLbls>
        <c:gapWidth val="219"/>
        <c:overlap val="-27"/>
        <c:axId val="224473848"/>
        <c:axId val="224473064"/>
      </c:barChart>
      <c:catAx>
        <c:axId val="2244738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473064"/>
        <c:crosses val="autoZero"/>
        <c:auto val="1"/>
        <c:lblAlgn val="ctr"/>
        <c:lblOffset val="100"/>
        <c:noMultiLvlLbl val="0"/>
      </c:catAx>
      <c:valAx>
        <c:axId val="224473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473848"/>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7BD-4C9D-9F54-A642BDA8DDA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7BD-4C9D-9F54-A642BDA8DDA2}"/>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07BD-4C9D-9F54-A642BDA8DDA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7BD-4C9D-9F54-A642BDA8DDA2}"/>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07BD-4C9D-9F54-A642BDA8DDA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07BD-4C9D-9F54-A642BDA8DDA2}"/>
                </c:ex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07BD-4C9D-9F54-A642BDA8DDA2}"/>
                </c:ex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extLst xmlns:c16r2="http://schemas.microsoft.com/office/drawing/2015/06/chart">
            <c:ext xmlns:c16="http://schemas.microsoft.com/office/drawing/2014/chart" uri="{C3380CC4-5D6E-409C-BE32-E72D297353CC}">
              <c16:uniqueId val="{0000000A-07BD-4C9D-9F54-A642BDA8DDA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460-4A82-A0E1-1D49E281F84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460-4A82-A0E1-1D49E281F840}"/>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6460-4A82-A0E1-1D49E281F84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460-4A82-A0E1-1D49E281F840}"/>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6460-4A82-A0E1-1D49E281F840}"/>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6460-4A82-A0E1-1D49E281F840}"/>
                </c:ext>
                <c:ext xmlns:c15="http://schemas.microsoft.com/office/drawing/2012/chart" uri="{CE6537A1-D6FC-4f65-9D91-7224C49458BB}">
                  <c15:layout/>
                </c:ext>
              </c:extLst>
            </c:dLbl>
            <c:dLbl>
              <c:idx val="3"/>
              <c:layout>
                <c:manualLayout>
                  <c:x val="4.8393489150024303E-2"/>
                  <c:y val="1.7897752571090202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6460-4A82-A0E1-1D49E281F840}"/>
                </c:ext>
                <c:ext xmlns:c15="http://schemas.microsoft.com/office/drawing/2012/chart" uri="{CE6537A1-D6FC-4f65-9D91-7224C49458BB}">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extLst xmlns:c16r2="http://schemas.microsoft.com/office/drawing/2015/06/chart">
            <c:ext xmlns:c16="http://schemas.microsoft.com/office/drawing/2014/chart" uri="{C3380CC4-5D6E-409C-BE32-E72D297353CC}">
              <c16:uniqueId val="{0000000A-6460-4A82-A0E1-1D49E281F84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3599697940623672"/>
          <c:y val="9.533839230944117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D53-4943-8539-09CBBCF50E6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D53-4943-8539-09CBBCF50E66}"/>
              </c:ext>
            </c:extLst>
          </c:dPt>
          <c:dPt>
            <c:idx val="2"/>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7D53-4943-8539-09CBBCF50E6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D53-4943-8539-09CBBCF50E66}"/>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7D53-4943-8539-09CBBCF50E66}"/>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5.983203722922583E-2"/>
                  <c:y val="1.3650870592878254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7D53-4943-8539-09CBBCF50E66}"/>
                </c:ext>
                <c:ext xmlns:c15="http://schemas.microsoft.com/office/drawing/2012/chart" uri="{CE6537A1-D6FC-4f65-9D91-7224C49458BB}">
                  <c15:layout/>
                </c:ext>
              </c:extLst>
            </c:dLbl>
            <c:dLbl>
              <c:idx val="3"/>
              <c:layout>
                <c:manualLayout>
                  <c:x val="-8.7913412061446528E-3"/>
                  <c:y val="-3.4104923707837694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7D53-4943-8539-09CBBCF50E66}"/>
                </c:ext>
                <c:ext xmlns:c15="http://schemas.microsoft.com/office/drawing/2012/chart" uri="{CE6537A1-D6FC-4f65-9D91-7224C49458BB}">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xmlns:c16r2="http://schemas.microsoft.com/office/drawing/2015/06/chart">
            <c:ext xmlns:c16="http://schemas.microsoft.com/office/drawing/2014/chart" uri="{C3380CC4-5D6E-409C-BE32-E72D297353CC}">
              <c16:uniqueId val="{0000000A-7D53-4943-8539-09CBBCF50E6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waob_TS!$B$10:$L$10</c:f>
              <c:numCache>
                <c:formatCode>0.0%</c:formatCode>
                <c:ptCount val="11"/>
                <c:pt idx="0">
                  <c:v>0.69406961682871249</c:v>
                </c:pt>
                <c:pt idx="1">
                  <c:v>0.66797042763359715</c:v>
                </c:pt>
                <c:pt idx="2">
                  <c:v>0.61012005227943533</c:v>
                </c:pt>
                <c:pt idx="3">
                  <c:v>0.56977050670302209</c:v>
                </c:pt>
                <c:pt idx="4">
                  <c:v>0.59037707536666828</c:v>
                </c:pt>
                <c:pt idx="5">
                  <c:v>0.5058690565888091</c:v>
                </c:pt>
                <c:pt idx="6">
                  <c:v>0.5742194298444081</c:v>
                </c:pt>
                <c:pt idx="7">
                  <c:v>0.50859820267717692</c:v>
                </c:pt>
                <c:pt idx="8">
                  <c:v>0.42856690168739603</c:v>
                </c:pt>
                <c:pt idx="9">
                  <c:v>0.48606348781141173</c:v>
                </c:pt>
                <c:pt idx="10">
                  <c:v>0.44067179557631542</c:v>
                </c:pt>
              </c:numCache>
            </c:numRef>
          </c:val>
          <c:extLst xmlns:c16r2="http://schemas.microsoft.com/office/drawing/2015/06/chart">
            <c:ext xmlns:c16="http://schemas.microsoft.com/office/drawing/2014/chart" uri="{C3380CC4-5D6E-409C-BE32-E72D297353CC}">
              <c16:uniqueId val="{00000000-2E55-459B-9FDE-C6389FA45675}"/>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waob_TS!$B$11:$L$11</c:f>
              <c:numCache>
                <c:formatCode>0.0%</c:formatCode>
                <c:ptCount val="11"/>
                <c:pt idx="0">
                  <c:v>0.1729107573248512</c:v>
                </c:pt>
                <c:pt idx="1">
                  <c:v>0.1990382845573348</c:v>
                </c:pt>
                <c:pt idx="2">
                  <c:v>0.22405719577956082</c:v>
                </c:pt>
                <c:pt idx="3">
                  <c:v>0.28194501249715975</c:v>
                </c:pt>
                <c:pt idx="4">
                  <c:v>0.26776707488261775</c:v>
                </c:pt>
                <c:pt idx="5">
                  <c:v>0.33027322837768175</c:v>
                </c:pt>
                <c:pt idx="6">
                  <c:v>0.25473389258240803</c:v>
                </c:pt>
                <c:pt idx="7">
                  <c:v>0.34265248215351657</c:v>
                </c:pt>
                <c:pt idx="8">
                  <c:v>0.4037788164461697</c:v>
                </c:pt>
                <c:pt idx="9">
                  <c:v>0.33622421644789713</c:v>
                </c:pt>
                <c:pt idx="10">
                  <c:v>0.35754911388927052</c:v>
                </c:pt>
              </c:numCache>
            </c:numRef>
          </c:val>
          <c:extLst xmlns:c16r2="http://schemas.microsoft.com/office/drawing/2015/06/chart">
            <c:ext xmlns:c16="http://schemas.microsoft.com/office/drawing/2014/chart" uri="{C3380CC4-5D6E-409C-BE32-E72D297353CC}">
              <c16:uniqueId val="{00000001-2E55-459B-9FDE-C6389FA45675}"/>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waob_TS!$B$12:$L$12</c:f>
              <c:numCache>
                <c:formatCode>0.0%</c:formatCode>
                <c:ptCount val="11"/>
                <c:pt idx="0">
                  <c:v>7.8290239543539211E-2</c:v>
                </c:pt>
                <c:pt idx="1">
                  <c:v>5.7449843548683967E-2</c:v>
                </c:pt>
                <c:pt idx="2">
                  <c:v>6.2302545593034026E-2</c:v>
                </c:pt>
                <c:pt idx="3">
                  <c:v>7.8309475119291067E-2</c:v>
                </c:pt>
                <c:pt idx="4">
                  <c:v>7.6818819884795969E-2</c:v>
                </c:pt>
                <c:pt idx="5">
                  <c:v>7.2520521870166957E-2</c:v>
                </c:pt>
                <c:pt idx="6">
                  <c:v>9.8759093598802597E-2</c:v>
                </c:pt>
                <c:pt idx="7">
                  <c:v>7.0780829646831786E-2</c:v>
                </c:pt>
                <c:pt idx="8">
                  <c:v>9.004990889645885E-2</c:v>
                </c:pt>
                <c:pt idx="9">
                  <c:v>8.2788641843021704E-2</c:v>
                </c:pt>
                <c:pt idx="10">
                  <c:v>7.1074323396070893E-2</c:v>
                </c:pt>
              </c:numCache>
            </c:numRef>
          </c:val>
          <c:extLst xmlns:c16r2="http://schemas.microsoft.com/office/drawing/2015/06/chart">
            <c:ext xmlns:c16="http://schemas.microsoft.com/office/drawing/2014/chart" uri="{C3380CC4-5D6E-409C-BE32-E72D297353CC}">
              <c16:uniqueId val="{00000002-2E55-459B-9FDE-C6389FA45675}"/>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waob_TS!$B$13:$L$13</c:f>
              <c:numCache>
                <c:formatCode>0.0%</c:formatCode>
                <c:ptCount val="11"/>
                <c:pt idx="0">
                  <c:v>5.472938630289715E-2</c:v>
                </c:pt>
                <c:pt idx="1">
                  <c:v>7.5541444260384075E-2</c:v>
                </c:pt>
                <c:pt idx="2">
                  <c:v>0.10352020634796985</c:v>
                </c:pt>
                <c:pt idx="3">
                  <c:v>6.9975005680527155E-2</c:v>
                </c:pt>
                <c:pt idx="4">
                  <c:v>6.5037029865918E-2</c:v>
                </c:pt>
                <c:pt idx="5">
                  <c:v>9.1337193163342184E-2</c:v>
                </c:pt>
                <c:pt idx="6">
                  <c:v>7.2287583974381286E-2</c:v>
                </c:pt>
                <c:pt idx="7">
                  <c:v>7.7968485522474706E-2</c:v>
                </c:pt>
                <c:pt idx="8">
                  <c:v>7.7604372969975438E-2</c:v>
                </c:pt>
                <c:pt idx="9">
                  <c:v>9.4923653897669436E-2</c:v>
                </c:pt>
                <c:pt idx="10">
                  <c:v>0.13070476713834317</c:v>
                </c:pt>
              </c:numCache>
            </c:numRef>
          </c:val>
          <c:extLst xmlns:c16r2="http://schemas.microsoft.com/office/drawing/2015/06/chart">
            <c:ext xmlns:c16="http://schemas.microsoft.com/office/drawing/2014/chart" uri="{C3380CC4-5D6E-409C-BE32-E72D297353CC}">
              <c16:uniqueId val="{00000003-2E55-459B-9FDE-C6389FA45675}"/>
            </c:ext>
          </c:extLst>
        </c:ser>
        <c:dLbls>
          <c:showLegendKey val="0"/>
          <c:showVal val="0"/>
          <c:showCatName val="0"/>
          <c:showSerName val="0"/>
          <c:showPercent val="0"/>
          <c:showBubbleSize val="0"/>
        </c:dLbls>
        <c:gapWidth val="50"/>
        <c:overlap val="100"/>
        <c:axId val="901134880"/>
        <c:axId val="903387408"/>
      </c:barChart>
      <c:catAx>
        <c:axId val="901134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3387408"/>
        <c:crosses val="autoZero"/>
        <c:auto val="1"/>
        <c:lblAlgn val="ctr"/>
        <c:lblOffset val="100"/>
        <c:noMultiLvlLbl val="0"/>
      </c:catAx>
      <c:valAx>
        <c:axId val="903387408"/>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901134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xmlns:c16r2="http://schemas.microsoft.com/office/drawing/2015/06/chart">
            <c:ext xmlns:c16="http://schemas.microsoft.com/office/drawing/2014/chart" uri="{C3380CC4-5D6E-409C-BE32-E72D297353CC}">
              <c16:uniqueId val="{00000000-95F3-4C0C-8012-CBA3BFAE3F01}"/>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xmlns:c16r2="http://schemas.microsoft.com/office/drawing/2015/06/chart">
            <c:ext xmlns:c16="http://schemas.microsoft.com/office/drawing/2014/chart" uri="{C3380CC4-5D6E-409C-BE32-E72D297353CC}">
              <c16:uniqueId val="{00000001-95F3-4C0C-8012-CBA3BFAE3F01}"/>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xmlns:c16r2="http://schemas.microsoft.com/office/drawing/2015/06/chart">
            <c:ext xmlns:c16="http://schemas.microsoft.com/office/drawing/2014/chart" uri="{C3380CC4-5D6E-409C-BE32-E72D297353CC}">
              <c16:uniqueId val="{00000002-95F3-4C0C-8012-CBA3BFAE3F01}"/>
            </c:ext>
          </c:extLst>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xmlns:c16r2="http://schemas.microsoft.com/office/drawing/2015/06/chart">
            <c:ext xmlns:c16="http://schemas.microsoft.com/office/drawing/2014/chart" uri="{C3380CC4-5D6E-409C-BE32-E72D297353CC}">
              <c16:uniqueId val="{00000003-95F3-4C0C-8012-CBA3BFAE3F01}"/>
            </c:ext>
          </c:extLst>
        </c:ser>
        <c:dLbls>
          <c:showLegendKey val="0"/>
          <c:showVal val="0"/>
          <c:showCatName val="0"/>
          <c:showSerName val="0"/>
          <c:showPercent val="0"/>
          <c:showBubbleSize val="0"/>
        </c:dLbls>
        <c:smooth val="0"/>
        <c:axId val="903387800"/>
        <c:axId val="903385448"/>
      </c:lineChart>
      <c:catAx>
        <c:axId val="903387800"/>
        <c:scaling>
          <c:orientation val="minMax"/>
        </c:scaling>
        <c:delete val="0"/>
        <c:axPos val="b"/>
        <c:numFmt formatCode="General" sourceLinked="1"/>
        <c:majorTickMark val="out"/>
        <c:minorTickMark val="none"/>
        <c:tickLblPos val="nextTo"/>
        <c:txPr>
          <a:bodyPr rot="2700000"/>
          <a:lstStyle/>
          <a:p>
            <a:pPr>
              <a:defRPr sz="1400"/>
            </a:pPr>
            <a:endParaRPr lang="en-US"/>
          </a:p>
        </c:txPr>
        <c:crossAx val="903385448"/>
        <c:crosses val="autoZero"/>
        <c:auto val="1"/>
        <c:lblAlgn val="ctr"/>
        <c:lblOffset val="0"/>
        <c:tickLblSkip val="5"/>
        <c:noMultiLvlLbl val="0"/>
      </c:catAx>
      <c:valAx>
        <c:axId val="903385448"/>
        <c:scaling>
          <c:orientation val="minMax"/>
          <c:min val="20"/>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903387800"/>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extLst xmlns:c16r2="http://schemas.microsoft.com/office/drawing/2015/06/chart">
            <c:ext xmlns:c16="http://schemas.microsoft.com/office/drawing/2014/chart" uri="{C3380CC4-5D6E-409C-BE32-E72D297353CC}">
              <c16:uniqueId val="{00000000-3466-4418-A72D-805512C9E718}"/>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extLst xmlns:c16r2="http://schemas.microsoft.com/office/drawing/2015/06/chart">
            <c:ext xmlns:c16="http://schemas.microsoft.com/office/drawing/2014/chart" uri="{C3380CC4-5D6E-409C-BE32-E72D297353CC}">
              <c16:uniqueId val="{00000001-3466-4418-A72D-805512C9E718}"/>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extLst xmlns:c16r2="http://schemas.microsoft.com/office/drawing/2015/06/chart">
            <c:ext xmlns:c16="http://schemas.microsoft.com/office/drawing/2014/chart" uri="{C3380CC4-5D6E-409C-BE32-E72D297353CC}">
              <c16:uniqueId val="{00000002-3466-4418-A72D-805512C9E718}"/>
            </c:ext>
          </c:extLst>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extLst xmlns:c16r2="http://schemas.microsoft.com/office/drawing/2015/06/chart">
            <c:ext xmlns:c16="http://schemas.microsoft.com/office/drawing/2014/chart" uri="{C3380CC4-5D6E-409C-BE32-E72D297353CC}">
              <c16:uniqueId val="{00000003-3466-4418-A72D-805512C9E718}"/>
            </c:ext>
          </c:extLst>
        </c:ser>
        <c:ser>
          <c:idx val="4"/>
          <c:order val="4"/>
          <c:tx>
            <c:strRef>
              <c:f>Sheet!$F$1</c:f>
              <c:strCache>
                <c:ptCount val="1"/>
                <c:pt idx="0">
                  <c:v>Estimates</c:v>
                </c:pt>
              </c:strCache>
            </c:strRef>
          </c:tx>
          <c:spPr>
            <a:ln w="44450"/>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xmlns:c16r2="http://schemas.microsoft.com/office/drawing/2015/06/chart">
            <c:ext xmlns:c16="http://schemas.microsoft.com/office/drawing/2014/chart" uri="{C3380CC4-5D6E-409C-BE32-E72D297353CC}">
              <c16:uniqueId val="{00000004-3466-4418-A72D-805512C9E718}"/>
            </c:ext>
          </c:extLst>
        </c:ser>
        <c:dLbls>
          <c:showLegendKey val="0"/>
          <c:showVal val="0"/>
          <c:showCatName val="0"/>
          <c:showSerName val="0"/>
          <c:showPercent val="0"/>
          <c:showBubbleSize val="0"/>
        </c:dLbls>
        <c:smooth val="0"/>
        <c:axId val="903388192"/>
        <c:axId val="903388584"/>
      </c:lineChart>
      <c:catAx>
        <c:axId val="903388192"/>
        <c:scaling>
          <c:orientation val="minMax"/>
        </c:scaling>
        <c:delete val="0"/>
        <c:axPos val="b"/>
        <c:numFmt formatCode="General" sourceLinked="1"/>
        <c:majorTickMark val="out"/>
        <c:minorTickMark val="none"/>
        <c:tickLblPos val="nextTo"/>
        <c:txPr>
          <a:bodyPr rot="2700000"/>
          <a:lstStyle/>
          <a:p>
            <a:pPr>
              <a:defRPr/>
            </a:pPr>
            <a:endParaRPr lang="en-US"/>
          </a:p>
        </c:txPr>
        <c:crossAx val="903388584"/>
        <c:crosses val="autoZero"/>
        <c:auto val="1"/>
        <c:lblAlgn val="ctr"/>
        <c:lblOffset val="0"/>
        <c:noMultiLvlLbl val="0"/>
      </c:catAx>
      <c:valAx>
        <c:axId val="903388584"/>
        <c:scaling>
          <c:orientation val="minMax"/>
          <c:min val="24"/>
        </c:scaling>
        <c:delete val="0"/>
        <c:axPos val="l"/>
        <c:majorGridlines/>
        <c:title>
          <c:tx>
            <c:rich>
              <a:bodyPr/>
              <a:lstStyle/>
              <a:p>
                <a:pPr>
                  <a:defRPr/>
                </a:pPr>
                <a:r>
                  <a:rPr lang="en-US" dirty="0" smtClean="0"/>
                  <a:t>Millions</a:t>
                </a:r>
                <a:endParaRPr lang="en-US" dirty="0"/>
              </a:p>
            </c:rich>
          </c:tx>
          <c:layout/>
          <c:overlay val="0"/>
        </c:title>
        <c:numFmt formatCode="0" sourceLinked="0"/>
        <c:majorTickMark val="out"/>
        <c:minorTickMark val="none"/>
        <c:tickLblPos val="nextTo"/>
        <c:crossAx val="903388192"/>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Total</c:v>
                </c:pt>
              </c:strCache>
            </c:strRef>
          </c:tx>
          <c:spPr>
            <a:solidFill>
              <a:schemeClr val="accent1">
                <a:lumMod val="40000"/>
                <a:lumOff val="60000"/>
              </a:schemeClr>
            </a:solidFill>
            <a:ln>
              <a:noFill/>
            </a:ln>
            <a:effectLst/>
          </c:spPr>
          <c:invertIfNegative val="0"/>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10FF-4C04-9EA0-1B39CEE7C6EF}"/>
              </c:ext>
            </c:extLst>
          </c:dPt>
          <c:dPt>
            <c:idx val="8"/>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3-10FF-4C04-9EA0-1B39CEE7C6EF}"/>
              </c:ext>
            </c:extLst>
          </c:dPt>
          <c:dPt>
            <c:idx val="9"/>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5-10FF-4C04-9EA0-1B39CEE7C6EF}"/>
              </c:ext>
            </c:extLst>
          </c:dPt>
          <c:dPt>
            <c:idx val="10"/>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7-10FF-4C04-9EA0-1B39CEE7C6EF}"/>
              </c:ext>
            </c:extLst>
          </c:dPt>
          <c:dPt>
            <c:idx val="11"/>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9-10FF-4C04-9EA0-1B39CEE7C6EF}"/>
              </c:ext>
            </c:extLst>
          </c:dPt>
          <c:cat>
            <c:numRef>
              <c:f>Sheet1!$B$1:$M$1</c:f>
              <c:numCache>
                <c:formatCode>General</c:formatCode>
                <c:ptCount val="12"/>
                <c:pt idx="0">
                  <c:v>1950</c:v>
                </c:pt>
                <c:pt idx="1">
                  <c:v>1960</c:v>
                </c:pt>
                <c:pt idx="2">
                  <c:v>1970</c:v>
                </c:pt>
                <c:pt idx="3">
                  <c:v>1980</c:v>
                </c:pt>
                <c:pt idx="4">
                  <c:v>1990</c:v>
                </c:pt>
                <c:pt idx="5">
                  <c:v>2000</c:v>
                </c:pt>
                <c:pt idx="6">
                  <c:v>2010</c:v>
                </c:pt>
                <c:pt idx="7">
                  <c:v>2015</c:v>
                </c:pt>
                <c:pt idx="8">
                  <c:v>2020</c:v>
                </c:pt>
                <c:pt idx="9">
                  <c:v>2030</c:v>
                </c:pt>
                <c:pt idx="10">
                  <c:v>2040</c:v>
                </c:pt>
                <c:pt idx="11">
                  <c:v>2050</c:v>
                </c:pt>
              </c:numCache>
            </c:numRef>
          </c:cat>
          <c:val>
            <c:numRef>
              <c:f>Sheet1!$B$2:$M$2</c:f>
              <c:numCache>
                <c:formatCode>#,##0</c:formatCode>
                <c:ptCount val="12"/>
                <c:pt idx="0">
                  <c:v>7711194</c:v>
                </c:pt>
                <c:pt idx="1">
                  <c:v>9579677</c:v>
                </c:pt>
                <c:pt idx="2">
                  <c:v>11196730</c:v>
                </c:pt>
                <c:pt idx="3">
                  <c:v>14229191</c:v>
                </c:pt>
                <c:pt idx="4">
                  <c:v>16986510</c:v>
                </c:pt>
                <c:pt idx="5">
                  <c:v>20851820</c:v>
                </c:pt>
                <c:pt idx="6">
                  <c:v>25145561</c:v>
                </c:pt>
                <c:pt idx="7">
                  <c:v>27469114</c:v>
                </c:pt>
                <c:pt idx="8">
                  <c:v>28813282</c:v>
                </c:pt>
                <c:pt idx="9">
                  <c:v>32680217</c:v>
                </c:pt>
                <c:pt idx="10">
                  <c:v>36550595</c:v>
                </c:pt>
                <c:pt idx="11">
                  <c:v>40502749</c:v>
                </c:pt>
              </c:numCache>
            </c:numRef>
          </c:val>
          <c:extLst xmlns:c16r2="http://schemas.microsoft.com/office/drawing/2015/06/chart">
            <c:ext xmlns:c16="http://schemas.microsoft.com/office/drawing/2014/chart" uri="{C3380CC4-5D6E-409C-BE32-E72D297353CC}">
              <c16:uniqueId val="{0000000A-10FF-4C04-9EA0-1B39CEE7C6EF}"/>
            </c:ext>
          </c:extLst>
        </c:ser>
        <c:dLbls>
          <c:showLegendKey val="0"/>
          <c:showVal val="0"/>
          <c:showCatName val="0"/>
          <c:showSerName val="0"/>
          <c:showPercent val="0"/>
          <c:showBubbleSize val="0"/>
        </c:dLbls>
        <c:gapWidth val="70"/>
        <c:axId val="903207648"/>
        <c:axId val="903206864"/>
      </c:barChart>
      <c:lineChart>
        <c:grouping val="standard"/>
        <c:varyColors val="0"/>
        <c:ser>
          <c:idx val="1"/>
          <c:order val="1"/>
          <c:tx>
            <c:strRef>
              <c:f>Sheet1!$A$3</c:f>
              <c:strCache>
                <c:ptCount val="1"/>
                <c:pt idx="0">
                  <c:v>Percent under 18</c:v>
                </c:pt>
              </c:strCache>
            </c:strRef>
          </c:tx>
          <c:spPr>
            <a:ln w="50800" cap="rnd">
              <a:solidFill>
                <a:schemeClr val="accent6"/>
              </a:solidFill>
              <a:round/>
            </a:ln>
            <a:effectLst/>
          </c:spPr>
          <c:marker>
            <c:symbol val="circle"/>
            <c:size val="5"/>
            <c:spPr>
              <a:solidFill>
                <a:schemeClr val="accent6"/>
              </a:solidFill>
              <a:ln w="9525">
                <a:solidFill>
                  <a:schemeClr val="accent6"/>
                </a:solidFill>
              </a:ln>
              <a:effectLst/>
            </c:spPr>
          </c:marker>
          <c:cat>
            <c:numRef>
              <c:f>Sheet1!$B$1:$M$1</c:f>
              <c:numCache>
                <c:formatCode>General</c:formatCode>
                <c:ptCount val="12"/>
                <c:pt idx="0">
                  <c:v>1950</c:v>
                </c:pt>
                <c:pt idx="1">
                  <c:v>1960</c:v>
                </c:pt>
                <c:pt idx="2">
                  <c:v>1970</c:v>
                </c:pt>
                <c:pt idx="3">
                  <c:v>1980</c:v>
                </c:pt>
                <c:pt idx="4">
                  <c:v>1990</c:v>
                </c:pt>
                <c:pt idx="5">
                  <c:v>2000</c:v>
                </c:pt>
                <c:pt idx="6">
                  <c:v>2010</c:v>
                </c:pt>
                <c:pt idx="7">
                  <c:v>2015</c:v>
                </c:pt>
                <c:pt idx="8">
                  <c:v>2020</c:v>
                </c:pt>
                <c:pt idx="9">
                  <c:v>2030</c:v>
                </c:pt>
                <c:pt idx="10">
                  <c:v>2040</c:v>
                </c:pt>
                <c:pt idx="11">
                  <c:v>2050</c:v>
                </c:pt>
              </c:numCache>
            </c:numRef>
          </c:cat>
          <c:val>
            <c:numRef>
              <c:f>Sheet1!$B$3:$M$3</c:f>
              <c:numCache>
                <c:formatCode>0.0%</c:formatCode>
                <c:ptCount val="12"/>
                <c:pt idx="0">
                  <c:v>0.33700000000000002</c:v>
                </c:pt>
                <c:pt idx="1">
                  <c:v>0.38</c:v>
                </c:pt>
                <c:pt idx="2">
                  <c:v>0.35699999999999998</c:v>
                </c:pt>
                <c:pt idx="3">
                  <c:v>0.30299999999999999</c:v>
                </c:pt>
                <c:pt idx="4">
                  <c:v>0.28499999999999998</c:v>
                </c:pt>
                <c:pt idx="5">
                  <c:v>0.28199999999999997</c:v>
                </c:pt>
                <c:pt idx="6">
                  <c:v>0.27300000000000002</c:v>
                </c:pt>
                <c:pt idx="7">
                  <c:v>0.26300000000000001</c:v>
                </c:pt>
                <c:pt idx="8">
                  <c:v>0.254</c:v>
                </c:pt>
                <c:pt idx="9">
                  <c:v>0.24099999999999999</c:v>
                </c:pt>
                <c:pt idx="10">
                  <c:v>0.23400000000000001</c:v>
                </c:pt>
                <c:pt idx="11">
                  <c:v>0.22700000000000001</c:v>
                </c:pt>
              </c:numCache>
            </c:numRef>
          </c:val>
          <c:smooth val="0"/>
          <c:extLst xmlns:c16r2="http://schemas.microsoft.com/office/drawing/2015/06/chart">
            <c:ext xmlns:c16="http://schemas.microsoft.com/office/drawing/2014/chart" uri="{C3380CC4-5D6E-409C-BE32-E72D297353CC}">
              <c16:uniqueId val="{0000000B-10FF-4C04-9EA0-1B39CEE7C6EF}"/>
            </c:ext>
          </c:extLst>
        </c:ser>
        <c:ser>
          <c:idx val="2"/>
          <c:order val="2"/>
          <c:tx>
            <c:strRef>
              <c:f>Sheet1!$A$4</c:f>
              <c:strCache>
                <c:ptCount val="1"/>
                <c:pt idx="0">
                  <c:v>Percent 65 and over</c:v>
                </c:pt>
              </c:strCache>
            </c:strRef>
          </c:tx>
          <c:spPr>
            <a:ln w="50800"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cat>
            <c:numRef>
              <c:f>Sheet1!$B$1:$M$1</c:f>
              <c:numCache>
                <c:formatCode>General</c:formatCode>
                <c:ptCount val="12"/>
                <c:pt idx="0">
                  <c:v>1950</c:v>
                </c:pt>
                <c:pt idx="1">
                  <c:v>1960</c:v>
                </c:pt>
                <c:pt idx="2">
                  <c:v>1970</c:v>
                </c:pt>
                <c:pt idx="3">
                  <c:v>1980</c:v>
                </c:pt>
                <c:pt idx="4">
                  <c:v>1990</c:v>
                </c:pt>
                <c:pt idx="5">
                  <c:v>2000</c:v>
                </c:pt>
                <c:pt idx="6">
                  <c:v>2010</c:v>
                </c:pt>
                <c:pt idx="7">
                  <c:v>2015</c:v>
                </c:pt>
                <c:pt idx="8">
                  <c:v>2020</c:v>
                </c:pt>
                <c:pt idx="9">
                  <c:v>2030</c:v>
                </c:pt>
                <c:pt idx="10">
                  <c:v>2040</c:v>
                </c:pt>
                <c:pt idx="11">
                  <c:v>2050</c:v>
                </c:pt>
              </c:numCache>
            </c:numRef>
          </c:cat>
          <c:val>
            <c:numRef>
              <c:f>Sheet1!$B$4:$M$4</c:f>
              <c:numCache>
                <c:formatCode>0.0%</c:formatCode>
                <c:ptCount val="12"/>
                <c:pt idx="0">
                  <c:v>6.7000000000000004E-2</c:v>
                </c:pt>
                <c:pt idx="1">
                  <c:v>7.8E-2</c:v>
                </c:pt>
                <c:pt idx="2">
                  <c:v>8.8999999999999996E-2</c:v>
                </c:pt>
                <c:pt idx="3">
                  <c:v>9.6000000000000002E-2</c:v>
                </c:pt>
                <c:pt idx="4">
                  <c:v>0.10100000000000001</c:v>
                </c:pt>
                <c:pt idx="5">
                  <c:v>9.9000000000000005E-2</c:v>
                </c:pt>
                <c:pt idx="6">
                  <c:v>0.10299999999999999</c:v>
                </c:pt>
                <c:pt idx="7">
                  <c:v>0.11700000000000001</c:v>
                </c:pt>
                <c:pt idx="8">
                  <c:v>0.13500000000000001</c:v>
                </c:pt>
                <c:pt idx="9">
                  <c:v>0.17</c:v>
                </c:pt>
                <c:pt idx="10">
                  <c:v>0.185</c:v>
                </c:pt>
                <c:pt idx="11">
                  <c:v>0.19400000000000001</c:v>
                </c:pt>
              </c:numCache>
            </c:numRef>
          </c:val>
          <c:smooth val="0"/>
          <c:extLst xmlns:c16r2="http://schemas.microsoft.com/office/drawing/2015/06/chart">
            <c:ext xmlns:c16="http://schemas.microsoft.com/office/drawing/2014/chart" uri="{C3380CC4-5D6E-409C-BE32-E72D297353CC}">
              <c16:uniqueId val="{0000000C-10FF-4C04-9EA0-1B39CEE7C6EF}"/>
            </c:ext>
          </c:extLst>
        </c:ser>
        <c:dLbls>
          <c:showLegendKey val="0"/>
          <c:showVal val="0"/>
          <c:showCatName val="0"/>
          <c:showSerName val="0"/>
          <c:showPercent val="0"/>
          <c:showBubbleSize val="0"/>
        </c:dLbls>
        <c:marker val="1"/>
        <c:smooth val="0"/>
        <c:axId val="903208040"/>
        <c:axId val="903206080"/>
      </c:lineChart>
      <c:catAx>
        <c:axId val="90320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3206864"/>
        <c:crosses val="autoZero"/>
        <c:auto val="1"/>
        <c:lblAlgn val="ctr"/>
        <c:lblOffset val="100"/>
        <c:noMultiLvlLbl val="0"/>
      </c:catAx>
      <c:valAx>
        <c:axId val="903206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in Millions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3207648"/>
        <c:crosses val="autoZero"/>
        <c:crossBetween val="between"/>
        <c:dispUnits>
          <c:builtInUnit val="millions"/>
        </c:dispUnits>
      </c:valAx>
      <c:valAx>
        <c:axId val="903206080"/>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Percent of Total Population</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3208040"/>
        <c:crosses val="max"/>
        <c:crossBetween val="between"/>
      </c:valAx>
      <c:catAx>
        <c:axId val="903208040"/>
        <c:scaling>
          <c:orientation val="minMax"/>
        </c:scaling>
        <c:delete val="1"/>
        <c:axPos val="b"/>
        <c:numFmt formatCode="General" sourceLinked="1"/>
        <c:majorTickMark val="out"/>
        <c:minorTickMark val="none"/>
        <c:tickLblPos val="nextTo"/>
        <c:crossAx val="90320608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extLst xmlns:c16r2="http://schemas.microsoft.com/office/drawing/2015/06/chart">
            <c:ext xmlns:c16="http://schemas.microsoft.com/office/drawing/2014/chart" uri="{C3380CC4-5D6E-409C-BE32-E72D297353CC}">
              <c16:uniqueId val="{00000000-7DB8-480C-A85A-F04834BAAA10}"/>
            </c:ext>
          </c:extLst>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extLst xmlns:c16r2="http://schemas.microsoft.com/office/drawing/2015/06/chart">
            <c:ext xmlns:c16="http://schemas.microsoft.com/office/drawing/2014/chart" uri="{C3380CC4-5D6E-409C-BE32-E72D297353CC}">
              <c16:uniqueId val="{00000001-7DB8-480C-A85A-F04834BAAA10}"/>
            </c:ext>
          </c:extLst>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extLst xmlns:c16r2="http://schemas.microsoft.com/office/drawing/2015/06/chart">
            <c:ext xmlns:c16="http://schemas.microsoft.com/office/drawing/2014/chart" uri="{C3380CC4-5D6E-409C-BE32-E72D297353CC}">
              <c16:uniqueId val="{00000002-7DB8-480C-A85A-F04834BAAA10}"/>
            </c:ext>
          </c:extLst>
        </c:ser>
        <c:dLbls>
          <c:showLegendKey val="0"/>
          <c:showVal val="0"/>
          <c:showCatName val="0"/>
          <c:showSerName val="0"/>
          <c:showPercent val="0"/>
          <c:showBubbleSize val="0"/>
        </c:dLbls>
        <c:gapWidth val="219"/>
        <c:overlap val="-27"/>
        <c:axId val="901743400"/>
        <c:axId val="901743792"/>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xmlns:c16r2="http://schemas.microsoft.com/office/drawing/2015/06/char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xmlns:c16r2="http://schemas.microsoft.com/office/drawing/2015/06/char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extLst xmlns:c16r2="http://schemas.microsoft.com/office/drawing/2015/06/chart">
                  <c:ext xmlns:c16="http://schemas.microsoft.com/office/drawing/2014/chart" uri="{C3380CC4-5D6E-409C-BE32-E72D297353CC}">
                    <c16:uniqueId val="{00000003-7DB8-480C-A85A-F04834BAAA10}"/>
                  </c:ext>
                </c:extLst>
              </c15:ser>
            </c15:filteredBarSeries>
          </c:ext>
        </c:extLst>
      </c:barChart>
      <c:catAx>
        <c:axId val="90174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743792"/>
        <c:crosses val="autoZero"/>
        <c:auto val="1"/>
        <c:lblAlgn val="ctr"/>
        <c:lblOffset val="100"/>
        <c:noMultiLvlLbl val="0"/>
      </c:catAx>
      <c:valAx>
        <c:axId val="9017437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743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42.9%</a:t>
          </a:r>
          <a:endParaRPr lang="en-US" sz="1600" dirty="0"/>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57.1%</a:t>
          </a:r>
          <a:endParaRPr lang="en-US" sz="1600" dirty="0"/>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45.8%</a:t>
          </a:r>
          <a:endParaRPr lang="en-US" sz="1400" dirty="0"/>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54.2%</a:t>
          </a:r>
          <a:endParaRPr lang="en-US" sz="1400" dirty="0"/>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12/11/2017</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99978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23</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806604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31</a:t>
            </a:fld>
            <a:endParaRPr lang="en-US"/>
          </a:p>
        </p:txBody>
      </p:sp>
    </p:spTree>
    <p:extLst>
      <p:ext uri="{BB962C8B-B14F-4D97-AF65-F5344CB8AC3E}">
        <p14:creationId xmlns:p14="http://schemas.microsoft.com/office/powerpoint/2010/main" val="192266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smtClean="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38</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8788" y="165100"/>
            <a:ext cx="7126287" cy="5346700"/>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10238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older population of Texas is growing at an even faster rate than the state as a whole. Over 1 million of the people added to the Texas population between 2000 and 2015 were people aged 65 years and older. This significant increase is driven by the aging of the Baby Boom generation. In 2011, the oldest Baby Boomers turned 65. The older population in Texas is projected to continue its rapid growth, peaking in 2030 when the bulk of the Baby Boomers age into the elder population and leveling off as they age into higher mortality years. By 2050, the elder population and the youth population are projected to make up similar proportions of the state population, projected to be over 40 million. </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40</a:t>
            </a:fld>
            <a:endParaRPr lang="en-US" dirty="0"/>
          </a:p>
        </p:txBody>
      </p:sp>
    </p:spTree>
    <p:extLst>
      <p:ext uri="{BB962C8B-B14F-4D97-AF65-F5344CB8AC3E}">
        <p14:creationId xmlns:p14="http://schemas.microsoft.com/office/powerpoint/2010/main" val="134158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17638" y="552450"/>
            <a:ext cx="6627812"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42</a:t>
            </a:fld>
            <a:endParaRPr lang="en-US" dirty="0"/>
          </a:p>
        </p:txBody>
      </p:sp>
    </p:spTree>
    <p:extLst>
      <p:ext uri="{BB962C8B-B14F-4D97-AF65-F5344CB8AC3E}">
        <p14:creationId xmlns:p14="http://schemas.microsoft.com/office/powerpoint/2010/main" val="386662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388938"/>
            <a:ext cx="7631113" cy="572452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3709724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lnSpcReduction="10000"/>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47</a:t>
            </a:fld>
            <a:endParaRPr lang="en-US" dirty="0"/>
          </a:p>
        </p:txBody>
      </p:sp>
    </p:spTree>
    <p:extLst>
      <p:ext uri="{BB962C8B-B14F-4D97-AF65-F5344CB8AC3E}">
        <p14:creationId xmlns:p14="http://schemas.microsoft.com/office/powerpoint/2010/main" val="1071268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576263"/>
            <a:ext cx="6969125" cy="5227637"/>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48</a:t>
            </a:fld>
            <a:endParaRPr lang="en-US" dirty="0"/>
          </a:p>
        </p:txBody>
      </p:sp>
    </p:spTree>
    <p:extLst>
      <p:ext uri="{BB962C8B-B14F-4D97-AF65-F5344CB8AC3E}">
        <p14:creationId xmlns:p14="http://schemas.microsoft.com/office/powerpoint/2010/main" val="12951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763588"/>
            <a:ext cx="9240838" cy="6932612"/>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205.</a:t>
            </a:r>
            <a:endParaRPr lang="en-US" dirty="0"/>
          </a:p>
        </p:txBody>
      </p:sp>
    </p:spTree>
    <p:extLst>
      <p:ext uri="{BB962C8B-B14F-4D97-AF65-F5344CB8AC3E}">
        <p14:creationId xmlns:p14="http://schemas.microsoft.com/office/powerpoint/2010/main" val="3873274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49</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73038"/>
            <a:ext cx="8307388" cy="6232525"/>
          </a:xfrm>
        </p:spPr>
      </p:sp>
      <p:sp>
        <p:nvSpPr>
          <p:cNvPr id="3" name="Notes Placeholder 2"/>
          <p:cNvSpPr>
            <a:spLocks noGrp="1"/>
          </p:cNvSpPr>
          <p:nvPr>
            <p:ph type="body" idx="1"/>
          </p:nvPr>
        </p:nvSpPr>
        <p:spPr/>
        <p:txBody>
          <a:bodyPr/>
          <a:lstStyle/>
          <a:p>
            <a:pPr defTabSz="1020137">
              <a:defRPr/>
            </a:pPr>
            <a:endParaRPr lang="en-US" sz="900" dirty="0"/>
          </a:p>
          <a:p>
            <a:pPr defTabSz="1020137">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20137">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97521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33557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95643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23790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01763" y="528638"/>
            <a:ext cx="6357937" cy="4767262"/>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12</a:t>
            </a:fld>
            <a:endParaRPr lang="en-US" dirty="0"/>
          </a:p>
        </p:txBody>
      </p:sp>
    </p:spTree>
    <p:extLst>
      <p:ext uri="{BB962C8B-B14F-4D97-AF65-F5344CB8AC3E}">
        <p14:creationId xmlns:p14="http://schemas.microsoft.com/office/powerpoint/2010/main" val="385506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292122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15</a:t>
            </a:fld>
            <a:endParaRPr lang="en-US" dirty="0"/>
          </a:p>
        </p:txBody>
      </p:sp>
    </p:spTree>
    <p:extLst>
      <p:ext uri="{BB962C8B-B14F-4D97-AF65-F5344CB8AC3E}">
        <p14:creationId xmlns:p14="http://schemas.microsoft.com/office/powerpoint/2010/main" val="3289716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12/11/2017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12/11/2017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12/11/2017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12/11/2017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12/11/2017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12/11/2017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12/11/2017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12/11/2017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12/11/2017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12/11/2017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12/11/2017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12/11/2017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76200"/>
            <a:ext cx="5317435" cy="1196529"/>
          </a:xfrm>
        </p:spPr>
        <p:txBody>
          <a:bodyPr>
            <a:normAutofit/>
          </a:bodyPr>
          <a:lstStyle/>
          <a:p>
            <a:pPr algn="ctr"/>
            <a:r>
              <a:rPr lang="en-US" sz="2800" dirty="0"/>
              <a:t>Texas </a:t>
            </a:r>
            <a:r>
              <a:rPr lang="en-US" sz="2800" dirty="0" smtClean="0"/>
              <a:t>Demographics and Real Estate</a:t>
            </a:r>
            <a:endParaRPr lang="en-US" sz="2800" dirty="0"/>
          </a:p>
        </p:txBody>
      </p:sp>
      <p:sp>
        <p:nvSpPr>
          <p:cNvPr id="4" name="Subtitle 3"/>
          <p:cNvSpPr>
            <a:spLocks noGrp="1"/>
          </p:cNvSpPr>
          <p:nvPr>
            <p:ph type="subTitle" idx="1"/>
          </p:nvPr>
        </p:nvSpPr>
        <p:spPr>
          <a:xfrm>
            <a:off x="6019800" y="2743200"/>
            <a:ext cx="2895600" cy="1981200"/>
          </a:xfrm>
        </p:spPr>
        <p:txBody>
          <a:bodyPr>
            <a:normAutofit/>
          </a:bodyPr>
          <a:lstStyle/>
          <a:p>
            <a:pPr algn="ctr"/>
            <a:r>
              <a:rPr lang="en-US" sz="2000" dirty="0"/>
              <a:t> </a:t>
            </a:r>
            <a:r>
              <a:rPr lang="en-US" sz="2000" dirty="0" smtClean="0"/>
              <a:t>Texas Association of </a:t>
            </a:r>
            <a:r>
              <a:rPr lang="en-US" sz="2000" dirty="0" smtClean="0"/>
              <a:t>Realtors</a:t>
            </a:r>
            <a:endParaRPr lang="en-US" sz="2000" dirty="0" smtClean="0"/>
          </a:p>
          <a:p>
            <a:pPr algn="ctr"/>
            <a:r>
              <a:rPr lang="en-US" sz="2000" dirty="0" smtClean="0"/>
              <a:t>December 11, </a:t>
            </a:r>
            <a:r>
              <a:rPr lang="en-US" sz="2000" dirty="0" smtClean="0"/>
              <a:t>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2" t="602" r="-132" b="8643"/>
          <a:stretch/>
        </p:blipFill>
        <p:spPr>
          <a:xfrm>
            <a:off x="2743200" y="1143000"/>
            <a:ext cx="6248400" cy="5546333"/>
          </a:xfrm>
          <a:prstGeom prst="rect">
            <a:avLst/>
          </a:prstGeom>
        </p:spPr>
      </p:pic>
      <p:pic>
        <p:nvPicPr>
          <p:cNvPr id="3" name="Picture 2"/>
          <p:cNvPicPr>
            <a:picLocks noChangeAspect="1"/>
          </p:cNvPicPr>
          <p:nvPr/>
        </p:nvPicPr>
        <p:blipFill rotWithShape="1">
          <a:blip r:embed="rId3"/>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609120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609600" y="1371600"/>
          <a:ext cx="805815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1371600" y="76459"/>
            <a:ext cx="7909560" cy="1127760"/>
          </a:xfrm>
        </p:spPr>
        <p:txBody>
          <a:bodyPr>
            <a:normAutofit fontScale="90000"/>
          </a:bodyPr>
          <a:lstStyle/>
          <a:p>
            <a:r>
              <a:rPr lang="en-US" dirty="0" smtClean="0"/>
              <a:t>Estimated Percent of Total Net-Migrant Flows to and From Texas and Other States, 2015</a:t>
            </a:r>
            <a:endParaRPr lang="en-US" dirty="0"/>
          </a:p>
        </p:txBody>
      </p:sp>
      <p:sp>
        <p:nvSpPr>
          <p:cNvPr id="6" name="Rectangle 5"/>
          <p:cNvSpPr/>
          <p:nvPr/>
        </p:nvSpPr>
        <p:spPr>
          <a:xfrm>
            <a:off x="0" y="6498595"/>
            <a:ext cx="5943600" cy="261610"/>
          </a:xfrm>
          <a:prstGeom prst="rect">
            <a:avLst/>
          </a:prstGeom>
        </p:spPr>
        <p:txBody>
          <a:bodyPr wrap="square">
            <a:spAutoFit/>
          </a:bodyPr>
          <a:lstStyle/>
          <a:p>
            <a:pPr marL="0" marR="0">
              <a:spcBef>
                <a:spcPts val="0"/>
              </a:spcBef>
              <a:spcAft>
                <a:spcPts val="0"/>
              </a:spcAft>
            </a:pPr>
            <a:r>
              <a:rPr lang="en-US" sz="1100" dirty="0" smtClean="0">
                <a:solidFill>
                  <a:schemeClr val="bg1">
                    <a:lumMod val="50000"/>
                  </a:schemeClr>
                </a:solidFill>
                <a:latin typeface="Arial" panose="020B0604020202020204" pitchFamily="34" charset="0"/>
                <a:ea typeface="Times New Roman" panose="02020603050405020304" pitchFamily="18" charset="0"/>
                <a:cs typeface="Times New Roman" panose="02020603050405020304" pitchFamily="18" charset="0"/>
              </a:rPr>
              <a:t>Source: U.S. Census Bureau, 2016. ACS Migration Flows, 2015</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86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400" kern="0" dirty="0">
                <a:solidFill>
                  <a:schemeClr val="bg1"/>
                </a:solidFill>
                <a:latin typeface="+mj-lt"/>
                <a:ea typeface="+mj-ea"/>
                <a:cs typeface="+mj-cs"/>
              </a:rPr>
              <a:t>Texas Racial and Ethnic Composition, </a:t>
            </a:r>
          </a:p>
          <a:p>
            <a:pPr lvl="0" algn="ctr" eaLnBrk="1" hangingPunct="1">
              <a:defRPr/>
            </a:pPr>
            <a:r>
              <a:rPr lang="en-US" sz="2400" kern="0" dirty="0">
                <a:solidFill>
                  <a:schemeClr val="bg1"/>
                </a:solidFill>
                <a:latin typeface="+mj-lt"/>
                <a:ea typeface="+mj-ea"/>
                <a:cs typeface="+mj-cs"/>
              </a:rPr>
              <a:t>2000, 2010, and 2015</a:t>
            </a:r>
          </a:p>
        </p:txBody>
      </p:sp>
      <p:sp>
        <p:nvSpPr>
          <p:cNvPr id="9" name="Rectangle 8"/>
          <p:cNvSpPr/>
          <p:nvPr/>
        </p:nvSpPr>
        <p:spPr>
          <a:xfrm>
            <a:off x="0" y="6472543"/>
            <a:ext cx="8001000" cy="430887"/>
          </a:xfrm>
          <a:prstGeom prst="rect">
            <a:avLst/>
          </a:prstGeom>
        </p:spPr>
        <p:txBody>
          <a:bodyPr wrap="square">
            <a:spAutoFit/>
          </a:bodyPr>
          <a:lstStyle/>
          <a:p>
            <a:r>
              <a:rPr lang="en-US" sz="1100" dirty="0">
                <a:solidFill>
                  <a:schemeClr val="tx1">
                    <a:lumMod val="50000"/>
                    <a:lumOff val="50000"/>
                  </a:schemeClr>
                </a:solidFill>
              </a:rPr>
              <a:t>Source: U.S. Census Bureau. 2000, 2010 Decennial Census and 2015 Population Estimates					</a:t>
            </a:r>
          </a:p>
        </p:txBody>
      </p:sp>
      <p:sp>
        <p:nvSpPr>
          <p:cNvPr id="7" name="Slide Number Placeholder 3"/>
          <p:cNvSpPr txBox="1">
            <a:spLocks/>
          </p:cNvSpPr>
          <p:nvPr/>
        </p:nvSpPr>
        <p:spPr>
          <a:xfrm>
            <a:off x="6553200" y="635635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a:t>11</a:t>
            </a:r>
          </a:p>
        </p:txBody>
      </p:sp>
      <p:graphicFrame>
        <p:nvGraphicFramePr>
          <p:cNvPr id="11" name="Chart 10"/>
          <p:cNvGraphicFramePr>
            <a:graphicFrameLocks noGrp="1"/>
          </p:cNvGraphicFramePr>
          <p:nvPr>
            <p:extLst/>
          </p:nvPr>
        </p:nvGraphicFramePr>
        <p:xfrm>
          <a:off x="-721708" y="1112122"/>
          <a:ext cx="4966253" cy="372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710051" y="2581260"/>
          <a:ext cx="5089228" cy="3717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noGrp="1"/>
          </p:cNvGraphicFramePr>
          <p:nvPr>
            <p:extLst/>
          </p:nvPr>
        </p:nvGraphicFramePr>
        <p:xfrm>
          <a:off x="2336457" y="1819277"/>
          <a:ext cx="4415027" cy="37298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33589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Texas Racial and Ethnic Composition, 1980 to 2050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13</a:t>
            </a:fld>
            <a:endParaRPr lang="en-US" dirty="0"/>
          </a:p>
        </p:txBody>
      </p:sp>
      <p:pic>
        <p:nvPicPr>
          <p:cNvPr id="7" name="Content Placeholder 6"/>
          <p:cNvPicPr>
            <a:picLocks noGrp="1" noChangeAspect="1"/>
          </p:cNvPicPr>
          <p:nvPr>
            <p:ph idx="1"/>
          </p:nvPr>
        </p:nvPicPr>
        <p:blipFill>
          <a:blip r:embed="rId2"/>
          <a:stretch>
            <a:fillRect/>
          </a:stretch>
        </p:blipFill>
        <p:spPr>
          <a:xfrm>
            <a:off x="1360374" y="1511300"/>
            <a:ext cx="6423252" cy="4664075"/>
          </a:xfrm>
          <a:prstGeom prst="rect">
            <a:avLst/>
          </a:prstGeom>
        </p:spPr>
      </p:pic>
      <p:sp>
        <p:nvSpPr>
          <p:cNvPr id="8" name="TextBox 7"/>
          <p:cNvSpPr txBox="1"/>
          <p:nvPr/>
        </p:nvSpPr>
        <p:spPr>
          <a:xfrm>
            <a:off x="129070" y="6426919"/>
            <a:ext cx="8009089" cy="253916"/>
          </a:xfrm>
          <a:prstGeom prst="rect">
            <a:avLst/>
          </a:prstGeom>
          <a:noFill/>
        </p:spPr>
        <p:txBody>
          <a:bodyPr wrap="square" rtlCol="0">
            <a:spAutoFit/>
          </a:bodyPr>
          <a:lstStyle/>
          <a:p>
            <a:r>
              <a:rPr lang="en-US" sz="1050" dirty="0" smtClean="0">
                <a:solidFill>
                  <a:schemeClr val="bg1">
                    <a:lumMod val="50000"/>
                  </a:schemeClr>
                </a:solidFill>
              </a:rPr>
              <a:t>Source: U.S. Census Bureau, 1980 to 2010 Decennial Censuses; Texas Demographic Center, 2014 Population Projections, Half Migration Scenario</a:t>
            </a:r>
            <a:endParaRPr lang="en-US" sz="1050" dirty="0">
              <a:solidFill>
                <a:schemeClr val="bg1">
                  <a:lumMod val="50000"/>
                </a:schemeClr>
              </a:solidFill>
            </a:endParaRPr>
          </a:p>
        </p:txBody>
      </p:sp>
    </p:spTree>
    <p:extLst>
      <p:ext uri="{BB962C8B-B14F-4D97-AF65-F5344CB8AC3E}">
        <p14:creationId xmlns:p14="http://schemas.microsoft.com/office/powerpoint/2010/main" val="375791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Racial and Ethnic Composition of Texas and Top 10 Most Populous Counties, </a:t>
            </a:r>
            <a:r>
              <a:rPr lang="en-US" sz="2400" dirty="0" smtClean="0"/>
              <a:t>2015</a:t>
            </a:r>
            <a:endParaRPr lang="en-US" sz="2400" dirty="0"/>
          </a:p>
        </p:txBody>
      </p:sp>
      <p:graphicFrame>
        <p:nvGraphicFramePr>
          <p:cNvPr id="4" name="Content Placeholder 3"/>
          <p:cNvGraphicFramePr>
            <a:graphicFrameLocks noGrp="1"/>
          </p:cNvGraphicFramePr>
          <p:nvPr>
            <p:ph idx="1"/>
            <p:extLst/>
          </p:nvPr>
        </p:nvGraphicFramePr>
        <p:xfrm>
          <a:off x="609598" y="1447801"/>
          <a:ext cx="7735504" cy="4690896"/>
        </p:xfrm>
        <a:graphic>
          <a:graphicData uri="http://schemas.openxmlformats.org/drawingml/2006/table">
            <a:tbl>
              <a:tblPr firstRow="1" firstCol="1" bandRow="1">
                <a:tableStyleId>{5C22544A-7EE6-4342-B048-85BDC9FD1C3A}</a:tableStyleId>
              </a:tblPr>
              <a:tblGrid>
                <a:gridCol w="2119099">
                  <a:extLst>
                    <a:ext uri="{9D8B030D-6E8A-4147-A177-3AD203B41FA5}">
                      <a16:colId xmlns:a16="http://schemas.microsoft.com/office/drawing/2014/main" xmlns="" val="20000"/>
                    </a:ext>
                  </a:extLst>
                </a:gridCol>
                <a:gridCol w="1271459">
                  <a:extLst>
                    <a:ext uri="{9D8B030D-6E8A-4147-A177-3AD203B41FA5}">
                      <a16:colId xmlns:a16="http://schemas.microsoft.com/office/drawing/2014/main" xmlns="" val="20002"/>
                    </a:ext>
                  </a:extLst>
                </a:gridCol>
                <a:gridCol w="1099382">
                  <a:extLst>
                    <a:ext uri="{9D8B030D-6E8A-4147-A177-3AD203B41FA5}">
                      <a16:colId xmlns:a16="http://schemas.microsoft.com/office/drawing/2014/main" xmlns="" val="20003"/>
                    </a:ext>
                  </a:extLst>
                </a:gridCol>
                <a:gridCol w="1070701">
                  <a:extLst>
                    <a:ext uri="{9D8B030D-6E8A-4147-A177-3AD203B41FA5}">
                      <a16:colId xmlns:a16="http://schemas.microsoft.com/office/drawing/2014/main" xmlns="" val="1330857827"/>
                    </a:ext>
                  </a:extLst>
                </a:gridCol>
                <a:gridCol w="1058334">
                  <a:extLst>
                    <a:ext uri="{9D8B030D-6E8A-4147-A177-3AD203B41FA5}">
                      <a16:colId xmlns:a16="http://schemas.microsoft.com/office/drawing/2014/main" xmlns="" val="20004"/>
                    </a:ext>
                  </a:extLst>
                </a:gridCol>
                <a:gridCol w="1116529">
                  <a:extLst>
                    <a:ext uri="{9D8B030D-6E8A-4147-A177-3AD203B41FA5}">
                      <a16:colId xmlns:a16="http://schemas.microsoft.com/office/drawing/2014/main" xmlns="" val="20005"/>
                    </a:ext>
                  </a:extLst>
                </a:gridCol>
              </a:tblGrid>
              <a:tr h="595079">
                <a:tc>
                  <a:txBody>
                    <a:bodyPr/>
                    <a:lstStyle/>
                    <a:p>
                      <a:pPr marL="91440" algn="l" fontAlgn="b">
                        <a:spcBef>
                          <a:spcPts val="600"/>
                        </a:spcBef>
                      </a:pP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900" b="0" u="none" strike="noStrike" dirty="0" smtClean="0">
                          <a:effectLst/>
                        </a:rPr>
                        <a:t>NH White</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900" b="0" u="none" strike="noStrike" dirty="0" smtClean="0">
                          <a:effectLst/>
                        </a:rPr>
                        <a:t> NH </a:t>
                      </a:r>
                      <a:r>
                        <a:rPr lang="en-US" sz="1900" b="0" u="none" strike="noStrike" dirty="0">
                          <a:effectLst/>
                        </a:rPr>
                        <a:t>Black</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900" b="0" u="none" strike="noStrike" dirty="0" smtClean="0">
                          <a:effectLst/>
                        </a:rPr>
                        <a:t> Hispanic</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900" b="0" u="none" strike="noStrike" dirty="0" smtClean="0">
                          <a:effectLst/>
                        </a:rPr>
                        <a:t> NH </a:t>
                      </a:r>
                      <a:r>
                        <a:rPr lang="en-US" sz="1900" b="0" u="none" strike="noStrike" dirty="0">
                          <a:effectLst/>
                        </a:rPr>
                        <a:t>Asian</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900" b="0" u="none" strike="noStrike" dirty="0" smtClean="0">
                          <a:effectLst/>
                        </a:rPr>
                        <a:t> NH </a:t>
                      </a:r>
                      <a:r>
                        <a:rPr lang="en-US" sz="1900" b="0" u="none" strike="noStrike" dirty="0">
                          <a:effectLst/>
                        </a:rPr>
                        <a:t>Other</a:t>
                      </a:r>
                      <a:endParaRPr lang="en-US" sz="19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0"/>
                  </a:ext>
                </a:extLst>
              </a:tr>
              <a:tr h="372347">
                <a:tc>
                  <a:txBody>
                    <a:bodyPr/>
                    <a:lstStyle/>
                    <a:p>
                      <a:pPr marL="91440" algn="l" fontAlgn="b">
                        <a:spcBef>
                          <a:spcPts val="600"/>
                        </a:spcBef>
                      </a:pPr>
                      <a:r>
                        <a:rPr lang="en-US" sz="1900" b="0" u="none" strike="noStrike" dirty="0">
                          <a:effectLst/>
                        </a:rPr>
                        <a:t>TEXAS</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900" u="none" strike="noStrike" dirty="0" smtClean="0">
                          <a:solidFill>
                            <a:schemeClr val="accent1">
                              <a:lumMod val="50000"/>
                            </a:schemeClr>
                          </a:solidFill>
                          <a:effectLst/>
                        </a:rPr>
                        <a:t>43.0%</a:t>
                      </a:r>
                      <a:endParaRPr lang="en-US" sz="1900" b="0" i="0" u="none" strike="noStrike" dirty="0">
                        <a:solidFill>
                          <a:schemeClr val="accent1">
                            <a:lumMod val="50000"/>
                          </a:schemeClr>
                        </a:solidFill>
                        <a:effectLst/>
                        <a:latin typeface="Calibri" panose="020F0502020204030204" pitchFamily="34" charset="0"/>
                      </a:endParaRPr>
                    </a:p>
                  </a:txBody>
                  <a:tcPr marL="9525" marT="9525" marB="0" anchor="b">
                    <a:solidFill>
                      <a:schemeClr val="accent1">
                        <a:lumMod val="60000"/>
                        <a:lumOff val="40000"/>
                      </a:schemeClr>
                    </a:solidFill>
                  </a:tcPr>
                </a:tc>
                <a:tc>
                  <a:txBody>
                    <a:bodyPr/>
                    <a:lstStyle/>
                    <a:p>
                      <a:pPr algn="r" fontAlgn="b"/>
                      <a:r>
                        <a:rPr lang="en-US" sz="1900" u="none" strike="noStrike" dirty="0" smtClean="0">
                          <a:solidFill>
                            <a:schemeClr val="accent1">
                              <a:lumMod val="50000"/>
                            </a:schemeClr>
                          </a:solidFill>
                          <a:effectLst/>
                        </a:rPr>
                        <a:t>11.8%</a:t>
                      </a:r>
                      <a:endParaRPr lang="en-US" sz="1900" b="0" i="0" u="none" strike="noStrike" dirty="0">
                        <a:solidFill>
                          <a:schemeClr val="accent1">
                            <a:lumMod val="50000"/>
                          </a:schemeClr>
                        </a:solidFill>
                        <a:effectLst/>
                        <a:latin typeface="Calibri" panose="020F0502020204030204" pitchFamily="34" charset="0"/>
                      </a:endParaRPr>
                    </a:p>
                  </a:txBody>
                  <a:tcPr marL="9525" marT="9525" marB="0" anchor="b">
                    <a:solidFill>
                      <a:schemeClr val="accent1">
                        <a:lumMod val="60000"/>
                        <a:lumOff val="40000"/>
                      </a:schemeClr>
                    </a:solidFill>
                  </a:tcPr>
                </a:tc>
                <a:tc>
                  <a:txBody>
                    <a:bodyPr/>
                    <a:lstStyle/>
                    <a:p>
                      <a:pPr algn="r" fontAlgn="b"/>
                      <a:r>
                        <a:rPr lang="en-US" sz="1900" u="none" strike="noStrike" dirty="0" smtClean="0">
                          <a:solidFill>
                            <a:schemeClr val="accent1">
                              <a:lumMod val="50000"/>
                            </a:schemeClr>
                          </a:solidFill>
                          <a:effectLst/>
                        </a:rPr>
                        <a:t>38.8%</a:t>
                      </a:r>
                      <a:endParaRPr lang="en-US" sz="1900" b="0" i="0" u="none" strike="noStrike" dirty="0">
                        <a:solidFill>
                          <a:schemeClr val="accent1">
                            <a:lumMod val="50000"/>
                          </a:schemeClr>
                        </a:solidFill>
                        <a:effectLst/>
                        <a:latin typeface="Calibri" panose="020F0502020204030204" pitchFamily="34" charset="0"/>
                      </a:endParaRPr>
                    </a:p>
                  </a:txBody>
                  <a:tcPr marL="9525" marT="9525" marB="0" anchor="b">
                    <a:solidFill>
                      <a:schemeClr val="accent1">
                        <a:lumMod val="60000"/>
                        <a:lumOff val="40000"/>
                      </a:schemeClr>
                    </a:solidFill>
                  </a:tcPr>
                </a:tc>
                <a:tc>
                  <a:txBody>
                    <a:bodyPr/>
                    <a:lstStyle/>
                    <a:p>
                      <a:pPr algn="r" fontAlgn="b"/>
                      <a:r>
                        <a:rPr lang="en-US" sz="1900" u="none" strike="noStrike" dirty="0" smtClean="0">
                          <a:solidFill>
                            <a:schemeClr val="accent1">
                              <a:lumMod val="50000"/>
                            </a:schemeClr>
                          </a:solidFill>
                          <a:effectLst/>
                        </a:rPr>
                        <a:t>4.6%</a:t>
                      </a:r>
                      <a:endParaRPr lang="en-US" sz="1900" b="0" i="0" u="none" strike="noStrike" dirty="0">
                        <a:solidFill>
                          <a:schemeClr val="accent1">
                            <a:lumMod val="50000"/>
                          </a:schemeClr>
                        </a:solidFill>
                        <a:effectLst/>
                        <a:latin typeface="Calibri" panose="020F0502020204030204" pitchFamily="34" charset="0"/>
                      </a:endParaRPr>
                    </a:p>
                  </a:txBody>
                  <a:tcPr marL="9525" marT="9525" marB="0" anchor="b">
                    <a:solidFill>
                      <a:schemeClr val="accent1">
                        <a:lumMod val="60000"/>
                        <a:lumOff val="40000"/>
                      </a:schemeClr>
                    </a:solidFill>
                  </a:tcPr>
                </a:tc>
                <a:tc>
                  <a:txBody>
                    <a:bodyPr/>
                    <a:lstStyle/>
                    <a:p>
                      <a:pPr algn="r" fontAlgn="b"/>
                      <a:r>
                        <a:rPr lang="en-US" sz="1900" u="none" strike="noStrike" dirty="0" smtClean="0">
                          <a:solidFill>
                            <a:schemeClr val="accent1">
                              <a:lumMod val="50000"/>
                            </a:schemeClr>
                          </a:solidFill>
                          <a:effectLst/>
                        </a:rPr>
                        <a:t>1.8%</a:t>
                      </a:r>
                      <a:endParaRPr lang="en-US" sz="1900" b="0" i="0" u="none" strike="noStrike" dirty="0">
                        <a:solidFill>
                          <a:schemeClr val="accent1">
                            <a:lumMod val="50000"/>
                          </a:schemeClr>
                        </a:solidFill>
                        <a:effectLst/>
                        <a:latin typeface="Calibri" panose="020F0502020204030204" pitchFamily="34" charset="0"/>
                      </a:endParaRPr>
                    </a:p>
                  </a:txBody>
                  <a:tcPr marL="9525" marT="9525" marB="0" anchor="b">
                    <a:solidFill>
                      <a:schemeClr val="accent1">
                        <a:lumMod val="60000"/>
                        <a:lumOff val="40000"/>
                      </a:schemeClr>
                    </a:solidFill>
                  </a:tcPr>
                </a:tc>
                <a:extLst>
                  <a:ext uri="{0D108BD9-81ED-4DB2-BD59-A6C34878D82A}">
                    <a16:rowId xmlns:a16="http://schemas.microsoft.com/office/drawing/2014/main" xmlns="" val="10001"/>
                  </a:ext>
                </a:extLst>
              </a:tr>
              <a:tr h="372347">
                <a:tc>
                  <a:txBody>
                    <a:bodyPr/>
                    <a:lstStyle/>
                    <a:p>
                      <a:pPr marL="91440" algn="l" fontAlgn="b">
                        <a:spcBef>
                          <a:spcPts val="600"/>
                        </a:spcBef>
                      </a:pPr>
                      <a:r>
                        <a:rPr lang="en-US" sz="1900" b="0" u="none" strike="noStrike" dirty="0">
                          <a:effectLst/>
                        </a:rPr>
                        <a:t>Denton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60.9%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9.3%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2.6%</a:t>
                      </a:r>
                    </a:p>
                  </a:txBody>
                  <a:tcPr marL="9525" marR="9525" marT="9525" marB="0" anchor="b"/>
                </a:tc>
                <a:extLst>
                  <a:ext uri="{0D108BD9-81ED-4DB2-BD59-A6C34878D82A}">
                    <a16:rowId xmlns:a16="http://schemas.microsoft.com/office/drawing/2014/main" xmlns="" val="10002"/>
                  </a:ext>
                </a:extLst>
              </a:tr>
              <a:tr h="372347">
                <a:tc>
                  <a:txBody>
                    <a:bodyPr/>
                    <a:lstStyle/>
                    <a:p>
                      <a:pPr marL="91440" algn="l" fontAlgn="b">
                        <a:spcBef>
                          <a:spcPts val="600"/>
                        </a:spcBef>
                      </a:pPr>
                      <a:r>
                        <a:rPr lang="en-US" sz="1900" b="0" u="none" strike="noStrike" dirty="0">
                          <a:effectLst/>
                        </a:rPr>
                        <a:t>Collin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59.4%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9.4%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13.4%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extLst>
                  <a:ext uri="{0D108BD9-81ED-4DB2-BD59-A6C34878D82A}">
                    <a16:rowId xmlns:a16="http://schemas.microsoft.com/office/drawing/2014/main" xmlns="" val="10003"/>
                  </a:ext>
                </a:extLst>
              </a:tr>
              <a:tr h="372347">
                <a:tc>
                  <a:txBody>
                    <a:bodyPr/>
                    <a:lstStyle/>
                    <a:p>
                      <a:pPr marL="91440" algn="l" fontAlgn="b">
                        <a:spcBef>
                          <a:spcPts val="600"/>
                        </a:spcBef>
                      </a:pPr>
                      <a:r>
                        <a:rPr lang="en-US" sz="1900" b="0" u="none" strike="noStrike" dirty="0">
                          <a:effectLst/>
                        </a:rPr>
                        <a:t>Travis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49.5%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5" marB="0" anchor="b"/>
                </a:tc>
                <a:extLst>
                  <a:ext uri="{0D108BD9-81ED-4DB2-BD59-A6C34878D82A}">
                    <a16:rowId xmlns:a16="http://schemas.microsoft.com/office/drawing/2014/main" xmlns="" val="10004"/>
                  </a:ext>
                </a:extLst>
              </a:tr>
              <a:tr h="372347">
                <a:tc>
                  <a:txBody>
                    <a:bodyPr/>
                    <a:lstStyle/>
                    <a:p>
                      <a:pPr marL="91440" algn="l" fontAlgn="b">
                        <a:spcBef>
                          <a:spcPts val="600"/>
                        </a:spcBef>
                      </a:pPr>
                      <a:r>
                        <a:rPr lang="en-US" sz="1900" b="0" u="none" strike="noStrike" dirty="0">
                          <a:effectLst/>
                        </a:rPr>
                        <a:t>Tarrant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48.6%</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15.6%</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28.2%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2.4%</a:t>
                      </a:r>
                    </a:p>
                  </a:txBody>
                  <a:tcPr marL="9525" marR="9525" marT="9525" marB="0" anchor="b"/>
                </a:tc>
                <a:extLst>
                  <a:ext uri="{0D108BD9-81ED-4DB2-BD59-A6C34878D82A}">
                    <a16:rowId xmlns:a16="http://schemas.microsoft.com/office/drawing/2014/main" xmlns="" val="10005"/>
                  </a:ext>
                </a:extLst>
              </a:tr>
              <a:tr h="372347">
                <a:tc>
                  <a:txBody>
                    <a:bodyPr/>
                    <a:lstStyle/>
                    <a:p>
                      <a:pPr marL="91440" algn="l" fontAlgn="b">
                        <a:spcBef>
                          <a:spcPts val="600"/>
                        </a:spcBef>
                      </a:pPr>
                      <a:r>
                        <a:rPr lang="en-US" sz="1900" b="0" u="none" strike="noStrike" dirty="0">
                          <a:effectLst/>
                        </a:rPr>
                        <a:t>Fort Bend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34.6%</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20.1%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24.1%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xmlns="" val="10006"/>
                  </a:ext>
                </a:extLst>
              </a:tr>
              <a:tr h="372347">
                <a:tc>
                  <a:txBody>
                    <a:bodyPr/>
                    <a:lstStyle/>
                    <a:p>
                      <a:pPr marL="91440" algn="l" fontAlgn="b">
                        <a:spcBef>
                          <a:spcPts val="600"/>
                        </a:spcBef>
                      </a:pPr>
                      <a:r>
                        <a:rPr lang="en-US" sz="1900" b="0" u="none" strike="noStrike" dirty="0">
                          <a:effectLst/>
                        </a:rPr>
                        <a:t>Harris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18.5%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42.0%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xmlns="" val="10007"/>
                  </a:ext>
                </a:extLst>
              </a:tr>
              <a:tr h="372347">
                <a:tc>
                  <a:txBody>
                    <a:bodyPr/>
                    <a:lstStyle/>
                    <a:p>
                      <a:pPr marL="91440" algn="l" fontAlgn="b">
                        <a:spcBef>
                          <a:spcPts val="600"/>
                        </a:spcBef>
                      </a:pPr>
                      <a:r>
                        <a:rPr lang="en-US" sz="1900" b="0" u="none" strike="noStrike" dirty="0">
                          <a:effectLst/>
                        </a:rPr>
                        <a:t>Dallas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30.6%</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xmlns="" val="10008"/>
                  </a:ext>
                </a:extLst>
              </a:tr>
              <a:tr h="372347">
                <a:tc>
                  <a:txBody>
                    <a:bodyPr/>
                    <a:lstStyle/>
                    <a:p>
                      <a:pPr marL="91440" algn="l" fontAlgn="b">
                        <a:spcBef>
                          <a:spcPts val="600"/>
                        </a:spcBef>
                      </a:pPr>
                      <a:r>
                        <a:rPr lang="en-US" sz="1900" b="0" u="none" strike="noStrike" dirty="0">
                          <a:effectLst/>
                        </a:rPr>
                        <a:t>Bexar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28.7%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59.5%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xmlns="" val="10009"/>
                  </a:ext>
                </a:extLst>
              </a:tr>
              <a:tr h="372347">
                <a:tc>
                  <a:txBody>
                    <a:bodyPr/>
                    <a:lstStyle/>
                    <a:p>
                      <a:pPr marL="91440" algn="l" fontAlgn="b">
                        <a:spcBef>
                          <a:spcPts val="600"/>
                        </a:spcBef>
                      </a:pPr>
                      <a:r>
                        <a:rPr lang="en-US" sz="1900" b="0" u="none" strike="noStrike" dirty="0" smtClean="0">
                          <a:effectLst/>
                        </a:rPr>
                        <a:t>El Paso 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13.1%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81.3%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1.2%</a:t>
                      </a:r>
                    </a:p>
                  </a:txBody>
                  <a:tcPr marL="9525" marR="9525" marT="9525" marB="0" anchor="b"/>
                </a:tc>
                <a:extLst>
                  <a:ext uri="{0D108BD9-81ED-4DB2-BD59-A6C34878D82A}">
                    <a16:rowId xmlns:a16="http://schemas.microsoft.com/office/drawing/2014/main" xmlns="" val="10010"/>
                  </a:ext>
                </a:extLst>
              </a:tr>
              <a:tr h="372347">
                <a:tc>
                  <a:txBody>
                    <a:bodyPr/>
                    <a:lstStyle/>
                    <a:p>
                      <a:pPr marL="91440" algn="l" fontAlgn="b">
                        <a:spcBef>
                          <a:spcPts val="600"/>
                        </a:spcBef>
                      </a:pPr>
                      <a:r>
                        <a:rPr lang="en-US" sz="1900" b="0" u="none" strike="noStrike" dirty="0" smtClean="0">
                          <a:effectLst/>
                        </a:rPr>
                        <a:t>Hidalgo</a:t>
                      </a:r>
                      <a:r>
                        <a:rPr lang="en-US" sz="1900" b="0" u="none" strike="noStrike" baseline="0" dirty="0" smtClean="0">
                          <a:effectLst/>
                        </a:rPr>
                        <a:t> </a:t>
                      </a:r>
                      <a:r>
                        <a:rPr lang="en-US" sz="1900" b="0" u="none" strike="noStrike" dirty="0" smtClean="0">
                          <a:effectLst/>
                        </a:rPr>
                        <a:t>County</a:t>
                      </a:r>
                      <a:endParaRPr lang="en-US" sz="19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0.5%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91.3%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0.2%</a:t>
                      </a:r>
                    </a:p>
                  </a:txBody>
                  <a:tcPr marL="9525" marR="9525" marT="9525" marB="0" anchor="b"/>
                </a:tc>
                <a:extLst>
                  <a:ext uri="{0D108BD9-81ED-4DB2-BD59-A6C34878D82A}">
                    <a16:rowId xmlns:a16="http://schemas.microsoft.com/office/drawing/2014/main" xmlns="" val="10011"/>
                  </a:ext>
                </a:extLst>
              </a:tr>
            </a:tbl>
          </a:graphicData>
        </a:graphic>
      </p:graphicFrame>
      <p:sp>
        <p:nvSpPr>
          <p:cNvPr id="5" name="Rectangle 4"/>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2015 </a:t>
            </a:r>
            <a:r>
              <a:rPr lang="en-US" sz="1100" dirty="0">
                <a:solidFill>
                  <a:schemeClr val="tx1">
                    <a:lumMod val="50000"/>
                    <a:lumOff val="50000"/>
                  </a:schemeClr>
                </a:solidFill>
              </a:rPr>
              <a:t>Vintage Population Estimates</a:t>
            </a:r>
          </a:p>
        </p:txBody>
      </p:sp>
      <p:sp>
        <p:nvSpPr>
          <p:cNvPr id="6" name="Slide Number Placeholder 3"/>
          <p:cNvSpPr txBox="1">
            <a:spLocks/>
          </p:cNvSpPr>
          <p:nvPr/>
        </p:nvSpPr>
        <p:spPr>
          <a:xfrm>
            <a:off x="6553200" y="635635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a:t>12</a:t>
            </a:r>
          </a:p>
        </p:txBody>
      </p:sp>
    </p:spTree>
    <p:extLst>
      <p:ext uri="{BB962C8B-B14F-4D97-AF65-F5344CB8AC3E}">
        <p14:creationId xmlns:p14="http://schemas.microsoft.com/office/powerpoint/2010/main" val="399957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smtClean="0"/>
              <a:t>Population Pyramids for Hispanics and </a:t>
            </a:r>
            <a:r>
              <a:rPr lang="en-US" sz="2800" dirty="0"/>
              <a:t>N</a:t>
            </a:r>
            <a:r>
              <a:rPr lang="en-US" sz="2800" dirty="0" smtClean="0"/>
              <a:t>on-Hispanic Whites in Texas, 2010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15</a:t>
            </a:fld>
            <a:endParaRPr lang="en-US" dirty="0"/>
          </a:p>
        </p:txBody>
      </p:sp>
      <p:pic>
        <p:nvPicPr>
          <p:cNvPr id="5" name="Picture 4"/>
          <p:cNvPicPr>
            <a:picLocks noChangeAspect="1"/>
          </p:cNvPicPr>
          <p:nvPr/>
        </p:nvPicPr>
        <p:blipFill>
          <a:blip r:embed="rId3"/>
          <a:stretch>
            <a:fillRect/>
          </a:stretch>
        </p:blipFill>
        <p:spPr>
          <a:xfrm>
            <a:off x="397079" y="1145265"/>
            <a:ext cx="8349843" cy="5576211"/>
          </a:xfrm>
          <a:prstGeom prst="rect">
            <a:avLst/>
          </a:prstGeom>
        </p:spPr>
      </p:pic>
    </p:spTree>
    <p:extLst>
      <p:ext uri="{BB962C8B-B14F-4D97-AF65-F5344CB8AC3E}">
        <p14:creationId xmlns:p14="http://schemas.microsoft.com/office/powerpoint/2010/main" val="188337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16</a:t>
            </a:fld>
            <a:endParaRPr lang="en-US" dirty="0"/>
          </a:p>
        </p:txBody>
      </p:sp>
      <p:sp>
        <p:nvSpPr>
          <p:cNvPr id="3"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2400" dirty="0"/>
              <a:t>Annual Shares of Recent Non-Citizen Immigrants to Texas by World Area of Birth, </a:t>
            </a:r>
            <a:r>
              <a:rPr lang="en-US" sz="2400" dirty="0" smtClean="0"/>
              <a:t>2005-2015 </a:t>
            </a:r>
            <a:endParaRPr lang="en-US" sz="2400" dirty="0"/>
          </a:p>
        </p:txBody>
      </p:sp>
      <p:graphicFrame>
        <p:nvGraphicFramePr>
          <p:cNvPr id="5" name="Chart 4"/>
          <p:cNvGraphicFramePr>
            <a:graphicFrameLocks noGrp="1"/>
          </p:cNvGraphicFramePr>
          <p:nvPr>
            <p:extLst/>
          </p:nvPr>
        </p:nvGraphicFramePr>
        <p:xfrm>
          <a:off x="832585" y="1228335"/>
          <a:ext cx="7478830" cy="517247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American Community Survey, 1-Year PUMS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2164944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Unauthorized and Mexican Immigration, 2015</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17</a:t>
            </a:fld>
            <a:endParaRPr lang="en-US" dirty="0"/>
          </a:p>
        </p:txBody>
      </p:sp>
      <p:pic>
        <p:nvPicPr>
          <p:cNvPr id="10" name="Picture 9"/>
          <p:cNvPicPr>
            <a:picLocks noChangeAspect="1"/>
          </p:cNvPicPr>
          <p:nvPr/>
        </p:nvPicPr>
        <p:blipFill rotWithShape="1">
          <a:blip r:embed="rId2"/>
          <a:srcRect t="4947" b="2051"/>
          <a:stretch/>
        </p:blipFill>
        <p:spPr>
          <a:xfrm>
            <a:off x="4111" y="1777194"/>
            <a:ext cx="2626090" cy="4498607"/>
          </a:xfrm>
          <a:prstGeom prst="rect">
            <a:avLst/>
          </a:prstGeom>
        </p:spPr>
      </p:pic>
      <p:pic>
        <p:nvPicPr>
          <p:cNvPr id="11" name="Picture 10"/>
          <p:cNvPicPr>
            <a:picLocks noChangeAspect="1"/>
          </p:cNvPicPr>
          <p:nvPr/>
        </p:nvPicPr>
        <p:blipFill rotWithShape="1">
          <a:blip r:embed="rId3"/>
          <a:srcRect t="1847" b="2154"/>
          <a:stretch/>
        </p:blipFill>
        <p:spPr>
          <a:xfrm>
            <a:off x="2671985" y="1767328"/>
            <a:ext cx="3484928" cy="4508473"/>
          </a:xfrm>
          <a:prstGeom prst="rect">
            <a:avLst/>
          </a:prstGeom>
        </p:spPr>
      </p:pic>
      <p:pic>
        <p:nvPicPr>
          <p:cNvPr id="12" name="Picture 11"/>
          <p:cNvPicPr>
            <a:picLocks noChangeAspect="1"/>
          </p:cNvPicPr>
          <p:nvPr/>
        </p:nvPicPr>
        <p:blipFill rotWithShape="1">
          <a:blip r:embed="rId4"/>
          <a:srcRect t="1333" b="1931"/>
          <a:stretch/>
        </p:blipFill>
        <p:spPr>
          <a:xfrm>
            <a:off x="6254803" y="1767328"/>
            <a:ext cx="2872631" cy="4438215"/>
          </a:xfrm>
          <a:prstGeom prst="rect">
            <a:avLst/>
          </a:prstGeom>
        </p:spPr>
      </p:pic>
    </p:spTree>
    <p:extLst>
      <p:ext uri="{BB962C8B-B14F-4D97-AF65-F5344CB8AC3E}">
        <p14:creationId xmlns:p14="http://schemas.microsoft.com/office/powerpoint/2010/main" val="3929987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pic>
        <p:nvPicPr>
          <p:cNvPr id="3" name="Picture 2"/>
          <p:cNvPicPr>
            <a:picLocks noChangeAspect="1"/>
          </p:cNvPicPr>
          <p:nvPr/>
        </p:nvPicPr>
        <p:blipFill>
          <a:blip r:embed="rId2"/>
          <a:stretch>
            <a:fillRect/>
          </a:stretch>
        </p:blipFill>
        <p:spPr>
          <a:xfrm>
            <a:off x="1464741" y="1134356"/>
            <a:ext cx="6828702" cy="5587120"/>
          </a:xfrm>
          <a:prstGeom prst="rect">
            <a:avLst/>
          </a:prstGeom>
        </p:spPr>
      </p:pic>
    </p:spTree>
    <p:extLst>
      <p:ext uri="{BB962C8B-B14F-4D97-AF65-F5344CB8AC3E}">
        <p14:creationId xmlns:p14="http://schemas.microsoft.com/office/powerpoint/2010/main" val="44472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1122598" y="1314450"/>
            <a:ext cx="6906976" cy="5407025"/>
          </a:xfrm>
        </p:spPr>
      </p:pic>
      <p:sp>
        <p:nvSpPr>
          <p:cNvPr id="4" name="Slide Number Placeholder 3"/>
          <p:cNvSpPr>
            <a:spLocks noGrp="1"/>
          </p:cNvSpPr>
          <p:nvPr>
            <p:ph type="sldNum" sz="quarter" idx="4"/>
          </p:nvPr>
        </p:nvSpPr>
        <p:spPr/>
        <p:txBody>
          <a:bodyPr/>
          <a:lstStyle/>
          <a:p>
            <a:fld id="{2BC1FA3B-F0C1-4F58-90BE-DCC7501F4B28}" type="slidenum">
              <a:rPr lang="en-US" smtClean="0"/>
              <a:pPr/>
              <a:t>19</a:t>
            </a:fld>
            <a:endParaRPr lang="en-US" dirty="0"/>
          </a:p>
        </p:txBody>
      </p:sp>
    </p:spTree>
    <p:extLst>
      <p:ext uri="{BB962C8B-B14F-4D97-AF65-F5344CB8AC3E}">
        <p14:creationId xmlns:p14="http://schemas.microsoft.com/office/powerpoint/2010/main" val="260606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2000-2016</a:t>
            </a:r>
          </a:p>
        </p:txBody>
      </p:sp>
      <p:graphicFrame>
        <p:nvGraphicFramePr>
          <p:cNvPr id="6" name="Table 5"/>
          <p:cNvGraphicFramePr>
            <a:graphicFrameLocks noGrp="1"/>
          </p:cNvGraphicFramePr>
          <p:nvPr>
            <p:extLst/>
          </p:nvPr>
        </p:nvGraphicFramePr>
        <p:xfrm>
          <a:off x="381001" y="1600200"/>
          <a:ext cx="8229600" cy="4876799"/>
        </p:xfrm>
        <a:graphic>
          <a:graphicData uri="http://schemas.openxmlformats.org/drawingml/2006/table">
            <a:tbl>
              <a:tblPr firstRow="1" bandRow="1">
                <a:tableStyleId>{073A0DAA-6AF3-43AB-8588-CEC1D06C72B9}</a:tableStyleId>
              </a:tblPr>
              <a:tblGrid>
                <a:gridCol w="1531089">
                  <a:extLst>
                    <a:ext uri="{9D8B030D-6E8A-4147-A177-3AD203B41FA5}">
                      <a16:colId xmlns:a16="http://schemas.microsoft.com/office/drawing/2014/main" xmlns="" val="20000"/>
                    </a:ext>
                  </a:extLst>
                </a:gridCol>
                <a:gridCol w="1339702">
                  <a:extLst>
                    <a:ext uri="{9D8B030D-6E8A-4147-A177-3AD203B41FA5}">
                      <a16:colId xmlns:a16="http://schemas.microsoft.com/office/drawing/2014/main" xmlns="" val="20001"/>
                    </a:ext>
                  </a:extLst>
                </a:gridCol>
                <a:gridCol w="1594884">
                  <a:extLst>
                    <a:ext uri="{9D8B030D-6E8A-4147-A177-3AD203B41FA5}">
                      <a16:colId xmlns:a16="http://schemas.microsoft.com/office/drawing/2014/main" xmlns="" val="20002"/>
                    </a:ext>
                  </a:extLst>
                </a:gridCol>
                <a:gridCol w="1212112">
                  <a:extLst>
                    <a:ext uri="{9D8B030D-6E8A-4147-A177-3AD203B41FA5}">
                      <a16:colId xmlns:a16="http://schemas.microsoft.com/office/drawing/2014/main" xmlns="" val="20003"/>
                    </a:ext>
                  </a:extLst>
                </a:gridCol>
                <a:gridCol w="1212112">
                  <a:extLst>
                    <a:ext uri="{9D8B030D-6E8A-4147-A177-3AD203B41FA5}">
                      <a16:colId xmlns:a16="http://schemas.microsoft.com/office/drawing/2014/main" xmlns="" val="20004"/>
                    </a:ext>
                  </a:extLst>
                </a:gridCol>
                <a:gridCol w="1339701">
                  <a:extLst>
                    <a:ext uri="{9D8B030D-6E8A-4147-A177-3AD203B41FA5}">
                      <a16:colId xmlns:a16="http://schemas.microsoft.com/office/drawing/2014/main" xmlns="" val="20005"/>
                    </a:ext>
                  </a:extLst>
                </a:gridCol>
              </a:tblGrid>
              <a:tr h="947801">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200" b="1" dirty="0" smtClean="0">
                          <a:solidFill>
                            <a:srgbClr val="1B1E7A"/>
                          </a:solidFill>
                          <a:latin typeface="Arial" pitchFamily="34" charset="0"/>
                          <a:cs typeface="Arial" pitchFamily="34" charset="0"/>
                        </a:rPr>
                        <a:t>2000</a:t>
                      </a:r>
                    </a:p>
                    <a:p>
                      <a:pPr marL="233363" indent="0" algn="ctr"/>
                      <a:r>
                        <a:rPr lang="en-US" sz="1200" b="1" dirty="0" smtClean="0">
                          <a:solidFill>
                            <a:srgbClr val="1B1E7A"/>
                          </a:solidFill>
                          <a:latin typeface="Arial" pitchFamily="34" charset="0"/>
                          <a:cs typeface="Arial" pitchFamily="34" charset="0"/>
                        </a:rPr>
                        <a:t>Population</a:t>
                      </a:r>
                    </a:p>
                    <a:p>
                      <a:pPr marL="233363" indent="0" algn="ctr"/>
                      <a:r>
                        <a:rPr lang="en-US" sz="1200" b="1" kern="1200" dirty="0" smtClean="0">
                          <a:solidFill>
                            <a:srgbClr val="1B1E7A"/>
                          </a:solidFill>
                          <a:latin typeface="Arial" pitchFamily="34" charset="0"/>
                          <a:ea typeface="+mn-ea"/>
                          <a:cs typeface="Arial" pitchFamily="34" charset="0"/>
                        </a:rPr>
                        <a:t>(millions)</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Population</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2016 Population (millions)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2010-2016 </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smtClean="0">
                          <a:solidFill>
                            <a:srgbClr val="1B1E7A"/>
                          </a:solidFill>
                          <a:latin typeface="Arial" pitchFamily="34" charset="0"/>
                          <a:cs typeface="Arial" pitchFamily="34" charset="0"/>
                        </a:rPr>
                        <a:t>Percent</a:t>
                      </a:r>
                    </a:p>
                    <a:p>
                      <a:pPr marL="58738" indent="0" algn="ctr"/>
                      <a:r>
                        <a:rPr lang="en-US" sz="1200" b="1" dirty="0" smtClean="0">
                          <a:solidFill>
                            <a:srgbClr val="1B1E7A"/>
                          </a:solidFill>
                          <a:latin typeface="Arial" pitchFamily="34" charset="0"/>
                          <a:cs typeface="Arial" pitchFamily="34" charset="0"/>
                        </a:rPr>
                        <a:t>Change</a:t>
                      </a:r>
                    </a:p>
                    <a:p>
                      <a:pPr marL="58738" indent="0" algn="ctr"/>
                      <a:r>
                        <a:rPr lang="en-US" sz="1200" b="1" dirty="0" smtClean="0">
                          <a:solidFill>
                            <a:srgbClr val="1B1E7A"/>
                          </a:solidFill>
                          <a:latin typeface="Arial" pitchFamily="34" charset="0"/>
                          <a:cs typeface="Arial" pitchFamily="34" charset="0"/>
                        </a:rPr>
                        <a:t>2010-2016</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0"/>
                  </a:ext>
                </a:extLst>
              </a:tr>
              <a:tr h="466381">
                <a:tc>
                  <a:txBody>
                    <a:bodyPr/>
                    <a:lstStyle/>
                    <a:p>
                      <a:pPr algn="l" rtl="0" fontAlgn="ctr"/>
                      <a:r>
                        <a:rPr lang="en-US" sz="1800" b="0" i="0" u="none" strike="noStrike" dirty="0">
                          <a:solidFill>
                            <a:srgbClr val="1B1E7A"/>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281.4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308.7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323.1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14.3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4.7%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1"/>
                  </a:ext>
                </a:extLst>
              </a:tr>
              <a:tr h="338562">
                <a:tc>
                  <a:txBody>
                    <a:bodyPr/>
                    <a:lstStyle/>
                    <a:p>
                      <a:pPr algn="l" rtl="0" fontAlgn="ctr"/>
                      <a:r>
                        <a:rPr lang="en-US" sz="1800" b="1" i="0" u="none" strike="noStrike" dirty="0">
                          <a:solidFill>
                            <a:srgbClr val="1B1E7A"/>
                          </a:solidFill>
                          <a:effectLst/>
                          <a:latin typeface="Calibri" panose="020F0502020204030204" pitchFamily="34" charset="0"/>
                        </a:rPr>
                        <a:t>Texas</a:t>
                      </a:r>
                    </a:p>
                  </a:txBody>
                  <a:tcPr marL="5358" marR="5358" marT="5358"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25.1</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10.8%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2"/>
                  </a:ext>
                </a:extLst>
              </a:tr>
              <a:tr h="422954">
                <a:tc>
                  <a:txBody>
                    <a:bodyPr/>
                    <a:lstStyle/>
                    <a:p>
                      <a:pPr algn="l" rtl="0" fontAlgn="ctr"/>
                      <a:r>
                        <a:rPr lang="en-US" sz="1800" b="0" i="0" u="none" strike="noStrike" dirty="0">
                          <a:solidFill>
                            <a:srgbClr val="1B1E7A"/>
                          </a:solidFill>
                          <a:effectLst/>
                          <a:latin typeface="Calibri" panose="020F0502020204030204" pitchFamily="34" charset="0"/>
                        </a:rPr>
                        <a:t>California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33.8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37.2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39.2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3"/>
                  </a:ext>
                </a:extLst>
              </a:tr>
              <a:tr h="344713">
                <a:tc>
                  <a:txBody>
                    <a:bodyPr/>
                    <a:lstStyle/>
                    <a:p>
                      <a:pPr algn="l" rtl="0" fontAlgn="ctr"/>
                      <a:r>
                        <a:rPr lang="en-US" sz="1800" b="0" i="0" u="none" strike="noStrike" dirty="0">
                          <a:solidFill>
                            <a:srgbClr val="1B1E7A"/>
                          </a:solidFill>
                          <a:effectLst/>
                          <a:latin typeface="Calibri" panose="020F0502020204030204" pitchFamily="34" charset="0"/>
                        </a:rPr>
                        <a:t>Florida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15.9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20.6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4"/>
                  </a:ext>
                </a:extLst>
              </a:tr>
              <a:tr h="392240">
                <a:tc>
                  <a:txBody>
                    <a:bodyPr/>
                    <a:lstStyle/>
                    <a:p>
                      <a:pPr algn="l" rtl="0" fontAlgn="ctr"/>
                      <a:r>
                        <a:rPr lang="en-US" sz="1800" b="0" i="0" u="none" strike="noStrike" dirty="0">
                          <a:solidFill>
                            <a:srgbClr val="1B1E7A"/>
                          </a:solidFill>
                          <a:effectLst/>
                          <a:latin typeface="Calibri" panose="020F0502020204030204" pitchFamily="34" charset="0"/>
                        </a:rPr>
                        <a:t>Georgia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5"/>
                  </a:ext>
                </a:extLst>
              </a:tr>
              <a:tr h="338562">
                <a:tc>
                  <a:txBody>
                    <a:bodyPr/>
                    <a:lstStyle/>
                    <a:p>
                      <a:pPr algn="l" rtl="0" fontAlgn="b"/>
                      <a:r>
                        <a:rPr lang="en-US" sz="1800" b="0" i="0" u="none" strike="noStrike" dirty="0">
                          <a:solidFill>
                            <a:srgbClr val="1B1E7A"/>
                          </a:solidFill>
                          <a:effectLst/>
                          <a:latin typeface="Calibri" panose="020F0502020204030204" pitchFamily="34" charset="0"/>
                        </a:rPr>
                        <a:t>North Carolina</a:t>
                      </a: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8.0</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6"/>
                  </a:ext>
                </a:extLst>
              </a:tr>
              <a:tr h="338562">
                <a:tc>
                  <a:txBody>
                    <a:bodyPr/>
                    <a:lstStyle/>
                    <a:p>
                      <a:pPr algn="l" rtl="0" fontAlgn="b"/>
                      <a:r>
                        <a:rPr lang="en-US" sz="1800" b="0" i="0" u="none" strike="noStrike" dirty="0">
                          <a:solidFill>
                            <a:srgbClr val="1B1E7A"/>
                          </a:solidFill>
                          <a:effectLst/>
                          <a:latin typeface="Calibri" panose="020F0502020204030204" pitchFamily="34" charset="0"/>
                        </a:rPr>
                        <a:t>Washington</a:t>
                      </a:r>
                    </a:p>
                  </a:txBody>
                  <a:tcPr marL="5358" marR="5358" marT="5358"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7.3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10007"/>
                  </a:ext>
                </a:extLst>
              </a:tr>
              <a:tr h="338562">
                <a:tc>
                  <a:txBody>
                    <a:bodyPr/>
                    <a:lstStyle/>
                    <a:p>
                      <a:pPr algn="l" rtl="0" fontAlgn="b"/>
                      <a:r>
                        <a:rPr lang="en-US" sz="1800" b="0" i="0" u="none" strike="noStrike" dirty="0">
                          <a:solidFill>
                            <a:srgbClr val="1B1E7A"/>
                          </a:solidFill>
                          <a:effectLst/>
                          <a:latin typeface="Calibri" panose="020F0502020204030204" pitchFamily="34" charset="0"/>
                        </a:rPr>
                        <a:t>Arizona</a:t>
                      </a:r>
                    </a:p>
                  </a:txBody>
                  <a:tcPr marL="5358" marR="5358" marT="5358"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xmlns="" val="10008"/>
                  </a:ext>
                </a:extLst>
              </a:tr>
              <a:tr h="94846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51435" marR="51435" marT="25718" marB="25718"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bl>
          </a:graphicData>
        </a:graphic>
      </p:graphicFrame>
      <p:sp>
        <p:nvSpPr>
          <p:cNvPr id="9" name="Rectangle 8"/>
          <p:cNvSpPr/>
          <p:nvPr/>
        </p:nvSpPr>
        <p:spPr>
          <a:xfrm>
            <a:off x="1371600" y="5657850"/>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2016 Population Estimates.					</a:t>
            </a:r>
          </a:p>
        </p:txBody>
      </p:sp>
      <p:sp>
        <p:nvSpPr>
          <p:cNvPr id="2" name="Rectangle 1"/>
          <p:cNvSpPr/>
          <p:nvPr/>
        </p:nvSpPr>
        <p:spPr>
          <a:xfrm>
            <a:off x="6858000" y="3057525"/>
            <a:ext cx="45720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7" name="Rectangle 6"/>
          <p:cNvSpPr/>
          <p:nvPr/>
        </p:nvSpPr>
        <p:spPr>
          <a:xfrm>
            <a:off x="7981952" y="3048000"/>
            <a:ext cx="628649"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8" name="Rectangle 7"/>
          <p:cNvSpPr/>
          <p:nvPr/>
        </p:nvSpPr>
        <p:spPr>
          <a:xfrm>
            <a:off x="5562600" y="3057525"/>
            <a:ext cx="51435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Tree>
    <p:extLst>
      <p:ext uri="{BB962C8B-B14F-4D97-AF65-F5344CB8AC3E}">
        <p14:creationId xmlns:p14="http://schemas.microsoft.com/office/powerpoint/2010/main" val="8989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Median Household Income, Texas counties, 2011-2015</a:t>
            </a:r>
            <a:endParaRPr lang="en-US" dirty="0"/>
          </a:p>
        </p:txBody>
      </p:sp>
      <p:pic>
        <p:nvPicPr>
          <p:cNvPr id="5" name="Content Placeholder 4"/>
          <p:cNvPicPr>
            <a:picLocks noGrp="1" noChangeAspect="1"/>
          </p:cNvPicPr>
          <p:nvPr>
            <p:ph idx="1"/>
          </p:nvPr>
        </p:nvPicPr>
        <p:blipFill rotWithShape="1">
          <a:blip r:embed="rId2"/>
          <a:srcRect l="2895" t="11709" r="4412" b="11505"/>
          <a:stretch/>
        </p:blipFill>
        <p:spPr>
          <a:xfrm>
            <a:off x="1995152" y="914400"/>
            <a:ext cx="7162800" cy="601163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pic>
        <p:nvPicPr>
          <p:cNvPr id="6" name="Picture 5"/>
          <p:cNvPicPr>
            <a:picLocks noChangeAspect="1"/>
          </p:cNvPicPr>
          <p:nvPr/>
        </p:nvPicPr>
        <p:blipFill rotWithShape="1">
          <a:blip r:embed="rId3"/>
          <a:srcRect t="24330" b="13109"/>
          <a:stretch/>
        </p:blipFill>
        <p:spPr>
          <a:xfrm>
            <a:off x="920552" y="1648708"/>
            <a:ext cx="2149200" cy="13716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41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the population with income below poverty, Texas counties, 2011-2015</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Content Placeholder 13"/>
          <p:cNvPicPr>
            <a:picLocks noGrp="1" noChangeAspect="1"/>
          </p:cNvPicPr>
          <p:nvPr>
            <p:ph idx="1"/>
          </p:nvPr>
        </p:nvPicPr>
        <p:blipFill rotWithShape="1">
          <a:blip r:embed="rId3"/>
          <a:srcRect t="23480" r="11726" b="10483"/>
          <a:stretch/>
        </p:blipFill>
        <p:spPr>
          <a:xfrm>
            <a:off x="1295400" y="1584906"/>
            <a:ext cx="1719330" cy="1447801"/>
          </a:xfrm>
          <a:prstGeom prst="rect">
            <a:avLst/>
          </a:prstGeom>
        </p:spPr>
      </p:pic>
      <p:pic>
        <p:nvPicPr>
          <p:cNvPr id="13" name="Picture 12"/>
          <p:cNvPicPr>
            <a:picLocks noChangeAspect="1"/>
          </p:cNvPicPr>
          <p:nvPr/>
        </p:nvPicPr>
        <p:blipFill rotWithShape="1">
          <a:blip r:embed="rId4"/>
          <a:srcRect l="2536" t="14476" r="4925" b="9199"/>
          <a:stretch/>
        </p:blipFill>
        <p:spPr>
          <a:xfrm>
            <a:off x="2116296" y="1143000"/>
            <a:ext cx="6722904" cy="5617769"/>
          </a:xfrm>
          <a:prstGeom prst="rect">
            <a:avLst/>
          </a:prstGeom>
        </p:spPr>
      </p:pic>
    </p:spTree>
    <p:extLst>
      <p:ext uri="{BB962C8B-B14F-4D97-AF65-F5344CB8AC3E}">
        <p14:creationId xmlns:p14="http://schemas.microsoft.com/office/powerpoint/2010/main" val="3654720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the population aged 25 and older with a bachelor’s degree or  higher, 2011-2015</a:t>
            </a:r>
            <a:endParaRPr lang="en-US" sz="2800" dirty="0"/>
          </a:p>
        </p:txBody>
      </p:sp>
      <p:pic>
        <p:nvPicPr>
          <p:cNvPr id="5" name="Content Placeholder 4"/>
          <p:cNvPicPr>
            <a:picLocks noGrp="1" noChangeAspect="1"/>
          </p:cNvPicPr>
          <p:nvPr>
            <p:ph idx="1"/>
          </p:nvPr>
        </p:nvPicPr>
        <p:blipFill rotWithShape="1">
          <a:blip r:embed="rId2"/>
          <a:srcRect l="2895" t="11709" r="4412" b="9871"/>
          <a:stretch/>
        </p:blipFill>
        <p:spPr>
          <a:xfrm>
            <a:off x="1752600" y="1006476"/>
            <a:ext cx="6667500" cy="57150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3"/>
          <a:srcRect t="27851" r="16354"/>
          <a:stretch/>
        </p:blipFill>
        <p:spPr>
          <a:xfrm>
            <a:off x="1554480" y="1828800"/>
            <a:ext cx="1629177" cy="13818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351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1357317" y="1210722"/>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189509" y="1154210"/>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66042" y="1193357"/>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t>
            </a:r>
            <a:r>
              <a:rPr lang="en-US" sz="2800" dirty="0" err="1" smtClean="0">
                <a:solidFill>
                  <a:schemeClr val="bg1"/>
                </a:solidFill>
                <a:effectLst/>
              </a:rPr>
              <a:t>Metroplex</a:t>
            </a:r>
            <a:r>
              <a:rPr lang="en-US" sz="2800" dirty="0" smtClean="0">
                <a:solidFill>
                  <a:schemeClr val="bg1"/>
                </a:solidFill>
                <a:effectLst/>
              </a:rPr>
              <a:t>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pic>
        <p:nvPicPr>
          <p:cNvPr id="8" name="Picture 7"/>
          <p:cNvPicPr>
            <a:picLocks noChangeAspect="1"/>
          </p:cNvPicPr>
          <p:nvPr/>
        </p:nvPicPr>
        <p:blipFill rotWithShape="1">
          <a:blip r:embed="rId4"/>
          <a:srcRect l="6902" r="13063"/>
          <a:stretch/>
        </p:blipFill>
        <p:spPr>
          <a:xfrm>
            <a:off x="354903" y="1632665"/>
            <a:ext cx="2743200" cy="2197100"/>
          </a:xfrm>
          <a:prstGeom prst="rect">
            <a:avLst/>
          </a:prstGeom>
        </p:spPr>
      </p:pic>
      <p:pic>
        <p:nvPicPr>
          <p:cNvPr id="9" name="Picture 8"/>
          <p:cNvPicPr>
            <a:picLocks noChangeAspect="1"/>
          </p:cNvPicPr>
          <p:nvPr/>
        </p:nvPicPr>
        <p:blipFill>
          <a:blip r:embed="rId5"/>
          <a:stretch>
            <a:fillRect/>
          </a:stretch>
        </p:blipFill>
        <p:spPr>
          <a:xfrm>
            <a:off x="3397141" y="1593223"/>
            <a:ext cx="2705693" cy="2194696"/>
          </a:xfrm>
          <a:prstGeom prst="rect">
            <a:avLst/>
          </a:prstGeom>
        </p:spPr>
      </p:pic>
      <p:pic>
        <p:nvPicPr>
          <p:cNvPr id="10" name="Picture 9"/>
          <p:cNvPicPr>
            <a:picLocks noChangeAspect="1"/>
          </p:cNvPicPr>
          <p:nvPr/>
        </p:nvPicPr>
        <p:blipFill>
          <a:blip r:embed="rId6"/>
          <a:stretch>
            <a:fillRect/>
          </a:stretch>
        </p:blipFill>
        <p:spPr>
          <a:xfrm>
            <a:off x="6248400" y="1643028"/>
            <a:ext cx="2708396" cy="2196889"/>
          </a:xfrm>
          <a:prstGeom prst="rect">
            <a:avLst/>
          </a:prstGeom>
        </p:spPr>
      </p:pic>
      <p:pic>
        <p:nvPicPr>
          <p:cNvPr id="11" name="Picture 10"/>
          <p:cNvPicPr>
            <a:picLocks noChangeAspect="1"/>
          </p:cNvPicPr>
          <p:nvPr/>
        </p:nvPicPr>
        <p:blipFill>
          <a:blip r:embed="rId7"/>
          <a:stretch>
            <a:fillRect/>
          </a:stretch>
        </p:blipFill>
        <p:spPr>
          <a:xfrm>
            <a:off x="1402060" y="4061562"/>
            <a:ext cx="3076361" cy="2495360"/>
          </a:xfrm>
          <a:prstGeom prst="rect">
            <a:avLst/>
          </a:prstGeom>
        </p:spPr>
      </p:pic>
      <p:sp>
        <p:nvSpPr>
          <p:cNvPr id="32" name="TextBox 31"/>
          <p:cNvSpPr txBox="1"/>
          <p:nvPr/>
        </p:nvSpPr>
        <p:spPr>
          <a:xfrm>
            <a:off x="2449984" y="37634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pic>
        <p:nvPicPr>
          <p:cNvPr id="12" name="Picture 11"/>
          <p:cNvPicPr>
            <a:picLocks noChangeAspect="1"/>
          </p:cNvPicPr>
          <p:nvPr/>
        </p:nvPicPr>
        <p:blipFill>
          <a:blip r:embed="rId8"/>
          <a:stretch>
            <a:fillRect/>
          </a:stretch>
        </p:blipFill>
        <p:spPr>
          <a:xfrm>
            <a:off x="4897711" y="4042266"/>
            <a:ext cx="3083102" cy="2500828"/>
          </a:xfrm>
          <a:prstGeom prst="rect">
            <a:avLst/>
          </a:prstGeom>
        </p:spPr>
      </p:pic>
      <p:sp>
        <p:nvSpPr>
          <p:cNvPr id="33" name="TextBox 32"/>
          <p:cNvSpPr txBox="1"/>
          <p:nvPr/>
        </p:nvSpPr>
        <p:spPr>
          <a:xfrm>
            <a:off x="5939540" y="3811096"/>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Tree>
    <p:extLst>
      <p:ext uri="{BB962C8B-B14F-4D97-AF65-F5344CB8AC3E}">
        <p14:creationId xmlns:p14="http://schemas.microsoft.com/office/powerpoint/2010/main" val="1078948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4798"/>
          <a:stretch/>
        </p:blipFill>
        <p:spPr>
          <a:xfrm>
            <a:off x="2362200" y="1295400"/>
            <a:ext cx="6521136" cy="5182008"/>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24</a:t>
            </a:fld>
            <a:endParaRPr lang="en-US" dirty="0"/>
          </a:p>
        </p:txBody>
      </p:sp>
    </p:spTree>
    <p:extLst>
      <p:ext uri="{BB962C8B-B14F-4D97-AF65-F5344CB8AC3E}">
        <p14:creationId xmlns:p14="http://schemas.microsoft.com/office/powerpoint/2010/main" val="1689777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3418"/>
          <a:stretch/>
        </p:blipFill>
        <p:spPr>
          <a:xfrm>
            <a:off x="2438400" y="1219200"/>
            <a:ext cx="6483627" cy="5226898"/>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25</a:t>
            </a:fld>
            <a:endParaRPr lang="en-US" dirty="0"/>
          </a:p>
        </p:txBody>
      </p:sp>
    </p:spTree>
    <p:extLst>
      <p:ext uri="{BB962C8B-B14F-4D97-AF65-F5344CB8AC3E}">
        <p14:creationId xmlns:p14="http://schemas.microsoft.com/office/powerpoint/2010/main" val="926592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idx="1"/>
          </p:nvPr>
        </p:nvPicPr>
        <p:blipFill rotWithShape="1">
          <a:blip r:embed="rId2"/>
          <a:srcRect b="4034"/>
          <a:stretch/>
        </p:blipFill>
        <p:spPr>
          <a:xfrm>
            <a:off x="2514600" y="1340100"/>
            <a:ext cx="6412871" cy="5136900"/>
          </a:xfrm>
          <a:prstGeom prst="rect">
            <a:avLst/>
          </a:prstGeom>
        </p:spPr>
      </p:pic>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26</a:t>
            </a:fld>
            <a:endParaRPr lang="en-US" dirty="0"/>
          </a:p>
        </p:txBody>
      </p:sp>
    </p:spTree>
    <p:extLst>
      <p:ext uri="{BB962C8B-B14F-4D97-AF65-F5344CB8AC3E}">
        <p14:creationId xmlns:p14="http://schemas.microsoft.com/office/powerpoint/2010/main" val="1033002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the population living below poverty, DFW area, 2009-2013</a:t>
            </a:r>
            <a:endParaRPr lang="en-US" dirty="0"/>
          </a:p>
        </p:txBody>
      </p:sp>
      <p:pic>
        <p:nvPicPr>
          <p:cNvPr id="5" name="Content Placeholder 4"/>
          <p:cNvPicPr>
            <a:picLocks noGrp="1" noChangeAspect="1"/>
          </p:cNvPicPr>
          <p:nvPr>
            <p:ph idx="1"/>
          </p:nvPr>
        </p:nvPicPr>
        <p:blipFill rotWithShape="1">
          <a:blip r:embed="rId2"/>
          <a:srcRect t="14046" b="24574"/>
          <a:stretch/>
        </p:blipFill>
        <p:spPr>
          <a:xfrm>
            <a:off x="2362200" y="1090225"/>
            <a:ext cx="6324600" cy="534472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0150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is Hispanic,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pic>
        <p:nvPicPr>
          <p:cNvPr id="5" name="Content Placeholder 4"/>
          <p:cNvPicPr>
            <a:picLocks noGrp="1" noChangeAspect="1"/>
          </p:cNvPicPr>
          <p:nvPr>
            <p:ph idx="1"/>
          </p:nvPr>
        </p:nvPicPr>
        <p:blipFill rotWithShape="1">
          <a:blip r:embed="rId2"/>
          <a:srcRect b="3975"/>
          <a:stretch/>
        </p:blipFill>
        <p:spPr>
          <a:xfrm>
            <a:off x="1752600" y="1371601"/>
            <a:ext cx="7146945" cy="487680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28</a:t>
            </a:fld>
            <a:endParaRPr lang="en-US" dirty="0"/>
          </a:p>
        </p:txBody>
      </p:sp>
      <p:pic>
        <p:nvPicPr>
          <p:cNvPr id="6" name="Picture 5"/>
          <p:cNvPicPr>
            <a:picLocks noChangeAspect="1"/>
          </p:cNvPicPr>
          <p:nvPr/>
        </p:nvPicPr>
        <p:blipFill rotWithShape="1">
          <a:blip r:embed="rId3"/>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377295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Black/African American,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29</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1" name="Picture 10"/>
          <p:cNvPicPr>
            <a:picLocks noChangeAspect="1"/>
          </p:cNvPicPr>
          <p:nvPr/>
        </p:nvPicPr>
        <p:blipFill rotWithShape="1">
          <a:blip r:embed="rId2"/>
          <a:srcRect t="45405" r="15482"/>
          <a:stretch/>
        </p:blipFill>
        <p:spPr>
          <a:xfrm>
            <a:off x="609600" y="3276600"/>
            <a:ext cx="1524000" cy="1282700"/>
          </a:xfrm>
          <a:prstGeom prst="rect">
            <a:avLst/>
          </a:prstGeom>
        </p:spPr>
      </p:pic>
      <p:pic>
        <p:nvPicPr>
          <p:cNvPr id="5" name="Content Placeholder 4"/>
          <p:cNvPicPr>
            <a:picLocks noGrp="1" noChangeAspect="1"/>
          </p:cNvPicPr>
          <p:nvPr>
            <p:ph idx="1"/>
          </p:nvPr>
        </p:nvPicPr>
        <p:blipFill rotWithShape="1">
          <a:blip r:embed="rId3"/>
          <a:srcRect b="4161"/>
          <a:stretch/>
        </p:blipFill>
        <p:spPr>
          <a:xfrm>
            <a:off x="2133600" y="1235242"/>
            <a:ext cx="6324600" cy="5089358"/>
          </a:xfrm>
          <a:prstGeom prst="rect">
            <a:avLst/>
          </a:prstGeom>
        </p:spPr>
      </p:pic>
    </p:spTree>
    <p:extLst>
      <p:ext uri="{BB962C8B-B14F-4D97-AF65-F5344CB8AC3E}">
        <p14:creationId xmlns:p14="http://schemas.microsoft.com/office/powerpoint/2010/main" val="4139719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863543" y="3580983"/>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8220034" y="3710186"/>
            <a:ext cx="800100" cy="461665"/>
          </a:xfrm>
          <a:prstGeom prst="rect">
            <a:avLst/>
          </a:prstGeom>
          <a:noFill/>
        </p:spPr>
        <p:txBody>
          <a:bodyPr wrap="square" rtlCol="0">
            <a:spAutoFit/>
          </a:bodyPr>
          <a:lstStyle/>
          <a:p>
            <a:r>
              <a:rPr lang="en-US" dirty="0">
                <a:solidFill>
                  <a:schemeClr val="accent2"/>
                </a:solidFill>
              </a:rPr>
              <a:t>86%</a:t>
            </a:r>
          </a:p>
        </p:txBody>
      </p:sp>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8265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30</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45901"/>
          <a:stretch/>
        </p:blipFill>
        <p:spPr>
          <a:xfrm>
            <a:off x="510349" y="3429000"/>
            <a:ext cx="2131029" cy="1485900"/>
          </a:xfrm>
          <a:prstGeom prst="rect">
            <a:avLst/>
          </a:prstGeom>
        </p:spPr>
      </p:pic>
      <p:pic>
        <p:nvPicPr>
          <p:cNvPr id="6" name="Content Placeholder 5"/>
          <p:cNvPicPr>
            <a:picLocks noGrp="1" noChangeAspect="1"/>
          </p:cNvPicPr>
          <p:nvPr>
            <p:ph idx="1"/>
          </p:nvPr>
        </p:nvPicPr>
        <p:blipFill rotWithShape="1">
          <a:blip r:embed="rId3"/>
          <a:srcRect b="5697"/>
          <a:stretch/>
        </p:blipFill>
        <p:spPr>
          <a:xfrm>
            <a:off x="2362200" y="1272145"/>
            <a:ext cx="6381052" cy="5052455"/>
          </a:xfrm>
          <a:prstGeom prst="rect">
            <a:avLst/>
          </a:prstGeom>
        </p:spPr>
      </p:pic>
    </p:spTree>
    <p:extLst>
      <p:ext uri="{BB962C8B-B14F-4D97-AF65-F5344CB8AC3E}">
        <p14:creationId xmlns:p14="http://schemas.microsoft.com/office/powerpoint/2010/main" val="404805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chemeClr val="bg1"/>
                </a:solidFill>
                <a:effectLst/>
              </a:rPr>
              <a:t>Percentage of Population with Drive </a:t>
            </a:r>
            <a:r>
              <a:rPr lang="en-US" sz="2400" dirty="0" smtClean="0">
                <a:solidFill>
                  <a:schemeClr val="bg1"/>
                </a:solidFill>
                <a:effectLst/>
              </a:rPr>
              <a:t>Times Longer </a:t>
            </a:r>
            <a:r>
              <a:rPr lang="en-US" sz="2400" dirty="0">
                <a:solidFill>
                  <a:schemeClr val="bg1"/>
                </a:solidFill>
                <a:effectLst/>
              </a:rPr>
              <a:t>than 25 </a:t>
            </a:r>
            <a:r>
              <a:rPr lang="en-US" sz="2400" dirty="0" smtClean="0">
                <a:solidFill>
                  <a:schemeClr val="bg1"/>
                </a:solidFill>
                <a:effectLst/>
              </a:rPr>
              <a:t>Minutes, Texas Census Tracts, 1990 and 2010*</a:t>
            </a:r>
            <a:endParaRPr lang="en-US" sz="2400" dirty="0">
              <a:solidFill>
                <a:schemeClr val="bg1"/>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221633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Picture 7"/>
          <p:cNvPicPr>
            <a:picLocks noChangeAspect="1"/>
          </p:cNvPicPr>
          <p:nvPr/>
        </p:nvPicPr>
        <p:blipFill rotWithShape="1">
          <a:blip r:embed="rId2"/>
          <a:srcRect t="40491" r="49994"/>
          <a:stretch/>
        </p:blipFill>
        <p:spPr>
          <a:xfrm>
            <a:off x="609600" y="3274219"/>
            <a:ext cx="1447800" cy="1462881"/>
          </a:xfrm>
          <a:prstGeom prst="rect">
            <a:avLst/>
          </a:prstGeom>
        </p:spPr>
      </p:pic>
      <p:pic>
        <p:nvPicPr>
          <p:cNvPr id="11" name="Content Placeholder 10"/>
          <p:cNvPicPr>
            <a:picLocks noGrp="1" noChangeAspect="1"/>
          </p:cNvPicPr>
          <p:nvPr>
            <p:ph idx="1"/>
          </p:nvPr>
        </p:nvPicPr>
        <p:blipFill rotWithShape="1">
          <a:blip r:embed="rId3"/>
          <a:srcRect b="5969"/>
          <a:stretch/>
        </p:blipFill>
        <p:spPr>
          <a:xfrm>
            <a:off x="2057400" y="1199327"/>
            <a:ext cx="6454211" cy="5277673"/>
          </a:xfrm>
          <a:prstGeom prst="rect">
            <a:avLst/>
          </a:prstGeom>
        </p:spPr>
      </p:pic>
    </p:spTree>
    <p:extLst>
      <p:ext uri="{BB962C8B-B14F-4D97-AF65-F5344CB8AC3E}">
        <p14:creationId xmlns:p14="http://schemas.microsoft.com/office/powerpoint/2010/main" val="659659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housing units valued at $200,000 or more, Census Tracts, </a:t>
            </a:r>
            <a:r>
              <a:rPr lang="en-US" sz="2800" dirty="0" err="1" smtClean="0"/>
              <a:t>MetroPlex</a:t>
            </a:r>
            <a:r>
              <a:rPr lang="en-US" sz="2800" dirty="0" smtClean="0"/>
              <a:t> area, 2010-2014</a:t>
            </a:r>
            <a:endParaRPr lang="en-US" sz="2800" dirty="0"/>
          </a:p>
        </p:txBody>
      </p:sp>
      <p:pic>
        <p:nvPicPr>
          <p:cNvPr id="5" name="Content Placeholder 4"/>
          <p:cNvPicPr>
            <a:picLocks noGrp="1" noChangeAspect="1"/>
          </p:cNvPicPr>
          <p:nvPr>
            <p:ph idx="1"/>
          </p:nvPr>
        </p:nvPicPr>
        <p:blipFill rotWithShape="1">
          <a:blip r:embed="rId2"/>
          <a:srcRect r="50791" b="57250"/>
          <a:stretch/>
        </p:blipFill>
        <p:spPr>
          <a:xfrm>
            <a:off x="2438399" y="1248535"/>
            <a:ext cx="5699759" cy="523384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pic>
        <p:nvPicPr>
          <p:cNvPr id="6" name="Picture 5"/>
          <p:cNvPicPr>
            <a:picLocks noChangeAspect="1"/>
          </p:cNvPicPr>
          <p:nvPr/>
        </p:nvPicPr>
        <p:blipFill rotWithShape="1">
          <a:blip r:embed="rId3"/>
          <a:srcRect t="18355" r="55383" b="41263"/>
          <a:stretch/>
        </p:blipFill>
        <p:spPr>
          <a:xfrm>
            <a:off x="381000" y="2667000"/>
            <a:ext cx="2057398" cy="205739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558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Median Value of Owner Occupied Housing, Census Tracts, </a:t>
            </a:r>
            <a:r>
              <a:rPr lang="en-US" dirty="0" err="1" smtClean="0"/>
              <a:t>MetroPlex</a:t>
            </a:r>
            <a:r>
              <a:rPr lang="en-US" dirty="0" smtClean="0"/>
              <a:t>, 2010-2014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pic>
        <p:nvPicPr>
          <p:cNvPr id="7" name="Content Placeholder 6"/>
          <p:cNvPicPr>
            <a:picLocks noGrp="1" noChangeAspect="1"/>
          </p:cNvPicPr>
          <p:nvPr>
            <p:ph idx="1"/>
          </p:nvPr>
        </p:nvPicPr>
        <p:blipFill rotWithShape="1">
          <a:blip r:embed="rId2"/>
          <a:srcRect r="49065" b="53982"/>
          <a:stretch/>
        </p:blipFill>
        <p:spPr>
          <a:xfrm>
            <a:off x="2514600" y="1214059"/>
            <a:ext cx="5562600" cy="5311776"/>
          </a:xfrm>
          <a:prstGeom prst="rect">
            <a:avLst/>
          </a:prstGeom>
        </p:spPr>
      </p:pic>
      <p:pic>
        <p:nvPicPr>
          <p:cNvPr id="9" name="Picture 8"/>
          <p:cNvPicPr>
            <a:picLocks noChangeAspect="1"/>
          </p:cNvPicPr>
          <p:nvPr/>
        </p:nvPicPr>
        <p:blipFill rotWithShape="1">
          <a:blip r:embed="rId3"/>
          <a:srcRect t="20050" r="44682" b="43192"/>
          <a:stretch/>
        </p:blipFill>
        <p:spPr>
          <a:xfrm>
            <a:off x="410095" y="2743200"/>
            <a:ext cx="2119745" cy="1371600"/>
          </a:xfrm>
          <a:prstGeom prst="rect">
            <a:avLst/>
          </a:prstGeom>
        </p:spPr>
      </p:pic>
      <p:sp>
        <p:nvSpPr>
          <p:cNvPr id="10" name="Rectangle 9"/>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80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Change Black Population,  Census Tracts, South Dallas, TX, 2010-2014</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pic>
        <p:nvPicPr>
          <p:cNvPr id="9" name="Content Placeholder 8"/>
          <p:cNvPicPr>
            <a:picLocks noGrp="1" noChangeAspect="1"/>
          </p:cNvPicPr>
          <p:nvPr>
            <p:ph idx="1"/>
          </p:nvPr>
        </p:nvPicPr>
        <p:blipFill rotWithShape="1">
          <a:blip r:embed="rId2"/>
          <a:srcRect r="53153" b="62063"/>
          <a:stretch/>
        </p:blipFill>
        <p:spPr>
          <a:xfrm>
            <a:off x="2667000" y="1249121"/>
            <a:ext cx="4724400" cy="5237654"/>
          </a:xfrm>
          <a:prstGeom prst="rect">
            <a:avLst/>
          </a:prstGeom>
        </p:spPr>
      </p:pic>
      <p:pic>
        <p:nvPicPr>
          <p:cNvPr id="11" name="Picture 10"/>
          <p:cNvPicPr>
            <a:picLocks noChangeAspect="1"/>
          </p:cNvPicPr>
          <p:nvPr/>
        </p:nvPicPr>
        <p:blipFill rotWithShape="1">
          <a:blip r:embed="rId3"/>
          <a:srcRect l="-10970" t="18355" r="39660" b="41263"/>
          <a:stretch/>
        </p:blipFill>
        <p:spPr>
          <a:xfrm>
            <a:off x="114993" y="2819400"/>
            <a:ext cx="2521527" cy="2133600"/>
          </a:xfrm>
          <a:prstGeom prst="rect">
            <a:avLst/>
          </a:prstGeom>
        </p:spPr>
      </p:pic>
      <p:sp>
        <p:nvSpPr>
          <p:cNvPr id="12" name="Rectangle 11"/>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2006-2010 and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0695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76400" y="1205725"/>
            <a:ext cx="6172200" cy="520065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36</a:t>
            </a:fld>
            <a:endParaRPr lang="en-US" dirty="0"/>
          </a:p>
        </p:txBody>
      </p:sp>
      <p:sp>
        <p:nvSpPr>
          <p:cNvPr id="6" name="Title 1"/>
          <p:cNvSpPr>
            <a:spLocks noGrp="1"/>
          </p:cNvSpPr>
          <p:nvPr>
            <p:ph type="title"/>
          </p:nvPr>
        </p:nvSpPr>
        <p:spPr/>
        <p:txBody>
          <a:bodyPr>
            <a:normAutofit/>
          </a:bodyPr>
          <a:lstStyle/>
          <a:p>
            <a:r>
              <a:rPr lang="en-US" sz="2800" dirty="0" smtClean="0"/>
              <a:t>Percent Change Black Population,  Block Groups, South Dallas, TX (2000-2013)</a:t>
            </a:r>
            <a:endParaRPr lang="en-US" sz="2800" dirty="0"/>
          </a:p>
        </p:txBody>
      </p:sp>
      <p:sp>
        <p:nvSpPr>
          <p:cNvPr id="7" name="Rectangle 6"/>
          <p:cNvSpPr/>
          <p:nvPr/>
        </p:nvSpPr>
        <p:spPr>
          <a:xfrm>
            <a:off x="0" y="6459866"/>
            <a:ext cx="4572000" cy="261610"/>
          </a:xfrm>
          <a:prstGeom prst="rect">
            <a:avLst/>
          </a:prstGeom>
        </p:spPr>
        <p:txBody>
          <a:bodyPr>
            <a:spAutoFit/>
          </a:bodyPr>
          <a:lstStyle/>
          <a:p>
            <a:r>
              <a:rPr lang="en-US" sz="1100" dirty="0"/>
              <a:t>http://</a:t>
            </a:r>
            <a:r>
              <a:rPr lang="en-US" sz="1100" dirty="0" smtClean="0"/>
              <a:t>www.city-data.com/neighborhood/South-Dallas-Dallas-TX.html</a:t>
            </a:r>
            <a:endParaRPr lang="en-US" sz="1100" dirty="0"/>
          </a:p>
        </p:txBody>
      </p:sp>
    </p:spTree>
    <p:extLst>
      <p:ext uri="{BB962C8B-B14F-4D97-AF65-F5344CB8AC3E}">
        <p14:creationId xmlns:p14="http://schemas.microsoft.com/office/powerpoint/2010/main" val="3695034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Change Black Population,  Block Groups, Third Ward, Houston, TX (2000-2103)</a:t>
            </a:r>
            <a:endParaRPr lang="en-US" sz="2800" dirty="0"/>
          </a:p>
        </p:txBody>
      </p:sp>
      <p:pic>
        <p:nvPicPr>
          <p:cNvPr id="5" name="Content Placeholder 4"/>
          <p:cNvPicPr>
            <a:picLocks noGrp="1" noChangeAspect="1"/>
          </p:cNvPicPr>
          <p:nvPr>
            <p:ph idx="1"/>
          </p:nvPr>
        </p:nvPicPr>
        <p:blipFill>
          <a:blip r:embed="rId2"/>
          <a:stretch>
            <a:fillRect/>
          </a:stretch>
        </p:blipFill>
        <p:spPr>
          <a:xfrm>
            <a:off x="1447800" y="1144027"/>
            <a:ext cx="6324600" cy="536899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37</a:t>
            </a:fld>
            <a:endParaRPr lang="en-US" dirty="0"/>
          </a:p>
        </p:txBody>
      </p:sp>
      <p:sp>
        <p:nvSpPr>
          <p:cNvPr id="6" name="Rectangle 5"/>
          <p:cNvSpPr/>
          <p:nvPr/>
        </p:nvSpPr>
        <p:spPr>
          <a:xfrm>
            <a:off x="0" y="6459866"/>
            <a:ext cx="4572000" cy="261610"/>
          </a:xfrm>
          <a:prstGeom prst="rect">
            <a:avLst/>
          </a:prstGeom>
        </p:spPr>
        <p:txBody>
          <a:bodyPr>
            <a:spAutoFit/>
          </a:bodyPr>
          <a:lstStyle/>
          <a:p>
            <a:r>
              <a:rPr lang="en-US" sz="1100" dirty="0"/>
              <a:t>http://www.city-data.com/neighborhood/Third-Ward-Houston-TX.html</a:t>
            </a:r>
          </a:p>
        </p:txBody>
      </p:sp>
    </p:spTree>
    <p:extLst>
      <p:ext uri="{BB962C8B-B14F-4D97-AF65-F5344CB8AC3E}">
        <p14:creationId xmlns:p14="http://schemas.microsoft.com/office/powerpoint/2010/main" val="48168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943267803"/>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80979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2017 Population Projections. U.S. Census Bureau, 2016 Vintage Estimates</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3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425180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and Projected Share of Population by Age Group, Texas, 1950 to 2050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40</a:t>
            </a:fld>
            <a:endParaRPr lang="en-US" dirty="0"/>
          </a:p>
        </p:txBody>
      </p:sp>
      <p:sp>
        <p:nvSpPr>
          <p:cNvPr id="6" name="TextBox 5"/>
          <p:cNvSpPr txBox="1"/>
          <p:nvPr/>
        </p:nvSpPr>
        <p:spPr>
          <a:xfrm>
            <a:off x="0" y="6406376"/>
            <a:ext cx="8635181" cy="400110"/>
          </a:xfrm>
          <a:prstGeom prst="rect">
            <a:avLst/>
          </a:prstGeom>
          <a:noFill/>
        </p:spPr>
        <p:txBody>
          <a:bodyPr wrap="square" rtlCol="0">
            <a:spAutoFit/>
          </a:bodyPr>
          <a:lstStyle/>
          <a:p>
            <a:r>
              <a:rPr lang="en-US" sz="1000" dirty="0">
                <a:solidFill>
                  <a:schemeClr val="tx1">
                    <a:lumMod val="50000"/>
                    <a:lumOff val="50000"/>
                  </a:schemeClr>
                </a:solidFill>
              </a:rPr>
              <a:t>Source: U.S. Census Bureau, Decennial Censuses and 2015 Population Estimates; Texas Demographic Center, 2014 Vintage Population Projections, 0.5 Migration Scenario </a:t>
            </a:r>
          </a:p>
        </p:txBody>
      </p:sp>
      <p:graphicFrame>
        <p:nvGraphicFramePr>
          <p:cNvPr id="7" name="Chart 6"/>
          <p:cNvGraphicFramePr>
            <a:graphicFrameLocks noGrp="1"/>
          </p:cNvGraphicFramePr>
          <p:nvPr>
            <p:extLst/>
          </p:nvPr>
        </p:nvGraphicFramePr>
        <p:xfrm>
          <a:off x="998925" y="1337022"/>
          <a:ext cx="7636256" cy="5069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6868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41</a:t>
            </a:fld>
            <a:endParaRPr lang="en-US" dirty="0"/>
          </a:p>
        </p:txBody>
      </p:sp>
      <p:sp>
        <p:nvSpPr>
          <p:cNvPr id="6" name="Rectangle 5"/>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1167568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00100" y="0"/>
            <a:ext cx="7543800" cy="1219200"/>
          </a:xfrm>
          <a:prstGeom prst="rect">
            <a:avLst/>
          </a:prstGeom>
        </p:spPr>
        <p:txBody>
          <a:bodyPr anchor="ctr"/>
          <a:lstStyle/>
          <a:p>
            <a:pPr lvl="0" algn="ctr" eaLnBrk="1" hangingPunct="1">
              <a:defRPr/>
            </a:pPr>
            <a:r>
              <a:rPr lang="en-US" sz="2400" kern="0" noProof="0" dirty="0" smtClean="0">
                <a:solidFill>
                  <a:schemeClr val="bg1"/>
                </a:solidFill>
                <a:ea typeface="+mj-ea"/>
                <a:cs typeface="+mj-cs"/>
              </a:rPr>
              <a:t>Earnings and Education</a:t>
            </a:r>
            <a:endParaRPr kumimoji="0" lang="en-US" sz="2400" i="0" u="none" strike="noStrike" kern="0" cap="none" spc="0" normalizeH="0" baseline="0" noProof="0" dirty="0" smtClean="0">
              <a:ln>
                <a:noFill/>
              </a:ln>
              <a:solidFill>
                <a:schemeClr val="bg1"/>
              </a:solidFill>
              <a:effectLst/>
              <a:uLnTx/>
              <a:uFillTx/>
              <a:ea typeface="+mj-ea"/>
              <a:cs typeface="+mj-cs"/>
            </a:endParaRPr>
          </a:p>
        </p:txBody>
      </p:sp>
      <p:sp>
        <p:nvSpPr>
          <p:cNvPr id="9" name="Rectangle 8"/>
          <p:cNvSpPr/>
          <p:nvPr/>
        </p:nvSpPr>
        <p:spPr>
          <a:xfrm>
            <a:off x="0" y="6429257"/>
            <a:ext cx="8001000" cy="261610"/>
          </a:xfrm>
          <a:prstGeom prst="rect">
            <a:avLst/>
          </a:prstGeom>
        </p:spPr>
        <p:txBody>
          <a:bodyPr wrap="square">
            <a:spAutoFit/>
          </a:bodyPr>
          <a:lstStyle/>
          <a:p>
            <a:r>
              <a:rPr lang="en-US" sz="1050" dirty="0">
                <a:solidFill>
                  <a:schemeClr val="tx1">
                    <a:lumMod val="50000"/>
                    <a:lumOff val="50000"/>
                  </a:schemeClr>
                </a:solidFill>
                <a:latin typeface="+mn-lt"/>
              </a:rPr>
              <a:t>Source: US Census Bureau, American Community Survey, 5-Year, 2015, B20004. </a:t>
            </a:r>
            <a:r>
              <a:rPr lang="en-US" sz="1050" dirty="0" smtClean="0">
                <a:solidFill>
                  <a:schemeClr val="tx1">
                    <a:lumMod val="50000"/>
                    <a:lumOff val="50000"/>
                  </a:schemeClr>
                </a:solidFill>
                <a:latin typeface="+mn-lt"/>
              </a:rPr>
              <a:t>	</a:t>
            </a:r>
            <a:endParaRPr lang="en-US" sz="1050" dirty="0">
              <a:solidFill>
                <a:schemeClr val="tx1">
                  <a:lumMod val="50000"/>
                  <a:lumOff val="50000"/>
                </a:schemeClr>
              </a:solidFill>
              <a:latin typeface="+mn-lt"/>
            </a:endParaRPr>
          </a:p>
        </p:txBody>
      </p:sp>
      <p:graphicFrame>
        <p:nvGraphicFramePr>
          <p:cNvPr id="6" name="Chart 5"/>
          <p:cNvGraphicFramePr>
            <a:graphicFrameLocks/>
          </p:cNvGraphicFramePr>
          <p:nvPr>
            <p:extLst/>
          </p:nvPr>
        </p:nvGraphicFramePr>
        <p:xfrm>
          <a:off x="609600" y="1444592"/>
          <a:ext cx="7924800" cy="4795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4427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Attainment, Persons Aged 25 Years and Older, Texas, 2011 and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52745566"/>
              </p:ext>
            </p:extLst>
          </p:nvPr>
        </p:nvGraphicFramePr>
        <p:xfrm>
          <a:off x="304800" y="2438400"/>
          <a:ext cx="7815661" cy="1972105"/>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74817">
                  <a:extLst>
                    <a:ext uri="{9D8B030D-6E8A-4147-A177-3AD203B41FA5}">
                      <a16:colId xmlns:a16="http://schemas.microsoft.com/office/drawing/2014/main" xmlns="" val="20002"/>
                    </a:ext>
                  </a:extLst>
                </a:gridCol>
                <a:gridCol w="521044">
                  <a:extLst>
                    <a:ext uri="{9D8B030D-6E8A-4147-A177-3AD203B41FA5}">
                      <a16:colId xmlns:a16="http://schemas.microsoft.com/office/drawing/2014/main" xmlns="" val="20003"/>
                    </a:ext>
                  </a:extLst>
                </a:gridCol>
              </a:tblGrid>
              <a:tr h="676702">
                <a:tc>
                  <a:txBody>
                    <a:bodyPr/>
                    <a:lstStyle/>
                    <a:p>
                      <a:pPr algn="l" fontAlgn="t"/>
                      <a:endParaRPr lang="en-US" sz="16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2000" u="none" strike="noStrike" dirty="0">
                          <a:effectLst/>
                        </a:rPr>
                        <a:t> </a:t>
                      </a:r>
                      <a:r>
                        <a:rPr lang="en-US" sz="2000" u="none" strike="noStrike" dirty="0" smtClean="0">
                          <a:effectLst/>
                        </a:rPr>
                        <a:t>2011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smtClean="0">
                          <a:effectLst/>
                        </a:rPr>
                        <a:t>2015</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l" fontAlgn="t"/>
                      <a:r>
                        <a:rPr lang="en-US" sz="1600" u="none" strike="noStrike" dirty="0">
                          <a:effectLst/>
                        </a:rPr>
                        <a:t> </a:t>
                      </a:r>
                      <a:endParaRPr lang="en-US" sz="1600" b="0" i="0" u="none" strike="noStrike" dirty="0">
                        <a:solidFill>
                          <a:schemeClr val="tx2"/>
                        </a:solidFill>
                        <a:effectLst/>
                        <a:latin typeface="SansSerif" panose="00000400000000000000" pitchFamily="2" charset="2"/>
                      </a:endParaRPr>
                    </a:p>
                  </a:txBody>
                  <a:tcPr marL="9525" marR="9525" marT="9525" marB="0"/>
                </a:tc>
                <a:extLst>
                  <a:ext uri="{0D108BD9-81ED-4DB2-BD59-A6C34878D82A}">
                    <a16:rowId xmlns:a16="http://schemas.microsoft.com/office/drawing/2014/main" xmlns="" val="10000"/>
                  </a:ext>
                </a:extLst>
              </a:tr>
              <a:tr h="618701">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high school graduate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82.4%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xmlns="" val="10001"/>
                  </a:ext>
                </a:extLst>
              </a:tr>
              <a:tr h="676702">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bachelor's degree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26.4%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28.4%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xmlns="" val="10002"/>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sp>
        <p:nvSpPr>
          <p:cNvPr id="6" name="Rectangle 5"/>
          <p:cNvSpPr/>
          <p:nvPr/>
        </p:nvSpPr>
        <p:spPr>
          <a:xfrm>
            <a:off x="76200" y="6305978"/>
            <a:ext cx="68230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1-Year Samples, 2011 and 2015</a:t>
            </a:r>
          </a:p>
          <a:p>
            <a:r>
              <a:rPr lang="en-US" sz="1050" i="1" dirty="0" smtClean="0">
                <a:solidFill>
                  <a:schemeClr val="bg1">
                    <a:lumMod val="50000"/>
                  </a:schemeClr>
                </a:solidFill>
                <a:latin typeface="Arial" panose="020B0604020202020204" pitchFamily="34" charset="0"/>
              </a:rPr>
              <a:t>* Years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1445927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Educational Attainment of Persons Aged 25 Years and Older, Texas, 2008, 2011, and 2015</a:t>
            </a:r>
            <a:endParaRPr lang="en-US" sz="2400" dirty="0"/>
          </a:p>
        </p:txBody>
      </p:sp>
      <p:graphicFrame>
        <p:nvGraphicFramePr>
          <p:cNvPr id="7" name="Content Placeholder 6"/>
          <p:cNvGraphicFramePr>
            <a:graphicFrameLocks noGrp="1"/>
          </p:cNvGraphicFramePr>
          <p:nvPr>
            <p:ph idx="1"/>
            <p:extLst/>
          </p:nvPr>
        </p:nvGraphicFramePr>
        <p:xfrm>
          <a:off x="7620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44</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
        <p:nvSpPr>
          <p:cNvPr id="6" name="Right Brace 5"/>
          <p:cNvSpPr/>
          <p:nvPr/>
        </p:nvSpPr>
        <p:spPr>
          <a:xfrm>
            <a:off x="5486400" y="4267200"/>
            <a:ext cx="76200" cy="1600200"/>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40256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45</a:t>
            </a:fld>
            <a:endParaRPr lang="en-US" dirty="0"/>
          </a:p>
        </p:txBody>
      </p:sp>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877827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2442233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47</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3619471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48</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918631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955845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6566076"/>
              </p:ext>
            </p:extLst>
          </p:nvPr>
        </p:nvGraphicFramePr>
        <p:xfrm>
          <a:off x="457200" y="1447800"/>
          <a:ext cx="8534400" cy="50479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gridCol w="1600201">
                  <a:extLst>
                    <a:ext uri="{9D8B030D-6E8A-4147-A177-3AD203B41FA5}">
                      <a16:colId xmlns:a16="http://schemas.microsoft.com/office/drawing/2014/main" xmlns=""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xmlns="" val="10000"/>
                  </a:ext>
                </a:extLst>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extLst>
                  <a:ext uri="{0D108BD9-81ED-4DB2-BD59-A6C34878D82A}">
                    <a16:rowId xmlns:a16="http://schemas.microsoft.com/office/drawing/2014/main" xmlns="" val="10001"/>
                  </a:ext>
                </a:extLst>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dirty="0">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dirty="0">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17.9%</a:t>
                      </a:r>
                    </a:p>
                  </a:txBody>
                  <a:tcPr marL="3810" marR="3810" marT="3810" marB="0" anchor="b">
                    <a:solidFill>
                      <a:schemeClr val="bg1">
                        <a:lumMod val="95000"/>
                      </a:schemeClr>
                    </a:solidFill>
                  </a:tcPr>
                </a:tc>
                <a:extLst>
                  <a:ext uri="{0D108BD9-81ED-4DB2-BD59-A6C34878D82A}">
                    <a16:rowId xmlns:a16="http://schemas.microsoft.com/office/drawing/2014/main" xmlns="" val="10002"/>
                  </a:ext>
                </a:extLst>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16.1%</a:t>
                      </a:r>
                    </a:p>
                  </a:txBody>
                  <a:tcPr marL="3810" marR="3810" marT="3810" marB="0" anchor="b"/>
                </a:tc>
                <a:extLst>
                  <a:ext uri="{0D108BD9-81ED-4DB2-BD59-A6C34878D82A}">
                    <a16:rowId xmlns:a16="http://schemas.microsoft.com/office/drawing/2014/main" xmlns="" val="10003"/>
                  </a:ext>
                </a:extLst>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41.0%</a:t>
                      </a:r>
                    </a:p>
                  </a:txBody>
                  <a:tcPr marL="3810" marR="3810" marT="3810" marB="0" anchor="b"/>
                </a:tc>
                <a:extLst>
                  <a:ext uri="{0D108BD9-81ED-4DB2-BD59-A6C34878D82A}">
                    <a16:rowId xmlns:a16="http://schemas.microsoft.com/office/drawing/2014/main" xmlns="" val="10004"/>
                  </a:ext>
                </a:extLst>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xmlns="" val="10005"/>
                  </a:ext>
                </a:extLst>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xmlns="" val="10006"/>
                  </a:ext>
                </a:extLst>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extLst>
                  <a:ext uri="{0D108BD9-81ED-4DB2-BD59-A6C34878D82A}">
                    <a16:rowId xmlns:a16="http://schemas.microsoft.com/office/drawing/2014/main" xmlns="" val="10007"/>
                  </a:ext>
                </a:extLst>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extLst>
                  <a:ext uri="{0D108BD9-81ED-4DB2-BD59-A6C34878D82A}">
                    <a16:rowId xmlns:a16="http://schemas.microsoft.com/office/drawing/2014/main" xmlns="" val="10008"/>
                  </a:ext>
                </a:extLst>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xmlns="" val="10009"/>
                  </a:ext>
                </a:extLst>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xmlns="" val="10010"/>
                  </a:ext>
                </a:extLst>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extLst>
                  <a:ext uri="{0D108BD9-81ED-4DB2-BD59-A6C34878D82A}">
                    <a16:rowId xmlns:a16="http://schemas.microsoft.com/office/drawing/2014/main" xmlns="" val="10011"/>
                  </a:ext>
                </a:extLst>
              </a:tr>
              <a:tr h="3090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393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extLst>
                    <a:ext uri="{9D8B030D-6E8A-4147-A177-3AD203B41FA5}">
                      <a16:colId xmlns:a16="http://schemas.microsoft.com/office/drawing/2014/main" xmlns="" val="20000"/>
                    </a:ext>
                  </a:extLst>
                </a:gridCol>
                <a:gridCol w="638287">
                  <a:extLst>
                    <a:ext uri="{9D8B030D-6E8A-4147-A177-3AD203B41FA5}">
                      <a16:colId xmlns:a16="http://schemas.microsoft.com/office/drawing/2014/main" xmlns="" val="20001"/>
                    </a:ext>
                  </a:extLst>
                </a:gridCol>
                <a:gridCol w="1436146">
                  <a:extLst>
                    <a:ext uri="{9D8B030D-6E8A-4147-A177-3AD203B41FA5}">
                      <a16:colId xmlns:a16="http://schemas.microsoft.com/office/drawing/2014/main" xmlns="" val="20002"/>
                    </a:ext>
                  </a:extLst>
                </a:gridCol>
                <a:gridCol w="1276574">
                  <a:extLst>
                    <a:ext uri="{9D8B030D-6E8A-4147-A177-3AD203B41FA5}">
                      <a16:colId xmlns:a16="http://schemas.microsoft.com/office/drawing/2014/main" xmlns="" val="20003"/>
                    </a:ext>
                  </a:extLst>
                </a:gridCol>
                <a:gridCol w="1356360">
                  <a:extLst>
                    <a:ext uri="{9D8B030D-6E8A-4147-A177-3AD203B41FA5}">
                      <a16:colId xmlns:a16="http://schemas.microsoft.com/office/drawing/2014/main" xmlns="" val="20004"/>
                    </a:ext>
                  </a:extLst>
                </a:gridCol>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000"/>
                  </a:ext>
                </a:extLst>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extLst>
                  <a:ext uri="{0D108BD9-81ED-4DB2-BD59-A6C34878D82A}">
                    <a16:rowId xmlns:a16="http://schemas.microsoft.com/office/drawing/2014/main" xmlns="" val="10001"/>
                  </a:ext>
                </a:extLst>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3810" marR="3810" marT="3810" marB="0" anchor="b"/>
                </a:tc>
                <a:extLst>
                  <a:ext uri="{0D108BD9-81ED-4DB2-BD59-A6C34878D82A}">
                    <a16:rowId xmlns:a16="http://schemas.microsoft.com/office/drawing/2014/main" xmlns="" val="10002"/>
                  </a:ext>
                </a:extLst>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extLst>
                  <a:ext uri="{0D108BD9-81ED-4DB2-BD59-A6C34878D82A}">
                    <a16:rowId xmlns:a16="http://schemas.microsoft.com/office/drawing/2014/main" xmlns="" val="10003"/>
                  </a:ext>
                </a:extLst>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xmlns="" val="10004"/>
                  </a:ext>
                </a:extLst>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xmlns="" val="10005"/>
                  </a:ext>
                </a:extLst>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xmlns="" val="10006"/>
                  </a:ext>
                </a:extLst>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extLst>
                  <a:ext uri="{0D108BD9-81ED-4DB2-BD59-A6C34878D82A}">
                    <a16:rowId xmlns:a16="http://schemas.microsoft.com/office/drawing/2014/main" xmlns="" val="10007"/>
                  </a:ext>
                </a:extLst>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xmlns="" val="10008"/>
                  </a:ext>
                </a:extLst>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extLst>
                  <a:ext uri="{0D108BD9-81ED-4DB2-BD59-A6C34878D82A}">
                    <a16:rowId xmlns:a16="http://schemas.microsoft.com/office/drawing/2014/main" xmlns="" val="10009"/>
                  </a:ext>
                </a:extLst>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extLst>
                  <a:ext uri="{0D108BD9-81ED-4DB2-BD59-A6C34878D82A}">
                    <a16:rowId xmlns:a16="http://schemas.microsoft.com/office/drawing/2014/main" xmlns="" val="10010"/>
                  </a:ext>
                </a:extLst>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extLst>
                  <a:ext uri="{0D108BD9-81ED-4DB2-BD59-A6C34878D82A}">
                    <a16:rowId xmlns:a16="http://schemas.microsoft.com/office/drawing/2014/main" xmlns="" val="10011"/>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19395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66" t="8643" r="8258" b="13239"/>
          <a:stretch/>
        </p:blipFill>
        <p:spPr>
          <a:xfrm>
            <a:off x="3429000" y="1143000"/>
            <a:ext cx="5105400" cy="5424488"/>
          </a:xfrm>
          <a:prstGeom prst="rect">
            <a:avLst/>
          </a:prstGeom>
        </p:spPr>
      </p:pic>
      <p:pic>
        <p:nvPicPr>
          <p:cNvPr id="3" name="Picture 2"/>
          <p:cNvPicPr>
            <a:picLocks noChangeAspect="1"/>
          </p:cNvPicPr>
          <p:nvPr/>
        </p:nvPicPr>
        <p:blipFill rotWithShape="1">
          <a:blip r:embed="rId3"/>
          <a:srcRect t="40446"/>
          <a:stretch/>
        </p:blipFill>
        <p:spPr>
          <a:xfrm>
            <a:off x="381000" y="3429000"/>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415142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3" t="601" r="2095" b="18982"/>
          <a:stretch/>
        </p:blipFill>
        <p:spPr>
          <a:xfrm>
            <a:off x="2590800" y="1379100"/>
            <a:ext cx="6629400" cy="5334000"/>
          </a:xfrm>
          <a:prstGeom prst="rect">
            <a:avLst/>
          </a:prstGeom>
        </p:spPr>
      </p:pic>
      <p:pic>
        <p:nvPicPr>
          <p:cNvPr id="4" name="Picture 3"/>
          <p:cNvPicPr>
            <a:picLocks noChangeAspect="1"/>
          </p:cNvPicPr>
          <p:nvPr/>
        </p:nvPicPr>
        <p:blipFill rotWithShape="1">
          <a:blip r:embed="rId3"/>
          <a:srcRect t="40446"/>
          <a:stretch/>
        </p:blipFill>
        <p:spPr>
          <a:xfrm>
            <a:off x="381000" y="3429000"/>
            <a:ext cx="1461915" cy="1234200"/>
          </a:xfrm>
          <a:prstGeom prst="rect">
            <a:avLst/>
          </a:prstGeom>
        </p:spPr>
      </p:pic>
      <p:sp>
        <p:nvSpPr>
          <p:cNvPr id="5" name="Rectangle 4"/>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0" y="6248400"/>
            <a:ext cx="2819400"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753155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24089</TotalTime>
  <Words>3090</Words>
  <Application>Microsoft Office PowerPoint</Application>
  <PresentationFormat>Letter Paper (8.5x11 in)</PresentationFormat>
  <Paragraphs>523</Paragraphs>
  <Slides>49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ＭＳ Ｐゴシック</vt:lpstr>
      <vt:lpstr>Arial</vt:lpstr>
      <vt:lpstr>Calibri</vt:lpstr>
      <vt:lpstr>Calibri Light</vt:lpstr>
      <vt:lpstr>SansSerif</vt:lpstr>
      <vt:lpstr>Times New Roman</vt:lpstr>
      <vt:lpstr>1_Office Theme</vt:lpstr>
      <vt:lpstr>Texas Demographics and Real Estate</vt:lpstr>
      <vt:lpstr>Growing States, 2000-2016</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PowerPoint Presentation</vt:lpstr>
      <vt:lpstr>PowerPoint Presentation</vt:lpstr>
      <vt:lpstr>PowerPoint Presentation</vt:lpstr>
      <vt:lpstr>Estimated Percent of Total Net-Migrant Flows to and From Texas and Other States, 2015</vt:lpstr>
      <vt:lpstr>PowerPoint Presentation</vt:lpstr>
      <vt:lpstr>Texas Racial and Ethnic Composition, 1980 to 2050</vt:lpstr>
      <vt:lpstr>Racial and Ethnic Composition of Texas and Top 10 Most Populous Counties, 2015</vt:lpstr>
      <vt:lpstr>Population Pyramids for Hispanics and Non-Hispanic Whites in Texas, 2010</vt:lpstr>
      <vt:lpstr>PowerPoint Presentation</vt:lpstr>
      <vt:lpstr>Unauthorized and Mexican Immigration, 2015</vt:lpstr>
      <vt:lpstr>PowerPoint Presentation</vt:lpstr>
      <vt:lpstr>PowerPoint Presentation</vt:lpstr>
      <vt:lpstr>Median Household Income, Texas counties, 2011-2015</vt:lpstr>
      <vt:lpstr>Percent of the population with income below poverty, Texas counties, 2011-2015</vt:lpstr>
      <vt:lpstr>Percent of the population aged 25 and older with a bachelor’s degree or  higher, 2011-2015</vt:lpstr>
      <vt:lpstr>PowerPoint Presentation</vt:lpstr>
      <vt:lpstr>PowerPoint Presentation</vt:lpstr>
      <vt:lpstr>PowerPoint Presentation</vt:lpstr>
      <vt:lpstr>PowerPoint Presentation</vt:lpstr>
      <vt:lpstr>Percent of the population living below poverty, DFW area, 2009-2013</vt:lpstr>
      <vt:lpstr>Percent of the population that is Hispanic,  Census Tracts, Metroplex Area, Texas, 2009-2013</vt:lpstr>
      <vt:lpstr>Percent of the population that is Black/African American,  Census Tracts, Metroplex Area, Texas, 2009-2013</vt:lpstr>
      <vt:lpstr>Percent of the population that is Asian, Census Tracts, Metroplex Area, Texas, 2009-2013</vt:lpstr>
      <vt:lpstr>PowerPoint Presentation</vt:lpstr>
      <vt:lpstr>Mean Commute Time (minutes) of workers, Census Tracts, Metroplex Area, Texas, 2009-2013</vt:lpstr>
      <vt:lpstr>Percent of housing units valued at $200,000 or more, Census Tracts, MetroPlex area, 2010-2014</vt:lpstr>
      <vt:lpstr>Median Value of Owner Occupied Housing, Census Tracts, MetroPlex, 2010-2014</vt:lpstr>
      <vt:lpstr>Percent Change Black Population,  Census Tracts, South Dallas, TX, 2010-2014</vt:lpstr>
      <vt:lpstr>Percent Change Black Population,  Block Groups, South Dallas, TX (2000-2013)</vt:lpstr>
      <vt:lpstr>Percent Change Black Population,  Block Groups, Third Ward, Houston, TX (2000-2103)</vt:lpstr>
      <vt:lpstr>Projected Population Growth in Texas,  2010-2050</vt:lpstr>
      <vt:lpstr>Projected and Estimated Population Growth in Texas, 2010-2020</vt:lpstr>
      <vt:lpstr>Population and Projected Share of Population by Age Group, Texas, 1950 to 2050</vt:lpstr>
      <vt:lpstr>Percent of Civilian Labor Force by Occupation, Texas, 2008, 2014 and 2014-2008 Difference</vt:lpstr>
      <vt:lpstr>PowerPoint Presentation</vt:lpstr>
      <vt:lpstr>Educational Attainment, Persons Aged 25 Years and Older, Texas, 2011 and 2015</vt:lpstr>
      <vt:lpstr>Percent Distribution of Educational Attainment of Persons Aged 25 Years and Older, Texas, 2008, 2011, and 2015</vt:lpstr>
      <vt:lpstr>Educational Attainment of Persons Age 25 Years and Older by Race/Ethnicity, Texas, 2015</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620</cp:revision>
  <cp:lastPrinted>2012-07-15T20:37:49Z</cp:lastPrinted>
  <dcterms:created xsi:type="dcterms:W3CDTF">2010-01-22T14:36:29Z</dcterms:created>
  <dcterms:modified xsi:type="dcterms:W3CDTF">2017-12-11T14:47:29Z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