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0" r:id="rId5"/>
  </p:sldMasterIdLst>
  <p:notesMasterIdLst>
    <p:notesMasterId r:id="rId37"/>
  </p:notesMasterIdLst>
  <p:sldIdLst>
    <p:sldId id="256" r:id="rId6"/>
    <p:sldId id="505" r:id="rId7"/>
    <p:sldId id="510" r:id="rId8"/>
    <p:sldId id="497" r:id="rId9"/>
    <p:sldId id="326" r:id="rId10"/>
    <p:sldId id="513" r:id="rId11"/>
    <p:sldId id="514" r:id="rId12"/>
    <p:sldId id="503" r:id="rId13"/>
    <p:sldId id="364" r:id="rId14"/>
    <p:sldId id="502" r:id="rId15"/>
    <p:sldId id="425" r:id="rId16"/>
    <p:sldId id="498" r:id="rId17"/>
    <p:sldId id="501" r:id="rId18"/>
    <p:sldId id="494" r:id="rId19"/>
    <p:sldId id="506" r:id="rId20"/>
    <p:sldId id="414" r:id="rId21"/>
    <p:sldId id="515" r:id="rId22"/>
    <p:sldId id="516" r:id="rId23"/>
    <p:sldId id="422" r:id="rId24"/>
    <p:sldId id="512" r:id="rId25"/>
    <p:sldId id="507" r:id="rId26"/>
    <p:sldId id="457" r:id="rId27"/>
    <p:sldId id="460" r:id="rId28"/>
    <p:sldId id="462" r:id="rId29"/>
    <p:sldId id="478" r:id="rId30"/>
    <p:sldId id="508" r:id="rId31"/>
    <p:sldId id="509" r:id="rId32"/>
    <p:sldId id="306" r:id="rId33"/>
    <p:sldId id="511" r:id="rId34"/>
    <p:sldId id="504" r:id="rId35"/>
    <p:sldId id="25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95"/>
    <a:srgbClr val="33CCCC"/>
    <a:srgbClr val="00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0568" autoAdjust="0"/>
  </p:normalViewPr>
  <p:slideViewPr>
    <p:cSldViewPr snapToGrid="0">
      <p:cViewPr varScale="1">
        <p:scale>
          <a:sx n="135" d="100"/>
          <a:sy n="135" d="100"/>
        </p:scale>
        <p:origin x="13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TexaS!$L$36</c:f>
              <c:strCache>
                <c:ptCount val="1"/>
                <c:pt idx="0">
                  <c:v>Rural Share of Population</c:v>
                </c:pt>
              </c:strCache>
            </c:strRef>
          </c:tx>
          <c:spPr>
            <a:solidFill>
              <a:srgbClr val="002878"/>
            </a:solidFill>
            <a:ln w="9525">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TexaS!$K$37:$K$47</c:f>
              <c:numCache>
                <c:formatCode>General</c:formatCode>
                <c:ptCount val="11"/>
                <c:pt idx="0">
                  <c:v>1910</c:v>
                </c:pt>
                <c:pt idx="1">
                  <c:v>1920</c:v>
                </c:pt>
                <c:pt idx="2">
                  <c:v>1930</c:v>
                </c:pt>
                <c:pt idx="3">
                  <c:v>1940</c:v>
                </c:pt>
                <c:pt idx="4">
                  <c:v>1950</c:v>
                </c:pt>
                <c:pt idx="5">
                  <c:v>1960</c:v>
                </c:pt>
                <c:pt idx="6">
                  <c:v>1970</c:v>
                </c:pt>
                <c:pt idx="7">
                  <c:v>1980</c:v>
                </c:pt>
                <c:pt idx="8">
                  <c:v>1990</c:v>
                </c:pt>
                <c:pt idx="9">
                  <c:v>2000</c:v>
                </c:pt>
                <c:pt idx="10">
                  <c:v>2010</c:v>
                </c:pt>
              </c:numCache>
            </c:numRef>
          </c:cat>
          <c:val>
            <c:numRef>
              <c:f>TexaS!$L$37:$L$47</c:f>
              <c:numCache>
                <c:formatCode>0.0%</c:formatCode>
                <c:ptCount val="11"/>
                <c:pt idx="0">
                  <c:v>0.75924704520059072</c:v>
                </c:pt>
                <c:pt idx="1">
                  <c:v>0.67600000000000005</c:v>
                </c:pt>
                <c:pt idx="2">
                  <c:v>0.59</c:v>
                </c:pt>
                <c:pt idx="3">
                  <c:v>0.54600000000000004</c:v>
                </c:pt>
                <c:pt idx="4">
                  <c:v>0.373</c:v>
                </c:pt>
                <c:pt idx="5">
                  <c:v>0.25</c:v>
                </c:pt>
                <c:pt idx="6">
                  <c:v>0.20300000000000001</c:v>
                </c:pt>
                <c:pt idx="7">
                  <c:v>0.20399999999999999</c:v>
                </c:pt>
                <c:pt idx="8">
                  <c:v>0.19700000000000001</c:v>
                </c:pt>
                <c:pt idx="9">
                  <c:v>0.17499999999999999</c:v>
                </c:pt>
                <c:pt idx="10">
                  <c:v>0.153</c:v>
                </c:pt>
              </c:numCache>
            </c:numRef>
          </c:val>
          <c:extLst>
            <c:ext xmlns:c16="http://schemas.microsoft.com/office/drawing/2014/chart" uri="{C3380CC4-5D6E-409C-BE32-E72D297353CC}">
              <c16:uniqueId val="{00000000-3454-4484-A471-33B9EFC72165}"/>
            </c:ext>
          </c:extLst>
        </c:ser>
        <c:ser>
          <c:idx val="1"/>
          <c:order val="1"/>
          <c:tx>
            <c:strRef>
              <c:f>TexaS!$M$36</c:f>
              <c:strCache>
                <c:ptCount val="1"/>
                <c:pt idx="0">
                  <c:v>Urban Share of Population</c:v>
                </c:pt>
              </c:strCache>
            </c:strRef>
          </c:tx>
          <c:spPr>
            <a:solidFill>
              <a:srgbClr val="917B4C"/>
            </a:solidFill>
            <a:ln w="12700">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TexaS!$K$37:$K$47</c:f>
              <c:numCache>
                <c:formatCode>General</c:formatCode>
                <c:ptCount val="11"/>
                <c:pt idx="0">
                  <c:v>1910</c:v>
                </c:pt>
                <c:pt idx="1">
                  <c:v>1920</c:v>
                </c:pt>
                <c:pt idx="2">
                  <c:v>1930</c:v>
                </c:pt>
                <c:pt idx="3">
                  <c:v>1940</c:v>
                </c:pt>
                <c:pt idx="4">
                  <c:v>1950</c:v>
                </c:pt>
                <c:pt idx="5">
                  <c:v>1960</c:v>
                </c:pt>
                <c:pt idx="6">
                  <c:v>1970</c:v>
                </c:pt>
                <c:pt idx="7">
                  <c:v>1980</c:v>
                </c:pt>
                <c:pt idx="8">
                  <c:v>1990</c:v>
                </c:pt>
                <c:pt idx="9">
                  <c:v>2000</c:v>
                </c:pt>
                <c:pt idx="10">
                  <c:v>2010</c:v>
                </c:pt>
              </c:numCache>
            </c:numRef>
          </c:cat>
          <c:val>
            <c:numRef>
              <c:f>TexaS!$M$37:$M$47</c:f>
              <c:numCache>
                <c:formatCode>0.0%</c:formatCode>
                <c:ptCount val="11"/>
                <c:pt idx="0">
                  <c:v>0.24075295479940934</c:v>
                </c:pt>
                <c:pt idx="1">
                  <c:v>0.32400000000000001</c:v>
                </c:pt>
                <c:pt idx="2">
                  <c:v>0.41</c:v>
                </c:pt>
                <c:pt idx="3">
                  <c:v>0.45400000000000001</c:v>
                </c:pt>
                <c:pt idx="4">
                  <c:v>0.627</c:v>
                </c:pt>
                <c:pt idx="5">
                  <c:v>0.75</c:v>
                </c:pt>
                <c:pt idx="6">
                  <c:v>0.79700000000000004</c:v>
                </c:pt>
                <c:pt idx="7">
                  <c:v>0.79600000000000004</c:v>
                </c:pt>
                <c:pt idx="8">
                  <c:v>0.80300000000000005</c:v>
                </c:pt>
                <c:pt idx="9">
                  <c:v>0.82499999999999996</c:v>
                </c:pt>
                <c:pt idx="10">
                  <c:v>0.84699999999999998</c:v>
                </c:pt>
              </c:numCache>
            </c:numRef>
          </c:val>
          <c:extLst>
            <c:ext xmlns:c16="http://schemas.microsoft.com/office/drawing/2014/chart" uri="{C3380CC4-5D6E-409C-BE32-E72D297353CC}">
              <c16:uniqueId val="{00000001-3454-4484-A471-33B9EFC72165}"/>
            </c:ext>
          </c:extLst>
        </c:ser>
        <c:dLbls>
          <c:showLegendKey val="0"/>
          <c:showVal val="0"/>
          <c:showCatName val="0"/>
          <c:showSerName val="0"/>
          <c:showPercent val="0"/>
          <c:showBubbleSize val="0"/>
        </c:dLbls>
        <c:gapWidth val="10"/>
        <c:overlap val="100"/>
        <c:axId val="518561592"/>
        <c:axId val="518557000"/>
      </c:barChart>
      <c:catAx>
        <c:axId val="5185615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8557000"/>
        <c:crosses val="autoZero"/>
        <c:auto val="1"/>
        <c:lblAlgn val="ctr"/>
        <c:lblOffset val="100"/>
        <c:noMultiLvlLbl val="0"/>
      </c:catAx>
      <c:valAx>
        <c:axId val="51855700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18561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accent1">
          <a:lumMod val="60000"/>
          <a:lumOff val="40000"/>
        </a:schemeClr>
      </a:solidFill>
      <a:round/>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19050" cap="rnd" cmpd="sng" algn="ctr">
              <a:solidFill>
                <a:schemeClr val="accent1"/>
              </a:solidFill>
              <a:prstDash val="solid"/>
              <a:round/>
            </a:ln>
            <a:effectLst/>
          </c:spPr>
          <c:marker>
            <c:symbol val="diamond"/>
            <c:size val="5"/>
            <c:spPr>
              <a:solidFill>
                <a:schemeClr val="accent1"/>
              </a:solidFill>
              <a:ln w="6350" cap="flat" cmpd="sng" algn="ctr">
                <a:solidFill>
                  <a:schemeClr val="accent1"/>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extLst>
            <c:ext xmlns:c16="http://schemas.microsoft.com/office/drawing/2014/chart" uri="{C3380CC4-5D6E-409C-BE32-E72D297353CC}">
              <c16:uniqueId val="{00000000-6A0D-45D6-9683-CBA6D2F216FB}"/>
            </c:ext>
          </c:extLst>
        </c:ser>
        <c:ser>
          <c:idx val="1"/>
          <c:order val="1"/>
          <c:tx>
            <c:strRef>
              <c:f>Sheet1!$C$1</c:f>
              <c:strCache>
                <c:ptCount val="1"/>
                <c:pt idx="0">
                  <c:v>NH-Black</c:v>
                </c:pt>
              </c:strCache>
            </c:strRef>
          </c:tx>
          <c:spPr>
            <a:ln w="19050" cap="rnd" cmpd="sng" algn="ctr">
              <a:solidFill>
                <a:schemeClr val="accent2"/>
              </a:solidFill>
              <a:prstDash val="solid"/>
              <a:round/>
            </a:ln>
            <a:effectLst/>
          </c:spPr>
          <c:marker>
            <c:symbol val="square"/>
            <c:size val="4"/>
            <c:spPr>
              <a:solidFill>
                <a:schemeClr val="accent2"/>
              </a:solidFill>
              <a:ln w="6350" cap="flat" cmpd="sng" algn="ctr">
                <a:solidFill>
                  <a:schemeClr val="accent2"/>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extLst>
            <c:ext xmlns:c16="http://schemas.microsoft.com/office/drawing/2014/chart" uri="{C3380CC4-5D6E-409C-BE32-E72D297353CC}">
              <c16:uniqueId val="{00000001-6A0D-45D6-9683-CBA6D2F216FB}"/>
            </c:ext>
          </c:extLst>
        </c:ser>
        <c:ser>
          <c:idx val="2"/>
          <c:order val="2"/>
          <c:tx>
            <c:strRef>
              <c:f>Sheet1!$D$1</c:f>
              <c:strCache>
                <c:ptCount val="1"/>
                <c:pt idx="0">
                  <c:v>Hispanic</c:v>
                </c:pt>
              </c:strCache>
            </c:strRef>
          </c:tx>
          <c:spPr>
            <a:ln w="19050" cap="rnd" cmpd="sng" algn="ctr">
              <a:solidFill>
                <a:schemeClr val="accent6"/>
              </a:solidFill>
              <a:prstDash val="solid"/>
              <a:round/>
            </a:ln>
            <a:effectLst/>
          </c:spPr>
          <c:marker>
            <c:symbol val="triangle"/>
            <c:size val="5"/>
            <c:spPr>
              <a:solidFill>
                <a:schemeClr val="accent6"/>
              </a:solidFill>
              <a:ln w="6350" cap="flat" cmpd="sng" algn="ctr">
                <a:solidFill>
                  <a:schemeClr val="accent6"/>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extLst>
            <c:ext xmlns:c16="http://schemas.microsoft.com/office/drawing/2014/chart" uri="{C3380CC4-5D6E-409C-BE32-E72D297353CC}">
              <c16:uniqueId val="{00000002-6A0D-45D6-9683-CBA6D2F216FB}"/>
            </c:ext>
          </c:extLst>
        </c:ser>
        <c:ser>
          <c:idx val="3"/>
          <c:order val="3"/>
          <c:tx>
            <c:strRef>
              <c:f>Sheet1!$E$1</c:f>
              <c:strCache>
                <c:ptCount val="1"/>
                <c:pt idx="0">
                  <c:v>NH-Other</c:v>
                </c:pt>
              </c:strCache>
            </c:strRef>
          </c:tx>
          <c:spPr>
            <a:ln w="19050" cap="rnd" cmpd="sng" algn="ctr">
              <a:solidFill>
                <a:schemeClr val="accent4"/>
              </a:solidFill>
              <a:prstDash val="solid"/>
              <a:round/>
            </a:ln>
            <a:effectLst/>
          </c:spPr>
          <c:marker>
            <c:symbol val="square"/>
            <c:size val="4"/>
            <c:spPr>
              <a:solidFill>
                <a:schemeClr val="accent4"/>
              </a:solidFill>
              <a:ln w="6350" cap="flat" cmpd="sng" algn="ctr">
                <a:solidFill>
                  <a:schemeClr val="accent4"/>
                </a:solidFill>
                <a:prstDash val="solid"/>
                <a:round/>
              </a:ln>
              <a:effectLst/>
            </c:spPr>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extLst>
            <c:ext xmlns:c16="http://schemas.microsoft.com/office/drawing/2014/chart" uri="{C3380CC4-5D6E-409C-BE32-E72D297353CC}">
              <c16:uniqueId val="{00000003-6A0D-45D6-9683-CBA6D2F216FB}"/>
            </c:ext>
          </c:extLst>
        </c:ser>
        <c:dLbls>
          <c:showLegendKey val="0"/>
          <c:showVal val="0"/>
          <c:showCatName val="0"/>
          <c:showSerName val="0"/>
          <c:showPercent val="0"/>
          <c:showBubbleSize val="0"/>
        </c:dLbls>
        <c:marker val="1"/>
        <c:smooth val="0"/>
        <c:axId val="219958520"/>
        <c:axId val="211120168"/>
      </c:lineChart>
      <c:catAx>
        <c:axId val="219958520"/>
        <c:scaling>
          <c:orientation val="minMax"/>
        </c:scaling>
        <c:delete val="0"/>
        <c:axPos val="b"/>
        <c:numFmt formatCode="General" sourceLinked="1"/>
        <c:majorTickMark val="out"/>
        <c:minorTickMark val="out"/>
        <c:tickLblPos val="nextTo"/>
        <c:spPr>
          <a:noFill/>
          <a:ln w="6350" cap="flat" cmpd="sng" algn="ctr">
            <a:solidFill>
              <a:schemeClr val="tx1">
                <a:tint val="75000"/>
              </a:schemeClr>
            </a:solidFill>
            <a:prstDash val="solid"/>
            <a:round/>
          </a:ln>
          <a:effectLst/>
        </c:spPr>
        <c:txPr>
          <a:bodyPr rot="-222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11120168"/>
        <c:crosses val="autoZero"/>
        <c:auto val="1"/>
        <c:lblAlgn val="ctr"/>
        <c:lblOffset val="100"/>
        <c:tickLblSkip val="5"/>
        <c:noMultiLvlLbl val="0"/>
      </c:catAx>
      <c:valAx>
        <c:axId val="211120168"/>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99585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2"/>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2016</a:t>
            </a:r>
            <a:endParaRPr lang="en-US" sz="1800" dirty="0"/>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0-4A82-A0E1-1D49E281F8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60-4A82-A0E1-1D49E281F84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460-4A82-A0E1-1D49E281F8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60-4A82-A0E1-1D49E281F8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60-4A82-A0E1-1D49E281F840}"/>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6460-4A82-A0E1-1D49E281F840}"/>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6460-4A82-A0E1-1D49E281F840}"/>
                </c:ext>
              </c:extLst>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60-4A82-A0E1-1D49E281F840}"/>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60-4A82-A0E1-1D49E281F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6460-4A82-A0E1-1D49E281F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c:ext xmlns:c16="http://schemas.microsoft.com/office/drawing/2014/chart" uri="{C3380CC4-5D6E-409C-BE32-E72D297353CC}">
              <c16:uniqueId val="{0000000A-6460-4A82-A0E1-1D49E281F8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1">
                <a:lumMod val="75000"/>
              </a:schemeClr>
            </a:solidFill>
            <a:ln>
              <a:solidFill>
                <a:schemeClr val="bg2"/>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c:formatCode>
                <c:ptCount val="86"/>
                <c:pt idx="0">
                  <c:v>122428</c:v>
                </c:pt>
                <c:pt idx="1">
                  <c:v>121262</c:v>
                </c:pt>
                <c:pt idx="2">
                  <c:v>119706</c:v>
                </c:pt>
                <c:pt idx="3">
                  <c:v>119778</c:v>
                </c:pt>
                <c:pt idx="4">
                  <c:v>120619</c:v>
                </c:pt>
                <c:pt idx="5">
                  <c:v>119532</c:v>
                </c:pt>
                <c:pt idx="6">
                  <c:v>122081</c:v>
                </c:pt>
                <c:pt idx="7">
                  <c:v>123852</c:v>
                </c:pt>
                <c:pt idx="8">
                  <c:v>124528</c:v>
                </c:pt>
                <c:pt idx="9">
                  <c:v>125689</c:v>
                </c:pt>
                <c:pt idx="10">
                  <c:v>127327</c:v>
                </c:pt>
                <c:pt idx="11">
                  <c:v>128263</c:v>
                </c:pt>
                <c:pt idx="12">
                  <c:v>128594</c:v>
                </c:pt>
                <c:pt idx="13">
                  <c:v>131088</c:v>
                </c:pt>
                <c:pt idx="14">
                  <c:v>132577</c:v>
                </c:pt>
                <c:pt idx="15">
                  <c:v>131971</c:v>
                </c:pt>
                <c:pt idx="16">
                  <c:v>131063</c:v>
                </c:pt>
                <c:pt idx="17">
                  <c:v>132256</c:v>
                </c:pt>
                <c:pt idx="18">
                  <c:v>134548</c:v>
                </c:pt>
                <c:pt idx="19">
                  <c:v>137096</c:v>
                </c:pt>
                <c:pt idx="20">
                  <c:v>134960</c:v>
                </c:pt>
                <c:pt idx="21">
                  <c:v>136408</c:v>
                </c:pt>
                <c:pt idx="22">
                  <c:v>137448</c:v>
                </c:pt>
                <c:pt idx="23">
                  <c:v>137398</c:v>
                </c:pt>
                <c:pt idx="24">
                  <c:v>138042</c:v>
                </c:pt>
                <c:pt idx="25">
                  <c:v>137146</c:v>
                </c:pt>
                <c:pt idx="26">
                  <c:v>137867</c:v>
                </c:pt>
                <c:pt idx="27">
                  <c:v>141512</c:v>
                </c:pt>
                <c:pt idx="28">
                  <c:v>145418</c:v>
                </c:pt>
                <c:pt idx="29">
                  <c:v>148869</c:v>
                </c:pt>
                <c:pt idx="30">
                  <c:v>147295</c:v>
                </c:pt>
                <c:pt idx="31">
                  <c:v>150128</c:v>
                </c:pt>
                <c:pt idx="32">
                  <c:v>151145</c:v>
                </c:pt>
                <c:pt idx="33">
                  <c:v>151662</c:v>
                </c:pt>
                <c:pt idx="34">
                  <c:v>150770</c:v>
                </c:pt>
                <c:pt idx="35">
                  <c:v>142895</c:v>
                </c:pt>
                <c:pt idx="36">
                  <c:v>139686</c:v>
                </c:pt>
                <c:pt idx="37">
                  <c:v>136709</c:v>
                </c:pt>
                <c:pt idx="38">
                  <c:v>134721</c:v>
                </c:pt>
                <c:pt idx="39">
                  <c:v>137143</c:v>
                </c:pt>
                <c:pt idx="40">
                  <c:v>135053</c:v>
                </c:pt>
                <c:pt idx="41">
                  <c:v>137961</c:v>
                </c:pt>
                <c:pt idx="42">
                  <c:v>147743</c:v>
                </c:pt>
                <c:pt idx="43">
                  <c:v>159529</c:v>
                </c:pt>
                <c:pt idx="44">
                  <c:v>161160</c:v>
                </c:pt>
                <c:pt idx="45">
                  <c:v>153398</c:v>
                </c:pt>
                <c:pt idx="46">
                  <c:v>147505</c:v>
                </c:pt>
                <c:pt idx="47">
                  <c:v>146908</c:v>
                </c:pt>
                <c:pt idx="48">
                  <c:v>149378</c:v>
                </c:pt>
                <c:pt idx="49">
                  <c:v>161688</c:v>
                </c:pt>
                <c:pt idx="50">
                  <c:v>170500</c:v>
                </c:pt>
                <c:pt idx="51">
                  <c:v>175912</c:v>
                </c:pt>
                <c:pt idx="52">
                  <c:v>178898</c:v>
                </c:pt>
                <c:pt idx="53">
                  <c:v>182461</c:v>
                </c:pt>
                <c:pt idx="54">
                  <c:v>186102</c:v>
                </c:pt>
                <c:pt idx="55">
                  <c:v>182270</c:v>
                </c:pt>
                <c:pt idx="56">
                  <c:v>183392</c:v>
                </c:pt>
                <c:pt idx="57">
                  <c:v>180605</c:v>
                </c:pt>
                <c:pt idx="58">
                  <c:v>176253</c:v>
                </c:pt>
                <c:pt idx="59">
                  <c:v>175246</c:v>
                </c:pt>
                <c:pt idx="60">
                  <c:v>169158</c:v>
                </c:pt>
                <c:pt idx="61">
                  <c:v>164457</c:v>
                </c:pt>
                <c:pt idx="62">
                  <c:v>158436</c:v>
                </c:pt>
                <c:pt idx="63">
                  <c:v>149884</c:v>
                </c:pt>
                <c:pt idx="64">
                  <c:v>148013</c:v>
                </c:pt>
                <c:pt idx="65">
                  <c:v>145083</c:v>
                </c:pt>
                <c:pt idx="66">
                  <c:v>148364</c:v>
                </c:pt>
                <c:pt idx="67">
                  <c:v>148599</c:v>
                </c:pt>
                <c:pt idx="68">
                  <c:v>119031</c:v>
                </c:pt>
                <c:pt idx="69">
                  <c:v>112097</c:v>
                </c:pt>
                <c:pt idx="70">
                  <c:v>112814</c:v>
                </c:pt>
                <c:pt idx="71">
                  <c:v>108911</c:v>
                </c:pt>
                <c:pt idx="72">
                  <c:v>98388</c:v>
                </c:pt>
                <c:pt idx="73">
                  <c:v>90010</c:v>
                </c:pt>
                <c:pt idx="74">
                  <c:v>82911</c:v>
                </c:pt>
                <c:pt idx="75">
                  <c:v>77959</c:v>
                </c:pt>
                <c:pt idx="76">
                  <c:v>73802</c:v>
                </c:pt>
                <c:pt idx="77">
                  <c:v>68036</c:v>
                </c:pt>
                <c:pt idx="78">
                  <c:v>64861</c:v>
                </c:pt>
                <c:pt idx="79">
                  <c:v>62401</c:v>
                </c:pt>
                <c:pt idx="80">
                  <c:v>56580</c:v>
                </c:pt>
                <c:pt idx="81">
                  <c:v>52997</c:v>
                </c:pt>
                <c:pt idx="82">
                  <c:v>49872</c:v>
                </c:pt>
                <c:pt idx="83">
                  <c:v>47036</c:v>
                </c:pt>
                <c:pt idx="84">
                  <c:v>43784</c:v>
                </c:pt>
                <c:pt idx="85">
                  <c:v>241516</c:v>
                </c:pt>
              </c:numCache>
            </c:numRef>
          </c:val>
          <c:extLst>
            <c:ext xmlns:c16="http://schemas.microsoft.com/office/drawing/2014/chart" uri="{C3380CC4-5D6E-409C-BE32-E72D297353CC}">
              <c16:uniqueId val="{00000000-1DD8-4129-9CD0-31E05BEA1C31}"/>
            </c:ext>
          </c:extLst>
        </c:ser>
        <c:ser>
          <c:idx val="1"/>
          <c:order val="1"/>
          <c:tx>
            <c:strRef>
              <c:f>Sheet1!$C$1</c:f>
              <c:strCache>
                <c:ptCount val="1"/>
                <c:pt idx="0">
                  <c:v>Hispanic</c:v>
                </c:pt>
              </c:strCache>
            </c:strRef>
          </c:tx>
          <c:spPr>
            <a:solidFill>
              <a:schemeClr val="accent2">
                <a:lumMod val="75000"/>
              </a:schemeClr>
            </a:solidFill>
            <a:ln>
              <a:solidFill>
                <a:schemeClr val="bg2"/>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c:formatCode>
                <c:ptCount val="86"/>
                <c:pt idx="0">
                  <c:v>201273</c:v>
                </c:pt>
                <c:pt idx="1">
                  <c:v>198602</c:v>
                </c:pt>
                <c:pt idx="2">
                  <c:v>196390</c:v>
                </c:pt>
                <c:pt idx="3">
                  <c:v>197984</c:v>
                </c:pt>
                <c:pt idx="4">
                  <c:v>197309</c:v>
                </c:pt>
                <c:pt idx="5">
                  <c:v>193080</c:v>
                </c:pt>
                <c:pt idx="6">
                  <c:v>196451</c:v>
                </c:pt>
                <c:pt idx="7">
                  <c:v>197711</c:v>
                </c:pt>
                <c:pt idx="8">
                  <c:v>196329</c:v>
                </c:pt>
                <c:pt idx="9">
                  <c:v>196930</c:v>
                </c:pt>
                <c:pt idx="10">
                  <c:v>198012</c:v>
                </c:pt>
                <c:pt idx="11">
                  <c:v>199509</c:v>
                </c:pt>
                <c:pt idx="12">
                  <c:v>201597</c:v>
                </c:pt>
                <c:pt idx="13">
                  <c:v>204574</c:v>
                </c:pt>
                <c:pt idx="14">
                  <c:v>202667</c:v>
                </c:pt>
                <c:pt idx="15">
                  <c:v>196441</c:v>
                </c:pt>
                <c:pt idx="16">
                  <c:v>191694</c:v>
                </c:pt>
                <c:pt idx="17">
                  <c:v>188563</c:v>
                </c:pt>
                <c:pt idx="18">
                  <c:v>187938</c:v>
                </c:pt>
                <c:pt idx="19">
                  <c:v>187701</c:v>
                </c:pt>
                <c:pt idx="20">
                  <c:v>185592</c:v>
                </c:pt>
                <c:pt idx="21">
                  <c:v>186151</c:v>
                </c:pt>
                <c:pt idx="22">
                  <c:v>185539</c:v>
                </c:pt>
                <c:pt idx="23">
                  <c:v>182100</c:v>
                </c:pt>
                <c:pt idx="24">
                  <c:v>177609</c:v>
                </c:pt>
                <c:pt idx="25">
                  <c:v>172521</c:v>
                </c:pt>
                <c:pt idx="26">
                  <c:v>171083</c:v>
                </c:pt>
                <c:pt idx="27">
                  <c:v>170565</c:v>
                </c:pt>
                <c:pt idx="28">
                  <c:v>169642</c:v>
                </c:pt>
                <c:pt idx="29">
                  <c:v>168232</c:v>
                </c:pt>
                <c:pt idx="30">
                  <c:v>165890</c:v>
                </c:pt>
                <c:pt idx="31">
                  <c:v>168024</c:v>
                </c:pt>
                <c:pt idx="32">
                  <c:v>167928</c:v>
                </c:pt>
                <c:pt idx="33">
                  <c:v>167703</c:v>
                </c:pt>
                <c:pt idx="34">
                  <c:v>165670</c:v>
                </c:pt>
                <c:pt idx="35">
                  <c:v>155767</c:v>
                </c:pt>
                <c:pt idx="36">
                  <c:v>153987</c:v>
                </c:pt>
                <c:pt idx="37">
                  <c:v>152544</c:v>
                </c:pt>
                <c:pt idx="38">
                  <c:v>153291</c:v>
                </c:pt>
                <c:pt idx="39">
                  <c:v>153681</c:v>
                </c:pt>
                <c:pt idx="40">
                  <c:v>148767</c:v>
                </c:pt>
                <c:pt idx="41">
                  <c:v>147817</c:v>
                </c:pt>
                <c:pt idx="42">
                  <c:v>146464</c:v>
                </c:pt>
                <c:pt idx="43">
                  <c:v>143574</c:v>
                </c:pt>
                <c:pt idx="44">
                  <c:v>141216</c:v>
                </c:pt>
                <c:pt idx="45">
                  <c:v>132503</c:v>
                </c:pt>
                <c:pt idx="46">
                  <c:v>127557</c:v>
                </c:pt>
                <c:pt idx="47">
                  <c:v>123472</c:v>
                </c:pt>
                <c:pt idx="48">
                  <c:v>121957</c:v>
                </c:pt>
                <c:pt idx="49">
                  <c:v>122175</c:v>
                </c:pt>
                <c:pt idx="50">
                  <c:v>117613</c:v>
                </c:pt>
                <c:pt idx="51">
                  <c:v>114234</c:v>
                </c:pt>
                <c:pt idx="52">
                  <c:v>109810</c:v>
                </c:pt>
                <c:pt idx="53">
                  <c:v>107039</c:v>
                </c:pt>
                <c:pt idx="54">
                  <c:v>105173</c:v>
                </c:pt>
                <c:pt idx="55">
                  <c:v>97895</c:v>
                </c:pt>
                <c:pt idx="56">
                  <c:v>94140</c:v>
                </c:pt>
                <c:pt idx="57">
                  <c:v>90153</c:v>
                </c:pt>
                <c:pt idx="58">
                  <c:v>86238</c:v>
                </c:pt>
                <c:pt idx="59">
                  <c:v>82105</c:v>
                </c:pt>
                <c:pt idx="60">
                  <c:v>75981</c:v>
                </c:pt>
                <c:pt idx="61">
                  <c:v>71418</c:v>
                </c:pt>
                <c:pt idx="62">
                  <c:v>66322</c:v>
                </c:pt>
                <c:pt idx="63">
                  <c:v>64076</c:v>
                </c:pt>
                <c:pt idx="64">
                  <c:v>61713</c:v>
                </c:pt>
                <c:pt idx="65">
                  <c:v>57678</c:v>
                </c:pt>
                <c:pt idx="66">
                  <c:v>54797</c:v>
                </c:pt>
                <c:pt idx="67">
                  <c:v>51541</c:v>
                </c:pt>
                <c:pt idx="68">
                  <c:v>45986</c:v>
                </c:pt>
                <c:pt idx="69">
                  <c:v>42738</c:v>
                </c:pt>
                <c:pt idx="70">
                  <c:v>39241</c:v>
                </c:pt>
                <c:pt idx="71">
                  <c:v>35933</c:v>
                </c:pt>
                <c:pt idx="72">
                  <c:v>32497</c:v>
                </c:pt>
                <c:pt idx="73">
                  <c:v>30318</c:v>
                </c:pt>
                <c:pt idx="74">
                  <c:v>28514</c:v>
                </c:pt>
                <c:pt idx="75">
                  <c:v>26097</c:v>
                </c:pt>
                <c:pt idx="76">
                  <c:v>24698</c:v>
                </c:pt>
                <c:pt idx="77">
                  <c:v>22979</c:v>
                </c:pt>
                <c:pt idx="78">
                  <c:v>21662</c:v>
                </c:pt>
                <c:pt idx="79">
                  <c:v>20483</c:v>
                </c:pt>
                <c:pt idx="80">
                  <c:v>18207</c:v>
                </c:pt>
                <c:pt idx="81">
                  <c:v>16196</c:v>
                </c:pt>
                <c:pt idx="82">
                  <c:v>15267</c:v>
                </c:pt>
                <c:pt idx="83">
                  <c:v>14215</c:v>
                </c:pt>
                <c:pt idx="84">
                  <c:v>13265</c:v>
                </c:pt>
                <c:pt idx="85">
                  <c:v>64416</c:v>
                </c:pt>
              </c:numCache>
            </c:numRef>
          </c:val>
          <c:extLst>
            <c:ext xmlns:c16="http://schemas.microsoft.com/office/drawing/2014/chart" uri="{C3380CC4-5D6E-409C-BE32-E72D297353CC}">
              <c16:uniqueId val="{00000001-1DD8-4129-9CD0-31E05BEA1C31}"/>
            </c:ext>
          </c:extLst>
        </c:ser>
        <c:dLbls>
          <c:showLegendKey val="0"/>
          <c:showVal val="0"/>
          <c:showCatName val="0"/>
          <c:showSerName val="0"/>
          <c:showPercent val="0"/>
          <c:showBubbleSize val="0"/>
        </c:dLbls>
        <c:gapWidth val="0"/>
        <c:axId val="676770400"/>
        <c:axId val="676773536"/>
      </c:barChart>
      <c:catAx>
        <c:axId val="676770400"/>
        <c:scaling>
          <c:orientation val="minMax"/>
        </c:scaling>
        <c:delete val="0"/>
        <c:axPos val="b"/>
        <c:title>
          <c:tx>
            <c:rich>
              <a:bodyPr/>
              <a:lstStyle/>
              <a:p>
                <a:pPr>
                  <a:defRPr/>
                </a:pPr>
                <a:r>
                  <a:rPr lang="en-US"/>
                  <a:t>Age</a:t>
                </a:r>
              </a:p>
            </c:rich>
          </c:tx>
          <c:overlay val="0"/>
        </c:title>
        <c:numFmt formatCode="General" sourceLinked="0"/>
        <c:majorTickMark val="out"/>
        <c:minorTickMark val="none"/>
        <c:tickLblPos val="nextTo"/>
        <c:txPr>
          <a:bodyPr rot="-3900000"/>
          <a:lstStyle/>
          <a:p>
            <a:pPr>
              <a:defRPr sz="1200"/>
            </a:pPr>
            <a:endParaRPr lang="en-US"/>
          </a:p>
        </c:txPr>
        <c:crossAx val="676773536"/>
        <c:crosses val="autoZero"/>
        <c:auto val="1"/>
        <c:lblAlgn val="ctr"/>
        <c:lblOffset val="100"/>
        <c:tickLblSkip val="5"/>
        <c:noMultiLvlLbl val="0"/>
      </c:catAx>
      <c:valAx>
        <c:axId val="676773536"/>
        <c:scaling>
          <c:orientation val="minMax"/>
          <c:max val="250000"/>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0" sourceLinked="1"/>
        <c:majorTickMark val="out"/>
        <c:minorTickMark val="none"/>
        <c:tickLblPos val="nextTo"/>
        <c:txPr>
          <a:bodyPr/>
          <a:lstStyle/>
          <a:p>
            <a:pPr>
              <a:defRPr sz="1400"/>
            </a:pPr>
            <a:endParaRPr lang="en-US"/>
          </a:p>
        </c:txPr>
        <c:crossAx val="676770400"/>
        <c:crosses val="autoZero"/>
        <c:crossBetween val="midCat"/>
      </c:valAx>
      <c:spPr>
        <a:effectLst>
          <a:outerShdw blurRad="50800" dir="5400000" algn="ctr" rotWithShape="0">
            <a:srgbClr val="000000">
              <a:alpha val="43137"/>
            </a:srgbClr>
          </a:outerShdw>
        </a:effectLst>
      </c:spPr>
    </c:plotArea>
    <c:legend>
      <c:legendPos val="r"/>
      <c:layout>
        <c:manualLayout>
          <c:xMode val="edge"/>
          <c:yMode val="edge"/>
          <c:x val="0.68634414342275007"/>
          <c:y val="8.2665768709552542E-2"/>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waob_TS!$B$10:$L$10</c:f>
              <c:numCache>
                <c:formatCode>0.0%</c:formatCode>
                <c:ptCount val="3"/>
                <c:pt idx="0">
                  <c:v>0.44067179557631542</c:v>
                </c:pt>
                <c:pt idx="1">
                  <c:v>0.5058690565888091</c:v>
                </c:pt>
                <c:pt idx="2">
                  <c:v>0.69406961682871249</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waob_TS!$B$11:$L$11</c:f>
              <c:numCache>
                <c:formatCode>0.0%</c:formatCode>
                <c:ptCount val="3"/>
                <c:pt idx="0">
                  <c:v>0.35754911388927052</c:v>
                </c:pt>
                <c:pt idx="1">
                  <c:v>0.33027322837768175</c:v>
                </c:pt>
                <c:pt idx="2">
                  <c:v>0.1729107573248512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waob_TS!$B$12:$L$12</c:f>
              <c:numCache>
                <c:formatCode>0.0%</c:formatCode>
                <c:ptCount val="3"/>
                <c:pt idx="0">
                  <c:v>7.1074323396070893E-2</c:v>
                </c:pt>
                <c:pt idx="1">
                  <c:v>7.2520521870166957E-2</c:v>
                </c:pt>
                <c:pt idx="2">
                  <c:v>7.8290239543539211E-2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waob_TS!$B$13:$L$13</c:f>
              <c:numCache>
                <c:formatCode>0.0%</c:formatCode>
                <c:ptCount val="3"/>
                <c:pt idx="0">
                  <c:v>0.13070476713834317</c:v>
                </c:pt>
                <c:pt idx="1">
                  <c:v>9.1337193163342184E-2</c:v>
                </c:pt>
                <c:pt idx="2">
                  <c:v>5.472938630289715E-2</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676771968"/>
        <c:axId val="676776280"/>
      </c:barChart>
      <c:catAx>
        <c:axId val="676771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6776280"/>
        <c:crosses val="autoZero"/>
        <c:auto val="1"/>
        <c:lblAlgn val="ctr"/>
        <c:lblOffset val="100"/>
        <c:noMultiLvlLbl val="0"/>
      </c:catAx>
      <c:valAx>
        <c:axId val="676776280"/>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676771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extLst>
            <c:ext xmlns:c16="http://schemas.microsoft.com/office/drawing/2014/chart" uri="{C3380CC4-5D6E-409C-BE32-E72D297353CC}">
              <c16:uniqueId val="{00000000-B040-4820-9B92-427E150FE210}"/>
            </c:ext>
          </c:extLst>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extLst>
            <c:ext xmlns:c16="http://schemas.microsoft.com/office/drawing/2014/chart" uri="{C3380CC4-5D6E-409C-BE32-E72D297353CC}">
              <c16:uniqueId val="{00000001-B040-4820-9B92-427E150FE210}"/>
            </c:ext>
          </c:extLst>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extLst>
            <c:ext xmlns:c16="http://schemas.microsoft.com/office/drawing/2014/chart" uri="{C3380CC4-5D6E-409C-BE32-E72D297353CC}">
              <c16:uniqueId val="{00000002-B040-4820-9B92-427E150FE210}"/>
            </c:ext>
          </c:extLst>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extLst>
            <c:ext xmlns:c16="http://schemas.microsoft.com/office/drawing/2014/chart" uri="{C3380CC4-5D6E-409C-BE32-E72D297353CC}">
              <c16:uniqueId val="{00000003-B040-4820-9B92-427E150FE210}"/>
            </c:ext>
          </c:extLst>
        </c:ser>
        <c:dLbls>
          <c:showLegendKey val="0"/>
          <c:showVal val="0"/>
          <c:showCatName val="0"/>
          <c:showSerName val="0"/>
          <c:showPercent val="0"/>
          <c:showBubbleSize val="0"/>
        </c:dLbls>
        <c:smooth val="0"/>
        <c:axId val="213436080"/>
        <c:axId val="213433336"/>
      </c:lineChart>
      <c:catAx>
        <c:axId val="213436080"/>
        <c:scaling>
          <c:orientation val="minMax"/>
        </c:scaling>
        <c:delete val="0"/>
        <c:axPos val="b"/>
        <c:numFmt formatCode="General" sourceLinked="1"/>
        <c:majorTickMark val="out"/>
        <c:minorTickMark val="none"/>
        <c:tickLblPos val="nextTo"/>
        <c:crossAx val="213433336"/>
        <c:crosses val="autoZero"/>
        <c:auto val="1"/>
        <c:lblAlgn val="ctr"/>
        <c:lblOffset val="100"/>
        <c:noMultiLvlLbl val="0"/>
      </c:catAx>
      <c:valAx>
        <c:axId val="213433336"/>
        <c:scaling>
          <c:orientation val="minMax"/>
          <c:min val="0.5"/>
        </c:scaling>
        <c:delete val="0"/>
        <c:axPos val="l"/>
        <c:majorGridlines/>
        <c:numFmt formatCode="0%" sourceLinked="0"/>
        <c:majorTickMark val="out"/>
        <c:minorTickMark val="none"/>
        <c:tickLblPos val="nextTo"/>
        <c:crossAx val="213436080"/>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Net Migration</c:v>
                </c:pt>
              </c:strCache>
            </c:strRef>
          </c:tx>
          <c:spPr>
            <a:ln w="50800" cmpd="sng">
              <a:solidFill>
                <a:schemeClr val="accent1"/>
              </a:solidFill>
              <a:prstDash val="sysDash"/>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Sheet!$B$2:$B$42</c:f>
              <c:numCache>
                <c:formatCode>General</c:formatCode>
                <c:ptCount val="4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pt idx="11">
                  <c:v>27.430845999999999</c:v>
                </c:pt>
                <c:pt idx="12">
                  <c:v>27.619758000000001</c:v>
                </c:pt>
                <c:pt idx="13">
                  <c:v>27.805264000000001</c:v>
                </c:pt>
                <c:pt idx="14">
                  <c:v>27.987306</c:v>
                </c:pt>
                <c:pt idx="15">
                  <c:v>28.165689</c:v>
                </c:pt>
                <c:pt idx="16">
                  <c:v>28.340191999999998</c:v>
                </c:pt>
                <c:pt idx="17">
                  <c:v>28.510652</c:v>
                </c:pt>
                <c:pt idx="18">
                  <c:v>28.676462999999998</c:v>
                </c:pt>
                <c:pt idx="19">
                  <c:v>28.837655000000002</c:v>
                </c:pt>
                <c:pt idx="20">
                  <c:v>28.994209999999999</c:v>
                </c:pt>
                <c:pt idx="21">
                  <c:v>29.146457000000002</c:v>
                </c:pt>
                <c:pt idx="22">
                  <c:v>29.293369999999999</c:v>
                </c:pt>
                <c:pt idx="23">
                  <c:v>29.435223000000001</c:v>
                </c:pt>
                <c:pt idx="24">
                  <c:v>29.572471</c:v>
                </c:pt>
                <c:pt idx="25">
                  <c:v>29.705207000000001</c:v>
                </c:pt>
                <c:pt idx="26">
                  <c:v>29.833584999999999</c:v>
                </c:pt>
                <c:pt idx="27">
                  <c:v>29.957694</c:v>
                </c:pt>
                <c:pt idx="28">
                  <c:v>30.0776</c:v>
                </c:pt>
                <c:pt idx="29">
                  <c:v>30.193458</c:v>
                </c:pt>
                <c:pt idx="30">
                  <c:v>30.305304</c:v>
                </c:pt>
                <c:pt idx="31">
                  <c:v>30.413550000000001</c:v>
                </c:pt>
                <c:pt idx="32">
                  <c:v>30.517688</c:v>
                </c:pt>
                <c:pt idx="33">
                  <c:v>30.617889999999999</c:v>
                </c:pt>
                <c:pt idx="34">
                  <c:v>30.714751</c:v>
                </c:pt>
                <c:pt idx="35">
                  <c:v>30.808219000000001</c:v>
                </c:pt>
                <c:pt idx="36">
                  <c:v>30.89922</c:v>
                </c:pt>
                <c:pt idx="37">
                  <c:v>30.988289999999999</c:v>
                </c:pt>
                <c:pt idx="38">
                  <c:v>31.075662000000001</c:v>
                </c:pt>
                <c:pt idx="39">
                  <c:v>31.161595999999999</c:v>
                </c:pt>
                <c:pt idx="40">
                  <c:v>31.246355000000001</c:v>
                </c:pt>
              </c:numCache>
            </c:numRef>
          </c:val>
          <c:smooth val="0"/>
          <c:extLst>
            <c:ext xmlns:c16="http://schemas.microsoft.com/office/drawing/2014/chart" uri="{C3380CC4-5D6E-409C-BE32-E72D297353CC}">
              <c16:uniqueId val="{00000000-7F1B-4DED-B607-67EB375A1128}"/>
            </c:ext>
          </c:extLst>
        </c:ser>
        <c:ser>
          <c:idx val="2"/>
          <c:order val="1"/>
          <c:tx>
            <c:strRef>
              <c:f>Sheet!$C$1</c:f>
              <c:strCache>
                <c:ptCount val="1"/>
                <c:pt idx="0">
                  <c:v>Half 2000 -2010</c:v>
                </c:pt>
              </c:strCache>
            </c:strRef>
          </c:tx>
          <c:spPr>
            <a:ln w="50800" cmpd="sng">
              <a:solidFill>
                <a:srgbClr val="99660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Sheet!$C$2:$C$42</c:f>
              <c:numCache>
                <c:formatCode>General</c:formatCode>
                <c:ptCount val="4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pt idx="11">
                  <c:v>29.193542999999998</c:v>
                </c:pt>
                <c:pt idx="12">
                  <c:v>29.576077999999999</c:v>
                </c:pt>
                <c:pt idx="13">
                  <c:v>29.960483</c:v>
                </c:pt>
                <c:pt idx="14">
                  <c:v>30.346675000000001</c:v>
                </c:pt>
                <c:pt idx="15">
                  <c:v>30.734321000000001</c:v>
                </c:pt>
                <c:pt idx="16">
                  <c:v>31.12311</c:v>
                </c:pt>
                <c:pt idx="17">
                  <c:v>31.512597</c:v>
                </c:pt>
                <c:pt idx="18">
                  <c:v>31.902068</c:v>
                </c:pt>
                <c:pt idx="19">
                  <c:v>32.291314</c:v>
                </c:pt>
                <c:pt idx="20">
                  <c:v>32.680216999999999</c:v>
                </c:pt>
                <c:pt idx="21">
                  <c:v>33.069124000000002</c:v>
                </c:pt>
                <c:pt idx="22">
                  <c:v>33.456995999999997</c:v>
                </c:pt>
                <c:pt idx="23">
                  <c:v>33.844034000000001</c:v>
                </c:pt>
                <c:pt idx="24">
                  <c:v>34.230595999999998</c:v>
                </c:pt>
                <c:pt idx="25">
                  <c:v>34.616889999999998</c:v>
                </c:pt>
                <c:pt idx="26">
                  <c:v>35.003182000000002</c:v>
                </c:pt>
                <c:pt idx="27">
                  <c:v>35.389580000000002</c:v>
                </c:pt>
                <c:pt idx="28">
                  <c:v>35.776102000000002</c:v>
                </c:pt>
                <c:pt idx="29">
                  <c:v>36.163116000000002</c:v>
                </c:pt>
                <c:pt idx="30">
                  <c:v>36.550595000000001</c:v>
                </c:pt>
                <c:pt idx="31">
                  <c:v>36.938879</c:v>
                </c:pt>
                <c:pt idx="32">
                  <c:v>37.327562</c:v>
                </c:pt>
                <c:pt idx="33">
                  <c:v>37.716926000000001</c:v>
                </c:pt>
                <c:pt idx="34">
                  <c:v>38.107567000000003</c:v>
                </c:pt>
                <c:pt idx="35">
                  <c:v>38.499538000000001</c:v>
                </c:pt>
                <c:pt idx="36">
                  <c:v>38.893625</c:v>
                </c:pt>
                <c:pt idx="37">
                  <c:v>39.290774999999996</c:v>
                </c:pt>
                <c:pt idx="38">
                  <c:v>39.691096999999999</c:v>
                </c:pt>
                <c:pt idx="39">
                  <c:v>40.095109000000001</c:v>
                </c:pt>
                <c:pt idx="40">
                  <c:v>40.502749000000001</c:v>
                </c:pt>
              </c:numCache>
            </c:numRef>
          </c:val>
          <c:smooth val="0"/>
          <c:extLst>
            <c:ext xmlns:c16="http://schemas.microsoft.com/office/drawing/2014/chart" uri="{C3380CC4-5D6E-409C-BE32-E72D297353CC}">
              <c16:uniqueId val="{00000001-7F1B-4DED-B607-67EB375A1128}"/>
            </c:ext>
          </c:extLst>
        </c:ser>
        <c:ser>
          <c:idx val="3"/>
          <c:order val="2"/>
          <c:tx>
            <c:strRef>
              <c:f>Sheet!$D$1</c:f>
              <c:strCache>
                <c:ptCount val="1"/>
                <c:pt idx="0">
                  <c:v>2000 -2010</c:v>
                </c:pt>
              </c:strCache>
            </c:strRef>
          </c:tx>
          <c:spPr>
            <a:ln w="57150" cmpd="dbl">
              <a:solidFill>
                <a:srgbClr val="00206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Sheet!$D$2:$D$42</c:f>
              <c:numCache>
                <c:formatCode>General</c:formatCode>
                <c:ptCount val="4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pt idx="11">
                  <c:v>31.148299000000002</c:v>
                </c:pt>
                <c:pt idx="12">
                  <c:v>31.767295000000001</c:v>
                </c:pt>
                <c:pt idx="13">
                  <c:v>32.398820000000001</c:v>
                </c:pt>
                <c:pt idx="14">
                  <c:v>33.042844000000002</c:v>
                </c:pt>
                <c:pt idx="15">
                  <c:v>33.699306999999997</c:v>
                </c:pt>
                <c:pt idx="16">
                  <c:v>34.367812000000001</c:v>
                </c:pt>
                <c:pt idx="17">
                  <c:v>35.048138999999999</c:v>
                </c:pt>
                <c:pt idx="18">
                  <c:v>35.739576</c:v>
                </c:pt>
                <c:pt idx="19">
                  <c:v>36.441844000000003</c:v>
                </c:pt>
                <c:pt idx="20">
                  <c:v>37.155084000000002</c:v>
                </c:pt>
                <c:pt idx="21">
                  <c:v>37.879807999999997</c:v>
                </c:pt>
                <c:pt idx="22">
                  <c:v>38.615544999999997</c:v>
                </c:pt>
                <c:pt idx="23">
                  <c:v>39.362271</c:v>
                </c:pt>
                <c:pt idx="24">
                  <c:v>40.120967999999998</c:v>
                </c:pt>
                <c:pt idx="25">
                  <c:v>40.892254999999999</c:v>
                </c:pt>
                <c:pt idx="26">
                  <c:v>41.676431999999998</c:v>
                </c:pt>
                <c:pt idx="27">
                  <c:v>42.474367999999998</c:v>
                </c:pt>
                <c:pt idx="28">
                  <c:v>43.286563999999998</c:v>
                </c:pt>
                <c:pt idx="29">
                  <c:v>44.113563999999997</c:v>
                </c:pt>
                <c:pt idx="30">
                  <c:v>44.955896000000003</c:v>
                </c:pt>
                <c:pt idx="31">
                  <c:v>45.814205999999999</c:v>
                </c:pt>
                <c:pt idx="32">
                  <c:v>46.688597999999999</c:v>
                </c:pt>
                <c:pt idx="33">
                  <c:v>47.579642999999997</c:v>
                </c:pt>
                <c:pt idx="34">
                  <c:v>48.488715999999997</c:v>
                </c:pt>
                <c:pt idx="35">
                  <c:v>49.416164999999999</c:v>
                </c:pt>
                <c:pt idx="36">
                  <c:v>50.363232000000004</c:v>
                </c:pt>
                <c:pt idx="37">
                  <c:v>51.331195999999998</c:v>
                </c:pt>
                <c:pt idx="38">
                  <c:v>52.321083999999999</c:v>
                </c:pt>
                <c:pt idx="39">
                  <c:v>53.333517000000001</c:v>
                </c:pt>
                <c:pt idx="40">
                  <c:v>54.369297000000003</c:v>
                </c:pt>
              </c:numCache>
            </c:numRef>
          </c:val>
          <c:smooth val="0"/>
          <c:extLst>
            <c:ext xmlns:c16="http://schemas.microsoft.com/office/drawing/2014/chart" uri="{C3380CC4-5D6E-409C-BE32-E72D297353CC}">
              <c16:uniqueId val="{00000002-7F1B-4DED-B607-67EB375A1128}"/>
            </c:ext>
          </c:extLst>
        </c:ser>
        <c:ser>
          <c:idx val="0"/>
          <c:order val="3"/>
          <c:tx>
            <c:strRef>
              <c:f>Sheet!$E$1</c:f>
              <c:strCache>
                <c:ptCount val="1"/>
                <c:pt idx="0">
                  <c:v>2010 -2015</c:v>
                </c:pt>
              </c:strCache>
            </c:strRef>
          </c:tx>
          <c:spPr>
            <a:ln w="44450">
              <a:solidFill>
                <a:schemeClr val="accent2"/>
              </a:solidFill>
            </a:ln>
          </c:spPr>
          <c:marker>
            <c:symbol val="none"/>
          </c:marker>
          <c:val>
            <c:numRef>
              <c:f>Sheet!$E$2:$E$42</c:f>
              <c:numCache>
                <c:formatCode>General</c:formatCode>
                <c:ptCount val="4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pt idx="11">
                  <c:v>30.097591999999999</c:v>
                </c:pt>
                <c:pt idx="12">
                  <c:v>30.592002000000001</c:v>
                </c:pt>
                <c:pt idx="13">
                  <c:v>31.094014000000001</c:v>
                </c:pt>
                <c:pt idx="14">
                  <c:v>31.603586</c:v>
                </c:pt>
                <c:pt idx="15">
                  <c:v>32.120618999999998</c:v>
                </c:pt>
                <c:pt idx="16">
                  <c:v>32.644846000000001</c:v>
                </c:pt>
                <c:pt idx="17">
                  <c:v>33.176082999999998</c:v>
                </c:pt>
                <c:pt idx="18">
                  <c:v>33.714047000000001</c:v>
                </c:pt>
                <c:pt idx="19">
                  <c:v>34.258343000000004</c:v>
                </c:pt>
                <c:pt idx="20">
                  <c:v>34.808596000000001</c:v>
                </c:pt>
                <c:pt idx="21">
                  <c:v>35.364516000000002</c:v>
                </c:pt>
                <c:pt idx="22">
                  <c:v>35.926034000000001</c:v>
                </c:pt>
                <c:pt idx="23">
                  <c:v>36.493169000000002</c:v>
                </c:pt>
                <c:pt idx="24">
                  <c:v>37.065918000000003</c:v>
                </c:pt>
                <c:pt idx="25">
                  <c:v>37.644506999999997</c:v>
                </c:pt>
                <c:pt idx="26">
                  <c:v>38.229151000000002</c:v>
                </c:pt>
                <c:pt idx="27">
                  <c:v>38.820807000000002</c:v>
                </c:pt>
                <c:pt idx="28">
                  <c:v>39.419739</c:v>
                </c:pt>
                <c:pt idx="29">
                  <c:v>40.026367999999998</c:v>
                </c:pt>
                <c:pt idx="30">
                  <c:v>40.641319000000003</c:v>
                </c:pt>
                <c:pt idx="31">
                  <c:v>41.265099999999997</c:v>
                </c:pt>
                <c:pt idx="32">
                  <c:v>41.898122000000001</c:v>
                </c:pt>
                <c:pt idx="33">
                  <c:v>42.541187999999998</c:v>
                </c:pt>
                <c:pt idx="34">
                  <c:v>43.195070000000001</c:v>
                </c:pt>
                <c:pt idx="35">
                  <c:v>43.860542000000002</c:v>
                </c:pt>
                <c:pt idx="36">
                  <c:v>44.538311999999998</c:v>
                </c:pt>
                <c:pt idx="37">
                  <c:v>45.229095999999998</c:v>
                </c:pt>
                <c:pt idx="38">
                  <c:v>45.933566999999996</c:v>
                </c:pt>
                <c:pt idx="39">
                  <c:v>46.652445999999998</c:v>
                </c:pt>
                <c:pt idx="40">
                  <c:v>47.386428000000002</c:v>
                </c:pt>
              </c:numCache>
            </c:numRef>
          </c:val>
          <c:smooth val="0"/>
          <c:extLst>
            <c:ext xmlns:c16="http://schemas.microsoft.com/office/drawing/2014/chart" uri="{C3380CC4-5D6E-409C-BE32-E72D297353CC}">
              <c16:uniqueId val="{00000003-7F1B-4DED-B607-67EB375A1128}"/>
            </c:ext>
          </c:extLst>
        </c:ser>
        <c:dLbls>
          <c:showLegendKey val="0"/>
          <c:showVal val="0"/>
          <c:showCatName val="0"/>
          <c:showSerName val="0"/>
          <c:showPercent val="0"/>
          <c:showBubbleSize val="0"/>
        </c:dLbls>
        <c:smooth val="0"/>
        <c:axId val="203694320"/>
        <c:axId val="203696672"/>
      </c:lineChart>
      <c:catAx>
        <c:axId val="203694320"/>
        <c:scaling>
          <c:orientation val="minMax"/>
        </c:scaling>
        <c:delete val="0"/>
        <c:axPos val="b"/>
        <c:numFmt formatCode="General" sourceLinked="1"/>
        <c:majorTickMark val="out"/>
        <c:minorTickMark val="none"/>
        <c:tickLblPos val="nextTo"/>
        <c:txPr>
          <a:bodyPr rot="2700000"/>
          <a:lstStyle/>
          <a:p>
            <a:pPr>
              <a:defRPr sz="1400"/>
            </a:pPr>
            <a:endParaRPr lang="en-US"/>
          </a:p>
        </c:txPr>
        <c:crossAx val="203696672"/>
        <c:crosses val="autoZero"/>
        <c:auto val="1"/>
        <c:lblAlgn val="ctr"/>
        <c:lblOffset val="0"/>
        <c:tickLblSkip val="5"/>
        <c:noMultiLvlLbl val="0"/>
      </c:catAx>
      <c:valAx>
        <c:axId val="203696672"/>
        <c:scaling>
          <c:orientation val="minMax"/>
          <c:min val="20"/>
        </c:scaling>
        <c:delete val="0"/>
        <c:axPos val="l"/>
        <c:majorGridlines/>
        <c:title>
          <c:tx>
            <c:rich>
              <a:bodyPr/>
              <a:lstStyle/>
              <a:p>
                <a:pPr>
                  <a:defRPr/>
                </a:pPr>
                <a:r>
                  <a:rPr lang="en-US" dirty="0" smtClean="0"/>
                  <a:t>Millions</a:t>
                </a:r>
                <a:endParaRPr lang="en-US" dirty="0"/>
              </a:p>
            </c:rich>
          </c:tx>
          <c:layout/>
          <c:overlay val="0"/>
        </c:title>
        <c:numFmt formatCode="0" sourceLinked="0"/>
        <c:majorTickMark val="out"/>
        <c:minorTickMark val="none"/>
        <c:tickLblPos val="nextTo"/>
        <c:crossAx val="203694320"/>
        <c:crosses val="autoZero"/>
        <c:crossBetween val="midCat"/>
      </c:valAx>
    </c:plotArea>
    <c:legend>
      <c:legendPos val="l"/>
      <c:layout>
        <c:manualLayout>
          <c:xMode val="edge"/>
          <c:yMode val="edge"/>
          <c:x val="0.13875692621755614"/>
          <c:y val="0.1117884020045586"/>
          <c:w val="0.24976876154369596"/>
          <c:h val="0.27068733761651703"/>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755BA6F8-D932-4BC6-B450-A920176CDAFB}" type="datetimeFigureOut">
              <a:rPr lang="en-US" smtClean="0"/>
              <a:t>5/2/2018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465138"/>
            <a:ext cx="8358188" cy="6269037"/>
          </a:xfrm>
        </p:spPr>
      </p:sp>
      <p:sp>
        <p:nvSpPr>
          <p:cNvPr id="4" name="Slide Number Placeholder 3"/>
          <p:cNvSpPr>
            <a:spLocks noGrp="1"/>
          </p:cNvSpPr>
          <p:nvPr>
            <p:ph type="sldNum" sz="quarter" idx="10"/>
          </p:nvPr>
        </p:nvSpPr>
        <p:spPr/>
        <p:txBody>
          <a:bodyPr/>
          <a:lstStyle/>
          <a:p>
            <a:pPr defTabSz="931774">
              <a:defRPr/>
            </a:pPr>
            <a:fld id="{47192831-88FD-46AC-A3A6-55A2B3E79D84}"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8459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is estimated to be home to 1.65 million undocumented immigrants, making up about 6% of the total state population but nearly 9% of the state’s work force. The decreasing number of undocumented immigrants could have implications for the growth of the state, its labor force, and the racial make up of Texas immigrants.</a:t>
            </a:r>
            <a:endParaRPr lang="en-US" dirty="0"/>
          </a:p>
        </p:txBody>
      </p:sp>
      <p:sp>
        <p:nvSpPr>
          <p:cNvPr id="4" name="Slide Number Placeholder 3"/>
          <p:cNvSpPr>
            <a:spLocks noGrp="1"/>
          </p:cNvSpPr>
          <p:nvPr>
            <p:ph type="sldNum" sz="quarter" idx="10"/>
          </p:nvPr>
        </p:nvSpPr>
        <p:spPr/>
        <p:txBody>
          <a:bodyPr/>
          <a:lstStyle/>
          <a:p>
            <a:pPr defTabSz="931774"/>
            <a:fld id="{36C95698-22BF-4099-B592-586CF61CB162}" type="slidenum">
              <a:rPr lang="en-US">
                <a:solidFill>
                  <a:prstClr val="black"/>
                </a:solidFill>
                <a:latin typeface="Calibri" panose="020F0502020204030204"/>
              </a:rPr>
              <a:pPr defTabSz="931774"/>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54056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10400"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18</a:t>
            </a:fld>
            <a:endParaRPr lang="en-US" dirty="0"/>
          </a:p>
        </p:txBody>
      </p:sp>
    </p:spTree>
    <p:extLst>
      <p:ext uri="{BB962C8B-B14F-4D97-AF65-F5344CB8AC3E}">
        <p14:creationId xmlns:p14="http://schemas.microsoft.com/office/powerpoint/2010/main" val="241464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2524704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Poverty among</a:t>
            </a:r>
            <a:r>
              <a:rPr lang="en-US" baseline="0" dirty="0" smtClean="0"/>
              <a:t> Hispanics is more than twice as high as that of NH Whites. Poverty among those with a BA is 1/6 of poverty among those with less than a high school education.</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21</a:t>
            </a:fld>
            <a:endParaRPr lang="en-US" dirty="0"/>
          </a:p>
        </p:txBody>
      </p:sp>
    </p:spTree>
    <p:extLst>
      <p:ext uri="{BB962C8B-B14F-4D97-AF65-F5344CB8AC3E}">
        <p14:creationId xmlns:p14="http://schemas.microsoft.com/office/powerpoint/2010/main" val="2490821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395288"/>
            <a:ext cx="7761288" cy="5819775"/>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defTabSz="931723">
              <a:defRPr/>
            </a:pPr>
            <a:fld id="{47192831-88FD-46AC-A3A6-55A2B3E79D84}" type="slidenum">
              <a:rPr lang="en-US">
                <a:solidFill>
                  <a:prstClr val="black"/>
                </a:solidFill>
                <a:latin typeface="Calibri" panose="020F0502020204030204"/>
              </a:rPr>
              <a:pPr defTabSz="931723">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766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5938" y="168275"/>
            <a:ext cx="7246937" cy="5435600"/>
          </a:xfrm>
        </p:spPr>
      </p:sp>
      <p:sp>
        <p:nvSpPr>
          <p:cNvPr id="3" name="Notes Placeholder 2"/>
          <p:cNvSpPr>
            <a:spLocks noGrp="1"/>
          </p:cNvSpPr>
          <p:nvPr>
            <p:ph type="body" idx="1"/>
          </p:nvPr>
        </p:nvSpPr>
        <p:spPr/>
        <p:txBody>
          <a:bodyPr/>
          <a:lstStyle/>
          <a:p>
            <a:endParaRPr lang="en-US" sz="900" dirty="0"/>
          </a:p>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24</a:t>
            </a:fld>
            <a:endParaRPr lang="en-US" dirty="0"/>
          </a:p>
        </p:txBody>
      </p:sp>
    </p:spTree>
    <p:extLst>
      <p:ext uri="{BB962C8B-B14F-4D97-AF65-F5344CB8AC3E}">
        <p14:creationId xmlns:p14="http://schemas.microsoft.com/office/powerpoint/2010/main" val="39113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defTabSz="931723" eaLnBrk="0" fontAlgn="base" hangingPunct="0">
              <a:spcBef>
                <a:spcPct val="0"/>
              </a:spcBef>
              <a:spcAft>
                <a:spcPct val="0"/>
              </a:spcAft>
              <a:defRPr/>
            </a:pPr>
            <a:fld id="{47192831-88FD-46AC-A3A6-55A2B3E79D84}" type="slidenum">
              <a:rPr lang="en-US">
                <a:solidFill>
                  <a:srgbClr val="000000"/>
                </a:solidFill>
                <a:latin typeface="Arial" charset="0"/>
                <a:ea typeface="ＭＳ Ｐゴシック" pitchFamily="-16" charset="-128"/>
              </a:rPr>
              <a:pPr defTabSz="931723" eaLnBrk="0" fontAlgn="base" hangingPunct="0">
                <a:spcBef>
                  <a:spcPct val="0"/>
                </a:spcBef>
                <a:spcAft>
                  <a:spcPct val="0"/>
                </a:spcAft>
                <a:defRPr/>
              </a:pPr>
              <a:t>25</a:t>
            </a:fld>
            <a:endParaRPr lang="en-US" dirty="0">
              <a:solidFill>
                <a:srgbClr val="000000"/>
              </a:solidFill>
              <a:latin typeface="Arial" charset="0"/>
              <a:ea typeface="ＭＳ Ｐゴシック" pitchFamily="-16" charset="-128"/>
            </a:endParaRPr>
          </a:p>
        </p:txBody>
      </p:sp>
    </p:spTree>
    <p:extLst>
      <p:ext uri="{BB962C8B-B14F-4D97-AF65-F5344CB8AC3E}">
        <p14:creationId xmlns:p14="http://schemas.microsoft.com/office/powerpoint/2010/main" val="3528472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23">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465138"/>
            <a:ext cx="8358188" cy="6269037"/>
          </a:xfrm>
        </p:spPr>
      </p:sp>
      <p:sp>
        <p:nvSpPr>
          <p:cNvPr id="4" name="Slide Number Placeholder 3"/>
          <p:cNvSpPr>
            <a:spLocks noGrp="1"/>
          </p:cNvSpPr>
          <p:nvPr>
            <p:ph type="sldNum" sz="quarter" idx="10"/>
          </p:nvPr>
        </p:nvSpPr>
        <p:spPr/>
        <p:txBody>
          <a:bodyPr/>
          <a:lstStyle/>
          <a:p>
            <a:pPr defTabSz="931774">
              <a:defRPr/>
            </a:pPr>
            <a:fld id="{47192831-88FD-46AC-A3A6-55A2B3E79D84}"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9747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161925"/>
            <a:ext cx="7761288" cy="5819775"/>
          </a:xfrm>
        </p:spPr>
      </p:sp>
      <p:sp>
        <p:nvSpPr>
          <p:cNvPr id="3" name="Notes Placeholder 2"/>
          <p:cNvSpPr>
            <a:spLocks noGrp="1"/>
          </p:cNvSpPr>
          <p:nvPr>
            <p:ph type="body" idx="1"/>
          </p:nvPr>
        </p:nvSpPr>
        <p:spPr/>
        <p:txBody>
          <a:bodyPr/>
          <a:lstStyle/>
          <a:p>
            <a:pPr defTabSz="966051">
              <a:defRPr/>
            </a:pPr>
            <a:endParaRPr lang="en-US" sz="900" dirty="0"/>
          </a:p>
          <a:p>
            <a:pPr defTabSz="966051">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66051">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561585" y="7065264"/>
            <a:ext cx="4252976" cy="371856"/>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498475"/>
            <a:ext cx="7861300" cy="5897563"/>
          </a:xfrm>
        </p:spPr>
      </p:sp>
      <p:sp>
        <p:nvSpPr>
          <p:cNvPr id="3" name="Notes Placeholder 2"/>
          <p:cNvSpPr>
            <a:spLocks noGrp="1"/>
          </p:cNvSpPr>
          <p:nvPr>
            <p:ph type="body" idx="1"/>
          </p:nvPr>
        </p:nvSpPr>
        <p:spPr>
          <a:xfrm>
            <a:off x="568952" y="6222761"/>
            <a:ext cx="8971613" cy="1894485"/>
          </a:xfrm>
          <a:prstGeom prst="rect">
            <a:avLst/>
          </a:prstGeom>
        </p:spPr>
        <p:txBody>
          <a:bodyPr/>
          <a:lstStyle/>
          <a:p>
            <a:pPr defTabSz="983400">
              <a:defRPr/>
            </a:pPr>
            <a:endParaRPr lang="en-US" dirty="0" smtClean="0"/>
          </a:p>
          <a:p>
            <a:pPr defTabSz="98340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400">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180409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331788"/>
            <a:ext cx="7862887" cy="5899150"/>
          </a:xfrm>
        </p:spPr>
      </p:sp>
      <p:sp>
        <p:nvSpPr>
          <p:cNvPr id="3" name="Notes Placeholder 2"/>
          <p:cNvSpPr>
            <a:spLocks noGrp="1"/>
          </p:cNvSpPr>
          <p:nvPr>
            <p:ph type="body" idx="1"/>
          </p:nvPr>
        </p:nvSpPr>
        <p:spPr>
          <a:xfrm>
            <a:off x="568952" y="6056819"/>
            <a:ext cx="8971613" cy="1894485"/>
          </a:xfrm>
          <a:prstGeom prst="rect">
            <a:avLst/>
          </a:prstGeom>
        </p:spPr>
        <p:txBody>
          <a:bodyPr/>
          <a:lstStyle/>
          <a:p>
            <a:pPr defTabSz="983400">
              <a:defRPr/>
            </a:pPr>
            <a:endParaRPr lang="en-US" dirty="0" smtClean="0"/>
          </a:p>
          <a:p>
            <a:pPr defTabSz="983400">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400">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90181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17458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52563" y="538163"/>
            <a:ext cx="6462712" cy="4846637"/>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11</a:t>
            </a:fld>
            <a:endParaRPr lang="en-US" dirty="0"/>
          </a:p>
        </p:txBody>
      </p:sp>
    </p:spTree>
    <p:extLst>
      <p:ext uri="{BB962C8B-B14F-4D97-AF65-F5344CB8AC3E}">
        <p14:creationId xmlns:p14="http://schemas.microsoft.com/office/powerpoint/2010/main" val="25306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fastest growing (2010 to 2016) race/ethnic</a:t>
            </a:r>
            <a:r>
              <a:rPr lang="en-US" baseline="0" dirty="0" smtClean="0"/>
              <a:t> group in the U.S. is Asian, followed by Two or More Races. In Texas, there is a similar trend. In Tarrant County, the fastest growing race/ethnic groups are Two or More Races, followed by Asian.</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37245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4125399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5/2/2018</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5/2/2018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5/2/2018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351756890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5/2/2018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2765413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5/2/2018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135489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9133513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5/2/2018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876945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5/2/2018</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4630396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5/2/2018</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1982148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7753721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5/2/2018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6497429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5/2/2018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21132672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7932990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0904050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20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5/2/2018</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5/2/2018</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5/2/2018</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5/2/2018</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5/2/2018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5/2/2018</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5/2/2018</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5/2/2018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477449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9.jpeg"/><Relationship Id="rId4" Type="http://schemas.openxmlformats.org/officeDocument/2006/relationships/hyperlink" Target="http://demographics.texa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973" y="163638"/>
            <a:ext cx="5650029" cy="1323703"/>
          </a:xfrm>
        </p:spPr>
        <p:txBody>
          <a:bodyPr>
            <a:noAutofit/>
          </a:bodyPr>
          <a:lstStyle/>
          <a:p>
            <a:r>
              <a:rPr lang="en-US" sz="2400" dirty="0" smtClean="0"/>
              <a:t/>
            </a:r>
            <a:br>
              <a:rPr lang="en-US" sz="2400" dirty="0" smtClean="0"/>
            </a:br>
            <a:r>
              <a:rPr lang="en-US" sz="2400" dirty="0" smtClean="0"/>
              <a:t>Texas Demographic Trends, Characteristics, and Projections</a:t>
            </a:r>
            <a:endParaRPr lang="en-US" sz="2400" dirty="0"/>
          </a:p>
        </p:txBody>
      </p:sp>
      <p:sp>
        <p:nvSpPr>
          <p:cNvPr id="3" name="Subtitle 2"/>
          <p:cNvSpPr>
            <a:spLocks noGrp="1"/>
          </p:cNvSpPr>
          <p:nvPr>
            <p:ph type="subTitle" idx="1"/>
          </p:nvPr>
        </p:nvSpPr>
        <p:spPr>
          <a:xfrm>
            <a:off x="4841311" y="2534482"/>
            <a:ext cx="4408570" cy="2755787"/>
          </a:xfrm>
        </p:spPr>
        <p:txBody>
          <a:bodyPr>
            <a:normAutofit/>
          </a:bodyPr>
          <a:lstStyle/>
          <a:p>
            <a:endParaRPr lang="en-US" sz="1800" dirty="0">
              <a:latin typeface="+mj-lt"/>
            </a:endParaRPr>
          </a:p>
          <a:p>
            <a:pPr>
              <a:lnSpc>
                <a:spcPct val="120000"/>
              </a:lnSpc>
              <a:spcBef>
                <a:spcPts val="0"/>
              </a:spcBef>
            </a:pPr>
            <a:r>
              <a:rPr lang="en-US" sz="1600" dirty="0" smtClean="0">
                <a:latin typeface="+mj-lt"/>
              </a:rPr>
              <a:t>Leadership Mid-Valley Class XIII</a:t>
            </a:r>
          </a:p>
          <a:p>
            <a:pPr>
              <a:lnSpc>
                <a:spcPct val="120000"/>
              </a:lnSpc>
              <a:spcBef>
                <a:spcPts val="0"/>
              </a:spcBef>
            </a:pPr>
            <a:r>
              <a:rPr lang="en-US" sz="1600" dirty="0" smtClean="0">
                <a:latin typeface="+mj-lt"/>
              </a:rPr>
              <a:t>Austin, TX</a:t>
            </a:r>
            <a:endParaRPr lang="en-US" sz="1600" dirty="0">
              <a:latin typeface="+mj-lt"/>
            </a:endParaRPr>
          </a:p>
          <a:p>
            <a:pPr>
              <a:lnSpc>
                <a:spcPct val="120000"/>
              </a:lnSpc>
              <a:spcBef>
                <a:spcPts val="0"/>
              </a:spcBef>
            </a:pPr>
            <a:r>
              <a:rPr lang="en-US" sz="1600" dirty="0" smtClean="0">
                <a:latin typeface="+mj-lt"/>
              </a:rPr>
              <a:t>May </a:t>
            </a:r>
            <a:r>
              <a:rPr lang="en-US" sz="1600" dirty="0">
                <a:latin typeface="+mj-lt"/>
              </a:rPr>
              <a:t>2</a:t>
            </a:r>
            <a:r>
              <a:rPr lang="en-US" sz="1600" dirty="0" smtClean="0">
                <a:latin typeface="+mj-lt"/>
              </a:rPr>
              <a:t>, 2018</a:t>
            </a:r>
            <a:endParaRPr lang="en-US" sz="1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Population Change, </a:t>
            </a:r>
            <a:br>
              <a:rPr lang="en-US" dirty="0" smtClean="0"/>
            </a:br>
            <a:r>
              <a:rPr lang="en-US" dirty="0" smtClean="0"/>
              <a:t>Rio Grande Valley, 2010-2017</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71642376"/>
              </p:ext>
            </p:extLst>
          </p:nvPr>
        </p:nvGraphicFramePr>
        <p:xfrm>
          <a:off x="446568" y="1979133"/>
          <a:ext cx="8102009" cy="2123440"/>
        </p:xfrm>
        <a:graphic>
          <a:graphicData uri="http://schemas.openxmlformats.org/drawingml/2006/table">
            <a:tbl>
              <a:tblPr firstRow="1" bandRow="1">
                <a:tableStyleId>{5C22544A-7EE6-4342-B048-85BDC9FD1C3A}</a:tableStyleId>
              </a:tblPr>
              <a:tblGrid>
                <a:gridCol w="1878419">
                  <a:extLst>
                    <a:ext uri="{9D8B030D-6E8A-4147-A177-3AD203B41FA5}">
                      <a16:colId xmlns:a16="http://schemas.microsoft.com/office/drawing/2014/main" val="1011945734"/>
                    </a:ext>
                  </a:extLst>
                </a:gridCol>
                <a:gridCol w="1396409">
                  <a:extLst>
                    <a:ext uri="{9D8B030D-6E8A-4147-A177-3AD203B41FA5}">
                      <a16:colId xmlns:a16="http://schemas.microsoft.com/office/drawing/2014/main" val="1106097834"/>
                    </a:ext>
                  </a:extLst>
                </a:gridCol>
                <a:gridCol w="1801865">
                  <a:extLst>
                    <a:ext uri="{9D8B030D-6E8A-4147-A177-3AD203B41FA5}">
                      <a16:colId xmlns:a16="http://schemas.microsoft.com/office/drawing/2014/main" val="680183062"/>
                    </a:ext>
                  </a:extLst>
                </a:gridCol>
                <a:gridCol w="1512658">
                  <a:extLst>
                    <a:ext uri="{9D8B030D-6E8A-4147-A177-3AD203B41FA5}">
                      <a16:colId xmlns:a16="http://schemas.microsoft.com/office/drawing/2014/main" val="4181243545"/>
                    </a:ext>
                  </a:extLst>
                </a:gridCol>
                <a:gridCol w="1512658">
                  <a:extLst>
                    <a:ext uri="{9D8B030D-6E8A-4147-A177-3AD203B41FA5}">
                      <a16:colId xmlns:a16="http://schemas.microsoft.com/office/drawing/2014/main" val="3760966033"/>
                    </a:ext>
                  </a:extLst>
                </a:gridCol>
              </a:tblGrid>
              <a:tr h="370840">
                <a:tc>
                  <a:txBody>
                    <a:bodyPr/>
                    <a:lstStyle/>
                    <a:p>
                      <a:pPr algn="ctr"/>
                      <a:endParaRPr lang="en-US" b="0" dirty="0"/>
                    </a:p>
                  </a:txBody>
                  <a:tcPr/>
                </a:tc>
                <a:tc>
                  <a:txBody>
                    <a:bodyPr/>
                    <a:lstStyle/>
                    <a:p>
                      <a:pPr algn="ctr"/>
                      <a:r>
                        <a:rPr lang="en-US" b="0" dirty="0" smtClean="0"/>
                        <a:t>Population Change</a:t>
                      </a:r>
                      <a:endParaRPr lang="en-US" b="0" dirty="0"/>
                    </a:p>
                  </a:txBody>
                  <a:tcPr/>
                </a:tc>
                <a:tc>
                  <a:txBody>
                    <a:bodyPr/>
                    <a:lstStyle/>
                    <a:p>
                      <a:pPr algn="ctr"/>
                      <a:r>
                        <a:rPr lang="en-US" b="0" dirty="0" smtClean="0"/>
                        <a:t>Natural Increase (Births-Deaths)</a:t>
                      </a:r>
                      <a:endParaRPr lang="en-US" b="0" dirty="0"/>
                    </a:p>
                  </a:txBody>
                  <a:tcPr/>
                </a:tc>
                <a:tc>
                  <a:txBody>
                    <a:bodyPr/>
                    <a:lstStyle/>
                    <a:p>
                      <a:pPr algn="ctr"/>
                      <a:r>
                        <a:rPr lang="en-US" b="0" dirty="0" smtClean="0"/>
                        <a:t>International</a:t>
                      </a:r>
                      <a:r>
                        <a:rPr lang="en-US" b="0" baseline="0" dirty="0" smtClean="0"/>
                        <a:t> </a:t>
                      </a:r>
                    </a:p>
                    <a:p>
                      <a:pPr algn="ctr"/>
                      <a:r>
                        <a:rPr lang="en-US" b="0" baseline="0" dirty="0" smtClean="0"/>
                        <a:t>In-Migration</a:t>
                      </a:r>
                      <a:endParaRPr lang="en-US" b="0" dirty="0"/>
                    </a:p>
                  </a:txBody>
                  <a:tcPr/>
                </a:tc>
                <a:tc>
                  <a:txBody>
                    <a:bodyPr/>
                    <a:lstStyle/>
                    <a:p>
                      <a:pPr algn="ctr"/>
                      <a:r>
                        <a:rPr lang="en-US" b="0" dirty="0" smtClean="0"/>
                        <a:t>Net Domestic</a:t>
                      </a:r>
                      <a:r>
                        <a:rPr lang="en-US" b="0" baseline="0" dirty="0" smtClean="0"/>
                        <a:t> Migration</a:t>
                      </a:r>
                      <a:endParaRPr lang="en-US" b="0" dirty="0"/>
                    </a:p>
                  </a:txBody>
                  <a:tcPr/>
                </a:tc>
                <a:extLst>
                  <a:ext uri="{0D108BD9-81ED-4DB2-BD59-A6C34878D82A}">
                    <a16:rowId xmlns:a16="http://schemas.microsoft.com/office/drawing/2014/main" val="3960223034"/>
                  </a:ext>
                </a:extLst>
              </a:tr>
              <a:tr h="370840">
                <a:tc>
                  <a:txBody>
                    <a:bodyPr/>
                    <a:lstStyle/>
                    <a:p>
                      <a:r>
                        <a:rPr lang="en-US" dirty="0" smtClean="0"/>
                        <a:t>Cameron County</a:t>
                      </a:r>
                      <a:endParaRPr lang="en-US" dirty="0"/>
                    </a:p>
                  </a:txBody>
                  <a:tcPr/>
                </a:tc>
                <a:tc>
                  <a:txBody>
                    <a:bodyPr/>
                    <a:lstStyle/>
                    <a:p>
                      <a:pPr algn="r"/>
                      <a:r>
                        <a:rPr lang="en-US" dirty="0" smtClean="0"/>
                        <a:t>17,506</a:t>
                      </a:r>
                      <a:endParaRPr lang="en-US" dirty="0"/>
                    </a:p>
                  </a:txBody>
                  <a:tcPr/>
                </a:tc>
                <a:tc>
                  <a:txBody>
                    <a:bodyPr/>
                    <a:lstStyle/>
                    <a:p>
                      <a:pPr algn="r"/>
                      <a:r>
                        <a:rPr lang="en-US" dirty="0" smtClean="0"/>
                        <a:t>34,686</a:t>
                      </a:r>
                      <a:endParaRPr lang="en-US" dirty="0"/>
                    </a:p>
                  </a:txBody>
                  <a:tcPr/>
                </a:tc>
                <a:tc>
                  <a:txBody>
                    <a:bodyPr/>
                    <a:lstStyle/>
                    <a:p>
                      <a:pPr algn="r"/>
                      <a:r>
                        <a:rPr lang="en-US" dirty="0" smtClean="0"/>
                        <a:t>5,303</a:t>
                      </a:r>
                      <a:endParaRPr lang="en-US" dirty="0"/>
                    </a:p>
                  </a:txBody>
                  <a:tcPr/>
                </a:tc>
                <a:tc>
                  <a:txBody>
                    <a:bodyPr/>
                    <a:lstStyle/>
                    <a:p>
                      <a:pPr algn="r"/>
                      <a:r>
                        <a:rPr lang="en-US" dirty="0" smtClean="0"/>
                        <a:t>-22,536</a:t>
                      </a:r>
                      <a:endParaRPr lang="en-US" dirty="0"/>
                    </a:p>
                  </a:txBody>
                  <a:tcPr/>
                </a:tc>
                <a:extLst>
                  <a:ext uri="{0D108BD9-81ED-4DB2-BD59-A6C34878D82A}">
                    <a16:rowId xmlns:a16="http://schemas.microsoft.com/office/drawing/2014/main" val="3990815666"/>
                  </a:ext>
                </a:extLst>
              </a:tr>
              <a:tr h="370840">
                <a:tc>
                  <a:txBody>
                    <a:bodyPr/>
                    <a:lstStyle/>
                    <a:p>
                      <a:r>
                        <a:rPr lang="en-US" dirty="0" smtClean="0"/>
                        <a:t>Hidalgo County</a:t>
                      </a:r>
                      <a:endParaRPr lang="en-US" dirty="0"/>
                    </a:p>
                  </a:txBody>
                  <a:tcPr/>
                </a:tc>
                <a:tc>
                  <a:txBody>
                    <a:bodyPr/>
                    <a:lstStyle/>
                    <a:p>
                      <a:pPr algn="r"/>
                      <a:r>
                        <a:rPr lang="en-US" sz="1800" b="0" i="0" kern="1200" dirty="0" smtClean="0">
                          <a:solidFill>
                            <a:schemeClr val="dk1"/>
                          </a:solidFill>
                          <a:effectLst/>
                          <a:latin typeface="+mn-lt"/>
                          <a:ea typeface="+mn-ea"/>
                          <a:cs typeface="+mn-cs"/>
                        </a:rPr>
                        <a:t>85,891</a:t>
                      </a:r>
                      <a:endParaRPr lang="en-US" dirty="0"/>
                    </a:p>
                  </a:txBody>
                  <a:tcPr/>
                </a:tc>
                <a:tc>
                  <a:txBody>
                    <a:bodyPr/>
                    <a:lstStyle/>
                    <a:p>
                      <a:pPr algn="r"/>
                      <a:r>
                        <a:rPr lang="en-US" dirty="0" smtClean="0"/>
                        <a:t>87,171</a:t>
                      </a:r>
                      <a:endParaRPr lang="en-US" dirty="0"/>
                    </a:p>
                  </a:txBody>
                  <a:tcPr/>
                </a:tc>
                <a:tc>
                  <a:txBody>
                    <a:bodyPr/>
                    <a:lstStyle/>
                    <a:p>
                      <a:pPr algn="r"/>
                      <a:r>
                        <a:rPr lang="en-US" dirty="0" smtClean="0"/>
                        <a:t>15,468</a:t>
                      </a:r>
                      <a:endParaRPr lang="en-US" dirty="0"/>
                    </a:p>
                  </a:txBody>
                  <a:tcPr/>
                </a:tc>
                <a:tc>
                  <a:txBody>
                    <a:bodyPr/>
                    <a:lstStyle/>
                    <a:p>
                      <a:pPr algn="r"/>
                      <a:r>
                        <a:rPr lang="en-US" dirty="0" smtClean="0"/>
                        <a:t>-16,446</a:t>
                      </a:r>
                      <a:endParaRPr lang="en-US" dirty="0"/>
                    </a:p>
                  </a:txBody>
                  <a:tcPr/>
                </a:tc>
                <a:extLst>
                  <a:ext uri="{0D108BD9-81ED-4DB2-BD59-A6C34878D82A}">
                    <a16:rowId xmlns:a16="http://schemas.microsoft.com/office/drawing/2014/main" val="4205214507"/>
                  </a:ext>
                </a:extLst>
              </a:tr>
              <a:tr h="370840">
                <a:tc>
                  <a:txBody>
                    <a:bodyPr/>
                    <a:lstStyle/>
                    <a:p>
                      <a:r>
                        <a:rPr lang="en-US" dirty="0" smtClean="0"/>
                        <a:t>Starr County</a:t>
                      </a:r>
                      <a:endParaRPr lang="en-US" dirty="0"/>
                    </a:p>
                  </a:txBody>
                  <a:tcPr/>
                </a:tc>
                <a:tc>
                  <a:txBody>
                    <a:bodyPr/>
                    <a:lstStyle/>
                    <a:p>
                      <a:pPr algn="r"/>
                      <a:r>
                        <a:rPr lang="en-US" dirty="0" smtClean="0"/>
                        <a:t>3,486</a:t>
                      </a:r>
                      <a:endParaRPr lang="en-US" dirty="0"/>
                    </a:p>
                  </a:txBody>
                  <a:tcPr/>
                </a:tc>
                <a:tc>
                  <a:txBody>
                    <a:bodyPr/>
                    <a:lstStyle/>
                    <a:p>
                      <a:pPr algn="r"/>
                      <a:r>
                        <a:rPr lang="en-US" dirty="0" smtClean="0"/>
                        <a:t>6,869</a:t>
                      </a:r>
                      <a:endParaRPr lang="en-US" dirty="0"/>
                    </a:p>
                  </a:txBody>
                  <a:tcPr/>
                </a:tc>
                <a:tc>
                  <a:txBody>
                    <a:bodyPr/>
                    <a:lstStyle/>
                    <a:p>
                      <a:pPr algn="r"/>
                      <a:r>
                        <a:rPr lang="en-US" dirty="0" smtClean="0"/>
                        <a:t>1,068</a:t>
                      </a:r>
                      <a:endParaRPr lang="en-US" dirty="0"/>
                    </a:p>
                  </a:txBody>
                  <a:tcPr/>
                </a:tc>
                <a:tc>
                  <a:txBody>
                    <a:bodyPr/>
                    <a:lstStyle/>
                    <a:p>
                      <a:pPr algn="r"/>
                      <a:r>
                        <a:rPr lang="en-US" dirty="0" smtClean="0"/>
                        <a:t>-4,485</a:t>
                      </a:r>
                      <a:endParaRPr lang="en-US" dirty="0"/>
                    </a:p>
                  </a:txBody>
                  <a:tcPr/>
                </a:tc>
                <a:extLst>
                  <a:ext uri="{0D108BD9-81ED-4DB2-BD59-A6C34878D82A}">
                    <a16:rowId xmlns:a16="http://schemas.microsoft.com/office/drawing/2014/main" val="1351559776"/>
                  </a:ext>
                </a:extLst>
              </a:tr>
              <a:tr h="370840">
                <a:tc>
                  <a:txBody>
                    <a:bodyPr/>
                    <a:lstStyle/>
                    <a:p>
                      <a:r>
                        <a:rPr lang="en-US" dirty="0" smtClean="0"/>
                        <a:t>Willacy County</a:t>
                      </a:r>
                      <a:endParaRPr lang="en-US" dirty="0"/>
                    </a:p>
                  </a:txBody>
                  <a:tcPr/>
                </a:tc>
                <a:tc>
                  <a:txBody>
                    <a:bodyPr/>
                    <a:lstStyle/>
                    <a:p>
                      <a:pPr algn="r"/>
                      <a:r>
                        <a:rPr lang="en-US" dirty="0" smtClean="0"/>
                        <a:t>-553</a:t>
                      </a:r>
                      <a:endParaRPr lang="en-US" dirty="0"/>
                    </a:p>
                  </a:txBody>
                  <a:tcPr/>
                </a:tc>
                <a:tc>
                  <a:txBody>
                    <a:bodyPr/>
                    <a:lstStyle/>
                    <a:p>
                      <a:pPr algn="r"/>
                      <a:r>
                        <a:rPr lang="en-US" dirty="0" smtClean="0"/>
                        <a:t>1,029</a:t>
                      </a:r>
                      <a:endParaRPr lang="en-US" dirty="0"/>
                    </a:p>
                  </a:txBody>
                  <a:tcPr/>
                </a:tc>
                <a:tc>
                  <a:txBody>
                    <a:bodyPr/>
                    <a:lstStyle/>
                    <a:p>
                      <a:pPr algn="r"/>
                      <a:r>
                        <a:rPr lang="en-US" dirty="0" smtClean="0"/>
                        <a:t>151</a:t>
                      </a:r>
                      <a:endParaRPr lang="en-US" dirty="0"/>
                    </a:p>
                  </a:txBody>
                  <a:tcPr/>
                </a:tc>
                <a:tc>
                  <a:txBody>
                    <a:bodyPr/>
                    <a:lstStyle/>
                    <a:p>
                      <a:pPr algn="r"/>
                      <a:r>
                        <a:rPr lang="en-US" dirty="0" smtClean="0"/>
                        <a:t>-</a:t>
                      </a:r>
                      <a:r>
                        <a:rPr lang="en-US" sz="1800" b="0" i="0" kern="1200" dirty="0" smtClean="0">
                          <a:solidFill>
                            <a:schemeClr val="dk1"/>
                          </a:solidFill>
                          <a:effectLst/>
                          <a:latin typeface="+mn-lt"/>
                          <a:ea typeface="+mn-ea"/>
                          <a:cs typeface="+mn-cs"/>
                        </a:rPr>
                        <a:t>1,743</a:t>
                      </a:r>
                      <a:endParaRPr lang="en-US" dirty="0"/>
                    </a:p>
                  </a:txBody>
                  <a:tcPr/>
                </a:tc>
                <a:extLst>
                  <a:ext uri="{0D108BD9-81ED-4DB2-BD59-A6C34878D82A}">
                    <a16:rowId xmlns:a16="http://schemas.microsoft.com/office/drawing/2014/main" val="1072418265"/>
                  </a:ext>
                </a:extLst>
              </a:tr>
            </a:tbl>
          </a:graphicData>
        </a:graphic>
      </p:graphicFrame>
      <p:sp>
        <p:nvSpPr>
          <p:cNvPr id="6" name="TextBox 5"/>
          <p:cNvSpPr txBox="1"/>
          <p:nvPr/>
        </p:nvSpPr>
        <p:spPr>
          <a:xfrm>
            <a:off x="0" y="6356355"/>
            <a:ext cx="384432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2017 </a:t>
            </a:r>
            <a:r>
              <a:rPr lang="en-US" sz="1100" dirty="0">
                <a:solidFill>
                  <a:schemeClr val="tx1">
                    <a:lumMod val="50000"/>
                    <a:lumOff val="50000"/>
                  </a:schemeClr>
                </a:solidFill>
              </a:rPr>
              <a:t>Vintage Population Estimates</a:t>
            </a:r>
            <a:r>
              <a:rPr lang="en-US" sz="1100" dirty="0" smtClean="0">
                <a:solidFill>
                  <a:schemeClr val="tx1">
                    <a:lumMod val="50000"/>
                    <a:lumOff val="50000"/>
                  </a:schemeClr>
                </a:solidFill>
              </a:rPr>
              <a:t>.</a:t>
            </a:r>
          </a:p>
        </p:txBody>
      </p:sp>
    </p:spTree>
    <p:extLst>
      <p:ext uri="{BB962C8B-B14F-4D97-AF65-F5344CB8AC3E}">
        <p14:creationId xmlns:p14="http://schemas.microsoft.com/office/powerpoint/2010/main" val="300612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a:t>
            </a:r>
            <a:r>
              <a:rPr lang="en-US" sz="2400" kern="0" dirty="0" smtClean="0">
                <a:solidFill>
                  <a:schemeClr val="bg1"/>
                </a:solidFill>
                <a:latin typeface="+mj-lt"/>
                <a:ea typeface="+mj-ea"/>
                <a:cs typeface="+mj-cs"/>
              </a:rPr>
              <a:t>2016</a:t>
            </a:r>
            <a:endParaRPr lang="en-US" sz="2400" kern="0" dirty="0">
              <a:solidFill>
                <a:schemeClr val="bg1"/>
              </a:solidFill>
              <a:latin typeface="+mj-lt"/>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2016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4007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Race/Ethnicity Composition, 2016</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3381798"/>
              </p:ext>
            </p:extLst>
          </p:nvPr>
        </p:nvGraphicFramePr>
        <p:xfrm>
          <a:off x="377825" y="1511300"/>
          <a:ext cx="8458200" cy="3764915"/>
        </p:xfrm>
        <a:graphic>
          <a:graphicData uri="http://schemas.openxmlformats.org/drawingml/2006/table">
            <a:tbl>
              <a:tblPr firstRow="1" bandRow="1">
                <a:tableStyleId>{5C22544A-7EE6-4342-B048-85BDC9FD1C3A}</a:tableStyleId>
              </a:tblPr>
              <a:tblGrid>
                <a:gridCol w="2358287">
                  <a:extLst>
                    <a:ext uri="{9D8B030D-6E8A-4147-A177-3AD203B41FA5}">
                      <a16:colId xmlns:a16="http://schemas.microsoft.com/office/drawing/2014/main" val="358323802"/>
                    </a:ext>
                  </a:extLst>
                </a:gridCol>
                <a:gridCol w="1870813">
                  <a:extLst>
                    <a:ext uri="{9D8B030D-6E8A-4147-A177-3AD203B41FA5}">
                      <a16:colId xmlns:a16="http://schemas.microsoft.com/office/drawing/2014/main" val="1347979778"/>
                    </a:ext>
                  </a:extLst>
                </a:gridCol>
                <a:gridCol w="2114550">
                  <a:extLst>
                    <a:ext uri="{9D8B030D-6E8A-4147-A177-3AD203B41FA5}">
                      <a16:colId xmlns:a16="http://schemas.microsoft.com/office/drawing/2014/main" val="3664069874"/>
                    </a:ext>
                  </a:extLst>
                </a:gridCol>
                <a:gridCol w="2114550">
                  <a:extLst>
                    <a:ext uri="{9D8B030D-6E8A-4147-A177-3AD203B41FA5}">
                      <a16:colId xmlns:a16="http://schemas.microsoft.com/office/drawing/2014/main" val="449610140"/>
                    </a:ext>
                  </a:extLst>
                </a:gridCol>
              </a:tblGrid>
              <a:tr h="370840">
                <a:tc>
                  <a:txBody>
                    <a:bodyPr/>
                    <a:lstStyle/>
                    <a:p>
                      <a:pPr algn="ctr"/>
                      <a:endParaRPr lang="en-US" dirty="0"/>
                    </a:p>
                  </a:txBody>
                  <a:tcPr/>
                </a:tc>
                <a:tc>
                  <a:txBody>
                    <a:bodyPr/>
                    <a:lstStyle/>
                    <a:p>
                      <a:pPr algn="ctr"/>
                      <a:r>
                        <a:rPr lang="en-US" dirty="0" smtClean="0"/>
                        <a:t>United States</a:t>
                      </a:r>
                      <a:endParaRPr lang="en-US" dirty="0"/>
                    </a:p>
                  </a:txBody>
                  <a:tcPr/>
                </a:tc>
                <a:tc>
                  <a:txBody>
                    <a:bodyPr/>
                    <a:lstStyle/>
                    <a:p>
                      <a:pPr algn="ctr"/>
                      <a:r>
                        <a:rPr lang="en-US" dirty="0" smtClean="0"/>
                        <a:t>Texas</a:t>
                      </a:r>
                      <a:endParaRPr lang="en-US" dirty="0"/>
                    </a:p>
                  </a:txBody>
                  <a:tcPr/>
                </a:tc>
                <a:tc>
                  <a:txBody>
                    <a:bodyPr/>
                    <a:lstStyle/>
                    <a:p>
                      <a:pPr algn="ctr"/>
                      <a:r>
                        <a:rPr lang="en-US" dirty="0" smtClean="0"/>
                        <a:t>Hidalgo County</a:t>
                      </a:r>
                      <a:endParaRPr lang="en-US" dirty="0"/>
                    </a:p>
                  </a:txBody>
                  <a:tcPr/>
                </a:tc>
                <a:extLst>
                  <a:ext uri="{0D108BD9-81ED-4DB2-BD59-A6C34878D82A}">
                    <a16:rowId xmlns:a16="http://schemas.microsoft.com/office/drawing/2014/main" val="3572134078"/>
                  </a:ext>
                </a:extLst>
              </a:tr>
              <a:tr h="370840">
                <a:tc>
                  <a:txBody>
                    <a:bodyPr/>
                    <a:lstStyle/>
                    <a:p>
                      <a:r>
                        <a:rPr lang="en-US" dirty="0" smtClean="0"/>
                        <a:t>Total</a:t>
                      </a:r>
                      <a:endParaRPr lang="en-US" dirty="0"/>
                    </a:p>
                  </a:txBody>
                  <a:tcPr/>
                </a:tc>
                <a:tc>
                  <a:txBody>
                    <a:bodyPr/>
                    <a:lstStyle/>
                    <a:p>
                      <a:pPr algn="ctr" fontAlgn="b"/>
                      <a:r>
                        <a:rPr lang="en-US" sz="1800" b="0" i="0" u="none" strike="noStrike" dirty="0" smtClean="0">
                          <a:solidFill>
                            <a:srgbClr val="000000"/>
                          </a:solidFill>
                          <a:effectLst/>
                          <a:latin typeface="Calibri" panose="020F0502020204030204" pitchFamily="34" charset="0"/>
                        </a:rPr>
                        <a:t>323,127,513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27,862,596</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828,334</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1404993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smtClean="0"/>
                        <a:t>NH White</a:t>
                      </a:r>
                    </a:p>
                  </a:txBody>
                  <a:tcPr/>
                </a:tc>
                <a:tc>
                  <a:txBody>
                    <a:bodyPr/>
                    <a:lstStyle/>
                    <a:p>
                      <a:pPr marL="0" algn="ctr" fontAlgn="b"/>
                      <a:r>
                        <a:rPr lang="en-US" sz="1600" b="0" i="0" u="none" strike="noStrike" dirty="0" smtClean="0">
                          <a:solidFill>
                            <a:srgbClr val="000000"/>
                          </a:solidFill>
                          <a:effectLst/>
                          <a:latin typeface="Calibri" panose="020F0502020204030204" pitchFamily="34" charset="0"/>
                        </a:rPr>
                        <a:t>197,969,608 </a:t>
                      </a:r>
                    </a:p>
                    <a:p>
                      <a:pPr marL="0" algn="ctr" fontAlgn="b"/>
                      <a:r>
                        <a:rPr lang="en-US" sz="1600" b="0" i="0" u="none" strike="noStrike" dirty="0" smtClean="0">
                          <a:solidFill>
                            <a:srgbClr val="000000"/>
                          </a:solidFill>
                          <a:effectLst/>
                          <a:latin typeface="Calibri" panose="020F0502020204030204" pitchFamily="34" charset="0"/>
                        </a:rPr>
                        <a:t>(61.3%)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11,872,926 </a:t>
                      </a:r>
                    </a:p>
                    <a:p>
                      <a:pPr marL="0" algn="ctr" fontAlgn="b"/>
                      <a:r>
                        <a:rPr lang="en-US" sz="1600" b="0" i="0" u="none" strike="noStrike" dirty="0" smtClean="0">
                          <a:solidFill>
                            <a:srgbClr val="000000"/>
                          </a:solidFill>
                          <a:effectLst/>
                          <a:latin typeface="Calibri" panose="020F0502020204030204" pitchFamily="34" charset="0"/>
                        </a:rPr>
                        <a:t>(42.6%)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a:r>
                        <a:rPr lang="en-US" sz="1600" dirty="0" smtClean="0">
                          <a:effectLst/>
                        </a:rPr>
                        <a:t>57,238</a:t>
                      </a:r>
                      <a:endParaRPr lang="en-US" dirty="0" smtClean="0">
                        <a:effectLst/>
                      </a:endParaRPr>
                    </a:p>
                    <a:p>
                      <a:pPr marL="0" algn="ctr"/>
                      <a:r>
                        <a:rPr lang="en-US" dirty="0" smtClean="0">
                          <a:effectLst/>
                        </a:rPr>
                        <a:t>(6.9%)</a:t>
                      </a:r>
                      <a:endParaRPr lang="en-US" dirty="0">
                        <a:effectLst/>
                      </a:endParaRPr>
                    </a:p>
                  </a:txBody>
                  <a:tcPr marL="47625" marR="47625" marT="9525" marB="9525" anchor="ctr"/>
                </a:tc>
                <a:extLst>
                  <a:ext uri="{0D108BD9-81ED-4DB2-BD59-A6C34878D82A}">
                    <a16:rowId xmlns:a16="http://schemas.microsoft.com/office/drawing/2014/main" val="3326620553"/>
                  </a:ext>
                </a:extLst>
              </a:tr>
              <a:tr h="370840">
                <a:tc>
                  <a:txBody>
                    <a:bodyPr/>
                    <a:lstStyle/>
                    <a:p>
                      <a:r>
                        <a:rPr lang="en-US" dirty="0" smtClean="0"/>
                        <a:t>NH Black</a:t>
                      </a:r>
                      <a:endParaRPr lang="en-US" dirty="0"/>
                    </a:p>
                  </a:txBody>
                  <a:tcPr/>
                </a:tc>
                <a:tc>
                  <a:txBody>
                    <a:bodyPr/>
                    <a:lstStyle/>
                    <a:p>
                      <a:pPr marL="0" algn="ctr" fontAlgn="b"/>
                      <a:r>
                        <a:rPr lang="en-US" sz="1600" b="0" i="0" u="none" strike="noStrike" dirty="0" smtClean="0">
                          <a:solidFill>
                            <a:srgbClr val="000000"/>
                          </a:solidFill>
                          <a:effectLst/>
                          <a:latin typeface="Calibri" panose="020F0502020204030204" pitchFamily="34" charset="0"/>
                        </a:rPr>
                        <a:t>40,229,236 </a:t>
                      </a:r>
                    </a:p>
                    <a:p>
                      <a:pPr marL="0" algn="ctr" fontAlgn="b"/>
                      <a:r>
                        <a:rPr lang="en-US" sz="1600" b="0" i="0" u="none" strike="noStrike" dirty="0" smtClean="0">
                          <a:solidFill>
                            <a:srgbClr val="000000"/>
                          </a:solidFill>
                          <a:effectLst/>
                          <a:latin typeface="Calibri" panose="020F0502020204030204" pitchFamily="34" charset="0"/>
                        </a:rPr>
                        <a:t>(12.4%)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3,298,870 </a:t>
                      </a:r>
                    </a:p>
                    <a:p>
                      <a:pPr marL="0" algn="ctr" fontAlgn="b"/>
                      <a:r>
                        <a:rPr lang="en-US" sz="1600" b="0" i="0" u="none" strike="noStrike" dirty="0" smtClean="0">
                          <a:solidFill>
                            <a:srgbClr val="000000"/>
                          </a:solidFill>
                          <a:effectLst/>
                          <a:latin typeface="Calibri" panose="020F0502020204030204" pitchFamily="34" charset="0"/>
                        </a:rPr>
                        <a:t>(11.8%)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3,454 </a:t>
                      </a:r>
                    </a:p>
                    <a:p>
                      <a:pPr marL="0" algn="ctr" fontAlgn="b"/>
                      <a:r>
                        <a:rPr lang="en-US" sz="1600" b="0" i="0" u="none" strike="noStrike" dirty="0" smtClean="0">
                          <a:solidFill>
                            <a:srgbClr val="000000"/>
                          </a:solidFill>
                          <a:effectLst/>
                          <a:latin typeface="Calibri" panose="020F0502020204030204" pitchFamily="34" charset="0"/>
                        </a:rPr>
                        <a:t>  (0.4%</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5971425"/>
                  </a:ext>
                </a:extLst>
              </a:tr>
              <a:tr h="370840">
                <a:tc>
                  <a:txBody>
                    <a:bodyPr/>
                    <a:lstStyle/>
                    <a:p>
                      <a:r>
                        <a:rPr lang="en-US" dirty="0" smtClean="0"/>
                        <a:t>NH Asian</a:t>
                      </a:r>
                      <a:endParaRPr lang="en-US" dirty="0"/>
                    </a:p>
                  </a:txBody>
                  <a:tcPr/>
                </a:tc>
                <a:tc>
                  <a:txBody>
                    <a:bodyPr/>
                    <a:lstStyle/>
                    <a:p>
                      <a:pPr marL="0" algn="ctr" fontAlgn="b"/>
                      <a:r>
                        <a:rPr lang="en-US" sz="1600" b="0" i="0" u="none" strike="noStrike" dirty="0" smtClean="0">
                          <a:solidFill>
                            <a:srgbClr val="000000"/>
                          </a:solidFill>
                          <a:effectLst/>
                          <a:latin typeface="Calibri" panose="020F0502020204030204" pitchFamily="34" charset="0"/>
                        </a:rPr>
                        <a:t>17,741,457   </a:t>
                      </a:r>
                    </a:p>
                    <a:p>
                      <a:pPr marL="0" algn="ctr" fontAlgn="b"/>
                      <a:r>
                        <a:rPr lang="en-US" sz="1600" b="0" i="0" u="none" strike="noStrike" dirty="0" smtClean="0">
                          <a:solidFill>
                            <a:srgbClr val="000000"/>
                          </a:solidFill>
                          <a:effectLst/>
                          <a:latin typeface="Calibri" panose="020F0502020204030204" pitchFamily="34" charset="0"/>
                        </a:rPr>
                        <a:t>(5.5%)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1,301,143   </a:t>
                      </a:r>
                    </a:p>
                    <a:p>
                      <a:pPr marL="0" algn="ctr" fontAlgn="b"/>
                      <a:r>
                        <a:rPr lang="en-US" sz="1600" b="0" i="0" u="none" strike="noStrike" dirty="0" smtClean="0">
                          <a:solidFill>
                            <a:srgbClr val="000000"/>
                          </a:solidFill>
                          <a:effectLst/>
                          <a:latin typeface="Calibri" panose="020F0502020204030204" pitchFamily="34" charset="0"/>
                        </a:rPr>
                        <a:t>(4.7%)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7,851 </a:t>
                      </a:r>
                    </a:p>
                    <a:p>
                      <a:pPr marL="0" algn="ctr" fontAlgn="b"/>
                      <a:r>
                        <a:rPr lang="en-US" sz="1600" b="0" i="0" u="none" strike="noStrike" dirty="0" smtClean="0">
                          <a:solidFill>
                            <a:srgbClr val="000000"/>
                          </a:solidFill>
                          <a:effectLst/>
                          <a:latin typeface="Calibri" panose="020F0502020204030204" pitchFamily="34" charset="0"/>
                        </a:rPr>
                        <a:t>(0.9%)</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48175670"/>
                  </a:ext>
                </a:extLst>
              </a:tr>
              <a:tr h="370840">
                <a:tc>
                  <a:txBody>
                    <a:bodyPr/>
                    <a:lstStyle/>
                    <a:p>
                      <a:r>
                        <a:rPr lang="en-US" dirty="0" smtClean="0"/>
                        <a:t>NH Other</a:t>
                      </a:r>
                      <a:endParaRPr lang="en-US" dirty="0"/>
                    </a:p>
                  </a:txBody>
                  <a:tcPr/>
                </a:tc>
                <a:tc>
                  <a:txBody>
                    <a:bodyPr/>
                    <a:lstStyle/>
                    <a:p>
                      <a:pPr marL="0" algn="ctr" fontAlgn="b"/>
                      <a:r>
                        <a:rPr lang="en-US" sz="1600" b="0" i="0" u="none" strike="noStrike" dirty="0" smtClean="0">
                          <a:solidFill>
                            <a:srgbClr val="000000"/>
                          </a:solidFill>
                          <a:effectLst/>
                          <a:latin typeface="Calibri" panose="020F0502020204030204" pitchFamily="34" charset="0"/>
                        </a:rPr>
                        <a:t>2,954,629   </a:t>
                      </a:r>
                    </a:p>
                    <a:p>
                      <a:pPr marL="0" algn="ctr" fontAlgn="b"/>
                      <a:r>
                        <a:rPr lang="en-US" sz="1600" b="0" i="0" u="none" strike="noStrike" dirty="0" smtClean="0">
                          <a:solidFill>
                            <a:srgbClr val="000000"/>
                          </a:solidFill>
                          <a:effectLst/>
                          <a:latin typeface="Calibri" panose="020F0502020204030204" pitchFamily="34" charset="0"/>
                        </a:rPr>
                        <a:t>(0.9%)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113,744   </a:t>
                      </a:r>
                    </a:p>
                    <a:p>
                      <a:pPr marL="0" algn="ctr" fontAlgn="b"/>
                      <a:r>
                        <a:rPr lang="en-US" sz="1600" b="0" i="0" u="none" strike="noStrike" dirty="0" smtClean="0">
                          <a:solidFill>
                            <a:srgbClr val="000000"/>
                          </a:solidFill>
                          <a:effectLst/>
                          <a:latin typeface="Calibri" panose="020F0502020204030204" pitchFamily="34" charset="0"/>
                        </a:rPr>
                        <a:t>(0.4%)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809 </a:t>
                      </a:r>
                    </a:p>
                    <a:p>
                      <a:pPr marL="0" algn="ctr" fontAlgn="b"/>
                      <a:r>
                        <a:rPr lang="en-US" sz="1600" b="0" i="0" u="none" strike="noStrike" dirty="0" smtClean="0">
                          <a:solidFill>
                            <a:srgbClr val="000000"/>
                          </a:solidFill>
                          <a:effectLst/>
                          <a:latin typeface="Calibri" panose="020F0502020204030204" pitchFamily="34" charset="0"/>
                        </a:rPr>
                        <a:t>(0.001%)</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6848387"/>
                  </a:ext>
                </a:extLst>
              </a:tr>
              <a:tr h="370840">
                <a:tc>
                  <a:txBody>
                    <a:bodyPr/>
                    <a:lstStyle/>
                    <a:p>
                      <a:r>
                        <a:rPr lang="en-US" dirty="0" smtClean="0"/>
                        <a:t>NH Two or</a:t>
                      </a:r>
                      <a:r>
                        <a:rPr lang="en-US" baseline="0" dirty="0" smtClean="0"/>
                        <a:t> More Races</a:t>
                      </a:r>
                      <a:endParaRPr lang="en-US" dirty="0"/>
                    </a:p>
                  </a:txBody>
                  <a:tcPr/>
                </a:tc>
                <a:tc>
                  <a:txBody>
                    <a:bodyPr/>
                    <a:lstStyle/>
                    <a:p>
                      <a:pPr marL="0" algn="ctr" fontAlgn="b"/>
                      <a:r>
                        <a:rPr lang="en-US" sz="1600" b="0" i="0" u="none" strike="noStrike" dirty="0" smtClean="0">
                          <a:solidFill>
                            <a:srgbClr val="000000"/>
                          </a:solidFill>
                          <a:effectLst/>
                          <a:latin typeface="Calibri" panose="020F0502020204030204" pitchFamily="34" charset="0"/>
                        </a:rPr>
                        <a:t>6,762,296   </a:t>
                      </a:r>
                    </a:p>
                    <a:p>
                      <a:pPr marL="0" algn="ctr" fontAlgn="b"/>
                      <a:r>
                        <a:rPr lang="en-US" sz="1600" b="0" i="0" u="none" strike="noStrike" dirty="0" smtClean="0">
                          <a:solidFill>
                            <a:srgbClr val="000000"/>
                          </a:solidFill>
                          <a:effectLst/>
                          <a:latin typeface="Calibri" panose="020F0502020204030204" pitchFamily="34" charset="0"/>
                        </a:rPr>
                        <a:t>(2.1%)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394,789  </a:t>
                      </a:r>
                      <a:r>
                        <a:rPr lang="en-US" sz="1600" b="0" i="0" u="none" strike="noStrike" baseline="0" dirty="0" smtClean="0">
                          <a:solidFill>
                            <a:srgbClr val="000000"/>
                          </a:solidFill>
                          <a:effectLst/>
                          <a:latin typeface="Calibri" panose="020F0502020204030204" pitchFamily="34" charset="0"/>
                        </a:rPr>
                        <a:t> </a:t>
                      </a:r>
                    </a:p>
                    <a:p>
                      <a:pPr marL="0" algn="ctr" fontAlgn="b"/>
                      <a:r>
                        <a:rPr lang="en-US" sz="1600" b="0" i="0" u="none" strike="noStrike" baseline="0" dirty="0" smtClean="0">
                          <a:solidFill>
                            <a:srgbClr val="000000"/>
                          </a:solidFill>
                          <a:effectLst/>
                          <a:latin typeface="Calibri" panose="020F0502020204030204" pitchFamily="34" charset="0"/>
                        </a:rPr>
                        <a:t>(1.4%)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1,257 </a:t>
                      </a:r>
                    </a:p>
                    <a:p>
                      <a:pPr marL="0" algn="ctr" fontAlgn="b"/>
                      <a:r>
                        <a:rPr lang="en-US" sz="1600" b="0" i="0" u="none" strike="noStrike" dirty="0" smtClean="0">
                          <a:solidFill>
                            <a:srgbClr val="000000"/>
                          </a:solidFill>
                          <a:effectLst/>
                          <a:latin typeface="Calibri" panose="020F0502020204030204" pitchFamily="34" charset="0"/>
                        </a:rPr>
                        <a:t>(0.1%)</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48844323"/>
                  </a:ext>
                </a:extLst>
              </a:tr>
              <a:tr h="370840">
                <a:tc>
                  <a:txBody>
                    <a:bodyPr/>
                    <a:lstStyle/>
                    <a:p>
                      <a:r>
                        <a:rPr lang="en-US" dirty="0" smtClean="0"/>
                        <a:t>Hispanic</a:t>
                      </a:r>
                      <a:endParaRPr lang="en-US" dirty="0"/>
                    </a:p>
                  </a:txBody>
                  <a:tcPr/>
                </a:tc>
                <a:tc>
                  <a:txBody>
                    <a:bodyPr/>
                    <a:lstStyle/>
                    <a:p>
                      <a:pPr marL="0" algn="ctr" fontAlgn="b"/>
                      <a:r>
                        <a:rPr lang="en-US" sz="1600" b="0" i="0" u="none" strike="noStrike" dirty="0" smtClean="0">
                          <a:solidFill>
                            <a:srgbClr val="000000"/>
                          </a:solidFill>
                          <a:effectLst/>
                          <a:latin typeface="Calibri" panose="020F0502020204030204" pitchFamily="34" charset="0"/>
                        </a:rPr>
                        <a:t>57,470,287 </a:t>
                      </a:r>
                    </a:p>
                    <a:p>
                      <a:pPr marL="0" algn="ctr" fontAlgn="b"/>
                      <a:r>
                        <a:rPr lang="en-US" sz="1600" b="0" i="0" u="none" strike="noStrike" dirty="0" smtClean="0">
                          <a:solidFill>
                            <a:srgbClr val="000000"/>
                          </a:solidFill>
                          <a:effectLst/>
                          <a:latin typeface="Calibri" panose="020F0502020204030204" pitchFamily="34" charset="0"/>
                        </a:rPr>
                        <a:t>(17.8%)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10,881,124 </a:t>
                      </a:r>
                    </a:p>
                    <a:p>
                      <a:pPr marL="0" algn="ctr" fontAlgn="b"/>
                      <a:r>
                        <a:rPr lang="en-US" sz="1600" b="0" i="0" u="none" strike="noStrike" dirty="0" smtClean="0">
                          <a:solidFill>
                            <a:srgbClr val="000000"/>
                          </a:solidFill>
                          <a:effectLst/>
                          <a:latin typeface="Calibri" panose="020F0502020204030204" pitchFamily="34" charset="0"/>
                        </a:rPr>
                        <a:t>(39.1%)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fontAlgn="b"/>
                      <a:r>
                        <a:rPr lang="en-US" sz="1600" b="0" i="0" u="none" strike="noStrike" dirty="0" smtClean="0">
                          <a:solidFill>
                            <a:srgbClr val="000000"/>
                          </a:solidFill>
                          <a:effectLst/>
                          <a:latin typeface="Calibri" panose="020F0502020204030204" pitchFamily="34" charset="0"/>
                        </a:rPr>
                        <a:t>757,725 </a:t>
                      </a:r>
                    </a:p>
                    <a:p>
                      <a:pPr marL="0" algn="ctr" fontAlgn="b"/>
                      <a:r>
                        <a:rPr lang="en-US" sz="1600" b="0" i="0" u="none" strike="noStrike" dirty="0" smtClean="0">
                          <a:solidFill>
                            <a:srgbClr val="000000"/>
                          </a:solidFill>
                          <a:effectLst/>
                          <a:latin typeface="Calibri" panose="020F0502020204030204" pitchFamily="34" charset="0"/>
                        </a:rPr>
                        <a:t>(91.5%)</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48095853"/>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sp>
        <p:nvSpPr>
          <p:cNvPr id="6" name="TextBox 5"/>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06368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2014</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296626"/>
              </p:ext>
            </p:extLst>
          </p:nvPr>
        </p:nvGraphicFramePr>
        <p:xfrm>
          <a:off x="0" y="1524000"/>
          <a:ext cx="9067800" cy="58966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13</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83773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rPr>
              <a:t>Annual Shares of Recent Non-Citizen Immigrants to Texas by World Area of Birth,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j-ea"/>
                <a:cs typeface="+mj-cs"/>
              </a:rPr>
              <a:t>2005-2015 </a:t>
            </a:r>
            <a:endParaRPr kumimoji="0" lang="en-US" sz="2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graphicFrame>
        <p:nvGraphicFramePr>
          <p:cNvPr id="5" name="Chart 4"/>
          <p:cNvGraphicFramePr>
            <a:graphicFrameLocks noGrp="1"/>
          </p:cNvGraphicFramePr>
          <p:nvPr>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American Community Survey, 1-Year PUMS</a:t>
            </a:r>
            <a:endParaRPr kumimoji="0" lang="en-US" sz="11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154559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and Mexican Immigration, 2015</a:t>
            </a: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3"/>
          <a:srcRect t="4947" b="2051"/>
          <a:stretch/>
        </p:blipFill>
        <p:spPr>
          <a:xfrm>
            <a:off x="4111" y="1777194"/>
            <a:ext cx="2626090" cy="4498607"/>
          </a:xfrm>
          <a:prstGeom prst="rect">
            <a:avLst/>
          </a:prstGeom>
        </p:spPr>
      </p:pic>
      <p:pic>
        <p:nvPicPr>
          <p:cNvPr id="11" name="Picture 10"/>
          <p:cNvPicPr>
            <a:picLocks noChangeAspect="1"/>
          </p:cNvPicPr>
          <p:nvPr/>
        </p:nvPicPr>
        <p:blipFill rotWithShape="1">
          <a:blip r:embed="rId4"/>
          <a:srcRect t="1847" b="2154"/>
          <a:stretch/>
        </p:blipFill>
        <p:spPr>
          <a:xfrm>
            <a:off x="2671985" y="1767328"/>
            <a:ext cx="3484928" cy="4508473"/>
          </a:xfrm>
          <a:prstGeom prst="rect">
            <a:avLst/>
          </a:prstGeom>
        </p:spPr>
      </p:pic>
      <p:pic>
        <p:nvPicPr>
          <p:cNvPr id="12" name="Picture 11"/>
          <p:cNvPicPr>
            <a:picLocks noChangeAspect="1"/>
          </p:cNvPicPr>
          <p:nvPr/>
        </p:nvPicPr>
        <p:blipFill rotWithShape="1">
          <a:blip r:embed="rId5"/>
          <a:srcRect t="1333" b="1931"/>
          <a:stretch/>
        </p:blipFill>
        <p:spPr>
          <a:xfrm>
            <a:off x="6254803" y="1767328"/>
            <a:ext cx="2872631" cy="4438215"/>
          </a:xfrm>
          <a:prstGeom prst="rect">
            <a:avLst/>
          </a:prstGeom>
        </p:spPr>
      </p:pic>
    </p:spTree>
    <p:extLst>
      <p:ext uri="{BB962C8B-B14F-4D97-AF65-F5344CB8AC3E}">
        <p14:creationId xmlns:p14="http://schemas.microsoft.com/office/powerpoint/2010/main" val="224736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States with the Oldest Median Ages, 2000, 2010, 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643607"/>
              </p:ext>
            </p:extLst>
          </p:nvPr>
        </p:nvGraphicFramePr>
        <p:xfrm>
          <a:off x="438338" y="1559324"/>
          <a:ext cx="8155855" cy="3857058"/>
        </p:xfrm>
        <a:graphic>
          <a:graphicData uri="http://schemas.openxmlformats.org/drawingml/2006/table">
            <a:tbl>
              <a:tblPr firstRow="1" firstCol="1" bandRow="1">
                <a:tableStyleId>{B301B821-A1FF-4177-AEE7-76D212191A09}</a:tableStyleId>
              </a:tblPr>
              <a:tblGrid>
                <a:gridCol w="671044">
                  <a:extLst>
                    <a:ext uri="{9D8B030D-6E8A-4147-A177-3AD203B41FA5}">
                      <a16:colId xmlns:a16="http://schemas.microsoft.com/office/drawing/2014/main" val="1694474053"/>
                    </a:ext>
                  </a:extLst>
                </a:gridCol>
                <a:gridCol w="1141368">
                  <a:extLst>
                    <a:ext uri="{9D8B030D-6E8A-4147-A177-3AD203B41FA5}">
                      <a16:colId xmlns:a16="http://schemas.microsoft.com/office/drawing/2014/main" val="1035543693"/>
                    </a:ext>
                  </a:extLst>
                </a:gridCol>
                <a:gridCol w="906206">
                  <a:extLst>
                    <a:ext uri="{9D8B030D-6E8A-4147-A177-3AD203B41FA5}">
                      <a16:colId xmlns:a16="http://schemas.microsoft.com/office/drawing/2014/main" val="3841625278"/>
                    </a:ext>
                  </a:extLst>
                </a:gridCol>
                <a:gridCol w="567879">
                  <a:extLst>
                    <a:ext uri="{9D8B030D-6E8A-4147-A177-3AD203B41FA5}">
                      <a16:colId xmlns:a16="http://schemas.microsoft.com/office/drawing/2014/main" val="2413975853"/>
                    </a:ext>
                  </a:extLst>
                </a:gridCol>
                <a:gridCol w="1136277">
                  <a:extLst>
                    <a:ext uri="{9D8B030D-6E8A-4147-A177-3AD203B41FA5}">
                      <a16:colId xmlns:a16="http://schemas.microsoft.com/office/drawing/2014/main" val="1539651491"/>
                    </a:ext>
                  </a:extLst>
                </a:gridCol>
                <a:gridCol w="1014463">
                  <a:extLst>
                    <a:ext uri="{9D8B030D-6E8A-4147-A177-3AD203B41FA5}">
                      <a16:colId xmlns:a16="http://schemas.microsoft.com/office/drawing/2014/main" val="3261806413"/>
                    </a:ext>
                  </a:extLst>
                </a:gridCol>
                <a:gridCol w="673143">
                  <a:extLst>
                    <a:ext uri="{9D8B030D-6E8A-4147-A177-3AD203B41FA5}">
                      <a16:colId xmlns:a16="http://schemas.microsoft.com/office/drawing/2014/main" val="1727925726"/>
                    </a:ext>
                  </a:extLst>
                </a:gridCol>
                <a:gridCol w="1139269">
                  <a:extLst>
                    <a:ext uri="{9D8B030D-6E8A-4147-A177-3AD203B41FA5}">
                      <a16:colId xmlns:a16="http://schemas.microsoft.com/office/drawing/2014/main" val="3944098190"/>
                    </a:ext>
                  </a:extLst>
                </a:gridCol>
                <a:gridCol w="906206">
                  <a:extLst>
                    <a:ext uri="{9D8B030D-6E8A-4147-A177-3AD203B41FA5}">
                      <a16:colId xmlns:a16="http://schemas.microsoft.com/office/drawing/2014/main" val="1382775817"/>
                    </a:ext>
                  </a:extLst>
                </a:gridCol>
              </a:tblGrid>
              <a:tr h="308610">
                <a:tc gridSpan="3">
                  <a:txBody>
                    <a:bodyPr/>
                    <a:lstStyle/>
                    <a:p>
                      <a:pPr marL="0" marR="0" algn="ctr">
                        <a:lnSpc>
                          <a:spcPct val="150000"/>
                        </a:lnSpc>
                        <a:spcBef>
                          <a:spcPts val="0"/>
                        </a:spcBef>
                        <a:spcAft>
                          <a:spcPts val="0"/>
                        </a:spcAft>
                      </a:pPr>
                      <a:r>
                        <a:rPr lang="en-US" sz="1800" b="0" dirty="0">
                          <a:effectLst/>
                        </a:rPr>
                        <a:t>2000</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800" b="0" dirty="0">
                          <a:effectLst/>
                        </a:rPr>
                        <a:t>2010</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800" b="0" dirty="0">
                          <a:effectLst/>
                        </a:rPr>
                        <a:t>2014</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685029"/>
                  </a:ext>
                </a:extLst>
              </a:tr>
              <a:tr h="242489">
                <a:tc>
                  <a:txBody>
                    <a:bodyPr/>
                    <a:lstStyle/>
                    <a:p>
                      <a:pPr marL="0" marR="0" algn="ctr">
                        <a:lnSpc>
                          <a:spcPct val="150000"/>
                        </a:lnSpc>
                        <a:spcBef>
                          <a:spcPts val="0"/>
                        </a:spcBef>
                        <a:spcAft>
                          <a:spcPts val="0"/>
                        </a:spcAft>
                      </a:pPr>
                      <a:r>
                        <a:rPr lang="en-US" sz="1200" b="0" dirty="0">
                          <a:effectLst/>
                        </a:rPr>
                        <a:t>Rank</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State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Med 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Rank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State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Median 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Rank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State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Median 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3411248"/>
                  </a:ext>
                </a:extLst>
              </a:tr>
              <a:tr h="242489">
                <a:tc>
                  <a:txBody>
                    <a:bodyPr/>
                    <a:lstStyle/>
                    <a:p>
                      <a:pPr marL="0" marR="0" algn="ctr">
                        <a:lnSpc>
                          <a:spcPct val="150000"/>
                        </a:lnSpc>
                        <a:spcBef>
                          <a:spcPts val="0"/>
                        </a:spcBef>
                        <a:spcAft>
                          <a:spcPts val="0"/>
                        </a:spcAft>
                      </a:pPr>
                      <a:r>
                        <a:rPr lang="en-US" sz="1200" b="0" dirty="0">
                          <a:effectLst/>
                        </a:rPr>
                        <a:t>1</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West Virginia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50000"/>
                        </a:lnSpc>
                        <a:spcBef>
                          <a:spcPts val="0"/>
                        </a:spcBef>
                        <a:spcAft>
                          <a:spcPts val="0"/>
                        </a:spcAft>
                      </a:pPr>
                      <a:r>
                        <a:rPr lang="en-US" sz="1200" dirty="0">
                          <a:effectLst/>
                        </a:rPr>
                        <a:t>Maine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Maine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26596"/>
                  </a:ext>
                </a:extLst>
              </a:tr>
              <a:tr h="289325">
                <a:tc>
                  <a:txBody>
                    <a:bodyPr/>
                    <a:lstStyle/>
                    <a:p>
                      <a:pPr marL="0" marR="0" algn="ctr">
                        <a:lnSpc>
                          <a:spcPct val="150000"/>
                        </a:lnSpc>
                        <a:spcBef>
                          <a:spcPts val="0"/>
                        </a:spcBef>
                        <a:spcAft>
                          <a:spcPts val="0"/>
                        </a:spcAft>
                      </a:pPr>
                      <a:r>
                        <a:rPr lang="en-US" sz="1200" b="0" dirty="0">
                          <a:effectLst/>
                        </a:rPr>
                        <a:t>2</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Florida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50000"/>
                        </a:lnSpc>
                        <a:spcBef>
                          <a:spcPts val="0"/>
                        </a:spcBef>
                        <a:spcAft>
                          <a:spcPts val="0"/>
                        </a:spcAft>
                      </a:pPr>
                      <a:r>
                        <a:rPr lang="en-US" sz="1200" dirty="0">
                          <a:effectLst/>
                        </a:rPr>
                        <a:t>Vermont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New Hampshire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6000316"/>
                  </a:ext>
                </a:extLst>
              </a:tr>
              <a:tr h="242489">
                <a:tc>
                  <a:txBody>
                    <a:bodyPr/>
                    <a:lstStyle/>
                    <a:p>
                      <a:pPr marL="0" marR="0" algn="ctr">
                        <a:lnSpc>
                          <a:spcPct val="150000"/>
                        </a:lnSpc>
                        <a:spcBef>
                          <a:spcPts val="0"/>
                        </a:spcBef>
                        <a:spcAft>
                          <a:spcPts val="0"/>
                        </a:spcAft>
                      </a:pPr>
                      <a:r>
                        <a:rPr lang="en-US" sz="1200" b="0" dirty="0">
                          <a:effectLst/>
                        </a:rPr>
                        <a:t>3</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Maine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50000"/>
                        </a:lnSpc>
                        <a:spcBef>
                          <a:spcPts val="0"/>
                        </a:spcBef>
                        <a:spcAft>
                          <a:spcPts val="0"/>
                        </a:spcAft>
                      </a:pPr>
                      <a:r>
                        <a:rPr lang="en-US" sz="1200" dirty="0">
                          <a:effectLst/>
                        </a:rPr>
                        <a:t>West Virginia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Vermont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6593100"/>
                  </a:ext>
                </a:extLst>
              </a:tr>
              <a:tr h="304067">
                <a:tc>
                  <a:txBody>
                    <a:bodyPr/>
                    <a:lstStyle/>
                    <a:p>
                      <a:pPr marL="0" marR="0" algn="ctr">
                        <a:lnSpc>
                          <a:spcPct val="150000"/>
                        </a:lnSpc>
                        <a:spcBef>
                          <a:spcPts val="0"/>
                        </a:spcBef>
                        <a:spcAft>
                          <a:spcPts val="0"/>
                        </a:spcAft>
                      </a:pPr>
                      <a:r>
                        <a:rPr lang="en-US" sz="1200" b="0" dirty="0">
                          <a:effectLst/>
                        </a:rPr>
                        <a:t>4</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Pennsylvania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50000"/>
                        </a:lnSpc>
                        <a:spcBef>
                          <a:spcPts val="0"/>
                        </a:spcBef>
                        <a:spcAft>
                          <a:spcPts val="0"/>
                        </a:spcAft>
                      </a:pPr>
                      <a:r>
                        <a:rPr lang="en-US" sz="1200" dirty="0">
                          <a:effectLst/>
                        </a:rPr>
                        <a:t>New Hampshire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West Virginia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852137"/>
                  </a:ext>
                </a:extLst>
              </a:tr>
              <a:tr h="242489">
                <a:tc>
                  <a:txBody>
                    <a:bodyPr/>
                    <a:lstStyle/>
                    <a:p>
                      <a:pPr marL="0" marR="0" algn="ctr">
                        <a:lnSpc>
                          <a:spcPct val="150000"/>
                        </a:lnSpc>
                        <a:spcBef>
                          <a:spcPts val="0"/>
                        </a:spcBef>
                        <a:spcAft>
                          <a:spcPts val="0"/>
                        </a:spcAft>
                      </a:pPr>
                      <a:r>
                        <a:rPr lang="en-US" sz="1200" b="0" dirty="0">
                          <a:effectLst/>
                        </a:rPr>
                        <a:t>5…</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Vermont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smtClean="0">
                          <a:effectLst/>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50000"/>
                        </a:lnSpc>
                        <a:spcBef>
                          <a:spcPts val="0"/>
                        </a:spcBef>
                        <a:spcAft>
                          <a:spcPts val="0"/>
                        </a:spcAft>
                      </a:pPr>
                      <a:r>
                        <a:rPr lang="en-US" sz="1200" dirty="0">
                          <a:effectLst/>
                        </a:rPr>
                        <a:t>Florida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smtClean="0">
                          <a:effectLst/>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Florida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2313952"/>
                  </a:ext>
                </a:extLst>
              </a:tr>
              <a:tr h="242489">
                <a:tc>
                  <a:txBody>
                    <a:bodyPr/>
                    <a:lstStyle/>
                    <a:p>
                      <a:pPr marL="0" marR="0" algn="ctr">
                        <a:lnSpc>
                          <a:spcPct val="150000"/>
                        </a:lnSpc>
                        <a:spcBef>
                          <a:spcPts val="0"/>
                        </a:spcBef>
                        <a:spcAft>
                          <a:spcPts val="0"/>
                        </a:spcAft>
                      </a:pPr>
                      <a:r>
                        <a:rPr lang="en-US" sz="1200" b="0" dirty="0">
                          <a:effectLst/>
                        </a:rPr>
                        <a:t>…46</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California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smtClean="0">
                          <a:effectLst/>
                        </a:rPr>
                        <a:t>…46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California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smtClean="0">
                          <a:effectLst/>
                        </a:rPr>
                        <a:t>…46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Idaho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0220683"/>
                  </a:ext>
                </a:extLst>
              </a:tr>
              <a:tr h="345968">
                <a:tc>
                  <a:txBody>
                    <a:bodyPr/>
                    <a:lstStyle/>
                    <a:p>
                      <a:pPr marL="0" marR="0" algn="ctr">
                        <a:lnSpc>
                          <a:spcPct val="150000"/>
                        </a:lnSpc>
                        <a:spcBef>
                          <a:spcPts val="0"/>
                        </a:spcBef>
                        <a:spcAft>
                          <a:spcPts val="0"/>
                        </a:spcAft>
                      </a:pPr>
                      <a:r>
                        <a:rPr lang="en-US" sz="1200" b="0" dirty="0">
                          <a:effectLst/>
                        </a:rPr>
                        <a:t>47</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Idaho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Idaho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306623"/>
                  </a:ext>
                </a:extLst>
              </a:tr>
              <a:tr h="242489">
                <a:tc>
                  <a:txBody>
                    <a:bodyPr/>
                    <a:lstStyle/>
                    <a:p>
                      <a:pPr marL="0" marR="0" algn="ctr">
                        <a:lnSpc>
                          <a:spcPct val="150000"/>
                        </a:lnSpc>
                        <a:spcBef>
                          <a:spcPts val="0"/>
                        </a:spcBef>
                        <a:spcAft>
                          <a:spcPts val="0"/>
                        </a:spcAft>
                      </a:pPr>
                      <a:r>
                        <a:rPr lang="en-US" sz="1200" b="0" dirty="0">
                          <a:effectLst/>
                        </a:rPr>
                        <a:t>48</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Alaska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Alaska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ctr">
                        <a:lnSpc>
                          <a:spcPct val="107000"/>
                        </a:lnSpc>
                        <a:spcBef>
                          <a:spcPts val="0"/>
                        </a:spcBef>
                        <a:spcAft>
                          <a:spcPts val="0"/>
                        </a:spcAft>
                      </a:pPr>
                      <a:r>
                        <a:rPr lang="en-US" sz="1200" dirty="0">
                          <a:effectLst/>
                        </a:rPr>
                        <a:t>Texas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200" dirty="0">
                          <a:effectLst/>
                        </a:rPr>
                        <a:t>34.2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2838748515"/>
                  </a:ext>
                </a:extLst>
              </a:tr>
              <a:tr h="242489">
                <a:tc>
                  <a:txBody>
                    <a:bodyPr/>
                    <a:lstStyle/>
                    <a:p>
                      <a:pPr marL="0" marR="0" algn="ctr">
                        <a:lnSpc>
                          <a:spcPct val="150000"/>
                        </a:lnSpc>
                        <a:spcBef>
                          <a:spcPts val="0"/>
                        </a:spcBef>
                        <a:spcAft>
                          <a:spcPts val="0"/>
                        </a:spcAft>
                      </a:pPr>
                      <a:r>
                        <a:rPr lang="en-US" sz="1200" b="0" dirty="0">
                          <a:effectLst/>
                        </a:rPr>
                        <a:t>49</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ctr">
                        <a:lnSpc>
                          <a:spcPct val="107000"/>
                        </a:lnSpc>
                        <a:spcBef>
                          <a:spcPts val="0"/>
                        </a:spcBef>
                        <a:spcAft>
                          <a:spcPts val="0"/>
                        </a:spcAft>
                      </a:pPr>
                      <a:r>
                        <a:rPr lang="en-US" sz="1200" dirty="0">
                          <a:effectLst/>
                        </a:rPr>
                        <a:t>Texas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200" dirty="0">
                          <a:effectLst/>
                        </a:rPr>
                        <a:t>32.3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200" dirty="0">
                          <a:effectLst/>
                        </a:rPr>
                        <a:t>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ctr">
                        <a:lnSpc>
                          <a:spcPct val="107000"/>
                        </a:lnSpc>
                        <a:spcBef>
                          <a:spcPts val="0"/>
                        </a:spcBef>
                        <a:spcAft>
                          <a:spcPts val="0"/>
                        </a:spcAft>
                      </a:pPr>
                      <a:r>
                        <a:rPr lang="en-US" sz="1200" dirty="0">
                          <a:effectLst/>
                        </a:rPr>
                        <a:t>Texas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200" dirty="0">
                          <a:effectLst/>
                        </a:rPr>
                        <a:t>33.6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200" dirty="0">
                          <a:effectLst/>
                        </a:rPr>
                        <a:t>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Alaska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7688245"/>
                  </a:ext>
                </a:extLst>
              </a:tr>
              <a:tr h="242489">
                <a:tc>
                  <a:txBody>
                    <a:bodyPr/>
                    <a:lstStyle/>
                    <a:p>
                      <a:pPr marL="0" marR="0" algn="ctr">
                        <a:lnSpc>
                          <a:spcPct val="150000"/>
                        </a:lnSpc>
                        <a:spcBef>
                          <a:spcPts val="0"/>
                        </a:spcBef>
                        <a:spcAft>
                          <a:spcPts val="0"/>
                        </a:spcAft>
                      </a:pPr>
                      <a:r>
                        <a:rPr lang="en-US" sz="1200" b="0" dirty="0">
                          <a:effectLst/>
                        </a:rPr>
                        <a:t>50</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Utah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27.1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Utah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29.2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200" dirty="0">
                          <a:effectLst/>
                        </a:rPr>
                        <a:t>Utah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3448321"/>
                  </a:ext>
                </a:extLst>
              </a:tr>
              <a:tr h="242489">
                <a:tc>
                  <a:txBody>
                    <a:bodyPr/>
                    <a:lstStyle/>
                    <a:p>
                      <a:pPr marL="0" marR="0" algn="ctr">
                        <a:lnSpc>
                          <a:spcPct val="150000"/>
                        </a:lnSpc>
                        <a:spcBef>
                          <a:spcPts val="0"/>
                        </a:spcBef>
                        <a:spcAft>
                          <a:spcPts val="0"/>
                        </a:spcAft>
                      </a:pPr>
                      <a:r>
                        <a:rPr lang="en-US" sz="1200" b="0" dirty="0">
                          <a:effectLst/>
                        </a:rPr>
                        <a: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dirty="0">
                          <a:effectLst/>
                        </a:rPr>
                        <a:t>United States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35.3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dirty="0">
                          <a:effectLst/>
                        </a:rPr>
                        <a:t>United States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37.2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dirty="0">
                          <a:effectLst/>
                        </a:rPr>
                        <a:t>United States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37.7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809529"/>
                  </a:ext>
                </a:extLst>
              </a:tr>
              <a:tr h="302690">
                <a:tc gridSpan="9">
                  <a:txBody>
                    <a:bodyPr/>
                    <a:lstStyle/>
                    <a:p>
                      <a:pPr marL="0" marR="0">
                        <a:lnSpc>
                          <a:spcPct val="107000"/>
                        </a:lnSpc>
                        <a:spcBef>
                          <a:spcPts val="0"/>
                        </a:spcBef>
                        <a:spcAft>
                          <a:spcPts val="0"/>
                        </a:spcAft>
                      </a:pPr>
                      <a:r>
                        <a:rPr lang="en-US" sz="1050" b="0" dirty="0">
                          <a:solidFill>
                            <a:schemeClr val="bg1"/>
                          </a:solidFill>
                          <a:effectLst/>
                        </a:rPr>
                        <a:t>Source: US Census Bureau, 2000 and 2010 Decennial Censuses</a:t>
                      </a:r>
                      <a:endParaRPr lang="en-US" sz="1600" b="0" dirty="0">
                        <a:solidFill>
                          <a:schemeClr val="bg1"/>
                        </a:solidFill>
                        <a:effectLst/>
                      </a:endParaRPr>
                    </a:p>
                    <a:p>
                      <a:pPr marL="0" marR="0">
                        <a:lnSpc>
                          <a:spcPct val="107000"/>
                        </a:lnSpc>
                        <a:spcBef>
                          <a:spcPts val="0"/>
                        </a:spcBef>
                        <a:spcAft>
                          <a:spcPts val="0"/>
                        </a:spcAft>
                      </a:pPr>
                      <a:r>
                        <a:rPr lang="en-US" sz="1050" b="0" dirty="0">
                          <a:solidFill>
                            <a:schemeClr val="bg1"/>
                          </a:solidFill>
                          <a:effectLst/>
                        </a:rPr>
                        <a:t>               US Census Bureau, 2014 Population Estimate by State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3175" cap="flat" cmpd="sng" algn="ctr">
                      <a:solidFill>
                        <a:schemeClr val="tx1"/>
                      </a:solid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87433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spTree>
    <p:extLst>
      <p:ext uri="{BB962C8B-B14F-4D97-AF65-F5344CB8AC3E}">
        <p14:creationId xmlns:p14="http://schemas.microsoft.com/office/powerpoint/2010/main" val="3879573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Median Age, Texas Counties, 2012-2016</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pic>
        <p:nvPicPr>
          <p:cNvPr id="7" name="Picture 6"/>
          <p:cNvPicPr>
            <a:picLocks noChangeAspect="1"/>
          </p:cNvPicPr>
          <p:nvPr/>
        </p:nvPicPr>
        <p:blipFill rotWithShape="1">
          <a:blip r:embed="rId2"/>
          <a:srcRect t="13990" b="13630"/>
          <a:stretch/>
        </p:blipFill>
        <p:spPr>
          <a:xfrm>
            <a:off x="1608323" y="1135464"/>
            <a:ext cx="5927354" cy="5589936"/>
          </a:xfrm>
          <a:prstGeom prst="rect">
            <a:avLst/>
          </a:prstGeom>
        </p:spPr>
      </p:pic>
      <p:pic>
        <p:nvPicPr>
          <p:cNvPr id="8" name="Picture 7"/>
          <p:cNvPicPr>
            <a:picLocks noChangeAspect="1"/>
          </p:cNvPicPr>
          <p:nvPr/>
        </p:nvPicPr>
        <p:blipFill rotWithShape="1">
          <a:blip r:embed="rId3"/>
          <a:srcRect t="12969"/>
          <a:stretch/>
        </p:blipFill>
        <p:spPr>
          <a:xfrm>
            <a:off x="832736" y="4009291"/>
            <a:ext cx="1387949" cy="2397085"/>
          </a:xfrm>
          <a:prstGeom prst="rect">
            <a:avLst/>
          </a:prstGeom>
        </p:spPr>
      </p:pic>
      <p:sp>
        <p:nvSpPr>
          <p:cNvPr id="6" name="TextBox 5"/>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85403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990600"/>
          </a:xfrm>
        </p:spPr>
        <p:txBody>
          <a:bodyPr>
            <a:noAutofit/>
          </a:bodyPr>
          <a:lstStyle/>
          <a:p>
            <a:r>
              <a:rPr lang="en-US" sz="2400" dirty="0"/>
              <a:t>Percent of </a:t>
            </a:r>
            <a:r>
              <a:rPr lang="en-US" sz="2400" dirty="0" smtClean="0"/>
              <a:t>Population 65 </a:t>
            </a:r>
            <a:r>
              <a:rPr lang="en-US" sz="2400" dirty="0"/>
              <a:t>Years Plus, Texas Counties, </a:t>
            </a:r>
            <a:r>
              <a:rPr lang="en-US" sz="2400" dirty="0" smtClean="0"/>
              <a:t>2011-2015</a:t>
            </a:r>
            <a:endParaRPr lang="en-US" sz="2400" dirty="0"/>
          </a:p>
        </p:txBody>
      </p:sp>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srcRect l="5815" t="17335" r="3367" b="17483"/>
          <a:stretch/>
        </p:blipFill>
        <p:spPr>
          <a:xfrm>
            <a:off x="1636295" y="1174963"/>
            <a:ext cx="5871411" cy="5504968"/>
          </a:xfrm>
          <a:prstGeom prst="rect">
            <a:avLst/>
          </a:prstGeom>
        </p:spPr>
      </p:pic>
      <p:pic>
        <p:nvPicPr>
          <p:cNvPr id="4" name="Picture 3"/>
          <p:cNvPicPr>
            <a:picLocks noChangeAspect="1"/>
          </p:cNvPicPr>
          <p:nvPr/>
        </p:nvPicPr>
        <p:blipFill rotWithShape="1">
          <a:blip r:embed="rId4"/>
          <a:srcRect t="26529"/>
          <a:stretch/>
        </p:blipFill>
        <p:spPr>
          <a:xfrm>
            <a:off x="457202" y="4674085"/>
            <a:ext cx="1544854" cy="1744235"/>
          </a:xfrm>
          <a:prstGeom prst="rect">
            <a:avLst/>
          </a:prstGeom>
        </p:spPr>
      </p:pic>
    </p:spTree>
    <p:extLst>
      <p:ext uri="{BB962C8B-B14F-4D97-AF65-F5344CB8AC3E}">
        <p14:creationId xmlns:p14="http://schemas.microsoft.com/office/powerpoint/2010/main" val="4105127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5303520" y="1286564"/>
          <a:ext cx="3695574" cy="2768600"/>
        </p:xfrm>
        <a:graphic>
          <a:graphicData uri="http://schemas.openxmlformats.org/drawingml/2006/table">
            <a:tbl>
              <a:tblPr firstRow="1" bandRow="1">
                <a:tableStyleId>{5C22544A-7EE6-4342-B048-85BDC9FD1C3A}</a:tableStyleId>
              </a:tblPr>
              <a:tblGrid>
                <a:gridCol w="1231858">
                  <a:extLst>
                    <a:ext uri="{9D8B030D-6E8A-4147-A177-3AD203B41FA5}">
                      <a16:colId xmlns:a16="http://schemas.microsoft.com/office/drawing/2014/main" val="1624424667"/>
                    </a:ext>
                  </a:extLst>
                </a:gridCol>
                <a:gridCol w="1231858">
                  <a:extLst>
                    <a:ext uri="{9D8B030D-6E8A-4147-A177-3AD203B41FA5}">
                      <a16:colId xmlns:a16="http://schemas.microsoft.com/office/drawing/2014/main" val="325689473"/>
                    </a:ext>
                  </a:extLst>
                </a:gridCol>
                <a:gridCol w="1231858">
                  <a:extLst>
                    <a:ext uri="{9D8B030D-6E8A-4147-A177-3AD203B41FA5}">
                      <a16:colId xmlns:a16="http://schemas.microsoft.com/office/drawing/2014/main" val="1049867644"/>
                    </a:ext>
                  </a:extLst>
                </a:gridCol>
              </a:tblGrid>
              <a:tr h="370840">
                <a:tc>
                  <a:txBody>
                    <a:bodyPr/>
                    <a:lstStyle/>
                    <a:p>
                      <a:pPr algn="ctr"/>
                      <a:endParaRPr lang="en-US" sz="1800" dirty="0"/>
                    </a:p>
                  </a:txBody>
                  <a:tcPr anchor="ctr"/>
                </a:tc>
                <a:tc>
                  <a:txBody>
                    <a:bodyPr/>
                    <a:lstStyle/>
                    <a:p>
                      <a:pPr algn="ctr"/>
                      <a:r>
                        <a:rPr lang="en-US" sz="1800" dirty="0" smtClean="0"/>
                        <a:t>Median Household Income</a:t>
                      </a:r>
                      <a:endParaRPr lang="en-US" sz="1800" dirty="0"/>
                    </a:p>
                  </a:txBody>
                  <a:tcPr anchor="ctr"/>
                </a:tc>
                <a:tc>
                  <a:txBody>
                    <a:bodyPr/>
                    <a:lstStyle/>
                    <a:p>
                      <a:pPr algn="ctr"/>
                      <a:r>
                        <a:rPr lang="en-US" sz="1800" dirty="0" smtClean="0"/>
                        <a:t>Change,</a:t>
                      </a:r>
                      <a:r>
                        <a:rPr lang="en-US" sz="1800" baseline="0" dirty="0" smtClean="0"/>
                        <a:t> </a:t>
                      </a:r>
                      <a:r>
                        <a:rPr lang="en-US" sz="1800" dirty="0" smtClean="0"/>
                        <a:t>2015-2016</a:t>
                      </a:r>
                      <a:endParaRPr lang="en-US" sz="1800" dirty="0"/>
                    </a:p>
                  </a:txBody>
                  <a:tcPr anchor="ctr"/>
                </a:tc>
                <a:extLst>
                  <a:ext uri="{0D108BD9-81ED-4DB2-BD59-A6C34878D82A}">
                    <a16:rowId xmlns:a16="http://schemas.microsoft.com/office/drawing/2014/main" val="4003963765"/>
                  </a:ext>
                </a:extLst>
              </a:tr>
              <a:tr h="370840">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$56,565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370840">
                <a:tc>
                  <a:txBody>
                    <a:bodyPr/>
                    <a:lstStyle/>
                    <a:p>
                      <a:pPr algn="ctr" fontAlgn="b"/>
                      <a:r>
                        <a:rPr lang="en-US" sz="1600" u="none" strike="noStrike" dirty="0">
                          <a:effectLst/>
                        </a:rPr>
                        <a:t>Asian</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$82,081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370840">
                <a:tc>
                  <a:txBody>
                    <a:bodyPr/>
                    <a:lstStyle/>
                    <a:p>
                      <a:pPr algn="ctr" fontAlgn="b"/>
                      <a:r>
                        <a:rPr lang="en-US" sz="1600" u="none" strike="noStrike" dirty="0">
                          <a:effectLst/>
                        </a:rPr>
                        <a:t>NH White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$70,131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0070494"/>
                  </a:ext>
                </a:extLst>
              </a:tr>
              <a:tr h="370840">
                <a:tc>
                  <a:txBody>
                    <a:bodyPr/>
                    <a:lstStyle/>
                    <a:p>
                      <a:pPr algn="ctr" fontAlgn="b"/>
                      <a:r>
                        <a:rPr lang="en-US" sz="1600" u="none" strike="noStrike" dirty="0">
                          <a:effectLst/>
                        </a:rPr>
                        <a:t>Hispanic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$44,579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867801"/>
                  </a:ext>
                </a:extLst>
              </a:tr>
              <a:tr h="370840">
                <a:tc>
                  <a:txBody>
                    <a:bodyPr/>
                    <a:lstStyle/>
                    <a:p>
                      <a:pPr algn="ctr" fontAlgn="b"/>
                      <a:r>
                        <a:rPr lang="en-US" sz="1600" u="none" strike="noStrike" dirty="0">
                          <a:effectLst/>
                        </a:rPr>
                        <a:t>Black</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$42,582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9753375"/>
                  </a:ext>
                </a:extLst>
              </a:tr>
            </a:tbl>
          </a:graphicData>
        </a:graphic>
      </p:graphicFrame>
      <p:sp>
        <p:nvSpPr>
          <p:cNvPr id="5" name="Title 4"/>
          <p:cNvSpPr>
            <a:spLocks noGrp="1"/>
          </p:cNvSpPr>
          <p:nvPr>
            <p:ph type="title"/>
          </p:nvPr>
        </p:nvSpPr>
        <p:spPr/>
        <p:txBody>
          <a:bodyPr>
            <a:normAutofit/>
          </a:bodyPr>
          <a:lstStyle/>
          <a:p>
            <a:r>
              <a:rPr lang="en-US" sz="3200" dirty="0" smtClean="0"/>
              <a:t>Economic Indicators, Texas and U.S., 2016</a:t>
            </a:r>
            <a:endParaRPr lang="en-US" sz="3200" dirty="0"/>
          </a:p>
        </p:txBody>
      </p:sp>
      <p:sp>
        <p:nvSpPr>
          <p:cNvPr id="6" name="Content Placeholder 5"/>
          <p:cNvSpPr>
            <a:spLocks noGrp="1"/>
          </p:cNvSpPr>
          <p:nvPr>
            <p:ph idx="1"/>
          </p:nvPr>
        </p:nvSpPr>
        <p:spPr>
          <a:xfrm>
            <a:off x="377190" y="1511215"/>
            <a:ext cx="8458200" cy="5007571"/>
          </a:xfrm>
        </p:spPr>
        <p:txBody>
          <a:bodyPr>
            <a:normAutofit fontScale="70000" lnSpcReduction="20000"/>
          </a:bodyPr>
          <a:lstStyle/>
          <a:p>
            <a:r>
              <a:rPr lang="en-US" dirty="0"/>
              <a:t>Unemployment </a:t>
            </a:r>
            <a:r>
              <a:rPr lang="en-US" dirty="0" smtClean="0"/>
              <a:t>rate </a:t>
            </a:r>
          </a:p>
          <a:p>
            <a:pPr lvl="1"/>
            <a:r>
              <a:rPr lang="en-US" dirty="0" smtClean="0"/>
              <a:t>Texas </a:t>
            </a:r>
            <a:r>
              <a:rPr lang="en-US" dirty="0"/>
              <a:t>= 5.6% </a:t>
            </a:r>
            <a:endParaRPr lang="en-US" dirty="0" smtClean="0"/>
          </a:p>
          <a:p>
            <a:pPr lvl="1"/>
            <a:r>
              <a:rPr lang="en-US" dirty="0" smtClean="0"/>
              <a:t>U.S</a:t>
            </a:r>
            <a:r>
              <a:rPr lang="en-US" dirty="0"/>
              <a:t>. = 5.8%</a:t>
            </a:r>
          </a:p>
          <a:p>
            <a:r>
              <a:rPr lang="en-US" dirty="0"/>
              <a:t>Median Household </a:t>
            </a:r>
            <a:r>
              <a:rPr lang="en-US" dirty="0" smtClean="0"/>
              <a:t>Income </a:t>
            </a:r>
          </a:p>
          <a:p>
            <a:pPr lvl="1"/>
            <a:r>
              <a:rPr lang="en-US" dirty="0" smtClean="0"/>
              <a:t>Texas </a:t>
            </a:r>
            <a:r>
              <a:rPr lang="en-US" dirty="0"/>
              <a:t>= $56,565 </a:t>
            </a:r>
            <a:endParaRPr lang="en-US" dirty="0" smtClean="0"/>
          </a:p>
          <a:p>
            <a:pPr lvl="1"/>
            <a:r>
              <a:rPr lang="en-US" dirty="0" smtClean="0"/>
              <a:t>U.S</a:t>
            </a:r>
            <a:r>
              <a:rPr lang="en-US" dirty="0"/>
              <a:t>. = $57,617</a:t>
            </a:r>
          </a:p>
          <a:p>
            <a:r>
              <a:rPr lang="en-US" dirty="0"/>
              <a:t>Median Family </a:t>
            </a:r>
            <a:r>
              <a:rPr lang="en-US" dirty="0" smtClean="0"/>
              <a:t>Income </a:t>
            </a:r>
          </a:p>
          <a:p>
            <a:pPr lvl="1"/>
            <a:r>
              <a:rPr lang="en-US" dirty="0" smtClean="0"/>
              <a:t>Texas </a:t>
            </a:r>
            <a:r>
              <a:rPr lang="en-US" dirty="0"/>
              <a:t>= $67,025 </a:t>
            </a:r>
            <a:endParaRPr lang="en-US" dirty="0" smtClean="0"/>
          </a:p>
          <a:p>
            <a:pPr lvl="1"/>
            <a:r>
              <a:rPr lang="en-US" dirty="0" smtClean="0"/>
              <a:t>U.S</a:t>
            </a:r>
            <a:r>
              <a:rPr lang="en-US" dirty="0"/>
              <a:t>. = </a:t>
            </a:r>
            <a:r>
              <a:rPr lang="en-US" dirty="0" smtClean="0"/>
              <a:t>71,062</a:t>
            </a:r>
            <a:endParaRPr lang="en-US" dirty="0"/>
          </a:p>
          <a:p>
            <a:r>
              <a:rPr lang="en-US" dirty="0"/>
              <a:t>Median earnings for males working full </a:t>
            </a:r>
            <a:r>
              <a:rPr lang="en-US" dirty="0" smtClean="0"/>
              <a:t>time </a:t>
            </a:r>
          </a:p>
          <a:p>
            <a:pPr lvl="1"/>
            <a:r>
              <a:rPr lang="en-US" dirty="0" smtClean="0"/>
              <a:t>Texas </a:t>
            </a:r>
            <a:r>
              <a:rPr lang="en-US" dirty="0"/>
              <a:t>= $47,351 </a:t>
            </a:r>
            <a:endParaRPr lang="en-US" dirty="0" smtClean="0"/>
          </a:p>
          <a:p>
            <a:pPr lvl="1"/>
            <a:r>
              <a:rPr lang="en-US" dirty="0" smtClean="0"/>
              <a:t>U.S</a:t>
            </a:r>
            <a:r>
              <a:rPr lang="en-US" dirty="0"/>
              <a:t>. = $50,586</a:t>
            </a:r>
          </a:p>
          <a:p>
            <a:r>
              <a:rPr lang="en-US" dirty="0"/>
              <a:t>Median earnings for females working full </a:t>
            </a:r>
            <a:r>
              <a:rPr lang="en-US" dirty="0" smtClean="0"/>
              <a:t>time </a:t>
            </a:r>
          </a:p>
          <a:p>
            <a:pPr lvl="1"/>
            <a:r>
              <a:rPr lang="en-US" dirty="0" smtClean="0"/>
              <a:t>Texas </a:t>
            </a:r>
            <a:r>
              <a:rPr lang="en-US" dirty="0"/>
              <a:t>= $</a:t>
            </a:r>
            <a:r>
              <a:rPr lang="en-US" dirty="0" smtClean="0"/>
              <a:t>37,576</a:t>
            </a:r>
          </a:p>
          <a:p>
            <a:pPr lvl="1"/>
            <a:r>
              <a:rPr lang="en-US" dirty="0" smtClean="0"/>
              <a:t>U.S</a:t>
            </a:r>
            <a:r>
              <a:rPr lang="en-US" dirty="0"/>
              <a:t>. = $</a:t>
            </a:r>
            <a:r>
              <a:rPr lang="en-US" dirty="0" smtClean="0"/>
              <a:t>40,626</a:t>
            </a:r>
            <a:endParaRPr lang="en-US" dirty="0"/>
          </a:p>
          <a:p>
            <a:r>
              <a:rPr lang="en-US" dirty="0"/>
              <a:t>Poverty </a:t>
            </a:r>
            <a:r>
              <a:rPr lang="en-US" dirty="0" smtClean="0"/>
              <a:t>rate</a:t>
            </a:r>
          </a:p>
          <a:p>
            <a:pPr lvl="1"/>
            <a:r>
              <a:rPr lang="en-US" dirty="0" smtClean="0"/>
              <a:t>Texas </a:t>
            </a:r>
            <a:r>
              <a:rPr lang="en-US" dirty="0"/>
              <a:t>= 15.6%  </a:t>
            </a:r>
            <a:endParaRPr lang="en-US" dirty="0" smtClean="0"/>
          </a:p>
          <a:p>
            <a:pPr lvl="1"/>
            <a:r>
              <a:rPr lang="en-US" dirty="0" smtClean="0"/>
              <a:t>U.S</a:t>
            </a:r>
            <a:r>
              <a:rPr lang="en-US" dirty="0"/>
              <a:t>. = 14.0</a:t>
            </a:r>
            <a:r>
              <a:rPr lang="en-US" dirty="0" smtClean="0"/>
              <a:t>%</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sp>
        <p:nvSpPr>
          <p:cNvPr id="9" name="Down Arrow 8"/>
          <p:cNvSpPr/>
          <p:nvPr/>
        </p:nvSpPr>
        <p:spPr>
          <a:xfrm>
            <a:off x="7883013" y="2470355"/>
            <a:ext cx="255146" cy="213851"/>
          </a:xfrm>
          <a:prstGeom prst="downArrow">
            <a:avLst/>
          </a:prstGeom>
        </p:spPr>
        <p:txBody>
          <a:bodyPr rtlCol="0" anchor="ctr">
            <a:spAutoFit/>
          </a:bodyPr>
          <a:lstStyle/>
          <a:p>
            <a:pPr algn="ctr"/>
            <a:endParaRPr lang="en-US" dirty="0" smtClean="0">
              <a:solidFill>
                <a:schemeClr val="tx2"/>
              </a:solidFill>
            </a:endParaRPr>
          </a:p>
        </p:txBody>
      </p:sp>
      <p:sp>
        <p:nvSpPr>
          <p:cNvPr id="10" name="Down Arrow 9"/>
          <p:cNvSpPr/>
          <p:nvPr/>
        </p:nvSpPr>
        <p:spPr>
          <a:xfrm>
            <a:off x="7809271" y="2883310"/>
            <a:ext cx="328888" cy="184355"/>
          </a:xfrm>
          <a:prstGeom prst="downArrow">
            <a:avLst/>
          </a:prstGeom>
        </p:spPr>
        <p:txBody>
          <a:bodyPr rtlCol="0" anchor="ctr">
            <a:spAutoFit/>
          </a:bodyPr>
          <a:lstStyle/>
          <a:p>
            <a:pPr algn="ctr"/>
            <a:endParaRPr lang="en-US" dirty="0" smtClean="0">
              <a:solidFill>
                <a:schemeClr val="tx2"/>
              </a:solidFill>
            </a:endParaRPr>
          </a:p>
        </p:txBody>
      </p:sp>
      <p:sp>
        <p:nvSpPr>
          <p:cNvPr id="11" name="TextBox 10"/>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26468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Trends</a:t>
            </a:r>
            <a:endParaRPr lang="en-US" dirty="0"/>
          </a:p>
        </p:txBody>
      </p:sp>
      <p:sp>
        <p:nvSpPr>
          <p:cNvPr id="3" name="Content Placeholder 2"/>
          <p:cNvSpPr>
            <a:spLocks noGrp="1"/>
          </p:cNvSpPr>
          <p:nvPr>
            <p:ph idx="1"/>
          </p:nvPr>
        </p:nvSpPr>
        <p:spPr/>
        <p:txBody>
          <a:bodyPr>
            <a:normAutofit/>
          </a:bodyPr>
          <a:lstStyle/>
          <a:p>
            <a:r>
              <a:rPr lang="en-US" dirty="0" smtClean="0">
                <a:solidFill>
                  <a:schemeClr val="tx2"/>
                </a:solidFill>
              </a:rPr>
              <a:t>Texas is growing fast and by a lot, 50% from natural increase.</a:t>
            </a:r>
          </a:p>
          <a:p>
            <a:r>
              <a:rPr lang="en-US" dirty="0" smtClean="0">
                <a:solidFill>
                  <a:schemeClr val="tx2"/>
                </a:solidFill>
              </a:rPr>
              <a:t>Urban core growing the most and suburban ring counties growing the </a:t>
            </a:r>
            <a:r>
              <a:rPr lang="en-US" dirty="0" smtClean="0">
                <a:solidFill>
                  <a:schemeClr val="tx2"/>
                </a:solidFill>
              </a:rPr>
              <a:t>fastest; many </a:t>
            </a:r>
            <a:r>
              <a:rPr lang="en-US" dirty="0" smtClean="0">
                <a:solidFill>
                  <a:schemeClr val="tx2"/>
                </a:solidFill>
              </a:rPr>
              <a:t>rural counties continue to lose population.</a:t>
            </a:r>
          </a:p>
          <a:p>
            <a:r>
              <a:rPr lang="en-US" dirty="0" smtClean="0">
                <a:solidFill>
                  <a:schemeClr val="tx2"/>
                </a:solidFill>
              </a:rPr>
              <a:t>Texas continues to racially/ethnically diversify.</a:t>
            </a:r>
          </a:p>
          <a:p>
            <a:pPr lvl="1"/>
            <a:r>
              <a:rPr lang="en-US" dirty="0" smtClean="0">
                <a:solidFill>
                  <a:schemeClr val="tx2"/>
                </a:solidFill>
              </a:rPr>
              <a:t>Population </a:t>
            </a:r>
            <a:r>
              <a:rPr lang="en-US" dirty="0" smtClean="0">
                <a:solidFill>
                  <a:schemeClr val="tx2"/>
                </a:solidFill>
              </a:rPr>
              <a:t>growth driven by younger Latinos</a:t>
            </a:r>
            <a:r>
              <a:rPr lang="en-US" dirty="0" smtClean="0">
                <a:solidFill>
                  <a:schemeClr val="tx2"/>
                </a:solidFill>
              </a:rPr>
              <a:t>.</a:t>
            </a:r>
          </a:p>
          <a:p>
            <a:pPr lvl="1"/>
            <a:r>
              <a:rPr lang="en-US" dirty="0" smtClean="0">
                <a:solidFill>
                  <a:schemeClr val="tx2"/>
                </a:solidFill>
              </a:rPr>
              <a:t>Recent international migration trends increasingly from Asian countries.</a:t>
            </a:r>
            <a:endParaRPr lang="en-US" dirty="0" smtClean="0">
              <a:solidFill>
                <a:schemeClr val="tx2"/>
              </a:solidFill>
            </a:endParaRPr>
          </a:p>
          <a:p>
            <a:r>
              <a:rPr lang="en-US" dirty="0" smtClean="0">
                <a:solidFill>
                  <a:schemeClr val="tx2"/>
                </a:solidFill>
              </a:rPr>
              <a:t>Texas is relatively young, but also aging.</a:t>
            </a:r>
            <a:endParaRPr lang="en-US" dirty="0" smtClean="0">
              <a:solidFill>
                <a:schemeClr val="tx2"/>
              </a:solidFill>
            </a:endParaRPr>
          </a:p>
          <a:p>
            <a:endParaRPr lang="en-US" dirty="0" smtClean="0">
              <a:solidFill>
                <a:schemeClr val="tx2"/>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01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Economic Indicators, RGV Counties, 2016</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013103282"/>
              </p:ext>
            </p:extLst>
          </p:nvPr>
        </p:nvGraphicFramePr>
        <p:xfrm>
          <a:off x="1118634" y="2213681"/>
          <a:ext cx="6906733" cy="2430638"/>
        </p:xfrm>
        <a:graphic>
          <a:graphicData uri="http://schemas.openxmlformats.org/drawingml/2006/table">
            <a:tbl>
              <a:tblPr firstRow="1" bandRow="1">
                <a:tableStyleId>{5C22544A-7EE6-4342-B048-85BDC9FD1C3A}</a:tableStyleId>
              </a:tblPr>
              <a:tblGrid>
                <a:gridCol w="2260816">
                  <a:extLst>
                    <a:ext uri="{9D8B030D-6E8A-4147-A177-3AD203B41FA5}">
                      <a16:colId xmlns:a16="http://schemas.microsoft.com/office/drawing/2014/main" val="1619643442"/>
                    </a:ext>
                  </a:extLst>
                </a:gridCol>
                <a:gridCol w="1147762">
                  <a:extLst>
                    <a:ext uri="{9D8B030D-6E8A-4147-A177-3AD203B41FA5}">
                      <a16:colId xmlns:a16="http://schemas.microsoft.com/office/drawing/2014/main" val="3090033610"/>
                    </a:ext>
                  </a:extLst>
                </a:gridCol>
                <a:gridCol w="1374646">
                  <a:extLst>
                    <a:ext uri="{9D8B030D-6E8A-4147-A177-3AD203B41FA5}">
                      <a16:colId xmlns:a16="http://schemas.microsoft.com/office/drawing/2014/main" val="539341406"/>
                    </a:ext>
                  </a:extLst>
                </a:gridCol>
                <a:gridCol w="1054341">
                  <a:extLst>
                    <a:ext uri="{9D8B030D-6E8A-4147-A177-3AD203B41FA5}">
                      <a16:colId xmlns:a16="http://schemas.microsoft.com/office/drawing/2014/main" val="1920166087"/>
                    </a:ext>
                  </a:extLst>
                </a:gridCol>
                <a:gridCol w="1069168">
                  <a:extLst>
                    <a:ext uri="{9D8B030D-6E8A-4147-A177-3AD203B41FA5}">
                      <a16:colId xmlns:a16="http://schemas.microsoft.com/office/drawing/2014/main" val="648817285"/>
                    </a:ext>
                  </a:extLst>
                </a:gridCol>
              </a:tblGrid>
              <a:tr h="347234">
                <a:tc>
                  <a:txBody>
                    <a:bodyPr/>
                    <a:lstStyle/>
                    <a:p>
                      <a:pPr algn="ctr"/>
                      <a:endParaRPr lang="en-US" sz="1600" dirty="0"/>
                    </a:p>
                  </a:txBody>
                  <a:tcPr anchor="ctr"/>
                </a:tc>
                <a:tc>
                  <a:txBody>
                    <a:bodyPr/>
                    <a:lstStyle/>
                    <a:p>
                      <a:pPr algn="ctr"/>
                      <a:r>
                        <a:rPr lang="en-US" sz="1600" dirty="0" smtClean="0"/>
                        <a:t>Hidalgo</a:t>
                      </a:r>
                      <a:endParaRPr lang="en-US" sz="1600" dirty="0"/>
                    </a:p>
                  </a:txBody>
                  <a:tcPr anchor="ctr"/>
                </a:tc>
                <a:tc>
                  <a:txBody>
                    <a:bodyPr/>
                    <a:lstStyle/>
                    <a:p>
                      <a:pPr algn="ctr"/>
                      <a:r>
                        <a:rPr lang="en-US" sz="1600" dirty="0" smtClean="0"/>
                        <a:t>Cameron</a:t>
                      </a:r>
                      <a:endParaRPr lang="en-US" sz="1600" dirty="0"/>
                    </a:p>
                  </a:txBody>
                  <a:tcPr anchor="ctr"/>
                </a:tc>
                <a:tc>
                  <a:txBody>
                    <a:bodyPr/>
                    <a:lstStyle/>
                    <a:p>
                      <a:pPr algn="ctr"/>
                      <a:r>
                        <a:rPr lang="en-US" sz="1600" dirty="0" smtClean="0"/>
                        <a:t>Starr</a:t>
                      </a:r>
                      <a:endParaRPr lang="en-US" sz="1600" dirty="0"/>
                    </a:p>
                  </a:txBody>
                  <a:tcPr anchor="ctr"/>
                </a:tc>
                <a:tc>
                  <a:txBody>
                    <a:bodyPr/>
                    <a:lstStyle/>
                    <a:p>
                      <a:pPr algn="ctr"/>
                      <a:r>
                        <a:rPr lang="en-US" sz="1600" dirty="0" smtClean="0"/>
                        <a:t>Willacy</a:t>
                      </a:r>
                      <a:endParaRPr lang="en-US" sz="1600" dirty="0"/>
                    </a:p>
                  </a:txBody>
                  <a:tcPr anchor="ctr"/>
                </a:tc>
                <a:extLst>
                  <a:ext uri="{0D108BD9-81ED-4DB2-BD59-A6C34878D82A}">
                    <a16:rowId xmlns:a16="http://schemas.microsoft.com/office/drawing/2014/main" val="769444344"/>
                  </a:ext>
                </a:extLst>
              </a:tr>
              <a:tr h="347234">
                <a:tc>
                  <a:txBody>
                    <a:bodyPr/>
                    <a:lstStyle/>
                    <a:p>
                      <a:pPr algn="l" fontAlgn="b"/>
                      <a:r>
                        <a:rPr lang="en-US" sz="1400" u="none" strike="noStrike" dirty="0" smtClean="0">
                          <a:effectLst/>
                        </a:rPr>
                        <a:t>  Unemployment Rate</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smtClean="0">
                          <a:solidFill>
                            <a:srgbClr val="000000"/>
                          </a:solidFill>
                          <a:effectLst/>
                          <a:latin typeface="Calibri" panose="020F0502020204030204" pitchFamily="34" charset="0"/>
                        </a:rPr>
                        <a:t>9.0%</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smtClean="0">
                          <a:solidFill>
                            <a:srgbClr val="000000"/>
                          </a:solidFill>
                          <a:effectLst/>
                          <a:latin typeface="Calibri" panose="020F0502020204030204" pitchFamily="34" charset="0"/>
                        </a:rPr>
                        <a:t>9.4%</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smtClean="0">
                          <a:solidFill>
                            <a:srgbClr val="000000"/>
                          </a:solidFill>
                          <a:effectLst/>
                          <a:latin typeface="Calibri" panose="020F0502020204030204" pitchFamily="34" charset="0"/>
                        </a:rPr>
                        <a:t>14.2%</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400" b="0" i="0" u="none" strike="noStrike" dirty="0" smtClean="0">
                          <a:solidFill>
                            <a:srgbClr val="000000"/>
                          </a:solidFill>
                          <a:effectLst/>
                          <a:latin typeface="Calibri" panose="020F0502020204030204" pitchFamily="34" charset="0"/>
                        </a:rPr>
                        <a:t>13.4%</a:t>
                      </a:r>
                      <a:endParaRPr lang="en-US"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13186091"/>
                  </a:ext>
                </a:extLst>
              </a:tr>
              <a:tr h="347234">
                <a:tc>
                  <a:txBody>
                    <a:bodyPr/>
                    <a:lstStyle/>
                    <a:p>
                      <a:r>
                        <a:rPr lang="en-US" sz="1400" dirty="0" smtClean="0"/>
                        <a:t>Median</a:t>
                      </a:r>
                      <a:r>
                        <a:rPr lang="en-US" sz="1400" baseline="0" dirty="0" smtClean="0"/>
                        <a:t> Household Income</a:t>
                      </a:r>
                      <a:endParaRPr lang="en-US" sz="1400" dirty="0"/>
                    </a:p>
                  </a:txBody>
                  <a:tcPr anchor="ctr"/>
                </a:tc>
                <a:tc>
                  <a:txBody>
                    <a:bodyPr/>
                    <a:lstStyle/>
                    <a:p>
                      <a:pPr algn="ctr"/>
                      <a:r>
                        <a:rPr lang="en-US" sz="1400" dirty="0" smtClean="0"/>
                        <a:t>$36,094</a:t>
                      </a:r>
                      <a:endParaRPr lang="en-US" sz="1400" dirty="0"/>
                    </a:p>
                  </a:txBody>
                  <a:tcPr anchor="ctr"/>
                </a:tc>
                <a:tc>
                  <a:txBody>
                    <a:bodyPr/>
                    <a:lstStyle/>
                    <a:p>
                      <a:pPr algn="ctr"/>
                      <a:r>
                        <a:rPr lang="en-US" sz="1400" dirty="0" smtClean="0"/>
                        <a:t>$34,578</a:t>
                      </a:r>
                      <a:endParaRPr lang="en-US" sz="1400" dirty="0"/>
                    </a:p>
                  </a:txBody>
                  <a:tcPr anchor="ctr"/>
                </a:tc>
                <a:tc>
                  <a:txBody>
                    <a:bodyPr/>
                    <a:lstStyle/>
                    <a:p>
                      <a:pPr algn="ctr"/>
                      <a:r>
                        <a:rPr lang="en-US" sz="1400" dirty="0" smtClean="0"/>
                        <a:t>$26,682</a:t>
                      </a:r>
                      <a:endParaRPr lang="en-US" sz="1400" dirty="0"/>
                    </a:p>
                  </a:txBody>
                  <a:tcPr anchor="ctr"/>
                </a:tc>
                <a:tc>
                  <a:txBody>
                    <a:bodyPr/>
                    <a:lstStyle/>
                    <a:p>
                      <a:pPr algn="ctr"/>
                      <a:r>
                        <a:rPr lang="en-US" sz="1400" dirty="0" smtClean="0"/>
                        <a:t>$28,817</a:t>
                      </a:r>
                      <a:endParaRPr lang="en-US" sz="1400" dirty="0"/>
                    </a:p>
                  </a:txBody>
                  <a:tcPr anchor="ctr"/>
                </a:tc>
                <a:extLst>
                  <a:ext uri="{0D108BD9-81ED-4DB2-BD59-A6C34878D82A}">
                    <a16:rowId xmlns:a16="http://schemas.microsoft.com/office/drawing/2014/main" val="2861607819"/>
                  </a:ext>
                </a:extLst>
              </a:tr>
              <a:tr h="347234">
                <a:tc>
                  <a:txBody>
                    <a:bodyPr/>
                    <a:lstStyle/>
                    <a:p>
                      <a:r>
                        <a:rPr lang="en-US" sz="1400" dirty="0" smtClean="0"/>
                        <a:t>Median Family</a:t>
                      </a:r>
                      <a:r>
                        <a:rPr lang="en-US" sz="1400" baseline="0" dirty="0" smtClean="0"/>
                        <a:t> Income</a:t>
                      </a:r>
                      <a:endParaRPr lang="en-US" sz="1400" dirty="0"/>
                    </a:p>
                  </a:txBody>
                  <a:tcPr anchor="ctr"/>
                </a:tc>
                <a:tc>
                  <a:txBody>
                    <a:bodyPr/>
                    <a:lstStyle/>
                    <a:p>
                      <a:pPr algn="ctr"/>
                      <a:r>
                        <a:rPr lang="en-US" sz="1400" dirty="0" smtClean="0"/>
                        <a:t>$39,087</a:t>
                      </a:r>
                      <a:endParaRPr lang="en-US" sz="1400" dirty="0"/>
                    </a:p>
                  </a:txBody>
                  <a:tcPr anchor="ctr"/>
                </a:tc>
                <a:tc>
                  <a:txBody>
                    <a:bodyPr/>
                    <a:lstStyle/>
                    <a:p>
                      <a:pPr algn="ctr"/>
                      <a:r>
                        <a:rPr lang="en-US" sz="1400" dirty="0" smtClean="0"/>
                        <a:t>$38,551</a:t>
                      </a:r>
                      <a:endParaRPr lang="en-US" sz="1400" dirty="0"/>
                    </a:p>
                  </a:txBody>
                  <a:tcPr anchor="ctr"/>
                </a:tc>
                <a:tc>
                  <a:txBody>
                    <a:bodyPr/>
                    <a:lstStyle/>
                    <a:p>
                      <a:pPr algn="ctr"/>
                      <a:r>
                        <a:rPr lang="en-US" sz="1400" dirty="0" smtClean="0"/>
                        <a:t>$29,341</a:t>
                      </a:r>
                      <a:endParaRPr lang="en-US" sz="1400" dirty="0"/>
                    </a:p>
                  </a:txBody>
                  <a:tcPr anchor="ctr"/>
                </a:tc>
                <a:tc>
                  <a:txBody>
                    <a:bodyPr/>
                    <a:lstStyle/>
                    <a:p>
                      <a:pPr algn="ctr"/>
                      <a:r>
                        <a:rPr lang="en-US" sz="1400" dirty="0" smtClean="0"/>
                        <a:t>$30,612</a:t>
                      </a:r>
                      <a:endParaRPr lang="en-US" sz="1400" dirty="0"/>
                    </a:p>
                  </a:txBody>
                  <a:tcPr anchor="ctr"/>
                </a:tc>
                <a:extLst>
                  <a:ext uri="{0D108BD9-81ED-4DB2-BD59-A6C34878D82A}">
                    <a16:rowId xmlns:a16="http://schemas.microsoft.com/office/drawing/2014/main" val="4210172322"/>
                  </a:ext>
                </a:extLst>
              </a:tr>
              <a:tr h="347234">
                <a:tc>
                  <a:txBody>
                    <a:bodyPr/>
                    <a:lstStyle/>
                    <a:p>
                      <a:r>
                        <a:rPr lang="en-US" sz="1400" dirty="0" smtClean="0"/>
                        <a:t>Median Earnings, Male</a:t>
                      </a:r>
                      <a:endParaRPr lang="en-US" sz="1400" dirty="0"/>
                    </a:p>
                  </a:txBody>
                  <a:tcPr anchor="ctr"/>
                </a:tc>
                <a:tc>
                  <a:txBody>
                    <a:bodyPr/>
                    <a:lstStyle/>
                    <a:p>
                      <a:pPr algn="ctr"/>
                      <a:r>
                        <a:rPr lang="en-US" sz="1400" dirty="0" smtClean="0"/>
                        <a:t>$23,532</a:t>
                      </a:r>
                      <a:endParaRPr lang="en-US" sz="1400" dirty="0"/>
                    </a:p>
                  </a:txBody>
                  <a:tcPr anchor="ctr"/>
                </a:tc>
                <a:tc>
                  <a:txBody>
                    <a:bodyPr/>
                    <a:lstStyle/>
                    <a:p>
                      <a:pPr algn="ctr"/>
                      <a:r>
                        <a:rPr lang="en-US" sz="1400" dirty="0" smtClean="0"/>
                        <a:t>$24,499</a:t>
                      </a:r>
                      <a:endParaRPr lang="en-US" sz="1400" dirty="0"/>
                    </a:p>
                  </a:txBody>
                  <a:tcPr anchor="ctr"/>
                </a:tc>
                <a:tc>
                  <a:txBody>
                    <a:bodyPr/>
                    <a:lstStyle/>
                    <a:p>
                      <a:pPr algn="ctr"/>
                      <a:r>
                        <a:rPr lang="en-US" sz="1400" dirty="0" smtClean="0"/>
                        <a:t>$19,780</a:t>
                      </a:r>
                      <a:endParaRPr lang="en-US" sz="1400" dirty="0"/>
                    </a:p>
                  </a:txBody>
                  <a:tcPr anchor="ctr"/>
                </a:tc>
                <a:tc>
                  <a:txBody>
                    <a:bodyPr/>
                    <a:lstStyle/>
                    <a:p>
                      <a:pPr algn="ctr"/>
                      <a:r>
                        <a:rPr lang="en-US" sz="1400" dirty="0" smtClean="0"/>
                        <a:t>$19,759</a:t>
                      </a:r>
                      <a:endParaRPr lang="en-US" sz="1400" dirty="0"/>
                    </a:p>
                  </a:txBody>
                  <a:tcPr anchor="ctr"/>
                </a:tc>
                <a:extLst>
                  <a:ext uri="{0D108BD9-81ED-4DB2-BD59-A6C34878D82A}">
                    <a16:rowId xmlns:a16="http://schemas.microsoft.com/office/drawing/2014/main" val="2556358911"/>
                  </a:ext>
                </a:extLst>
              </a:tr>
              <a:tr h="347234">
                <a:tc>
                  <a:txBody>
                    <a:bodyPr/>
                    <a:lstStyle/>
                    <a:p>
                      <a:r>
                        <a:rPr lang="en-US" sz="1400" dirty="0" smtClean="0"/>
                        <a:t>Median Earnings, Female</a:t>
                      </a:r>
                      <a:endParaRPr lang="en-US" sz="1400" dirty="0"/>
                    </a:p>
                  </a:txBody>
                  <a:tcPr anchor="ctr"/>
                </a:tc>
                <a:tc>
                  <a:txBody>
                    <a:bodyPr/>
                    <a:lstStyle/>
                    <a:p>
                      <a:pPr algn="ctr"/>
                      <a:r>
                        <a:rPr lang="en-US" sz="1400" dirty="0" smtClean="0"/>
                        <a:t>$17,077</a:t>
                      </a:r>
                      <a:endParaRPr lang="en-US" sz="1400" dirty="0"/>
                    </a:p>
                  </a:txBody>
                  <a:tcPr anchor="ctr"/>
                </a:tc>
                <a:tc>
                  <a:txBody>
                    <a:bodyPr/>
                    <a:lstStyle/>
                    <a:p>
                      <a:pPr algn="ctr"/>
                      <a:r>
                        <a:rPr lang="en-US" sz="1400" dirty="0" smtClean="0"/>
                        <a:t>$18,289</a:t>
                      </a:r>
                      <a:endParaRPr lang="en-US" sz="1400" dirty="0"/>
                    </a:p>
                  </a:txBody>
                  <a:tcPr anchor="ctr"/>
                </a:tc>
                <a:tc>
                  <a:txBody>
                    <a:bodyPr/>
                    <a:lstStyle/>
                    <a:p>
                      <a:pPr algn="ctr"/>
                      <a:r>
                        <a:rPr lang="en-US" sz="1400" dirty="0" smtClean="0"/>
                        <a:t>$12,772</a:t>
                      </a:r>
                      <a:endParaRPr lang="en-US" sz="1400" dirty="0"/>
                    </a:p>
                  </a:txBody>
                  <a:tcPr anchor="ctr"/>
                </a:tc>
                <a:tc>
                  <a:txBody>
                    <a:bodyPr/>
                    <a:lstStyle/>
                    <a:p>
                      <a:pPr algn="ctr"/>
                      <a:r>
                        <a:rPr lang="en-US" sz="1400" dirty="0" smtClean="0"/>
                        <a:t>$17,923</a:t>
                      </a:r>
                      <a:endParaRPr lang="en-US" sz="1400" dirty="0"/>
                    </a:p>
                  </a:txBody>
                  <a:tcPr anchor="ctr"/>
                </a:tc>
                <a:extLst>
                  <a:ext uri="{0D108BD9-81ED-4DB2-BD59-A6C34878D82A}">
                    <a16:rowId xmlns:a16="http://schemas.microsoft.com/office/drawing/2014/main" val="3605578242"/>
                  </a:ext>
                </a:extLst>
              </a:tr>
              <a:tr h="347234">
                <a:tc>
                  <a:txBody>
                    <a:bodyPr/>
                    <a:lstStyle/>
                    <a:p>
                      <a:r>
                        <a:rPr lang="en-US" sz="1400" dirty="0" smtClean="0"/>
                        <a:t>Poverty</a:t>
                      </a:r>
                      <a:r>
                        <a:rPr lang="en-US" sz="1400" baseline="0" dirty="0" smtClean="0"/>
                        <a:t> Rate</a:t>
                      </a:r>
                      <a:endParaRPr lang="en-US" sz="1400" dirty="0"/>
                    </a:p>
                  </a:txBody>
                  <a:tcPr anchor="ctr"/>
                </a:tc>
                <a:tc>
                  <a:txBody>
                    <a:bodyPr/>
                    <a:lstStyle/>
                    <a:p>
                      <a:pPr algn="ctr"/>
                      <a:r>
                        <a:rPr lang="en-US" sz="1400" dirty="0" smtClean="0"/>
                        <a:t>32.8%</a:t>
                      </a:r>
                      <a:endParaRPr lang="en-US" sz="1400" dirty="0"/>
                    </a:p>
                  </a:txBody>
                  <a:tcPr anchor="ctr"/>
                </a:tc>
                <a:tc>
                  <a:txBody>
                    <a:bodyPr/>
                    <a:lstStyle/>
                    <a:p>
                      <a:pPr algn="ctr"/>
                      <a:r>
                        <a:rPr lang="en-US" sz="1400" dirty="0" smtClean="0"/>
                        <a:t>33.0%</a:t>
                      </a:r>
                      <a:endParaRPr lang="en-US" sz="1400" dirty="0"/>
                    </a:p>
                  </a:txBody>
                  <a:tcPr anchor="ctr"/>
                </a:tc>
                <a:tc>
                  <a:txBody>
                    <a:bodyPr/>
                    <a:lstStyle/>
                    <a:p>
                      <a:pPr algn="ctr"/>
                      <a:r>
                        <a:rPr lang="en-US" sz="1400" dirty="0" smtClean="0"/>
                        <a:t>37.6%</a:t>
                      </a:r>
                      <a:endParaRPr lang="en-US" sz="1400" dirty="0"/>
                    </a:p>
                  </a:txBody>
                  <a:tcPr anchor="ctr"/>
                </a:tc>
                <a:tc>
                  <a:txBody>
                    <a:bodyPr/>
                    <a:lstStyle/>
                    <a:p>
                      <a:pPr algn="ctr"/>
                      <a:r>
                        <a:rPr lang="en-US" sz="1400" dirty="0" smtClean="0"/>
                        <a:t>37.2%</a:t>
                      </a:r>
                      <a:endParaRPr lang="en-US" sz="1400" dirty="0"/>
                    </a:p>
                  </a:txBody>
                  <a:tcPr anchor="ctr"/>
                </a:tc>
                <a:extLst>
                  <a:ext uri="{0D108BD9-81ED-4DB2-BD59-A6C34878D82A}">
                    <a16:rowId xmlns:a16="http://schemas.microsoft.com/office/drawing/2014/main" val="348977788"/>
                  </a:ext>
                </a:extLst>
              </a:tr>
            </a:tbl>
          </a:graphicData>
        </a:graphic>
      </p:graphicFrame>
      <p:sp>
        <p:nvSpPr>
          <p:cNvPr id="8" name="Rectangle 7"/>
          <p:cNvSpPr/>
          <p:nvPr/>
        </p:nvSpPr>
        <p:spPr>
          <a:xfrm>
            <a:off x="76200" y="6448510"/>
            <a:ext cx="4572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71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Educational Attainment, Texas and RGV Counties, 2016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4515426"/>
              </p:ext>
            </p:extLst>
          </p:nvPr>
        </p:nvGraphicFramePr>
        <p:xfrm>
          <a:off x="584791" y="2204418"/>
          <a:ext cx="7974419" cy="2449164"/>
        </p:xfrm>
        <a:graphic>
          <a:graphicData uri="http://schemas.openxmlformats.org/drawingml/2006/table">
            <a:tbl>
              <a:tblPr firstRow="1" bandRow="1">
                <a:tableStyleId>{5C22544A-7EE6-4342-B048-85BDC9FD1C3A}</a:tableStyleId>
              </a:tblPr>
              <a:tblGrid>
                <a:gridCol w="2260816">
                  <a:extLst>
                    <a:ext uri="{9D8B030D-6E8A-4147-A177-3AD203B41FA5}">
                      <a16:colId xmlns:a16="http://schemas.microsoft.com/office/drawing/2014/main" val="1619643442"/>
                    </a:ext>
                  </a:extLst>
                </a:gridCol>
                <a:gridCol w="1067686">
                  <a:extLst>
                    <a:ext uri="{9D8B030D-6E8A-4147-A177-3AD203B41FA5}">
                      <a16:colId xmlns:a16="http://schemas.microsoft.com/office/drawing/2014/main" val="2487175687"/>
                    </a:ext>
                  </a:extLst>
                </a:gridCol>
                <a:gridCol w="1147762">
                  <a:extLst>
                    <a:ext uri="{9D8B030D-6E8A-4147-A177-3AD203B41FA5}">
                      <a16:colId xmlns:a16="http://schemas.microsoft.com/office/drawing/2014/main" val="3090033610"/>
                    </a:ext>
                  </a:extLst>
                </a:gridCol>
                <a:gridCol w="1374646">
                  <a:extLst>
                    <a:ext uri="{9D8B030D-6E8A-4147-A177-3AD203B41FA5}">
                      <a16:colId xmlns:a16="http://schemas.microsoft.com/office/drawing/2014/main" val="539341406"/>
                    </a:ext>
                  </a:extLst>
                </a:gridCol>
                <a:gridCol w="1054341">
                  <a:extLst>
                    <a:ext uri="{9D8B030D-6E8A-4147-A177-3AD203B41FA5}">
                      <a16:colId xmlns:a16="http://schemas.microsoft.com/office/drawing/2014/main" val="1920166087"/>
                    </a:ext>
                  </a:extLst>
                </a:gridCol>
                <a:gridCol w="1069168">
                  <a:extLst>
                    <a:ext uri="{9D8B030D-6E8A-4147-A177-3AD203B41FA5}">
                      <a16:colId xmlns:a16="http://schemas.microsoft.com/office/drawing/2014/main" val="648817285"/>
                    </a:ext>
                  </a:extLst>
                </a:gridCol>
              </a:tblGrid>
              <a:tr h="347234">
                <a:tc>
                  <a:txBody>
                    <a:bodyPr/>
                    <a:lstStyle/>
                    <a:p>
                      <a:pPr algn="ctr"/>
                      <a:endParaRPr lang="en-US" sz="1600" dirty="0"/>
                    </a:p>
                  </a:txBody>
                  <a:tcPr anchor="ctr"/>
                </a:tc>
                <a:tc>
                  <a:txBody>
                    <a:bodyPr/>
                    <a:lstStyle/>
                    <a:p>
                      <a:pPr algn="ctr"/>
                      <a:r>
                        <a:rPr lang="en-US" sz="1800" dirty="0" smtClean="0"/>
                        <a:t>Texas</a:t>
                      </a:r>
                      <a:endParaRPr lang="en-US" sz="1400" dirty="0"/>
                    </a:p>
                  </a:txBody>
                  <a:tcPr anchor="ctr"/>
                </a:tc>
                <a:tc>
                  <a:txBody>
                    <a:bodyPr/>
                    <a:lstStyle/>
                    <a:p>
                      <a:pPr algn="ctr"/>
                      <a:r>
                        <a:rPr lang="en-US" sz="1600" dirty="0" smtClean="0"/>
                        <a:t>Hidalgo</a:t>
                      </a:r>
                      <a:endParaRPr lang="en-US" sz="1600" dirty="0"/>
                    </a:p>
                  </a:txBody>
                  <a:tcPr anchor="ctr"/>
                </a:tc>
                <a:tc>
                  <a:txBody>
                    <a:bodyPr/>
                    <a:lstStyle/>
                    <a:p>
                      <a:pPr algn="ctr"/>
                      <a:r>
                        <a:rPr lang="en-US" sz="1600" dirty="0" smtClean="0"/>
                        <a:t>Cameron</a:t>
                      </a:r>
                      <a:endParaRPr lang="en-US" sz="1600" dirty="0"/>
                    </a:p>
                  </a:txBody>
                  <a:tcPr anchor="ctr"/>
                </a:tc>
                <a:tc>
                  <a:txBody>
                    <a:bodyPr/>
                    <a:lstStyle/>
                    <a:p>
                      <a:pPr algn="ctr"/>
                      <a:r>
                        <a:rPr lang="en-US" sz="1600" dirty="0" smtClean="0"/>
                        <a:t>Starr</a:t>
                      </a:r>
                      <a:endParaRPr lang="en-US" sz="1600" dirty="0"/>
                    </a:p>
                  </a:txBody>
                  <a:tcPr anchor="ctr"/>
                </a:tc>
                <a:tc>
                  <a:txBody>
                    <a:bodyPr/>
                    <a:lstStyle/>
                    <a:p>
                      <a:pPr algn="ctr"/>
                      <a:r>
                        <a:rPr lang="en-US" sz="1600" dirty="0" smtClean="0"/>
                        <a:t>Willacy</a:t>
                      </a:r>
                      <a:endParaRPr lang="en-US" sz="1600" dirty="0"/>
                    </a:p>
                  </a:txBody>
                  <a:tcPr anchor="ctr"/>
                </a:tc>
                <a:extLst>
                  <a:ext uri="{0D108BD9-81ED-4DB2-BD59-A6C34878D82A}">
                    <a16:rowId xmlns:a16="http://schemas.microsoft.com/office/drawing/2014/main" val="769444344"/>
                  </a:ext>
                </a:extLst>
              </a:tr>
              <a:tr h="347234">
                <a:tc>
                  <a:txBody>
                    <a:bodyPr/>
                    <a:lstStyle/>
                    <a:p>
                      <a:pPr algn="l" fontAlgn="b"/>
                      <a:r>
                        <a:rPr lang="en-US" sz="1400" u="none" strike="noStrike" dirty="0" smtClean="0">
                          <a:effectLst/>
                        </a:rPr>
                        <a:t> % with HS</a:t>
                      </a:r>
                      <a:r>
                        <a:rPr lang="en-US" sz="1400" u="none" strike="noStrike" baseline="0" dirty="0" smtClean="0">
                          <a:effectLst/>
                        </a:rPr>
                        <a:t> Diploma +</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a:r>
                        <a:rPr lang="en-US" sz="1400" dirty="0" smtClean="0"/>
                        <a:t>82.3%</a:t>
                      </a:r>
                      <a:endParaRPr lang="en-US" sz="1400" dirty="0"/>
                    </a:p>
                  </a:txBody>
                  <a:tcPr marL="7620" marR="7620" marT="7620" marB="0" anchor="b"/>
                </a:tc>
                <a:tc>
                  <a:txBody>
                    <a:bodyPr/>
                    <a:lstStyle/>
                    <a:p>
                      <a:pPr algn="ctr" fontAlgn="b"/>
                      <a:r>
                        <a:rPr lang="en-US" sz="1400" u="none" strike="noStrike" dirty="0" smtClean="0">
                          <a:effectLst/>
                        </a:rPr>
                        <a:t>63.3%</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smtClean="0">
                          <a:effectLst/>
                        </a:rPr>
                        <a:t>65.6%</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smtClean="0">
                          <a:effectLst/>
                        </a:rPr>
                        <a:t>48.5%</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smtClean="0">
                          <a:effectLst/>
                        </a:rPr>
                        <a:t>63.1%</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13186091"/>
                  </a:ext>
                </a:extLst>
              </a:tr>
              <a:tr h="347234">
                <a:tc>
                  <a:txBody>
                    <a:bodyPr/>
                    <a:lstStyle/>
                    <a:p>
                      <a:r>
                        <a:rPr lang="en-US" sz="1400" dirty="0" smtClean="0"/>
                        <a:t>   Hispanic</a:t>
                      </a:r>
                      <a:endParaRPr lang="en-US" sz="1400" dirty="0"/>
                    </a:p>
                  </a:txBody>
                  <a:tcPr anchor="ctr"/>
                </a:tc>
                <a:tc>
                  <a:txBody>
                    <a:bodyPr/>
                    <a:lstStyle/>
                    <a:p>
                      <a:pPr algn="ctr"/>
                      <a:r>
                        <a:rPr lang="en-US" sz="1400" dirty="0" smtClean="0"/>
                        <a:t>63.2%</a:t>
                      </a:r>
                      <a:endParaRPr lang="en-US" sz="1400" dirty="0"/>
                    </a:p>
                  </a:txBody>
                  <a:tcPr anchor="ctr"/>
                </a:tc>
                <a:tc>
                  <a:txBody>
                    <a:bodyPr/>
                    <a:lstStyle/>
                    <a:p>
                      <a:pPr algn="ctr"/>
                      <a:r>
                        <a:rPr lang="en-US" sz="1400" dirty="0" smtClean="0"/>
                        <a:t>59.5%</a:t>
                      </a:r>
                      <a:endParaRPr lang="en-US" sz="1400" dirty="0"/>
                    </a:p>
                  </a:txBody>
                  <a:tcPr anchor="ctr"/>
                </a:tc>
                <a:tc>
                  <a:txBody>
                    <a:bodyPr/>
                    <a:lstStyle/>
                    <a:p>
                      <a:pPr algn="ctr"/>
                      <a:r>
                        <a:rPr lang="en-US" sz="1400" dirty="0" smtClean="0"/>
                        <a:t>61.0%</a:t>
                      </a:r>
                      <a:endParaRPr lang="en-US" sz="1400" dirty="0"/>
                    </a:p>
                  </a:txBody>
                  <a:tcPr anchor="ctr"/>
                </a:tc>
                <a:tc>
                  <a:txBody>
                    <a:bodyPr/>
                    <a:lstStyle/>
                    <a:p>
                      <a:pPr algn="ctr"/>
                      <a:r>
                        <a:rPr lang="en-US" sz="1400" dirty="0" smtClean="0"/>
                        <a:t>48.2%</a:t>
                      </a:r>
                      <a:endParaRPr lang="en-US" sz="1400" dirty="0"/>
                    </a:p>
                  </a:txBody>
                  <a:tcPr anchor="ctr"/>
                </a:tc>
                <a:tc>
                  <a:txBody>
                    <a:bodyPr/>
                    <a:lstStyle/>
                    <a:p>
                      <a:pPr algn="ctr"/>
                      <a:r>
                        <a:rPr lang="en-US" sz="1400" dirty="0" smtClean="0"/>
                        <a:t>58.5%</a:t>
                      </a:r>
                      <a:endParaRPr lang="en-US" sz="1400" dirty="0"/>
                    </a:p>
                  </a:txBody>
                  <a:tcPr anchor="ctr"/>
                </a:tc>
                <a:extLst>
                  <a:ext uri="{0D108BD9-81ED-4DB2-BD59-A6C34878D82A}">
                    <a16:rowId xmlns:a16="http://schemas.microsoft.com/office/drawing/2014/main" val="2861607819"/>
                  </a:ext>
                </a:extLst>
              </a:tr>
              <a:tr h="347234">
                <a:tc>
                  <a:txBody>
                    <a:bodyPr/>
                    <a:lstStyle/>
                    <a:p>
                      <a:r>
                        <a:rPr lang="en-US" sz="1400" dirty="0" smtClean="0"/>
                        <a:t>   NH </a:t>
                      </a:r>
                      <a:r>
                        <a:rPr lang="en-US" sz="1400" dirty="0" smtClean="0"/>
                        <a:t>White</a:t>
                      </a:r>
                      <a:endParaRPr lang="en-US" sz="1400" dirty="0"/>
                    </a:p>
                  </a:txBody>
                  <a:tcPr anchor="ctr"/>
                </a:tc>
                <a:tc>
                  <a:txBody>
                    <a:bodyPr/>
                    <a:lstStyle/>
                    <a:p>
                      <a:pPr algn="ctr"/>
                      <a:r>
                        <a:rPr lang="en-US" sz="1400" dirty="0" smtClean="0"/>
                        <a:t>93.2%</a:t>
                      </a:r>
                      <a:endParaRPr lang="en-US" sz="1400" dirty="0"/>
                    </a:p>
                  </a:txBody>
                  <a:tcPr anchor="ctr"/>
                </a:tc>
                <a:tc>
                  <a:txBody>
                    <a:bodyPr/>
                    <a:lstStyle/>
                    <a:p>
                      <a:pPr algn="ctr"/>
                      <a:r>
                        <a:rPr lang="en-US" sz="1400" dirty="0" smtClean="0"/>
                        <a:t>91.8%</a:t>
                      </a:r>
                      <a:endParaRPr lang="en-US" sz="1400" dirty="0"/>
                    </a:p>
                  </a:txBody>
                  <a:tcPr anchor="ctr"/>
                </a:tc>
                <a:tc>
                  <a:txBody>
                    <a:bodyPr/>
                    <a:lstStyle/>
                    <a:p>
                      <a:pPr algn="ctr"/>
                      <a:r>
                        <a:rPr lang="en-US" sz="1400" dirty="0" smtClean="0"/>
                        <a:t>92.0%</a:t>
                      </a:r>
                      <a:endParaRPr lang="en-US" sz="1400" dirty="0"/>
                    </a:p>
                  </a:txBody>
                  <a:tcPr anchor="ctr"/>
                </a:tc>
                <a:tc>
                  <a:txBody>
                    <a:bodyPr/>
                    <a:lstStyle/>
                    <a:p>
                      <a:pPr algn="ctr"/>
                      <a:r>
                        <a:rPr lang="en-US" sz="1400" dirty="0" smtClean="0"/>
                        <a:t>64.6%</a:t>
                      </a:r>
                      <a:endParaRPr lang="en-US" sz="1400" dirty="0"/>
                    </a:p>
                  </a:txBody>
                  <a:tcPr anchor="ctr"/>
                </a:tc>
                <a:tc>
                  <a:txBody>
                    <a:bodyPr/>
                    <a:lstStyle/>
                    <a:p>
                      <a:pPr algn="ctr"/>
                      <a:r>
                        <a:rPr lang="en-US" sz="1400" dirty="0" smtClean="0"/>
                        <a:t>89.6%</a:t>
                      </a:r>
                      <a:endParaRPr lang="en-US" sz="1400" dirty="0"/>
                    </a:p>
                  </a:txBody>
                  <a:tcPr anchor="ctr"/>
                </a:tc>
                <a:extLst>
                  <a:ext uri="{0D108BD9-81ED-4DB2-BD59-A6C34878D82A}">
                    <a16:rowId xmlns:a16="http://schemas.microsoft.com/office/drawing/2014/main" val="4210172322"/>
                  </a:ext>
                </a:extLst>
              </a:tr>
              <a:tr h="347234">
                <a:tc>
                  <a:txBody>
                    <a:bodyPr/>
                    <a:lstStyle/>
                    <a:p>
                      <a:r>
                        <a:rPr lang="en-US" sz="1400" dirty="0" smtClean="0"/>
                        <a:t>% with Bachelor’s +</a:t>
                      </a:r>
                      <a:endParaRPr lang="en-US" sz="1400" dirty="0"/>
                    </a:p>
                  </a:txBody>
                  <a:tcPr anchor="ctr"/>
                </a:tc>
                <a:tc>
                  <a:txBody>
                    <a:bodyPr/>
                    <a:lstStyle/>
                    <a:p>
                      <a:pPr algn="ctr"/>
                      <a:r>
                        <a:rPr lang="en-US" sz="1400" dirty="0" smtClean="0"/>
                        <a:t>28.1%</a:t>
                      </a:r>
                      <a:endParaRPr lang="en-US" sz="1400" dirty="0"/>
                    </a:p>
                  </a:txBody>
                  <a:tcPr anchor="ctr"/>
                </a:tc>
                <a:tc>
                  <a:txBody>
                    <a:bodyPr/>
                    <a:lstStyle/>
                    <a:p>
                      <a:pPr algn="ctr"/>
                      <a:r>
                        <a:rPr lang="en-US" sz="1400" dirty="0" smtClean="0"/>
                        <a:t>17.4%</a:t>
                      </a:r>
                      <a:endParaRPr lang="en-US" sz="1400" dirty="0"/>
                    </a:p>
                  </a:txBody>
                  <a:tcPr anchor="ctr"/>
                </a:tc>
                <a:tc>
                  <a:txBody>
                    <a:bodyPr/>
                    <a:lstStyle/>
                    <a:p>
                      <a:pPr algn="ctr"/>
                      <a:r>
                        <a:rPr lang="en-US" sz="1400" dirty="0" smtClean="0"/>
                        <a:t>16.4%</a:t>
                      </a:r>
                      <a:endParaRPr lang="en-US" sz="1400" dirty="0"/>
                    </a:p>
                  </a:txBody>
                  <a:tcPr anchor="ctr"/>
                </a:tc>
                <a:tc>
                  <a:txBody>
                    <a:bodyPr/>
                    <a:lstStyle/>
                    <a:p>
                      <a:pPr algn="ctr"/>
                      <a:r>
                        <a:rPr lang="en-US" sz="1400" dirty="0" smtClean="0"/>
                        <a:t>9.3%</a:t>
                      </a:r>
                      <a:endParaRPr lang="en-US" sz="1400" dirty="0"/>
                    </a:p>
                  </a:txBody>
                  <a:tcPr anchor="ctr"/>
                </a:tc>
                <a:tc>
                  <a:txBody>
                    <a:bodyPr/>
                    <a:lstStyle/>
                    <a:p>
                      <a:pPr algn="ctr"/>
                      <a:r>
                        <a:rPr lang="en-US" sz="1400" dirty="0" smtClean="0"/>
                        <a:t>8.6%</a:t>
                      </a:r>
                      <a:endParaRPr lang="en-US" sz="1400" dirty="0"/>
                    </a:p>
                  </a:txBody>
                  <a:tcPr anchor="ctr"/>
                </a:tc>
                <a:extLst>
                  <a:ext uri="{0D108BD9-81ED-4DB2-BD59-A6C34878D82A}">
                    <a16:rowId xmlns:a16="http://schemas.microsoft.com/office/drawing/2014/main" val="2556358911"/>
                  </a:ext>
                </a:extLst>
              </a:tr>
              <a:tr h="347234">
                <a:tc>
                  <a:txBody>
                    <a:bodyPr/>
                    <a:lstStyle/>
                    <a:p>
                      <a:r>
                        <a:rPr lang="en-US" sz="1400" dirty="0" smtClean="0"/>
                        <a:t>   Hispanic</a:t>
                      </a:r>
                      <a:endParaRPr lang="en-US" sz="1400" dirty="0"/>
                    </a:p>
                  </a:txBody>
                  <a:tcPr anchor="ctr"/>
                </a:tc>
                <a:tc>
                  <a:txBody>
                    <a:bodyPr/>
                    <a:lstStyle/>
                    <a:p>
                      <a:pPr algn="ctr"/>
                      <a:r>
                        <a:rPr lang="en-US" sz="1400" dirty="0" smtClean="0"/>
                        <a:t>13.3%</a:t>
                      </a:r>
                      <a:endParaRPr lang="en-US" sz="1400" dirty="0"/>
                    </a:p>
                  </a:txBody>
                  <a:tcPr anchor="ctr"/>
                </a:tc>
                <a:tc>
                  <a:txBody>
                    <a:bodyPr/>
                    <a:lstStyle/>
                    <a:p>
                      <a:pPr algn="ctr"/>
                      <a:r>
                        <a:rPr lang="en-US" sz="1400" dirty="0" smtClean="0"/>
                        <a:t>15.2%</a:t>
                      </a:r>
                      <a:endParaRPr lang="en-US" sz="1400" dirty="0"/>
                    </a:p>
                  </a:txBody>
                  <a:tcPr anchor="ctr"/>
                </a:tc>
                <a:tc>
                  <a:txBody>
                    <a:bodyPr/>
                    <a:lstStyle/>
                    <a:p>
                      <a:pPr algn="ctr"/>
                      <a:r>
                        <a:rPr lang="en-US" sz="1400" dirty="0" smtClean="0"/>
                        <a:t>13.7%</a:t>
                      </a:r>
                      <a:endParaRPr lang="en-US" sz="1400" dirty="0"/>
                    </a:p>
                  </a:txBody>
                  <a:tcPr anchor="ctr"/>
                </a:tc>
                <a:tc>
                  <a:txBody>
                    <a:bodyPr/>
                    <a:lstStyle/>
                    <a:p>
                      <a:pPr algn="ctr"/>
                      <a:r>
                        <a:rPr lang="en-US" sz="1400" dirty="0" smtClean="0"/>
                        <a:t>9.1%</a:t>
                      </a:r>
                      <a:endParaRPr lang="en-US" sz="1400" dirty="0"/>
                    </a:p>
                  </a:txBody>
                  <a:tcPr anchor="ctr"/>
                </a:tc>
                <a:tc>
                  <a:txBody>
                    <a:bodyPr/>
                    <a:lstStyle/>
                    <a:p>
                      <a:pPr algn="ctr"/>
                      <a:r>
                        <a:rPr lang="en-US" sz="1400" dirty="0" smtClean="0"/>
                        <a:t>6.5%</a:t>
                      </a:r>
                      <a:endParaRPr lang="en-US" sz="1400" dirty="0"/>
                    </a:p>
                  </a:txBody>
                  <a:tcPr anchor="ctr"/>
                </a:tc>
                <a:extLst>
                  <a:ext uri="{0D108BD9-81ED-4DB2-BD59-A6C34878D82A}">
                    <a16:rowId xmlns:a16="http://schemas.microsoft.com/office/drawing/2014/main" val="3605578242"/>
                  </a:ext>
                </a:extLst>
              </a:tr>
              <a:tr h="347234">
                <a:tc>
                  <a:txBody>
                    <a:bodyPr/>
                    <a:lstStyle/>
                    <a:p>
                      <a:r>
                        <a:rPr lang="en-US" sz="1400" dirty="0" smtClean="0"/>
                        <a:t>   NH White</a:t>
                      </a:r>
                      <a:endParaRPr lang="en-US" sz="1400" dirty="0"/>
                    </a:p>
                  </a:txBody>
                  <a:tcPr anchor="ctr"/>
                </a:tc>
                <a:tc>
                  <a:txBody>
                    <a:bodyPr/>
                    <a:lstStyle/>
                    <a:p>
                      <a:pPr algn="ctr"/>
                      <a:r>
                        <a:rPr lang="en-US" sz="1400" dirty="0" smtClean="0"/>
                        <a:t>36.6%</a:t>
                      </a:r>
                      <a:endParaRPr lang="en-US" sz="1400" dirty="0"/>
                    </a:p>
                  </a:txBody>
                  <a:tcPr anchor="ctr"/>
                </a:tc>
                <a:tc>
                  <a:txBody>
                    <a:bodyPr/>
                    <a:lstStyle/>
                    <a:p>
                      <a:pPr algn="ctr"/>
                      <a:r>
                        <a:rPr lang="en-US" sz="1400" dirty="0" smtClean="0"/>
                        <a:t>31.0%</a:t>
                      </a:r>
                      <a:endParaRPr lang="en-US" sz="1400" dirty="0"/>
                    </a:p>
                  </a:txBody>
                  <a:tcPr anchor="ctr"/>
                </a:tc>
                <a:tc>
                  <a:txBody>
                    <a:bodyPr/>
                    <a:lstStyle/>
                    <a:p>
                      <a:pPr algn="ctr"/>
                      <a:r>
                        <a:rPr lang="en-US" sz="1400" dirty="0" smtClean="0"/>
                        <a:t>33.4%</a:t>
                      </a:r>
                      <a:endParaRPr lang="en-US" sz="1400" dirty="0"/>
                    </a:p>
                  </a:txBody>
                  <a:tcPr anchor="ctr"/>
                </a:tc>
                <a:tc>
                  <a:txBody>
                    <a:bodyPr/>
                    <a:lstStyle/>
                    <a:p>
                      <a:pPr algn="ctr"/>
                      <a:r>
                        <a:rPr lang="en-US" sz="1400" dirty="0" smtClean="0"/>
                        <a:t>24.4%</a:t>
                      </a:r>
                      <a:endParaRPr lang="en-US" sz="1400" dirty="0"/>
                    </a:p>
                  </a:txBody>
                  <a:tcPr anchor="ctr"/>
                </a:tc>
                <a:tc>
                  <a:txBody>
                    <a:bodyPr/>
                    <a:lstStyle/>
                    <a:p>
                      <a:pPr algn="ctr"/>
                      <a:r>
                        <a:rPr lang="en-US" sz="1400" dirty="0" smtClean="0"/>
                        <a:t>21.5%</a:t>
                      </a:r>
                      <a:endParaRPr lang="en-US" sz="1400" dirty="0"/>
                    </a:p>
                  </a:txBody>
                  <a:tcPr anchor="ctr"/>
                </a:tc>
                <a:extLst>
                  <a:ext uri="{0D108BD9-81ED-4DB2-BD59-A6C34878D82A}">
                    <a16:rowId xmlns:a16="http://schemas.microsoft.com/office/drawing/2014/main" val="348977788"/>
                  </a:ext>
                </a:extLst>
              </a:tr>
            </a:tbl>
          </a:graphicData>
        </a:graphic>
      </p:graphicFrame>
      <p:sp>
        <p:nvSpPr>
          <p:cNvPr id="5" name="Rectangle 4"/>
          <p:cNvSpPr/>
          <p:nvPr/>
        </p:nvSpPr>
        <p:spPr>
          <a:xfrm>
            <a:off x="76200" y="6448510"/>
            <a:ext cx="4572000" cy="2308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2012-2016</a:t>
            </a:r>
            <a:endParaRPr kumimoji="0" lang="en-US"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41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544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Trends in Latino Education in the U.S.</a:t>
            </a:r>
            <a:endParaRPr lang="en-US" dirty="0"/>
          </a:p>
        </p:txBody>
      </p:sp>
      <p:sp>
        <p:nvSpPr>
          <p:cNvPr id="6" name="Content Placeholder 5"/>
          <p:cNvSpPr>
            <a:spLocks noGrp="1"/>
          </p:cNvSpPr>
          <p:nvPr>
            <p:ph idx="1"/>
          </p:nvPr>
        </p:nvSpPr>
        <p:spPr/>
        <p:txBody>
          <a:bodyPr>
            <a:normAutofit lnSpcReduction="10000"/>
          </a:bodyPr>
          <a:lstStyle/>
          <a:p>
            <a:r>
              <a:rPr lang="en-US" dirty="0" smtClean="0"/>
              <a:t>Over the past decade, Hispanic high school dropout rates have dropped. </a:t>
            </a:r>
          </a:p>
          <a:p>
            <a:r>
              <a:rPr lang="en-US" dirty="0" smtClean="0"/>
              <a:t>College enrollment among Hispanics is increased.</a:t>
            </a:r>
          </a:p>
          <a:p>
            <a:r>
              <a:rPr lang="en-US" dirty="0" smtClean="0"/>
              <a:t>There is still a large disparity between Hispanics and other groups in obtaining a bachelor’s degree.</a:t>
            </a:r>
          </a:p>
          <a:p>
            <a:r>
              <a:rPr lang="en-US" dirty="0" smtClean="0"/>
              <a:t>Hispanic college students attend public 2-year schools at higher rates than other groups.</a:t>
            </a:r>
          </a:p>
          <a:p>
            <a:r>
              <a:rPr lang="en-US" dirty="0" smtClean="0"/>
              <a:t>Hispanics are less likely than other groups to have student debt. </a:t>
            </a:r>
          </a:p>
          <a:p>
            <a:pPr marL="0" indent="0">
              <a:buNone/>
            </a:pPr>
            <a:r>
              <a:rPr lang="en-US" dirty="0"/>
              <a:t>Nearly all Latino youths (89%) believe a college degree is important for getting ahead in life. </a:t>
            </a:r>
          </a:p>
          <a:p>
            <a:pPr marL="0" indent="0">
              <a:buNone/>
            </a:pP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
        <p:nvSpPr>
          <p:cNvPr id="7" name="Rectangle 6"/>
          <p:cNvSpPr/>
          <p:nvPr/>
        </p:nvSpPr>
        <p:spPr>
          <a:xfrm>
            <a:off x="-1" y="6477008"/>
            <a:ext cx="8138159"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Pew Research Center, 2016, 5 Facts about Latinos and Education and Between Two Worlds: How Young Latinos Come of Age in America, 2009</a:t>
            </a:r>
            <a:endParaRPr lang="en-US" sz="1000" dirty="0">
              <a:solidFill>
                <a:schemeClr val="bg1">
                  <a:lumMod val="50000"/>
                </a:schemeClr>
              </a:solidFill>
            </a:endParaRPr>
          </a:p>
        </p:txBody>
      </p:sp>
    </p:spTree>
    <p:extLst>
      <p:ext uri="{BB962C8B-B14F-4D97-AF65-F5344CB8AC3E}">
        <p14:creationId xmlns:p14="http://schemas.microsoft.com/office/powerpoint/2010/main" val="2214391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24</a:t>
            </a:fld>
            <a:endParaRPr lang="en-US" dirty="0"/>
          </a:p>
        </p:txBody>
      </p:sp>
      <p:sp>
        <p:nvSpPr>
          <p:cNvPr id="10" name="TextBox 9"/>
          <p:cNvSpPr txBox="1"/>
          <p:nvPr/>
        </p:nvSpPr>
        <p:spPr>
          <a:xfrm>
            <a:off x="76200" y="6478320"/>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2016 Preliminary Population Projections </a:t>
            </a:r>
          </a:p>
        </p:txBody>
      </p:sp>
      <p:cxnSp>
        <p:nvCxnSpPr>
          <p:cNvPr id="13" name="Straight Connector 12"/>
          <p:cNvCxnSpPr/>
          <p:nvPr/>
        </p:nvCxnSpPr>
        <p:spPr>
          <a:xfrm flipV="1">
            <a:off x="7162800" y="2590800"/>
            <a:ext cx="0" cy="281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00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2400" kern="0" dirty="0"/>
              <a:t>Projected Racial and Ethnic Percent, Texas, </a:t>
            </a:r>
            <a:r>
              <a:rPr lang="en-US" sz="2400" kern="0" dirty="0" smtClean="0"/>
              <a:t>2010-2050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00563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marR="0" lvl="0" indent="-798513"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ＭＳ Ｐゴシック" pitchFamily="-16" charset="-128"/>
                <a:cs typeface="+mn-cs"/>
              </a:rPr>
              <a:t>Source: Texas State Data Center 2012 Population Projections , 2000-2010 Migration Scenario</a:t>
            </a:r>
          </a:p>
        </p:txBody>
      </p:sp>
    </p:spTree>
    <p:extLst>
      <p:ext uri="{BB962C8B-B14F-4D97-AF65-F5344CB8AC3E}">
        <p14:creationId xmlns:p14="http://schemas.microsoft.com/office/powerpoint/2010/main" val="375922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Population Projections by Race/Ethnicity, 2010 to 2050, Region One Counties</a:t>
            </a:r>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8" name="Table 7"/>
          <p:cNvGraphicFramePr>
            <a:graphicFrameLocks noGrp="1"/>
          </p:cNvGraphicFramePr>
          <p:nvPr>
            <p:extLst/>
          </p:nvPr>
        </p:nvGraphicFramePr>
        <p:xfrm>
          <a:off x="482320" y="1547445"/>
          <a:ext cx="8139168" cy="4411225"/>
        </p:xfrm>
        <a:graphic>
          <a:graphicData uri="http://schemas.openxmlformats.org/drawingml/2006/table">
            <a:tbl>
              <a:tblPr>
                <a:tableStyleId>{5C22544A-7EE6-4342-B048-85BDC9FD1C3A}</a:tableStyleId>
              </a:tblPr>
              <a:tblGrid>
                <a:gridCol w="1017396">
                  <a:extLst>
                    <a:ext uri="{9D8B030D-6E8A-4147-A177-3AD203B41FA5}">
                      <a16:colId xmlns:a16="http://schemas.microsoft.com/office/drawing/2014/main" val="2342861167"/>
                    </a:ext>
                  </a:extLst>
                </a:gridCol>
                <a:gridCol w="1017396">
                  <a:extLst>
                    <a:ext uri="{9D8B030D-6E8A-4147-A177-3AD203B41FA5}">
                      <a16:colId xmlns:a16="http://schemas.microsoft.com/office/drawing/2014/main" val="2011577131"/>
                    </a:ext>
                  </a:extLst>
                </a:gridCol>
                <a:gridCol w="1017396">
                  <a:extLst>
                    <a:ext uri="{9D8B030D-6E8A-4147-A177-3AD203B41FA5}">
                      <a16:colId xmlns:a16="http://schemas.microsoft.com/office/drawing/2014/main" val="537311347"/>
                    </a:ext>
                  </a:extLst>
                </a:gridCol>
                <a:gridCol w="1017396">
                  <a:extLst>
                    <a:ext uri="{9D8B030D-6E8A-4147-A177-3AD203B41FA5}">
                      <a16:colId xmlns:a16="http://schemas.microsoft.com/office/drawing/2014/main" val="3946379669"/>
                    </a:ext>
                  </a:extLst>
                </a:gridCol>
                <a:gridCol w="1017396">
                  <a:extLst>
                    <a:ext uri="{9D8B030D-6E8A-4147-A177-3AD203B41FA5}">
                      <a16:colId xmlns:a16="http://schemas.microsoft.com/office/drawing/2014/main" val="2501443728"/>
                    </a:ext>
                  </a:extLst>
                </a:gridCol>
                <a:gridCol w="1017396">
                  <a:extLst>
                    <a:ext uri="{9D8B030D-6E8A-4147-A177-3AD203B41FA5}">
                      <a16:colId xmlns:a16="http://schemas.microsoft.com/office/drawing/2014/main" val="2990751781"/>
                    </a:ext>
                  </a:extLst>
                </a:gridCol>
                <a:gridCol w="1017396">
                  <a:extLst>
                    <a:ext uri="{9D8B030D-6E8A-4147-A177-3AD203B41FA5}">
                      <a16:colId xmlns:a16="http://schemas.microsoft.com/office/drawing/2014/main" val="1347906755"/>
                    </a:ext>
                  </a:extLst>
                </a:gridCol>
                <a:gridCol w="1017396">
                  <a:extLst>
                    <a:ext uri="{9D8B030D-6E8A-4147-A177-3AD203B41FA5}">
                      <a16:colId xmlns:a16="http://schemas.microsoft.com/office/drawing/2014/main" val="527054139"/>
                    </a:ext>
                  </a:extLst>
                </a:gridCol>
              </a:tblGrid>
              <a:tr h="339325">
                <a:tc>
                  <a:txBody>
                    <a:bodyPr/>
                    <a:lstStyle/>
                    <a:p>
                      <a:pPr algn="ctr" fontAlgn="b"/>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a:effectLst/>
                        </a:rPr>
                        <a:t>Cameron</a:t>
                      </a:r>
                      <a:endParaRPr lang="en-US" sz="1600" b="0" i="0" u="none" strike="noStrike">
                        <a:effectLst/>
                        <a:latin typeface="Calibri" panose="020F0502020204030204" pitchFamily="34" charset="0"/>
                      </a:endParaRPr>
                    </a:p>
                  </a:txBody>
                  <a:tcPr marL="7620" marR="7620" marT="7620" marB="0" anchor="ctr"/>
                </a:tc>
                <a:tc>
                  <a:txBody>
                    <a:bodyPr/>
                    <a:lstStyle/>
                    <a:p>
                      <a:pPr algn="ctr" fontAlgn="b"/>
                      <a:r>
                        <a:rPr lang="en-US" sz="1600" u="none" strike="noStrike">
                          <a:effectLst/>
                        </a:rPr>
                        <a:t>Hidalgo</a:t>
                      </a:r>
                      <a:endParaRPr lang="en-US" sz="1600" b="0" i="0" u="none" strike="noStrike">
                        <a:effectLst/>
                        <a:latin typeface="Calibri" panose="020F0502020204030204" pitchFamily="34" charset="0"/>
                      </a:endParaRPr>
                    </a:p>
                  </a:txBody>
                  <a:tcPr marL="7620" marR="7620" marT="7620" marB="0" anchor="ctr"/>
                </a:tc>
                <a:tc>
                  <a:txBody>
                    <a:bodyPr/>
                    <a:lstStyle/>
                    <a:p>
                      <a:pPr algn="ctr" fontAlgn="b"/>
                      <a:r>
                        <a:rPr lang="en-US" sz="1600" u="none" strike="noStrike">
                          <a:effectLst/>
                        </a:rPr>
                        <a:t>Jim Hogg</a:t>
                      </a:r>
                      <a:endParaRPr lang="en-US" sz="1600" b="0" i="0" u="none" strike="noStrike">
                        <a:effectLst/>
                        <a:latin typeface="Calibri" panose="020F0502020204030204" pitchFamily="34" charset="0"/>
                      </a:endParaRPr>
                    </a:p>
                  </a:txBody>
                  <a:tcPr marL="7620" marR="7620" marT="7620" marB="0" anchor="ctr"/>
                </a:tc>
                <a:tc>
                  <a:txBody>
                    <a:bodyPr/>
                    <a:lstStyle/>
                    <a:p>
                      <a:pPr algn="ctr" fontAlgn="b"/>
                      <a:r>
                        <a:rPr lang="en-US" sz="1600" u="none" strike="noStrike">
                          <a:effectLst/>
                        </a:rPr>
                        <a:t>Starr</a:t>
                      </a:r>
                      <a:endParaRPr lang="en-US" sz="1600" b="0" i="0" u="none" strike="noStrike">
                        <a:effectLst/>
                        <a:latin typeface="Calibri" panose="020F0502020204030204" pitchFamily="34" charset="0"/>
                      </a:endParaRPr>
                    </a:p>
                  </a:txBody>
                  <a:tcPr marL="7620" marR="7620" marT="7620" marB="0" anchor="ctr"/>
                </a:tc>
                <a:tc>
                  <a:txBody>
                    <a:bodyPr/>
                    <a:lstStyle/>
                    <a:p>
                      <a:pPr algn="ctr" fontAlgn="b"/>
                      <a:r>
                        <a:rPr lang="en-US" sz="1600" u="none" strike="noStrike">
                          <a:effectLst/>
                        </a:rPr>
                        <a:t>Webb</a:t>
                      </a:r>
                      <a:endParaRPr lang="en-US" sz="1600" b="0" i="0" u="none" strike="noStrike">
                        <a:effectLst/>
                        <a:latin typeface="Calibri" panose="020F0502020204030204" pitchFamily="34" charset="0"/>
                      </a:endParaRPr>
                    </a:p>
                  </a:txBody>
                  <a:tcPr marL="7620" marR="7620" marT="7620" marB="0" anchor="ctr"/>
                </a:tc>
                <a:tc>
                  <a:txBody>
                    <a:bodyPr/>
                    <a:lstStyle/>
                    <a:p>
                      <a:pPr algn="ctr" fontAlgn="b"/>
                      <a:r>
                        <a:rPr lang="en-US" sz="1600" u="none" strike="noStrike">
                          <a:effectLst/>
                        </a:rPr>
                        <a:t>Willacy</a:t>
                      </a:r>
                      <a:endParaRPr lang="en-US" sz="1600" b="0" i="0" u="none" strike="noStrike">
                        <a:effectLst/>
                        <a:latin typeface="Calibri" panose="020F0502020204030204" pitchFamily="34" charset="0"/>
                      </a:endParaRPr>
                    </a:p>
                  </a:txBody>
                  <a:tcPr marL="7620" marR="7620" marT="7620" marB="0" anchor="ctr"/>
                </a:tc>
                <a:tc>
                  <a:txBody>
                    <a:bodyPr/>
                    <a:lstStyle/>
                    <a:p>
                      <a:pPr algn="ctr" fontAlgn="b"/>
                      <a:r>
                        <a:rPr lang="en-US" sz="1600" u="none" strike="noStrike" dirty="0">
                          <a:effectLst/>
                        </a:rPr>
                        <a:t>Zapata</a:t>
                      </a:r>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271245078"/>
                  </a:ext>
                </a:extLst>
              </a:tr>
              <a:tr h="339325">
                <a:tc>
                  <a:txBody>
                    <a:bodyPr/>
                    <a:lstStyle/>
                    <a:p>
                      <a:pPr algn="l" fontAlgn="b"/>
                      <a:r>
                        <a:rPr lang="en-US" sz="1600" b="1" i="0" u="none" strike="noStrike" dirty="0" smtClean="0">
                          <a:effectLst/>
                          <a:latin typeface="Calibri" panose="020F0502020204030204" pitchFamily="34" charset="0"/>
                        </a:rPr>
                        <a:t>2010</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2461616676"/>
                  </a:ext>
                </a:extLst>
              </a:tr>
              <a:tr h="339325">
                <a:tc>
                  <a:txBody>
                    <a:bodyPr/>
                    <a:lstStyle/>
                    <a:p>
                      <a:pPr algn="l" fontAlgn="b"/>
                      <a:r>
                        <a:rPr lang="en-US" sz="1600" u="none" strike="noStrike" dirty="0" smtClean="0">
                          <a:effectLst/>
                        </a:rPr>
                        <a:t>Total</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406,220</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774,769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5,300</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60,968</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250,304</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22,134</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a:effectLst/>
                        </a:rPr>
                        <a:t>14,018</a:t>
                      </a:r>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732875705"/>
                  </a:ext>
                </a:extLst>
              </a:tr>
              <a:tr h="339325">
                <a:tc>
                  <a:txBody>
                    <a:bodyPr/>
                    <a:lstStyle/>
                    <a:p>
                      <a:pPr algn="l" fontAlgn="b"/>
                      <a:r>
                        <a:rPr lang="en-US" sz="1600" u="none" strike="noStrike" dirty="0" smtClean="0">
                          <a:effectLst/>
                        </a:rPr>
                        <a:t>Anglo</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43,427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60,553</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334</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2,449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8,345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2,235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861</a:t>
                      </a:r>
                      <a:endParaRPr lang="en-US" sz="1600" b="0" i="0" u="none" strike="noStrike">
                        <a:effectLst/>
                        <a:latin typeface="Calibri" panose="020F0502020204030204" pitchFamily="34" charset="0"/>
                      </a:endParaRPr>
                    </a:p>
                  </a:txBody>
                  <a:tcPr marL="7620" marR="7620" marT="7620" marB="0" anchor="ctr"/>
                </a:tc>
                <a:extLst>
                  <a:ext uri="{0D108BD9-81ED-4DB2-BD59-A6C34878D82A}">
                    <a16:rowId xmlns:a16="http://schemas.microsoft.com/office/drawing/2014/main" val="3494640023"/>
                  </a:ext>
                </a:extLst>
              </a:tr>
              <a:tr h="339325">
                <a:tc>
                  <a:txBody>
                    <a:bodyPr/>
                    <a:lstStyle/>
                    <a:p>
                      <a:pPr algn="l" fontAlgn="b"/>
                      <a:r>
                        <a:rPr lang="en-US" sz="1600" u="none" strike="noStrike" dirty="0" smtClean="0">
                          <a:effectLst/>
                        </a:rPr>
                        <a:t>Black</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1,192</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2,777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18</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487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389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11</a:t>
                      </a:r>
                      <a:endParaRPr lang="en-US" sz="1600" b="0" i="0" u="none" strike="noStrike">
                        <a:effectLst/>
                        <a:latin typeface="Calibri" panose="020F0502020204030204" pitchFamily="34" charset="0"/>
                      </a:endParaRPr>
                    </a:p>
                  </a:txBody>
                  <a:tcPr marL="7620" marR="7620" marT="7620" marB="0" anchor="ctr"/>
                </a:tc>
                <a:extLst>
                  <a:ext uri="{0D108BD9-81ED-4DB2-BD59-A6C34878D82A}">
                    <a16:rowId xmlns:a16="http://schemas.microsoft.com/office/drawing/2014/main" val="936954720"/>
                  </a:ext>
                </a:extLst>
              </a:tr>
              <a:tr h="339325">
                <a:tc>
                  <a:txBody>
                    <a:bodyPr/>
                    <a:lstStyle/>
                    <a:p>
                      <a:pPr algn="l" fontAlgn="b"/>
                      <a:r>
                        <a:rPr lang="en-US" sz="1600" u="none" strike="noStrike" dirty="0" smtClean="0">
                          <a:effectLst/>
                        </a:rPr>
                        <a:t>Hispanic</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357,747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702,206</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4,907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58,337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239,653</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19,297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13,084</a:t>
                      </a:r>
                      <a:endParaRPr lang="en-US" sz="1600" b="0" i="0" u="none" strike="noStrike">
                        <a:effectLst/>
                        <a:latin typeface="Calibri" panose="020F0502020204030204" pitchFamily="34" charset="0"/>
                      </a:endParaRPr>
                    </a:p>
                  </a:txBody>
                  <a:tcPr marL="7620" marR="7620" marT="7620" marB="0" anchor="ctr"/>
                </a:tc>
                <a:extLst>
                  <a:ext uri="{0D108BD9-81ED-4DB2-BD59-A6C34878D82A}">
                    <a16:rowId xmlns:a16="http://schemas.microsoft.com/office/drawing/2014/main" val="986134527"/>
                  </a:ext>
                </a:extLst>
              </a:tr>
              <a:tr h="339325">
                <a:tc>
                  <a:txBody>
                    <a:bodyPr/>
                    <a:lstStyle/>
                    <a:p>
                      <a:pPr algn="l" fontAlgn="b"/>
                      <a:r>
                        <a:rPr lang="en-US" sz="1600" u="none" strike="noStrike" dirty="0" smtClean="0">
                          <a:effectLst/>
                        </a:rPr>
                        <a:t>Other</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3,854</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9,233</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41</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167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1,819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213</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62</a:t>
                      </a:r>
                      <a:endParaRPr lang="en-US" sz="1600" b="0" i="0" u="none" strike="noStrike">
                        <a:effectLst/>
                        <a:latin typeface="Calibri" panose="020F0502020204030204" pitchFamily="34" charset="0"/>
                      </a:endParaRPr>
                    </a:p>
                  </a:txBody>
                  <a:tcPr marL="7620" marR="7620" marT="7620" marB="0" anchor="ctr"/>
                </a:tc>
                <a:extLst>
                  <a:ext uri="{0D108BD9-81ED-4DB2-BD59-A6C34878D82A}">
                    <a16:rowId xmlns:a16="http://schemas.microsoft.com/office/drawing/2014/main" val="1931867771"/>
                  </a:ext>
                </a:extLst>
              </a:tr>
              <a:tr h="339325">
                <a:tc>
                  <a:txBody>
                    <a:bodyPr/>
                    <a:lstStyle/>
                    <a:p>
                      <a:pPr algn="l" fontAlgn="b"/>
                      <a:r>
                        <a:rPr lang="en-US" sz="1600" b="1" i="0" u="none" strike="noStrike" dirty="0" smtClean="0">
                          <a:effectLst/>
                          <a:latin typeface="Calibri" panose="020F0502020204030204" pitchFamily="34" charset="0"/>
                        </a:rPr>
                        <a:t>2050</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a:effectLst/>
                        <a:latin typeface="Calibri" panose="020F0502020204030204" pitchFamily="34" charset="0"/>
                      </a:endParaRPr>
                    </a:p>
                  </a:txBody>
                  <a:tcPr marL="7620" marR="7620" marT="7620" marB="0" anchor="ctr"/>
                </a:tc>
                <a:tc>
                  <a:txBody>
                    <a:bodyPr/>
                    <a:lstStyle/>
                    <a:p>
                      <a:pPr algn="r" fontAlgn="b"/>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2415923532"/>
                  </a:ext>
                </a:extLst>
              </a:tr>
              <a:tr h="339325">
                <a:tc>
                  <a:txBody>
                    <a:bodyPr/>
                    <a:lstStyle/>
                    <a:p>
                      <a:pPr algn="l" fontAlgn="b"/>
                      <a:r>
                        <a:rPr lang="en-US" sz="1600" u="none" strike="noStrike" dirty="0" smtClean="0">
                          <a:effectLst/>
                        </a:rPr>
                        <a:t>Total</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728,518</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1,553,142</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7,114</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98,953</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494,081</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37,733</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a:effectLst/>
                        </a:rPr>
                        <a:t>27,215</a:t>
                      </a:r>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2973276521"/>
                  </a:ext>
                </a:extLst>
              </a:tr>
              <a:tr h="339325">
                <a:tc>
                  <a:txBody>
                    <a:bodyPr/>
                    <a:lstStyle/>
                    <a:p>
                      <a:pPr algn="l" fontAlgn="b"/>
                      <a:r>
                        <a:rPr lang="en-US" sz="1600" u="none" strike="noStrike" dirty="0" smtClean="0">
                          <a:effectLst/>
                        </a:rPr>
                        <a:t>Anglo</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26,709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50,015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275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2,894</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9,536</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1,742</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529</a:t>
                      </a:r>
                      <a:endParaRPr lang="en-US" sz="1600" b="0" i="0" u="none" strike="noStrike">
                        <a:effectLst/>
                        <a:latin typeface="Calibri" panose="020F0502020204030204" pitchFamily="34" charset="0"/>
                      </a:endParaRPr>
                    </a:p>
                  </a:txBody>
                  <a:tcPr marL="7620" marR="7620" marT="7620" marB="0" anchor="ctr"/>
                </a:tc>
                <a:extLst>
                  <a:ext uri="{0D108BD9-81ED-4DB2-BD59-A6C34878D82A}">
                    <a16:rowId xmlns:a16="http://schemas.microsoft.com/office/drawing/2014/main" val="537362013"/>
                  </a:ext>
                </a:extLst>
              </a:tr>
              <a:tr h="339325">
                <a:tc>
                  <a:txBody>
                    <a:bodyPr/>
                    <a:lstStyle/>
                    <a:p>
                      <a:pPr algn="l" fontAlgn="b"/>
                      <a:r>
                        <a:rPr lang="en-US" sz="1600" u="none" strike="noStrike" dirty="0" smtClean="0">
                          <a:effectLst/>
                        </a:rPr>
                        <a:t>Black</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1,398</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3,885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16</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14</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728</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349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9</a:t>
                      </a:r>
                      <a:endParaRPr lang="en-US" sz="1600" b="0" i="0" u="none" strike="noStrike">
                        <a:effectLst/>
                        <a:latin typeface="Calibri" panose="020F0502020204030204" pitchFamily="34" charset="0"/>
                      </a:endParaRPr>
                    </a:p>
                  </a:txBody>
                  <a:tcPr marL="7620" marR="7620" marT="7620" marB="0" anchor="ctr"/>
                </a:tc>
                <a:extLst>
                  <a:ext uri="{0D108BD9-81ED-4DB2-BD59-A6C34878D82A}">
                    <a16:rowId xmlns:a16="http://schemas.microsoft.com/office/drawing/2014/main" val="610272367"/>
                  </a:ext>
                </a:extLst>
              </a:tr>
              <a:tr h="339325">
                <a:tc>
                  <a:txBody>
                    <a:bodyPr/>
                    <a:lstStyle/>
                    <a:p>
                      <a:pPr algn="l" fontAlgn="b"/>
                      <a:r>
                        <a:rPr lang="en-US" sz="1600" u="none" strike="noStrike" dirty="0" smtClean="0">
                          <a:effectLst/>
                        </a:rPr>
                        <a:t>Hispanic</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691,109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1,475,202</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6,787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95,845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481,102</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35,379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26,608</a:t>
                      </a:r>
                      <a:endParaRPr lang="en-US" sz="1600" b="0" i="0" u="none" strike="noStrike">
                        <a:effectLst/>
                        <a:latin typeface="Calibri" panose="020F0502020204030204" pitchFamily="34" charset="0"/>
                      </a:endParaRPr>
                    </a:p>
                  </a:txBody>
                  <a:tcPr marL="7620" marR="7620" marT="7620" marB="0" anchor="ctr"/>
                </a:tc>
                <a:extLst>
                  <a:ext uri="{0D108BD9-81ED-4DB2-BD59-A6C34878D82A}">
                    <a16:rowId xmlns:a16="http://schemas.microsoft.com/office/drawing/2014/main" val="3311694421"/>
                  </a:ext>
                </a:extLst>
              </a:tr>
              <a:tr h="339325">
                <a:tc>
                  <a:txBody>
                    <a:bodyPr/>
                    <a:lstStyle/>
                    <a:p>
                      <a:pPr algn="l" fontAlgn="b"/>
                      <a:r>
                        <a:rPr lang="en-US" sz="1600" u="none" strike="noStrike" dirty="0" smtClean="0">
                          <a:effectLst/>
                        </a:rPr>
                        <a:t>Other</a:t>
                      </a:r>
                      <a:endParaRPr lang="en-US" sz="1600" b="1"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9,302</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24,040</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36</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200</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2,715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263</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a:effectLst/>
                        </a:rPr>
                        <a:t>69</a:t>
                      </a:r>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2977371661"/>
                  </a:ext>
                </a:extLst>
              </a:tr>
            </a:tbl>
          </a:graphicData>
        </a:graphic>
      </p:graphicFrame>
      <p:sp>
        <p:nvSpPr>
          <p:cNvPr id="9" name="TextBox 8"/>
          <p:cNvSpPr txBox="1"/>
          <p:nvPr/>
        </p:nvSpPr>
        <p:spPr>
          <a:xfrm>
            <a:off x="76200" y="6478320"/>
            <a:ext cx="8763000" cy="276999"/>
          </a:xfrm>
          <a:prstGeom prst="rect">
            <a:avLst/>
          </a:prstGeom>
          <a:noFill/>
        </p:spPr>
        <p:txBody>
          <a:bodyPr wrap="square" rtlCol="0">
            <a:spAutoFit/>
          </a:bodyPr>
          <a:lstStyle/>
          <a:p>
            <a:pPr marL="798513" marR="0" lvl="0" indent="-798513"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Source: Texas State Data Center 2016 Population Projections, 0.5 Migration Scenario </a:t>
            </a:r>
          </a:p>
        </p:txBody>
      </p:sp>
    </p:spTree>
    <p:extLst>
      <p:ext uri="{BB962C8B-B14F-4D97-AF65-F5344CB8AC3E}">
        <p14:creationId xmlns:p14="http://schemas.microsoft.com/office/powerpoint/2010/main" val="2162155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Population Change, 2010-2050, Region One Counties</a:t>
            </a:r>
            <a:endParaRPr lang="en-US" dirty="0"/>
          </a:p>
        </p:txBody>
      </p:sp>
      <p:graphicFrame>
        <p:nvGraphicFramePr>
          <p:cNvPr id="7" name="Content Placeholder 6"/>
          <p:cNvGraphicFramePr>
            <a:graphicFrameLocks noGrp="1"/>
          </p:cNvGraphicFramePr>
          <p:nvPr>
            <p:ph idx="1"/>
            <p:extLst/>
          </p:nvPr>
        </p:nvGraphicFramePr>
        <p:xfrm>
          <a:off x="361739" y="1567543"/>
          <a:ext cx="8309988" cy="4507502"/>
        </p:xfrm>
        <a:graphic>
          <a:graphicData uri="http://schemas.openxmlformats.org/drawingml/2006/table">
            <a:tbl>
              <a:tblPr>
                <a:tableStyleId>{5C22544A-7EE6-4342-B048-85BDC9FD1C3A}</a:tableStyleId>
              </a:tblPr>
              <a:tblGrid>
                <a:gridCol w="824997">
                  <a:extLst>
                    <a:ext uri="{9D8B030D-6E8A-4147-A177-3AD203B41FA5}">
                      <a16:colId xmlns:a16="http://schemas.microsoft.com/office/drawing/2014/main" val="4054055592"/>
                    </a:ext>
                  </a:extLst>
                </a:gridCol>
                <a:gridCol w="824997">
                  <a:extLst>
                    <a:ext uri="{9D8B030D-6E8A-4147-A177-3AD203B41FA5}">
                      <a16:colId xmlns:a16="http://schemas.microsoft.com/office/drawing/2014/main" val="1606531622"/>
                    </a:ext>
                  </a:extLst>
                </a:gridCol>
                <a:gridCol w="719999">
                  <a:extLst>
                    <a:ext uri="{9D8B030D-6E8A-4147-A177-3AD203B41FA5}">
                      <a16:colId xmlns:a16="http://schemas.microsoft.com/office/drawing/2014/main" val="1144709267"/>
                    </a:ext>
                  </a:extLst>
                </a:gridCol>
                <a:gridCol w="719999">
                  <a:extLst>
                    <a:ext uri="{9D8B030D-6E8A-4147-A177-3AD203B41FA5}">
                      <a16:colId xmlns:a16="http://schemas.microsoft.com/office/drawing/2014/main" val="244926439"/>
                    </a:ext>
                  </a:extLst>
                </a:gridCol>
                <a:gridCol w="824997">
                  <a:extLst>
                    <a:ext uri="{9D8B030D-6E8A-4147-A177-3AD203B41FA5}">
                      <a16:colId xmlns:a16="http://schemas.microsoft.com/office/drawing/2014/main" val="1543710335"/>
                    </a:ext>
                  </a:extLst>
                </a:gridCol>
                <a:gridCol w="719999">
                  <a:extLst>
                    <a:ext uri="{9D8B030D-6E8A-4147-A177-3AD203B41FA5}">
                      <a16:colId xmlns:a16="http://schemas.microsoft.com/office/drawing/2014/main" val="2841387272"/>
                    </a:ext>
                  </a:extLst>
                </a:gridCol>
                <a:gridCol w="735000">
                  <a:extLst>
                    <a:ext uri="{9D8B030D-6E8A-4147-A177-3AD203B41FA5}">
                      <a16:colId xmlns:a16="http://schemas.microsoft.com/office/drawing/2014/main" val="890781065"/>
                    </a:ext>
                  </a:extLst>
                </a:gridCol>
                <a:gridCol w="735000">
                  <a:extLst>
                    <a:ext uri="{9D8B030D-6E8A-4147-A177-3AD203B41FA5}">
                      <a16:colId xmlns:a16="http://schemas.microsoft.com/office/drawing/2014/main" val="3560178528"/>
                    </a:ext>
                  </a:extLst>
                </a:gridCol>
                <a:gridCol w="735000">
                  <a:extLst>
                    <a:ext uri="{9D8B030D-6E8A-4147-A177-3AD203B41FA5}">
                      <a16:colId xmlns:a16="http://schemas.microsoft.com/office/drawing/2014/main" val="684109360"/>
                    </a:ext>
                  </a:extLst>
                </a:gridCol>
                <a:gridCol w="735000">
                  <a:extLst>
                    <a:ext uri="{9D8B030D-6E8A-4147-A177-3AD203B41FA5}">
                      <a16:colId xmlns:a16="http://schemas.microsoft.com/office/drawing/2014/main" val="3778070919"/>
                    </a:ext>
                  </a:extLst>
                </a:gridCol>
                <a:gridCol w="735000">
                  <a:extLst>
                    <a:ext uri="{9D8B030D-6E8A-4147-A177-3AD203B41FA5}">
                      <a16:colId xmlns:a16="http://schemas.microsoft.com/office/drawing/2014/main" val="3437245781"/>
                    </a:ext>
                  </a:extLst>
                </a:gridCol>
              </a:tblGrid>
              <a:tr h="441890">
                <a:tc rowSpan="2">
                  <a:txBody>
                    <a:bodyPr/>
                    <a:lstStyle/>
                    <a:p>
                      <a:pPr algn="l" fontAlgn="b"/>
                      <a:endParaRPr lang="en-US" sz="1600" b="1" i="0" u="none" strike="noStrike" dirty="0">
                        <a:effectLst/>
                        <a:latin typeface="Calibri" panose="020F0502020204030204" pitchFamily="34" charset="0"/>
                      </a:endParaRPr>
                    </a:p>
                  </a:txBody>
                  <a:tcPr marL="7620" marR="7620" marT="7620" marB="0" anchor="ctr"/>
                </a:tc>
                <a:tc gridSpan="5">
                  <a:txBody>
                    <a:bodyPr/>
                    <a:lstStyle/>
                    <a:p>
                      <a:pPr algn="l" fontAlgn="b"/>
                      <a:r>
                        <a:rPr lang="en-US" sz="1600" b="1" i="0" u="none" strike="noStrike" dirty="0" smtClean="0">
                          <a:effectLst/>
                          <a:latin typeface="Calibri" panose="020F0502020204030204" pitchFamily="34" charset="0"/>
                        </a:rPr>
                        <a:t>Numeric Change,</a:t>
                      </a:r>
                      <a:r>
                        <a:rPr lang="en-US" sz="1600" b="1" i="0" u="none" strike="noStrike" baseline="0" dirty="0" smtClean="0">
                          <a:effectLst/>
                          <a:latin typeface="Calibri" panose="020F0502020204030204" pitchFamily="34" charset="0"/>
                        </a:rPr>
                        <a:t> 2010-2050</a:t>
                      </a:r>
                      <a:endParaRPr lang="en-US" sz="1600" b="1" i="0" u="none" strike="noStrike" dirty="0">
                        <a:effectLst/>
                        <a:latin typeface="Calibri" panose="020F0502020204030204" pitchFamily="34" charset="0"/>
                      </a:endParaRPr>
                    </a:p>
                  </a:txBody>
                  <a:tcPr marL="7620" marR="7620" marT="7620" marB="0" anchor="ctr"/>
                </a:tc>
                <a:tc hMerge="1">
                  <a:txBody>
                    <a:bodyPr/>
                    <a:lstStyle/>
                    <a:p>
                      <a:pPr algn="l" fontAlgn="b"/>
                      <a:endParaRPr lang="en-US" sz="1600" b="1" i="0" u="none" strike="noStrike" dirty="0">
                        <a:effectLst/>
                        <a:latin typeface="Calibri" panose="020F0502020204030204" pitchFamily="34" charset="0"/>
                      </a:endParaRPr>
                    </a:p>
                  </a:txBody>
                  <a:tcPr marL="7620" marR="7620" marT="7620" marB="0" anchor="ctr"/>
                </a:tc>
                <a:tc hMerge="1">
                  <a:txBody>
                    <a:bodyPr/>
                    <a:lstStyle/>
                    <a:p>
                      <a:pPr algn="l" fontAlgn="b"/>
                      <a:endParaRPr lang="en-US" sz="1600" b="1" i="0" u="none" strike="noStrike" dirty="0">
                        <a:effectLst/>
                        <a:latin typeface="Calibri" panose="020F0502020204030204" pitchFamily="34" charset="0"/>
                      </a:endParaRPr>
                    </a:p>
                  </a:txBody>
                  <a:tcPr marL="7620" marR="7620" marT="7620" marB="0" anchor="ctr"/>
                </a:tc>
                <a:tc hMerge="1">
                  <a:txBody>
                    <a:bodyPr/>
                    <a:lstStyle/>
                    <a:p>
                      <a:pPr algn="l" fontAlgn="b"/>
                      <a:endParaRPr lang="en-US" sz="1600" b="1" i="0" u="none" strike="noStrike" dirty="0">
                        <a:effectLst/>
                        <a:latin typeface="Calibri" panose="020F0502020204030204" pitchFamily="34" charset="0"/>
                      </a:endParaRPr>
                    </a:p>
                  </a:txBody>
                  <a:tcPr marL="7620" marR="7620" marT="7620" marB="0" anchor="ctr"/>
                </a:tc>
                <a:tc hMerge="1">
                  <a:txBody>
                    <a:bodyPr/>
                    <a:lstStyle/>
                    <a:p>
                      <a:pPr algn="l" fontAlgn="b"/>
                      <a:endParaRPr lang="en-US" sz="1600" b="1" i="0" u="none" strike="noStrike" dirty="0">
                        <a:effectLst/>
                        <a:latin typeface="Calibri" panose="020F0502020204030204" pitchFamily="34" charset="0"/>
                      </a:endParaRPr>
                    </a:p>
                  </a:txBody>
                  <a:tcPr marL="7620" marR="7620" marT="7620" marB="0" anchor="ctr"/>
                </a:tc>
                <a:tc gridSpan="5">
                  <a:txBody>
                    <a:bodyPr/>
                    <a:lstStyle/>
                    <a:p>
                      <a:pPr algn="l" fontAlgn="b"/>
                      <a:r>
                        <a:rPr lang="en-US" sz="1600" b="1" i="0" u="none" strike="noStrike" dirty="0" smtClean="0">
                          <a:effectLst/>
                          <a:latin typeface="Calibri" panose="020F0502020204030204" pitchFamily="34" charset="0"/>
                        </a:rPr>
                        <a:t>Percent Change, 2010-2050</a:t>
                      </a:r>
                      <a:endParaRPr lang="en-US" sz="1600" b="1" i="0" u="none" strike="noStrike" dirty="0">
                        <a:effectLst/>
                        <a:latin typeface="Calibri" panose="020F0502020204030204" pitchFamily="34" charset="0"/>
                      </a:endParaRPr>
                    </a:p>
                  </a:txBody>
                  <a:tcPr marL="7620" marR="7620" marT="7620" marB="0" anchor="ctr"/>
                </a:tc>
                <a:tc hMerge="1">
                  <a:txBody>
                    <a:bodyPr/>
                    <a:lstStyle/>
                    <a:p>
                      <a:pPr algn="l" fontAlgn="b"/>
                      <a:endParaRPr lang="en-US" sz="1600" b="1" i="0" u="none" strike="noStrike">
                        <a:effectLst/>
                        <a:latin typeface="Calibri" panose="020F0502020204030204" pitchFamily="34" charset="0"/>
                      </a:endParaRPr>
                    </a:p>
                  </a:txBody>
                  <a:tcPr marL="7620" marR="7620" marT="7620" marB="0" anchor="ctr"/>
                </a:tc>
                <a:tc hMerge="1">
                  <a:txBody>
                    <a:bodyPr/>
                    <a:lstStyle/>
                    <a:p>
                      <a:pPr algn="l" fontAlgn="b"/>
                      <a:endParaRPr lang="en-US" sz="1600" b="1" i="0" u="none" strike="noStrike">
                        <a:effectLst/>
                        <a:latin typeface="Calibri" panose="020F0502020204030204" pitchFamily="34" charset="0"/>
                      </a:endParaRPr>
                    </a:p>
                  </a:txBody>
                  <a:tcPr marL="7620" marR="7620" marT="7620" marB="0" anchor="ctr"/>
                </a:tc>
                <a:tc hMerge="1">
                  <a:txBody>
                    <a:bodyPr/>
                    <a:lstStyle/>
                    <a:p>
                      <a:pPr algn="l" fontAlgn="b"/>
                      <a:endParaRPr lang="en-US" sz="1600" b="1" i="0" u="none" strike="noStrike">
                        <a:effectLst/>
                        <a:latin typeface="Calibri" panose="020F0502020204030204" pitchFamily="34" charset="0"/>
                      </a:endParaRPr>
                    </a:p>
                  </a:txBody>
                  <a:tcPr marL="7620" marR="7620" marT="7620" marB="0" anchor="ctr"/>
                </a:tc>
                <a:tc hMerge="1">
                  <a:txBody>
                    <a:bodyPr/>
                    <a:lstStyle/>
                    <a:p>
                      <a:pPr algn="l" fontAlgn="b"/>
                      <a:endParaRPr lang="en-US" sz="1600" b="1"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2307187994"/>
                  </a:ext>
                </a:extLst>
              </a:tr>
              <a:tr h="441890">
                <a:tc vMerge="1">
                  <a:txBody>
                    <a:bodyPr/>
                    <a:lstStyle/>
                    <a:p>
                      <a:pPr algn="ctr" fontAlgn="b"/>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dirty="0" smtClean="0">
                          <a:effectLst/>
                        </a:rPr>
                        <a:t>Total</a:t>
                      </a:r>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dirty="0" smtClean="0">
                          <a:effectLst/>
                        </a:rPr>
                        <a:t>NH White</a:t>
                      </a:r>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dirty="0" smtClean="0">
                          <a:effectLst/>
                        </a:rPr>
                        <a:t>Black</a:t>
                      </a:r>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dirty="0" smtClean="0">
                          <a:effectLst/>
                        </a:rPr>
                        <a:t>Hispanic</a:t>
                      </a:r>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dirty="0" smtClean="0">
                          <a:effectLst/>
                        </a:rPr>
                        <a:t>Other</a:t>
                      </a:r>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dirty="0" smtClean="0">
                          <a:effectLst/>
                        </a:rPr>
                        <a:t>Total</a:t>
                      </a:r>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dirty="0" smtClean="0">
                          <a:effectLst/>
                        </a:rPr>
                        <a:t>NH White</a:t>
                      </a:r>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b="0" i="0" u="none" strike="noStrike" dirty="0" smtClean="0">
                          <a:effectLst/>
                          <a:latin typeface="+mn-lt"/>
                        </a:rPr>
                        <a:t>Black</a:t>
                      </a:r>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dirty="0" smtClean="0">
                          <a:effectLst/>
                        </a:rPr>
                        <a:t>Hispanic</a:t>
                      </a:r>
                      <a:endParaRPr lang="en-US" sz="1600" b="1" i="0" u="none" strike="noStrike" dirty="0">
                        <a:effectLst/>
                        <a:latin typeface="Calibri" panose="020F0502020204030204" pitchFamily="34" charset="0"/>
                      </a:endParaRPr>
                    </a:p>
                  </a:txBody>
                  <a:tcPr marL="7620" marR="7620" marT="7620" marB="0" anchor="ctr"/>
                </a:tc>
                <a:tc>
                  <a:txBody>
                    <a:bodyPr/>
                    <a:lstStyle/>
                    <a:p>
                      <a:pPr algn="ctr" fontAlgn="b"/>
                      <a:r>
                        <a:rPr lang="en-US" sz="1600" u="none" strike="noStrike" dirty="0" smtClean="0">
                          <a:effectLst/>
                        </a:rPr>
                        <a:t>Other</a:t>
                      </a:r>
                      <a:endParaRPr lang="en-US" sz="1600" b="1"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35215560"/>
                  </a:ext>
                </a:extLst>
              </a:tr>
              <a:tr h="595052">
                <a:tc>
                  <a:txBody>
                    <a:bodyPr/>
                    <a:lstStyle/>
                    <a:p>
                      <a:pPr algn="l" fontAlgn="b"/>
                      <a:r>
                        <a:rPr lang="en-US" sz="1600" b="0" i="0" u="none" strike="noStrike" dirty="0" smtClean="0">
                          <a:effectLst/>
                          <a:latin typeface="Calibri" panose="020F0502020204030204" pitchFamily="34" charset="0"/>
                        </a:rPr>
                        <a:t>Hidalgo</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778,373</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-10,538</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a:effectLst/>
                        </a:rPr>
                        <a:t>1,108</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772,996</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14,807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100.5%</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a:t>
                      </a:r>
                      <a:r>
                        <a:rPr lang="en-US" sz="1600" u="none" strike="noStrike" dirty="0" smtClean="0">
                          <a:solidFill>
                            <a:srgbClr val="C00000"/>
                          </a:solidFill>
                          <a:effectLst/>
                        </a:rPr>
                        <a:t>17.4%</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39.9%</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110.1%</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160.4%</a:t>
                      </a:r>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1627128840"/>
                  </a:ext>
                </a:extLst>
              </a:tr>
              <a:tr h="595052">
                <a:tc>
                  <a:txBody>
                    <a:bodyPr/>
                    <a:lstStyle/>
                    <a:p>
                      <a:pPr algn="l" fontAlgn="b"/>
                      <a:r>
                        <a:rPr lang="en-US" sz="1600" b="0" i="0" u="none" strike="noStrike" dirty="0" smtClean="0">
                          <a:effectLst/>
                          <a:latin typeface="Calibri" panose="020F0502020204030204" pitchFamily="34" charset="0"/>
                        </a:rPr>
                        <a:t>Cameron</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322,298</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-16,718</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a:effectLst/>
                        </a:rPr>
                        <a:t>206</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333,362</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5,448</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79.3%</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a:t>
                      </a:r>
                      <a:r>
                        <a:rPr lang="en-US" sz="1600" u="none" strike="noStrike" dirty="0" smtClean="0">
                          <a:solidFill>
                            <a:srgbClr val="C00000"/>
                          </a:solidFill>
                          <a:effectLst/>
                        </a:rPr>
                        <a:t>38.5%</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17.3%</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93.2%</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141.4%</a:t>
                      </a:r>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492187644"/>
                  </a:ext>
                </a:extLst>
              </a:tr>
              <a:tr h="595052">
                <a:tc>
                  <a:txBody>
                    <a:bodyPr/>
                    <a:lstStyle/>
                    <a:p>
                      <a:pPr algn="l" fontAlgn="b"/>
                      <a:r>
                        <a:rPr lang="en-US" sz="1600" b="0" i="0" u="none" strike="noStrike" dirty="0" smtClean="0">
                          <a:effectLst/>
                          <a:latin typeface="Calibri" panose="020F0502020204030204" pitchFamily="34" charset="0"/>
                        </a:rPr>
                        <a:t>Webb</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243,777</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1,191</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241</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241,449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896</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97.4%</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14.3%</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49.5%</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100.7%</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49.3%</a:t>
                      </a:r>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352926113"/>
                  </a:ext>
                </a:extLst>
              </a:tr>
              <a:tr h="595052">
                <a:tc>
                  <a:txBody>
                    <a:bodyPr/>
                    <a:lstStyle/>
                    <a:p>
                      <a:pPr algn="l" fontAlgn="b"/>
                      <a:r>
                        <a:rPr lang="en-US" sz="1600" b="0" i="0" u="none" strike="noStrike" dirty="0" smtClean="0">
                          <a:effectLst/>
                          <a:latin typeface="Calibri" panose="020F0502020204030204" pitchFamily="34" charset="0"/>
                        </a:rPr>
                        <a:t>Starr</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37,985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445</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-1</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a:effectLst/>
                        </a:rPr>
                        <a:t>37,508</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33</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62.3%</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18.2%</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a:t>
                      </a:r>
                      <a:r>
                        <a:rPr lang="en-US" sz="1600" u="none" strike="noStrike" dirty="0" smtClean="0">
                          <a:solidFill>
                            <a:srgbClr val="C00000"/>
                          </a:solidFill>
                          <a:effectLst/>
                        </a:rPr>
                        <a:t>6.7</a:t>
                      </a:r>
                      <a:r>
                        <a:rPr lang="en-US" sz="1600" u="none" strike="noStrike" dirty="0">
                          <a:solidFill>
                            <a:srgbClr val="C00000"/>
                          </a:solidFill>
                          <a:effectLst/>
                        </a:rPr>
                        <a:t>%</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64.3%</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19.8%</a:t>
                      </a:r>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1921429609"/>
                  </a:ext>
                </a:extLst>
              </a:tr>
              <a:tr h="595052">
                <a:tc>
                  <a:txBody>
                    <a:bodyPr/>
                    <a:lstStyle/>
                    <a:p>
                      <a:pPr algn="l" fontAlgn="b"/>
                      <a:r>
                        <a:rPr lang="en-US" sz="1600" b="0" i="0" u="none" strike="noStrike" dirty="0" smtClean="0">
                          <a:effectLst/>
                          <a:latin typeface="Calibri" panose="020F0502020204030204" pitchFamily="34" charset="0"/>
                        </a:rPr>
                        <a:t>Willacy</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15,599</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-493</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a:solidFill>
                            <a:srgbClr val="C00000"/>
                          </a:solidFill>
                          <a:effectLst/>
                        </a:rPr>
                        <a:t>-40</a:t>
                      </a:r>
                      <a:endParaRPr lang="en-US" sz="1600" b="0" i="0" u="none" strike="noStrike">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a:effectLst/>
                        </a:rPr>
                        <a:t>16,082</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a:effectLst/>
                        </a:rPr>
                        <a:t>50</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70.5%</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a:t>
                      </a:r>
                      <a:r>
                        <a:rPr lang="en-US" sz="1600" u="none" strike="noStrike" dirty="0" smtClean="0">
                          <a:solidFill>
                            <a:srgbClr val="C00000"/>
                          </a:solidFill>
                          <a:effectLst/>
                        </a:rPr>
                        <a:t>22.1%</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a:t>
                      </a:r>
                      <a:r>
                        <a:rPr lang="en-US" sz="1600" u="none" strike="noStrike" dirty="0" smtClean="0">
                          <a:solidFill>
                            <a:srgbClr val="C00000"/>
                          </a:solidFill>
                          <a:effectLst/>
                        </a:rPr>
                        <a:t>10.3%</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83.3%</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23.5%</a:t>
                      </a:r>
                      <a:endParaRPr lang="en-US" sz="1600" b="0" i="0" u="none" strike="noStrike" dirty="0">
                        <a:effectLst/>
                        <a:latin typeface="Calibri" panose="020F0502020204030204" pitchFamily="34" charset="0"/>
                      </a:endParaRPr>
                    </a:p>
                  </a:txBody>
                  <a:tcPr marL="7620" marR="7620" marT="7620" marB="0" anchor="ctr"/>
                </a:tc>
                <a:extLst>
                  <a:ext uri="{0D108BD9-81ED-4DB2-BD59-A6C34878D82A}">
                    <a16:rowId xmlns:a16="http://schemas.microsoft.com/office/drawing/2014/main" val="915631683"/>
                  </a:ext>
                </a:extLst>
              </a:tr>
              <a:tr h="595052">
                <a:tc>
                  <a:txBody>
                    <a:bodyPr/>
                    <a:lstStyle/>
                    <a:p>
                      <a:pPr algn="l" fontAlgn="b"/>
                      <a:r>
                        <a:rPr lang="en-US" sz="1600" b="0" i="0" u="none" strike="noStrike" dirty="0" smtClean="0">
                          <a:effectLst/>
                          <a:latin typeface="Calibri" panose="020F0502020204030204" pitchFamily="34" charset="0"/>
                        </a:rPr>
                        <a:t>Jim Hogg</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a:effectLst/>
                        </a:rPr>
                        <a:t>1,814</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-59</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-2</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a:effectLst/>
                        </a:rPr>
                        <a:t>1,880</a:t>
                      </a:r>
                      <a:endParaRPr lang="en-US" sz="1600" b="0" i="0" u="none" strike="noStrike">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-5</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34.2%</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a:t>
                      </a:r>
                      <a:r>
                        <a:rPr lang="en-US" sz="1600" u="none" strike="noStrike" dirty="0" smtClean="0">
                          <a:solidFill>
                            <a:srgbClr val="C00000"/>
                          </a:solidFill>
                          <a:effectLst/>
                        </a:rPr>
                        <a:t>17.7%</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a:t>
                      </a:r>
                      <a:r>
                        <a:rPr lang="en-US" sz="1600" u="none" strike="noStrike" dirty="0" smtClean="0">
                          <a:solidFill>
                            <a:srgbClr val="C00000"/>
                          </a:solidFill>
                          <a:effectLst/>
                        </a:rPr>
                        <a:t>11.1%</a:t>
                      </a:r>
                      <a:endParaRPr lang="en-US" sz="1600" b="0" i="0" u="none" strike="noStrike" dirty="0">
                        <a:solidFill>
                          <a:srgbClr val="C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smtClean="0">
                          <a:effectLst/>
                        </a:rPr>
                        <a:t>38.3%</a:t>
                      </a:r>
                      <a:endParaRPr lang="en-US" sz="1600" b="0" i="0" u="none" strike="noStrike" dirty="0">
                        <a:effectLst/>
                        <a:latin typeface="Calibri" panose="020F0502020204030204" pitchFamily="34" charset="0"/>
                      </a:endParaRPr>
                    </a:p>
                  </a:txBody>
                  <a:tcPr marL="7620" marR="7620" marT="7620" marB="0" anchor="ctr"/>
                </a:tc>
                <a:tc>
                  <a:txBody>
                    <a:bodyPr/>
                    <a:lstStyle/>
                    <a:p>
                      <a:pPr algn="r" fontAlgn="b"/>
                      <a:r>
                        <a:rPr lang="en-US" sz="1600" u="none" strike="noStrike" dirty="0">
                          <a:solidFill>
                            <a:srgbClr val="C00000"/>
                          </a:solidFill>
                          <a:effectLst/>
                        </a:rPr>
                        <a:t>-</a:t>
                      </a:r>
                      <a:r>
                        <a:rPr lang="en-US" sz="1600" u="none" strike="noStrike" dirty="0" smtClean="0">
                          <a:solidFill>
                            <a:srgbClr val="C00000"/>
                          </a:solidFill>
                          <a:effectLst/>
                        </a:rPr>
                        <a:t>12.2%</a:t>
                      </a:r>
                      <a:endParaRPr lang="en-US" sz="1600" b="0" i="0" u="none" strike="noStrike" dirty="0">
                        <a:solidFill>
                          <a:srgbClr val="C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23199968"/>
                  </a:ext>
                </a:extLst>
              </a:tr>
            </a:tbl>
          </a:graphicData>
        </a:graphic>
      </p:graphicFrame>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8" name="TextBox 7"/>
          <p:cNvSpPr txBox="1"/>
          <p:nvPr/>
        </p:nvSpPr>
        <p:spPr>
          <a:xfrm>
            <a:off x="76200" y="6478320"/>
            <a:ext cx="8763000" cy="276999"/>
          </a:xfrm>
          <a:prstGeom prst="rect">
            <a:avLst/>
          </a:prstGeom>
          <a:noFill/>
        </p:spPr>
        <p:txBody>
          <a:bodyPr wrap="square" rtlCol="0">
            <a:spAutoFit/>
          </a:bodyPr>
          <a:lstStyle/>
          <a:p>
            <a:pPr marL="798513" marR="0" lvl="0" indent="-798513"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Source: Texas State Data Center 2016 Population Projections, 0.5 Migration Scenario </a:t>
            </a:r>
          </a:p>
        </p:txBody>
      </p:sp>
    </p:spTree>
    <p:extLst>
      <p:ext uri="{BB962C8B-B14F-4D97-AF65-F5344CB8AC3E}">
        <p14:creationId xmlns:p14="http://schemas.microsoft.com/office/powerpoint/2010/main" val="3407517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a:xfrm>
            <a:off x="377191" y="1529036"/>
            <a:ext cx="8458200" cy="4877340"/>
          </a:xfrm>
        </p:spPr>
        <p:txBody>
          <a:bodyPr>
            <a:normAutofit fontScale="92500"/>
          </a:bodyPr>
          <a:lstStyle/>
          <a:p>
            <a:r>
              <a:rPr lang="en-US" dirty="0"/>
              <a:t>Texas is experiencing significant growth.</a:t>
            </a:r>
          </a:p>
          <a:p>
            <a:r>
              <a:rPr lang="en-US" dirty="0" smtClean="0"/>
              <a:t>Population growth is not geographically evenly distributed.</a:t>
            </a:r>
          </a:p>
          <a:p>
            <a:r>
              <a:rPr lang="en-US" dirty="0" smtClean="0"/>
              <a:t>Texas continues to racially/ethnically </a:t>
            </a:r>
            <a:r>
              <a:rPr lang="en-US" dirty="0"/>
              <a:t>diversify</a:t>
            </a:r>
            <a:r>
              <a:rPr lang="en-US" dirty="0" smtClean="0"/>
              <a:t>.</a:t>
            </a:r>
          </a:p>
          <a:p>
            <a:r>
              <a:rPr lang="en-US" dirty="0"/>
              <a:t>The population of Texas, while relatively young, is also aging.</a:t>
            </a:r>
          </a:p>
          <a:p>
            <a:r>
              <a:rPr lang="en-US" dirty="0"/>
              <a:t>The components of population change have varying implications for infrastructure in Texas. </a:t>
            </a:r>
          </a:p>
          <a:p>
            <a:r>
              <a:rPr lang="en-US" dirty="0" smtClean="0"/>
              <a:t>A young and growing workforce could be a competitive edge for Texas and its growing metro areas.</a:t>
            </a:r>
          </a:p>
          <a:p>
            <a:r>
              <a:rPr lang="en-US" dirty="0"/>
              <a:t>Demographic shifts may have serious implications for maintaining inclusive and equitable economic growth in the state</a:t>
            </a:r>
            <a:r>
              <a:rPr lang="en-US" dirty="0" smtClean="0"/>
              <a:t>.</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spTree>
    <p:extLst>
      <p:ext uri="{BB962C8B-B14F-4D97-AF65-F5344CB8AC3E}">
        <p14:creationId xmlns:p14="http://schemas.microsoft.com/office/powerpoint/2010/main" val="1965258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 y="-6651"/>
            <a:ext cx="9144001" cy="6871302"/>
          </a:xfrm>
          <a:prstGeom prst="rect">
            <a:avLst/>
          </a:prstGeom>
        </p:spPr>
      </p:pic>
    </p:spTree>
    <p:extLst>
      <p:ext uri="{BB962C8B-B14F-4D97-AF65-F5344CB8AC3E}">
        <p14:creationId xmlns:p14="http://schemas.microsoft.com/office/powerpoint/2010/main" val="170471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solidFill>
              </a:rPr>
              <a:t>Children </a:t>
            </a:r>
            <a:r>
              <a:rPr lang="en-US" dirty="0" smtClean="0">
                <a:solidFill>
                  <a:schemeClr val="tx2"/>
                </a:solidFill>
              </a:rPr>
              <a:t>in poverty most substantial in the urban core counties and in the lower RGV. </a:t>
            </a:r>
          </a:p>
          <a:p>
            <a:pPr lvl="1"/>
            <a:r>
              <a:rPr lang="en-US" dirty="0" smtClean="0">
                <a:solidFill>
                  <a:schemeClr val="tx2"/>
                </a:solidFill>
              </a:rPr>
              <a:t>Percent children in poverty greatest in lower RGV.</a:t>
            </a:r>
          </a:p>
          <a:p>
            <a:r>
              <a:rPr lang="en-US" dirty="0" smtClean="0">
                <a:solidFill>
                  <a:schemeClr val="tx2"/>
                </a:solidFill>
              </a:rPr>
              <a:t>Children who do not speak English at home most substantial in </a:t>
            </a:r>
            <a:r>
              <a:rPr lang="en-US" dirty="0">
                <a:solidFill>
                  <a:schemeClr val="tx2"/>
                </a:solidFill>
              </a:rPr>
              <a:t>urban core counties and lower RGV. </a:t>
            </a:r>
          </a:p>
          <a:p>
            <a:pPr lvl="1"/>
            <a:r>
              <a:rPr lang="en-US" dirty="0">
                <a:solidFill>
                  <a:schemeClr val="tx2"/>
                </a:solidFill>
              </a:rPr>
              <a:t>Percent children who do not speak English at home </a:t>
            </a:r>
            <a:r>
              <a:rPr lang="en-US" dirty="0" smtClean="0">
                <a:solidFill>
                  <a:schemeClr val="tx2"/>
                </a:solidFill>
              </a:rPr>
              <a:t>greatest </a:t>
            </a:r>
            <a:r>
              <a:rPr lang="en-US" dirty="0">
                <a:solidFill>
                  <a:schemeClr val="tx2"/>
                </a:solidFill>
              </a:rPr>
              <a:t>in lower RGV</a:t>
            </a:r>
            <a:r>
              <a:rPr lang="en-US" dirty="0" smtClean="0">
                <a:solidFill>
                  <a:schemeClr val="tx2"/>
                </a:solidFill>
              </a:rPr>
              <a:t>.</a:t>
            </a:r>
          </a:p>
          <a:p>
            <a:r>
              <a:rPr lang="en-US" dirty="0" smtClean="0">
                <a:solidFill>
                  <a:schemeClr val="tx2"/>
                </a:solidFill>
              </a:rPr>
              <a:t>Substantial divide between Hispanics and other race/ethnic groups in educational attainment and income. </a:t>
            </a:r>
          </a:p>
          <a:p>
            <a:r>
              <a:rPr lang="en-US" dirty="0" smtClean="0">
                <a:solidFill>
                  <a:schemeClr val="tx2"/>
                </a:solidFill>
              </a:rPr>
              <a:t>Trends in educational attainment suggest increasing percent of labor force aged population has post-secondary education.</a:t>
            </a:r>
            <a:endParaRPr lang="en-US" dirty="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993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30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835080"/>
            <a:ext cx="8890000" cy="1600200"/>
          </a:xfrm>
          <a:prstGeom prst="rect">
            <a:avLst/>
          </a:prstGeom>
        </p:spPr>
      </p:pic>
      <p:sp>
        <p:nvSpPr>
          <p:cNvPr id="4" name="TextBox 3"/>
          <p:cNvSpPr txBox="1"/>
          <p:nvPr/>
        </p:nvSpPr>
        <p:spPr>
          <a:xfrm>
            <a:off x="3400975" y="4019341"/>
            <a:ext cx="2342051" cy="1200329"/>
          </a:xfrm>
          <a:prstGeom prst="rect">
            <a:avLst/>
          </a:prstGeom>
          <a:noFill/>
        </p:spPr>
        <p:txBody>
          <a:bodyPr wrap="none" rtlCol="0">
            <a:spAutoFit/>
          </a:bodyPr>
          <a:lstStyle/>
          <a:p>
            <a:pPr algn="ctr"/>
            <a:r>
              <a:rPr lang="en-US" dirty="0" smtClean="0"/>
              <a:t>May 23-24, 2018</a:t>
            </a:r>
          </a:p>
          <a:p>
            <a:pPr algn="ctr"/>
            <a:r>
              <a:rPr lang="en-US" dirty="0" smtClean="0"/>
              <a:t>Austin, TX</a:t>
            </a:r>
          </a:p>
          <a:p>
            <a:pPr algn="ctr"/>
            <a:r>
              <a:rPr lang="en-US" dirty="0" smtClean="0"/>
              <a:t>Registration open now.</a:t>
            </a:r>
          </a:p>
          <a:p>
            <a:pPr algn="ctr"/>
            <a:endParaRPr lang="en-US" dirty="0"/>
          </a:p>
        </p:txBody>
      </p:sp>
    </p:spTree>
    <p:extLst>
      <p:ext uri="{BB962C8B-B14F-4D97-AF65-F5344CB8AC3E}">
        <p14:creationId xmlns:p14="http://schemas.microsoft.com/office/powerpoint/2010/main" val="2778568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31</a:t>
            </a:fld>
            <a:endParaRPr lang="en-US" dirty="0"/>
          </a:p>
        </p:txBody>
      </p:sp>
      <p:grpSp>
        <p:nvGrpSpPr>
          <p:cNvPr id="2" name="Group 1"/>
          <p:cNvGrpSpPr/>
          <p:nvPr/>
        </p:nvGrpSpPr>
        <p:grpSpPr>
          <a:xfrm>
            <a:off x="914400" y="2037963"/>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5">
                      <a:lumMod val="50000"/>
                    </a:schemeClr>
                  </a:solidFill>
                  <a:hlinkClick r:id="rId4"/>
                </a:rPr>
                <a:t>demographics.texas.gov</a:t>
              </a:r>
              <a:r>
                <a:rPr lang="en-US" dirty="0" smtClean="0">
                  <a:solidFill>
                    <a:schemeClr val="accent5">
                      <a:lumMod val="50000"/>
                    </a:schemeClr>
                  </a:solidFill>
                </a:rPr>
                <a:t> </a:t>
              </a:r>
              <a:r>
                <a:rPr lang="en-US" dirty="0" smtClean="0"/>
                <a:t> </a:t>
              </a:r>
              <a:endParaRPr lang="en-US" dirty="0"/>
            </a:p>
          </p:txBody>
        </p:sp>
        <p:sp>
          <p:nvSpPr>
            <p:cNvPr id="12" name="Rectangle 11"/>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3" name="Group 12"/>
            <p:cNvGrpSpPr/>
            <p:nvPr/>
          </p:nvGrpSpPr>
          <p:grpSpPr>
            <a:xfrm>
              <a:off x="3159701" y="4061868"/>
              <a:ext cx="5896037" cy="461665"/>
              <a:chOff x="1600524" y="4688713"/>
              <a:chExt cx="5896036" cy="461665"/>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524" y="4729277"/>
                <a:ext cx="380534" cy="380535"/>
              </a:xfrm>
              <a:prstGeom prst="rect">
                <a:avLst/>
              </a:prstGeom>
            </p:spPr>
          </p:pic>
          <p:sp>
            <p:nvSpPr>
              <p:cNvPr id="15" name="TextBox 14"/>
              <p:cNvSpPr txBox="1"/>
              <p:nvPr/>
            </p:nvSpPr>
            <p:spPr>
              <a:xfrm>
                <a:off x="2165193" y="4688713"/>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Population Growth, 2010-2017</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1254681"/>
              </p:ext>
            </p:extLst>
          </p:nvPr>
        </p:nvGraphicFramePr>
        <p:xfrm>
          <a:off x="377825" y="1511300"/>
          <a:ext cx="8458200" cy="2865120"/>
        </p:xfrm>
        <a:graphic>
          <a:graphicData uri="http://schemas.openxmlformats.org/drawingml/2006/table">
            <a:tbl>
              <a:tblPr firstRow="1" bandRow="1">
                <a:tableStyleId>{5C22544A-7EE6-4342-B048-85BDC9FD1C3A}</a:tableStyleId>
              </a:tblPr>
              <a:tblGrid>
                <a:gridCol w="1755775">
                  <a:extLst>
                    <a:ext uri="{9D8B030D-6E8A-4147-A177-3AD203B41FA5}">
                      <a16:colId xmlns:a16="http://schemas.microsoft.com/office/drawing/2014/main" val="92433254"/>
                    </a:ext>
                  </a:extLst>
                </a:gridCol>
                <a:gridCol w="1627505">
                  <a:extLst>
                    <a:ext uri="{9D8B030D-6E8A-4147-A177-3AD203B41FA5}">
                      <a16:colId xmlns:a16="http://schemas.microsoft.com/office/drawing/2014/main" val="2523143380"/>
                    </a:ext>
                  </a:extLst>
                </a:gridCol>
                <a:gridCol w="1691640">
                  <a:extLst>
                    <a:ext uri="{9D8B030D-6E8A-4147-A177-3AD203B41FA5}">
                      <a16:colId xmlns:a16="http://schemas.microsoft.com/office/drawing/2014/main" val="1130105794"/>
                    </a:ext>
                  </a:extLst>
                </a:gridCol>
                <a:gridCol w="1691640">
                  <a:extLst>
                    <a:ext uri="{9D8B030D-6E8A-4147-A177-3AD203B41FA5}">
                      <a16:colId xmlns:a16="http://schemas.microsoft.com/office/drawing/2014/main" val="3839075791"/>
                    </a:ext>
                  </a:extLst>
                </a:gridCol>
                <a:gridCol w="1691640">
                  <a:extLst>
                    <a:ext uri="{9D8B030D-6E8A-4147-A177-3AD203B41FA5}">
                      <a16:colId xmlns:a16="http://schemas.microsoft.com/office/drawing/2014/main" val="3002621545"/>
                    </a:ext>
                  </a:extLst>
                </a:gridCol>
              </a:tblGrid>
              <a:tr h="370840">
                <a:tc>
                  <a:txBody>
                    <a:bodyPr/>
                    <a:lstStyle/>
                    <a:p>
                      <a:pPr algn="ctr"/>
                      <a:r>
                        <a:rPr lang="en-US" dirty="0" smtClean="0"/>
                        <a:t>Area</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2017</a:t>
                      </a:r>
                      <a:endParaRPr lang="en-US" dirty="0"/>
                    </a:p>
                  </a:txBody>
                  <a:tcPr/>
                </a:tc>
                <a:tc>
                  <a:txBody>
                    <a:bodyPr/>
                    <a:lstStyle/>
                    <a:p>
                      <a:pPr algn="ctr"/>
                      <a:r>
                        <a:rPr lang="en-US" dirty="0" smtClean="0"/>
                        <a:t>Numeric</a:t>
                      </a:r>
                      <a:r>
                        <a:rPr lang="en-US" baseline="0" dirty="0" smtClean="0"/>
                        <a:t> Change</a:t>
                      </a:r>
                      <a:endParaRPr lang="en-US" dirty="0"/>
                    </a:p>
                  </a:txBody>
                  <a:tcPr/>
                </a:tc>
                <a:tc>
                  <a:txBody>
                    <a:bodyPr/>
                    <a:lstStyle/>
                    <a:p>
                      <a:pPr algn="ctr"/>
                      <a:r>
                        <a:rPr lang="en-US" dirty="0" smtClean="0"/>
                        <a:t>Percent Change</a:t>
                      </a:r>
                      <a:endParaRPr lang="en-US" dirty="0"/>
                    </a:p>
                  </a:txBody>
                  <a:tcPr/>
                </a:tc>
                <a:extLst>
                  <a:ext uri="{0D108BD9-81ED-4DB2-BD59-A6C34878D82A}">
                    <a16:rowId xmlns:a16="http://schemas.microsoft.com/office/drawing/2014/main" val="672208459"/>
                  </a:ext>
                </a:extLst>
              </a:tr>
              <a:tr h="370840">
                <a:tc>
                  <a:txBody>
                    <a:bodyPr/>
                    <a:lstStyle/>
                    <a:p>
                      <a:r>
                        <a:rPr lang="en-US" dirty="0" smtClean="0"/>
                        <a:t>United</a:t>
                      </a:r>
                      <a:r>
                        <a:rPr lang="en-US" baseline="0" dirty="0" smtClean="0"/>
                        <a:t> States</a:t>
                      </a:r>
                      <a:endParaRPr lang="en-US" dirty="0"/>
                    </a:p>
                  </a:txBody>
                  <a:tcPr/>
                </a:tc>
                <a:tc>
                  <a:txBody>
                    <a:bodyPr/>
                    <a:lstStyle/>
                    <a:p>
                      <a:pPr algn="r"/>
                      <a:r>
                        <a:rPr lang="en-US" sz="1800" b="0" i="0" kern="1200" dirty="0" smtClean="0">
                          <a:solidFill>
                            <a:schemeClr val="dk1"/>
                          </a:solidFill>
                          <a:effectLst/>
                          <a:latin typeface="+mn-lt"/>
                          <a:ea typeface="+mn-ea"/>
                          <a:cs typeface="+mn-cs"/>
                        </a:rPr>
                        <a:t>308,745,538</a:t>
                      </a:r>
                      <a:endParaRPr lang="en-US" dirty="0"/>
                    </a:p>
                  </a:txBody>
                  <a:tcPr/>
                </a:tc>
                <a:tc>
                  <a:txBody>
                    <a:bodyPr/>
                    <a:lstStyle/>
                    <a:p>
                      <a:pPr algn="r"/>
                      <a:r>
                        <a:rPr lang="en-US" sz="1800" b="0" i="0" kern="1200" dirty="0" smtClean="0">
                          <a:solidFill>
                            <a:schemeClr val="dk1"/>
                          </a:solidFill>
                          <a:effectLst/>
                          <a:latin typeface="+mn-lt"/>
                          <a:ea typeface="+mn-ea"/>
                          <a:cs typeface="+mn-cs"/>
                        </a:rPr>
                        <a:t>325,719,178</a:t>
                      </a:r>
                      <a:endParaRPr lang="en-US" dirty="0"/>
                    </a:p>
                  </a:txBody>
                  <a:tcPr/>
                </a:tc>
                <a:tc>
                  <a:txBody>
                    <a:bodyPr/>
                    <a:lstStyle/>
                    <a:p>
                      <a:pPr algn="r"/>
                      <a:r>
                        <a:rPr lang="en-US" sz="1800" b="0" i="0" kern="1200" dirty="0" smtClean="0">
                          <a:solidFill>
                            <a:schemeClr val="dk1"/>
                          </a:solidFill>
                          <a:effectLst/>
                          <a:latin typeface="+mn-lt"/>
                          <a:ea typeface="+mn-ea"/>
                          <a:cs typeface="+mn-cs"/>
                        </a:rPr>
                        <a:t>16,961,073</a:t>
                      </a:r>
                      <a:endParaRPr lang="en-US" dirty="0"/>
                    </a:p>
                  </a:txBody>
                  <a:tcPr/>
                </a:tc>
                <a:tc>
                  <a:txBody>
                    <a:bodyPr/>
                    <a:lstStyle/>
                    <a:p>
                      <a:pPr algn="r"/>
                      <a:r>
                        <a:rPr lang="en-US" dirty="0" smtClean="0"/>
                        <a:t>5.49%</a:t>
                      </a:r>
                      <a:endParaRPr lang="en-US" dirty="0"/>
                    </a:p>
                  </a:txBody>
                  <a:tcPr/>
                </a:tc>
                <a:extLst>
                  <a:ext uri="{0D108BD9-81ED-4DB2-BD59-A6C34878D82A}">
                    <a16:rowId xmlns:a16="http://schemas.microsoft.com/office/drawing/2014/main" val="3300154972"/>
                  </a:ext>
                </a:extLst>
              </a:tr>
              <a:tr h="370840">
                <a:tc>
                  <a:txBody>
                    <a:bodyPr/>
                    <a:lstStyle/>
                    <a:p>
                      <a:r>
                        <a:rPr lang="en-US" dirty="0" smtClean="0"/>
                        <a:t>Texas</a:t>
                      </a:r>
                      <a:endParaRPr lang="en-US" dirty="0"/>
                    </a:p>
                  </a:txBody>
                  <a:tcPr/>
                </a:tc>
                <a:tc>
                  <a:txBody>
                    <a:bodyPr/>
                    <a:lstStyle/>
                    <a:p>
                      <a:pPr algn="r"/>
                      <a:r>
                        <a:rPr lang="en-US" sz="1800" b="0" i="0" kern="1200" dirty="0" smtClean="0">
                          <a:solidFill>
                            <a:schemeClr val="dk1"/>
                          </a:solidFill>
                          <a:effectLst/>
                          <a:latin typeface="+mn-lt"/>
                          <a:ea typeface="+mn-ea"/>
                          <a:cs typeface="+mn-cs"/>
                        </a:rPr>
                        <a:t>25,145,561</a:t>
                      </a:r>
                      <a:endParaRPr lang="en-US" dirty="0"/>
                    </a:p>
                  </a:txBody>
                  <a:tcPr/>
                </a:tc>
                <a:tc>
                  <a:txBody>
                    <a:bodyPr/>
                    <a:lstStyle/>
                    <a:p>
                      <a:pPr algn="r"/>
                      <a:r>
                        <a:rPr lang="en-US" sz="1800" b="0" i="0" kern="1200" dirty="0" smtClean="0">
                          <a:solidFill>
                            <a:schemeClr val="dk1"/>
                          </a:solidFill>
                          <a:effectLst/>
                          <a:latin typeface="+mn-lt"/>
                          <a:ea typeface="+mn-ea"/>
                          <a:cs typeface="+mn-cs"/>
                        </a:rPr>
                        <a:t>28,304,596</a:t>
                      </a:r>
                      <a:endParaRPr lang="en-US" dirty="0"/>
                    </a:p>
                  </a:txBody>
                  <a:tcPr/>
                </a:tc>
                <a:tc>
                  <a:txBody>
                    <a:bodyPr/>
                    <a:lstStyle/>
                    <a:p>
                      <a:pPr algn="r"/>
                      <a:r>
                        <a:rPr lang="en-US" sz="1800" b="0" i="0" kern="1200" dirty="0" smtClean="0">
                          <a:solidFill>
                            <a:schemeClr val="dk1"/>
                          </a:solidFill>
                          <a:effectLst/>
                          <a:latin typeface="+mn-lt"/>
                          <a:ea typeface="+mn-ea"/>
                          <a:cs typeface="+mn-cs"/>
                        </a:rPr>
                        <a:t>3,158,496</a:t>
                      </a:r>
                      <a:endParaRPr lang="en-US" dirty="0"/>
                    </a:p>
                  </a:txBody>
                  <a:tcPr/>
                </a:tc>
                <a:tc>
                  <a:txBody>
                    <a:bodyPr/>
                    <a:lstStyle/>
                    <a:p>
                      <a:pPr algn="r"/>
                      <a:r>
                        <a:rPr lang="en-US" dirty="0" smtClean="0"/>
                        <a:t>12.56%</a:t>
                      </a:r>
                      <a:endParaRPr lang="en-US" dirty="0"/>
                    </a:p>
                  </a:txBody>
                  <a:tcPr/>
                </a:tc>
                <a:extLst>
                  <a:ext uri="{0D108BD9-81ED-4DB2-BD59-A6C34878D82A}">
                    <a16:rowId xmlns:a16="http://schemas.microsoft.com/office/drawing/2014/main" val="1086600820"/>
                  </a:ext>
                </a:extLst>
              </a:tr>
              <a:tr h="370840">
                <a:tc>
                  <a:txBody>
                    <a:bodyPr/>
                    <a:lstStyle/>
                    <a:p>
                      <a:r>
                        <a:rPr lang="en-US" dirty="0" smtClean="0"/>
                        <a:t>Cameron County</a:t>
                      </a:r>
                      <a:endParaRPr lang="en-US" dirty="0"/>
                    </a:p>
                  </a:txBody>
                  <a:tcPr/>
                </a:tc>
                <a:tc>
                  <a:txBody>
                    <a:bodyPr/>
                    <a:lstStyle/>
                    <a:p>
                      <a:pPr algn="r"/>
                      <a:r>
                        <a:rPr lang="en-US" dirty="0" smtClean="0"/>
                        <a:t>406,220</a:t>
                      </a:r>
                      <a:endParaRPr lang="en-US" dirty="0"/>
                    </a:p>
                  </a:txBody>
                  <a:tcPr/>
                </a:tc>
                <a:tc>
                  <a:txBody>
                    <a:bodyPr/>
                    <a:lstStyle/>
                    <a:p>
                      <a:pPr algn="r"/>
                      <a:r>
                        <a:rPr lang="en-US" dirty="0" smtClean="0"/>
                        <a:t>423,725</a:t>
                      </a:r>
                      <a:endParaRPr lang="en-US" dirty="0"/>
                    </a:p>
                  </a:txBody>
                  <a:tcPr/>
                </a:tc>
                <a:tc>
                  <a:txBody>
                    <a:bodyPr/>
                    <a:lstStyle/>
                    <a:p>
                      <a:pPr algn="r"/>
                      <a:r>
                        <a:rPr lang="en-US" dirty="0" smtClean="0"/>
                        <a:t>17,506</a:t>
                      </a:r>
                      <a:endParaRPr lang="en-US" dirty="0"/>
                    </a:p>
                  </a:txBody>
                  <a:tcPr/>
                </a:tc>
                <a:tc>
                  <a:txBody>
                    <a:bodyPr/>
                    <a:lstStyle/>
                    <a:p>
                      <a:pPr algn="r"/>
                      <a:r>
                        <a:rPr lang="en-US" dirty="0" smtClean="0"/>
                        <a:t>4.31%</a:t>
                      </a:r>
                      <a:endParaRPr lang="en-US" dirty="0"/>
                    </a:p>
                  </a:txBody>
                  <a:tcPr/>
                </a:tc>
                <a:extLst>
                  <a:ext uri="{0D108BD9-81ED-4DB2-BD59-A6C34878D82A}">
                    <a16:rowId xmlns:a16="http://schemas.microsoft.com/office/drawing/2014/main" val="3322953451"/>
                  </a:ext>
                </a:extLst>
              </a:tr>
              <a:tr h="370840">
                <a:tc>
                  <a:txBody>
                    <a:bodyPr/>
                    <a:lstStyle/>
                    <a:p>
                      <a:r>
                        <a:rPr lang="en-US" dirty="0" smtClean="0"/>
                        <a:t>Hidalgo County</a:t>
                      </a:r>
                      <a:endParaRPr lang="en-US" dirty="0"/>
                    </a:p>
                  </a:txBody>
                  <a:tcPr/>
                </a:tc>
                <a:tc>
                  <a:txBody>
                    <a:bodyPr/>
                    <a:lstStyle/>
                    <a:p>
                      <a:pPr algn="r"/>
                      <a:r>
                        <a:rPr lang="en-US" sz="1800" b="0" i="0" kern="1200" dirty="0" smtClean="0">
                          <a:solidFill>
                            <a:schemeClr val="dk1"/>
                          </a:solidFill>
                          <a:effectLst/>
                          <a:latin typeface="+mn-lt"/>
                          <a:ea typeface="+mn-ea"/>
                          <a:cs typeface="+mn-cs"/>
                        </a:rPr>
                        <a:t>774,769</a:t>
                      </a:r>
                      <a:endParaRPr lang="en-US" dirty="0"/>
                    </a:p>
                  </a:txBody>
                  <a:tcPr/>
                </a:tc>
                <a:tc>
                  <a:txBody>
                    <a:bodyPr/>
                    <a:lstStyle/>
                    <a:p>
                      <a:pPr algn="r"/>
                      <a:r>
                        <a:rPr lang="en-US" sz="1800" b="0" i="0" kern="1200" dirty="0" smtClean="0">
                          <a:solidFill>
                            <a:schemeClr val="dk1"/>
                          </a:solidFill>
                          <a:effectLst/>
                          <a:latin typeface="+mn-lt"/>
                          <a:ea typeface="+mn-ea"/>
                          <a:cs typeface="+mn-cs"/>
                        </a:rPr>
                        <a:t>860,661</a:t>
                      </a:r>
                      <a:endParaRPr lang="en-US" dirty="0"/>
                    </a:p>
                  </a:txBody>
                  <a:tcPr/>
                </a:tc>
                <a:tc>
                  <a:txBody>
                    <a:bodyPr/>
                    <a:lstStyle/>
                    <a:p>
                      <a:pPr algn="r"/>
                      <a:r>
                        <a:rPr lang="en-US" sz="1800" b="0" i="0" kern="1200" dirty="0" smtClean="0">
                          <a:solidFill>
                            <a:schemeClr val="dk1"/>
                          </a:solidFill>
                          <a:effectLst/>
                          <a:latin typeface="+mn-lt"/>
                          <a:ea typeface="+mn-ea"/>
                          <a:cs typeface="+mn-cs"/>
                        </a:rPr>
                        <a:t>85,891</a:t>
                      </a:r>
                      <a:endParaRPr lang="en-US" dirty="0"/>
                    </a:p>
                  </a:txBody>
                  <a:tcPr/>
                </a:tc>
                <a:tc>
                  <a:txBody>
                    <a:bodyPr/>
                    <a:lstStyle/>
                    <a:p>
                      <a:pPr algn="r"/>
                      <a:r>
                        <a:rPr lang="en-US" dirty="0" smtClean="0"/>
                        <a:t>13.48%</a:t>
                      </a:r>
                      <a:endParaRPr lang="en-US" dirty="0"/>
                    </a:p>
                  </a:txBody>
                  <a:tcPr/>
                </a:tc>
                <a:extLst>
                  <a:ext uri="{0D108BD9-81ED-4DB2-BD59-A6C34878D82A}">
                    <a16:rowId xmlns:a16="http://schemas.microsoft.com/office/drawing/2014/main" val="1808791329"/>
                  </a:ext>
                </a:extLst>
              </a:tr>
              <a:tr h="370840">
                <a:tc>
                  <a:txBody>
                    <a:bodyPr/>
                    <a:lstStyle/>
                    <a:p>
                      <a:r>
                        <a:rPr lang="en-US" dirty="0" smtClean="0"/>
                        <a:t>Starr County</a:t>
                      </a:r>
                      <a:endParaRPr lang="en-US" dirty="0"/>
                    </a:p>
                  </a:txBody>
                  <a:tcPr/>
                </a:tc>
                <a:tc>
                  <a:txBody>
                    <a:bodyPr/>
                    <a:lstStyle/>
                    <a:p>
                      <a:pPr algn="r"/>
                      <a:r>
                        <a:rPr lang="en-US" dirty="0" smtClean="0"/>
                        <a:t>60,968</a:t>
                      </a:r>
                      <a:endParaRPr lang="en-US" dirty="0"/>
                    </a:p>
                  </a:txBody>
                  <a:tcPr/>
                </a:tc>
                <a:tc>
                  <a:txBody>
                    <a:bodyPr/>
                    <a:lstStyle/>
                    <a:p>
                      <a:pPr algn="r"/>
                      <a:r>
                        <a:rPr lang="en-US" dirty="0" smtClean="0"/>
                        <a:t>64,454</a:t>
                      </a:r>
                      <a:endParaRPr lang="en-US" dirty="0"/>
                    </a:p>
                  </a:txBody>
                  <a:tcPr/>
                </a:tc>
                <a:tc>
                  <a:txBody>
                    <a:bodyPr/>
                    <a:lstStyle/>
                    <a:p>
                      <a:pPr algn="r"/>
                      <a:r>
                        <a:rPr lang="en-US" dirty="0" smtClean="0"/>
                        <a:t>3,486</a:t>
                      </a:r>
                      <a:endParaRPr lang="en-US" dirty="0"/>
                    </a:p>
                  </a:txBody>
                  <a:tcPr/>
                </a:tc>
                <a:tc>
                  <a:txBody>
                    <a:bodyPr/>
                    <a:lstStyle/>
                    <a:p>
                      <a:pPr algn="r"/>
                      <a:r>
                        <a:rPr lang="en-US" dirty="0" smtClean="0"/>
                        <a:t>11.09%</a:t>
                      </a:r>
                      <a:endParaRPr lang="en-US" dirty="0"/>
                    </a:p>
                  </a:txBody>
                  <a:tcPr/>
                </a:tc>
                <a:extLst>
                  <a:ext uri="{0D108BD9-81ED-4DB2-BD59-A6C34878D82A}">
                    <a16:rowId xmlns:a16="http://schemas.microsoft.com/office/drawing/2014/main" val="1496195794"/>
                  </a:ext>
                </a:extLst>
              </a:tr>
              <a:tr h="370840">
                <a:tc>
                  <a:txBody>
                    <a:bodyPr/>
                    <a:lstStyle/>
                    <a:p>
                      <a:r>
                        <a:rPr lang="en-US" dirty="0" smtClean="0"/>
                        <a:t>Willacy County</a:t>
                      </a:r>
                      <a:endParaRPr lang="en-US" dirty="0"/>
                    </a:p>
                  </a:txBody>
                  <a:tcPr/>
                </a:tc>
                <a:tc>
                  <a:txBody>
                    <a:bodyPr/>
                    <a:lstStyle/>
                    <a:p>
                      <a:pPr algn="r"/>
                      <a:r>
                        <a:rPr lang="en-US" sz="1800" b="0" i="0" kern="1200" dirty="0" smtClean="0">
                          <a:solidFill>
                            <a:schemeClr val="dk1"/>
                          </a:solidFill>
                          <a:effectLst/>
                          <a:latin typeface="+mn-lt"/>
                          <a:ea typeface="+mn-ea"/>
                          <a:cs typeface="+mn-cs"/>
                        </a:rPr>
                        <a:t>22,134</a:t>
                      </a:r>
                      <a:endParaRPr lang="en-US" dirty="0"/>
                    </a:p>
                  </a:txBody>
                  <a:tcPr/>
                </a:tc>
                <a:tc>
                  <a:txBody>
                    <a:bodyPr/>
                    <a:lstStyle/>
                    <a:p>
                      <a:pPr algn="r"/>
                      <a:r>
                        <a:rPr lang="en-US" dirty="0" smtClean="0"/>
                        <a:t>21,584</a:t>
                      </a:r>
                      <a:endParaRPr lang="en-US" dirty="0"/>
                    </a:p>
                  </a:txBody>
                  <a:tcPr/>
                </a:tc>
                <a:tc>
                  <a:txBody>
                    <a:bodyPr/>
                    <a:lstStyle/>
                    <a:p>
                      <a:pPr algn="r"/>
                      <a:r>
                        <a:rPr lang="en-US" dirty="0" smtClean="0"/>
                        <a:t>-553</a:t>
                      </a:r>
                      <a:endParaRPr lang="en-US" dirty="0"/>
                    </a:p>
                  </a:txBody>
                  <a:tcPr/>
                </a:tc>
                <a:tc>
                  <a:txBody>
                    <a:bodyPr/>
                    <a:lstStyle/>
                    <a:p>
                      <a:pPr algn="r"/>
                      <a:r>
                        <a:rPr lang="en-US" dirty="0" smtClean="0"/>
                        <a:t>-2.50%</a:t>
                      </a:r>
                      <a:endParaRPr lang="en-US" dirty="0"/>
                    </a:p>
                  </a:txBody>
                  <a:tcPr/>
                </a:tc>
                <a:extLst>
                  <a:ext uri="{0D108BD9-81ED-4DB2-BD59-A6C34878D82A}">
                    <a16:rowId xmlns:a16="http://schemas.microsoft.com/office/drawing/2014/main" val="801323766"/>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4</a:t>
            </a:fld>
            <a:endParaRPr lang="en-US" dirty="0"/>
          </a:p>
        </p:txBody>
      </p:sp>
      <p:sp>
        <p:nvSpPr>
          <p:cNvPr id="8" name="Rectangle 7"/>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2017 </a:t>
            </a:r>
            <a:r>
              <a:rPr lang="en-US" sz="1200" dirty="0">
                <a:solidFill>
                  <a:schemeClr val="tx1">
                    <a:lumMod val="50000"/>
                    <a:lumOff val="50000"/>
                  </a:schemeClr>
                </a:solidFill>
              </a:rPr>
              <a:t>Population </a:t>
            </a:r>
            <a:r>
              <a:rPr lang="en-US" sz="1200" dirty="0" smtClean="0">
                <a:solidFill>
                  <a:schemeClr val="tx1">
                    <a:lumMod val="50000"/>
                    <a:lumOff val="50000"/>
                  </a:schemeClr>
                </a:solidFill>
              </a:rPr>
              <a:t>Estimates; 2016 State-to-State Migration Flows.</a:t>
            </a:r>
            <a:r>
              <a:rPr lang="en-US" sz="1200" dirty="0">
                <a:solidFill>
                  <a:schemeClr val="tx1">
                    <a:lumMod val="50000"/>
                    <a:lumOff val="50000"/>
                  </a:schemeClr>
                </a:solidFill>
              </a:rPr>
              <a:t>					</a:t>
            </a:r>
          </a:p>
        </p:txBody>
      </p:sp>
      <p:sp>
        <p:nvSpPr>
          <p:cNvPr id="2" name="TextBox 1"/>
          <p:cNvSpPr txBox="1"/>
          <p:nvPr/>
        </p:nvSpPr>
        <p:spPr>
          <a:xfrm>
            <a:off x="924448" y="4783015"/>
            <a:ext cx="7833555" cy="1477328"/>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t>Between 2016 and 2017, Texas added 399,734 to its population.</a:t>
            </a:r>
          </a:p>
          <a:p>
            <a:pPr marL="285750" indent="-285750">
              <a:buFont typeface="Wingdings" panose="05000000000000000000" pitchFamily="2" charset="2"/>
              <a:buChar char="v"/>
            </a:pPr>
            <a:r>
              <a:rPr lang="en-US" dirty="0" smtClean="0"/>
              <a:t>This yields approximately 1000 new people added to our population each day, </a:t>
            </a:r>
          </a:p>
          <a:p>
            <a:r>
              <a:rPr lang="en-US" dirty="0" smtClean="0"/>
              <a:t>	through birth or migration.</a:t>
            </a:r>
          </a:p>
          <a:p>
            <a:pPr marL="285750" indent="-285750">
              <a:buFont typeface="Wingdings" panose="05000000000000000000" pitchFamily="2" charset="2"/>
              <a:buChar char="v"/>
            </a:pPr>
            <a:r>
              <a:rPr lang="en-US" dirty="0" smtClean="0"/>
              <a:t>Over 3000 people move to Texas everyday. </a:t>
            </a:r>
            <a:endParaRPr lang="en-US" dirty="0"/>
          </a:p>
          <a:p>
            <a:pPr marL="285750" indent="-285750">
              <a:buFont typeface="Wingdings" panose="05000000000000000000" pitchFamily="2" charset="2"/>
              <a:buChar char="v"/>
            </a:pPr>
            <a:r>
              <a:rPr lang="en-US" dirty="0" smtClean="0"/>
              <a:t>Daily net migration to Texas is a little over 500 per day. </a:t>
            </a:r>
            <a:endParaRPr lang="en-US" dirty="0"/>
          </a:p>
        </p:txBody>
      </p:sp>
    </p:spTree>
    <p:extLst>
      <p:ext uri="{BB962C8B-B14F-4D97-AF65-F5344CB8AC3E}">
        <p14:creationId xmlns:p14="http://schemas.microsoft.com/office/powerpoint/2010/main" val="132376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199" t="17729" b="17779"/>
          <a:stretch/>
        </p:blipFill>
        <p:spPr>
          <a:xfrm>
            <a:off x="1" y="1089411"/>
            <a:ext cx="6333424" cy="564110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2016</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3474412" y="2923430"/>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3230094"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162248" y="5083199"/>
            <a:ext cx="1837747" cy="1326779"/>
          </a:xfrm>
          <a:prstGeom prst="rect">
            <a:avLst/>
          </a:prstGeom>
        </p:spPr>
      </p:pic>
      <p:pic>
        <p:nvPicPr>
          <p:cNvPr id="9" name="Picture 4" descr="Interstate 35 ma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6721" y="2434019"/>
            <a:ext cx="258306" cy="258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50919" y="1307331"/>
            <a:ext cx="3225210" cy="3046988"/>
          </a:xfrm>
          <a:prstGeom prst="rect">
            <a:avLst/>
          </a:prstGeom>
          <a:noFill/>
        </p:spPr>
        <p:txBody>
          <a:bodyPr wrap="square" rtlCol="0">
            <a:spAutoFit/>
          </a:bodyPr>
          <a:lstStyle/>
          <a:p>
            <a:pPr marL="285750" indent="-285750" defTabSz="948038">
              <a:buFont typeface="Arial" panose="020B0604020202020204" pitchFamily="34" charset="0"/>
              <a:buChar char="•"/>
              <a:defRPr/>
            </a:pPr>
            <a:r>
              <a:rPr lang="en-US" sz="1600" dirty="0" smtClean="0"/>
              <a:t>Approximately </a:t>
            </a:r>
            <a:r>
              <a:rPr lang="en-US" sz="1600" dirty="0"/>
              <a:t>86% of the population is </a:t>
            </a:r>
            <a:r>
              <a:rPr lang="en-US" sz="1600" dirty="0" smtClean="0"/>
              <a:t>along </a:t>
            </a:r>
            <a:r>
              <a:rPr lang="en-US" sz="1600" dirty="0"/>
              <a:t>I-35 and </a:t>
            </a:r>
            <a:r>
              <a:rPr lang="en-US" sz="1600" dirty="0" smtClean="0"/>
              <a:t>east.</a:t>
            </a:r>
          </a:p>
          <a:p>
            <a:pPr marL="285750" indent="-285750" defTabSz="948038">
              <a:buFont typeface="Arial" panose="020B0604020202020204" pitchFamily="34" charset="0"/>
              <a:buChar char="•"/>
              <a:defRPr/>
            </a:pPr>
            <a:r>
              <a:rPr lang="en-US" sz="1600" dirty="0" smtClean="0"/>
              <a:t>The Texas population triangle includes the four major metro areas in the state. </a:t>
            </a:r>
          </a:p>
          <a:p>
            <a:pPr marL="285750" indent="-285750" defTabSz="948038">
              <a:buFont typeface="Arial" panose="020B0604020202020204" pitchFamily="34" charset="0"/>
              <a:buChar char="•"/>
              <a:defRPr/>
            </a:pPr>
            <a:r>
              <a:rPr lang="en-US" sz="1600" dirty="0" smtClean="0"/>
              <a:t>The </a:t>
            </a:r>
            <a:r>
              <a:rPr lang="en-US" sz="1600" dirty="0"/>
              <a:t>counties of Harris, Dallas, Tarrant, </a:t>
            </a:r>
            <a:r>
              <a:rPr lang="en-US" sz="1600" dirty="0" smtClean="0"/>
              <a:t>Bexar</a:t>
            </a:r>
            <a:r>
              <a:rPr lang="en-US" sz="1600" dirty="0"/>
              <a:t>, and Travis make up the points of the </a:t>
            </a:r>
            <a:r>
              <a:rPr lang="en-US" sz="1600" dirty="0" smtClean="0"/>
              <a:t>“</a:t>
            </a:r>
            <a:r>
              <a:rPr lang="en-US" sz="1600" dirty="0"/>
              <a:t>population triangle” in Texas and are the </a:t>
            </a:r>
            <a:r>
              <a:rPr lang="en-US" sz="1600" dirty="0" smtClean="0"/>
              <a:t>most </a:t>
            </a:r>
            <a:r>
              <a:rPr lang="en-US" sz="1600" dirty="0"/>
              <a:t>populated in the </a:t>
            </a:r>
            <a:r>
              <a:rPr lang="en-US" sz="1600" dirty="0" smtClean="0"/>
              <a:t>State.</a:t>
            </a:r>
          </a:p>
          <a:p>
            <a:pPr marL="285750" indent="-285750" defTabSz="948038">
              <a:buFont typeface="Arial" panose="020B0604020202020204" pitchFamily="34" charset="0"/>
              <a:buChar char="•"/>
              <a:defRPr/>
            </a:pPr>
            <a:r>
              <a:rPr lang="en-US" sz="1600" dirty="0" smtClean="0"/>
              <a:t>Many </a:t>
            </a:r>
            <a:r>
              <a:rPr lang="en-US" sz="1600" dirty="0"/>
              <a:t>counties west of Interstate 35 are more </a:t>
            </a:r>
            <a:r>
              <a:rPr lang="en-US" sz="1600" dirty="0" smtClean="0"/>
              <a:t>sparsely </a:t>
            </a:r>
            <a:r>
              <a:rPr lang="en-US" sz="1600" dirty="0"/>
              <a:t>populated. </a:t>
            </a:r>
          </a:p>
        </p:txBody>
      </p:sp>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430939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4115838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Percent Urban-Rural, Texas, </a:t>
            </a:r>
            <a:br>
              <a:rPr lang="en-US" dirty="0" smtClean="0"/>
            </a:br>
            <a:r>
              <a:rPr lang="en-US" dirty="0" smtClean="0"/>
              <a:t>1910-2010</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8</a:t>
            </a:fld>
            <a:endParaRPr lang="en-US" dirty="0"/>
          </a:p>
        </p:txBody>
      </p:sp>
      <p:graphicFrame>
        <p:nvGraphicFramePr>
          <p:cNvPr id="9" name="Chart 8"/>
          <p:cNvGraphicFramePr/>
          <p:nvPr>
            <p:extLst>
              <p:ext uri="{D42A27DB-BD31-4B8C-83A1-F6EECF244321}">
                <p14:modId xmlns:p14="http://schemas.microsoft.com/office/powerpoint/2010/main" val="2821495534"/>
              </p:ext>
            </p:extLst>
          </p:nvPr>
        </p:nvGraphicFramePr>
        <p:xfrm>
          <a:off x="763675" y="1617785"/>
          <a:ext cx="7496070" cy="4190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791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6133531"/>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latin typeface="+mn-lt"/>
              </a:rPr>
              <a:t>Components of Population Change </a:t>
            </a:r>
          </a:p>
          <a:p>
            <a:pPr fontAlgn="auto">
              <a:spcAft>
                <a:spcPts val="0"/>
              </a:spcAft>
            </a:pPr>
            <a:r>
              <a:rPr lang="en-US" sz="2800" dirty="0" smtClean="0">
                <a:solidFill>
                  <a:schemeClr val="bg1"/>
                </a:solidFill>
                <a:latin typeface="+mn-lt"/>
              </a:rPr>
              <a:t>by Percent in Texas, 1950-2010</a:t>
            </a:r>
            <a:endParaRPr lang="en-US" sz="28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15082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6230</TotalTime>
  <Words>2981</Words>
  <Application>Microsoft Office PowerPoint</Application>
  <PresentationFormat>On-screen Show (4:3)</PresentationFormat>
  <Paragraphs>685</Paragraphs>
  <Slides>31</Slides>
  <Notes>17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ＭＳ Ｐゴシック</vt:lpstr>
      <vt:lpstr>Arial</vt:lpstr>
      <vt:lpstr>Calibri</vt:lpstr>
      <vt:lpstr>Calibri Light</vt:lpstr>
      <vt:lpstr>Times New Roman</vt:lpstr>
      <vt:lpstr>Wingdings</vt:lpstr>
      <vt:lpstr>Office Theme</vt:lpstr>
      <vt:lpstr>2_Office Theme</vt:lpstr>
      <vt:lpstr>1_Office Theme</vt:lpstr>
      <vt:lpstr>Custom Design</vt:lpstr>
      <vt:lpstr>3_Office Theme</vt:lpstr>
      <vt:lpstr> Texas Demographic Trends, Characteristics, and Projections</vt:lpstr>
      <vt:lpstr>Demographic Trends</vt:lpstr>
      <vt:lpstr>Other Key Points</vt:lpstr>
      <vt:lpstr>Population Growth, 2010-2017</vt:lpstr>
      <vt:lpstr>Total Estimated Population by County, Texas, 2016</vt:lpstr>
      <vt:lpstr>Estimated Population Change, Texas Counties, 2010 to 2016</vt:lpstr>
      <vt:lpstr>Estimated Percent Change of the Total Population by County, Texas, 2010 to 2016</vt:lpstr>
      <vt:lpstr>Percent Urban-Rural, Texas,  1910-2010</vt:lpstr>
      <vt:lpstr>PowerPoint Presentation</vt:lpstr>
      <vt:lpstr>Components of Population Change,  Rio Grande Valley, 2010-2017</vt:lpstr>
      <vt:lpstr>PowerPoint Presentation</vt:lpstr>
      <vt:lpstr>Race/Ethnicity Composition, 2016</vt:lpstr>
      <vt:lpstr>Texas White (non-Hispanic) and Hispanic Populations by Age, 2014</vt:lpstr>
      <vt:lpstr>PowerPoint Presentation</vt:lpstr>
      <vt:lpstr>Unauthorized and Mexican Immigration, 2015</vt:lpstr>
      <vt:lpstr>States with the Oldest Median Ages, 2000, 2010, 2014</vt:lpstr>
      <vt:lpstr>Median Age, Texas Counties, 2012-2016</vt:lpstr>
      <vt:lpstr>Percent of Population 65 Years Plus, Texas Counties, 2011-2015</vt:lpstr>
      <vt:lpstr>Economic Indicators, Texas and U.S., 2016</vt:lpstr>
      <vt:lpstr>Economic Indicators, RGV Counties, 2016</vt:lpstr>
      <vt:lpstr>Educational Attainment, Texas and RGV Counties, 2016</vt:lpstr>
      <vt:lpstr>Trends in Educational Attainment of Persons in the Labor Force (25-64 Years of Age) in Texas by Race/Ethnicity – High School Graduates and Above</vt:lpstr>
      <vt:lpstr>Trends in Latino Education in the U.S.</vt:lpstr>
      <vt:lpstr>Projected Population Growth in Texas,  2010-2050</vt:lpstr>
      <vt:lpstr>Projected Racial and Ethnic Percent, Texas, 2010-2050</vt:lpstr>
      <vt:lpstr>Population Projections by Race/Ethnicity, 2010 to 2050, Region One Counties</vt:lpstr>
      <vt:lpstr>Population Change, 2010-2050, Region One Counties</vt:lpstr>
      <vt:lpstr>Demographic Overview</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273</cp:revision>
  <cp:lastPrinted>2018-05-02T14:05:54Z</cp:lastPrinted>
  <dcterms:created xsi:type="dcterms:W3CDTF">2016-06-30T18:52:57Z</dcterms:created>
  <dcterms:modified xsi:type="dcterms:W3CDTF">2018-05-03T20:26:28Z</dcterms:modified>
</cp:coreProperties>
</file>