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28.xml" ContentType="application/vnd.openxmlformats-officedocument.presentationml.notesSlide+xml"/>
  <Override PartName="/ppt/charts/chart17.xml" ContentType="application/vnd.openxmlformats-officedocument.drawingml.chart+xml"/>
  <Override PartName="/ppt/notesSlides/notesSlide29.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30.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8" r:id="rId4"/>
  </p:sldMasterIdLst>
  <p:notesMasterIdLst>
    <p:notesMasterId r:id="rId42"/>
  </p:notesMasterIdLst>
  <p:handoutMasterIdLst>
    <p:handoutMasterId r:id="rId43"/>
  </p:handoutMasterIdLst>
  <p:sldIdLst>
    <p:sldId id="353" r:id="rId5"/>
    <p:sldId id="489" r:id="rId6"/>
    <p:sldId id="490" r:id="rId7"/>
    <p:sldId id="494" r:id="rId8"/>
    <p:sldId id="491" r:id="rId9"/>
    <p:sldId id="495" r:id="rId10"/>
    <p:sldId id="492" r:id="rId11"/>
    <p:sldId id="510" r:id="rId12"/>
    <p:sldId id="546" r:id="rId13"/>
    <p:sldId id="547" r:id="rId14"/>
    <p:sldId id="542" r:id="rId15"/>
    <p:sldId id="543" r:id="rId16"/>
    <p:sldId id="544" r:id="rId17"/>
    <p:sldId id="545" r:id="rId18"/>
    <p:sldId id="548" r:id="rId19"/>
    <p:sldId id="549" r:id="rId20"/>
    <p:sldId id="550" r:id="rId21"/>
    <p:sldId id="551" r:id="rId22"/>
    <p:sldId id="552" r:id="rId23"/>
    <p:sldId id="554" r:id="rId24"/>
    <p:sldId id="553" r:id="rId25"/>
    <p:sldId id="562" r:id="rId26"/>
    <p:sldId id="563" r:id="rId27"/>
    <p:sldId id="555" r:id="rId28"/>
    <p:sldId id="556" r:id="rId29"/>
    <p:sldId id="557" r:id="rId30"/>
    <p:sldId id="558" r:id="rId31"/>
    <p:sldId id="559" r:id="rId32"/>
    <p:sldId id="564" r:id="rId33"/>
    <p:sldId id="565" r:id="rId34"/>
    <p:sldId id="566" r:id="rId35"/>
    <p:sldId id="567" r:id="rId36"/>
    <p:sldId id="568" r:id="rId37"/>
    <p:sldId id="569" r:id="rId38"/>
    <p:sldId id="498" r:id="rId39"/>
    <p:sldId id="499" r:id="rId40"/>
    <p:sldId id="352" r:id="rId41"/>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353"/>
            <p14:sldId id="489"/>
            <p14:sldId id="490"/>
            <p14:sldId id="494"/>
            <p14:sldId id="491"/>
            <p14:sldId id="495"/>
            <p14:sldId id="492"/>
            <p14:sldId id="510"/>
            <p14:sldId id="546"/>
            <p14:sldId id="547"/>
            <p14:sldId id="542"/>
            <p14:sldId id="543"/>
            <p14:sldId id="544"/>
            <p14:sldId id="545"/>
            <p14:sldId id="548"/>
            <p14:sldId id="549"/>
            <p14:sldId id="550"/>
            <p14:sldId id="551"/>
            <p14:sldId id="552"/>
            <p14:sldId id="554"/>
            <p14:sldId id="553"/>
            <p14:sldId id="562"/>
            <p14:sldId id="563"/>
            <p14:sldId id="555"/>
            <p14:sldId id="556"/>
            <p14:sldId id="557"/>
            <p14:sldId id="558"/>
            <p14:sldId id="559"/>
            <p14:sldId id="564"/>
            <p14:sldId id="565"/>
            <p14:sldId id="566"/>
            <p14:sldId id="567"/>
            <p14:sldId id="568"/>
            <p14:sldId id="569"/>
            <p14:sldId id="498"/>
            <p14:sldId id="499"/>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2"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D78F8D"/>
    <a:srgbClr val="4383D1"/>
    <a:srgbClr val="AF423F"/>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16" autoAdjust="0"/>
    <p:restoredTop sz="87260" autoAdjust="0"/>
  </p:normalViewPr>
  <p:slideViewPr>
    <p:cSldViewPr>
      <p:cViewPr varScale="1">
        <p:scale>
          <a:sx n="149" d="100"/>
          <a:sy n="149" d="100"/>
        </p:scale>
        <p:origin x="2069"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78"/>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oleObject" Target="https://utsacloud-my.sharepoint.com/personal/lloyd_potter_utsa_edu/Documents/Documents/Projects/natural%20decline/State%20Estimates%202017%20Components%20of%20Chang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spPr>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0.0%</c:formatCode>
                <c:ptCount val="7"/>
                <c:pt idx="0">
                  <c:v>0.53173337049932679</c:v>
                </c:pt>
                <c:pt idx="1">
                  <c:v>0.48435091590544027</c:v>
                </c:pt>
                <c:pt idx="2">
                  <c:v>0.51596056741998408</c:v>
                </c:pt>
                <c:pt idx="3">
                  <c:v>0.45207065767356391</c:v>
                </c:pt>
                <c:pt idx="4">
                  <c:v>0.42984751421095374</c:v>
                </c:pt>
                <c:pt idx="5">
                  <c:v>0.47136308258708237</c:v>
                </c:pt>
                <c:pt idx="6">
                  <c:v>0.52518345981416081</c:v>
                </c:pt>
              </c:numCache>
            </c:numRef>
          </c:val>
          <c:extLst>
            <c:ext xmlns:c16="http://schemas.microsoft.com/office/drawing/2014/chart" uri="{C3380CC4-5D6E-409C-BE32-E72D297353CC}">
              <c16:uniqueId val="{00000000-7910-4928-A331-F6F715EF4A96}"/>
            </c:ext>
          </c:extLst>
        </c:ser>
        <c:ser>
          <c:idx val="1"/>
          <c:order val="1"/>
          <c:tx>
            <c:strRef>
              <c:f>Sheet1!$C$1</c:f>
              <c:strCache>
                <c:ptCount val="1"/>
                <c:pt idx="0">
                  <c:v>Net International Migration</c:v>
                </c:pt>
              </c:strCache>
            </c:strRef>
          </c:tx>
          <c:spPr>
            <a:solidFill>
              <a:schemeClr val="accent2"/>
            </a:solidFill>
            <a:ln>
              <a:noFill/>
            </a:ln>
            <a:effectLst/>
          </c:spPr>
          <c:invertIfNegative val="0"/>
          <c:dLbls>
            <c:spPr>
              <a:gradFill>
                <a:gsLst>
                  <a:gs pos="1000">
                    <a:schemeClr val="accent2">
                      <a:lumMod val="60000"/>
                      <a:lumOff val="40000"/>
                    </a:schemeClr>
                  </a:gs>
                  <a:gs pos="100000">
                    <a:schemeClr val="accent1">
                      <a:lumMod val="45000"/>
                      <a:lumOff val="55000"/>
                    </a:schemeClr>
                  </a:gs>
                  <a:gs pos="100000">
                    <a:schemeClr val="accent2"/>
                  </a:gs>
                </a:gsLst>
                <a:lin ang="5400000" scaled="1"/>
              </a:gra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0.0%</c:formatCode>
                <c:ptCount val="7"/>
                <c:pt idx="0">
                  <c:v>0.17554709918591541</c:v>
                </c:pt>
                <c:pt idx="1">
                  <c:v>0.17836919461049391</c:v>
                </c:pt>
                <c:pt idx="2">
                  <c:v>0.20671266465759744</c:v>
                </c:pt>
                <c:pt idx="3">
                  <c:v>0.2025162904721379</c:v>
                </c:pt>
                <c:pt idx="4">
                  <c:v>0.22086879805908949</c:v>
                </c:pt>
                <c:pt idx="5">
                  <c:v>0.24895954682483926</c:v>
                </c:pt>
                <c:pt idx="6">
                  <c:v>0.27654719863751348</c:v>
                </c:pt>
              </c:numCache>
            </c:numRef>
          </c:val>
          <c:extLst>
            <c:ext xmlns:c16="http://schemas.microsoft.com/office/drawing/2014/chart" uri="{C3380CC4-5D6E-409C-BE32-E72D297353CC}">
              <c16:uniqueId val="{00000001-7910-4928-A331-F6F715EF4A96}"/>
            </c:ext>
          </c:extLst>
        </c:ser>
        <c:ser>
          <c:idx val="2"/>
          <c:order val="2"/>
          <c:tx>
            <c:strRef>
              <c:f>Sheet1!$D$1</c:f>
              <c:strCache>
                <c:ptCount val="1"/>
                <c:pt idx="0">
                  <c:v>Net Domestic Migration</c:v>
                </c:pt>
              </c:strCache>
            </c:strRef>
          </c:tx>
          <c:spPr>
            <a:solidFill>
              <a:schemeClr val="accent3"/>
            </a:solidFill>
            <a:ln>
              <a:noFill/>
            </a:ln>
            <a:effectLst/>
          </c:spPr>
          <c:invertIfNegative val="0"/>
          <c:dLbls>
            <c:spPr>
              <a:gradFill>
                <a:gsLst>
                  <a:gs pos="0">
                    <a:schemeClr val="accent3"/>
                  </a:gs>
                  <a:gs pos="74000">
                    <a:schemeClr val="accent1">
                      <a:lumMod val="45000"/>
                      <a:lumOff val="55000"/>
                    </a:schemeClr>
                  </a:gs>
                  <a:gs pos="83000">
                    <a:srgbClr val="92D050"/>
                  </a:gs>
                  <a:gs pos="100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0.0%</c:formatCode>
                <c:ptCount val="7"/>
                <c:pt idx="0">
                  <c:v>0.29271953031475778</c:v>
                </c:pt>
                <c:pt idx="1">
                  <c:v>0.33727988948406584</c:v>
                </c:pt>
                <c:pt idx="2">
                  <c:v>0.2773267679224185</c:v>
                </c:pt>
                <c:pt idx="3">
                  <c:v>0.34541305185429821</c:v>
                </c:pt>
                <c:pt idx="4">
                  <c:v>0.34928368772995677</c:v>
                </c:pt>
                <c:pt idx="5">
                  <c:v>0.27967737058807834</c:v>
                </c:pt>
                <c:pt idx="6">
                  <c:v>0.19826934154832571</c:v>
                </c:pt>
              </c:numCache>
            </c:numRef>
          </c:val>
          <c:extLst>
            <c:ext xmlns:c16="http://schemas.microsoft.com/office/drawing/2014/chart" uri="{C3380CC4-5D6E-409C-BE32-E72D297353CC}">
              <c16:uniqueId val="{00000002-7910-4928-A331-F6F715EF4A96}"/>
            </c:ext>
          </c:extLst>
        </c:ser>
        <c:dLbls>
          <c:showLegendKey val="0"/>
          <c:showVal val="0"/>
          <c:showCatName val="0"/>
          <c:showSerName val="0"/>
          <c:showPercent val="0"/>
          <c:showBubbleSize val="0"/>
        </c:dLbls>
        <c:gapWidth val="150"/>
        <c:overlap val="100"/>
        <c:axId val="672561008"/>
        <c:axId val="672551824"/>
      </c:barChart>
      <c:catAx>
        <c:axId val="67256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72551824"/>
        <c:crosses val="autoZero"/>
        <c:auto val="1"/>
        <c:lblAlgn val="ctr"/>
        <c:lblOffset val="100"/>
        <c:noMultiLvlLbl val="0"/>
      </c:catAx>
      <c:valAx>
        <c:axId val="6725518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2561008"/>
        <c:crosses val="autoZero"/>
        <c:crossBetween val="between"/>
      </c:valAx>
      <c:spPr>
        <a:noFill/>
        <a:ln>
          <a:noFill/>
        </a:ln>
        <a:effectLst/>
      </c:spPr>
    </c:plotArea>
    <c:legend>
      <c:legendPos val="r"/>
      <c:layout>
        <c:manualLayout>
          <c:xMode val="edge"/>
          <c:yMode val="edge"/>
          <c:x val="0.70328959472683605"/>
          <c:y val="9.3893923636904041E-4"/>
          <c:w val="0.23038246908325649"/>
          <c:h val="0.8179491110241580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1"/>
          <c:tx>
            <c:strRef>
              <c:f>Sheet1!$D$1</c:f>
              <c:strCache>
                <c:ptCount val="1"/>
                <c:pt idx="0">
                  <c:v>Hispanic .5</c:v>
                </c:pt>
              </c:strCache>
            </c:strRef>
          </c:tx>
          <c:spPr>
            <a:ln w="28575" cap="rnd">
              <a:solidFill>
                <a:schemeClr val="accent3"/>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Sheet1!$D$2:$D$10</c:f>
              <c:numCache>
                <c:formatCode>General</c:formatCode>
                <c:ptCount val="9"/>
                <c:pt idx="0">
                  <c:v>3487625</c:v>
                </c:pt>
                <c:pt idx="1">
                  <c:v>3716280</c:v>
                </c:pt>
                <c:pt idx="2">
                  <c:v>3945045</c:v>
                </c:pt>
                <c:pt idx="3">
                  <c:v>4195012</c:v>
                </c:pt>
                <c:pt idx="4">
                  <c:v>4524208</c:v>
                </c:pt>
                <c:pt idx="5">
                  <c:v>4912806</c:v>
                </c:pt>
                <c:pt idx="6">
                  <c:v>5274052</c:v>
                </c:pt>
                <c:pt idx="7">
                  <c:v>5603869</c:v>
                </c:pt>
                <c:pt idx="8">
                  <c:v>5935455</c:v>
                </c:pt>
              </c:numCache>
            </c:numRef>
          </c:val>
          <c:smooth val="0"/>
          <c:extLst>
            <c:ext xmlns:c16="http://schemas.microsoft.com/office/drawing/2014/chart" uri="{C3380CC4-5D6E-409C-BE32-E72D297353CC}">
              <c16:uniqueId val="{00000001-4E47-4583-92CD-183D00ABB5AA}"/>
            </c:ext>
          </c:extLst>
        </c:ser>
        <c:ser>
          <c:idx val="3"/>
          <c:order val="2"/>
          <c:tx>
            <c:strRef>
              <c:f>Sheet1!$E$1</c:f>
              <c:strCache>
                <c:ptCount val="1"/>
                <c:pt idx="0">
                  <c:v>Hispanic</c:v>
                </c:pt>
              </c:strCache>
            </c:strRef>
          </c:tx>
          <c:spPr>
            <a:ln w="28575" cap="rnd">
              <a:solidFill>
                <a:schemeClr val="accent4"/>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Sheet1!$E$2:$E$10</c:f>
              <c:numCache>
                <c:formatCode>General</c:formatCode>
                <c:ptCount val="9"/>
                <c:pt idx="0">
                  <c:v>3487625</c:v>
                </c:pt>
                <c:pt idx="1">
                  <c:v>3843101</c:v>
                </c:pt>
                <c:pt idx="2">
                  <c:v>4219839</c:v>
                </c:pt>
                <c:pt idx="3">
                  <c:v>4649181</c:v>
                </c:pt>
                <c:pt idx="4">
                  <c:v>5233508</c:v>
                </c:pt>
                <c:pt idx="5">
                  <c:v>5935799</c:v>
                </c:pt>
                <c:pt idx="6">
                  <c:v>6625020</c:v>
                </c:pt>
                <c:pt idx="7">
                  <c:v>7297863</c:v>
                </c:pt>
                <c:pt idx="8">
                  <c:v>8015797</c:v>
                </c:pt>
              </c:numCache>
            </c:numRef>
          </c:val>
          <c:smooth val="0"/>
          <c:extLst>
            <c:ext xmlns:c16="http://schemas.microsoft.com/office/drawing/2014/chart" uri="{C3380CC4-5D6E-409C-BE32-E72D297353CC}">
              <c16:uniqueId val="{00000002-4E47-4583-92CD-183D00ABB5AA}"/>
            </c:ext>
          </c:extLst>
        </c:ser>
        <c:ser>
          <c:idx val="4"/>
          <c:order val="3"/>
          <c:tx>
            <c:strRef>
              <c:f>Sheet1!$F$1</c:f>
              <c:strCache>
                <c:ptCount val="1"/>
                <c:pt idx="0">
                  <c:v>NH  White  .5</c:v>
                </c:pt>
              </c:strCache>
            </c:strRef>
          </c:tx>
          <c:spPr>
            <a:ln w="28575" cap="rnd">
              <a:solidFill>
                <a:schemeClr val="accent5"/>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Sheet1!$F$2:$F$10</c:f>
              <c:numCache>
                <c:formatCode>General</c:formatCode>
                <c:ptCount val="9"/>
                <c:pt idx="0">
                  <c:v>2463178</c:v>
                </c:pt>
                <c:pt idx="1">
                  <c:v>2449351</c:v>
                </c:pt>
                <c:pt idx="2">
                  <c:v>2434093</c:v>
                </c:pt>
                <c:pt idx="3">
                  <c:v>2413547</c:v>
                </c:pt>
                <c:pt idx="4">
                  <c:v>2379171</c:v>
                </c:pt>
                <c:pt idx="5">
                  <c:v>2295699</c:v>
                </c:pt>
                <c:pt idx="6">
                  <c:v>2228341</c:v>
                </c:pt>
                <c:pt idx="7">
                  <c:v>2183650</c:v>
                </c:pt>
                <c:pt idx="8">
                  <c:v>2151809</c:v>
                </c:pt>
              </c:numCache>
            </c:numRef>
          </c:val>
          <c:smooth val="0"/>
          <c:extLst>
            <c:ext xmlns:c16="http://schemas.microsoft.com/office/drawing/2014/chart" uri="{C3380CC4-5D6E-409C-BE32-E72D297353CC}">
              <c16:uniqueId val="{00000003-4E47-4583-92CD-183D00ABB5AA}"/>
            </c:ext>
          </c:extLst>
        </c:ser>
        <c:ser>
          <c:idx val="5"/>
          <c:order val="4"/>
          <c:tx>
            <c:strRef>
              <c:f>Sheet1!$G$1</c:f>
              <c:strCache>
                <c:ptCount val="1"/>
                <c:pt idx="0">
                  <c:v>NH  White </c:v>
                </c:pt>
              </c:strCache>
              <c:extLst xmlns:c15="http://schemas.microsoft.com/office/drawing/2012/chart"/>
            </c:strRef>
          </c:tx>
          <c:spPr>
            <a:ln w="28575" cap="rnd">
              <a:solidFill>
                <a:schemeClr val="accent6"/>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extLst xmlns:c15="http://schemas.microsoft.com/office/drawing/2012/chart"/>
            </c:numRef>
          </c:cat>
          <c:val>
            <c:numRef>
              <c:f>Sheet1!$G$2:$G$10</c:f>
              <c:numCache>
                <c:formatCode>General</c:formatCode>
                <c:ptCount val="9"/>
                <c:pt idx="0">
                  <c:v>2463178</c:v>
                </c:pt>
                <c:pt idx="1">
                  <c:v>2467812</c:v>
                </c:pt>
                <c:pt idx="2">
                  <c:v>2469546</c:v>
                </c:pt>
                <c:pt idx="3">
                  <c:v>2461588</c:v>
                </c:pt>
                <c:pt idx="4">
                  <c:v>2438935</c:v>
                </c:pt>
                <c:pt idx="5">
                  <c:v>2366195</c:v>
                </c:pt>
                <c:pt idx="6">
                  <c:v>2310523</c:v>
                </c:pt>
                <c:pt idx="7">
                  <c:v>2278393</c:v>
                </c:pt>
                <c:pt idx="8">
                  <c:v>2258900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4E47-4583-92CD-183D00ABB5AA}"/>
            </c:ext>
          </c:extLst>
        </c:ser>
        <c:ser>
          <c:idx val="7"/>
          <c:order val="6"/>
          <c:tx>
            <c:strRef>
              <c:f>Sheet1!$I$1</c:f>
              <c:strCache>
                <c:ptCount val="1"/>
                <c:pt idx="0">
                  <c:v>NH Black </c:v>
                </c:pt>
              </c:strCache>
            </c:strRef>
          </c:tx>
          <c:spPr>
            <a:ln w="28575" cap="rnd">
              <a:solidFill>
                <a:schemeClr val="accent2">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General</c:formatCode>
                <c:ptCount val="9"/>
                <c:pt idx="0">
                  <c:v>860281</c:v>
                </c:pt>
                <c:pt idx="1">
                  <c:v>879934</c:v>
                </c:pt>
                <c:pt idx="2">
                  <c:v>901617</c:v>
                </c:pt>
                <c:pt idx="3">
                  <c:v>924721</c:v>
                </c:pt>
                <c:pt idx="4">
                  <c:v>955451</c:v>
                </c:pt>
                <c:pt idx="5">
                  <c:v>984840</c:v>
                </c:pt>
                <c:pt idx="6">
                  <c:v>1007739</c:v>
                </c:pt>
                <c:pt idx="7">
                  <c:v>1026601</c:v>
                </c:pt>
                <c:pt idx="8">
                  <c:v>1045760</c:v>
                </c:pt>
              </c:numCache>
            </c:numRef>
          </c:val>
          <c:smooth val="0"/>
          <c:extLst>
            <c:ext xmlns:c16="http://schemas.microsoft.com/office/drawing/2014/chart" uri="{C3380CC4-5D6E-409C-BE32-E72D297353CC}">
              <c16:uniqueId val="{00000005-4E47-4583-92CD-183D00ABB5AA}"/>
            </c:ext>
          </c:extLst>
        </c:ser>
        <c:ser>
          <c:idx val="8"/>
          <c:order val="7"/>
          <c:tx>
            <c:strRef>
              <c:f>Sheet1!$J$1</c:f>
              <c:strCache>
                <c:ptCount val="1"/>
                <c:pt idx="0">
                  <c:v>NH Other  .5</c:v>
                </c:pt>
              </c:strCache>
            </c:strRef>
          </c:tx>
          <c:spPr>
            <a:ln w="28575" cap="rnd">
              <a:solidFill>
                <a:schemeClr val="accent3">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General</c:formatCode>
                <c:ptCount val="9"/>
                <c:pt idx="0">
                  <c:v>434758</c:v>
                </c:pt>
                <c:pt idx="1">
                  <c:v>479269</c:v>
                </c:pt>
                <c:pt idx="2">
                  <c:v>512500</c:v>
                </c:pt>
                <c:pt idx="3">
                  <c:v>529596</c:v>
                </c:pt>
                <c:pt idx="4">
                  <c:v>545194</c:v>
                </c:pt>
                <c:pt idx="5">
                  <c:v>596341</c:v>
                </c:pt>
                <c:pt idx="6">
                  <c:v>662018</c:v>
                </c:pt>
                <c:pt idx="7">
                  <c:v>729807</c:v>
                </c:pt>
                <c:pt idx="8">
                  <c:v>784922</c:v>
                </c:pt>
              </c:numCache>
            </c:numRef>
          </c:val>
          <c:smooth val="0"/>
          <c:extLst>
            <c:ext xmlns:c16="http://schemas.microsoft.com/office/drawing/2014/chart" uri="{C3380CC4-5D6E-409C-BE32-E72D297353CC}">
              <c16:uniqueId val="{00000006-4E47-4583-92CD-183D00ABB5AA}"/>
            </c:ext>
          </c:extLst>
        </c:ser>
        <c:ser>
          <c:idx val="9"/>
          <c:order val="8"/>
          <c:tx>
            <c:strRef>
              <c:f>Sheet1!$K$1</c:f>
              <c:strCache>
                <c:ptCount val="1"/>
                <c:pt idx="0">
                  <c:v>NH Other </c:v>
                </c:pt>
              </c:strCache>
            </c:strRef>
          </c:tx>
          <c:spPr>
            <a:ln w="28575" cap="rnd">
              <a:solidFill>
                <a:schemeClr val="accent4">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General</c:formatCode>
                <c:ptCount val="9"/>
                <c:pt idx="0">
                  <c:v>434758</c:v>
                </c:pt>
                <c:pt idx="1">
                  <c:v>525369</c:v>
                </c:pt>
                <c:pt idx="2">
                  <c:v>619809</c:v>
                </c:pt>
                <c:pt idx="3">
                  <c:v>708095</c:v>
                </c:pt>
                <c:pt idx="4">
                  <c:v>802726</c:v>
                </c:pt>
                <c:pt idx="5">
                  <c:v>969709</c:v>
                </c:pt>
                <c:pt idx="6">
                  <c:v>1186342</c:v>
                </c:pt>
                <c:pt idx="7">
                  <c:v>1442153</c:v>
                </c:pt>
                <c:pt idx="8">
                  <c:v>1713960</c:v>
                </c:pt>
              </c:numCache>
            </c:numRef>
          </c:val>
          <c:smooth val="0"/>
          <c:extLst>
            <c:ext xmlns:c16="http://schemas.microsoft.com/office/drawing/2014/chart" uri="{C3380CC4-5D6E-409C-BE32-E72D297353CC}">
              <c16:uniqueId val="{00000007-4E47-4583-92CD-183D00ABB5AA}"/>
            </c:ext>
          </c:extLst>
        </c:ser>
        <c:dLbls>
          <c:showLegendKey val="0"/>
          <c:showVal val="0"/>
          <c:showCatName val="0"/>
          <c:showSerName val="0"/>
          <c:showPercent val="0"/>
          <c:showBubbleSize val="0"/>
        </c:dLbls>
        <c:smooth val="0"/>
        <c:axId val="286623848"/>
        <c:axId val="27668287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Total Pop .5</c:v>
                      </c:pt>
                    </c:strCache>
                  </c:strRef>
                </c:tx>
                <c:spPr>
                  <a:ln w="28575" cap="rnd">
                    <a:solidFill>
                      <a:schemeClr val="accent1"/>
                    </a:solidFill>
                    <a:round/>
                  </a:ln>
                  <a:effectLst/>
                </c:spPr>
                <c:marker>
                  <c:symbol val="none"/>
                </c:marker>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General</c:formatCode>
                      <c:ptCount val="9"/>
                      <c:pt idx="0">
                        <c:v>7245842</c:v>
                      </c:pt>
                      <c:pt idx="1">
                        <c:v>7500536</c:v>
                      </c:pt>
                      <c:pt idx="2">
                        <c:v>7749159</c:v>
                      </c:pt>
                      <c:pt idx="3">
                        <c:v>7999227</c:v>
                      </c:pt>
                      <c:pt idx="4">
                        <c:v>8315060</c:v>
                      </c:pt>
                      <c:pt idx="5">
                        <c:v>8672306</c:v>
                      </c:pt>
                      <c:pt idx="6">
                        <c:v>9028225</c:v>
                      </c:pt>
                      <c:pt idx="7">
                        <c:v>9375606</c:v>
                      </c:pt>
                      <c:pt idx="8">
                        <c:v>9725594</c:v>
                      </c:pt>
                    </c:numCache>
                  </c:numRef>
                </c:val>
                <c:smooth val="0"/>
                <c:extLst>
                  <c:ext xmlns:c16="http://schemas.microsoft.com/office/drawing/2014/chart" uri="{C3380CC4-5D6E-409C-BE32-E72D297353CC}">
                    <c16:uniqueId val="{00000008-4E47-4583-92CD-183D00ABB5AA}"/>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NH Black  .5</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Sheet1!$H$2:$H$10</c15:sqref>
                        </c15:formulaRef>
                      </c:ext>
                    </c:extLst>
                    <c:numCache>
                      <c:formatCode>General</c:formatCode>
                      <c:ptCount val="9"/>
                      <c:pt idx="0">
                        <c:v>860281</c:v>
                      </c:pt>
                      <c:pt idx="1">
                        <c:v>855636</c:v>
                      </c:pt>
                      <c:pt idx="2">
                        <c:v>857521</c:v>
                      </c:pt>
                      <c:pt idx="3">
                        <c:v>861072</c:v>
                      </c:pt>
                      <c:pt idx="4">
                        <c:v>866487</c:v>
                      </c:pt>
                      <c:pt idx="5">
                        <c:v>867460</c:v>
                      </c:pt>
                      <c:pt idx="6">
                        <c:v>863814</c:v>
                      </c:pt>
                      <c:pt idx="7">
                        <c:v>858280</c:v>
                      </c:pt>
                      <c:pt idx="8">
                        <c:v>853408</c:v>
                      </c:pt>
                    </c:numCache>
                  </c:numRef>
                </c:val>
                <c:smooth val="0"/>
                <c:extLst xmlns:c15="http://schemas.microsoft.com/office/drawing/2012/chart">
                  <c:ext xmlns:c16="http://schemas.microsoft.com/office/drawing/2014/chart" uri="{C3380CC4-5D6E-409C-BE32-E72D297353CC}">
                    <c16:uniqueId val="{00000004-4E47-4583-92CD-183D00ABB5AA}"/>
                  </c:ext>
                </c:extLst>
              </c15:ser>
            </c15:filteredLineSeries>
          </c:ext>
        </c:extLst>
      </c:lineChart>
      <c:catAx>
        <c:axId val="28662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2872"/>
        <c:crosses val="autoZero"/>
        <c:auto val="1"/>
        <c:lblAlgn val="ctr"/>
        <c:lblOffset val="100"/>
        <c:noMultiLvlLbl val="0"/>
      </c:catAx>
      <c:valAx>
        <c:axId val="276682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66238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1"/>
          <c:tx>
            <c:strRef>
              <c:f>Sheet1!$F$1</c:f>
              <c:strCache>
                <c:ptCount val="1"/>
                <c:pt idx="0">
                  <c:v>NH  White  .5</c:v>
                </c:pt>
              </c:strCache>
            </c:strRef>
          </c:tx>
          <c:spPr>
            <a:ln w="28575" cap="rnd">
              <a:solidFill>
                <a:schemeClr val="accent5"/>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Sheet1!$F$2:$F$10</c:f>
              <c:numCache>
                <c:formatCode>General</c:formatCode>
                <c:ptCount val="9"/>
                <c:pt idx="0">
                  <c:v>2463178</c:v>
                </c:pt>
                <c:pt idx="1">
                  <c:v>2449351</c:v>
                </c:pt>
                <c:pt idx="2">
                  <c:v>2434093</c:v>
                </c:pt>
                <c:pt idx="3">
                  <c:v>2413547</c:v>
                </c:pt>
                <c:pt idx="4">
                  <c:v>2379171</c:v>
                </c:pt>
                <c:pt idx="5">
                  <c:v>2295699</c:v>
                </c:pt>
                <c:pt idx="6">
                  <c:v>2228341</c:v>
                </c:pt>
                <c:pt idx="7">
                  <c:v>2183650</c:v>
                </c:pt>
                <c:pt idx="8">
                  <c:v>2151809</c:v>
                </c:pt>
              </c:numCache>
            </c:numRef>
          </c:val>
          <c:smooth val="0"/>
          <c:extLst>
            <c:ext xmlns:c16="http://schemas.microsoft.com/office/drawing/2014/chart" uri="{C3380CC4-5D6E-409C-BE32-E72D297353CC}">
              <c16:uniqueId val="{00000003-4E47-4583-92CD-183D00ABB5AA}"/>
            </c:ext>
          </c:extLst>
        </c:ser>
        <c:ser>
          <c:idx val="5"/>
          <c:order val="2"/>
          <c:tx>
            <c:strRef>
              <c:f>Sheet1!$G$1</c:f>
              <c:strCache>
                <c:ptCount val="1"/>
                <c:pt idx="0">
                  <c:v>NH  White </c:v>
                </c:pt>
              </c:strCache>
              <c:extLst xmlns:c15="http://schemas.microsoft.com/office/drawing/2012/chart"/>
            </c:strRef>
          </c:tx>
          <c:spPr>
            <a:ln w="28575" cap="rnd">
              <a:solidFill>
                <a:schemeClr val="accent6"/>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extLst xmlns:c15="http://schemas.microsoft.com/office/drawing/2012/chart"/>
            </c:numRef>
          </c:cat>
          <c:val>
            <c:numRef>
              <c:f>Sheet1!$G$2:$G$10</c:f>
              <c:numCache>
                <c:formatCode>General</c:formatCode>
                <c:ptCount val="9"/>
                <c:pt idx="0">
                  <c:v>2463178</c:v>
                </c:pt>
                <c:pt idx="1">
                  <c:v>2467812</c:v>
                </c:pt>
                <c:pt idx="2">
                  <c:v>2469546</c:v>
                </c:pt>
                <c:pt idx="3">
                  <c:v>2461588</c:v>
                </c:pt>
                <c:pt idx="4">
                  <c:v>2438935</c:v>
                </c:pt>
                <c:pt idx="5">
                  <c:v>2366195</c:v>
                </c:pt>
                <c:pt idx="6">
                  <c:v>2310523</c:v>
                </c:pt>
                <c:pt idx="7">
                  <c:v>2278393</c:v>
                </c:pt>
                <c:pt idx="8">
                  <c:v>2258900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4E47-4583-92CD-183D00ABB5AA}"/>
            </c:ext>
          </c:extLst>
        </c:ser>
        <c:ser>
          <c:idx val="6"/>
          <c:order val="3"/>
          <c:tx>
            <c:strRef>
              <c:f>Sheet1!$H$1</c:f>
              <c:strCache>
                <c:ptCount val="1"/>
                <c:pt idx="0">
                  <c:v>NH Black  .5</c:v>
                </c:pt>
              </c:strCache>
            </c:strRef>
          </c:tx>
          <c:spPr>
            <a:ln w="28575" cap="rnd">
              <a:solidFill>
                <a:schemeClr val="accent1">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General</c:formatCode>
                <c:ptCount val="9"/>
                <c:pt idx="0">
                  <c:v>860281</c:v>
                </c:pt>
                <c:pt idx="1">
                  <c:v>855636</c:v>
                </c:pt>
                <c:pt idx="2">
                  <c:v>857521</c:v>
                </c:pt>
                <c:pt idx="3">
                  <c:v>861072</c:v>
                </c:pt>
                <c:pt idx="4">
                  <c:v>866487</c:v>
                </c:pt>
                <c:pt idx="5">
                  <c:v>867460</c:v>
                </c:pt>
                <c:pt idx="6">
                  <c:v>863814</c:v>
                </c:pt>
                <c:pt idx="7">
                  <c:v>858280</c:v>
                </c:pt>
                <c:pt idx="8">
                  <c:v>853408</c:v>
                </c:pt>
              </c:numCache>
            </c:numRef>
          </c:val>
          <c:smooth val="0"/>
          <c:extLst>
            <c:ext xmlns:c16="http://schemas.microsoft.com/office/drawing/2014/chart" uri="{C3380CC4-5D6E-409C-BE32-E72D297353CC}">
              <c16:uniqueId val="{00000004-4E47-4583-92CD-183D00ABB5AA}"/>
            </c:ext>
          </c:extLst>
        </c:ser>
        <c:ser>
          <c:idx val="7"/>
          <c:order val="4"/>
          <c:tx>
            <c:strRef>
              <c:f>Sheet1!$I$1</c:f>
              <c:strCache>
                <c:ptCount val="1"/>
                <c:pt idx="0">
                  <c:v>NH Black </c:v>
                </c:pt>
              </c:strCache>
            </c:strRef>
          </c:tx>
          <c:spPr>
            <a:ln w="28575" cap="rnd">
              <a:solidFill>
                <a:schemeClr val="accent2">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General</c:formatCode>
                <c:ptCount val="9"/>
                <c:pt idx="0">
                  <c:v>860281</c:v>
                </c:pt>
                <c:pt idx="1">
                  <c:v>879934</c:v>
                </c:pt>
                <c:pt idx="2">
                  <c:v>901617</c:v>
                </c:pt>
                <c:pt idx="3">
                  <c:v>924721</c:v>
                </c:pt>
                <c:pt idx="4">
                  <c:v>955451</c:v>
                </c:pt>
                <c:pt idx="5">
                  <c:v>984840</c:v>
                </c:pt>
                <c:pt idx="6">
                  <c:v>1007739</c:v>
                </c:pt>
                <c:pt idx="7">
                  <c:v>1026601</c:v>
                </c:pt>
                <c:pt idx="8">
                  <c:v>1045760</c:v>
                </c:pt>
              </c:numCache>
            </c:numRef>
          </c:val>
          <c:smooth val="0"/>
          <c:extLst>
            <c:ext xmlns:c16="http://schemas.microsoft.com/office/drawing/2014/chart" uri="{C3380CC4-5D6E-409C-BE32-E72D297353CC}">
              <c16:uniqueId val="{00000005-4E47-4583-92CD-183D00ABB5AA}"/>
            </c:ext>
          </c:extLst>
        </c:ser>
        <c:ser>
          <c:idx val="9"/>
          <c:order val="6"/>
          <c:tx>
            <c:strRef>
              <c:f>Sheet1!$K$1</c:f>
              <c:strCache>
                <c:ptCount val="1"/>
                <c:pt idx="0">
                  <c:v>NH Other </c:v>
                </c:pt>
              </c:strCache>
            </c:strRef>
          </c:tx>
          <c:spPr>
            <a:ln w="28575" cap="rnd">
              <a:solidFill>
                <a:schemeClr val="accent4">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General</c:formatCode>
                <c:ptCount val="9"/>
                <c:pt idx="0">
                  <c:v>434758</c:v>
                </c:pt>
                <c:pt idx="1">
                  <c:v>525369</c:v>
                </c:pt>
                <c:pt idx="2">
                  <c:v>619809</c:v>
                </c:pt>
                <c:pt idx="3">
                  <c:v>708095</c:v>
                </c:pt>
                <c:pt idx="4">
                  <c:v>802726</c:v>
                </c:pt>
                <c:pt idx="5">
                  <c:v>969709</c:v>
                </c:pt>
                <c:pt idx="6">
                  <c:v>1186342</c:v>
                </c:pt>
                <c:pt idx="7">
                  <c:v>1442153</c:v>
                </c:pt>
                <c:pt idx="8">
                  <c:v>1713960</c:v>
                </c:pt>
              </c:numCache>
            </c:numRef>
          </c:val>
          <c:smooth val="0"/>
          <c:extLst>
            <c:ext xmlns:c16="http://schemas.microsoft.com/office/drawing/2014/chart" uri="{C3380CC4-5D6E-409C-BE32-E72D297353CC}">
              <c16:uniqueId val="{00000007-4E47-4583-92CD-183D00ABB5AA}"/>
            </c:ext>
          </c:extLst>
        </c:ser>
        <c:dLbls>
          <c:showLegendKey val="0"/>
          <c:showVal val="0"/>
          <c:showCatName val="0"/>
          <c:showSerName val="0"/>
          <c:showPercent val="0"/>
          <c:showBubbleSize val="0"/>
        </c:dLbls>
        <c:smooth val="0"/>
        <c:axId val="286623848"/>
        <c:axId val="27668287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Total Pop .5</c:v>
                      </c:pt>
                    </c:strCache>
                  </c:strRef>
                </c:tx>
                <c:spPr>
                  <a:ln w="28575" cap="rnd">
                    <a:solidFill>
                      <a:schemeClr val="accent1"/>
                    </a:solidFill>
                    <a:round/>
                  </a:ln>
                  <a:effectLst/>
                </c:spPr>
                <c:marker>
                  <c:symbol val="none"/>
                </c:marker>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General</c:formatCode>
                      <c:ptCount val="9"/>
                      <c:pt idx="0">
                        <c:v>7245842</c:v>
                      </c:pt>
                      <c:pt idx="1">
                        <c:v>7500536</c:v>
                      </c:pt>
                      <c:pt idx="2">
                        <c:v>7749159</c:v>
                      </c:pt>
                      <c:pt idx="3">
                        <c:v>7999227</c:v>
                      </c:pt>
                      <c:pt idx="4">
                        <c:v>8315060</c:v>
                      </c:pt>
                      <c:pt idx="5">
                        <c:v>8672306</c:v>
                      </c:pt>
                      <c:pt idx="6">
                        <c:v>9028225</c:v>
                      </c:pt>
                      <c:pt idx="7">
                        <c:v>9375606</c:v>
                      </c:pt>
                      <c:pt idx="8">
                        <c:v>9725594</c:v>
                      </c:pt>
                    </c:numCache>
                  </c:numRef>
                </c:val>
                <c:smooth val="0"/>
                <c:extLst>
                  <c:ext xmlns:c16="http://schemas.microsoft.com/office/drawing/2014/chart" uri="{C3380CC4-5D6E-409C-BE32-E72D297353CC}">
                    <c16:uniqueId val="{00000008-4E47-4583-92CD-183D00ABB5AA}"/>
                  </c:ext>
                </c:extLst>
              </c15:ser>
            </c15:filteredLineSeries>
            <c15:filteredLineSeries>
              <c15:ser>
                <c:idx val="8"/>
                <c:order val="5"/>
                <c:tx>
                  <c:strRef>
                    <c:extLst xmlns:c15="http://schemas.microsoft.com/office/drawing/2012/chart">
                      <c:ext xmlns:c15="http://schemas.microsoft.com/office/drawing/2012/chart" uri="{02D57815-91ED-43cb-92C2-25804820EDAC}">
                        <c15:formulaRef>
                          <c15:sqref>Sheet1!$J$1</c15:sqref>
                        </c15:formulaRef>
                      </c:ext>
                    </c:extLst>
                    <c:strCache>
                      <c:ptCount val="1"/>
                      <c:pt idx="0">
                        <c:v>NH Other  .5</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Sheet1!$J$2:$J$10</c15:sqref>
                        </c15:formulaRef>
                      </c:ext>
                    </c:extLst>
                    <c:numCache>
                      <c:formatCode>General</c:formatCode>
                      <c:ptCount val="9"/>
                      <c:pt idx="0">
                        <c:v>434758</c:v>
                      </c:pt>
                      <c:pt idx="1">
                        <c:v>479269</c:v>
                      </c:pt>
                      <c:pt idx="2">
                        <c:v>512500</c:v>
                      </c:pt>
                      <c:pt idx="3">
                        <c:v>529596</c:v>
                      </c:pt>
                      <c:pt idx="4">
                        <c:v>545194</c:v>
                      </c:pt>
                      <c:pt idx="5">
                        <c:v>596341</c:v>
                      </c:pt>
                      <c:pt idx="6">
                        <c:v>662018</c:v>
                      </c:pt>
                      <c:pt idx="7">
                        <c:v>729807</c:v>
                      </c:pt>
                      <c:pt idx="8">
                        <c:v>784922</c:v>
                      </c:pt>
                    </c:numCache>
                  </c:numRef>
                </c:val>
                <c:smooth val="0"/>
                <c:extLst xmlns:c15="http://schemas.microsoft.com/office/drawing/2012/chart">
                  <c:ext xmlns:c16="http://schemas.microsoft.com/office/drawing/2014/chart" uri="{C3380CC4-5D6E-409C-BE32-E72D297353CC}">
                    <c16:uniqueId val="{00000006-4E47-4583-92CD-183D00ABB5AA}"/>
                  </c:ext>
                </c:extLst>
              </c15:ser>
            </c15:filteredLineSeries>
          </c:ext>
        </c:extLst>
      </c:lineChart>
      <c:catAx>
        <c:axId val="28662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2872"/>
        <c:crosses val="autoZero"/>
        <c:auto val="1"/>
        <c:lblAlgn val="ctr"/>
        <c:lblOffset val="100"/>
        <c:noMultiLvlLbl val="0"/>
      </c:catAx>
      <c:valAx>
        <c:axId val="276682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6623848"/>
        <c:crosses val="autoZero"/>
        <c:crossBetween val="between"/>
      </c:valAx>
      <c:spPr>
        <a:noFill/>
        <a:ln>
          <a:noFill/>
        </a:ln>
        <a:effectLst/>
      </c:spPr>
    </c:plotArea>
    <c:legend>
      <c:legendPos val="r"/>
      <c:layout>
        <c:manualLayout>
          <c:xMode val="edge"/>
          <c:yMode val="edge"/>
          <c:x val="0.84873826582487999"/>
          <c:y val="0.36069467150506801"/>
          <c:w val="0.14225272516611098"/>
          <c:h val="0.406588659058870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6"/>
          <c:order val="6"/>
          <c:tx>
            <c:strRef>
              <c:f>Sheet1!$H$1</c:f>
              <c:strCache>
                <c:ptCount val="1"/>
                <c:pt idx="0">
                  <c:v>NH  White</c:v>
                </c:pt>
              </c:strCache>
            </c:strRef>
          </c:tx>
          <c:spPr>
            <a:solidFill>
              <a:schemeClr val="accent2">
                <a:lumMod val="80000"/>
                <a:lumOff val="20000"/>
              </a:schemeClr>
            </a:solidFill>
            <a:ln>
              <a:noFill/>
            </a:ln>
            <a:effectLst/>
          </c:spPr>
          <c:invertIfNegative val="0"/>
          <c:dLbls>
            <c:spPr>
              <a:gradFill>
                <a:gsLst>
                  <a:gs pos="20000">
                    <a:schemeClr val="accent1">
                      <a:lumMod val="5000"/>
                      <a:lumOff val="95000"/>
                      <a:alpha val="5000"/>
                    </a:schemeClr>
                  </a:gs>
                  <a:gs pos="47000">
                    <a:schemeClr val="accent1">
                      <a:lumMod val="45000"/>
                      <a:lumOff val="55000"/>
                    </a:schemeClr>
                  </a:gs>
                  <a:gs pos="66000">
                    <a:schemeClr val="accent1">
                      <a:lumMod val="45000"/>
                      <a:lumOff val="55000"/>
                    </a:schemeClr>
                  </a:gs>
                  <a:gs pos="83000">
                    <a:schemeClr val="bg1">
                      <a:alpha val="44000"/>
                    </a:schemeClr>
                  </a:gs>
                </a:gsLst>
              </a:gra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2463178</c:v>
                </c:pt>
                <c:pt idx="1">
                  <c:v>2467812</c:v>
                </c:pt>
                <c:pt idx="2">
                  <c:v>2469546</c:v>
                </c:pt>
                <c:pt idx="3">
                  <c:v>2461588</c:v>
                </c:pt>
                <c:pt idx="4">
                  <c:v>2438935</c:v>
                </c:pt>
                <c:pt idx="5">
                  <c:v>2366195</c:v>
                </c:pt>
                <c:pt idx="6">
                  <c:v>2310523</c:v>
                </c:pt>
                <c:pt idx="7">
                  <c:v>2278393</c:v>
                </c:pt>
                <c:pt idx="8">
                  <c:v>2258900</c:v>
                </c:pt>
              </c:numCache>
            </c:numRef>
          </c:val>
          <c:extLst>
            <c:ext xmlns:c16="http://schemas.microsoft.com/office/drawing/2014/chart" uri="{C3380CC4-5D6E-409C-BE32-E72D297353CC}">
              <c16:uniqueId val="{00000000-2A1E-4B05-8818-5D894C7508B6}"/>
            </c:ext>
          </c:extLst>
        </c:ser>
        <c:ser>
          <c:idx val="7"/>
          <c:order val="7"/>
          <c:tx>
            <c:strRef>
              <c:f>Sheet1!$I$1</c:f>
              <c:strCache>
                <c:ptCount val="1"/>
                <c:pt idx="0">
                  <c:v>NH Black</c:v>
                </c:pt>
              </c:strCache>
            </c:strRef>
          </c:tx>
          <c:spPr>
            <a:solidFill>
              <a:schemeClr val="accent4">
                <a:lumMod val="80000"/>
                <a:lumOff val="20000"/>
              </a:schemeClr>
            </a:solidFill>
            <a:ln>
              <a:noFill/>
            </a:ln>
            <a:effectLst/>
          </c:spPr>
          <c:invertIfNegative val="0"/>
          <c:dLbls>
            <c:spPr>
              <a:gradFill>
                <a:gsLst>
                  <a:gs pos="20000">
                    <a:schemeClr val="accent1">
                      <a:lumMod val="5000"/>
                      <a:lumOff val="95000"/>
                      <a:alpha val="0"/>
                    </a:schemeClr>
                  </a:gs>
                  <a:gs pos="47000">
                    <a:schemeClr val="accent1">
                      <a:lumMod val="45000"/>
                      <a:lumOff val="55000"/>
                    </a:schemeClr>
                  </a:gs>
                  <a:gs pos="66000">
                    <a:schemeClr val="tx2">
                      <a:lumMod val="20000"/>
                      <a:lumOff val="80000"/>
                    </a:schemeClr>
                  </a:gs>
                  <a:gs pos="83000">
                    <a:schemeClr val="bg1">
                      <a:alpha val="44000"/>
                    </a:schemeClr>
                  </a:gs>
                </a:gsLst>
              </a:gra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860281</c:v>
                </c:pt>
                <c:pt idx="1">
                  <c:v>879934</c:v>
                </c:pt>
                <c:pt idx="2">
                  <c:v>901617</c:v>
                </c:pt>
                <c:pt idx="3">
                  <c:v>924721</c:v>
                </c:pt>
                <c:pt idx="4">
                  <c:v>955451</c:v>
                </c:pt>
                <c:pt idx="5">
                  <c:v>984840</c:v>
                </c:pt>
                <c:pt idx="6">
                  <c:v>1007739</c:v>
                </c:pt>
                <c:pt idx="7">
                  <c:v>1026601</c:v>
                </c:pt>
                <c:pt idx="8">
                  <c:v>1045760</c:v>
                </c:pt>
              </c:numCache>
            </c:numRef>
          </c:val>
          <c:extLst>
            <c:ext xmlns:c16="http://schemas.microsoft.com/office/drawing/2014/chart" uri="{C3380CC4-5D6E-409C-BE32-E72D297353CC}">
              <c16:uniqueId val="{00000001-2A1E-4B05-8818-5D894C7508B6}"/>
            </c:ext>
          </c:extLst>
        </c:ser>
        <c:ser>
          <c:idx val="8"/>
          <c:order val="8"/>
          <c:tx>
            <c:strRef>
              <c:f>Sheet1!$J$1</c:f>
              <c:strCache>
                <c:ptCount val="1"/>
                <c:pt idx="0">
                  <c:v>Hispanic</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3487625</c:v>
                </c:pt>
                <c:pt idx="1">
                  <c:v>3843101</c:v>
                </c:pt>
                <c:pt idx="2">
                  <c:v>4219839</c:v>
                </c:pt>
                <c:pt idx="3">
                  <c:v>4649181</c:v>
                </c:pt>
                <c:pt idx="4">
                  <c:v>5233508</c:v>
                </c:pt>
                <c:pt idx="5">
                  <c:v>5935799</c:v>
                </c:pt>
                <c:pt idx="6">
                  <c:v>6625020</c:v>
                </c:pt>
                <c:pt idx="7">
                  <c:v>7297863</c:v>
                </c:pt>
                <c:pt idx="8">
                  <c:v>8015797</c:v>
                </c:pt>
              </c:numCache>
            </c:numRef>
          </c:val>
          <c:extLst>
            <c:ext xmlns:c16="http://schemas.microsoft.com/office/drawing/2014/chart" uri="{C3380CC4-5D6E-409C-BE32-E72D297353CC}">
              <c16:uniqueId val="{00000002-2A1E-4B05-8818-5D894C7508B6}"/>
            </c:ext>
          </c:extLst>
        </c:ser>
        <c:ser>
          <c:idx val="9"/>
          <c:order val="9"/>
          <c:tx>
            <c:strRef>
              <c:f>Sheet1!$K$1</c:f>
              <c:strCache>
                <c:ptCount val="1"/>
                <c:pt idx="0">
                  <c:v>NH Other</c:v>
                </c:pt>
              </c:strCache>
            </c:strRef>
          </c:tx>
          <c:spPr>
            <a:solidFill>
              <a:schemeClr val="accent2">
                <a:lumMod val="80000"/>
              </a:schemeClr>
            </a:solidFill>
            <a:ln>
              <a:noFill/>
            </a:ln>
            <a:effectLst/>
          </c:spPr>
          <c:invertIfNegative val="0"/>
          <c:dLbls>
            <c:spPr>
              <a:gradFill>
                <a:gsLst>
                  <a:gs pos="20000">
                    <a:schemeClr val="accent1">
                      <a:lumMod val="5000"/>
                      <a:lumOff val="95000"/>
                      <a:alpha val="5000"/>
                    </a:schemeClr>
                  </a:gs>
                  <a:gs pos="47000">
                    <a:schemeClr val="accent1">
                      <a:lumMod val="45000"/>
                      <a:lumOff val="55000"/>
                    </a:schemeClr>
                  </a:gs>
                  <a:gs pos="66000">
                    <a:schemeClr val="accent1">
                      <a:lumMod val="45000"/>
                      <a:lumOff val="55000"/>
                    </a:schemeClr>
                  </a:gs>
                  <a:gs pos="83000">
                    <a:schemeClr val="bg1">
                      <a:alpha val="44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434758</c:v>
                </c:pt>
                <c:pt idx="1">
                  <c:v>525369</c:v>
                </c:pt>
                <c:pt idx="2">
                  <c:v>619809</c:v>
                </c:pt>
                <c:pt idx="3">
                  <c:v>708095</c:v>
                </c:pt>
                <c:pt idx="4">
                  <c:v>802726</c:v>
                </c:pt>
                <c:pt idx="5">
                  <c:v>969709</c:v>
                </c:pt>
                <c:pt idx="6">
                  <c:v>1186342</c:v>
                </c:pt>
                <c:pt idx="7">
                  <c:v>1442153</c:v>
                </c:pt>
                <c:pt idx="8">
                  <c:v>1713960</c:v>
                </c:pt>
              </c:numCache>
            </c:numRef>
          </c:val>
          <c:extLst>
            <c:ext xmlns:c16="http://schemas.microsoft.com/office/drawing/2014/chart" uri="{C3380CC4-5D6E-409C-BE32-E72D297353CC}">
              <c16:uniqueId val="{00000003-2A1E-4B05-8818-5D894C7508B6}"/>
            </c:ext>
          </c:extLst>
        </c:ser>
        <c:dLbls>
          <c:showLegendKey val="0"/>
          <c:showVal val="0"/>
          <c:showCatName val="0"/>
          <c:showSerName val="0"/>
          <c:showPercent val="0"/>
          <c:showBubbleSize val="0"/>
        </c:dLbls>
        <c:gapWidth val="150"/>
        <c:overlap val="100"/>
        <c:axId val="276684832"/>
        <c:axId val="27668326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Pop .5</c:v>
                      </c:pt>
                    </c:strCache>
                  </c:strRef>
                </c:tx>
                <c:spPr>
                  <a:solidFill>
                    <a:schemeClr val="accent2"/>
                  </a:solidFill>
                  <a:ln>
                    <a:noFill/>
                  </a:ln>
                  <a:effectLst/>
                </c:spPr>
                <c:invertIfNegative val="0"/>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extLst>
                  <c:ext xmlns:c16="http://schemas.microsoft.com/office/drawing/2014/chart" uri="{C3380CC4-5D6E-409C-BE32-E72D297353CC}">
                    <c16:uniqueId val="{00000004-2A1E-4B05-8818-5D894C7508B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NH  White Total .5</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Sheet1!$C$2:$C$10</c15:sqref>
                        </c15:formulaRef>
                      </c:ext>
                    </c:extLst>
                    <c:numCache>
                      <c:formatCode>#,##0</c:formatCode>
                      <c:ptCount val="9"/>
                      <c:pt idx="0">
                        <c:v>2463178</c:v>
                      </c:pt>
                      <c:pt idx="1">
                        <c:v>2449351</c:v>
                      </c:pt>
                      <c:pt idx="2">
                        <c:v>2434093</c:v>
                      </c:pt>
                      <c:pt idx="3">
                        <c:v>2413547</c:v>
                      </c:pt>
                      <c:pt idx="4">
                        <c:v>2379171</c:v>
                      </c:pt>
                      <c:pt idx="5">
                        <c:v>2295699</c:v>
                      </c:pt>
                      <c:pt idx="6">
                        <c:v>2228341</c:v>
                      </c:pt>
                      <c:pt idx="7">
                        <c:v>2183650</c:v>
                      </c:pt>
                      <c:pt idx="8">
                        <c:v>2151809</c:v>
                      </c:pt>
                    </c:numCache>
                  </c:numRef>
                </c:val>
                <c:extLst xmlns:c15="http://schemas.microsoft.com/office/drawing/2012/chart">
                  <c:ext xmlns:c16="http://schemas.microsoft.com/office/drawing/2014/chart" uri="{C3380CC4-5D6E-409C-BE32-E72D297353CC}">
                    <c16:uniqueId val="{00000005-2A1E-4B05-8818-5D894C7508B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NH Black Total .5</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Sheet1!$D$2:$D$10</c15:sqref>
                        </c15:formulaRef>
                      </c:ext>
                    </c:extLst>
                    <c:numCache>
                      <c:formatCode>#,##0</c:formatCode>
                      <c:ptCount val="9"/>
                      <c:pt idx="0">
                        <c:v>860281</c:v>
                      </c:pt>
                      <c:pt idx="1">
                        <c:v>855636</c:v>
                      </c:pt>
                      <c:pt idx="2">
                        <c:v>857521</c:v>
                      </c:pt>
                      <c:pt idx="3">
                        <c:v>861072</c:v>
                      </c:pt>
                      <c:pt idx="4">
                        <c:v>866487</c:v>
                      </c:pt>
                      <c:pt idx="5">
                        <c:v>867460</c:v>
                      </c:pt>
                      <c:pt idx="6">
                        <c:v>863814</c:v>
                      </c:pt>
                      <c:pt idx="7">
                        <c:v>858280</c:v>
                      </c:pt>
                      <c:pt idx="8">
                        <c:v>853408</c:v>
                      </c:pt>
                    </c:numCache>
                  </c:numRef>
                </c:val>
                <c:extLst xmlns:c15="http://schemas.microsoft.com/office/drawing/2012/chart">
                  <c:ext xmlns:c16="http://schemas.microsoft.com/office/drawing/2014/chart" uri="{C3380CC4-5D6E-409C-BE32-E72D297353CC}">
                    <c16:uniqueId val="{00000006-2A1E-4B05-8818-5D894C7508B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Hispanic Total .5</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3487625</c:v>
                      </c:pt>
                      <c:pt idx="1">
                        <c:v>3716280</c:v>
                      </c:pt>
                      <c:pt idx="2">
                        <c:v>3945045</c:v>
                      </c:pt>
                      <c:pt idx="3">
                        <c:v>4195012</c:v>
                      </c:pt>
                      <c:pt idx="4">
                        <c:v>4524208</c:v>
                      </c:pt>
                      <c:pt idx="5">
                        <c:v>4912806</c:v>
                      </c:pt>
                      <c:pt idx="6">
                        <c:v>5274052</c:v>
                      </c:pt>
                      <c:pt idx="7">
                        <c:v>5603869</c:v>
                      </c:pt>
                      <c:pt idx="8">
                        <c:v>5935455</c:v>
                      </c:pt>
                    </c:numCache>
                  </c:numRef>
                </c:val>
                <c:extLst xmlns:c15="http://schemas.microsoft.com/office/drawing/2012/chart">
                  <c:ext xmlns:c16="http://schemas.microsoft.com/office/drawing/2014/chart" uri="{C3380CC4-5D6E-409C-BE32-E72D297353CC}">
                    <c16:uniqueId val="{00000007-2A1E-4B05-8818-5D894C7508B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NH Other Total .5</c:v>
                      </c:pt>
                    </c:strCache>
                  </c:strRef>
                </c:tx>
                <c:spPr>
                  <a:solidFill>
                    <a:schemeClr val="accent4">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434758</c:v>
                      </c:pt>
                      <c:pt idx="1">
                        <c:v>479269</c:v>
                      </c:pt>
                      <c:pt idx="2">
                        <c:v>512500</c:v>
                      </c:pt>
                      <c:pt idx="3">
                        <c:v>529596</c:v>
                      </c:pt>
                      <c:pt idx="4">
                        <c:v>545194</c:v>
                      </c:pt>
                      <c:pt idx="5">
                        <c:v>596341</c:v>
                      </c:pt>
                      <c:pt idx="6">
                        <c:v>662018</c:v>
                      </c:pt>
                      <c:pt idx="7">
                        <c:v>729807</c:v>
                      </c:pt>
                      <c:pt idx="8">
                        <c:v>784922</c:v>
                      </c:pt>
                    </c:numCache>
                  </c:numRef>
                </c:val>
                <c:extLst xmlns:c15="http://schemas.microsoft.com/office/drawing/2012/chart">
                  <c:ext xmlns:c16="http://schemas.microsoft.com/office/drawing/2014/chart" uri="{C3380CC4-5D6E-409C-BE32-E72D297353CC}">
                    <c16:uniqueId val="{00000008-2A1E-4B05-8818-5D894C7508B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Total Pop</c:v>
                      </c:pt>
                    </c:strCache>
                  </c:strRef>
                </c:tx>
                <c:spPr>
                  <a:solidFill>
                    <a:schemeClr val="accent6">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extLst xmlns:c15="http://schemas.microsoft.com/office/drawing/2012/chart">
                  <c:ext xmlns:c16="http://schemas.microsoft.com/office/drawing/2014/chart" uri="{C3380CC4-5D6E-409C-BE32-E72D297353CC}">
                    <c16:uniqueId val="{00000009-2A1E-4B05-8818-5D894C7508B6}"/>
                  </c:ext>
                </c:extLst>
              </c15:ser>
            </c15:filteredBarSeries>
          </c:ext>
        </c:extLst>
      </c:barChart>
      <c:catAx>
        <c:axId val="27668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3264"/>
        <c:crosses val="autoZero"/>
        <c:auto val="1"/>
        <c:lblAlgn val="ctr"/>
        <c:lblOffset val="100"/>
        <c:noMultiLvlLbl val="0"/>
      </c:catAx>
      <c:valAx>
        <c:axId val="276683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4832"/>
        <c:crosses val="autoZero"/>
        <c:crossBetween val="between"/>
      </c:valAx>
      <c:spPr>
        <a:noFill/>
        <a:ln>
          <a:noFill/>
        </a:ln>
        <a:effectLst/>
      </c:spPr>
    </c:plotArea>
    <c:legend>
      <c:legendPos val="r"/>
      <c:layout>
        <c:manualLayout>
          <c:xMode val="edge"/>
          <c:yMode val="edge"/>
          <c:x val="0.88379241446170576"/>
          <c:y val="0"/>
          <c:w val="0.10419557352628218"/>
          <c:h val="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6"/>
          <c:order val="6"/>
          <c:tx>
            <c:strRef>
              <c:f>Sheet1!$H$1</c:f>
              <c:strCache>
                <c:ptCount val="1"/>
                <c:pt idx="0">
                  <c:v>NH  White</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0.33994365320138087</c:v>
                </c:pt>
                <c:pt idx="1">
                  <c:v>0.31982152910182921</c:v>
                </c:pt>
                <c:pt idx="2">
                  <c:v>0.30076760992306362</c:v>
                </c:pt>
                <c:pt idx="3">
                  <c:v>0.28153074511198783</c:v>
                </c:pt>
                <c:pt idx="4">
                  <c:v>0.25861873344488484</c:v>
                </c:pt>
                <c:pt idx="5">
                  <c:v>0.23070102665196257</c:v>
                </c:pt>
                <c:pt idx="6">
                  <c:v>0.20760117322921243</c:v>
                </c:pt>
                <c:pt idx="7">
                  <c:v>0.18915658849598299</c:v>
                </c:pt>
                <c:pt idx="8">
                  <c:v>0.17330272615952061</c:v>
                </c:pt>
              </c:numCache>
            </c:numRef>
          </c:val>
          <c:extLst>
            <c:ext xmlns:c16="http://schemas.microsoft.com/office/drawing/2014/chart" uri="{C3380CC4-5D6E-409C-BE32-E72D297353CC}">
              <c16:uniqueId val="{00000000-1353-4232-BC69-78E981D0D23F}"/>
            </c:ext>
          </c:extLst>
        </c:ser>
        <c:ser>
          <c:idx val="7"/>
          <c:order val="7"/>
          <c:tx>
            <c:strRef>
              <c:f>Sheet1!$I$1</c:f>
              <c:strCache>
                <c:ptCount val="1"/>
                <c:pt idx="0">
                  <c:v>NH Black</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0.11872754056740403</c:v>
                </c:pt>
                <c:pt idx="1">
                  <c:v>0.11403698393098378</c:v>
                </c:pt>
                <c:pt idx="2">
                  <c:v>0.10980851952383267</c:v>
                </c:pt>
                <c:pt idx="3">
                  <c:v>0.10575993714248789</c:v>
                </c:pt>
                <c:pt idx="4">
                  <c:v>0.10131369941742961</c:v>
                </c:pt>
                <c:pt idx="5">
                  <c:v>9.6020657252643513E-2</c:v>
                </c:pt>
                <c:pt idx="6">
                  <c:v>9.0545646465684734E-2</c:v>
                </c:pt>
                <c:pt idx="7">
                  <c:v>8.5230398314322692E-2</c:v>
                </c:pt>
                <c:pt idx="8">
                  <c:v>8.023066931186873E-2</c:v>
                </c:pt>
              </c:numCache>
            </c:numRef>
          </c:val>
          <c:extLst>
            <c:ext xmlns:c16="http://schemas.microsoft.com/office/drawing/2014/chart" uri="{C3380CC4-5D6E-409C-BE32-E72D297353CC}">
              <c16:uniqueId val="{00000001-1353-4232-BC69-78E981D0D23F}"/>
            </c:ext>
          </c:extLst>
        </c:ser>
        <c:ser>
          <c:idx val="8"/>
          <c:order val="8"/>
          <c:tx>
            <c:strRef>
              <c:f>Sheet1!$J$1</c:f>
              <c:strCache>
                <c:ptCount val="1"/>
                <c:pt idx="0">
                  <c:v>Hispanic </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0.48132777391502601</c:v>
                </c:pt>
                <c:pt idx="1">
                  <c:v>0.49805513479664126</c:v>
                </c:pt>
                <c:pt idx="2">
                  <c:v>0.51393693022528464</c:v>
                </c:pt>
                <c:pt idx="3">
                  <c:v>0.5317248016688807</c:v>
                </c:pt>
                <c:pt idx="4">
                  <c:v>0.55494845513868651</c:v>
                </c:pt>
                <c:pt idx="5">
                  <c:v>0.57873291224928325</c:v>
                </c:pt>
                <c:pt idx="6">
                  <c:v>0.59526000159574122</c:v>
                </c:pt>
                <c:pt idx="7">
                  <c:v>0.60588268502890408</c:v>
                </c:pt>
                <c:pt idx="8">
                  <c:v>0.61497165542578547</c:v>
                </c:pt>
              </c:numCache>
            </c:numRef>
          </c:val>
          <c:extLst>
            <c:ext xmlns:c16="http://schemas.microsoft.com/office/drawing/2014/chart" uri="{C3380CC4-5D6E-409C-BE32-E72D297353CC}">
              <c16:uniqueId val="{00000002-1353-4232-BC69-78E981D0D23F}"/>
            </c:ext>
          </c:extLst>
        </c:ser>
        <c:ser>
          <c:idx val="9"/>
          <c:order val="9"/>
          <c:tx>
            <c:strRef>
              <c:f>Sheet1!$K$1</c:f>
              <c:strCache>
                <c:ptCount val="1"/>
                <c:pt idx="0">
                  <c:v>NH Other </c:v>
                </c:pt>
              </c:strCache>
            </c:strRef>
          </c:tx>
          <c:spPr>
            <a:solidFill>
              <a:schemeClr val="accent1">
                <a:lumMod val="80000"/>
              </a:schemeClr>
            </a:solidFill>
            <a:ln>
              <a:noFill/>
            </a:ln>
            <a:effectLst/>
          </c:spPr>
          <c:invertIfNegative val="0"/>
          <c:dLbls>
            <c:spPr>
              <a:gradFill>
                <a:gsLst>
                  <a:gs pos="0">
                    <a:schemeClr val="accent1">
                      <a:lumMod val="5000"/>
                      <a:lumOff val="95000"/>
                      <a:alpha val="5000"/>
                    </a:schemeClr>
                  </a:gs>
                  <a:gs pos="35000">
                    <a:schemeClr val="accent1">
                      <a:lumMod val="45000"/>
                      <a:lumOff val="55000"/>
                    </a:schemeClr>
                  </a:gs>
                  <a:gs pos="66000">
                    <a:schemeClr val="accent1">
                      <a:lumMod val="45000"/>
                      <a:lumOff val="55000"/>
                    </a:schemeClr>
                  </a:gs>
                  <a:gs pos="83000">
                    <a:schemeClr val="bg1">
                      <a:alpha val="44000"/>
                    </a:schemeClr>
                  </a:gs>
                </a:gsLst>
                <a:lin ang="0" scaled="0"/>
              </a:gra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6.0001032316189064E-2</c:v>
                </c:pt>
                <c:pt idx="1">
                  <c:v>6.8086352170545775E-2</c:v>
                </c:pt>
                <c:pt idx="2">
                  <c:v>7.5486940327819024E-2</c:v>
                </c:pt>
                <c:pt idx="3">
                  <c:v>8.0984516076643615E-2</c:v>
                </c:pt>
                <c:pt idx="4">
                  <c:v>8.5119111998999006E-2</c:v>
                </c:pt>
                <c:pt idx="5">
                  <c:v>9.4545403846110723E-2</c:v>
                </c:pt>
                <c:pt idx="6">
                  <c:v>0.10659317870936161</c:v>
                </c:pt>
                <c:pt idx="7">
                  <c:v>0.11973032816079024</c:v>
                </c:pt>
                <c:pt idx="8">
                  <c:v>0.13149494910282525</c:v>
                </c:pt>
              </c:numCache>
            </c:numRef>
          </c:val>
          <c:extLst>
            <c:ext xmlns:c16="http://schemas.microsoft.com/office/drawing/2014/chart" uri="{C3380CC4-5D6E-409C-BE32-E72D297353CC}">
              <c16:uniqueId val="{00000003-1353-4232-BC69-78E981D0D23F}"/>
            </c:ext>
          </c:extLst>
        </c:ser>
        <c:dLbls>
          <c:showLegendKey val="0"/>
          <c:showVal val="0"/>
          <c:showCatName val="0"/>
          <c:showSerName val="0"/>
          <c:showPercent val="0"/>
          <c:showBubbleSize val="0"/>
        </c:dLbls>
        <c:gapWidth val="150"/>
        <c:overlap val="100"/>
        <c:axId val="276684440"/>
        <c:axId val="27668365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Pop .5</c:v>
                      </c:pt>
                    </c:strCache>
                  </c:strRef>
                </c:tx>
                <c:spPr>
                  <a:solidFill>
                    <a:schemeClr val="accent1"/>
                  </a:solidFill>
                  <a:ln>
                    <a:noFill/>
                  </a:ln>
                  <a:effectLst/>
                </c:spPr>
                <c:invertIfNegative val="0"/>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extLst>
                  <c:ext xmlns:c16="http://schemas.microsoft.com/office/drawing/2014/chart" uri="{C3380CC4-5D6E-409C-BE32-E72D297353CC}">
                    <c16:uniqueId val="{00000004-1353-4232-BC69-78E981D0D23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NH  White Total .5</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Sheet1!$C$2:$C$10</c15:sqref>
                        </c15:formulaRef>
                      </c:ext>
                    </c:extLst>
                    <c:numCache>
                      <c:formatCode>0%</c:formatCode>
                      <c:ptCount val="9"/>
                      <c:pt idx="0">
                        <c:v>0.33994365320138087</c:v>
                      </c:pt>
                      <c:pt idx="1">
                        <c:v>0.32655679540768817</c:v>
                      </c:pt>
                      <c:pt idx="2">
                        <c:v>0.3141106021956705</c:v>
                      </c:pt>
                      <c:pt idx="3">
                        <c:v>0.30172252893935875</c:v>
                      </c:pt>
                      <c:pt idx="4">
                        <c:v>0.2861279413497918</c:v>
                      </c:pt>
                      <c:pt idx="5">
                        <c:v>0.26471609742552904</c:v>
                      </c:pt>
                      <c:pt idx="6">
                        <c:v>0.24681939140861023</c:v>
                      </c:pt>
                      <c:pt idx="7">
                        <c:v>0.2329076115186581</c:v>
                      </c:pt>
                      <c:pt idx="8">
                        <c:v>0.22125219292518278</c:v>
                      </c:pt>
                    </c:numCache>
                  </c:numRef>
                </c:val>
                <c:extLst xmlns:c15="http://schemas.microsoft.com/office/drawing/2012/chart">
                  <c:ext xmlns:c16="http://schemas.microsoft.com/office/drawing/2014/chart" uri="{C3380CC4-5D6E-409C-BE32-E72D297353CC}">
                    <c16:uniqueId val="{00000005-1353-4232-BC69-78E981D0D23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NH Black Total .5</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Sheet1!$D$2:$D$10</c15:sqref>
                        </c15:formulaRef>
                      </c:ext>
                    </c:extLst>
                    <c:numCache>
                      <c:formatCode>0%</c:formatCode>
                      <c:ptCount val="9"/>
                      <c:pt idx="0">
                        <c:v>0.11872754056740403</c:v>
                      </c:pt>
                      <c:pt idx="1">
                        <c:v>0.11407664732227137</c:v>
                      </c:pt>
                      <c:pt idx="2">
                        <c:v>0.11065987934948812</c:v>
                      </c:pt>
                      <c:pt idx="3">
                        <c:v>0.10764440114026018</c:v>
                      </c:pt>
                      <c:pt idx="4">
                        <c:v>0.10420694498897182</c:v>
                      </c:pt>
                      <c:pt idx="5">
                        <c:v>0.10002645201864417</c:v>
                      </c:pt>
                      <c:pt idx="6">
                        <c:v>9.5679272503731358E-2</c:v>
                      </c:pt>
                      <c:pt idx="7">
                        <c:v>9.1543949265786129E-2</c:v>
                      </c:pt>
                      <c:pt idx="8">
                        <c:v>8.7748676327636138E-2</c:v>
                      </c:pt>
                    </c:numCache>
                  </c:numRef>
                </c:val>
                <c:extLst xmlns:c15="http://schemas.microsoft.com/office/drawing/2012/chart">
                  <c:ext xmlns:c16="http://schemas.microsoft.com/office/drawing/2014/chart" uri="{C3380CC4-5D6E-409C-BE32-E72D297353CC}">
                    <c16:uniqueId val="{00000006-1353-4232-BC69-78E981D0D23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Hispanic Total .5</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0.48132777391502601</c:v>
                      </c:pt>
                      <c:pt idx="1">
                        <c:v>0.49546859051139813</c:v>
                      </c:pt>
                      <c:pt idx="2">
                        <c:v>0.50909330935137609</c:v>
                      </c:pt>
                      <c:pt idx="3">
                        <c:v>0.52442717277556949</c:v>
                      </c:pt>
                      <c:pt idx="4">
                        <c:v>0.54409805822206936</c:v>
                      </c:pt>
                      <c:pt idx="5">
                        <c:v>0.56649361772981721</c:v>
                      </c:pt>
                      <c:pt idx="6">
                        <c:v>0.58417374400837374</c:v>
                      </c:pt>
                      <c:pt idx="7">
                        <c:v>0.59770739086092139</c:v>
                      </c:pt>
                      <c:pt idx="8">
                        <c:v>0.61029228651740963</c:v>
                      </c:pt>
                    </c:numCache>
                  </c:numRef>
                </c:val>
                <c:extLst xmlns:c15="http://schemas.microsoft.com/office/drawing/2012/chart">
                  <c:ext xmlns:c16="http://schemas.microsoft.com/office/drawing/2014/chart" uri="{C3380CC4-5D6E-409C-BE32-E72D297353CC}">
                    <c16:uniqueId val="{00000007-1353-4232-BC69-78E981D0D23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NH Other Total .5</c:v>
                      </c:pt>
                    </c:strCache>
                  </c:strRef>
                </c:tx>
                <c:spPr>
                  <a:solidFill>
                    <a:schemeClr val="accent3">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6.0001032316189064E-2</c:v>
                      </c:pt>
                      <c:pt idx="1">
                        <c:v>6.3897966758642316E-2</c:v>
                      </c:pt>
                      <c:pt idx="2">
                        <c:v>6.6136209103465293E-2</c:v>
                      </c:pt>
                      <c:pt idx="3">
                        <c:v>6.6205897144811621E-2</c:v>
                      </c:pt>
                      <c:pt idx="4">
                        <c:v>6.5567055439167007E-2</c:v>
                      </c:pt>
                      <c:pt idx="5">
                        <c:v>6.8763832826009605E-2</c:v>
                      </c:pt>
                      <c:pt idx="6">
                        <c:v>7.3327592079284687E-2</c:v>
                      </c:pt>
                      <c:pt idx="7">
                        <c:v>7.784104835463436E-2</c:v>
                      </c:pt>
                      <c:pt idx="8">
                        <c:v>8.0706844229771466E-2</c:v>
                      </c:pt>
                    </c:numCache>
                  </c:numRef>
                </c:val>
                <c:extLst xmlns:c15="http://schemas.microsoft.com/office/drawing/2012/chart">
                  <c:ext xmlns:c16="http://schemas.microsoft.com/office/drawing/2014/chart" uri="{C3380CC4-5D6E-409C-BE32-E72D297353CC}">
                    <c16:uniqueId val="{00000008-1353-4232-BC69-78E981D0D23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Total Pop</c:v>
                      </c:pt>
                    </c:strCache>
                  </c:strRef>
                </c:tx>
                <c:spPr>
                  <a:solidFill>
                    <a:schemeClr val="accent5">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extLst xmlns:c15="http://schemas.microsoft.com/office/drawing/2012/chart">
                  <c:ext xmlns:c16="http://schemas.microsoft.com/office/drawing/2014/chart" uri="{C3380CC4-5D6E-409C-BE32-E72D297353CC}">
                    <c16:uniqueId val="{00000009-1353-4232-BC69-78E981D0D23F}"/>
                  </c:ext>
                </c:extLst>
              </c15:ser>
            </c15:filteredBarSeries>
          </c:ext>
        </c:extLst>
      </c:barChart>
      <c:catAx>
        <c:axId val="27668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3656"/>
        <c:crosses val="autoZero"/>
        <c:auto val="1"/>
        <c:lblAlgn val="ctr"/>
        <c:lblOffset val="100"/>
        <c:noMultiLvlLbl val="0"/>
      </c:catAx>
      <c:valAx>
        <c:axId val="276683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4440"/>
        <c:crosses val="autoZero"/>
        <c:crossBetween val="between"/>
      </c:valAx>
      <c:spPr>
        <a:noFill/>
        <a:ln>
          <a:noFill/>
        </a:ln>
        <a:effectLst/>
      </c:spPr>
    </c:plotArea>
    <c:legend>
      <c:legendPos val="r"/>
      <c:layout>
        <c:manualLayout>
          <c:xMode val="edge"/>
          <c:yMode val="edge"/>
          <c:x val="0.8867954174647088"/>
          <c:y val="3.1850474102581974E-2"/>
          <c:w val="0.10419557352628218"/>
          <c:h val="0.968149525897417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dLbls>
            <c:dLbl>
              <c:idx val="8"/>
              <c:layout>
                <c:manualLayout>
                  <c:x val="-2.4024024024024135E-2"/>
                  <c:y val="-2.7229407760381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8FE-4B81-B19D-1AB131F6362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Sheet1!$A$2:$A$16</c15:sqref>
                  </c15:fullRef>
                </c:ext>
              </c:extLst>
              <c:f>(Sheet1!$A$2:$A$6,Sheet1!$A$12,Sheet1!$A$14:$A$16)</c:f>
              <c:strCache>
                <c:ptCount val="9"/>
                <c:pt idx="0">
                  <c:v>Management</c:v>
                </c:pt>
                <c:pt idx="1">
                  <c:v>Business and financial operations</c:v>
                </c:pt>
                <c:pt idx="2">
                  <c:v>Computer, engineering, and science:</c:v>
                </c:pt>
                <c:pt idx="3">
                  <c:v>Education, legal, community service, arts, and media:</c:v>
                </c:pt>
                <c:pt idx="4">
                  <c:v>Healthcare practitioner and technical:</c:v>
                </c:pt>
                <c:pt idx="5">
                  <c:v>Sales and office</c:v>
                </c:pt>
                <c:pt idx="6">
                  <c:v>Construction and extraction</c:v>
                </c:pt>
                <c:pt idx="7">
                  <c:v>Installation, maintenance, and repair</c:v>
                </c:pt>
                <c:pt idx="8">
                  <c:v>Production, transportation, and material moving:</c:v>
                </c:pt>
              </c:strCache>
            </c:strRef>
          </c:cat>
          <c:val>
            <c:numRef>
              <c:extLst>
                <c:ext xmlns:c15="http://schemas.microsoft.com/office/drawing/2012/chart" uri="{02D57815-91ED-43cb-92C2-25804820EDAC}">
                  <c15:fullRef>
                    <c15:sqref>Sheet1!$B$2:$B$16</c15:sqref>
                  </c15:fullRef>
                </c:ext>
              </c:extLst>
              <c:f>(Sheet1!$B$2:$B$6,Sheet1!$B$12,Sheet1!$B$14:$B$16)</c:f>
              <c:numCache>
                <c:formatCode>0.0%</c:formatCode>
                <c:ptCount val="9"/>
                <c:pt idx="0">
                  <c:v>9.3321690308926897E-2</c:v>
                </c:pt>
                <c:pt idx="1">
                  <c:v>4.390324542035709E-2</c:v>
                </c:pt>
                <c:pt idx="2">
                  <c:v>5.1860252302361548E-2</c:v>
                </c:pt>
                <c:pt idx="3">
                  <c:v>9.8557736344817293E-2</c:v>
                </c:pt>
                <c:pt idx="4">
                  <c:v>4.3736800186334919E-2</c:v>
                </c:pt>
                <c:pt idx="5">
                  <c:v>0.25629608757741057</c:v>
                </c:pt>
                <c:pt idx="6">
                  <c:v>7.7301423769740293E-2</c:v>
                </c:pt>
                <c:pt idx="7">
                  <c:v>3.9224459423740081E-2</c:v>
                </c:pt>
                <c:pt idx="8">
                  <c:v>0.12316519863947596</c:v>
                </c:pt>
              </c:numCache>
            </c:numRef>
          </c:val>
          <c:extLst>
            <c:ext xmlns:c16="http://schemas.microsoft.com/office/drawing/2014/chart" uri="{C3380CC4-5D6E-409C-BE32-E72D297353CC}">
              <c16:uniqueId val="{00000000-6DD4-4A94-B712-82D43740C844}"/>
            </c:ext>
          </c:extLst>
        </c:ser>
        <c:ser>
          <c:idx val="2"/>
          <c:order val="2"/>
          <c:tx>
            <c:strRef>
              <c:f>Sheet1!$D$1</c:f>
              <c:strCache>
                <c:ptCount val="1"/>
                <c:pt idx="0">
                  <c:v>2014</c:v>
                </c:pt>
              </c:strCache>
            </c:strRef>
          </c:tx>
          <c:spPr>
            <a:solidFill>
              <a:schemeClr val="accent3"/>
            </a:solidFill>
            <a:ln>
              <a:noFill/>
            </a:ln>
            <a:effectLst/>
          </c:spPr>
          <c:invertIfNegative val="0"/>
          <c:dLbls>
            <c:dLbl>
              <c:idx val="0"/>
              <c:layout>
                <c:manualLayout>
                  <c:x val="1.35135135135135E-2"/>
                  <c:y val="-5.44588155207624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8FE-4B81-B19D-1AB131F63626}"/>
                </c:ext>
              </c:extLst>
            </c:dLbl>
            <c:dLbl>
              <c:idx val="1"/>
              <c:layout>
                <c:manualLayout>
                  <c:x val="2.1021021021021023E-2"/>
                  <c:y val="-1.63376446562287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8FE-4B81-B19D-1AB131F63626}"/>
                </c:ext>
              </c:extLst>
            </c:dLbl>
            <c:dLbl>
              <c:idx val="2"/>
              <c:layout>
                <c:manualLayout>
                  <c:x val="9.0090090090090089E-3"/>
                  <c:y val="-8.16882232811436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8FE-4B81-B19D-1AB131F63626}"/>
                </c:ext>
              </c:extLst>
            </c:dLbl>
            <c:dLbl>
              <c:idx val="3"/>
              <c:layout>
                <c:manualLayout>
                  <c:x val="1.8018018018017962E-2"/>
                  <c:y val="-1.90605854322668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8FE-4B81-B19D-1AB131F63626}"/>
                </c:ext>
              </c:extLst>
            </c:dLbl>
            <c:dLbl>
              <c:idx val="4"/>
              <c:layout>
                <c:manualLayout>
                  <c:x val="1.2012012012011956E-2"/>
                  <c:y val="-2.45064669843431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8FE-4B81-B19D-1AB131F63626}"/>
                </c:ext>
              </c:extLst>
            </c:dLbl>
            <c:dLbl>
              <c:idx val="5"/>
              <c:layout>
                <c:manualLayout>
                  <c:x val="2.1021021021020967E-2"/>
                  <c:y val="2.7229407760381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8FE-4B81-B19D-1AB131F63626}"/>
                </c:ext>
              </c:extLst>
            </c:dLbl>
            <c:dLbl>
              <c:idx val="6"/>
              <c:layout>
                <c:manualLayout>
                  <c:x val="2.2522522522522521E-2"/>
                  <c:y val="-2.7229407760381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8FE-4B81-B19D-1AB131F63626}"/>
                </c:ext>
              </c:extLst>
            </c:dLbl>
            <c:dLbl>
              <c:idx val="7"/>
              <c:layout>
                <c:manualLayout>
                  <c:x val="1.2012012012011903E-2"/>
                  <c:y val="-2.7229407760381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8FE-4B81-B19D-1AB131F63626}"/>
                </c:ext>
              </c:extLst>
            </c:dLbl>
            <c:dLbl>
              <c:idx val="8"/>
              <c:layout>
                <c:manualLayout>
                  <c:x val="1.2012012012012012E-2"/>
                  <c:y val="-8.16882232811436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8FE-4B81-B19D-1AB131F6362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Sheet1!$A$2:$A$16</c15:sqref>
                  </c15:fullRef>
                </c:ext>
              </c:extLst>
              <c:f>(Sheet1!$A$2:$A$6,Sheet1!$A$12,Sheet1!$A$14:$A$16)</c:f>
              <c:strCache>
                <c:ptCount val="9"/>
                <c:pt idx="0">
                  <c:v>Management</c:v>
                </c:pt>
                <c:pt idx="1">
                  <c:v>Business and financial operations</c:v>
                </c:pt>
                <c:pt idx="2">
                  <c:v>Computer, engineering, and science:</c:v>
                </c:pt>
                <c:pt idx="3">
                  <c:v>Education, legal, community service, arts, and media:</c:v>
                </c:pt>
                <c:pt idx="4">
                  <c:v>Healthcare practitioner and technical:</c:v>
                </c:pt>
                <c:pt idx="5">
                  <c:v>Sales and office</c:v>
                </c:pt>
                <c:pt idx="6">
                  <c:v>Construction and extraction</c:v>
                </c:pt>
                <c:pt idx="7">
                  <c:v>Installation, maintenance, and repair</c:v>
                </c:pt>
                <c:pt idx="8">
                  <c:v>Production, transportation, and material moving:</c:v>
                </c:pt>
              </c:strCache>
            </c:strRef>
          </c:cat>
          <c:val>
            <c:numRef>
              <c:extLst>
                <c:ext xmlns:c15="http://schemas.microsoft.com/office/drawing/2012/chart" uri="{02D57815-91ED-43cb-92C2-25804820EDAC}">
                  <c15:fullRef>
                    <c15:sqref>Sheet1!$D$2:$D$16</c15:sqref>
                  </c15:fullRef>
                </c:ext>
              </c:extLst>
              <c:f>(Sheet1!$D$2:$D$6,Sheet1!$D$12,Sheet1!$D$14:$D$16)</c:f>
              <c:numCache>
                <c:formatCode>0.0%</c:formatCode>
                <c:ptCount val="9"/>
                <c:pt idx="0">
                  <c:v>9.8635979419760489E-2</c:v>
                </c:pt>
                <c:pt idx="1">
                  <c:v>4.7119150794802458E-2</c:v>
                </c:pt>
                <c:pt idx="2">
                  <c:v>5.3206978820871879E-2</c:v>
                </c:pt>
                <c:pt idx="3">
                  <c:v>0.10151576910857932</c:v>
                </c:pt>
                <c:pt idx="4">
                  <c:v>5.2977913796941709E-2</c:v>
                </c:pt>
                <c:pt idx="5">
                  <c:v>0.24021806539077262</c:v>
                </c:pt>
                <c:pt idx="6">
                  <c:v>6.8122471713934124E-2</c:v>
                </c:pt>
                <c:pt idx="7">
                  <c:v>3.5300829734267652E-2</c:v>
                </c:pt>
                <c:pt idx="8">
                  <c:v>0.12041431844131363</c:v>
                </c:pt>
              </c:numCache>
            </c:numRef>
          </c:val>
          <c:extLst>
            <c:ext xmlns:c16="http://schemas.microsoft.com/office/drawing/2014/chart" uri="{C3380CC4-5D6E-409C-BE32-E72D297353CC}">
              <c16:uniqueId val="{00000001-6DD4-4A94-B712-82D43740C844}"/>
            </c:ext>
          </c:extLst>
        </c:ser>
        <c:ser>
          <c:idx val="3"/>
          <c:order val="3"/>
          <c:tx>
            <c:strRef>
              <c:f>Sheet1!$E$1</c:f>
              <c:strCache>
                <c:ptCount val="1"/>
                <c:pt idx="0">
                  <c:v>Difference 2014-2008</c:v>
                </c:pt>
              </c:strCache>
            </c:strRef>
          </c:tx>
          <c:spPr>
            <a:solidFill>
              <a:schemeClr val="accent4"/>
            </a:solidFill>
            <a:ln>
              <a:noFill/>
            </a:ln>
            <a:effectLst/>
          </c:spPr>
          <c:invertIfNegative val="0"/>
          <c:dLbls>
            <c:dLbl>
              <c:idx val="5"/>
              <c:layout>
                <c:manualLayout>
                  <c:x val="1.5015015015014959E-2"/>
                  <c:y val="1.36147038801906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8FE-4B81-B19D-1AB131F63626}"/>
                </c:ext>
              </c:extLst>
            </c:dLbl>
            <c:dLbl>
              <c:idx val="7"/>
              <c:layout>
                <c:manualLayout>
                  <c:x val="1.8018018018017907E-2"/>
                  <c:y val="9.984000842776740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8FE-4B81-B19D-1AB131F63626}"/>
                </c:ext>
              </c:extLst>
            </c:dLbl>
            <c:dLbl>
              <c:idx val="8"/>
              <c:layout>
                <c:manualLayout>
                  <c:x val="1.5015015015015015E-2"/>
                  <c:y val="1.08917631041524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8FE-4B81-B19D-1AB131F6362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Sheet1!$A$2:$A$16</c15:sqref>
                  </c15:fullRef>
                </c:ext>
              </c:extLst>
              <c:f>(Sheet1!$A$2:$A$6,Sheet1!$A$12,Sheet1!$A$14:$A$16)</c:f>
              <c:strCache>
                <c:ptCount val="9"/>
                <c:pt idx="0">
                  <c:v>Management</c:v>
                </c:pt>
                <c:pt idx="1">
                  <c:v>Business and financial operations</c:v>
                </c:pt>
                <c:pt idx="2">
                  <c:v>Computer, engineering, and science:</c:v>
                </c:pt>
                <c:pt idx="3">
                  <c:v>Education, legal, community service, arts, and media:</c:v>
                </c:pt>
                <c:pt idx="4">
                  <c:v>Healthcare practitioner and technical:</c:v>
                </c:pt>
                <c:pt idx="5">
                  <c:v>Sales and office</c:v>
                </c:pt>
                <c:pt idx="6">
                  <c:v>Construction and extraction</c:v>
                </c:pt>
                <c:pt idx="7">
                  <c:v>Installation, maintenance, and repair</c:v>
                </c:pt>
                <c:pt idx="8">
                  <c:v>Production, transportation, and material moving:</c:v>
                </c:pt>
              </c:strCache>
            </c:strRef>
          </c:cat>
          <c:val>
            <c:numRef>
              <c:extLst>
                <c:ext xmlns:c15="http://schemas.microsoft.com/office/drawing/2012/chart" uri="{02D57815-91ED-43cb-92C2-25804820EDAC}">
                  <c15:fullRef>
                    <c15:sqref>Sheet1!$E$2:$E$16</c15:sqref>
                  </c15:fullRef>
                </c:ext>
              </c:extLst>
              <c:f>(Sheet1!$E$2:$E$6,Sheet1!$E$12,Sheet1!$E$14:$E$16)</c:f>
              <c:numCache>
                <c:formatCode>0.0%</c:formatCode>
                <c:ptCount val="9"/>
                <c:pt idx="0">
                  <c:v>5.3142891108335921E-3</c:v>
                </c:pt>
                <c:pt idx="1">
                  <c:v>3.2159053744453686E-3</c:v>
                </c:pt>
                <c:pt idx="2">
                  <c:v>1.3467265185103314E-3</c:v>
                </c:pt>
                <c:pt idx="3">
                  <c:v>2.9580327637620252E-3</c:v>
                </c:pt>
                <c:pt idx="4">
                  <c:v>9.2411136106067895E-3</c:v>
                </c:pt>
                <c:pt idx="5">
                  <c:v>-1.6078022186637952E-2</c:v>
                </c:pt>
                <c:pt idx="6">
                  <c:v>-9.1789520558061694E-3</c:v>
                </c:pt>
                <c:pt idx="7">
                  <c:v>-3.9236296894724285E-3</c:v>
                </c:pt>
                <c:pt idx="8">
                  <c:v>-2.750880198162331E-3</c:v>
                </c:pt>
              </c:numCache>
            </c:numRef>
          </c:val>
          <c:extLst>
            <c:ext xmlns:c16="http://schemas.microsoft.com/office/drawing/2014/chart" uri="{C3380CC4-5D6E-409C-BE32-E72D297353CC}">
              <c16:uniqueId val="{00000002-6DD4-4A94-B712-82D43740C844}"/>
            </c:ext>
          </c:extLst>
        </c:ser>
        <c:dLbls>
          <c:showLegendKey val="0"/>
          <c:showVal val="0"/>
          <c:showCatName val="0"/>
          <c:showSerName val="0"/>
          <c:showPercent val="0"/>
          <c:showBubbleSize val="0"/>
        </c:dLbls>
        <c:gapWidth val="219"/>
        <c:overlap val="-27"/>
        <c:axId val="679558480"/>
        <c:axId val="67956161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2010</c:v>
                      </c:pt>
                    </c:strCache>
                  </c:strRef>
                </c:tx>
                <c:spPr>
                  <a:solidFill>
                    <a:schemeClr val="accent2"/>
                  </a:solidFill>
                  <a:ln>
                    <a:noFill/>
                  </a:ln>
                  <a:effectLst/>
                </c:spPr>
                <c:invertIfNegative val="0"/>
                <c:cat>
                  <c:strRef>
                    <c:extLst>
                      <c:ext uri="{02D57815-91ED-43cb-92C2-25804820EDAC}">
                        <c15:fullRef>
                          <c15:sqref>Sheet1!$A$2:$A$16</c15:sqref>
                        </c15:fullRef>
                        <c15:formulaRef>
                          <c15:sqref>(Sheet1!$A$2:$A$6,Sheet1!$A$12,Sheet1!$A$14:$A$16)</c15:sqref>
                        </c15:formulaRef>
                      </c:ext>
                    </c:extLst>
                    <c:strCache>
                      <c:ptCount val="9"/>
                      <c:pt idx="0">
                        <c:v>Management</c:v>
                      </c:pt>
                      <c:pt idx="1">
                        <c:v>Business and financial operations</c:v>
                      </c:pt>
                      <c:pt idx="2">
                        <c:v>Computer, engineering, and science:</c:v>
                      </c:pt>
                      <c:pt idx="3">
                        <c:v>Education, legal, community service, arts, and media:</c:v>
                      </c:pt>
                      <c:pt idx="4">
                        <c:v>Healthcare practitioner and technical:</c:v>
                      </c:pt>
                      <c:pt idx="5">
                        <c:v>Sales and office</c:v>
                      </c:pt>
                      <c:pt idx="6">
                        <c:v>Construction and extraction</c:v>
                      </c:pt>
                      <c:pt idx="7">
                        <c:v>Installation, maintenance, and repair</c:v>
                      </c:pt>
                      <c:pt idx="8">
                        <c:v>Production, transportation, and material moving:</c:v>
                      </c:pt>
                    </c:strCache>
                  </c:strRef>
                </c:cat>
                <c:val>
                  <c:numRef>
                    <c:extLst>
                      <c:ext uri="{02D57815-91ED-43cb-92C2-25804820EDAC}">
                        <c15:fullRef>
                          <c15:sqref>Sheet1!$C$2:$C$16</c15:sqref>
                        </c15:fullRef>
                        <c15:formulaRef>
                          <c15:sqref>(Sheet1!$C$2:$C$6,Sheet1!$C$12,Sheet1!$C$14:$C$16)</c15:sqref>
                        </c15:formulaRef>
                      </c:ext>
                    </c:extLst>
                    <c:numCache>
                      <c:formatCode>0.0%</c:formatCode>
                      <c:ptCount val="9"/>
                      <c:pt idx="0">
                        <c:v>9.5237064436000801E-2</c:v>
                      </c:pt>
                      <c:pt idx="1">
                        <c:v>4.5747322245476806E-2</c:v>
                      </c:pt>
                      <c:pt idx="2">
                        <c:v>4.9738059880316016E-2</c:v>
                      </c:pt>
                      <c:pt idx="3">
                        <c:v>0.10526700539245951</c:v>
                      </c:pt>
                      <c:pt idx="4">
                        <c:v>4.6679112419069413E-2</c:v>
                      </c:pt>
                      <c:pt idx="5">
                        <c:v>0.251341239340371</c:v>
                      </c:pt>
                      <c:pt idx="6">
                        <c:v>6.8463023508738716E-2</c:v>
                      </c:pt>
                      <c:pt idx="7">
                        <c:v>3.740068955844076E-2</c:v>
                      </c:pt>
                      <c:pt idx="8">
                        <c:v>0.11656514976998897</c:v>
                      </c:pt>
                    </c:numCache>
                  </c:numRef>
                </c:val>
                <c:extLst>
                  <c:ext xmlns:c16="http://schemas.microsoft.com/office/drawing/2014/chart" uri="{C3380CC4-5D6E-409C-BE32-E72D297353CC}">
                    <c16:uniqueId val="{00000003-6DD4-4A94-B712-82D43740C844}"/>
                  </c:ext>
                </c:extLst>
              </c15:ser>
            </c15:filteredBarSeries>
          </c:ext>
        </c:extLst>
      </c:barChart>
      <c:catAx>
        <c:axId val="6795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561616"/>
        <c:crosses val="autoZero"/>
        <c:auto val="1"/>
        <c:lblAlgn val="ctr"/>
        <c:lblOffset val="100"/>
        <c:noMultiLvlLbl val="0"/>
      </c:catAx>
      <c:valAx>
        <c:axId val="679561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558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Sheet1!$B$2:$I$2</c:f>
              <c:numCache>
                <c:formatCode>0.0%</c:formatCode>
                <c:ptCount val="3"/>
                <c:pt idx="0">
                  <c:v>0.2038102073898802</c:v>
                </c:pt>
                <c:pt idx="1">
                  <c:v>0.1892592384992999</c:v>
                </c:pt>
                <c:pt idx="2">
                  <c:v>0.17576640711558342</c:v>
                </c:pt>
              </c:numCache>
            </c:numRef>
          </c:val>
          <c:extLst>
            <c:ext xmlns:c16="http://schemas.microsoft.com/office/drawing/2014/chart" uri="{C3380CC4-5D6E-409C-BE32-E72D297353CC}">
              <c16:uniqueId val="{00000000-7839-476D-BC6A-4471411D7E30}"/>
            </c:ext>
          </c:extLst>
        </c:ser>
        <c:ser>
          <c:idx val="1"/>
          <c:order val="1"/>
          <c:tx>
            <c:strRef>
              <c:f>Sheet1!$A$3</c:f>
              <c:strCache>
                <c:ptCount val="1"/>
                <c:pt idx="0">
                  <c:v>High School or Equivelent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Sheet1!$B$3:$I$3</c:f>
              <c:numCache>
                <c:formatCode>0.0%</c:formatCode>
                <c:ptCount val="3"/>
                <c:pt idx="0">
                  <c:v>0.25441601190517904</c:v>
                </c:pt>
                <c:pt idx="1">
                  <c:v>0.25503417205665835</c:v>
                </c:pt>
                <c:pt idx="2">
                  <c:v>0.25328731224955087</c:v>
                </c:pt>
              </c:numCache>
            </c:numRef>
          </c:val>
          <c:extLst>
            <c:ext xmlns:c16="http://schemas.microsoft.com/office/drawing/2014/chart" uri="{C3380CC4-5D6E-409C-BE32-E72D297353CC}">
              <c16:uniqueId val="{00000001-7839-476D-BC6A-4471411D7E30}"/>
            </c:ext>
          </c:extLst>
        </c:ser>
        <c:ser>
          <c:idx val="2"/>
          <c:order val="2"/>
          <c:tx>
            <c:strRef>
              <c:f>Sheet1!$A$4</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Sheet1!$B$4:$I$4</c:f>
              <c:numCache>
                <c:formatCode>0.0%</c:formatCode>
                <c:ptCount val="3"/>
                <c:pt idx="0">
                  <c:v>0.28840921752195031</c:v>
                </c:pt>
                <c:pt idx="1">
                  <c:v>0.29145527192912007</c:v>
                </c:pt>
                <c:pt idx="2">
                  <c:v>0.28734223891553878</c:v>
                </c:pt>
              </c:numCache>
            </c:numRef>
          </c:val>
          <c:extLst>
            <c:ext xmlns:c16="http://schemas.microsoft.com/office/drawing/2014/chart" uri="{C3380CC4-5D6E-409C-BE32-E72D297353CC}">
              <c16:uniqueId val="{00000002-7839-476D-BC6A-4471411D7E30}"/>
            </c:ext>
          </c:extLst>
        </c:ser>
        <c:ser>
          <c:idx val="3"/>
          <c:order val="3"/>
          <c:tx>
            <c:strRef>
              <c:f>Sheet1!$A$5</c:f>
              <c:strCache>
                <c:ptCount val="1"/>
                <c:pt idx="0">
                  <c:v>Bachelor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Sheet1!$B$5:$I$5</c:f>
              <c:numCache>
                <c:formatCode>0.0%</c:formatCode>
                <c:ptCount val="3"/>
                <c:pt idx="0">
                  <c:v>0.17077482970735702</c:v>
                </c:pt>
                <c:pt idx="1">
                  <c:v>0.17714518702450377</c:v>
                </c:pt>
                <c:pt idx="2">
                  <c:v>0.18693366816115575</c:v>
                </c:pt>
              </c:numCache>
            </c:numRef>
          </c:val>
          <c:extLst>
            <c:ext xmlns:c16="http://schemas.microsoft.com/office/drawing/2014/chart" uri="{C3380CC4-5D6E-409C-BE32-E72D297353CC}">
              <c16:uniqueId val="{00000003-7839-476D-BC6A-4471411D7E30}"/>
            </c:ext>
          </c:extLst>
        </c:ser>
        <c:ser>
          <c:idx val="4"/>
          <c:order val="4"/>
          <c:tx>
            <c:strRef>
              <c:f>Sheet1!$A$6</c:f>
              <c:strCache>
                <c:ptCount val="1"/>
                <c:pt idx="0">
                  <c:v>Graduate or Professional Degree</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EF7-4252-BFBD-B451C78A1784}"/>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EF7-4252-BFBD-B451C78A1784}"/>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EF7-4252-BFBD-B451C78A178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3"/>
                <c:pt idx="0">
                  <c:v>2008</c:v>
                </c:pt>
                <c:pt idx="1">
                  <c:v>2011</c:v>
                </c:pt>
                <c:pt idx="2">
                  <c:v>2015</c:v>
                </c:pt>
              </c:strCache>
            </c:strRef>
          </c:cat>
          <c:val>
            <c:numRef>
              <c:f>Sheet1!$B$6:$I$6</c:f>
              <c:numCache>
                <c:formatCode>0.0%</c:formatCode>
                <c:ptCount val="3"/>
                <c:pt idx="0">
                  <c:v>8.2589733475633406E-2</c:v>
                </c:pt>
                <c:pt idx="1">
                  <c:v>8.710613049041796E-2</c:v>
                </c:pt>
                <c:pt idx="2">
                  <c:v>9.6670373558171152E-2</c:v>
                </c:pt>
              </c:numCache>
            </c:numRef>
          </c:val>
          <c:extLst>
            <c:ext xmlns:c16="http://schemas.microsoft.com/office/drawing/2014/chart" uri="{C3380CC4-5D6E-409C-BE32-E72D297353CC}">
              <c16:uniqueId val="{00000007-7839-476D-BC6A-4471411D7E30}"/>
            </c:ext>
          </c:extLst>
        </c:ser>
        <c:dLbls>
          <c:showLegendKey val="0"/>
          <c:showVal val="0"/>
          <c:showCatName val="0"/>
          <c:showSerName val="0"/>
          <c:showPercent val="0"/>
          <c:showBubbleSize val="0"/>
        </c:dLbls>
        <c:gapWidth val="150"/>
        <c:overlap val="100"/>
        <c:axId val="679562008"/>
        <c:axId val="679554168"/>
      </c:barChart>
      <c:catAx>
        <c:axId val="67956200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554168"/>
        <c:crosses val="autoZero"/>
        <c:auto val="1"/>
        <c:lblAlgn val="ctr"/>
        <c:lblOffset val="100"/>
        <c:noMultiLvlLbl val="0"/>
      </c:catAx>
      <c:valAx>
        <c:axId val="679554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562008"/>
        <c:crosses val="autoZero"/>
        <c:crossBetween val="between"/>
      </c:valAx>
      <c:spPr>
        <a:noFill/>
        <a:ln>
          <a:noFill/>
        </a:ln>
        <a:effectLst/>
      </c:spPr>
    </c:plotArea>
    <c:legend>
      <c:legendPos val="r"/>
      <c:layout>
        <c:manualLayout>
          <c:xMode val="edge"/>
          <c:yMode val="edge"/>
          <c:x val="0.70483424390492333"/>
          <c:y val="2.7705888017041306E-3"/>
          <c:w val="0.28014769084514812"/>
          <c:h val="0.6377738606864866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Sheet1!$B$2:$B$6</c:f>
              <c:numCache>
                <c:formatCode>0.0%</c:formatCode>
                <c:ptCount val="5"/>
                <c:pt idx="0">
                  <c:v>0.11762075897351887</c:v>
                </c:pt>
                <c:pt idx="1">
                  <c:v>0.12192441894848897</c:v>
                </c:pt>
                <c:pt idx="2">
                  <c:v>6.6577967933012752E-2</c:v>
                </c:pt>
                <c:pt idx="3">
                  <c:v>0.36498992143583231</c:v>
                </c:pt>
                <c:pt idx="4">
                  <c:v>0.33557916455714309</c:v>
                </c:pt>
              </c:numCache>
            </c:numRef>
          </c:val>
          <c:extLst>
            <c:ext xmlns:c16="http://schemas.microsoft.com/office/drawing/2014/chart" uri="{C3380CC4-5D6E-409C-BE32-E72D297353CC}">
              <c16:uniqueId val="{00000000-2E19-4329-819D-79B8331B39F7}"/>
            </c:ext>
          </c:extLst>
        </c:ser>
        <c:ser>
          <c:idx val="1"/>
          <c:order val="1"/>
          <c:tx>
            <c:strRef>
              <c:f>Sheet1!$C$1</c:f>
              <c:strCache>
                <c:ptCount val="1"/>
                <c:pt idx="0">
                  <c:v>High School or Equivelant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Sheet1!$C$2:$C$6</c:f>
              <c:numCache>
                <c:formatCode>0.0%</c:formatCode>
                <c:ptCount val="5"/>
                <c:pt idx="0">
                  <c:v>0.29609260231681317</c:v>
                </c:pt>
                <c:pt idx="1">
                  <c:v>0.14195162339582471</c:v>
                </c:pt>
                <c:pt idx="2">
                  <c:v>0.23919658154750151</c:v>
                </c:pt>
                <c:pt idx="3">
                  <c:v>0.27582753224987494</c:v>
                </c:pt>
                <c:pt idx="4">
                  <c:v>0.27502040641146797</c:v>
                </c:pt>
              </c:numCache>
            </c:numRef>
          </c:val>
          <c:extLst>
            <c:ext xmlns:c16="http://schemas.microsoft.com/office/drawing/2014/chart" uri="{C3380CC4-5D6E-409C-BE32-E72D297353CC}">
              <c16:uniqueId val="{00000001-2E19-4329-819D-79B8331B39F7}"/>
            </c:ext>
          </c:extLst>
        </c:ser>
        <c:ser>
          <c:idx val="2"/>
          <c:order val="2"/>
          <c:tx>
            <c:strRef>
              <c:f>Sheet1!$D$1</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Sheet1!$D$2:$D$6</c:f>
              <c:numCache>
                <c:formatCode>0.0%</c:formatCode>
                <c:ptCount val="5"/>
                <c:pt idx="0">
                  <c:v>0.36251899676597887</c:v>
                </c:pt>
                <c:pt idx="1">
                  <c:v>0.15893429534567391</c:v>
                </c:pt>
                <c:pt idx="2">
                  <c:v>0.32220918129818232</c:v>
                </c:pt>
                <c:pt idx="3">
                  <c:v>0.22705915081592667</c:v>
                </c:pt>
                <c:pt idx="4">
                  <c:v>0.23970837310629695</c:v>
                </c:pt>
              </c:numCache>
            </c:numRef>
          </c:val>
          <c:extLst>
            <c:ext xmlns:c16="http://schemas.microsoft.com/office/drawing/2014/chart" uri="{C3380CC4-5D6E-409C-BE32-E72D297353CC}">
              <c16:uniqueId val="{00000002-2E19-4329-819D-79B8331B39F7}"/>
            </c:ext>
          </c:extLst>
        </c:ser>
        <c:ser>
          <c:idx val="3"/>
          <c:order val="3"/>
          <c:tx>
            <c:strRef>
              <c:f>Sheet1!$E$1</c:f>
              <c:strCache>
                <c:ptCount val="1"/>
                <c:pt idx="0">
                  <c:v>Bachelor, Graduate, Professional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Sheet1!$E$2:$E$6</c:f>
              <c:numCache>
                <c:formatCode>0.0%</c:formatCode>
                <c:ptCount val="5"/>
                <c:pt idx="0">
                  <c:v>0.22376764194368912</c:v>
                </c:pt>
                <c:pt idx="1">
                  <c:v>0.57718966231001245</c:v>
                </c:pt>
                <c:pt idx="2">
                  <c:v>0.37201626922130349</c:v>
                </c:pt>
                <c:pt idx="3">
                  <c:v>0.13212339549836605</c:v>
                </c:pt>
                <c:pt idx="4">
                  <c:v>0.14969205592509199</c:v>
                </c:pt>
              </c:numCache>
            </c:numRef>
          </c:val>
          <c:extLst>
            <c:ext xmlns:c16="http://schemas.microsoft.com/office/drawing/2014/chart" uri="{C3380CC4-5D6E-409C-BE32-E72D297353CC}">
              <c16:uniqueId val="{00000003-2E19-4329-819D-79B8331B39F7}"/>
            </c:ext>
          </c:extLst>
        </c:ser>
        <c:dLbls>
          <c:showLegendKey val="0"/>
          <c:showVal val="0"/>
          <c:showCatName val="0"/>
          <c:showSerName val="0"/>
          <c:showPercent val="0"/>
          <c:showBubbleSize val="0"/>
        </c:dLbls>
        <c:gapWidth val="219"/>
        <c:overlap val="100"/>
        <c:axId val="679556520"/>
        <c:axId val="679553776"/>
      </c:barChart>
      <c:catAx>
        <c:axId val="67955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9553776"/>
        <c:crosses val="autoZero"/>
        <c:auto val="1"/>
        <c:lblAlgn val="ctr"/>
        <c:lblOffset val="100"/>
        <c:noMultiLvlLbl val="0"/>
      </c:catAx>
      <c:valAx>
        <c:axId val="679553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556520"/>
        <c:crosses val="autoZero"/>
        <c:crossBetween val="between"/>
      </c:valAx>
      <c:spPr>
        <a:noFill/>
        <a:ln>
          <a:noFill/>
        </a:ln>
        <a:effectLst/>
      </c:spPr>
    </c:plotArea>
    <c:legend>
      <c:legendPos val="tr"/>
      <c:layout>
        <c:manualLayout>
          <c:xMode val="edge"/>
          <c:yMode val="edge"/>
          <c:x val="0.68757830330955982"/>
          <c:y val="4.7941743420705424E-2"/>
          <c:w val="0.24180806386672035"/>
          <c:h val="0.803944234367957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extLst>
            <c:ext xmlns:c16="http://schemas.microsoft.com/office/drawing/2014/chart" uri="{C3380CC4-5D6E-409C-BE32-E72D297353CC}">
              <c16:uniqueId val="{00000000-AF5A-417B-ACE2-14C53D905BE4}"/>
            </c:ext>
          </c:extLst>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extLst>
            <c:ext xmlns:c16="http://schemas.microsoft.com/office/drawing/2014/chart" uri="{C3380CC4-5D6E-409C-BE32-E72D297353CC}">
              <c16:uniqueId val="{00000001-AF5A-417B-ACE2-14C53D905BE4}"/>
            </c:ext>
          </c:extLst>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extLst>
            <c:ext xmlns:c16="http://schemas.microsoft.com/office/drawing/2014/chart" uri="{C3380CC4-5D6E-409C-BE32-E72D297353CC}">
              <c16:uniqueId val="{00000002-AF5A-417B-ACE2-14C53D905BE4}"/>
            </c:ext>
          </c:extLst>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extLst>
            <c:ext xmlns:c16="http://schemas.microsoft.com/office/drawing/2014/chart" uri="{C3380CC4-5D6E-409C-BE32-E72D297353CC}">
              <c16:uniqueId val="{00000003-AF5A-417B-ACE2-14C53D905BE4}"/>
            </c:ext>
          </c:extLst>
        </c:ser>
        <c:dLbls>
          <c:showLegendKey val="0"/>
          <c:showVal val="0"/>
          <c:showCatName val="0"/>
          <c:showSerName val="0"/>
          <c:showPercent val="0"/>
          <c:showBubbleSize val="0"/>
        </c:dLbls>
        <c:smooth val="0"/>
        <c:axId val="452373320"/>
        <c:axId val="452376064"/>
      </c:lineChart>
      <c:catAx>
        <c:axId val="452373320"/>
        <c:scaling>
          <c:orientation val="minMax"/>
        </c:scaling>
        <c:delete val="0"/>
        <c:axPos val="b"/>
        <c:numFmt formatCode="General" sourceLinked="1"/>
        <c:majorTickMark val="out"/>
        <c:minorTickMark val="none"/>
        <c:tickLblPos val="nextTo"/>
        <c:crossAx val="452376064"/>
        <c:crosses val="autoZero"/>
        <c:auto val="1"/>
        <c:lblAlgn val="ctr"/>
        <c:lblOffset val="100"/>
        <c:noMultiLvlLbl val="0"/>
      </c:catAx>
      <c:valAx>
        <c:axId val="452376064"/>
        <c:scaling>
          <c:orientation val="minMax"/>
          <c:min val="0.5"/>
        </c:scaling>
        <c:delete val="0"/>
        <c:axPos val="l"/>
        <c:majorGridlines/>
        <c:numFmt formatCode="0%" sourceLinked="0"/>
        <c:majorTickMark val="out"/>
        <c:minorTickMark val="none"/>
        <c:tickLblPos val="nextTo"/>
        <c:crossAx val="452373320"/>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18-40B4-8441-9BB239A4C7F3}"/>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18-40B4-8441-9BB239A4C7F3}"/>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18-40B4-8441-9BB239A4C7F3}"/>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18-40B4-8441-9BB239A4C7F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5218-40B4-8441-9BB239A4C7F3}"/>
            </c:ext>
          </c:extLst>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extLst>
            <c:ext xmlns:c16="http://schemas.microsoft.com/office/drawing/2014/chart" uri="{C3380CC4-5D6E-409C-BE32-E72D297353CC}">
              <c16:uniqueId val="{00000005-5218-40B4-8441-9BB239A4C7F3}"/>
            </c:ext>
          </c:extLst>
        </c:ser>
        <c:dLbls>
          <c:showLegendKey val="0"/>
          <c:showVal val="0"/>
          <c:showCatName val="0"/>
          <c:showSerName val="0"/>
          <c:showPercent val="0"/>
          <c:showBubbleSize val="0"/>
        </c:dLbls>
        <c:gapWidth val="219"/>
        <c:overlap val="-27"/>
        <c:axId val="325211600"/>
        <c:axId val="451682544"/>
      </c:barChart>
      <c:catAx>
        <c:axId val="3252116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51682544"/>
        <c:crosses val="autoZero"/>
        <c:auto val="1"/>
        <c:lblAlgn val="ctr"/>
        <c:lblOffset val="100"/>
        <c:noMultiLvlLbl val="0"/>
      </c:catAx>
      <c:valAx>
        <c:axId val="45168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5211600"/>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74-401B-8DB7-F714F06B122F}"/>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74-401B-8DB7-F714F06B122F}"/>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74-401B-8DB7-F714F06B122F}"/>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4-401B-8DB7-F714F06B122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5074-401B-8DB7-F714F06B122F}"/>
            </c:ext>
          </c:extLst>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extLst>
            <c:ext xmlns:c16="http://schemas.microsoft.com/office/drawing/2014/chart" uri="{C3380CC4-5D6E-409C-BE32-E72D297353CC}">
              <c16:uniqueId val="{00000005-5074-401B-8DB7-F714F06B122F}"/>
            </c:ext>
          </c:extLst>
        </c:ser>
        <c:dLbls>
          <c:showLegendKey val="0"/>
          <c:showVal val="0"/>
          <c:showCatName val="0"/>
          <c:showSerName val="0"/>
          <c:showPercent val="0"/>
          <c:showBubbleSize val="0"/>
        </c:dLbls>
        <c:gapWidth val="219"/>
        <c:overlap val="-27"/>
        <c:axId val="455897960"/>
        <c:axId val="455896784"/>
      </c:barChart>
      <c:catAx>
        <c:axId val="4558979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55896784"/>
        <c:crosses val="autoZero"/>
        <c:auto val="1"/>
        <c:lblAlgn val="ctr"/>
        <c:lblOffset val="100"/>
        <c:noMultiLvlLbl val="0"/>
      </c:catAx>
      <c:valAx>
        <c:axId val="45589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55897960"/>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'nst-est2017-alldata'!$B$4</c:f>
              <c:strCache>
                <c:ptCount val="1"/>
                <c:pt idx="0">
                  <c:v>Texas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'nst-est2017-alldata'!$BB$2:$BH$2</c:f>
              <c:numCache>
                <c:formatCode>General</c:formatCode>
                <c:ptCount val="7"/>
                <c:pt idx="0">
                  <c:v>2011</c:v>
                </c:pt>
                <c:pt idx="1">
                  <c:v>2012</c:v>
                </c:pt>
                <c:pt idx="2">
                  <c:v>2013</c:v>
                </c:pt>
                <c:pt idx="3">
                  <c:v>2014</c:v>
                </c:pt>
                <c:pt idx="4">
                  <c:v>2015</c:v>
                </c:pt>
                <c:pt idx="5">
                  <c:v>2016</c:v>
                </c:pt>
                <c:pt idx="6">
                  <c:v>2017</c:v>
                </c:pt>
              </c:numCache>
            </c:numRef>
          </c:cat>
          <c:val>
            <c:numRef>
              <c:f>'nst-est2017-alldata'!$BB$4:$BH$4</c:f>
              <c:numCache>
                <c:formatCode>_(* #,##0_);_(* \(#,##0\);_(* "-"??_);_(@_)</c:formatCode>
                <c:ptCount val="7"/>
                <c:pt idx="0">
                  <c:v>117615</c:v>
                </c:pt>
                <c:pt idx="1">
                  <c:v>145513</c:v>
                </c:pt>
                <c:pt idx="2">
                  <c:v>110614</c:v>
                </c:pt>
                <c:pt idx="3">
                  <c:v>163160</c:v>
                </c:pt>
                <c:pt idx="4">
                  <c:v>174200</c:v>
                </c:pt>
                <c:pt idx="5">
                  <c:v>125800</c:v>
                </c:pt>
                <c:pt idx="6">
                  <c:v>79163</c:v>
                </c:pt>
              </c:numCache>
            </c:numRef>
          </c:val>
          <c:extLst>
            <c:ext xmlns:c16="http://schemas.microsoft.com/office/drawing/2014/chart" uri="{C3380CC4-5D6E-409C-BE32-E72D297353CC}">
              <c16:uniqueId val="{00000000-7B26-4598-9AB0-F09FA33EA683}"/>
            </c:ext>
          </c:extLst>
        </c:ser>
        <c:ser>
          <c:idx val="1"/>
          <c:order val="1"/>
          <c:tx>
            <c:strRef>
              <c:f>'nst-est2017-alldata'!$B$5</c:f>
              <c:strCache>
                <c:ptCount val="1"/>
                <c:pt idx="0">
                  <c:v>Florida</c:v>
                </c:pt>
              </c:strCache>
            </c:strRef>
          </c:tx>
          <c:spPr>
            <a:solidFill>
              <a:schemeClr val="accent2"/>
            </a:solidFill>
            <a:ln>
              <a:noFill/>
            </a:ln>
            <a:effectLst/>
          </c:spPr>
          <c:invertIfNegative val="0"/>
          <c:dLbls>
            <c:dLbl>
              <c:idx val="5"/>
              <c:layout>
                <c:manualLayout>
                  <c:x val="2.40150093808630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26-4598-9AB0-F09FA33EA683}"/>
                </c:ext>
              </c:extLst>
            </c:dLbl>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'nst-est2017-alldata'!$BB$2:$BH$2</c:f>
              <c:numCache>
                <c:formatCode>General</c:formatCode>
                <c:ptCount val="7"/>
                <c:pt idx="0">
                  <c:v>2011</c:v>
                </c:pt>
                <c:pt idx="1">
                  <c:v>2012</c:v>
                </c:pt>
                <c:pt idx="2">
                  <c:v>2013</c:v>
                </c:pt>
                <c:pt idx="3">
                  <c:v>2014</c:v>
                </c:pt>
                <c:pt idx="4">
                  <c:v>2015</c:v>
                </c:pt>
                <c:pt idx="5">
                  <c:v>2016</c:v>
                </c:pt>
                <c:pt idx="6">
                  <c:v>2017</c:v>
                </c:pt>
              </c:numCache>
            </c:numRef>
          </c:cat>
          <c:val>
            <c:numRef>
              <c:f>'nst-est2017-alldata'!$BB$5:$BH$5</c:f>
              <c:numCache>
                <c:formatCode>_(* #,##0_);_(* \(#,##0\);_(* "-"??_);_(@_)</c:formatCode>
                <c:ptCount val="7"/>
                <c:pt idx="0">
                  <c:v>105696</c:v>
                </c:pt>
                <c:pt idx="1">
                  <c:v>91745</c:v>
                </c:pt>
                <c:pt idx="2">
                  <c:v>99228</c:v>
                </c:pt>
                <c:pt idx="3">
                  <c:v>144017</c:v>
                </c:pt>
                <c:pt idx="4">
                  <c:v>196560</c:v>
                </c:pt>
                <c:pt idx="5">
                  <c:v>216956</c:v>
                </c:pt>
                <c:pt idx="6">
                  <c:v>160854</c:v>
                </c:pt>
              </c:numCache>
            </c:numRef>
          </c:val>
          <c:extLst>
            <c:ext xmlns:c16="http://schemas.microsoft.com/office/drawing/2014/chart" uri="{C3380CC4-5D6E-409C-BE32-E72D297353CC}">
              <c16:uniqueId val="{00000002-7B26-4598-9AB0-F09FA33EA683}"/>
            </c:ext>
          </c:extLst>
        </c:ser>
        <c:ser>
          <c:idx val="2"/>
          <c:order val="2"/>
          <c:tx>
            <c:strRef>
              <c:f>'nst-est2017-alldata'!$B$6</c:f>
              <c:strCache>
                <c:ptCount val="1"/>
                <c:pt idx="0">
                  <c:v>California</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'nst-est2017-alldata'!$BB$2:$BH$2</c:f>
              <c:numCache>
                <c:formatCode>General</c:formatCode>
                <c:ptCount val="7"/>
                <c:pt idx="0">
                  <c:v>2011</c:v>
                </c:pt>
                <c:pt idx="1">
                  <c:v>2012</c:v>
                </c:pt>
                <c:pt idx="2">
                  <c:v>2013</c:v>
                </c:pt>
                <c:pt idx="3">
                  <c:v>2014</c:v>
                </c:pt>
                <c:pt idx="4">
                  <c:v>2015</c:v>
                </c:pt>
                <c:pt idx="5">
                  <c:v>2016</c:v>
                </c:pt>
                <c:pt idx="6">
                  <c:v>2017</c:v>
                </c:pt>
              </c:numCache>
            </c:numRef>
          </c:cat>
          <c:val>
            <c:numRef>
              <c:f>'nst-est2017-alldata'!$BB$6:$BH$6</c:f>
              <c:numCache>
                <c:formatCode>_(* #,##0_);_(* \(#,##0\);_(* "-"??_);_(@_)</c:formatCode>
                <c:ptCount val="7"/>
                <c:pt idx="0">
                  <c:v>-54626</c:v>
                </c:pt>
                <c:pt idx="1">
                  <c:v>-40756</c:v>
                </c:pt>
                <c:pt idx="2">
                  <c:v>-53076</c:v>
                </c:pt>
                <c:pt idx="3">
                  <c:v>-46330</c:v>
                </c:pt>
                <c:pt idx="4">
                  <c:v>-80859</c:v>
                </c:pt>
                <c:pt idx="5">
                  <c:v>-122123</c:v>
                </c:pt>
                <c:pt idx="6">
                  <c:v>-138195</c:v>
                </c:pt>
              </c:numCache>
            </c:numRef>
          </c:val>
          <c:extLst>
            <c:ext xmlns:c16="http://schemas.microsoft.com/office/drawing/2014/chart" uri="{C3380CC4-5D6E-409C-BE32-E72D297353CC}">
              <c16:uniqueId val="{00000003-7B26-4598-9AB0-F09FA33EA683}"/>
            </c:ext>
          </c:extLst>
        </c:ser>
        <c:dLbls>
          <c:showLegendKey val="0"/>
          <c:showVal val="0"/>
          <c:showCatName val="0"/>
          <c:showSerName val="0"/>
          <c:showPercent val="0"/>
          <c:showBubbleSize val="0"/>
        </c:dLbls>
        <c:gapWidth val="219"/>
        <c:overlap val="-27"/>
        <c:axId val="286630512"/>
        <c:axId val="275574904"/>
      </c:barChart>
      <c:catAx>
        <c:axId val="28663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5574904"/>
        <c:crosses val="autoZero"/>
        <c:auto val="1"/>
        <c:lblAlgn val="ctr"/>
        <c:lblOffset val="100"/>
        <c:noMultiLvlLbl val="0"/>
      </c:catAx>
      <c:valAx>
        <c:axId val="2755749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63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rgbClr val="C00000"/>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c:formatCode>
                <c:ptCount val="86"/>
                <c:pt idx="0">
                  <c:v>122428</c:v>
                </c:pt>
                <c:pt idx="1">
                  <c:v>121262</c:v>
                </c:pt>
                <c:pt idx="2">
                  <c:v>119706</c:v>
                </c:pt>
                <c:pt idx="3">
                  <c:v>119778</c:v>
                </c:pt>
                <c:pt idx="4">
                  <c:v>120619</c:v>
                </c:pt>
                <c:pt idx="5">
                  <c:v>119532</c:v>
                </c:pt>
                <c:pt idx="6">
                  <c:v>122081</c:v>
                </c:pt>
                <c:pt idx="7">
                  <c:v>123852</c:v>
                </c:pt>
                <c:pt idx="8">
                  <c:v>124528</c:v>
                </c:pt>
                <c:pt idx="9">
                  <c:v>125689</c:v>
                </c:pt>
                <c:pt idx="10">
                  <c:v>127327</c:v>
                </c:pt>
                <c:pt idx="11">
                  <c:v>128263</c:v>
                </c:pt>
                <c:pt idx="12">
                  <c:v>128594</c:v>
                </c:pt>
                <c:pt idx="13">
                  <c:v>131088</c:v>
                </c:pt>
                <c:pt idx="14">
                  <c:v>132577</c:v>
                </c:pt>
                <c:pt idx="15">
                  <c:v>131971</c:v>
                </c:pt>
                <c:pt idx="16">
                  <c:v>131063</c:v>
                </c:pt>
                <c:pt idx="17">
                  <c:v>132256</c:v>
                </c:pt>
                <c:pt idx="18">
                  <c:v>134548</c:v>
                </c:pt>
                <c:pt idx="19">
                  <c:v>137096</c:v>
                </c:pt>
                <c:pt idx="20">
                  <c:v>134960</c:v>
                </c:pt>
                <c:pt idx="21">
                  <c:v>136408</c:v>
                </c:pt>
                <c:pt idx="22">
                  <c:v>137448</c:v>
                </c:pt>
                <c:pt idx="23">
                  <c:v>137398</c:v>
                </c:pt>
                <c:pt idx="24">
                  <c:v>138042</c:v>
                </c:pt>
                <c:pt idx="25">
                  <c:v>137146</c:v>
                </c:pt>
                <c:pt idx="26">
                  <c:v>137867</c:v>
                </c:pt>
                <c:pt idx="27">
                  <c:v>141512</c:v>
                </c:pt>
                <c:pt idx="28">
                  <c:v>145418</c:v>
                </c:pt>
                <c:pt idx="29">
                  <c:v>148869</c:v>
                </c:pt>
                <c:pt idx="30">
                  <c:v>147295</c:v>
                </c:pt>
                <c:pt idx="31">
                  <c:v>150128</c:v>
                </c:pt>
                <c:pt idx="32">
                  <c:v>151145</c:v>
                </c:pt>
                <c:pt idx="33">
                  <c:v>151662</c:v>
                </c:pt>
                <c:pt idx="34">
                  <c:v>150770</c:v>
                </c:pt>
                <c:pt idx="35">
                  <c:v>142895</c:v>
                </c:pt>
                <c:pt idx="36">
                  <c:v>139686</c:v>
                </c:pt>
                <c:pt idx="37">
                  <c:v>136709</c:v>
                </c:pt>
                <c:pt idx="38">
                  <c:v>134721</c:v>
                </c:pt>
                <c:pt idx="39">
                  <c:v>137143</c:v>
                </c:pt>
                <c:pt idx="40">
                  <c:v>135053</c:v>
                </c:pt>
                <c:pt idx="41">
                  <c:v>137961</c:v>
                </c:pt>
                <c:pt idx="42">
                  <c:v>147743</c:v>
                </c:pt>
                <c:pt idx="43">
                  <c:v>159529</c:v>
                </c:pt>
                <c:pt idx="44">
                  <c:v>161160</c:v>
                </c:pt>
                <c:pt idx="45">
                  <c:v>153398</c:v>
                </c:pt>
                <c:pt idx="46">
                  <c:v>147505</c:v>
                </c:pt>
                <c:pt idx="47">
                  <c:v>146908</c:v>
                </c:pt>
                <c:pt idx="48">
                  <c:v>149378</c:v>
                </c:pt>
                <c:pt idx="49">
                  <c:v>161688</c:v>
                </c:pt>
                <c:pt idx="50">
                  <c:v>170500</c:v>
                </c:pt>
                <c:pt idx="51">
                  <c:v>175912</c:v>
                </c:pt>
                <c:pt idx="52">
                  <c:v>178898</c:v>
                </c:pt>
                <c:pt idx="53">
                  <c:v>182461</c:v>
                </c:pt>
                <c:pt idx="54">
                  <c:v>186102</c:v>
                </c:pt>
                <c:pt idx="55">
                  <c:v>182270</c:v>
                </c:pt>
                <c:pt idx="56">
                  <c:v>183392</c:v>
                </c:pt>
                <c:pt idx="57">
                  <c:v>180605</c:v>
                </c:pt>
                <c:pt idx="58">
                  <c:v>176253</c:v>
                </c:pt>
                <c:pt idx="59">
                  <c:v>175246</c:v>
                </c:pt>
                <c:pt idx="60">
                  <c:v>169158</c:v>
                </c:pt>
                <c:pt idx="61">
                  <c:v>164457</c:v>
                </c:pt>
                <c:pt idx="62">
                  <c:v>158436</c:v>
                </c:pt>
                <c:pt idx="63">
                  <c:v>149884</c:v>
                </c:pt>
                <c:pt idx="64">
                  <c:v>148013</c:v>
                </c:pt>
                <c:pt idx="65">
                  <c:v>145083</c:v>
                </c:pt>
                <c:pt idx="66">
                  <c:v>148364</c:v>
                </c:pt>
                <c:pt idx="67">
                  <c:v>148599</c:v>
                </c:pt>
                <c:pt idx="68">
                  <c:v>119031</c:v>
                </c:pt>
                <c:pt idx="69">
                  <c:v>112097</c:v>
                </c:pt>
                <c:pt idx="70">
                  <c:v>112814</c:v>
                </c:pt>
                <c:pt idx="71">
                  <c:v>108911</c:v>
                </c:pt>
                <c:pt idx="72">
                  <c:v>98388</c:v>
                </c:pt>
                <c:pt idx="73">
                  <c:v>90010</c:v>
                </c:pt>
                <c:pt idx="74">
                  <c:v>82911</c:v>
                </c:pt>
                <c:pt idx="75">
                  <c:v>77959</c:v>
                </c:pt>
                <c:pt idx="76">
                  <c:v>73802</c:v>
                </c:pt>
                <c:pt idx="77">
                  <c:v>68036</c:v>
                </c:pt>
                <c:pt idx="78">
                  <c:v>64861</c:v>
                </c:pt>
                <c:pt idx="79">
                  <c:v>62401</c:v>
                </c:pt>
                <c:pt idx="80">
                  <c:v>56580</c:v>
                </c:pt>
                <c:pt idx="81">
                  <c:v>52997</c:v>
                </c:pt>
                <c:pt idx="82">
                  <c:v>49872</c:v>
                </c:pt>
                <c:pt idx="83">
                  <c:v>47036</c:v>
                </c:pt>
                <c:pt idx="84">
                  <c:v>43784</c:v>
                </c:pt>
                <c:pt idx="85">
                  <c:v>241516</c:v>
                </c:pt>
              </c:numCache>
            </c:numRef>
          </c:val>
          <c:extLst>
            <c:ext xmlns:c16="http://schemas.microsoft.com/office/drawing/2014/chart" uri="{C3380CC4-5D6E-409C-BE32-E72D297353CC}">
              <c16:uniqueId val="{00000000-5F50-4196-A476-54EC04991C03}"/>
            </c:ext>
          </c:extLst>
        </c:ser>
        <c:ser>
          <c:idx val="1"/>
          <c:order val="1"/>
          <c:tx>
            <c:strRef>
              <c:f>Sheet1!$C$1</c:f>
              <c:strCache>
                <c:ptCount val="1"/>
                <c:pt idx="0">
                  <c:v>Hispanic</c:v>
                </c:pt>
              </c:strCache>
            </c:strRef>
          </c:tx>
          <c:spPr>
            <a:solidFill>
              <a:srgbClr val="0000FF"/>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c:formatCode>
                <c:ptCount val="86"/>
                <c:pt idx="0">
                  <c:v>201273</c:v>
                </c:pt>
                <c:pt idx="1">
                  <c:v>198602</c:v>
                </c:pt>
                <c:pt idx="2">
                  <c:v>196390</c:v>
                </c:pt>
                <c:pt idx="3">
                  <c:v>197984</c:v>
                </c:pt>
                <c:pt idx="4">
                  <c:v>197309</c:v>
                </c:pt>
                <c:pt idx="5">
                  <c:v>193080</c:v>
                </c:pt>
                <c:pt idx="6">
                  <c:v>196451</c:v>
                </c:pt>
                <c:pt idx="7">
                  <c:v>197711</c:v>
                </c:pt>
                <c:pt idx="8">
                  <c:v>196329</c:v>
                </c:pt>
                <c:pt idx="9">
                  <c:v>196930</c:v>
                </c:pt>
                <c:pt idx="10">
                  <c:v>198012</c:v>
                </c:pt>
                <c:pt idx="11">
                  <c:v>199509</c:v>
                </c:pt>
                <c:pt idx="12">
                  <c:v>201597</c:v>
                </c:pt>
                <c:pt idx="13">
                  <c:v>204574</c:v>
                </c:pt>
                <c:pt idx="14">
                  <c:v>202667</c:v>
                </c:pt>
                <c:pt idx="15">
                  <c:v>196441</c:v>
                </c:pt>
                <c:pt idx="16">
                  <c:v>191694</c:v>
                </c:pt>
                <c:pt idx="17">
                  <c:v>188563</c:v>
                </c:pt>
                <c:pt idx="18">
                  <c:v>187938</c:v>
                </c:pt>
                <c:pt idx="19">
                  <c:v>187701</c:v>
                </c:pt>
                <c:pt idx="20">
                  <c:v>185592</c:v>
                </c:pt>
                <c:pt idx="21">
                  <c:v>186151</c:v>
                </c:pt>
                <c:pt idx="22">
                  <c:v>185539</c:v>
                </c:pt>
                <c:pt idx="23">
                  <c:v>182100</c:v>
                </c:pt>
                <c:pt idx="24">
                  <c:v>177609</c:v>
                </c:pt>
                <c:pt idx="25">
                  <c:v>172521</c:v>
                </c:pt>
                <c:pt idx="26">
                  <c:v>171083</c:v>
                </c:pt>
                <c:pt idx="27">
                  <c:v>170565</c:v>
                </c:pt>
                <c:pt idx="28">
                  <c:v>169642</c:v>
                </c:pt>
                <c:pt idx="29">
                  <c:v>168232</c:v>
                </c:pt>
                <c:pt idx="30">
                  <c:v>165890</c:v>
                </c:pt>
                <c:pt idx="31">
                  <c:v>168024</c:v>
                </c:pt>
                <c:pt idx="32">
                  <c:v>167928</c:v>
                </c:pt>
                <c:pt idx="33">
                  <c:v>167703</c:v>
                </c:pt>
                <c:pt idx="34">
                  <c:v>165670</c:v>
                </c:pt>
                <c:pt idx="35">
                  <c:v>155767</c:v>
                </c:pt>
                <c:pt idx="36">
                  <c:v>153987</c:v>
                </c:pt>
                <c:pt idx="37">
                  <c:v>152544</c:v>
                </c:pt>
                <c:pt idx="38">
                  <c:v>153291</c:v>
                </c:pt>
                <c:pt idx="39">
                  <c:v>153681</c:v>
                </c:pt>
                <c:pt idx="40">
                  <c:v>148767</c:v>
                </c:pt>
                <c:pt idx="41">
                  <c:v>147817</c:v>
                </c:pt>
                <c:pt idx="42">
                  <c:v>146464</c:v>
                </c:pt>
                <c:pt idx="43">
                  <c:v>143574</c:v>
                </c:pt>
                <c:pt idx="44">
                  <c:v>141216</c:v>
                </c:pt>
                <c:pt idx="45">
                  <c:v>132503</c:v>
                </c:pt>
                <c:pt idx="46">
                  <c:v>127557</c:v>
                </c:pt>
                <c:pt idx="47">
                  <c:v>123472</c:v>
                </c:pt>
                <c:pt idx="48">
                  <c:v>121957</c:v>
                </c:pt>
                <c:pt idx="49">
                  <c:v>122175</c:v>
                </c:pt>
                <c:pt idx="50">
                  <c:v>117613</c:v>
                </c:pt>
                <c:pt idx="51">
                  <c:v>114234</c:v>
                </c:pt>
                <c:pt idx="52">
                  <c:v>109810</c:v>
                </c:pt>
                <c:pt idx="53">
                  <c:v>107039</c:v>
                </c:pt>
                <c:pt idx="54">
                  <c:v>105173</c:v>
                </c:pt>
                <c:pt idx="55">
                  <c:v>97895</c:v>
                </c:pt>
                <c:pt idx="56">
                  <c:v>94140</c:v>
                </c:pt>
                <c:pt idx="57">
                  <c:v>90153</c:v>
                </c:pt>
                <c:pt idx="58">
                  <c:v>86238</c:v>
                </c:pt>
                <c:pt idx="59">
                  <c:v>82105</c:v>
                </c:pt>
                <c:pt idx="60">
                  <c:v>75981</c:v>
                </c:pt>
                <c:pt idx="61">
                  <c:v>71418</c:v>
                </c:pt>
                <c:pt idx="62">
                  <c:v>66322</c:v>
                </c:pt>
                <c:pt idx="63">
                  <c:v>64076</c:v>
                </c:pt>
                <c:pt idx="64">
                  <c:v>61713</c:v>
                </c:pt>
                <c:pt idx="65">
                  <c:v>57678</c:v>
                </c:pt>
                <c:pt idx="66">
                  <c:v>54797</c:v>
                </c:pt>
                <c:pt idx="67">
                  <c:v>51541</c:v>
                </c:pt>
                <c:pt idx="68">
                  <c:v>45986</c:v>
                </c:pt>
                <c:pt idx="69">
                  <c:v>42738</c:v>
                </c:pt>
                <c:pt idx="70">
                  <c:v>39241</c:v>
                </c:pt>
                <c:pt idx="71">
                  <c:v>35933</c:v>
                </c:pt>
                <c:pt idx="72">
                  <c:v>32497</c:v>
                </c:pt>
                <c:pt idx="73">
                  <c:v>30318</c:v>
                </c:pt>
                <c:pt idx="74">
                  <c:v>28514</c:v>
                </c:pt>
                <c:pt idx="75">
                  <c:v>26097</c:v>
                </c:pt>
                <c:pt idx="76">
                  <c:v>24698</c:v>
                </c:pt>
                <c:pt idx="77">
                  <c:v>22979</c:v>
                </c:pt>
                <c:pt idx="78">
                  <c:v>21662</c:v>
                </c:pt>
                <c:pt idx="79">
                  <c:v>20483</c:v>
                </c:pt>
                <c:pt idx="80">
                  <c:v>18207</c:v>
                </c:pt>
                <c:pt idx="81">
                  <c:v>16196</c:v>
                </c:pt>
                <c:pt idx="82">
                  <c:v>15267</c:v>
                </c:pt>
                <c:pt idx="83">
                  <c:v>14215</c:v>
                </c:pt>
                <c:pt idx="84">
                  <c:v>13265</c:v>
                </c:pt>
                <c:pt idx="85">
                  <c:v>64416</c:v>
                </c:pt>
              </c:numCache>
            </c:numRef>
          </c:val>
          <c:extLst>
            <c:ext xmlns:c16="http://schemas.microsoft.com/office/drawing/2014/chart" uri="{C3380CC4-5D6E-409C-BE32-E72D297353CC}">
              <c16:uniqueId val="{00000001-5F50-4196-A476-54EC04991C03}"/>
            </c:ext>
          </c:extLst>
        </c:ser>
        <c:dLbls>
          <c:showLegendKey val="0"/>
          <c:showVal val="0"/>
          <c:showCatName val="0"/>
          <c:showSerName val="0"/>
          <c:showPercent val="0"/>
          <c:showBubbleSize val="0"/>
        </c:dLbls>
        <c:gapWidth val="0"/>
        <c:axId val="220208104"/>
        <c:axId val="220212416"/>
      </c:barChart>
      <c:catAx>
        <c:axId val="220208104"/>
        <c:scaling>
          <c:orientation val="minMax"/>
        </c:scaling>
        <c:delete val="0"/>
        <c:axPos val="b"/>
        <c:title>
          <c:tx>
            <c:rich>
              <a:bodyPr/>
              <a:lstStyle/>
              <a:p>
                <a:pPr>
                  <a:defRPr/>
                </a:pPr>
                <a:r>
                  <a:rPr lang="en-US"/>
                  <a:t>Age</a:t>
                </a:r>
              </a:p>
            </c:rich>
          </c:tx>
          <c:overlay val="0"/>
        </c:title>
        <c:numFmt formatCode="General" sourceLinked="0"/>
        <c:majorTickMark val="out"/>
        <c:minorTickMark val="none"/>
        <c:tickLblPos val="nextTo"/>
        <c:txPr>
          <a:bodyPr rot="-3900000"/>
          <a:lstStyle/>
          <a:p>
            <a:pPr>
              <a:defRPr sz="1200"/>
            </a:pPr>
            <a:endParaRPr lang="en-US"/>
          </a:p>
        </c:txPr>
        <c:crossAx val="220212416"/>
        <c:crosses val="autoZero"/>
        <c:auto val="1"/>
        <c:lblAlgn val="ctr"/>
        <c:lblOffset val="100"/>
        <c:tickLblSkip val="5"/>
        <c:noMultiLvlLbl val="0"/>
      </c:catAx>
      <c:valAx>
        <c:axId val="220212416"/>
        <c:scaling>
          <c:orientation val="minMax"/>
          <c:max val="250000"/>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0" sourceLinked="1"/>
        <c:majorTickMark val="out"/>
        <c:minorTickMark val="none"/>
        <c:tickLblPos val="nextTo"/>
        <c:txPr>
          <a:bodyPr/>
          <a:lstStyle/>
          <a:p>
            <a:pPr>
              <a:defRPr sz="1400"/>
            </a:pPr>
            <a:endParaRPr lang="en-US"/>
          </a:p>
        </c:txPr>
        <c:crossAx val="220208104"/>
        <c:crosses val="autoZero"/>
        <c:crossBetween val="midCat"/>
      </c:valAx>
    </c:plotArea>
    <c:legend>
      <c:legendPos val="r"/>
      <c:layout>
        <c:manualLayout>
          <c:xMode val="edge"/>
          <c:yMode val="edge"/>
          <c:x val="0.68634414342275007"/>
          <c:y val="8.2665768709552542E-2"/>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extLst>
            <c:ext xmlns:c16="http://schemas.microsoft.com/office/drawing/2014/chart" uri="{C3380CC4-5D6E-409C-BE32-E72D297353CC}">
              <c16:uniqueId val="{00000000-3282-49BC-A486-6617A9E49AF8}"/>
            </c:ext>
          </c:extLst>
        </c:ser>
        <c:ser>
          <c:idx val="5"/>
          <c:order val="1"/>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extLst>
            <c:ext xmlns:c16="http://schemas.microsoft.com/office/drawing/2014/chart" uri="{C3380CC4-5D6E-409C-BE32-E72D297353CC}">
              <c16:uniqueId val="{00000001-3282-49BC-A486-6617A9E49AF8}"/>
            </c:ext>
          </c:extLst>
        </c:ser>
        <c:dLbls>
          <c:showLegendKey val="0"/>
          <c:showVal val="0"/>
          <c:showCatName val="0"/>
          <c:showSerName val="0"/>
          <c:showPercent val="0"/>
          <c:showBubbleSize val="0"/>
        </c:dLbls>
        <c:gapWidth val="0"/>
        <c:overlap val="100"/>
        <c:axId val="220207320"/>
        <c:axId val="220208496"/>
      </c:barChart>
      <c:catAx>
        <c:axId val="220207320"/>
        <c:scaling>
          <c:orientation val="minMax"/>
        </c:scaling>
        <c:delete val="0"/>
        <c:axPos val="l"/>
        <c:numFmt formatCode="General" sourceLinked="0"/>
        <c:majorTickMark val="out"/>
        <c:minorTickMark val="none"/>
        <c:tickLblPos val="low"/>
        <c:txPr>
          <a:bodyPr/>
          <a:lstStyle/>
          <a:p>
            <a:pPr>
              <a:defRPr sz="1050" baseline="0"/>
            </a:pPr>
            <a:endParaRPr lang="en-US"/>
          </a:p>
        </c:txPr>
        <c:crossAx val="220208496"/>
        <c:crosses val="autoZero"/>
        <c:auto val="1"/>
        <c:lblAlgn val="ctr"/>
        <c:lblOffset val="100"/>
        <c:tickLblSkip val="5"/>
        <c:noMultiLvlLbl val="0"/>
      </c:catAx>
      <c:valAx>
        <c:axId val="220208496"/>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20207320"/>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extLst>
            <c:ext xmlns:c16="http://schemas.microsoft.com/office/drawing/2014/chart" uri="{C3380CC4-5D6E-409C-BE32-E72D297353CC}">
              <c16:uniqueId val="{00000000-857B-4F92-9C51-8DFDF1ECC766}"/>
            </c:ext>
          </c:extLst>
        </c:ser>
        <c:ser>
          <c:idx val="4"/>
          <c:order val="1"/>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extLst>
            <c:ext xmlns:c16="http://schemas.microsoft.com/office/drawing/2014/chart" uri="{C3380CC4-5D6E-409C-BE32-E72D297353CC}">
              <c16:uniqueId val="{00000001-857B-4F92-9C51-8DFDF1ECC766}"/>
            </c:ext>
          </c:extLst>
        </c:ser>
        <c:ser>
          <c:idx val="3"/>
          <c:order val="2"/>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extLst>
            <c:ext xmlns:c16="http://schemas.microsoft.com/office/drawing/2014/chart" uri="{C3380CC4-5D6E-409C-BE32-E72D297353CC}">
              <c16:uniqueId val="{00000002-857B-4F92-9C51-8DFDF1ECC766}"/>
            </c:ext>
          </c:extLst>
        </c:ser>
        <c:ser>
          <c:idx val="6"/>
          <c:order val="3"/>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extLst>
            <c:ext xmlns:c16="http://schemas.microsoft.com/office/drawing/2014/chart" uri="{C3380CC4-5D6E-409C-BE32-E72D297353CC}">
              <c16:uniqueId val="{00000003-857B-4F92-9C51-8DFDF1ECC766}"/>
            </c:ext>
          </c:extLst>
        </c:ser>
        <c:ser>
          <c:idx val="8"/>
          <c:order val="4"/>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extLst>
            <c:ext xmlns:c16="http://schemas.microsoft.com/office/drawing/2014/chart" uri="{C3380CC4-5D6E-409C-BE32-E72D297353CC}">
              <c16:uniqueId val="{00000004-857B-4F92-9C51-8DFDF1ECC766}"/>
            </c:ext>
          </c:extLst>
        </c:ser>
        <c:ser>
          <c:idx val="7"/>
          <c:order val="5"/>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extLst>
              <c:ext xmlns:c16="http://schemas.microsoft.com/office/drawing/2014/chart" uri="{C3380CC4-5D6E-409C-BE32-E72D297353CC}">
                <c16:uniqueId val="{00000005-857B-4F92-9C51-8DFDF1ECC766}"/>
              </c:ext>
            </c:extLst>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extLst>
            <c:ext xmlns:c16="http://schemas.microsoft.com/office/drawing/2014/chart" uri="{C3380CC4-5D6E-409C-BE32-E72D297353CC}">
              <c16:uniqueId val="{00000006-857B-4F92-9C51-8DFDF1ECC766}"/>
            </c:ext>
          </c:extLst>
        </c:ser>
        <c:dLbls>
          <c:showLegendKey val="0"/>
          <c:showVal val="0"/>
          <c:showCatName val="0"/>
          <c:showSerName val="0"/>
          <c:showPercent val="0"/>
          <c:showBubbleSize val="0"/>
        </c:dLbls>
        <c:gapWidth val="0"/>
        <c:overlap val="100"/>
        <c:axId val="220210848"/>
        <c:axId val="220212808"/>
      </c:barChart>
      <c:catAx>
        <c:axId val="220210848"/>
        <c:scaling>
          <c:orientation val="minMax"/>
        </c:scaling>
        <c:delete val="0"/>
        <c:axPos val="l"/>
        <c:numFmt formatCode="General" sourceLinked="0"/>
        <c:majorTickMark val="out"/>
        <c:minorTickMark val="none"/>
        <c:tickLblPos val="low"/>
        <c:txPr>
          <a:bodyPr/>
          <a:lstStyle/>
          <a:p>
            <a:pPr>
              <a:defRPr sz="1050" baseline="0"/>
            </a:pPr>
            <a:endParaRPr lang="en-US"/>
          </a:p>
        </c:txPr>
        <c:crossAx val="220212808"/>
        <c:crosses val="autoZero"/>
        <c:auto val="1"/>
        <c:lblAlgn val="ctr"/>
        <c:lblOffset val="100"/>
        <c:tickLblSkip val="5"/>
        <c:noMultiLvlLbl val="0"/>
      </c:catAx>
      <c:valAx>
        <c:axId val="220212808"/>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20210848"/>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extLst>
            <c:ext xmlns:c16="http://schemas.microsoft.com/office/drawing/2014/chart" uri="{C3380CC4-5D6E-409C-BE32-E72D297353CC}">
              <c16:uniqueId val="{00000000-AC00-43E5-9391-5CD523DA4AA1}"/>
            </c:ext>
          </c:extLst>
        </c:ser>
        <c:ser>
          <c:idx val="2"/>
          <c:order val="1"/>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extLst>
            <c:ext xmlns:c16="http://schemas.microsoft.com/office/drawing/2014/chart" uri="{C3380CC4-5D6E-409C-BE32-E72D297353CC}">
              <c16:uniqueId val="{00000001-AC00-43E5-9391-5CD523DA4AA1}"/>
            </c:ext>
          </c:extLst>
        </c:ser>
        <c:ser>
          <c:idx val="4"/>
          <c:order val="2"/>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extLst>
            <c:ext xmlns:c16="http://schemas.microsoft.com/office/drawing/2014/chart" uri="{C3380CC4-5D6E-409C-BE32-E72D297353CC}">
              <c16:uniqueId val="{00000002-AC00-43E5-9391-5CD523DA4AA1}"/>
            </c:ext>
          </c:extLst>
        </c:ser>
        <c:ser>
          <c:idx val="3"/>
          <c:order val="3"/>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extLst>
            <c:ext xmlns:c16="http://schemas.microsoft.com/office/drawing/2014/chart" uri="{C3380CC4-5D6E-409C-BE32-E72D297353CC}">
              <c16:uniqueId val="{00000003-AC00-43E5-9391-5CD523DA4AA1}"/>
            </c:ext>
          </c:extLst>
        </c:ser>
        <c:ser>
          <c:idx val="5"/>
          <c:order val="4"/>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extLst>
            <c:ext xmlns:c16="http://schemas.microsoft.com/office/drawing/2014/chart" uri="{C3380CC4-5D6E-409C-BE32-E72D297353CC}">
              <c16:uniqueId val="{00000004-AC00-43E5-9391-5CD523DA4AA1}"/>
            </c:ext>
          </c:extLst>
        </c:ser>
        <c:ser>
          <c:idx val="6"/>
          <c:order val="5"/>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extLst>
            <c:ext xmlns:c16="http://schemas.microsoft.com/office/drawing/2014/chart" uri="{C3380CC4-5D6E-409C-BE32-E72D297353CC}">
              <c16:uniqueId val="{00000005-AC00-43E5-9391-5CD523DA4AA1}"/>
            </c:ext>
          </c:extLst>
        </c:ser>
        <c:ser>
          <c:idx val="8"/>
          <c:order val="6"/>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extLst>
            <c:ext xmlns:c16="http://schemas.microsoft.com/office/drawing/2014/chart" uri="{C3380CC4-5D6E-409C-BE32-E72D297353CC}">
              <c16:uniqueId val="{00000006-AC00-43E5-9391-5CD523DA4AA1}"/>
            </c:ext>
          </c:extLst>
        </c:ser>
        <c:ser>
          <c:idx val="7"/>
          <c:order val="7"/>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extLst>
              <c:ext xmlns:c16="http://schemas.microsoft.com/office/drawing/2014/chart" uri="{C3380CC4-5D6E-409C-BE32-E72D297353CC}">
                <c16:uniqueId val="{00000007-AC00-43E5-9391-5CD523DA4AA1}"/>
              </c:ext>
            </c:extLst>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extLst>
            <c:ext xmlns:c16="http://schemas.microsoft.com/office/drawing/2014/chart" uri="{C3380CC4-5D6E-409C-BE32-E72D297353CC}">
              <c16:uniqueId val="{00000008-AC00-43E5-9391-5CD523DA4AA1}"/>
            </c:ext>
          </c:extLst>
        </c:ser>
        <c:dLbls>
          <c:showLegendKey val="0"/>
          <c:showVal val="0"/>
          <c:showCatName val="0"/>
          <c:showSerName val="0"/>
          <c:showPercent val="0"/>
          <c:showBubbleSize val="0"/>
        </c:dLbls>
        <c:gapWidth val="0"/>
        <c:overlap val="100"/>
        <c:axId val="220211632"/>
        <c:axId val="220206536"/>
      </c:barChart>
      <c:catAx>
        <c:axId val="220211632"/>
        <c:scaling>
          <c:orientation val="minMax"/>
        </c:scaling>
        <c:delete val="0"/>
        <c:axPos val="l"/>
        <c:numFmt formatCode="General" sourceLinked="0"/>
        <c:majorTickMark val="out"/>
        <c:minorTickMark val="none"/>
        <c:tickLblPos val="low"/>
        <c:txPr>
          <a:bodyPr/>
          <a:lstStyle/>
          <a:p>
            <a:pPr>
              <a:defRPr sz="1050" baseline="0"/>
            </a:pPr>
            <a:endParaRPr lang="en-US"/>
          </a:p>
        </c:txPr>
        <c:crossAx val="220206536"/>
        <c:crosses val="autoZero"/>
        <c:auto val="1"/>
        <c:lblAlgn val="ctr"/>
        <c:lblOffset val="100"/>
        <c:tickLblSkip val="5"/>
        <c:noMultiLvlLbl val="0"/>
      </c:catAx>
      <c:valAx>
        <c:axId val="220206536"/>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20211632"/>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Sheet1!$A$2:$A$19</c:f>
              <c:strCache>
                <c:ptCount val="4"/>
                <c:pt idx="0">
                  <c:v>0-4</c:v>
                </c:pt>
                <c:pt idx="1">
                  <c:v>5-9</c:v>
                </c:pt>
                <c:pt idx="2">
                  <c:v>10-14</c:v>
                </c:pt>
                <c:pt idx="3">
                  <c:v>15-19</c:v>
                </c:pt>
              </c:strCache>
            </c:strRef>
          </c:cat>
          <c:val>
            <c:numRef>
              <c:f>Sheet1!$B$2:$B$19</c:f>
              <c:numCache>
                <c:formatCode>_(* #,##0_);_(* \(#,##0\);_(* "-"??_);_(@_)</c:formatCode>
                <c:ptCount val="4"/>
                <c:pt idx="0">
                  <c:v>1929927</c:v>
                </c:pt>
                <c:pt idx="1">
                  <c:v>1930848</c:v>
                </c:pt>
                <c:pt idx="2">
                  <c:v>1888634</c:v>
                </c:pt>
                <c:pt idx="3">
                  <c:v>1883562</c:v>
                </c:pt>
              </c:numCache>
            </c:numRef>
          </c:val>
          <c:extLst>
            <c:ext xmlns:c16="http://schemas.microsoft.com/office/drawing/2014/chart" uri="{C3380CC4-5D6E-409C-BE32-E72D297353CC}">
              <c16:uniqueId val="{00000000-CF52-4662-B0CA-B57531DF322C}"/>
            </c:ext>
          </c:extLst>
        </c:ser>
        <c:ser>
          <c:idx val="1"/>
          <c:order val="1"/>
          <c:tx>
            <c:strRef>
              <c:f>Sheet1!$C$1</c:f>
              <c:strCache>
                <c:ptCount val="1"/>
                <c:pt idx="0">
                  <c:v>2011</c:v>
                </c:pt>
              </c:strCache>
            </c:strRef>
          </c:tx>
          <c:spPr>
            <a:solidFill>
              <a:schemeClr val="accent2"/>
            </a:solidFill>
            <a:ln>
              <a:noFill/>
            </a:ln>
            <a:effectLst/>
          </c:spPr>
          <c:invertIfNegative val="0"/>
          <c:cat>
            <c:strRef>
              <c:f>Sheet1!$A$2:$A$19</c:f>
              <c:strCache>
                <c:ptCount val="4"/>
                <c:pt idx="0">
                  <c:v>0-4</c:v>
                </c:pt>
                <c:pt idx="1">
                  <c:v>5-9</c:v>
                </c:pt>
                <c:pt idx="2">
                  <c:v>10-14</c:v>
                </c:pt>
                <c:pt idx="3">
                  <c:v>15-19</c:v>
                </c:pt>
              </c:strCache>
            </c:strRef>
          </c:cat>
          <c:val>
            <c:numRef>
              <c:f>Sheet1!$C$2:$C$19</c:f>
              <c:numCache>
                <c:formatCode>_(* #,##0_);_(* \(#,##0\);_(* "-"??_);_(@_)</c:formatCode>
                <c:ptCount val="4"/>
                <c:pt idx="0">
                  <c:v>1938420</c:v>
                </c:pt>
                <c:pt idx="1">
                  <c:v>1946906</c:v>
                </c:pt>
                <c:pt idx="2">
                  <c:v>1918096</c:v>
                </c:pt>
                <c:pt idx="3">
                  <c:v>1880706</c:v>
                </c:pt>
              </c:numCache>
            </c:numRef>
          </c:val>
          <c:extLst>
            <c:ext xmlns:c16="http://schemas.microsoft.com/office/drawing/2014/chart" uri="{C3380CC4-5D6E-409C-BE32-E72D297353CC}">
              <c16:uniqueId val="{00000001-CF52-4662-B0CA-B57531DF322C}"/>
            </c:ext>
          </c:extLst>
        </c:ser>
        <c:ser>
          <c:idx val="2"/>
          <c:order val="2"/>
          <c:tx>
            <c:strRef>
              <c:f>Sheet1!$D$1</c:f>
              <c:strCache>
                <c:ptCount val="1"/>
                <c:pt idx="0">
                  <c:v>2012</c:v>
                </c:pt>
              </c:strCache>
            </c:strRef>
          </c:tx>
          <c:spPr>
            <a:solidFill>
              <a:schemeClr val="accent3"/>
            </a:solidFill>
            <a:ln>
              <a:noFill/>
            </a:ln>
            <a:effectLst/>
          </c:spPr>
          <c:invertIfNegative val="0"/>
          <c:cat>
            <c:strRef>
              <c:f>Sheet1!$A$2:$A$19</c:f>
              <c:strCache>
                <c:ptCount val="4"/>
                <c:pt idx="0">
                  <c:v>0-4</c:v>
                </c:pt>
                <c:pt idx="1">
                  <c:v>5-9</c:v>
                </c:pt>
                <c:pt idx="2">
                  <c:v>10-14</c:v>
                </c:pt>
                <c:pt idx="3">
                  <c:v>15-19</c:v>
                </c:pt>
              </c:strCache>
            </c:strRef>
          </c:cat>
          <c:val>
            <c:numRef>
              <c:f>Sheet1!$D$2:$D$19</c:f>
              <c:numCache>
                <c:formatCode>_(* #,##0_);_(* \(#,##0\);_(* "-"??_);_(@_)</c:formatCode>
                <c:ptCount val="4"/>
                <c:pt idx="0">
                  <c:v>1940064</c:v>
                </c:pt>
                <c:pt idx="1">
                  <c:v>1971805</c:v>
                </c:pt>
                <c:pt idx="2">
                  <c:v>1939961</c:v>
                </c:pt>
                <c:pt idx="3">
                  <c:v>1880612</c:v>
                </c:pt>
              </c:numCache>
            </c:numRef>
          </c:val>
          <c:extLst>
            <c:ext xmlns:c16="http://schemas.microsoft.com/office/drawing/2014/chart" uri="{C3380CC4-5D6E-409C-BE32-E72D297353CC}">
              <c16:uniqueId val="{00000002-CF52-4662-B0CA-B57531DF322C}"/>
            </c:ext>
          </c:extLst>
        </c:ser>
        <c:ser>
          <c:idx val="3"/>
          <c:order val="3"/>
          <c:tx>
            <c:strRef>
              <c:f>Sheet1!$E$1</c:f>
              <c:strCache>
                <c:ptCount val="1"/>
                <c:pt idx="0">
                  <c:v>2013</c:v>
                </c:pt>
              </c:strCache>
            </c:strRef>
          </c:tx>
          <c:spPr>
            <a:solidFill>
              <a:schemeClr val="accent4"/>
            </a:solidFill>
            <a:ln>
              <a:noFill/>
            </a:ln>
            <a:effectLst/>
          </c:spPr>
          <c:invertIfNegative val="0"/>
          <c:cat>
            <c:strRef>
              <c:f>Sheet1!$A$2:$A$19</c:f>
              <c:strCache>
                <c:ptCount val="4"/>
                <c:pt idx="0">
                  <c:v>0-4</c:v>
                </c:pt>
                <c:pt idx="1">
                  <c:v>5-9</c:v>
                </c:pt>
                <c:pt idx="2">
                  <c:v>10-14</c:v>
                </c:pt>
                <c:pt idx="3">
                  <c:v>15-19</c:v>
                </c:pt>
              </c:strCache>
            </c:strRef>
          </c:cat>
          <c:val>
            <c:numRef>
              <c:f>Sheet1!$E$2:$E$19</c:f>
              <c:numCache>
                <c:formatCode>_(* #,##0_);_(* \(#,##0\);_(* "-"??_);_(@_)</c:formatCode>
                <c:ptCount val="4"/>
                <c:pt idx="0">
                  <c:v>1943579</c:v>
                </c:pt>
                <c:pt idx="1">
                  <c:v>1995663</c:v>
                </c:pt>
                <c:pt idx="2">
                  <c:v>1964166</c:v>
                </c:pt>
                <c:pt idx="3">
                  <c:v>1889930</c:v>
                </c:pt>
              </c:numCache>
            </c:numRef>
          </c:val>
          <c:extLst>
            <c:ext xmlns:c16="http://schemas.microsoft.com/office/drawing/2014/chart" uri="{C3380CC4-5D6E-409C-BE32-E72D297353CC}">
              <c16:uniqueId val="{00000003-CF52-4662-B0CA-B57531DF322C}"/>
            </c:ext>
          </c:extLst>
        </c:ser>
        <c:ser>
          <c:idx val="4"/>
          <c:order val="4"/>
          <c:tx>
            <c:strRef>
              <c:f>Sheet1!$F$1</c:f>
              <c:strCache>
                <c:ptCount val="1"/>
                <c:pt idx="0">
                  <c:v>2014</c:v>
                </c:pt>
              </c:strCache>
            </c:strRef>
          </c:tx>
          <c:spPr>
            <a:solidFill>
              <a:schemeClr val="accent5"/>
            </a:solidFill>
            <a:ln>
              <a:noFill/>
            </a:ln>
            <a:effectLst/>
          </c:spPr>
          <c:invertIfNegative val="0"/>
          <c:cat>
            <c:strRef>
              <c:f>Sheet1!$A$2:$A$19</c:f>
              <c:strCache>
                <c:ptCount val="4"/>
                <c:pt idx="0">
                  <c:v>0-4</c:v>
                </c:pt>
                <c:pt idx="1">
                  <c:v>5-9</c:v>
                </c:pt>
                <c:pt idx="2">
                  <c:v>10-14</c:v>
                </c:pt>
                <c:pt idx="3">
                  <c:v>15-19</c:v>
                </c:pt>
              </c:strCache>
            </c:strRef>
          </c:cat>
          <c:val>
            <c:numRef>
              <c:f>Sheet1!$F$2:$F$19</c:f>
              <c:numCache>
                <c:formatCode>_(* #,##0_);_(* \(#,##0\);_(* "-"??_);_(@_)</c:formatCode>
                <c:ptCount val="4"/>
                <c:pt idx="0">
                  <c:v>1967978</c:v>
                </c:pt>
                <c:pt idx="1">
                  <c:v>2009714</c:v>
                </c:pt>
                <c:pt idx="2">
                  <c:v>1991947</c:v>
                </c:pt>
                <c:pt idx="3">
                  <c:v>1908582</c:v>
                </c:pt>
              </c:numCache>
            </c:numRef>
          </c:val>
          <c:extLst>
            <c:ext xmlns:c16="http://schemas.microsoft.com/office/drawing/2014/chart" uri="{C3380CC4-5D6E-409C-BE32-E72D297353CC}">
              <c16:uniqueId val="{00000004-CF52-4662-B0CA-B57531DF322C}"/>
            </c:ext>
          </c:extLst>
        </c:ser>
        <c:ser>
          <c:idx val="5"/>
          <c:order val="5"/>
          <c:tx>
            <c:strRef>
              <c:f>Sheet1!$G$1</c:f>
              <c:strCache>
                <c:ptCount val="1"/>
                <c:pt idx="0">
                  <c:v>2015</c:v>
                </c:pt>
              </c:strCache>
            </c:strRef>
          </c:tx>
          <c:spPr>
            <a:solidFill>
              <a:schemeClr val="accent6"/>
            </a:solidFill>
            <a:ln>
              <a:noFill/>
            </a:ln>
            <a:effectLst/>
          </c:spPr>
          <c:invertIfNegative val="0"/>
          <c:cat>
            <c:strRef>
              <c:f>Sheet1!$A$2:$A$19</c:f>
              <c:strCache>
                <c:ptCount val="4"/>
                <c:pt idx="0">
                  <c:v>0-4</c:v>
                </c:pt>
                <c:pt idx="1">
                  <c:v>5-9</c:v>
                </c:pt>
                <c:pt idx="2">
                  <c:v>10-14</c:v>
                </c:pt>
                <c:pt idx="3">
                  <c:v>15-19</c:v>
                </c:pt>
              </c:strCache>
            </c:strRef>
          </c:cat>
          <c:val>
            <c:numRef>
              <c:f>Sheet1!$G$2:$G$19</c:f>
              <c:numCache>
                <c:formatCode>_(* #,##0_);_(* \(#,##0\);_(* "-"??_);_(@_)</c:formatCode>
                <c:ptCount val="4"/>
                <c:pt idx="0">
                  <c:v>1998195</c:v>
                </c:pt>
                <c:pt idx="1">
                  <c:v>2025796</c:v>
                </c:pt>
                <c:pt idx="2">
                  <c:v>2010522</c:v>
                </c:pt>
                <c:pt idx="3">
                  <c:v>1940648</c:v>
                </c:pt>
              </c:numCache>
            </c:numRef>
          </c:val>
          <c:extLst>
            <c:ext xmlns:c16="http://schemas.microsoft.com/office/drawing/2014/chart" uri="{C3380CC4-5D6E-409C-BE32-E72D297353CC}">
              <c16:uniqueId val="{00000005-CF52-4662-B0CA-B57531DF322C}"/>
            </c:ext>
          </c:extLst>
        </c:ser>
        <c:ser>
          <c:idx val="6"/>
          <c:order val="6"/>
          <c:tx>
            <c:strRef>
              <c:f>Sheet1!$H$1</c:f>
              <c:strCache>
                <c:ptCount val="1"/>
                <c:pt idx="0">
                  <c:v>2016</c:v>
                </c:pt>
              </c:strCache>
            </c:strRef>
          </c:tx>
          <c:spPr>
            <a:solidFill>
              <a:schemeClr val="accent1">
                <a:lumMod val="60000"/>
              </a:schemeClr>
            </a:solidFill>
            <a:ln>
              <a:noFill/>
            </a:ln>
            <a:effectLst/>
          </c:spPr>
          <c:invertIfNegative val="0"/>
          <c:cat>
            <c:strRef>
              <c:f>Sheet1!$A$2:$A$19</c:f>
              <c:strCache>
                <c:ptCount val="4"/>
                <c:pt idx="0">
                  <c:v>0-4</c:v>
                </c:pt>
                <c:pt idx="1">
                  <c:v>5-9</c:v>
                </c:pt>
                <c:pt idx="2">
                  <c:v>10-14</c:v>
                </c:pt>
                <c:pt idx="3">
                  <c:v>15-19</c:v>
                </c:pt>
              </c:strCache>
            </c:strRef>
          </c:cat>
          <c:val>
            <c:numRef>
              <c:f>Sheet1!$H$2:$H$19</c:f>
              <c:numCache>
                <c:formatCode>_(* #,##0_);_(* \(#,##0\);_(* "-"??_);_(@_)</c:formatCode>
                <c:ptCount val="4"/>
                <c:pt idx="0">
                  <c:v>2019171</c:v>
                </c:pt>
                <c:pt idx="1">
                  <c:v>2038319</c:v>
                </c:pt>
                <c:pt idx="2">
                  <c:v>2029062</c:v>
                </c:pt>
                <c:pt idx="3">
                  <c:v>1970588</c:v>
                </c:pt>
              </c:numCache>
            </c:numRef>
          </c:val>
          <c:extLst>
            <c:ext xmlns:c16="http://schemas.microsoft.com/office/drawing/2014/chart" uri="{C3380CC4-5D6E-409C-BE32-E72D297353CC}">
              <c16:uniqueId val="{00000006-CF52-4662-B0CA-B57531DF322C}"/>
            </c:ext>
          </c:extLst>
        </c:ser>
        <c:dLbls>
          <c:showLegendKey val="0"/>
          <c:showVal val="0"/>
          <c:showCatName val="0"/>
          <c:showSerName val="0"/>
          <c:showPercent val="0"/>
          <c:showBubbleSize val="0"/>
        </c:dLbls>
        <c:gapWidth val="219"/>
        <c:overlap val="-27"/>
        <c:axId val="275573728"/>
        <c:axId val="275581176"/>
      </c:barChart>
      <c:catAx>
        <c:axId val="27557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581176"/>
        <c:crosses val="autoZero"/>
        <c:auto val="1"/>
        <c:lblAlgn val="ctr"/>
        <c:lblOffset val="100"/>
        <c:noMultiLvlLbl val="0"/>
      </c:catAx>
      <c:valAx>
        <c:axId val="2755811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57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0591523281812"/>
          <c:y val="8.0072974109292483E-2"/>
          <c:w val="0.77674249052201805"/>
          <c:h val="0.78936150388584614"/>
        </c:manualLayout>
      </c:layout>
      <c:lineChart>
        <c:grouping val="standard"/>
        <c:varyColors val="0"/>
        <c:ser>
          <c:idx val="0"/>
          <c:order val="3"/>
          <c:tx>
            <c:strRef>
              <c:f>Sheet!$E$1</c:f>
              <c:strCache>
                <c:ptCount val="1"/>
                <c:pt idx="0">
                  <c:v>Projected Population, 2010 -2015 Migration Scenario</c:v>
                </c:pt>
              </c:strCache>
            </c:strRef>
          </c:tx>
          <c:spPr>
            <a:ln w="44450">
              <a:solidFill>
                <a:schemeClr val="accent2"/>
              </a:solidFill>
            </a:ln>
          </c:spPr>
          <c:marker>
            <c:symbol val="square"/>
            <c:size val="5"/>
            <c:spPr>
              <a:solidFill>
                <a:schemeClr val="accent2"/>
              </a:solidFill>
              <a:ln>
                <a:solidFill>
                  <a:schemeClr val="accent2"/>
                </a:solidFill>
              </a:ln>
            </c:spPr>
          </c:marker>
          <c:dLbls>
            <c:dLbl>
              <c:idx val="40"/>
              <c:layout>
                <c:manualLayout>
                  <c:x val="-0.1195293817439488"/>
                  <c:y val="-8.0133547499528345E-3"/>
                </c:manualLayout>
              </c:layout>
              <c:spPr>
                <a:solidFill>
                  <a:prstClr val="white"/>
                </a:solidFill>
                <a:ln>
                  <a:solidFill>
                    <a:prstClr val="black">
                      <a:lumMod val="65000"/>
                      <a:lumOff val="35000"/>
                    </a:prstClr>
                  </a:solidFill>
                </a:ln>
                <a:effectLst/>
              </c:spPr>
              <c:txPr>
                <a:bodyPr/>
                <a:lstStyle/>
                <a:p>
                  <a:pPr>
                    <a:defRPr sz="2000"/>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8.2492223194322936E-2"/>
                      <c:h val="7.322881198545482E-2"/>
                    </c:manualLayout>
                  </c15:layout>
                </c:ext>
                <c:ext xmlns:c16="http://schemas.microsoft.com/office/drawing/2014/chart" uri="{C3380CC4-5D6E-409C-BE32-E72D297353CC}">
                  <c16:uniqueId val="{00000000-F2C1-4456-9050-0FE647E9CE40}"/>
                </c:ext>
              </c:extLst>
            </c:dLbl>
            <c:spPr>
              <a:solidFill>
                <a:prstClr val="white"/>
              </a:solidFill>
              <a:ln>
                <a:solidFill>
                  <a:prstClr val="black">
                    <a:lumMod val="65000"/>
                    <a:lumOff val="35000"/>
                  </a:prstClr>
                </a:solidFill>
              </a:ln>
              <a:effectLst/>
            </c:spPr>
            <c:txPr>
              <a:bodyPr wrap="square" lIns="38100" tIns="19050" rIns="38100" bIns="19050" anchor="ctr">
                <a:spAutoFit/>
              </a:bodyPr>
              <a:lstStyle/>
              <a:p>
                <a:pPr>
                  <a:defRPr sz="2000"/>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showLeaderLines val="1"/>
              </c:ext>
            </c:extLst>
          </c:dLbls>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Sheet!$E$2:$E$42</c:f>
              <c:numCache>
                <c:formatCode>0.0</c:formatCode>
                <c:ptCount val="4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pt idx="11">
                  <c:v>30.097591999999999</c:v>
                </c:pt>
                <c:pt idx="12">
                  <c:v>30.592002000000001</c:v>
                </c:pt>
                <c:pt idx="13">
                  <c:v>31.094014000000001</c:v>
                </c:pt>
                <c:pt idx="14">
                  <c:v>31.603586</c:v>
                </c:pt>
                <c:pt idx="15">
                  <c:v>32.120618999999998</c:v>
                </c:pt>
                <c:pt idx="16">
                  <c:v>32.644846000000001</c:v>
                </c:pt>
                <c:pt idx="17">
                  <c:v>33.176082999999998</c:v>
                </c:pt>
                <c:pt idx="18">
                  <c:v>33.714047000000001</c:v>
                </c:pt>
                <c:pt idx="19">
                  <c:v>34.258343000000004</c:v>
                </c:pt>
                <c:pt idx="20">
                  <c:v>34.808596000000001</c:v>
                </c:pt>
                <c:pt idx="21">
                  <c:v>35.364516000000002</c:v>
                </c:pt>
                <c:pt idx="22">
                  <c:v>35.926034000000001</c:v>
                </c:pt>
                <c:pt idx="23">
                  <c:v>36.493169000000002</c:v>
                </c:pt>
                <c:pt idx="24">
                  <c:v>37.065918000000003</c:v>
                </c:pt>
                <c:pt idx="25">
                  <c:v>37.644506999999997</c:v>
                </c:pt>
                <c:pt idx="26">
                  <c:v>38.229151000000002</c:v>
                </c:pt>
                <c:pt idx="27">
                  <c:v>38.820807000000002</c:v>
                </c:pt>
                <c:pt idx="28">
                  <c:v>39.419739</c:v>
                </c:pt>
                <c:pt idx="29">
                  <c:v>40.026367999999998</c:v>
                </c:pt>
                <c:pt idx="30">
                  <c:v>40.641319000000003</c:v>
                </c:pt>
                <c:pt idx="31">
                  <c:v>41.265099999999997</c:v>
                </c:pt>
                <c:pt idx="32">
                  <c:v>41.898122000000001</c:v>
                </c:pt>
                <c:pt idx="33">
                  <c:v>42.541187999999998</c:v>
                </c:pt>
                <c:pt idx="34">
                  <c:v>43.195070000000001</c:v>
                </c:pt>
                <c:pt idx="35">
                  <c:v>43.860542000000002</c:v>
                </c:pt>
                <c:pt idx="36">
                  <c:v>44.538311999999998</c:v>
                </c:pt>
                <c:pt idx="37">
                  <c:v>45.229095999999998</c:v>
                </c:pt>
                <c:pt idx="38">
                  <c:v>45.933566999999996</c:v>
                </c:pt>
                <c:pt idx="39">
                  <c:v>46.652445999999998</c:v>
                </c:pt>
                <c:pt idx="40">
                  <c:v>47.386428000000002</c:v>
                </c:pt>
              </c:numCache>
            </c:numRef>
          </c:val>
          <c:smooth val="0"/>
          <c:extLst>
            <c:ext xmlns:c16="http://schemas.microsoft.com/office/drawing/2014/chart" uri="{C3380CC4-5D6E-409C-BE32-E72D297353CC}">
              <c16:uniqueId val="{00000003-3466-4418-A72D-805512C9E718}"/>
            </c:ext>
          </c:extLst>
        </c:ser>
        <c:ser>
          <c:idx val="4"/>
          <c:order val="4"/>
          <c:tx>
            <c:strRef>
              <c:f>Sheet!$F$1</c:f>
              <c:strCache>
                <c:ptCount val="1"/>
                <c:pt idx="0">
                  <c:v>Population Estimates 2010-2017</c:v>
                </c:pt>
              </c:strCache>
            </c:strRef>
          </c:tx>
          <c:spPr>
            <a:ln w="44450"/>
          </c:spPr>
          <c:marker>
            <c:symbol val="square"/>
            <c:size val="5"/>
          </c:marker>
          <c:dLbls>
            <c:dLbl>
              <c:idx val="0"/>
              <c:layout>
                <c:manualLayout>
                  <c:x val="6.5586419753086406E-2"/>
                  <c:y val="1.0684472999937016E-2"/>
                </c:manualLayout>
              </c:layout>
              <c:spPr>
                <a:solidFill>
                  <a:prstClr val="white"/>
                </a:solidFill>
                <a:ln>
                  <a:solidFill>
                    <a:prstClr val="black">
                      <a:lumMod val="65000"/>
                      <a:lumOff val="35000"/>
                    </a:prstClr>
                  </a:solid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8.4035433070866139E-2"/>
                      <c:h val="7.322881198545482E-2"/>
                    </c:manualLayout>
                  </c15:layout>
                </c:ext>
                <c:ext xmlns:c16="http://schemas.microsoft.com/office/drawing/2014/chart" uri="{C3380CC4-5D6E-409C-BE32-E72D297353CC}">
                  <c16:uniqueId val="{00000002-57BE-4B00-AAF3-932C93CEABA8}"/>
                </c:ext>
              </c:extLst>
            </c:dLbl>
            <c:dLbl>
              <c:idx val="7"/>
              <c:layout>
                <c:manualLayout>
                  <c:x val="-0.10648148148148145"/>
                  <c:y val="-0.13622703074919829"/>
                </c:manualLayout>
              </c:layout>
              <c:tx>
                <c:rich>
                  <a:bodyPr/>
                  <a:lstStyle/>
                  <a:p>
                    <a:r>
                      <a:rPr lang="en-US" baseline="0" dirty="0" smtClean="0"/>
                      <a:t> </a:t>
                    </a:r>
                    <a:fld id="{0080D4D6-7FED-4B9F-8FA2-4228949999AA}" type="VALUE">
                      <a:rPr lang="en-US" baseline="0" dirty="0"/>
                      <a:pPr/>
                      <a:t>[VALUE]</a:t>
                    </a:fld>
                    <a:endParaRPr lang="en-US" baseline="0" dirty="0" smtClean="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BE-4B00-AAF3-932C93CEABA8}"/>
                </c:ext>
              </c:extLst>
            </c:dLbl>
            <c:spPr>
              <a:solidFill>
                <a:prstClr val="white"/>
              </a:solidFill>
              <a:ln>
                <a:solidFill>
                  <a:prstClr val="black">
                    <a:lumMod val="65000"/>
                    <a:lumOff val="35000"/>
                  </a:prstClr>
                </a:solid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showLeaderLines val="1"/>
              </c:ext>
            </c:extLst>
          </c:dLbls>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Sheet!$F$2:$F$9</c:f>
              <c:numCache>
                <c:formatCode>0.0</c:formatCode>
                <c:ptCount val="8"/>
                <c:pt idx="0">
                  <c:v>25.145561000000001</c:v>
                </c:pt>
                <c:pt idx="1">
                  <c:v>25.657477</c:v>
                </c:pt>
                <c:pt idx="2">
                  <c:v>26.094422000000002</c:v>
                </c:pt>
                <c:pt idx="3">
                  <c:v>26.505637</c:v>
                </c:pt>
                <c:pt idx="4">
                  <c:v>26.956958</c:v>
                </c:pt>
                <c:pt idx="5">
                  <c:v>27.469114000000001</c:v>
                </c:pt>
                <c:pt idx="6">
                  <c:v>27.862596</c:v>
                </c:pt>
                <c:pt idx="7">
                  <c:v>28.304596</c:v>
                </c:pt>
              </c:numCache>
            </c:numRef>
          </c:val>
          <c:smooth val="0"/>
          <c:extLst>
            <c:ext xmlns:c16="http://schemas.microsoft.com/office/drawing/2014/chart" uri="{C3380CC4-5D6E-409C-BE32-E72D297353CC}">
              <c16:uniqueId val="{00000004-3466-4418-A72D-805512C9E718}"/>
            </c:ext>
          </c:extLst>
        </c:ser>
        <c:dLbls>
          <c:showLegendKey val="0"/>
          <c:showVal val="0"/>
          <c:showCatName val="0"/>
          <c:showSerName val="0"/>
          <c:showPercent val="0"/>
          <c:showBubbleSize val="0"/>
        </c:dLbls>
        <c:marker val="1"/>
        <c:smooth val="0"/>
        <c:axId val="908179264"/>
        <c:axId val="908168680"/>
        <c:extLst>
          <c:ext xmlns:c15="http://schemas.microsoft.com/office/drawing/2012/chart" uri="{02D57815-91ED-43cb-92C2-25804820EDAC}">
            <c15:filteredLineSeries>
              <c15:ser>
                <c:idx val="1"/>
                <c:order val="0"/>
                <c:tx>
                  <c:strRef>
                    <c:extLst>
                      <c:ext uri="{02D57815-91ED-43cb-92C2-25804820EDAC}">
                        <c15:formulaRef>
                          <c15:sqref>Sheet!$B$1</c15:sqref>
                        </c15:formulaRef>
                      </c:ext>
                    </c:extLst>
                    <c:strCache>
                      <c:ptCount val="1"/>
                      <c:pt idx="0">
                        <c:v>Zero Net Migration</c:v>
                      </c:pt>
                    </c:strCache>
                  </c:strRef>
                </c:tx>
                <c:spPr>
                  <a:ln w="50800" cmpd="sng">
                    <a:solidFill>
                      <a:schemeClr val="accent1"/>
                    </a:solidFill>
                    <a:prstDash val="sysDash"/>
                  </a:ln>
                </c:spPr>
                <c:marker>
                  <c:symbol val="none"/>
                </c:marker>
                <c:cat>
                  <c:numRef>
                    <c:extLst>
                      <c:ext uri="{02D57815-91ED-43cb-92C2-25804820EDAC}">
                        <c15:formulaRef>
                          <c15:sqref>Sheet!$A$2:$A$42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Sheet!$B$2:$B$42</c15:sqref>
                        </c15:formulaRef>
                      </c:ext>
                    </c:extLst>
                    <c:numCache>
                      <c:formatCode>General</c:formatCode>
                      <c:ptCount val="4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pt idx="11">
                        <c:v>27.430845999999999</c:v>
                      </c:pt>
                      <c:pt idx="12">
                        <c:v>27.619758000000001</c:v>
                      </c:pt>
                      <c:pt idx="13">
                        <c:v>27.805264000000001</c:v>
                      </c:pt>
                      <c:pt idx="14">
                        <c:v>27.987306</c:v>
                      </c:pt>
                      <c:pt idx="15">
                        <c:v>28.165689</c:v>
                      </c:pt>
                      <c:pt idx="16">
                        <c:v>28.340191999999998</c:v>
                      </c:pt>
                      <c:pt idx="17">
                        <c:v>28.510652</c:v>
                      </c:pt>
                      <c:pt idx="18">
                        <c:v>28.676462999999998</c:v>
                      </c:pt>
                      <c:pt idx="19">
                        <c:v>28.837655000000002</c:v>
                      </c:pt>
                      <c:pt idx="20">
                        <c:v>28.994209999999999</c:v>
                      </c:pt>
                      <c:pt idx="21">
                        <c:v>29.146457000000002</c:v>
                      </c:pt>
                      <c:pt idx="22">
                        <c:v>29.293369999999999</c:v>
                      </c:pt>
                      <c:pt idx="23">
                        <c:v>29.435223000000001</c:v>
                      </c:pt>
                      <c:pt idx="24">
                        <c:v>29.572471</c:v>
                      </c:pt>
                      <c:pt idx="25">
                        <c:v>29.705207000000001</c:v>
                      </c:pt>
                      <c:pt idx="26">
                        <c:v>29.833584999999999</c:v>
                      </c:pt>
                      <c:pt idx="27">
                        <c:v>29.957694</c:v>
                      </c:pt>
                      <c:pt idx="28">
                        <c:v>30.0776</c:v>
                      </c:pt>
                      <c:pt idx="29">
                        <c:v>30.193458</c:v>
                      </c:pt>
                      <c:pt idx="30">
                        <c:v>30.305304</c:v>
                      </c:pt>
                      <c:pt idx="31">
                        <c:v>30.413550000000001</c:v>
                      </c:pt>
                      <c:pt idx="32">
                        <c:v>30.517688</c:v>
                      </c:pt>
                      <c:pt idx="33">
                        <c:v>30.617889999999999</c:v>
                      </c:pt>
                      <c:pt idx="34">
                        <c:v>30.714751</c:v>
                      </c:pt>
                      <c:pt idx="35">
                        <c:v>30.808219000000001</c:v>
                      </c:pt>
                      <c:pt idx="36">
                        <c:v>30.89922</c:v>
                      </c:pt>
                      <c:pt idx="37">
                        <c:v>30.988289999999999</c:v>
                      </c:pt>
                      <c:pt idx="38">
                        <c:v>31.075662000000001</c:v>
                      </c:pt>
                      <c:pt idx="39">
                        <c:v>31.161595999999999</c:v>
                      </c:pt>
                      <c:pt idx="40">
                        <c:v>31.246355000000001</c:v>
                      </c:pt>
                    </c:numCache>
                  </c:numRef>
                </c:val>
                <c:smooth val="0"/>
                <c:extLst>
                  <c:ext xmlns:c16="http://schemas.microsoft.com/office/drawing/2014/chart" uri="{C3380CC4-5D6E-409C-BE32-E72D297353CC}">
                    <c16:uniqueId val="{00000000-3466-4418-A72D-805512C9E718}"/>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Sheet!$C$1</c15:sqref>
                        </c15:formulaRef>
                      </c:ext>
                    </c:extLst>
                    <c:strCache>
                      <c:ptCount val="1"/>
                      <c:pt idx="0">
                        <c:v>Half 2000 -2010</c:v>
                      </c:pt>
                    </c:strCache>
                  </c:strRef>
                </c:tx>
                <c:spPr>
                  <a:ln w="50800" cmpd="sng">
                    <a:solidFill>
                      <a:srgbClr val="996600"/>
                    </a:solidFill>
                  </a:ln>
                </c:spPr>
                <c:marker>
                  <c:symbol val="none"/>
                </c:marker>
                <c:cat>
                  <c:numRef>
                    <c:extLst xmlns:c15="http://schemas.microsoft.com/office/drawing/2012/chart">
                      <c:ext xmlns:c15="http://schemas.microsoft.com/office/drawing/2012/chart" uri="{02D57815-91ED-43cb-92C2-25804820EDAC}">
                        <c15:formulaRef>
                          <c15:sqref>Sheet!$A$2:$A$42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Sheet!$C$2:$C$42</c15:sqref>
                        </c15:formulaRef>
                      </c:ext>
                    </c:extLst>
                    <c:numCache>
                      <c:formatCode>General</c:formatCode>
                      <c:ptCount val="4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pt idx="11">
                        <c:v>29.193542999999998</c:v>
                      </c:pt>
                      <c:pt idx="12">
                        <c:v>29.576077999999999</c:v>
                      </c:pt>
                      <c:pt idx="13">
                        <c:v>29.960483</c:v>
                      </c:pt>
                      <c:pt idx="14">
                        <c:v>30.346675000000001</c:v>
                      </c:pt>
                      <c:pt idx="15">
                        <c:v>30.734321000000001</c:v>
                      </c:pt>
                      <c:pt idx="16">
                        <c:v>31.12311</c:v>
                      </c:pt>
                      <c:pt idx="17">
                        <c:v>31.512597</c:v>
                      </c:pt>
                      <c:pt idx="18">
                        <c:v>31.902068</c:v>
                      </c:pt>
                      <c:pt idx="19">
                        <c:v>32.291314</c:v>
                      </c:pt>
                      <c:pt idx="20">
                        <c:v>32.680216999999999</c:v>
                      </c:pt>
                      <c:pt idx="21">
                        <c:v>33.069124000000002</c:v>
                      </c:pt>
                      <c:pt idx="22">
                        <c:v>33.456995999999997</c:v>
                      </c:pt>
                      <c:pt idx="23">
                        <c:v>33.844034000000001</c:v>
                      </c:pt>
                      <c:pt idx="24">
                        <c:v>34.230595999999998</c:v>
                      </c:pt>
                      <c:pt idx="25">
                        <c:v>34.616889999999998</c:v>
                      </c:pt>
                      <c:pt idx="26">
                        <c:v>35.003182000000002</c:v>
                      </c:pt>
                      <c:pt idx="27">
                        <c:v>35.389580000000002</c:v>
                      </c:pt>
                      <c:pt idx="28">
                        <c:v>35.776102000000002</c:v>
                      </c:pt>
                      <c:pt idx="29">
                        <c:v>36.163116000000002</c:v>
                      </c:pt>
                      <c:pt idx="30">
                        <c:v>36.550595000000001</c:v>
                      </c:pt>
                      <c:pt idx="31">
                        <c:v>36.938879</c:v>
                      </c:pt>
                      <c:pt idx="32">
                        <c:v>37.327562</c:v>
                      </c:pt>
                      <c:pt idx="33">
                        <c:v>37.716926000000001</c:v>
                      </c:pt>
                      <c:pt idx="34">
                        <c:v>38.107567000000003</c:v>
                      </c:pt>
                      <c:pt idx="35">
                        <c:v>38.499538000000001</c:v>
                      </c:pt>
                      <c:pt idx="36">
                        <c:v>38.893625</c:v>
                      </c:pt>
                      <c:pt idx="37">
                        <c:v>39.290774999999996</c:v>
                      </c:pt>
                      <c:pt idx="38">
                        <c:v>39.691096999999999</c:v>
                      </c:pt>
                      <c:pt idx="39">
                        <c:v>40.095109000000001</c:v>
                      </c:pt>
                      <c:pt idx="40">
                        <c:v>40.502749000000001</c:v>
                      </c:pt>
                    </c:numCache>
                  </c:numRef>
                </c:val>
                <c:smooth val="0"/>
                <c:extLst xmlns:c15="http://schemas.microsoft.com/office/drawing/2012/chart">
                  <c:ext xmlns:c16="http://schemas.microsoft.com/office/drawing/2014/chart" uri="{C3380CC4-5D6E-409C-BE32-E72D297353CC}">
                    <c16:uniqueId val="{00000001-3466-4418-A72D-805512C9E718}"/>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Sheet!$D$1</c15:sqref>
                        </c15:formulaRef>
                      </c:ext>
                    </c:extLst>
                    <c:strCache>
                      <c:ptCount val="1"/>
                      <c:pt idx="0">
                        <c:v>2000 -2010</c:v>
                      </c:pt>
                    </c:strCache>
                  </c:strRef>
                </c:tx>
                <c:spPr>
                  <a:ln w="57150" cmpd="dbl">
                    <a:solidFill>
                      <a:srgbClr val="002060"/>
                    </a:solidFill>
                  </a:ln>
                </c:spPr>
                <c:marker>
                  <c:symbol val="none"/>
                </c:marker>
                <c:cat>
                  <c:numRef>
                    <c:extLst xmlns:c15="http://schemas.microsoft.com/office/drawing/2012/chart">
                      <c:ext xmlns:c15="http://schemas.microsoft.com/office/drawing/2012/chart" uri="{02D57815-91ED-43cb-92C2-25804820EDAC}">
                        <c15:formulaRef>
                          <c15:sqref>Sheet!$A$2:$A$42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Sheet!$D$2:$D$42</c15:sqref>
                        </c15:formulaRef>
                      </c:ext>
                    </c:extLst>
                    <c:numCache>
                      <c:formatCode>General</c:formatCode>
                      <c:ptCount val="4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pt idx="11">
                        <c:v>31.148299000000002</c:v>
                      </c:pt>
                      <c:pt idx="12">
                        <c:v>31.767295000000001</c:v>
                      </c:pt>
                      <c:pt idx="13">
                        <c:v>32.398820000000001</c:v>
                      </c:pt>
                      <c:pt idx="14">
                        <c:v>33.042844000000002</c:v>
                      </c:pt>
                      <c:pt idx="15">
                        <c:v>33.699306999999997</c:v>
                      </c:pt>
                      <c:pt idx="16">
                        <c:v>34.367812000000001</c:v>
                      </c:pt>
                      <c:pt idx="17">
                        <c:v>35.048138999999999</c:v>
                      </c:pt>
                      <c:pt idx="18">
                        <c:v>35.739576</c:v>
                      </c:pt>
                      <c:pt idx="19">
                        <c:v>36.441844000000003</c:v>
                      </c:pt>
                      <c:pt idx="20">
                        <c:v>37.155084000000002</c:v>
                      </c:pt>
                      <c:pt idx="21">
                        <c:v>37.879807999999997</c:v>
                      </c:pt>
                      <c:pt idx="22">
                        <c:v>38.615544999999997</c:v>
                      </c:pt>
                      <c:pt idx="23">
                        <c:v>39.362271</c:v>
                      </c:pt>
                      <c:pt idx="24">
                        <c:v>40.120967999999998</c:v>
                      </c:pt>
                      <c:pt idx="25">
                        <c:v>40.892254999999999</c:v>
                      </c:pt>
                      <c:pt idx="26">
                        <c:v>41.676431999999998</c:v>
                      </c:pt>
                      <c:pt idx="27">
                        <c:v>42.474367999999998</c:v>
                      </c:pt>
                      <c:pt idx="28">
                        <c:v>43.286563999999998</c:v>
                      </c:pt>
                      <c:pt idx="29">
                        <c:v>44.113563999999997</c:v>
                      </c:pt>
                      <c:pt idx="30">
                        <c:v>44.955896000000003</c:v>
                      </c:pt>
                      <c:pt idx="31">
                        <c:v>45.814205999999999</c:v>
                      </c:pt>
                      <c:pt idx="32">
                        <c:v>46.688597999999999</c:v>
                      </c:pt>
                      <c:pt idx="33">
                        <c:v>47.579642999999997</c:v>
                      </c:pt>
                      <c:pt idx="34">
                        <c:v>48.488715999999997</c:v>
                      </c:pt>
                      <c:pt idx="35">
                        <c:v>49.416164999999999</c:v>
                      </c:pt>
                      <c:pt idx="36">
                        <c:v>50.363232000000004</c:v>
                      </c:pt>
                      <c:pt idx="37">
                        <c:v>51.331195999999998</c:v>
                      </c:pt>
                      <c:pt idx="38">
                        <c:v>52.321083999999999</c:v>
                      </c:pt>
                      <c:pt idx="39">
                        <c:v>53.333517000000001</c:v>
                      </c:pt>
                      <c:pt idx="40">
                        <c:v>54.369297000000003</c:v>
                      </c:pt>
                    </c:numCache>
                  </c:numRef>
                </c:val>
                <c:smooth val="0"/>
                <c:extLst xmlns:c15="http://schemas.microsoft.com/office/drawing/2012/chart">
                  <c:ext xmlns:c16="http://schemas.microsoft.com/office/drawing/2014/chart" uri="{C3380CC4-5D6E-409C-BE32-E72D297353CC}">
                    <c16:uniqueId val="{00000002-3466-4418-A72D-805512C9E718}"/>
                  </c:ext>
                </c:extLst>
              </c15:ser>
            </c15:filteredLineSeries>
          </c:ext>
        </c:extLst>
      </c:lineChart>
      <c:catAx>
        <c:axId val="908179264"/>
        <c:scaling>
          <c:orientation val="minMax"/>
        </c:scaling>
        <c:delete val="0"/>
        <c:axPos val="b"/>
        <c:numFmt formatCode="General" sourceLinked="1"/>
        <c:majorTickMark val="out"/>
        <c:minorTickMark val="none"/>
        <c:tickLblPos val="nextTo"/>
        <c:txPr>
          <a:bodyPr rot="2700000"/>
          <a:lstStyle/>
          <a:p>
            <a:pPr>
              <a:defRPr sz="1200"/>
            </a:pPr>
            <a:endParaRPr lang="en-US"/>
          </a:p>
        </c:txPr>
        <c:crossAx val="908168680"/>
        <c:crosses val="autoZero"/>
        <c:auto val="1"/>
        <c:lblAlgn val="ctr"/>
        <c:lblOffset val="0"/>
        <c:noMultiLvlLbl val="0"/>
      </c:catAx>
      <c:valAx>
        <c:axId val="908168680"/>
        <c:scaling>
          <c:orientation val="minMax"/>
          <c:min val="24"/>
        </c:scaling>
        <c:delete val="0"/>
        <c:axPos val="l"/>
        <c:majorGridlines/>
        <c:title>
          <c:tx>
            <c:rich>
              <a:bodyPr/>
              <a:lstStyle/>
              <a:p>
                <a:pPr>
                  <a:defRPr/>
                </a:pPr>
                <a:r>
                  <a:rPr lang="en-US" dirty="0" smtClean="0"/>
                  <a:t>Millions</a:t>
                </a:r>
                <a:endParaRPr lang="en-US" dirty="0"/>
              </a:p>
            </c:rich>
          </c:tx>
          <c:overlay val="0"/>
        </c:title>
        <c:numFmt formatCode="0" sourceLinked="0"/>
        <c:majorTickMark val="out"/>
        <c:minorTickMark val="none"/>
        <c:tickLblPos val="nextTo"/>
        <c:crossAx val="908179264"/>
        <c:crosses val="autoZero"/>
        <c:crossBetween val="midCat"/>
      </c:valAx>
    </c:plotArea>
    <c:legend>
      <c:legendPos val="l"/>
      <c:layout>
        <c:manualLayout>
          <c:xMode val="edge"/>
          <c:yMode val="edge"/>
          <c:x val="0.52610260522990182"/>
          <c:y val="0.57656297750182295"/>
          <c:w val="0.41334900845727612"/>
          <c:h val="0.22350108727132231"/>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Total Pop</c:v>
                </c:pt>
              </c:strCache>
            </c:strRef>
          </c:tx>
          <c:spPr>
            <a:ln w="28575" cap="rnd">
              <a:solidFill>
                <a:schemeClr val="accent2"/>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Sheet1!$C$2:$C$10</c:f>
              <c:numCache>
                <c:formatCode>General</c:formatCode>
                <c:ptCount val="9"/>
                <c:pt idx="0">
                  <c:v>7245842</c:v>
                </c:pt>
                <c:pt idx="1">
                  <c:v>7716216</c:v>
                </c:pt>
                <c:pt idx="2">
                  <c:v>8210811</c:v>
                </c:pt>
                <c:pt idx="3">
                  <c:v>8743585</c:v>
                </c:pt>
                <c:pt idx="4">
                  <c:v>9430620</c:v>
                </c:pt>
                <c:pt idx="5">
                  <c:v>10256543</c:v>
                </c:pt>
                <c:pt idx="6">
                  <c:v>11129624</c:v>
                </c:pt>
                <c:pt idx="7">
                  <c:v>12045010</c:v>
                </c:pt>
                <c:pt idx="8">
                  <c:v>13034417</c:v>
                </c:pt>
              </c:numCache>
            </c:numRef>
          </c:val>
          <c:smooth val="0"/>
          <c:extLst>
            <c:ext xmlns:c16="http://schemas.microsoft.com/office/drawing/2014/chart" uri="{C3380CC4-5D6E-409C-BE32-E72D297353CC}">
              <c16:uniqueId val="{00000000-4E47-4583-92CD-183D00ABB5AA}"/>
            </c:ext>
          </c:extLst>
        </c:ser>
        <c:ser>
          <c:idx val="2"/>
          <c:order val="2"/>
          <c:tx>
            <c:strRef>
              <c:f>Sheet1!$D$1</c:f>
              <c:strCache>
                <c:ptCount val="1"/>
                <c:pt idx="0">
                  <c:v>Hispanic .5</c:v>
                </c:pt>
              </c:strCache>
            </c:strRef>
          </c:tx>
          <c:spPr>
            <a:ln w="28575" cap="rnd">
              <a:solidFill>
                <a:schemeClr val="accent3"/>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Sheet1!$D$2:$D$10</c:f>
              <c:numCache>
                <c:formatCode>General</c:formatCode>
                <c:ptCount val="9"/>
                <c:pt idx="0">
                  <c:v>3487625</c:v>
                </c:pt>
                <c:pt idx="1">
                  <c:v>3716280</c:v>
                </c:pt>
                <c:pt idx="2">
                  <c:v>3945045</c:v>
                </c:pt>
                <c:pt idx="3">
                  <c:v>4195012</c:v>
                </c:pt>
                <c:pt idx="4">
                  <c:v>4524208</c:v>
                </c:pt>
                <c:pt idx="5">
                  <c:v>4912806</c:v>
                </c:pt>
                <c:pt idx="6">
                  <c:v>5274052</c:v>
                </c:pt>
                <c:pt idx="7">
                  <c:v>5603869</c:v>
                </c:pt>
                <c:pt idx="8">
                  <c:v>5935455</c:v>
                </c:pt>
              </c:numCache>
            </c:numRef>
          </c:val>
          <c:smooth val="0"/>
          <c:extLst>
            <c:ext xmlns:c16="http://schemas.microsoft.com/office/drawing/2014/chart" uri="{C3380CC4-5D6E-409C-BE32-E72D297353CC}">
              <c16:uniqueId val="{00000001-4E47-4583-92CD-183D00ABB5AA}"/>
            </c:ext>
          </c:extLst>
        </c:ser>
        <c:ser>
          <c:idx val="3"/>
          <c:order val="3"/>
          <c:tx>
            <c:strRef>
              <c:f>Sheet1!$E$1</c:f>
              <c:strCache>
                <c:ptCount val="1"/>
                <c:pt idx="0">
                  <c:v>Hispanic</c:v>
                </c:pt>
              </c:strCache>
            </c:strRef>
          </c:tx>
          <c:spPr>
            <a:ln w="28575" cap="rnd">
              <a:solidFill>
                <a:schemeClr val="accent4"/>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Sheet1!$E$2:$E$10</c:f>
              <c:numCache>
                <c:formatCode>General</c:formatCode>
                <c:ptCount val="9"/>
                <c:pt idx="0">
                  <c:v>3487625</c:v>
                </c:pt>
                <c:pt idx="1">
                  <c:v>3843101</c:v>
                </c:pt>
                <c:pt idx="2">
                  <c:v>4219839</c:v>
                </c:pt>
                <c:pt idx="3">
                  <c:v>4649181</c:v>
                </c:pt>
                <c:pt idx="4">
                  <c:v>5233508</c:v>
                </c:pt>
                <c:pt idx="5">
                  <c:v>5935799</c:v>
                </c:pt>
                <c:pt idx="6">
                  <c:v>6625020</c:v>
                </c:pt>
                <c:pt idx="7">
                  <c:v>7297863</c:v>
                </c:pt>
                <c:pt idx="8">
                  <c:v>8015797</c:v>
                </c:pt>
              </c:numCache>
            </c:numRef>
          </c:val>
          <c:smooth val="0"/>
          <c:extLst>
            <c:ext xmlns:c16="http://schemas.microsoft.com/office/drawing/2014/chart" uri="{C3380CC4-5D6E-409C-BE32-E72D297353CC}">
              <c16:uniqueId val="{00000002-4E47-4583-92CD-183D00ABB5AA}"/>
            </c:ext>
          </c:extLst>
        </c:ser>
        <c:ser>
          <c:idx val="4"/>
          <c:order val="4"/>
          <c:tx>
            <c:strRef>
              <c:f>Sheet1!$F$1</c:f>
              <c:strCache>
                <c:ptCount val="1"/>
                <c:pt idx="0">
                  <c:v>NH  White  .5</c:v>
                </c:pt>
              </c:strCache>
            </c:strRef>
          </c:tx>
          <c:spPr>
            <a:ln w="28575" cap="rnd">
              <a:solidFill>
                <a:schemeClr val="accent5"/>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Sheet1!$F$2:$F$10</c:f>
              <c:numCache>
                <c:formatCode>General</c:formatCode>
                <c:ptCount val="9"/>
                <c:pt idx="0">
                  <c:v>2463178</c:v>
                </c:pt>
                <c:pt idx="1">
                  <c:v>2449351</c:v>
                </c:pt>
                <c:pt idx="2">
                  <c:v>2434093</c:v>
                </c:pt>
                <c:pt idx="3">
                  <c:v>2413547</c:v>
                </c:pt>
                <c:pt idx="4">
                  <c:v>2379171</c:v>
                </c:pt>
                <c:pt idx="5">
                  <c:v>2295699</c:v>
                </c:pt>
                <c:pt idx="6">
                  <c:v>2228341</c:v>
                </c:pt>
                <c:pt idx="7">
                  <c:v>2183650</c:v>
                </c:pt>
                <c:pt idx="8">
                  <c:v>2151809</c:v>
                </c:pt>
              </c:numCache>
            </c:numRef>
          </c:val>
          <c:smooth val="0"/>
          <c:extLst>
            <c:ext xmlns:c16="http://schemas.microsoft.com/office/drawing/2014/chart" uri="{C3380CC4-5D6E-409C-BE32-E72D297353CC}">
              <c16:uniqueId val="{00000003-4E47-4583-92CD-183D00ABB5AA}"/>
            </c:ext>
          </c:extLst>
        </c:ser>
        <c:ser>
          <c:idx val="6"/>
          <c:order val="6"/>
          <c:tx>
            <c:strRef>
              <c:f>Sheet1!$H$1</c:f>
              <c:strCache>
                <c:ptCount val="1"/>
                <c:pt idx="0">
                  <c:v>NH Black  .5</c:v>
                </c:pt>
              </c:strCache>
            </c:strRef>
          </c:tx>
          <c:spPr>
            <a:ln w="28575" cap="rnd">
              <a:solidFill>
                <a:schemeClr val="accent1">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General</c:formatCode>
                <c:ptCount val="9"/>
                <c:pt idx="0">
                  <c:v>860281</c:v>
                </c:pt>
                <c:pt idx="1">
                  <c:v>855636</c:v>
                </c:pt>
                <c:pt idx="2">
                  <c:v>857521</c:v>
                </c:pt>
                <c:pt idx="3">
                  <c:v>861072</c:v>
                </c:pt>
                <c:pt idx="4">
                  <c:v>866487</c:v>
                </c:pt>
                <c:pt idx="5">
                  <c:v>867460</c:v>
                </c:pt>
                <c:pt idx="6">
                  <c:v>863814</c:v>
                </c:pt>
                <c:pt idx="7">
                  <c:v>858280</c:v>
                </c:pt>
                <c:pt idx="8">
                  <c:v>853408</c:v>
                </c:pt>
              </c:numCache>
            </c:numRef>
          </c:val>
          <c:smooth val="0"/>
          <c:extLst>
            <c:ext xmlns:c16="http://schemas.microsoft.com/office/drawing/2014/chart" uri="{C3380CC4-5D6E-409C-BE32-E72D297353CC}">
              <c16:uniqueId val="{00000004-4E47-4583-92CD-183D00ABB5AA}"/>
            </c:ext>
          </c:extLst>
        </c:ser>
        <c:ser>
          <c:idx val="7"/>
          <c:order val="7"/>
          <c:tx>
            <c:strRef>
              <c:f>Sheet1!$I$1</c:f>
              <c:strCache>
                <c:ptCount val="1"/>
                <c:pt idx="0">
                  <c:v>NH Black </c:v>
                </c:pt>
              </c:strCache>
            </c:strRef>
          </c:tx>
          <c:spPr>
            <a:ln w="28575" cap="rnd">
              <a:solidFill>
                <a:schemeClr val="accent2">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General</c:formatCode>
                <c:ptCount val="9"/>
                <c:pt idx="0">
                  <c:v>860281</c:v>
                </c:pt>
                <c:pt idx="1">
                  <c:v>879934</c:v>
                </c:pt>
                <c:pt idx="2">
                  <c:v>901617</c:v>
                </c:pt>
                <c:pt idx="3">
                  <c:v>924721</c:v>
                </c:pt>
                <c:pt idx="4">
                  <c:v>955451</c:v>
                </c:pt>
                <c:pt idx="5">
                  <c:v>984840</c:v>
                </c:pt>
                <c:pt idx="6">
                  <c:v>1007739</c:v>
                </c:pt>
                <c:pt idx="7">
                  <c:v>1026601</c:v>
                </c:pt>
                <c:pt idx="8">
                  <c:v>1045760</c:v>
                </c:pt>
              </c:numCache>
            </c:numRef>
          </c:val>
          <c:smooth val="0"/>
          <c:extLst>
            <c:ext xmlns:c16="http://schemas.microsoft.com/office/drawing/2014/chart" uri="{C3380CC4-5D6E-409C-BE32-E72D297353CC}">
              <c16:uniqueId val="{00000005-4E47-4583-92CD-183D00ABB5AA}"/>
            </c:ext>
          </c:extLst>
        </c:ser>
        <c:ser>
          <c:idx val="8"/>
          <c:order val="8"/>
          <c:tx>
            <c:strRef>
              <c:f>Sheet1!$J$1</c:f>
              <c:strCache>
                <c:ptCount val="1"/>
                <c:pt idx="0">
                  <c:v>NH Other  .5</c:v>
                </c:pt>
              </c:strCache>
            </c:strRef>
          </c:tx>
          <c:spPr>
            <a:ln w="28575" cap="rnd">
              <a:solidFill>
                <a:schemeClr val="accent3">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General</c:formatCode>
                <c:ptCount val="9"/>
                <c:pt idx="0">
                  <c:v>434758</c:v>
                </c:pt>
                <c:pt idx="1">
                  <c:v>479269</c:v>
                </c:pt>
                <c:pt idx="2">
                  <c:v>512500</c:v>
                </c:pt>
                <c:pt idx="3">
                  <c:v>529596</c:v>
                </c:pt>
                <c:pt idx="4">
                  <c:v>545194</c:v>
                </c:pt>
                <c:pt idx="5">
                  <c:v>596341</c:v>
                </c:pt>
                <c:pt idx="6">
                  <c:v>662018</c:v>
                </c:pt>
                <c:pt idx="7">
                  <c:v>729807</c:v>
                </c:pt>
                <c:pt idx="8">
                  <c:v>784922</c:v>
                </c:pt>
              </c:numCache>
            </c:numRef>
          </c:val>
          <c:smooth val="0"/>
          <c:extLst>
            <c:ext xmlns:c16="http://schemas.microsoft.com/office/drawing/2014/chart" uri="{C3380CC4-5D6E-409C-BE32-E72D297353CC}">
              <c16:uniqueId val="{00000006-4E47-4583-92CD-183D00ABB5AA}"/>
            </c:ext>
          </c:extLst>
        </c:ser>
        <c:ser>
          <c:idx val="9"/>
          <c:order val="9"/>
          <c:tx>
            <c:strRef>
              <c:f>Sheet1!$K$1</c:f>
              <c:strCache>
                <c:ptCount val="1"/>
                <c:pt idx="0">
                  <c:v>NH Other </c:v>
                </c:pt>
              </c:strCache>
            </c:strRef>
          </c:tx>
          <c:spPr>
            <a:ln w="28575" cap="rnd">
              <a:solidFill>
                <a:schemeClr val="accent4">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General</c:formatCode>
                <c:ptCount val="9"/>
                <c:pt idx="0">
                  <c:v>434758</c:v>
                </c:pt>
                <c:pt idx="1">
                  <c:v>525369</c:v>
                </c:pt>
                <c:pt idx="2">
                  <c:v>619809</c:v>
                </c:pt>
                <c:pt idx="3">
                  <c:v>708095</c:v>
                </c:pt>
                <c:pt idx="4">
                  <c:v>802726</c:v>
                </c:pt>
                <c:pt idx="5">
                  <c:v>969709</c:v>
                </c:pt>
                <c:pt idx="6">
                  <c:v>1186342</c:v>
                </c:pt>
                <c:pt idx="7">
                  <c:v>1442153</c:v>
                </c:pt>
                <c:pt idx="8">
                  <c:v>1713960</c:v>
                </c:pt>
              </c:numCache>
            </c:numRef>
          </c:val>
          <c:smooth val="0"/>
          <c:extLst>
            <c:ext xmlns:c16="http://schemas.microsoft.com/office/drawing/2014/chart" uri="{C3380CC4-5D6E-409C-BE32-E72D297353CC}">
              <c16:uniqueId val="{00000007-4E47-4583-92CD-183D00ABB5AA}"/>
            </c:ext>
          </c:extLst>
        </c:ser>
        <c:dLbls>
          <c:showLegendKey val="0"/>
          <c:showVal val="0"/>
          <c:showCatName val="0"/>
          <c:showSerName val="0"/>
          <c:showPercent val="0"/>
          <c:showBubbleSize val="0"/>
        </c:dLbls>
        <c:smooth val="0"/>
        <c:axId val="286623848"/>
        <c:axId val="27668287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Total Pop .5</c:v>
                      </c:pt>
                    </c:strCache>
                  </c:strRef>
                </c:tx>
                <c:spPr>
                  <a:ln w="28575" cap="rnd">
                    <a:solidFill>
                      <a:schemeClr val="accent1"/>
                    </a:solidFill>
                    <a:round/>
                  </a:ln>
                  <a:effectLst/>
                </c:spPr>
                <c:marker>
                  <c:symbol val="none"/>
                </c:marker>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General</c:formatCode>
                      <c:ptCount val="9"/>
                      <c:pt idx="0">
                        <c:v>7245842</c:v>
                      </c:pt>
                      <c:pt idx="1">
                        <c:v>7500536</c:v>
                      </c:pt>
                      <c:pt idx="2">
                        <c:v>7749159</c:v>
                      </c:pt>
                      <c:pt idx="3">
                        <c:v>7999227</c:v>
                      </c:pt>
                      <c:pt idx="4">
                        <c:v>8315060</c:v>
                      </c:pt>
                      <c:pt idx="5">
                        <c:v>8672306</c:v>
                      </c:pt>
                      <c:pt idx="6">
                        <c:v>9028225</c:v>
                      </c:pt>
                      <c:pt idx="7">
                        <c:v>9375606</c:v>
                      </c:pt>
                      <c:pt idx="8">
                        <c:v>9725594</c:v>
                      </c:pt>
                    </c:numCache>
                  </c:numRef>
                </c:val>
                <c:smooth val="0"/>
                <c:extLst>
                  <c:ext xmlns:c16="http://schemas.microsoft.com/office/drawing/2014/chart" uri="{C3380CC4-5D6E-409C-BE32-E72D297353CC}">
                    <c16:uniqueId val="{00000008-4E47-4583-92CD-183D00ABB5A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NH  White </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General</c:formatCode>
                      <c:ptCount val="9"/>
                      <c:pt idx="0">
                        <c:v>2463178</c:v>
                      </c:pt>
                      <c:pt idx="1">
                        <c:v>2467812</c:v>
                      </c:pt>
                      <c:pt idx="2">
                        <c:v>2469546</c:v>
                      </c:pt>
                      <c:pt idx="3">
                        <c:v>2461588</c:v>
                      </c:pt>
                      <c:pt idx="4">
                        <c:v>2438935</c:v>
                      </c:pt>
                      <c:pt idx="5">
                        <c:v>2366195</c:v>
                      </c:pt>
                      <c:pt idx="6">
                        <c:v>2310523</c:v>
                      </c:pt>
                      <c:pt idx="7">
                        <c:v>2278393</c:v>
                      </c:pt>
                      <c:pt idx="8">
                        <c:v>2258900</c:v>
                      </c:pt>
                    </c:numCache>
                  </c:numRef>
                </c:val>
                <c:smooth val="0"/>
                <c:extLst xmlns:c15="http://schemas.microsoft.com/office/drawing/2012/chart">
                  <c:ext xmlns:c16="http://schemas.microsoft.com/office/drawing/2014/chart" uri="{C3380CC4-5D6E-409C-BE32-E72D297353CC}">
                    <c16:uniqueId val="{00000009-4E47-4583-92CD-183D00ABB5AA}"/>
                  </c:ext>
                </c:extLst>
              </c15:ser>
            </c15:filteredLineSeries>
          </c:ext>
        </c:extLst>
      </c:lineChart>
      <c:catAx>
        <c:axId val="28662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2872"/>
        <c:crosses val="autoZero"/>
        <c:auto val="1"/>
        <c:lblAlgn val="ctr"/>
        <c:lblOffset val="100"/>
        <c:noMultiLvlLbl val="0"/>
      </c:catAx>
      <c:valAx>
        <c:axId val="276682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66238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0.44734</cdr:x>
      <cdr:y>0.15615</cdr:y>
    </cdr:from>
    <cdr:to>
      <cdr:x>0.72367</cdr:x>
      <cdr:y>0.32791</cdr:y>
    </cdr:to>
    <cdr:cxnSp macro="">
      <cdr:nvCxnSpPr>
        <cdr:cNvPr id="14" name="Straight Arrow Connector 13"/>
        <cdr:cNvCxnSpPr/>
      </cdr:nvCxnSpPr>
      <cdr:spPr>
        <a:xfrm xmlns:a="http://schemas.openxmlformats.org/drawingml/2006/main" flipV="1">
          <a:off x="4194176" y="762000"/>
          <a:ext cx="2590800" cy="838200"/>
        </a:xfrm>
        <a:prstGeom xmlns:a="http://schemas.openxmlformats.org/drawingml/2006/main" prst="straightConnector1">
          <a:avLst/>
        </a:prstGeom>
        <a:ln xmlns:a="http://schemas.openxmlformats.org/drawingml/2006/main" w="22225">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0.15523</cdr:x>
      <cdr:y>0.48166</cdr:y>
    </cdr:from>
    <cdr:to>
      <cdr:x>0.67266</cdr:x>
      <cdr:y>0.51161</cdr:y>
    </cdr:to>
    <cdr:cxnSp macro="">
      <cdr:nvCxnSpPr>
        <cdr:cNvPr id="3" name="Straight Connector 2"/>
        <cdr:cNvCxnSpPr/>
      </cdr:nvCxnSpPr>
      <cdr:spPr>
        <a:xfrm xmlns:a="http://schemas.openxmlformats.org/drawingml/2006/main">
          <a:off x="1371600" y="2451100"/>
          <a:ext cx="4572000" cy="152400"/>
        </a:xfrm>
        <a:prstGeom xmlns:a="http://schemas.openxmlformats.org/drawingml/2006/main" prst="line">
          <a:avLst/>
        </a:prstGeom>
        <a:ln xmlns:a="http://schemas.openxmlformats.org/drawingml/2006/main" w="508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0.62954</cdr:x>
      <cdr:y>0.64638</cdr:y>
    </cdr:from>
    <cdr:to>
      <cdr:x>0.75027</cdr:x>
      <cdr:y>0.73622</cdr:y>
    </cdr:to>
    <cdr:sp macro="" textlink="">
      <cdr:nvSpPr>
        <cdr:cNvPr id="4" name="TextBox 3"/>
        <cdr:cNvSpPr txBox="1"/>
      </cdr:nvSpPr>
      <cdr:spPr>
        <a:xfrm xmlns:a="http://schemas.openxmlformats.org/drawingml/2006/main">
          <a:off x="5562600" y="3289300"/>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42.9%</a:t>
          </a:r>
          <a:endParaRPr lang="en-US" sz="1600" dirty="0"/>
        </a:p>
      </cdr:txBody>
    </cdr:sp>
  </cdr:relSizeAnchor>
  <cdr:relSizeAnchor xmlns:cdr="http://schemas.openxmlformats.org/drawingml/2006/chartDrawing">
    <cdr:from>
      <cdr:x>0.63816</cdr:x>
      <cdr:y>0.25705</cdr:y>
    </cdr:from>
    <cdr:to>
      <cdr:x>0.75889</cdr:x>
      <cdr:y>0.3469</cdr:y>
    </cdr:to>
    <cdr:sp macro="" textlink="">
      <cdr:nvSpPr>
        <cdr:cNvPr id="5" name="TextBox 1"/>
        <cdr:cNvSpPr txBox="1"/>
      </cdr:nvSpPr>
      <cdr:spPr>
        <a:xfrm xmlns:a="http://schemas.openxmlformats.org/drawingml/2006/main">
          <a:off x="5638800" y="1308100"/>
          <a:ext cx="1066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57.1%</a:t>
          </a:r>
          <a:endParaRPr lang="en-US" sz="1600" dirty="0"/>
        </a:p>
      </cdr:txBody>
    </cdr:sp>
  </cdr:relSizeAnchor>
  <cdr:relSizeAnchor xmlns:cdr="http://schemas.openxmlformats.org/drawingml/2006/chartDrawing">
    <cdr:from>
      <cdr:x>0.25871</cdr:x>
      <cdr:y>0.64638</cdr:y>
    </cdr:from>
    <cdr:to>
      <cdr:x>0.37945</cdr:x>
      <cdr:y>0.73622</cdr:y>
    </cdr:to>
    <cdr:sp macro="" textlink="">
      <cdr:nvSpPr>
        <cdr:cNvPr id="6" name="TextBox 1"/>
        <cdr:cNvSpPr txBox="1"/>
      </cdr:nvSpPr>
      <cdr:spPr>
        <a:xfrm xmlns:a="http://schemas.openxmlformats.org/drawingml/2006/main">
          <a:off x="2286000" y="3289300"/>
          <a:ext cx="1066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45.8%</a:t>
          </a:r>
          <a:endParaRPr lang="en-US" sz="1400" dirty="0"/>
        </a:p>
      </cdr:txBody>
    </cdr:sp>
  </cdr:relSizeAnchor>
  <cdr:relSizeAnchor xmlns:cdr="http://schemas.openxmlformats.org/drawingml/2006/chartDrawing">
    <cdr:from>
      <cdr:x>0.26734</cdr:x>
      <cdr:y>0.22711</cdr:y>
    </cdr:from>
    <cdr:to>
      <cdr:x>0.38807</cdr:x>
      <cdr:y>0.31695</cdr:y>
    </cdr:to>
    <cdr:sp macro="" textlink="">
      <cdr:nvSpPr>
        <cdr:cNvPr id="7" name="TextBox 1"/>
        <cdr:cNvSpPr txBox="1"/>
      </cdr:nvSpPr>
      <cdr:spPr>
        <a:xfrm xmlns:a="http://schemas.openxmlformats.org/drawingml/2006/main">
          <a:off x="2362200" y="1155700"/>
          <a:ext cx="1066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54.2%</a:t>
          </a:r>
          <a:endParaRPr lang="en-US" sz="1400" dirty="0"/>
        </a:p>
      </cdr:txBody>
    </cdr:sp>
  </cdr:relSizeAnchor>
  <cdr:relSizeAnchor xmlns:cdr="http://schemas.openxmlformats.org/drawingml/2006/chartDrawing">
    <cdr:from>
      <cdr:x>0.61229</cdr:x>
      <cdr:y>0.06863</cdr:y>
    </cdr:from>
    <cdr:to>
      <cdr:x>0.62954</cdr:x>
      <cdr:y>0.4879</cdr:y>
    </cdr:to>
    <cdr:sp macro="" textlink="">
      <cdr:nvSpPr>
        <cdr:cNvPr id="8" name="Right Brace 7"/>
        <cdr:cNvSpPr/>
      </cdr:nvSpPr>
      <cdr:spPr>
        <a:xfrm xmlns:a="http://schemas.openxmlformats.org/drawingml/2006/main">
          <a:off x="5410200" y="349250"/>
          <a:ext cx="152400" cy="2133600"/>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wrap="square">
          <a:spAutoFit/>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0.23284</cdr:x>
      <cdr:y>0.50687</cdr:y>
    </cdr:from>
    <cdr:to>
      <cdr:x>0.25871</cdr:x>
      <cdr:y>0.85602</cdr:y>
    </cdr:to>
    <cdr:sp macro="" textlink="">
      <cdr:nvSpPr>
        <cdr:cNvPr id="9" name="Right Brace 8"/>
        <cdr:cNvSpPr/>
      </cdr:nvSpPr>
      <cdr:spPr>
        <a:xfrm xmlns:a="http://schemas.openxmlformats.org/drawingml/2006/main">
          <a:off x="2057400" y="2579370"/>
          <a:ext cx="228600" cy="1776730"/>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wrap="square">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0.24722</cdr:x>
      <cdr:y>0.0574</cdr:y>
    </cdr:from>
    <cdr:to>
      <cdr:x>0.26446</cdr:x>
      <cdr:y>0.47667</cdr:y>
    </cdr:to>
    <cdr:sp macro="" textlink="">
      <cdr:nvSpPr>
        <cdr:cNvPr id="10" name="Right Brace 9"/>
        <cdr:cNvSpPr/>
      </cdr:nvSpPr>
      <cdr:spPr>
        <a:xfrm xmlns:a="http://schemas.openxmlformats.org/drawingml/2006/main">
          <a:off x="2184400" y="292100"/>
          <a:ext cx="152400" cy="2133600"/>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wrap="square">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0.52441</cdr:x>
      <cdr:y>0.07447</cdr:y>
    </cdr:from>
    <cdr:to>
      <cdr:x>0.5326</cdr:x>
      <cdr:y>0.32767</cdr:y>
    </cdr:to>
    <cdr:sp macro="" textlink="">
      <cdr:nvSpPr>
        <cdr:cNvPr id="2" name="Right Brace 1"/>
        <cdr:cNvSpPr/>
      </cdr:nvSpPr>
      <cdr:spPr>
        <a:xfrm xmlns:a="http://schemas.openxmlformats.org/drawingml/2006/main">
          <a:off x="4876800" y="381000"/>
          <a:ext cx="76200" cy="1295400"/>
        </a:xfrm>
        <a:prstGeom xmlns:a="http://schemas.openxmlformats.org/drawingml/2006/main" prst="rightBrac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sp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0.5408</cdr:x>
      <cdr:y>0.17873</cdr:y>
    </cdr:from>
    <cdr:to>
      <cdr:x>0.60963</cdr:x>
      <cdr:y>0.23235</cdr:y>
    </cdr:to>
    <cdr:sp macro="" textlink="">
      <cdr:nvSpPr>
        <cdr:cNvPr id="3" name="TextBox 2"/>
        <cdr:cNvSpPr txBox="1"/>
      </cdr:nvSpPr>
      <cdr:spPr>
        <a:xfrm xmlns:a="http://schemas.openxmlformats.org/drawingml/2006/main">
          <a:off x="5029200" y="914400"/>
          <a:ext cx="640080"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35.9%</a:t>
          </a:r>
          <a:endParaRPr lang="en-US" sz="1100" b="1" dirty="0"/>
        </a:p>
      </cdr:txBody>
    </cdr:sp>
  </cdr:relSizeAnchor>
  <cdr:relSizeAnchor xmlns:cdr="http://schemas.openxmlformats.org/drawingml/2006/chartDrawing">
    <cdr:from>
      <cdr:x>0.4015</cdr:x>
      <cdr:y>0.04468</cdr:y>
    </cdr:from>
    <cdr:to>
      <cdr:x>0.41789</cdr:x>
      <cdr:y>0.6181</cdr:y>
    </cdr:to>
    <cdr:sp macro="" textlink="">
      <cdr:nvSpPr>
        <cdr:cNvPr id="4" name="Right Brace 3"/>
        <cdr:cNvSpPr/>
      </cdr:nvSpPr>
      <cdr:spPr>
        <a:xfrm xmlns:a="http://schemas.openxmlformats.org/drawingml/2006/main">
          <a:off x="3733800" y="228600"/>
          <a:ext cx="152400" cy="2933700"/>
        </a:xfrm>
        <a:prstGeom xmlns:a="http://schemas.openxmlformats.org/drawingml/2006/main" prst="rightBrac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wrap="square">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0.42608</cdr:x>
      <cdr:y>0.29788</cdr:y>
    </cdr:from>
    <cdr:to>
      <cdr:x>0.49491</cdr:x>
      <cdr:y>0.3515</cdr:y>
    </cdr:to>
    <cdr:sp macro="" textlink="">
      <cdr:nvSpPr>
        <cdr:cNvPr id="6" name="TextBox 1"/>
        <cdr:cNvSpPr txBox="1"/>
      </cdr:nvSpPr>
      <cdr:spPr>
        <a:xfrm xmlns:a="http://schemas.openxmlformats.org/drawingml/2006/main">
          <a:off x="3962400" y="1524000"/>
          <a:ext cx="640080" cy="2743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69.4%</a:t>
          </a:r>
          <a:endParaRPr lang="en-US" sz="11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5/21/2018</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5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3886">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215535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91373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78601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111524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population of children aged less that 20 years</a:t>
            </a:r>
            <a:r>
              <a:rPr lang="en-US" baseline="0" dirty="0" smtClean="0"/>
              <a:t> has been increasing steadily since the last census.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150472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children living in poverty is higher in the more</a:t>
            </a:r>
            <a:r>
              <a:rPr lang="en-US" baseline="0" dirty="0" smtClean="0"/>
              <a:t> urbanized areas of the State. Dallas and Harris Counties lead the state in having the most children living below poverty.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227731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t>
            </a:r>
            <a:r>
              <a:rPr lang="en-US" baseline="0" dirty="0" smtClean="0"/>
              <a:t> of children living below poverty illustrates a different perspective than the number of children living below poverty. Counties along the lower Rio Grande river have the highest percent of children in poverty. We also see that many more rural or less urbanized counties have higher percentages of children living in poverty.</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303197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numbers of children who live in homes that do not speak English is highest</a:t>
            </a:r>
            <a:r>
              <a:rPr lang="en-US" baseline="0" dirty="0" smtClean="0"/>
              <a:t> in the urban core counties and the lower Rio Grande Valley.</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168819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concentration</a:t>
            </a:r>
            <a:r>
              <a:rPr lang="en-US" baseline="0" dirty="0" smtClean="0"/>
              <a:t> or percent of children who live in homes that do not speak English is highest along the Rio Grande River and far west Texas.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347381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8788" y="165100"/>
            <a:ext cx="7126287" cy="5346700"/>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334248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73038"/>
            <a:ext cx="8307388" cy="6232525"/>
          </a:xfrm>
        </p:spPr>
      </p:sp>
      <p:sp>
        <p:nvSpPr>
          <p:cNvPr id="3" name="Notes Placeholder 2"/>
          <p:cNvSpPr>
            <a:spLocks noGrp="1"/>
          </p:cNvSpPr>
          <p:nvPr>
            <p:ph type="body" idx="1"/>
          </p:nvPr>
        </p:nvSpPr>
        <p:spPr/>
        <p:txBody>
          <a:bodyPr/>
          <a:lstStyle/>
          <a:p>
            <a:pPr defTabSz="1020137">
              <a:defRPr/>
            </a:pPr>
            <a:endParaRPr lang="en-US" sz="900" dirty="0"/>
          </a:p>
        </p:txBody>
      </p:sp>
    </p:spTree>
    <p:extLst>
      <p:ext uri="{BB962C8B-B14F-4D97-AF65-F5344CB8AC3E}">
        <p14:creationId xmlns:p14="http://schemas.microsoft.com/office/powerpoint/2010/main" val="97521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for children</a:t>
            </a:r>
            <a:r>
              <a:rPr lang="en-US" baseline="0" dirty="0" smtClean="0"/>
              <a:t> 0-18 years of age by race and ethnicity suggest that Latino’s are and will increasingly be the largest race/ethnic group. The number and percent of children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3071865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for children</a:t>
            </a:r>
            <a:r>
              <a:rPr lang="en-US" baseline="0" dirty="0" smtClean="0"/>
              <a:t> 0-18 years of age by race and ethnicity suggest that Latino’s are and will increasingly be the largest race/ethnic group. The number and percent of children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4199396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for children</a:t>
            </a:r>
            <a:r>
              <a:rPr lang="en-US" baseline="0" dirty="0" smtClean="0"/>
              <a:t> 0-18 years of age by race and ethnicity suggest that Latino’s are and will increasingly be the largest race/ethnic group. The number and percent of children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4177893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projected growth in the number of children is expected to be in the urban core and suburban ring counties of the population triangle.</a:t>
            </a:r>
            <a:r>
              <a:rPr lang="en-US" baseline="0" dirty="0" smtClean="0"/>
              <a:t> The lower RGV counties and the urban counties out west will also see growth in the numbers of children. There are numerous counties, most being largely rural counties, that are projected to have fewer children in the future.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24</a:t>
            </a:fld>
            <a:endParaRPr lang="en-US" dirty="0"/>
          </a:p>
        </p:txBody>
      </p:sp>
    </p:spTree>
    <p:extLst>
      <p:ext uri="{BB962C8B-B14F-4D97-AF65-F5344CB8AC3E}">
        <p14:creationId xmlns:p14="http://schemas.microsoft.com/office/powerpoint/2010/main" val="851053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rapid (percent change) of the child population in Texas</a:t>
            </a:r>
            <a:r>
              <a:rPr lang="en-US" baseline="0" dirty="0" smtClean="0"/>
              <a:t> will likely be in the suburban ring counties of Dallas and Houston and San Antonio/Austin.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25</a:t>
            </a:fld>
            <a:endParaRPr lang="en-US" dirty="0"/>
          </a:p>
        </p:txBody>
      </p:sp>
    </p:spTree>
    <p:extLst>
      <p:ext uri="{BB962C8B-B14F-4D97-AF65-F5344CB8AC3E}">
        <p14:creationId xmlns:p14="http://schemas.microsoft.com/office/powerpoint/2010/main" val="679455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a:t>
            </a:r>
            <a:r>
              <a:rPr lang="en-US" baseline="0" dirty="0"/>
              <a:t> demonstrates that most of the population change (95%) in Texas’s population of persons aged 0-18 will in metro areas by 2030.</a:t>
            </a:r>
          </a:p>
          <a:p>
            <a:r>
              <a:rPr lang="en-US" baseline="0" dirty="0"/>
              <a:t>About 80% of the population change of persons aged 0-18 will be from Hispanic descent in 2030 and 93% of Hispanic children will live in metro areas.</a:t>
            </a:r>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26</a:t>
            </a:fld>
            <a:endParaRPr lang="en-US" dirty="0"/>
          </a:p>
        </p:txBody>
      </p:sp>
    </p:spTree>
    <p:extLst>
      <p:ext uri="{BB962C8B-B14F-4D97-AF65-F5344CB8AC3E}">
        <p14:creationId xmlns:p14="http://schemas.microsoft.com/office/powerpoint/2010/main" val="1678441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projected number of children by race and</a:t>
            </a:r>
            <a:r>
              <a:rPr lang="en-US" baseline="0" dirty="0" smtClean="0"/>
              <a:t> ethnicity suggests that Hispanics are and will continue to drive increases in population among youth in Texas.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27</a:t>
            </a:fld>
            <a:endParaRPr lang="en-US" dirty="0"/>
          </a:p>
        </p:txBody>
      </p:sp>
    </p:spTree>
    <p:extLst>
      <p:ext uri="{BB962C8B-B14F-4D97-AF65-F5344CB8AC3E}">
        <p14:creationId xmlns:p14="http://schemas.microsoft.com/office/powerpoint/2010/main" val="2699614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child aged population in Texas will increasingly be Hispanic</a:t>
            </a:r>
            <a:r>
              <a:rPr lang="en-US" baseline="0" dirty="0" smtClean="0"/>
              <a:t> and the percent that are non-Hispanic white will decrease over time.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3861484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406400"/>
            <a:ext cx="7961312" cy="5972175"/>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028921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601663"/>
            <a:ext cx="7270750" cy="5454650"/>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33</a:t>
            </a:fld>
            <a:endParaRPr lang="en-US" dirty="0"/>
          </a:p>
        </p:txBody>
      </p:sp>
    </p:spTree>
    <p:extLst>
      <p:ext uri="{BB962C8B-B14F-4D97-AF65-F5344CB8AC3E}">
        <p14:creationId xmlns:p14="http://schemas.microsoft.com/office/powerpoint/2010/main" val="43892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520700"/>
            <a:ext cx="8204200" cy="6153150"/>
          </a:xfrm>
        </p:spPr>
      </p:sp>
      <p:sp>
        <p:nvSpPr>
          <p:cNvPr id="3" name="Notes Placeholder 2"/>
          <p:cNvSpPr>
            <a:spLocks noGrp="1"/>
          </p:cNvSpPr>
          <p:nvPr>
            <p:ph type="body" idx="1"/>
          </p:nvPr>
        </p:nvSpPr>
        <p:spPr>
          <a:xfrm>
            <a:off x="587606" y="6493316"/>
            <a:ext cx="9265764" cy="1976854"/>
          </a:xfrm>
          <a:prstGeom prst="rect">
            <a:avLst/>
          </a:prstGeom>
        </p:spPr>
        <p:txBody>
          <a:bodyPr/>
          <a:lstStyle/>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3355777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601663"/>
            <a:ext cx="7270750" cy="54546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34</a:t>
            </a:fld>
            <a:endParaRPr lang="en-US" dirty="0"/>
          </a:p>
        </p:txBody>
      </p:sp>
    </p:spTree>
    <p:extLst>
      <p:ext uri="{BB962C8B-B14F-4D97-AF65-F5344CB8AC3E}">
        <p14:creationId xmlns:p14="http://schemas.microsoft.com/office/powerpoint/2010/main" val="3537070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Projected population growth suggests</a:t>
            </a:r>
            <a:r>
              <a:rPr lang="en-US" baseline="0" dirty="0" smtClean="0"/>
              <a:t> increased numbers and density in the points of Texas’ population triangle, the lower Rio Grande valley with continued growth of El Paso and the urbanized areas in the west of the State.  Many rural counties will continue to lose population.</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35</a:t>
            </a:fld>
            <a:endParaRPr lang="en-US" dirty="0"/>
          </a:p>
        </p:txBody>
      </p:sp>
    </p:spTree>
    <p:extLst>
      <p:ext uri="{BB962C8B-B14F-4D97-AF65-F5344CB8AC3E}">
        <p14:creationId xmlns:p14="http://schemas.microsoft.com/office/powerpoint/2010/main" val="3501160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36</a:t>
            </a:fld>
            <a:endParaRPr lang="en-US" dirty="0"/>
          </a:p>
        </p:txBody>
      </p:sp>
    </p:spTree>
    <p:extLst>
      <p:ext uri="{BB962C8B-B14F-4D97-AF65-F5344CB8AC3E}">
        <p14:creationId xmlns:p14="http://schemas.microsoft.com/office/powerpoint/2010/main" val="3534272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Texas Demographic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346075"/>
            <a:ext cx="8205788" cy="6156325"/>
          </a:xfrm>
        </p:spPr>
      </p:sp>
      <p:sp>
        <p:nvSpPr>
          <p:cNvPr id="3" name="Notes Placeholder 2"/>
          <p:cNvSpPr>
            <a:spLocks noGrp="1"/>
          </p:cNvSpPr>
          <p:nvPr>
            <p:ph type="body" idx="1"/>
          </p:nvPr>
        </p:nvSpPr>
        <p:spPr>
          <a:xfrm>
            <a:off x="587606" y="6320159"/>
            <a:ext cx="9265764" cy="1976854"/>
          </a:xfrm>
          <a:prstGeom prst="rect">
            <a:avLst/>
          </a:prstGeom>
        </p:spPr>
        <p:txBody>
          <a:bodyPr/>
          <a:lstStyle/>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136005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346075"/>
            <a:ext cx="8205788" cy="6156325"/>
          </a:xfrm>
        </p:spPr>
      </p:sp>
      <p:sp>
        <p:nvSpPr>
          <p:cNvPr id="3" name="Notes Placeholder 2"/>
          <p:cNvSpPr>
            <a:spLocks noGrp="1"/>
          </p:cNvSpPr>
          <p:nvPr>
            <p:ph type="body" idx="1"/>
          </p:nvPr>
        </p:nvSpPr>
        <p:spPr>
          <a:xfrm>
            <a:off x="587606" y="6320159"/>
            <a:ext cx="9265764" cy="1976854"/>
          </a:xfrm>
          <a:prstGeom prst="rect">
            <a:avLst/>
          </a:prstGeom>
        </p:spPr>
        <p:txBody>
          <a:bodyPr/>
          <a:lstStyle/>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95643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346075"/>
            <a:ext cx="8205788" cy="6156325"/>
          </a:xfrm>
        </p:spPr>
      </p:sp>
      <p:sp>
        <p:nvSpPr>
          <p:cNvPr id="3" name="Notes Placeholder 2"/>
          <p:cNvSpPr>
            <a:spLocks noGrp="1"/>
          </p:cNvSpPr>
          <p:nvPr>
            <p:ph type="body" idx="1"/>
          </p:nvPr>
        </p:nvSpPr>
        <p:spPr>
          <a:xfrm>
            <a:off x="587606" y="6320159"/>
            <a:ext cx="9265764" cy="1976854"/>
          </a:xfrm>
          <a:prstGeom prst="rect">
            <a:avLst/>
          </a:prstGeom>
        </p:spPr>
        <p:txBody>
          <a:bodyPr/>
          <a:lstStyle/>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82868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23790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recent years the number and percent of new Texas from other states has decline and the number and percent of international migrants has increased.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351466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Domestic migration to Texas</a:t>
            </a:r>
            <a:r>
              <a:rPr lang="en-US" baseline="0" dirty="0" smtClean="0"/>
              <a:t> this decade was highest in 2015. in recent years, domestic net-migration to Texas has slowed and the number of domestic migrants net to Florida has exceeded Texas. California has had net out domestic migration for each year of this decade. Many of the California out-migrants are moving to Texas.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587698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fontScale="92500"/>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1734916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5/21/2018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45089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5/21/2018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743523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5/21/2018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8383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636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5/21/2018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48332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5/21/2018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328022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5/21/2018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93758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5/21/2018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578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5/21/2018</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66147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5/21/2018</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7599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5/21/2018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4257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5/21/2018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04094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5/21/2018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2249507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175071"/>
            <a:ext cx="5317435" cy="1196529"/>
          </a:xfrm>
        </p:spPr>
        <p:txBody>
          <a:bodyPr>
            <a:normAutofit/>
          </a:bodyPr>
          <a:lstStyle/>
          <a:p>
            <a:pPr algn="ctr"/>
            <a:r>
              <a:rPr lang="en-US" sz="2800" dirty="0" smtClean="0"/>
              <a:t>Demographics </a:t>
            </a:r>
            <a:r>
              <a:rPr lang="en-US" sz="2800" dirty="0"/>
              <a:t>of </a:t>
            </a:r>
            <a:r>
              <a:rPr lang="en-US" sz="2800" dirty="0" smtClean="0"/>
              <a:t>Texas and Education</a:t>
            </a:r>
            <a:endParaRPr lang="en-US" sz="2800" dirty="0"/>
          </a:p>
        </p:txBody>
      </p:sp>
      <p:sp>
        <p:nvSpPr>
          <p:cNvPr id="4" name="Subtitle 3"/>
          <p:cNvSpPr>
            <a:spLocks noGrp="1"/>
          </p:cNvSpPr>
          <p:nvPr>
            <p:ph type="subTitle" idx="1"/>
          </p:nvPr>
        </p:nvSpPr>
        <p:spPr>
          <a:xfrm>
            <a:off x="6019800" y="2590800"/>
            <a:ext cx="2895600" cy="1981200"/>
          </a:xfrm>
        </p:spPr>
        <p:txBody>
          <a:bodyPr>
            <a:normAutofit lnSpcReduction="10000"/>
          </a:bodyPr>
          <a:lstStyle/>
          <a:p>
            <a:pPr algn="ctr"/>
            <a:r>
              <a:rPr lang="en-US" dirty="0" smtClean="0"/>
              <a:t>Texas Association of Colleges of Teacher Education</a:t>
            </a:r>
          </a:p>
          <a:p>
            <a:pPr algn="ctr"/>
            <a:r>
              <a:rPr lang="en-US" sz="2000" dirty="0" smtClean="0"/>
              <a:t>San Antonio, Texas</a:t>
            </a:r>
          </a:p>
          <a:p>
            <a:pPr algn="ctr"/>
            <a:r>
              <a:rPr lang="en-US" sz="2000" dirty="0" smtClean="0"/>
              <a:t>May 21, 2018</a:t>
            </a:r>
            <a:endParaRPr lang="en-US" sz="2000" dirty="0"/>
          </a:p>
        </p:txBody>
      </p:sp>
    </p:spTree>
    <p:extLst>
      <p:ext uri="{BB962C8B-B14F-4D97-AF65-F5344CB8AC3E}">
        <p14:creationId xmlns:p14="http://schemas.microsoft.com/office/powerpoint/2010/main" val="12193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Domestic net-migration, Texas, Florida, California, 2011-2017</a:t>
            </a:r>
          </a:p>
        </p:txBody>
      </p:sp>
      <p:sp>
        <p:nvSpPr>
          <p:cNvPr id="4" name="Slide Number Placeholder 3"/>
          <p:cNvSpPr>
            <a:spLocks noGrp="1"/>
          </p:cNvSpPr>
          <p:nvPr>
            <p:ph type="sldNum" sz="quarter" idx="4"/>
          </p:nvPr>
        </p:nvSpPr>
        <p:spPr/>
        <p:txBody>
          <a:bodyPr/>
          <a:lstStyle/>
          <a:p>
            <a:fld id="{2BC1FA3B-F0C1-4F58-90BE-DCC7501F4B28}" type="slidenum">
              <a:rPr lang="en-US" smtClean="0"/>
              <a:pPr/>
              <a:t>10</a:t>
            </a:fld>
            <a:endParaRPr lang="en-US" dirty="0"/>
          </a:p>
        </p:txBody>
      </p:sp>
      <p:graphicFrame>
        <p:nvGraphicFramePr>
          <p:cNvPr id="7" name="Content Placeholder 6"/>
          <p:cNvGraphicFramePr>
            <a:graphicFrameLocks noGrp="1"/>
          </p:cNvGraphicFramePr>
          <p:nvPr>
            <p:ph idx="1"/>
            <p:extLst/>
          </p:nvPr>
        </p:nvGraphicFramePr>
        <p:xfrm>
          <a:off x="377824" y="1219200"/>
          <a:ext cx="8461375" cy="49561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2017 Vintage Population Estimates </a:t>
            </a:r>
          </a:p>
        </p:txBody>
      </p:sp>
    </p:spTree>
    <p:extLst>
      <p:ext uri="{BB962C8B-B14F-4D97-AF65-F5344CB8AC3E}">
        <p14:creationId xmlns:p14="http://schemas.microsoft.com/office/powerpoint/2010/main" val="20478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2014</a:t>
            </a:r>
            <a:endParaRPr lang="en-US" sz="3200" dirty="0"/>
          </a:p>
        </p:txBody>
      </p:sp>
      <p:graphicFrame>
        <p:nvGraphicFramePr>
          <p:cNvPr id="5" name="Content Placeholder 4"/>
          <p:cNvGraphicFramePr>
            <a:graphicFrameLocks noGrp="1"/>
          </p:cNvGraphicFramePr>
          <p:nvPr>
            <p:ph idx="1"/>
            <p:extLst/>
          </p:nvPr>
        </p:nvGraphicFramePr>
        <p:xfrm>
          <a:off x="0" y="1524000"/>
          <a:ext cx="9067800" cy="58966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11</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11430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12</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2014</a:t>
            </a:r>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379835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13</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2014</a:t>
            </a:r>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141827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14</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2014</a:t>
            </a:r>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148228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Population by Age Group, Texas, 2010 through 2016</a:t>
            </a:r>
          </a:p>
        </p:txBody>
      </p:sp>
      <p:graphicFrame>
        <p:nvGraphicFramePr>
          <p:cNvPr id="7" name="Content Placeholder 6"/>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sp>
        <p:nvSpPr>
          <p:cNvPr id="5" name="Rectangle 4"/>
          <p:cNvSpPr/>
          <p:nvPr/>
        </p:nvSpPr>
        <p:spPr>
          <a:xfrm>
            <a:off x="-76200" y="6531729"/>
            <a:ext cx="4572000" cy="240515"/>
          </a:xfrm>
          <a:prstGeom prst="rect">
            <a:avLst/>
          </a:prstGeom>
        </p:spPr>
        <p:txBody>
          <a:bodyPr>
            <a:spAutoFit/>
          </a:bodyPr>
          <a:lstStyle/>
          <a:p>
            <a:pPr marL="0" marR="0">
              <a:lnSpc>
                <a:spcPct val="107000"/>
              </a:lnSpc>
              <a:spcBef>
                <a:spcPts val="0"/>
              </a:spcBef>
              <a:spcAft>
                <a:spcPts val="0"/>
              </a:spcAft>
            </a:pPr>
            <a:r>
              <a:rPr lang="en-US" sz="900" dirty="0">
                <a:solidFill>
                  <a:schemeClr val="bg1">
                    <a:lumMod val="50000"/>
                  </a:schemeClr>
                </a:solidFill>
              </a:rPr>
              <a:t>Source: U.S. Census  Bureau, 2016 Vintage Population Estimates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86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Estimated number of children less than 18 years of age, living below poverty, by county, Texas, 2012-2016</a:t>
            </a:r>
          </a:p>
        </p:txBody>
      </p:sp>
      <p:pic>
        <p:nvPicPr>
          <p:cNvPr id="5" name="Content Placeholder 4"/>
          <p:cNvPicPr>
            <a:picLocks noGrp="1" noChangeAspect="1"/>
          </p:cNvPicPr>
          <p:nvPr>
            <p:ph idx="1"/>
          </p:nvPr>
        </p:nvPicPr>
        <p:blipFill rotWithShape="1">
          <a:blip r:embed="rId3"/>
          <a:srcRect l="2533" t="6807" r="2417" b="3335"/>
          <a:stretch/>
        </p:blipFill>
        <p:spPr>
          <a:xfrm>
            <a:off x="1600200" y="1148521"/>
            <a:ext cx="7162800" cy="5709479"/>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pic>
        <p:nvPicPr>
          <p:cNvPr id="6" name="Picture 5"/>
          <p:cNvPicPr>
            <a:picLocks noChangeAspect="1"/>
          </p:cNvPicPr>
          <p:nvPr/>
        </p:nvPicPr>
        <p:blipFill rotWithShape="1">
          <a:blip r:embed="rId4"/>
          <a:srcRect t="40398" r="11615" b="1"/>
          <a:stretch/>
        </p:blipFill>
        <p:spPr>
          <a:xfrm>
            <a:off x="1371600" y="1981200"/>
            <a:ext cx="1684388" cy="1236600"/>
          </a:xfrm>
          <a:prstGeom prst="rect">
            <a:avLst/>
          </a:prstGeom>
        </p:spPr>
      </p:pic>
      <p:sp>
        <p:nvSpPr>
          <p:cNvPr id="8" name="Rectangle 7"/>
          <p:cNvSpPr/>
          <p:nvPr/>
        </p:nvSpPr>
        <p:spPr>
          <a:xfrm>
            <a:off x="76200" y="6448510"/>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lang="en-US" sz="900" dirty="0">
              <a:solidFill>
                <a:schemeClr val="bg1">
                  <a:lumMod val="50000"/>
                </a:schemeClr>
              </a:solidFill>
            </a:endParaRPr>
          </a:p>
        </p:txBody>
      </p:sp>
    </p:spTree>
    <p:extLst>
      <p:ext uri="{BB962C8B-B14F-4D97-AF65-F5344CB8AC3E}">
        <p14:creationId xmlns:p14="http://schemas.microsoft.com/office/powerpoint/2010/main" val="234744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Estimated percent of children less than 18 years of age, living below poverty, by county, Texas, 2012-2016</a:t>
            </a:r>
          </a:p>
        </p:txBody>
      </p:sp>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sp>
        <p:nvSpPr>
          <p:cNvPr id="8" name="Rectangle 7"/>
          <p:cNvSpPr/>
          <p:nvPr/>
        </p:nvSpPr>
        <p:spPr>
          <a:xfrm>
            <a:off x="76200" y="6448510"/>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lang="en-US" sz="900" dirty="0">
              <a:solidFill>
                <a:schemeClr val="bg1">
                  <a:lumMod val="50000"/>
                </a:schemeClr>
              </a:solidFill>
            </a:endParaRPr>
          </a:p>
        </p:txBody>
      </p:sp>
      <p:pic>
        <p:nvPicPr>
          <p:cNvPr id="7" name="Content Placeholder 6"/>
          <p:cNvPicPr>
            <a:picLocks noGrp="1" noChangeAspect="1"/>
          </p:cNvPicPr>
          <p:nvPr>
            <p:ph idx="1"/>
          </p:nvPr>
        </p:nvPicPr>
        <p:blipFill>
          <a:blip r:embed="rId3"/>
          <a:stretch>
            <a:fillRect/>
          </a:stretch>
        </p:blipFill>
        <p:spPr>
          <a:xfrm>
            <a:off x="1405528" y="692106"/>
            <a:ext cx="7302882" cy="6157551"/>
          </a:xfrm>
          <a:prstGeom prst="rect">
            <a:avLst/>
          </a:prstGeom>
        </p:spPr>
      </p:pic>
      <p:pic>
        <p:nvPicPr>
          <p:cNvPr id="9" name="Picture 8"/>
          <p:cNvPicPr>
            <a:picLocks noChangeAspect="1"/>
          </p:cNvPicPr>
          <p:nvPr/>
        </p:nvPicPr>
        <p:blipFill rotWithShape="1">
          <a:blip r:embed="rId4"/>
          <a:srcRect t="40563" r="29366"/>
          <a:stretch/>
        </p:blipFill>
        <p:spPr>
          <a:xfrm>
            <a:off x="1828800" y="1981200"/>
            <a:ext cx="1524000" cy="1228200"/>
          </a:xfrm>
          <a:prstGeom prst="rect">
            <a:avLst/>
          </a:prstGeom>
        </p:spPr>
      </p:pic>
    </p:spTree>
    <p:extLst>
      <p:ext uri="{BB962C8B-B14F-4D97-AF65-F5344CB8AC3E}">
        <p14:creationId xmlns:p14="http://schemas.microsoft.com/office/powerpoint/2010/main" val="3096225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Estimated number of children ages 5-17 years that do not speak English at home by county, Texas, 2012-2016</a:t>
            </a:r>
          </a:p>
        </p:txBody>
      </p:sp>
      <p:pic>
        <p:nvPicPr>
          <p:cNvPr id="5" name="Content Placeholder 4"/>
          <p:cNvPicPr>
            <a:picLocks noGrp="1" noChangeAspect="1"/>
          </p:cNvPicPr>
          <p:nvPr>
            <p:ph idx="1"/>
          </p:nvPr>
        </p:nvPicPr>
        <p:blipFill>
          <a:blip r:embed="rId3"/>
          <a:stretch>
            <a:fillRect/>
          </a:stretch>
        </p:blipFill>
        <p:spPr>
          <a:xfrm>
            <a:off x="1295400" y="881517"/>
            <a:ext cx="7074282" cy="5964803"/>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sp>
        <p:nvSpPr>
          <p:cNvPr id="6" name="Rectangle 5"/>
          <p:cNvSpPr/>
          <p:nvPr/>
        </p:nvSpPr>
        <p:spPr>
          <a:xfrm>
            <a:off x="76200" y="6448510"/>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lang="en-US" sz="900" dirty="0">
              <a:solidFill>
                <a:schemeClr val="bg1">
                  <a:lumMod val="50000"/>
                </a:schemeClr>
              </a:solidFill>
            </a:endParaRPr>
          </a:p>
        </p:txBody>
      </p:sp>
      <p:pic>
        <p:nvPicPr>
          <p:cNvPr id="7" name="Picture 6"/>
          <p:cNvPicPr>
            <a:picLocks noChangeAspect="1"/>
          </p:cNvPicPr>
          <p:nvPr/>
        </p:nvPicPr>
        <p:blipFill rotWithShape="1">
          <a:blip r:embed="rId4"/>
          <a:srcRect t="40399"/>
          <a:stretch/>
        </p:blipFill>
        <p:spPr>
          <a:xfrm>
            <a:off x="1311530" y="1851208"/>
            <a:ext cx="1779806" cy="1236600"/>
          </a:xfrm>
          <a:prstGeom prst="rect">
            <a:avLst/>
          </a:prstGeom>
        </p:spPr>
      </p:pic>
    </p:spTree>
    <p:extLst>
      <p:ext uri="{BB962C8B-B14F-4D97-AF65-F5344CB8AC3E}">
        <p14:creationId xmlns:p14="http://schemas.microsoft.com/office/powerpoint/2010/main" val="67283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Estimated percent of children ages 5-17 years that do not speak English at home by county, Texas, 2012-2016</a:t>
            </a:r>
          </a:p>
        </p:txBody>
      </p:sp>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sp>
        <p:nvSpPr>
          <p:cNvPr id="6" name="Rectangle 5"/>
          <p:cNvSpPr/>
          <p:nvPr/>
        </p:nvSpPr>
        <p:spPr>
          <a:xfrm>
            <a:off x="76200" y="6448510"/>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lang="en-US" sz="900" dirty="0">
              <a:solidFill>
                <a:schemeClr val="bg1">
                  <a:lumMod val="50000"/>
                </a:schemeClr>
              </a:solidFill>
            </a:endParaRPr>
          </a:p>
        </p:txBody>
      </p:sp>
      <p:pic>
        <p:nvPicPr>
          <p:cNvPr id="8" name="Content Placeholder 7"/>
          <p:cNvPicPr>
            <a:picLocks noGrp="1" noChangeAspect="1"/>
          </p:cNvPicPr>
          <p:nvPr>
            <p:ph idx="1"/>
          </p:nvPr>
        </p:nvPicPr>
        <p:blipFill>
          <a:blip r:embed="rId3"/>
          <a:stretch>
            <a:fillRect/>
          </a:stretch>
        </p:blipFill>
        <p:spPr>
          <a:xfrm>
            <a:off x="1554480" y="777548"/>
            <a:ext cx="7211442" cy="6080452"/>
          </a:xfrm>
          <a:prstGeom prst="rect">
            <a:avLst/>
          </a:prstGeom>
        </p:spPr>
      </p:pic>
      <p:pic>
        <p:nvPicPr>
          <p:cNvPr id="9" name="Picture 8"/>
          <p:cNvPicPr>
            <a:picLocks noChangeAspect="1"/>
          </p:cNvPicPr>
          <p:nvPr/>
        </p:nvPicPr>
        <p:blipFill rotWithShape="1">
          <a:blip r:embed="rId4"/>
          <a:srcRect t="40399" r="18654"/>
          <a:stretch/>
        </p:blipFill>
        <p:spPr>
          <a:xfrm>
            <a:off x="2057400" y="1872275"/>
            <a:ext cx="1447800" cy="1236600"/>
          </a:xfrm>
          <a:prstGeom prst="rect">
            <a:avLst/>
          </a:prstGeom>
        </p:spPr>
      </p:pic>
    </p:spTree>
    <p:extLst>
      <p:ext uri="{BB962C8B-B14F-4D97-AF65-F5344CB8AC3E}">
        <p14:creationId xmlns:p14="http://schemas.microsoft.com/office/powerpoint/2010/main" val="310208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rotWithShape="1">
          <a:blip r:embed="rId3"/>
          <a:srcRect l="815" t="17413" r="23778" b="37126"/>
          <a:stretch/>
        </p:blipFill>
        <p:spPr>
          <a:xfrm>
            <a:off x="914400" y="992246"/>
            <a:ext cx="7053459" cy="5843983"/>
          </a:xfrm>
          <a:prstGeom prst="rect">
            <a:avLst/>
          </a:prstGeom>
        </p:spPr>
      </p:pic>
      <p:sp>
        <p:nvSpPr>
          <p:cNvPr id="2" name="Title 1"/>
          <p:cNvSpPr>
            <a:spLocks noGrp="1"/>
          </p:cNvSpPr>
          <p:nvPr>
            <p:ph type="title"/>
          </p:nvPr>
        </p:nvSpPr>
        <p:spPr>
          <a:xfrm>
            <a:off x="1647784" y="312290"/>
            <a:ext cx="6972300" cy="742950"/>
          </a:xfrm>
        </p:spPr>
        <p:txBody>
          <a:bodyPr>
            <a:noAutofit/>
          </a:bodyPr>
          <a:lstStyle/>
          <a:p>
            <a:r>
              <a:rPr lang="en-US" sz="2400" b="1" dirty="0">
                <a:effectLst/>
              </a:rPr>
              <a:t>Total Estimated Population by County, Texas, </a:t>
            </a:r>
            <a:r>
              <a:rPr lang="en-US" sz="2400" b="1" dirty="0" smtClean="0">
                <a:effectLst/>
              </a:rPr>
              <a:t>2017</a:t>
            </a:r>
            <a:endParaRPr lang="en-US" sz="2400" b="1" dirty="0">
              <a:effectLst/>
            </a:endParaRPr>
          </a:p>
        </p:txBody>
      </p:sp>
      <p:sp>
        <p:nvSpPr>
          <p:cNvPr id="15" name="TextBox 14"/>
          <p:cNvSpPr txBox="1"/>
          <p:nvPr/>
        </p:nvSpPr>
        <p:spPr>
          <a:xfrm>
            <a:off x="141602" y="6400800"/>
            <a:ext cx="3012363" cy="207749"/>
          </a:xfrm>
          <a:prstGeom prst="rect">
            <a:avLst/>
          </a:prstGeom>
          <a:noFill/>
        </p:spPr>
        <p:txBody>
          <a:bodyPr wrap="none" rtlCol="0">
            <a:spAutoFit/>
          </a:bodyPr>
          <a:lstStyle/>
          <a:p>
            <a:r>
              <a:rPr lang="en-US" sz="750" dirty="0">
                <a:solidFill>
                  <a:schemeClr val="tx1">
                    <a:lumMod val="50000"/>
                    <a:lumOff val="50000"/>
                  </a:schemeClr>
                </a:solidFill>
              </a:rPr>
              <a:t>Source: U.S. Census Bureau, </a:t>
            </a:r>
            <a:r>
              <a:rPr lang="en-US" sz="750" dirty="0" smtClean="0">
                <a:solidFill>
                  <a:schemeClr val="tx1">
                    <a:lumMod val="50000"/>
                    <a:lumOff val="50000"/>
                  </a:schemeClr>
                </a:solidFill>
              </a:rPr>
              <a:t>2017 </a:t>
            </a:r>
            <a:r>
              <a:rPr lang="en-US" sz="750" dirty="0">
                <a:solidFill>
                  <a:schemeClr val="tx1">
                    <a:lumMod val="50000"/>
                    <a:lumOff val="50000"/>
                  </a:schemeClr>
                </a:solidFill>
              </a:rPr>
              <a:t>Vintage Population Estimates</a:t>
            </a:r>
          </a:p>
        </p:txBody>
      </p:sp>
      <p:sp>
        <p:nvSpPr>
          <p:cNvPr id="5" name="Isosceles Triangle 4"/>
          <p:cNvSpPr/>
          <p:nvPr/>
        </p:nvSpPr>
        <p:spPr>
          <a:xfrm rot="21366823">
            <a:off x="5184107" y="2986130"/>
            <a:ext cx="1891209" cy="1851458"/>
          </a:xfrm>
          <a:prstGeom prst="triangle">
            <a:avLst>
              <a:gd name="adj" fmla="val 55970"/>
            </a:avLst>
          </a:prstGeom>
          <a:noFill/>
          <a:ln w="38100">
            <a:solidFill>
              <a:schemeClr val="accent2">
                <a:alpha val="34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4648199" y="2409818"/>
            <a:ext cx="1295401" cy="3405387"/>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8"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151511"/>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p:cNvPicPr>
          <p:nvPr/>
        </p:nvPicPr>
        <p:blipFill rotWithShape="1">
          <a:blip r:embed="rId5"/>
          <a:srcRect t="32157" r="20364" b="16291"/>
          <a:stretch/>
        </p:blipFill>
        <p:spPr>
          <a:xfrm>
            <a:off x="838200" y="2076429"/>
            <a:ext cx="1456908" cy="1066800"/>
          </a:xfrm>
          <a:prstGeom prst="rect">
            <a:avLst/>
          </a:prstGeom>
        </p:spPr>
      </p:pic>
      <p:sp>
        <p:nvSpPr>
          <p:cNvPr id="3" name="TextBox 2"/>
          <p:cNvSpPr txBox="1"/>
          <p:nvPr/>
        </p:nvSpPr>
        <p:spPr>
          <a:xfrm>
            <a:off x="8219172" y="3650846"/>
            <a:ext cx="801823" cy="461665"/>
          </a:xfrm>
          <a:prstGeom prst="rect">
            <a:avLst/>
          </a:prstGeom>
          <a:noFill/>
        </p:spPr>
        <p:txBody>
          <a:bodyPr wrap="none" rtlCol="0">
            <a:spAutoFit/>
          </a:bodyPr>
          <a:lstStyle/>
          <a:p>
            <a:r>
              <a:rPr lang="en-US" dirty="0" smtClean="0">
                <a:solidFill>
                  <a:schemeClr val="tx2"/>
                </a:solidFill>
              </a:rPr>
              <a:t>87%</a:t>
            </a:r>
            <a:endParaRPr lang="en-US" dirty="0">
              <a:solidFill>
                <a:schemeClr val="tx2"/>
              </a:solidFill>
            </a:endParaRPr>
          </a:p>
        </p:txBody>
      </p:sp>
      <p:sp>
        <p:nvSpPr>
          <p:cNvPr id="11" name="Right Arrow 6"/>
          <p:cNvSpPr/>
          <p:nvPr/>
        </p:nvSpPr>
        <p:spPr>
          <a:xfrm>
            <a:off x="5867400" y="3866140"/>
            <a:ext cx="1981200" cy="45719"/>
          </a:xfrm>
          <a:prstGeom prst="rightArrow">
            <a:avLst/>
          </a:prstGeom>
          <a:solidFill>
            <a:schemeClr val="accent1"/>
          </a:solidFill>
          <a:ln w="254000">
            <a:solidFill>
              <a:schemeClr val="accent1"/>
            </a:solidFill>
          </a:ln>
          <a:effectLst>
            <a:glow rad="203200">
              <a:schemeClr val="accent1">
                <a:alpha val="40000"/>
              </a:schemeClr>
            </a:glow>
            <a:softEdge rad="63500"/>
          </a:effectLst>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82659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3"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and Estimated Population Growth in Texas, 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20</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Demographic Center 2017 Population Projections. U.S. Census Bureau, 2017 Vintage Estimates</a:t>
            </a:r>
          </a:p>
        </p:txBody>
      </p:sp>
      <p:cxnSp>
        <p:nvCxnSpPr>
          <p:cNvPr id="15" name="Straight Connector 14"/>
          <p:cNvCxnSpPr/>
          <p:nvPr/>
        </p:nvCxnSpPr>
        <p:spPr>
          <a:xfrm flipV="1">
            <a:off x="8229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32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Population of Persons Aged 0-18 Years by Race and Ethnicity, Texas 2010-2050</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2119507"/>
              </p:ext>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21</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a:solidFill>
                  <a:schemeClr val="tx1">
                    <a:lumMod val="50000"/>
                    <a:lumOff val="50000"/>
                  </a:schemeClr>
                </a:solidFill>
                <a:latin typeface="Arial" pitchFamily="34" charset="0"/>
                <a:cs typeface="Arial" pitchFamily="34" charset="0"/>
              </a:rPr>
              <a:t>Source: Texas State Data Center 2016 Population Projections </a:t>
            </a:r>
          </a:p>
        </p:txBody>
      </p:sp>
    </p:spTree>
    <p:extLst>
      <p:ext uri="{BB962C8B-B14F-4D97-AF65-F5344CB8AC3E}">
        <p14:creationId xmlns:p14="http://schemas.microsoft.com/office/powerpoint/2010/main" val="369715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Population of Persons Aged 0-18 Years by Race and Ethnicity, Texas 2010-2050</a:t>
            </a:r>
          </a:p>
        </p:txBody>
      </p:sp>
      <p:graphicFrame>
        <p:nvGraphicFramePr>
          <p:cNvPr id="9" name="Content Placeholder 8"/>
          <p:cNvGraphicFramePr>
            <a:graphicFrameLocks noGrp="1"/>
          </p:cNvGraphicFramePr>
          <p:nvPr>
            <p:ph idx="1"/>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a:solidFill>
                  <a:schemeClr val="tx1">
                    <a:lumMod val="50000"/>
                    <a:lumOff val="50000"/>
                  </a:schemeClr>
                </a:solidFill>
                <a:latin typeface="Arial" pitchFamily="34" charset="0"/>
                <a:cs typeface="Arial" pitchFamily="34" charset="0"/>
              </a:rPr>
              <a:t>Source: Texas State Data Center 2016 Population Projections </a:t>
            </a:r>
          </a:p>
        </p:txBody>
      </p:sp>
    </p:spTree>
    <p:extLst>
      <p:ext uri="{BB962C8B-B14F-4D97-AF65-F5344CB8AC3E}">
        <p14:creationId xmlns:p14="http://schemas.microsoft.com/office/powerpoint/2010/main" val="155574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Population of Persons Aged 0-18 Years by Race and Ethnicity, Texas 2010-2050</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6655166"/>
              </p:ext>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a:solidFill>
                  <a:schemeClr val="tx1">
                    <a:lumMod val="50000"/>
                    <a:lumOff val="50000"/>
                  </a:schemeClr>
                </a:solidFill>
                <a:latin typeface="Arial" pitchFamily="34" charset="0"/>
                <a:cs typeface="Arial" pitchFamily="34" charset="0"/>
              </a:rPr>
              <a:t>Source: Texas State Data Center 2016 Population Projections </a:t>
            </a:r>
          </a:p>
        </p:txBody>
      </p:sp>
    </p:spTree>
    <p:extLst>
      <p:ext uri="{BB962C8B-B14F-4D97-AF65-F5344CB8AC3E}">
        <p14:creationId xmlns:p14="http://schemas.microsoft.com/office/powerpoint/2010/main" val="2500322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Projected change in total population aged 0-18 years, Texas counties, 2010-2030</a:t>
            </a:r>
          </a:p>
        </p:txBody>
      </p:sp>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
        <p:nvSpPr>
          <p:cNvPr id="5" name="TextBox 4"/>
          <p:cNvSpPr txBox="1"/>
          <p:nvPr/>
        </p:nvSpPr>
        <p:spPr>
          <a:xfrm>
            <a:off x="152400" y="6473078"/>
            <a:ext cx="5633273" cy="246221"/>
          </a:xfrm>
          <a:prstGeom prst="rect">
            <a:avLst/>
          </a:prstGeom>
          <a:noFill/>
        </p:spPr>
        <p:txBody>
          <a:bodyPr wrap="none" rtlCol="0">
            <a:spAutoFit/>
          </a:bodyPr>
          <a:lstStyle/>
          <a:p>
            <a:r>
              <a:rPr lang="en-US" sz="1000" dirty="0">
                <a:solidFill>
                  <a:schemeClr val="bg1">
                    <a:lumMod val="50000"/>
                  </a:schemeClr>
                </a:solidFill>
              </a:rPr>
              <a:t>Source: Texas Demographic Center 2016 Population Projections, 2000-2010 migration scenario.</a:t>
            </a:r>
          </a:p>
        </p:txBody>
      </p:sp>
      <p:pic>
        <p:nvPicPr>
          <p:cNvPr id="9" name="Content Placeholder 8"/>
          <p:cNvPicPr>
            <a:picLocks noGrp="1" noChangeAspect="1"/>
          </p:cNvPicPr>
          <p:nvPr>
            <p:ph idx="1"/>
          </p:nvPr>
        </p:nvPicPr>
        <p:blipFill rotWithShape="1">
          <a:blip r:embed="rId3"/>
          <a:srcRect l="2895" t="13342" r="6067" b="11505"/>
          <a:stretch/>
        </p:blipFill>
        <p:spPr>
          <a:xfrm>
            <a:off x="1554480" y="1187456"/>
            <a:ext cx="6779997" cy="5670543"/>
          </a:xfrm>
          <a:prstGeom prst="rect">
            <a:avLst/>
          </a:prstGeom>
        </p:spPr>
      </p:pic>
      <p:pic>
        <p:nvPicPr>
          <p:cNvPr id="10" name="Picture 9"/>
          <p:cNvPicPr>
            <a:picLocks noChangeAspect="1"/>
          </p:cNvPicPr>
          <p:nvPr/>
        </p:nvPicPr>
        <p:blipFill rotWithShape="1">
          <a:blip r:embed="rId4"/>
          <a:srcRect t="24237" b="9979"/>
          <a:stretch/>
        </p:blipFill>
        <p:spPr>
          <a:xfrm>
            <a:off x="961457" y="1752600"/>
            <a:ext cx="2157596" cy="1447800"/>
          </a:xfrm>
          <a:prstGeom prst="rect">
            <a:avLst/>
          </a:prstGeom>
        </p:spPr>
      </p:pic>
    </p:spTree>
    <p:extLst>
      <p:ext uri="{BB962C8B-B14F-4D97-AF65-F5344CB8AC3E}">
        <p14:creationId xmlns:p14="http://schemas.microsoft.com/office/powerpoint/2010/main" val="1276975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percent change in total population aged 0-18 years, Texas counties, 2010-2030</a:t>
            </a:r>
          </a:p>
        </p:txBody>
      </p:sp>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sp>
        <p:nvSpPr>
          <p:cNvPr id="5" name="TextBox 4"/>
          <p:cNvSpPr txBox="1"/>
          <p:nvPr/>
        </p:nvSpPr>
        <p:spPr>
          <a:xfrm>
            <a:off x="152400" y="6473078"/>
            <a:ext cx="5633273" cy="246221"/>
          </a:xfrm>
          <a:prstGeom prst="rect">
            <a:avLst/>
          </a:prstGeom>
          <a:noFill/>
        </p:spPr>
        <p:txBody>
          <a:bodyPr wrap="none" rtlCol="0">
            <a:spAutoFit/>
          </a:bodyPr>
          <a:lstStyle/>
          <a:p>
            <a:r>
              <a:rPr lang="en-US" sz="1000" dirty="0">
                <a:solidFill>
                  <a:schemeClr val="bg1">
                    <a:lumMod val="50000"/>
                  </a:schemeClr>
                </a:solidFill>
              </a:rPr>
              <a:t>Source: Texas Demographic Center 2016 Population Projections, 2000-2010 migration scenario.</a:t>
            </a:r>
          </a:p>
        </p:txBody>
      </p:sp>
      <p:pic>
        <p:nvPicPr>
          <p:cNvPr id="6" name="Content Placeholder 4"/>
          <p:cNvPicPr>
            <a:picLocks noGrp="1" noChangeAspect="1"/>
          </p:cNvPicPr>
          <p:nvPr>
            <p:ph idx="1"/>
          </p:nvPr>
        </p:nvPicPr>
        <p:blipFill rotWithShape="1">
          <a:blip r:embed="rId3"/>
          <a:srcRect l="2895" t="11709" r="6068" b="11505"/>
          <a:stretch/>
        </p:blipFill>
        <p:spPr>
          <a:xfrm>
            <a:off x="1524000" y="976863"/>
            <a:ext cx="6934201" cy="5925589"/>
          </a:xfrm>
          <a:prstGeom prst="rect">
            <a:avLst/>
          </a:prstGeom>
        </p:spPr>
      </p:pic>
      <p:pic>
        <p:nvPicPr>
          <p:cNvPr id="7" name="Picture 6"/>
          <p:cNvPicPr>
            <a:picLocks noChangeAspect="1"/>
          </p:cNvPicPr>
          <p:nvPr/>
        </p:nvPicPr>
        <p:blipFill rotWithShape="1">
          <a:blip r:embed="rId4"/>
          <a:srcRect t="24237" b="9979"/>
          <a:stretch/>
        </p:blipFill>
        <p:spPr>
          <a:xfrm>
            <a:off x="1219200" y="1676400"/>
            <a:ext cx="1956108" cy="1447800"/>
          </a:xfrm>
          <a:prstGeom prst="rect">
            <a:avLst/>
          </a:prstGeom>
        </p:spPr>
      </p:pic>
    </p:spTree>
    <p:extLst>
      <p:ext uri="{BB962C8B-B14F-4D97-AF65-F5344CB8AC3E}">
        <p14:creationId xmlns:p14="http://schemas.microsoft.com/office/powerpoint/2010/main" val="4164514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Projected population and population change for persons aged 0-18 years, 2010-2030 for Texas counties by metro status</a:t>
            </a:r>
          </a:p>
        </p:txBody>
      </p:sp>
      <p:sp>
        <p:nvSpPr>
          <p:cNvPr id="4" name="Slide Number Placeholder 3"/>
          <p:cNvSpPr>
            <a:spLocks noGrp="1"/>
          </p:cNvSpPr>
          <p:nvPr>
            <p:ph type="sldNum" sz="quarter" idx="4"/>
          </p:nvPr>
        </p:nvSpPr>
        <p:spPr/>
        <p:txBody>
          <a:bodyPr/>
          <a:lstStyle/>
          <a:p>
            <a:fld id="{2BC1FA3B-F0C1-4F58-90BE-DCC7501F4B28}" type="slidenum">
              <a:rPr lang="en-US" smtClean="0"/>
              <a:pPr/>
              <a:t>26</a:t>
            </a:fld>
            <a:endParaRPr lang="en-US" dirty="0"/>
          </a:p>
        </p:txBody>
      </p:sp>
      <p:graphicFrame>
        <p:nvGraphicFramePr>
          <p:cNvPr id="9" name="Content Placeholder 8"/>
          <p:cNvGraphicFramePr>
            <a:graphicFrameLocks noGrp="1"/>
          </p:cNvGraphicFramePr>
          <p:nvPr>
            <p:ph idx="1"/>
            <p:extLst/>
          </p:nvPr>
        </p:nvGraphicFramePr>
        <p:xfrm>
          <a:off x="735748" y="1854535"/>
          <a:ext cx="7848596" cy="3769848"/>
        </p:xfrm>
        <a:graphic>
          <a:graphicData uri="http://schemas.openxmlformats.org/drawingml/2006/table">
            <a:tbl>
              <a:tblPr firstRow="1" bandRow="1">
                <a:tableStyleId>{5C22544A-7EE6-4342-B048-85BDC9FD1C3A}</a:tableStyleId>
              </a:tblPr>
              <a:tblGrid>
                <a:gridCol w="898791">
                  <a:extLst>
                    <a:ext uri="{9D8B030D-6E8A-4147-A177-3AD203B41FA5}">
                      <a16:colId xmlns:a16="http://schemas.microsoft.com/office/drawing/2014/main" val="20000"/>
                    </a:ext>
                  </a:extLst>
                </a:gridCol>
                <a:gridCol w="898791">
                  <a:extLst>
                    <a:ext uri="{9D8B030D-6E8A-4147-A177-3AD203B41FA5}">
                      <a16:colId xmlns:a16="http://schemas.microsoft.com/office/drawing/2014/main" val="20001"/>
                    </a:ext>
                  </a:extLst>
                </a:gridCol>
                <a:gridCol w="886132">
                  <a:extLst>
                    <a:ext uri="{9D8B030D-6E8A-4147-A177-3AD203B41FA5}">
                      <a16:colId xmlns:a16="http://schemas.microsoft.com/office/drawing/2014/main" val="20002"/>
                    </a:ext>
                  </a:extLst>
                </a:gridCol>
                <a:gridCol w="898791">
                  <a:extLst>
                    <a:ext uri="{9D8B030D-6E8A-4147-A177-3AD203B41FA5}">
                      <a16:colId xmlns:a16="http://schemas.microsoft.com/office/drawing/2014/main" val="20003"/>
                    </a:ext>
                  </a:extLst>
                </a:gridCol>
                <a:gridCol w="784859">
                  <a:extLst>
                    <a:ext uri="{9D8B030D-6E8A-4147-A177-3AD203B41FA5}">
                      <a16:colId xmlns:a16="http://schemas.microsoft.com/office/drawing/2014/main" val="20004"/>
                    </a:ext>
                  </a:extLst>
                </a:gridCol>
                <a:gridCol w="898791">
                  <a:extLst>
                    <a:ext uri="{9D8B030D-6E8A-4147-A177-3AD203B41FA5}">
                      <a16:colId xmlns:a16="http://schemas.microsoft.com/office/drawing/2014/main" val="20005"/>
                    </a:ext>
                  </a:extLst>
                </a:gridCol>
                <a:gridCol w="898791">
                  <a:extLst>
                    <a:ext uri="{9D8B030D-6E8A-4147-A177-3AD203B41FA5}">
                      <a16:colId xmlns:a16="http://schemas.microsoft.com/office/drawing/2014/main" val="20006"/>
                    </a:ext>
                  </a:extLst>
                </a:gridCol>
                <a:gridCol w="784859">
                  <a:extLst>
                    <a:ext uri="{9D8B030D-6E8A-4147-A177-3AD203B41FA5}">
                      <a16:colId xmlns:a16="http://schemas.microsoft.com/office/drawing/2014/main" val="20007"/>
                    </a:ext>
                  </a:extLst>
                </a:gridCol>
                <a:gridCol w="898791">
                  <a:extLst>
                    <a:ext uri="{9D8B030D-6E8A-4147-A177-3AD203B41FA5}">
                      <a16:colId xmlns:a16="http://schemas.microsoft.com/office/drawing/2014/main" val="20008"/>
                    </a:ext>
                  </a:extLst>
                </a:gridCol>
              </a:tblGrid>
              <a:tr h="749574">
                <a:tc>
                  <a:txBody>
                    <a:bodyPr/>
                    <a:lstStyle/>
                    <a:p>
                      <a:pPr algn="l" fontAlgn="b"/>
                      <a:endParaRPr lang="en-US" sz="1050" b="0" i="0" u="none" strike="noStrike" dirty="0">
                        <a:solidFill>
                          <a:schemeClr val="tx2"/>
                        </a:solidFill>
                        <a:effectLst/>
                        <a:latin typeface="Calibri" panose="020F0502020204030204" pitchFamily="34" charset="0"/>
                      </a:endParaRPr>
                    </a:p>
                  </a:txBody>
                  <a:tcPr marL="7604" marR="7604" marT="7604" marB="0" anchor="b"/>
                </a:tc>
                <a:tc>
                  <a:txBody>
                    <a:bodyPr/>
                    <a:lstStyle/>
                    <a:p>
                      <a:pPr algn="ctr" fontAlgn="b"/>
                      <a:endParaRPr lang="en-US" sz="1050" b="0" i="0" u="none" strike="noStrike" dirty="0">
                        <a:solidFill>
                          <a:schemeClr val="tx2"/>
                        </a:solidFill>
                        <a:effectLst/>
                        <a:latin typeface="Calibri" panose="020F0502020204030204" pitchFamily="34" charset="0"/>
                      </a:endParaRPr>
                    </a:p>
                  </a:txBody>
                  <a:tcPr marL="7604" marR="7604" marT="7604" marB="0" anchor="b"/>
                </a:tc>
                <a:tc>
                  <a:txBody>
                    <a:bodyPr/>
                    <a:lstStyle/>
                    <a:p>
                      <a:pPr algn="ctr" fontAlgn="b"/>
                      <a:r>
                        <a:rPr lang="en-US" sz="1200" b="1" i="0" u="none" strike="noStrike" dirty="0">
                          <a:solidFill>
                            <a:schemeClr val="tx2"/>
                          </a:solidFill>
                          <a:effectLst/>
                          <a:latin typeface="Calibri" panose="020F0502020204030204" pitchFamily="34" charset="0"/>
                        </a:rPr>
                        <a:t>Total</a:t>
                      </a:r>
                    </a:p>
                  </a:txBody>
                  <a:tcPr marL="7604" marR="7604" marT="7604" marB="0" anchor="ctr"/>
                </a:tc>
                <a:tc>
                  <a:txBody>
                    <a:bodyPr/>
                    <a:lstStyle/>
                    <a:p>
                      <a:pPr algn="ctr" fontAlgn="b"/>
                      <a:r>
                        <a:rPr lang="en-US" sz="1050" u="none" strike="noStrike" dirty="0">
                          <a:solidFill>
                            <a:schemeClr val="tx2"/>
                          </a:solidFill>
                          <a:effectLst/>
                        </a:rPr>
                        <a:t>Metro</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00" b="0" u="none" strike="noStrike" dirty="0">
                          <a:solidFill>
                            <a:schemeClr val="tx2"/>
                          </a:solidFill>
                          <a:effectLst/>
                        </a:rPr>
                        <a:t>Metro 1 million or more</a:t>
                      </a:r>
                      <a:endParaRPr lang="en-US" sz="100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00" b="0" u="none" strike="noStrike" dirty="0">
                          <a:solidFill>
                            <a:schemeClr val="tx2"/>
                          </a:solidFill>
                          <a:effectLst/>
                        </a:rPr>
                        <a:t>Metro less than 1 million</a:t>
                      </a:r>
                      <a:endParaRPr lang="en-US" sz="100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50" u="none" strike="noStrike" dirty="0" err="1">
                          <a:solidFill>
                            <a:schemeClr val="tx2"/>
                          </a:solidFill>
                          <a:effectLst/>
                        </a:rPr>
                        <a:t>Nonmetro</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00" b="0" u="none" strike="noStrike" dirty="0" err="1">
                          <a:solidFill>
                            <a:schemeClr val="tx2"/>
                          </a:solidFill>
                          <a:effectLst/>
                        </a:rPr>
                        <a:t>Nonmetro</a:t>
                      </a:r>
                      <a:r>
                        <a:rPr lang="en-US" sz="1000" b="0" u="none" strike="noStrike" dirty="0">
                          <a:solidFill>
                            <a:schemeClr val="tx2"/>
                          </a:solidFill>
                          <a:effectLst/>
                        </a:rPr>
                        <a:t> adjacent to metro</a:t>
                      </a:r>
                      <a:endParaRPr lang="en-US" sz="100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00" b="0" u="none" strike="noStrike" dirty="0" err="1">
                          <a:solidFill>
                            <a:schemeClr val="tx2"/>
                          </a:solidFill>
                          <a:effectLst/>
                        </a:rPr>
                        <a:t>Nonmetro</a:t>
                      </a:r>
                      <a:r>
                        <a:rPr lang="en-US" sz="1000" b="0" u="none" strike="noStrike" dirty="0">
                          <a:solidFill>
                            <a:schemeClr val="tx2"/>
                          </a:solidFill>
                          <a:effectLst/>
                        </a:rPr>
                        <a:t> not adjacent to metro</a:t>
                      </a:r>
                      <a:endParaRPr lang="en-US" sz="1000" b="0" i="0" u="none" strike="noStrike" dirty="0">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0"/>
                  </a:ext>
                </a:extLst>
              </a:tr>
              <a:tr h="249857">
                <a:tc rowSpan="5">
                  <a:txBody>
                    <a:bodyPr/>
                    <a:lstStyle/>
                    <a:p>
                      <a:pPr algn="ctr" fontAlgn="b"/>
                      <a:r>
                        <a:rPr lang="en-US" sz="1050" u="none" strike="noStrike" dirty="0">
                          <a:solidFill>
                            <a:schemeClr val="tx2"/>
                          </a:solidFill>
                          <a:effectLst/>
                        </a:rPr>
                        <a:t>Projected Numeric Change 2010-2030</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ctr"/>
                      <a:r>
                        <a:rPr lang="en-US" sz="1050" u="none" strike="noStrike" dirty="0">
                          <a:solidFill>
                            <a:schemeClr val="tx2"/>
                          </a:solidFill>
                          <a:effectLst/>
                        </a:rPr>
                        <a:t>Total</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2,184,778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2,066,849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1,599,918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466,931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117,929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91,145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26,784 </a:t>
                      </a:r>
                      <a:endParaRPr lang="en-US" sz="1050" b="0" i="0" u="none" strike="noStrike" dirty="0">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1"/>
                  </a:ext>
                </a:extLst>
              </a:tr>
              <a:tr h="245708">
                <a:tc vMerge="1">
                  <a:txBody>
                    <a:bodyPr/>
                    <a:lstStyle/>
                    <a:p>
                      <a:endParaRPr lang="en-US"/>
                    </a:p>
                  </a:txBody>
                  <a:tcPr/>
                </a:tc>
                <a:tc>
                  <a:txBody>
                    <a:bodyPr/>
                    <a:lstStyle/>
                    <a:p>
                      <a:pPr algn="ctr" fontAlgn="ctr"/>
                      <a:r>
                        <a:rPr lang="en-US" sz="1050" u="none" strike="noStrike" dirty="0">
                          <a:solidFill>
                            <a:schemeClr val="tx2"/>
                          </a:solidFill>
                          <a:effectLst/>
                        </a:rPr>
                        <a:t>NH White</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(24,243)</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(13,261)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(5,787)</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(7,474)</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(10,982)</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(11,006)</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24 </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2"/>
                  </a:ext>
                </a:extLst>
              </a:tr>
              <a:tr h="247783">
                <a:tc vMerge="1">
                  <a:txBody>
                    <a:bodyPr/>
                    <a:lstStyle/>
                    <a:p>
                      <a:endParaRPr lang="en-US"/>
                    </a:p>
                  </a:txBody>
                  <a:tcPr/>
                </a:tc>
                <a:tc>
                  <a:txBody>
                    <a:bodyPr/>
                    <a:lstStyle/>
                    <a:p>
                      <a:pPr algn="ctr" fontAlgn="ctr"/>
                      <a:r>
                        <a:rPr lang="en-US" sz="1050" u="none" strike="noStrike" dirty="0">
                          <a:solidFill>
                            <a:schemeClr val="tx2"/>
                          </a:solidFill>
                          <a:effectLst/>
                        </a:rPr>
                        <a:t>Black</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95,170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100,349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95,110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5,239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(5,179)</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(3,632)</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(1,547)</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3"/>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Hispanic</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1,745,883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1,624,210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1,201,130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423,080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121,673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95,098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26,575 </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4"/>
                  </a:ext>
                </a:extLst>
              </a:tr>
              <a:tr h="278068">
                <a:tc vMerge="1">
                  <a:txBody>
                    <a:bodyPr/>
                    <a:lstStyle/>
                    <a:p>
                      <a:endParaRPr lang="en-US"/>
                    </a:p>
                  </a:txBody>
                  <a:tcPr/>
                </a:tc>
                <a:tc>
                  <a:txBody>
                    <a:bodyPr/>
                    <a:lstStyle/>
                    <a:p>
                      <a:pPr algn="ctr" fontAlgn="ctr"/>
                      <a:r>
                        <a:rPr lang="en-US" sz="1050" u="none" strike="noStrike" dirty="0">
                          <a:solidFill>
                            <a:schemeClr val="tx2"/>
                          </a:solidFill>
                          <a:effectLst/>
                        </a:rPr>
                        <a:t>Other</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367,968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355,551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309,465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46,086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12,417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10,685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1,732 </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5"/>
                  </a:ext>
                </a:extLst>
              </a:tr>
              <a:tr h="249857">
                <a:tc rowSpan="5">
                  <a:txBody>
                    <a:bodyPr/>
                    <a:lstStyle/>
                    <a:p>
                      <a:pPr algn="ctr" fontAlgn="b"/>
                      <a:r>
                        <a:rPr lang="en-US" sz="1050" u="none" strike="noStrike" dirty="0">
                          <a:solidFill>
                            <a:schemeClr val="tx2"/>
                          </a:solidFill>
                          <a:effectLst/>
                        </a:rPr>
                        <a:t>Projected Percent Change 2010-2030</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ctr"/>
                      <a:r>
                        <a:rPr lang="en-US" sz="1050" u="none" strike="noStrike" dirty="0">
                          <a:solidFill>
                            <a:schemeClr val="tx2"/>
                          </a:solidFill>
                          <a:effectLst/>
                        </a:rPr>
                        <a:t>Total</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30.2%</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32.0%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34.1%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26.4%</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14.9%</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15.1%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14.3%</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6"/>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NH White</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-0.6%</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-0.4%</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-1.5%</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-4.0%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0.0%</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7"/>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Black</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11.1%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12.5%</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14.3%</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3.8%</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-8.7%</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-7.5%</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-14.2%</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8"/>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Hispanic</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50.1%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51.7%</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58.3%</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39.1%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35.3%</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36.0%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32.9%</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9"/>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Other</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84.6%</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86.0%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87.2%</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79.1%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57.6%</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63.8%</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35.9%</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10"/>
                  </a:ext>
                </a:extLst>
              </a:tr>
              <a:tr h="499716">
                <a:tc>
                  <a:txBody>
                    <a:bodyPr/>
                    <a:lstStyle/>
                    <a:p>
                      <a:pPr algn="l" fontAlgn="b"/>
                      <a:endParaRPr lang="en-US" sz="1050" b="0" i="0" u="none" strike="noStrike">
                        <a:solidFill>
                          <a:schemeClr val="tx2"/>
                        </a:solidFill>
                        <a:effectLst/>
                        <a:latin typeface="Calibri" panose="020F0502020204030204" pitchFamily="34" charset="0"/>
                      </a:endParaRPr>
                    </a:p>
                  </a:txBody>
                  <a:tcPr marL="7604" marR="7604" marT="7604" marB="0" anchor="b"/>
                </a:tc>
                <a:tc>
                  <a:txBody>
                    <a:bodyPr/>
                    <a:lstStyle/>
                    <a:p>
                      <a:pPr algn="ctr" fontAlgn="ctr"/>
                      <a:r>
                        <a:rPr lang="en-US" sz="1050" u="none" strike="noStrike" dirty="0">
                          <a:solidFill>
                            <a:schemeClr val="tx2"/>
                          </a:solidFill>
                          <a:effectLst/>
                        </a:rPr>
                        <a:t>Number of Counties</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254</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82</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35</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47</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172</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84</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88</a:t>
                      </a:r>
                      <a:endParaRPr lang="en-US" sz="1050" b="0" i="0" u="none" strike="noStrike" dirty="0">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11"/>
                  </a:ext>
                </a:extLst>
              </a:tr>
            </a:tbl>
          </a:graphicData>
        </a:graphic>
      </p:graphicFrame>
      <p:sp>
        <p:nvSpPr>
          <p:cNvPr id="10" name="TextBox 9"/>
          <p:cNvSpPr txBox="1"/>
          <p:nvPr/>
        </p:nvSpPr>
        <p:spPr>
          <a:xfrm>
            <a:off x="152400" y="6473078"/>
            <a:ext cx="8616461" cy="230832"/>
          </a:xfrm>
          <a:prstGeom prst="rect">
            <a:avLst/>
          </a:prstGeom>
          <a:noFill/>
        </p:spPr>
        <p:txBody>
          <a:bodyPr wrap="none" rtlCol="0">
            <a:spAutoFit/>
          </a:bodyPr>
          <a:lstStyle/>
          <a:p>
            <a:r>
              <a:rPr lang="en-US" sz="900" dirty="0">
                <a:solidFill>
                  <a:schemeClr val="bg1">
                    <a:lumMod val="50000"/>
                  </a:schemeClr>
                </a:solidFill>
              </a:rPr>
              <a:t>Source: Texas Demographic Center 2016 Population Projections, 2000-2010 migration scenario. U.S. Department of Agriculture 2013 Rural Urban Continuum Codes</a:t>
            </a:r>
          </a:p>
        </p:txBody>
      </p:sp>
      <p:sp>
        <p:nvSpPr>
          <p:cNvPr id="3" name="Rectangle 2"/>
          <p:cNvSpPr/>
          <p:nvPr/>
        </p:nvSpPr>
        <p:spPr>
          <a:xfrm>
            <a:off x="3427926" y="2621690"/>
            <a:ext cx="914400" cy="228600"/>
          </a:xfrm>
          <a:prstGeom prst="rect">
            <a:avLst/>
          </a:prstGeom>
          <a:ln w="19050">
            <a:solidFill>
              <a:schemeClr val="accent2">
                <a:alpha val="65000"/>
              </a:schemeClr>
            </a:solidFill>
          </a:ln>
        </p:spPr>
        <p:txBody>
          <a:bodyPr rtlCol="0" anchor="ctr">
            <a:spAutoFit/>
          </a:bodyPr>
          <a:lstStyle/>
          <a:p>
            <a:pPr algn="ctr"/>
            <a:endParaRPr lang="en-US" dirty="0">
              <a:solidFill>
                <a:schemeClr val="tx2"/>
              </a:solidFill>
            </a:endParaRPr>
          </a:p>
        </p:txBody>
      </p:sp>
      <p:sp>
        <p:nvSpPr>
          <p:cNvPr id="7" name="Rectangle 6"/>
          <p:cNvSpPr/>
          <p:nvPr/>
        </p:nvSpPr>
        <p:spPr>
          <a:xfrm>
            <a:off x="3429000" y="4648200"/>
            <a:ext cx="1676400" cy="228600"/>
          </a:xfrm>
          <a:prstGeom prst="rect">
            <a:avLst/>
          </a:prstGeom>
          <a:ln w="19050">
            <a:solidFill>
              <a:schemeClr val="accent2">
                <a:alpha val="65000"/>
              </a:schemeClr>
            </a:solidFill>
          </a:ln>
        </p:spPr>
        <p:txBody>
          <a:bodyPr rtlCol="0" anchor="ctr">
            <a:spAutoFit/>
          </a:bodyPr>
          <a:lstStyle/>
          <a:p>
            <a:pPr algn="ctr"/>
            <a:endParaRPr lang="en-US" dirty="0">
              <a:solidFill>
                <a:schemeClr val="tx2"/>
              </a:solidFill>
            </a:endParaRPr>
          </a:p>
        </p:txBody>
      </p:sp>
      <p:sp>
        <p:nvSpPr>
          <p:cNvPr id="8" name="Rectangle 7"/>
          <p:cNvSpPr/>
          <p:nvPr/>
        </p:nvSpPr>
        <p:spPr>
          <a:xfrm>
            <a:off x="2514600" y="2850290"/>
            <a:ext cx="5181600" cy="273909"/>
          </a:xfrm>
          <a:prstGeom prst="rect">
            <a:avLst/>
          </a:prstGeom>
          <a:ln w="19050">
            <a:solidFill>
              <a:schemeClr val="accent2">
                <a:alpha val="65000"/>
              </a:schemeClr>
            </a:solidFill>
          </a:ln>
        </p:spPr>
        <p:txBody>
          <a:bodyPr rtlCol="0" anchor="ctr">
            <a:spAutoFit/>
          </a:bodyPr>
          <a:lstStyle/>
          <a:p>
            <a:pPr algn="ctr"/>
            <a:endParaRPr lang="en-US" dirty="0">
              <a:solidFill>
                <a:schemeClr val="tx2"/>
              </a:solidFill>
            </a:endParaRPr>
          </a:p>
        </p:txBody>
      </p:sp>
      <p:sp>
        <p:nvSpPr>
          <p:cNvPr id="11" name="Rectangle 10"/>
          <p:cNvSpPr/>
          <p:nvPr/>
        </p:nvSpPr>
        <p:spPr>
          <a:xfrm>
            <a:off x="6017654" y="3124198"/>
            <a:ext cx="2566690" cy="228601"/>
          </a:xfrm>
          <a:prstGeom prst="rect">
            <a:avLst/>
          </a:prstGeom>
          <a:ln w="19050">
            <a:solidFill>
              <a:schemeClr val="accent2"/>
            </a:solidFill>
          </a:ln>
        </p:spPr>
        <p:txBody>
          <a:bodyPr rtlCol="0" anchor="ctr">
            <a:spAutoFit/>
          </a:bodyPr>
          <a:lstStyle/>
          <a:p>
            <a:pPr algn="ctr"/>
            <a:endParaRPr lang="en-US" dirty="0">
              <a:solidFill>
                <a:schemeClr val="tx2"/>
              </a:solidFill>
            </a:endParaRPr>
          </a:p>
        </p:txBody>
      </p:sp>
      <p:sp>
        <p:nvSpPr>
          <p:cNvPr id="12" name="Rectangle 11"/>
          <p:cNvSpPr/>
          <p:nvPr/>
        </p:nvSpPr>
        <p:spPr>
          <a:xfrm>
            <a:off x="3427926" y="3343164"/>
            <a:ext cx="2589727" cy="238236"/>
          </a:xfrm>
          <a:prstGeom prst="rect">
            <a:avLst/>
          </a:prstGeom>
          <a:ln w="19050">
            <a:solidFill>
              <a:schemeClr val="accent2"/>
            </a:solidFill>
          </a:ln>
        </p:spPr>
        <p:txBody>
          <a:bodyPr rtlCol="0" anchor="ctr">
            <a:spAutoFit/>
          </a:bodyPr>
          <a:lstStyle/>
          <a:p>
            <a:pPr algn="ctr"/>
            <a:endParaRPr lang="en-US" dirty="0">
              <a:solidFill>
                <a:schemeClr val="tx2"/>
              </a:solidFill>
            </a:endParaRPr>
          </a:p>
        </p:txBody>
      </p:sp>
      <p:sp>
        <p:nvSpPr>
          <p:cNvPr id="13" name="Rectangle 12"/>
          <p:cNvSpPr/>
          <p:nvPr/>
        </p:nvSpPr>
        <p:spPr>
          <a:xfrm>
            <a:off x="6017653" y="3346384"/>
            <a:ext cx="1678547" cy="235016"/>
          </a:xfrm>
          <a:prstGeom prst="rect">
            <a:avLst/>
          </a:prstGeom>
          <a:ln w="19050">
            <a:solidFill>
              <a:schemeClr val="accent2"/>
            </a:solidFill>
          </a:ln>
        </p:spPr>
        <p:txBody>
          <a:bodyPr rtlCol="0" anchor="ctr">
            <a:spAutoFit/>
          </a:bodyPr>
          <a:lstStyle/>
          <a:p>
            <a:pPr algn="ctr"/>
            <a:endParaRPr lang="en-US" dirty="0">
              <a:solidFill>
                <a:schemeClr val="tx2"/>
              </a:solidFill>
            </a:endParaRPr>
          </a:p>
        </p:txBody>
      </p:sp>
    </p:spTree>
    <p:extLst>
      <p:ext uri="{BB962C8B-B14F-4D97-AF65-F5344CB8AC3E}">
        <p14:creationId xmlns:p14="http://schemas.microsoft.com/office/powerpoint/2010/main" val="37962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Population of Persons Aged 0-18 Years by Race and Ethnicity, Texas 2010-2050</a:t>
            </a:r>
          </a:p>
        </p:txBody>
      </p:sp>
      <p:graphicFrame>
        <p:nvGraphicFramePr>
          <p:cNvPr id="9" name="Content Placeholder 8"/>
          <p:cNvGraphicFramePr>
            <a:graphicFrameLocks noGrp="1"/>
          </p:cNvGraphicFramePr>
          <p:nvPr>
            <p:ph idx="1"/>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sp>
        <p:nvSpPr>
          <p:cNvPr id="10" name="TextBox 9"/>
          <p:cNvSpPr txBox="1"/>
          <p:nvPr/>
        </p:nvSpPr>
        <p:spPr>
          <a:xfrm>
            <a:off x="76200" y="6478320"/>
            <a:ext cx="8763000" cy="200055"/>
          </a:xfrm>
          <a:prstGeom prst="rect">
            <a:avLst/>
          </a:prstGeom>
          <a:noFill/>
        </p:spPr>
        <p:txBody>
          <a:bodyPr wrap="square" rtlCol="0">
            <a:spAutoFit/>
          </a:bodyPr>
          <a:lstStyle/>
          <a:p>
            <a:pPr marL="798513" indent="-798513">
              <a:spcBef>
                <a:spcPct val="50000"/>
              </a:spcBef>
            </a:pPr>
            <a:r>
              <a:rPr lang="en-US" sz="700" dirty="0">
                <a:solidFill>
                  <a:schemeClr val="tx1">
                    <a:lumMod val="50000"/>
                    <a:lumOff val="50000"/>
                  </a:schemeClr>
                </a:solidFill>
                <a:latin typeface="Arial" pitchFamily="34" charset="0"/>
                <a:cs typeface="Arial" pitchFamily="34" charset="0"/>
              </a:rPr>
              <a:t>Source: Texas </a:t>
            </a:r>
            <a:r>
              <a:rPr lang="en-US" sz="700" dirty="0" smtClean="0">
                <a:solidFill>
                  <a:schemeClr val="tx1">
                    <a:lumMod val="50000"/>
                    <a:lumOff val="50000"/>
                  </a:schemeClr>
                </a:solidFill>
                <a:latin typeface="Arial" pitchFamily="34" charset="0"/>
                <a:cs typeface="Arial" pitchFamily="34" charset="0"/>
              </a:rPr>
              <a:t>Demographic Center, </a:t>
            </a:r>
            <a:r>
              <a:rPr lang="en-US" sz="700" dirty="0">
                <a:solidFill>
                  <a:schemeClr val="tx1">
                    <a:lumMod val="50000"/>
                    <a:lumOff val="50000"/>
                  </a:schemeClr>
                </a:solidFill>
                <a:latin typeface="Arial" pitchFamily="34" charset="0"/>
                <a:cs typeface="Arial" pitchFamily="34" charset="0"/>
              </a:rPr>
              <a:t>2016 Population </a:t>
            </a:r>
            <a:r>
              <a:rPr lang="en-US" sz="700" dirty="0" smtClean="0">
                <a:solidFill>
                  <a:schemeClr val="tx1">
                    <a:lumMod val="50000"/>
                    <a:lumOff val="50000"/>
                  </a:schemeClr>
                </a:solidFill>
                <a:latin typeface="Arial" pitchFamily="34" charset="0"/>
                <a:cs typeface="Arial" pitchFamily="34" charset="0"/>
              </a:rPr>
              <a:t>Projections, 2000-2010 Migration Scenario</a:t>
            </a:r>
            <a:endParaRPr lang="en-US" sz="7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5957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Percent of Population of Persons Aged 0-18 Years by Race and Ethnicity, Texas 2010-2050</a:t>
            </a:r>
          </a:p>
        </p:txBody>
      </p:sp>
      <p:graphicFrame>
        <p:nvGraphicFramePr>
          <p:cNvPr id="9" name="Content Placeholder 8"/>
          <p:cNvGraphicFramePr>
            <a:graphicFrameLocks noGrp="1"/>
          </p:cNvGraphicFramePr>
          <p:nvPr>
            <p:ph idx="1"/>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sp>
        <p:nvSpPr>
          <p:cNvPr id="10" name="TextBox 9"/>
          <p:cNvSpPr txBox="1"/>
          <p:nvPr/>
        </p:nvSpPr>
        <p:spPr>
          <a:xfrm>
            <a:off x="76200" y="6478320"/>
            <a:ext cx="8763000" cy="215444"/>
          </a:xfrm>
          <a:prstGeom prst="rect">
            <a:avLst/>
          </a:prstGeom>
          <a:noFill/>
        </p:spPr>
        <p:txBody>
          <a:bodyPr wrap="square" rtlCol="0">
            <a:spAutoFit/>
          </a:bodyPr>
          <a:lstStyle/>
          <a:p>
            <a:pPr marL="798513" indent="-798513">
              <a:spcBef>
                <a:spcPct val="50000"/>
              </a:spcBef>
            </a:pPr>
            <a:r>
              <a:rPr lang="en-US" sz="800" dirty="0">
                <a:solidFill>
                  <a:schemeClr val="tx1">
                    <a:lumMod val="50000"/>
                    <a:lumOff val="50000"/>
                  </a:schemeClr>
                </a:solidFill>
                <a:latin typeface="Arial" pitchFamily="34" charset="0"/>
                <a:cs typeface="Arial" pitchFamily="34" charset="0"/>
              </a:rPr>
              <a:t>Source: Texas </a:t>
            </a:r>
            <a:r>
              <a:rPr lang="en-US" sz="800" dirty="0" smtClean="0">
                <a:solidFill>
                  <a:schemeClr val="tx1">
                    <a:lumMod val="50000"/>
                    <a:lumOff val="50000"/>
                  </a:schemeClr>
                </a:solidFill>
                <a:latin typeface="Arial" pitchFamily="34" charset="0"/>
                <a:cs typeface="Arial" pitchFamily="34" charset="0"/>
              </a:rPr>
              <a:t>Demographic Center, </a:t>
            </a:r>
            <a:r>
              <a:rPr lang="en-US" sz="800" dirty="0">
                <a:solidFill>
                  <a:schemeClr val="tx1">
                    <a:lumMod val="50000"/>
                    <a:lumOff val="50000"/>
                  </a:schemeClr>
                </a:solidFill>
                <a:latin typeface="Arial" pitchFamily="34" charset="0"/>
                <a:cs typeface="Arial" pitchFamily="34" charset="0"/>
              </a:rPr>
              <a:t>2016 Population </a:t>
            </a:r>
            <a:r>
              <a:rPr lang="en-US" sz="800" dirty="0" smtClean="0">
                <a:solidFill>
                  <a:schemeClr val="tx1">
                    <a:lumMod val="50000"/>
                    <a:lumOff val="50000"/>
                  </a:schemeClr>
                </a:solidFill>
                <a:latin typeface="Arial" pitchFamily="34" charset="0"/>
                <a:cs typeface="Arial" pitchFamily="34" charset="0"/>
              </a:rPr>
              <a:t>Projections, 2000-2010 Migration Scenario</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360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Civilian Labor Force by Occupation, Texas, 2008, 2014 and 2014-2008 Difference</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73087907"/>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294967295"/>
          </p:nvPr>
        </p:nvSpPr>
        <p:spPr/>
        <p:txBody>
          <a:bodyPr/>
          <a:lstStyle/>
          <a:p>
            <a:fld id="{2BC1FA3B-F0C1-4F58-90BE-DCC7501F4B28}" type="slidenum">
              <a:rPr lang="en-US" smtClean="0"/>
              <a:pPr/>
              <a:t>29</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2008, 2010, 2014`</a:t>
            </a:r>
            <a:endParaRPr lang="en-US" sz="1000" dirty="0">
              <a:solidFill>
                <a:schemeClr val="bg1">
                  <a:lumMod val="50000"/>
                </a:schemeClr>
              </a:solidFill>
            </a:endParaRPr>
          </a:p>
        </p:txBody>
      </p:sp>
    </p:spTree>
    <p:extLst>
      <p:ext uri="{BB962C8B-B14F-4D97-AF65-F5344CB8AC3E}">
        <p14:creationId xmlns:p14="http://schemas.microsoft.com/office/powerpoint/2010/main" val="3094758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000" dirty="0"/>
              <a:t>Estimated Population Change, Texas Counties, 2010 to </a:t>
            </a:r>
            <a:r>
              <a:rPr lang="en-US" sz="2000" dirty="0" smtClean="0"/>
              <a:t>2017</a:t>
            </a:r>
            <a:endParaRPr lang="en-US" sz="20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3</a:t>
            </a:fld>
            <a:endParaRPr lang="en-US" dirty="0"/>
          </a:p>
        </p:txBody>
      </p:sp>
      <p:sp>
        <p:nvSpPr>
          <p:cNvPr id="15" name="TextBox 14"/>
          <p:cNvSpPr txBox="1"/>
          <p:nvPr/>
        </p:nvSpPr>
        <p:spPr>
          <a:xfrm>
            <a:off x="6" y="6501769"/>
            <a:ext cx="3621504"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2017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pic>
        <p:nvPicPr>
          <p:cNvPr id="5" name="Picture 4"/>
          <p:cNvPicPr>
            <a:picLocks noChangeAspect="1"/>
          </p:cNvPicPr>
          <p:nvPr/>
        </p:nvPicPr>
        <p:blipFill rotWithShape="1">
          <a:blip r:embed="rId3"/>
          <a:srcRect l="1696" t="9072" r="25337" b="28627"/>
          <a:stretch/>
        </p:blipFill>
        <p:spPr>
          <a:xfrm>
            <a:off x="1828801" y="1295400"/>
            <a:ext cx="6553200" cy="5257800"/>
          </a:xfrm>
          <a:prstGeom prst="rect">
            <a:avLst/>
          </a:prstGeom>
        </p:spPr>
      </p:pic>
      <p:pic>
        <p:nvPicPr>
          <p:cNvPr id="8" name="Picture 7"/>
          <p:cNvPicPr>
            <a:picLocks noChangeAspect="1"/>
          </p:cNvPicPr>
          <p:nvPr/>
        </p:nvPicPr>
        <p:blipFill rotWithShape="1">
          <a:blip r:embed="rId4"/>
          <a:srcRect t="31372" r="23970" b="15686"/>
          <a:stretch/>
        </p:blipFill>
        <p:spPr>
          <a:xfrm>
            <a:off x="990600" y="1295400"/>
            <a:ext cx="2565879" cy="2057400"/>
          </a:xfrm>
          <a:prstGeom prst="rect">
            <a:avLst/>
          </a:prstGeom>
        </p:spPr>
      </p:pic>
      <p:pic>
        <p:nvPicPr>
          <p:cNvPr id="3" name="Picture 4"/>
          <p:cNvPicPr>
            <a:picLocks noChangeAspect="1"/>
          </p:cNvPicPr>
          <p:nvPr/>
        </p:nvPicPr>
        <p:blipFill rotWithShape="1">
          <a:blip r:embed="rId3"/>
          <a:srcRect l="1696" t="9072" r="25337" b="28627"/>
          <a:stretch/>
        </p:blipFill>
        <p:spPr>
          <a:xfrm>
            <a:off x="1828801" y="1295400"/>
            <a:ext cx="6553200" cy="5257800"/>
          </a:xfrm>
          <a:prstGeom prst="rect">
            <a:avLst/>
          </a:prstGeom>
        </p:spPr>
      </p:pic>
      <p:pic>
        <p:nvPicPr>
          <p:cNvPr id="6" name="Picture 7"/>
          <p:cNvPicPr>
            <a:picLocks noChangeAspect="1"/>
          </p:cNvPicPr>
          <p:nvPr/>
        </p:nvPicPr>
        <p:blipFill rotWithShape="1">
          <a:blip r:embed="rId4"/>
          <a:srcRect t="31372" r="23970" b="15686"/>
          <a:stretch/>
        </p:blipFill>
        <p:spPr>
          <a:xfrm>
            <a:off x="990600" y="1295400"/>
            <a:ext cx="2565879" cy="2057400"/>
          </a:xfrm>
          <a:prstGeom prst="rect">
            <a:avLst/>
          </a:prstGeom>
        </p:spPr>
      </p:pic>
    </p:spTree>
    <p:extLst>
      <p:ext uri="{BB962C8B-B14F-4D97-AF65-F5344CB8AC3E}">
        <p14:creationId xmlns:p14="http://schemas.microsoft.com/office/powerpoint/2010/main" val="425180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Distribution of Educational Attainment of Persons Aged 25 Years and Older, Texas, 2008, 2011, and 2015</a:t>
            </a:r>
            <a:endParaRPr lang="en-US" sz="2400" dirty="0"/>
          </a:p>
        </p:txBody>
      </p:sp>
      <p:graphicFrame>
        <p:nvGraphicFramePr>
          <p:cNvPr id="7" name="Content Placeholder 6"/>
          <p:cNvGraphicFramePr>
            <a:graphicFrameLocks noGrp="1"/>
          </p:cNvGraphicFramePr>
          <p:nvPr>
            <p:ph idx="1"/>
            <p:extLst/>
          </p:nvPr>
        </p:nvGraphicFramePr>
        <p:xfrm>
          <a:off x="76200" y="1511300"/>
          <a:ext cx="8836025" cy="508881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294967295"/>
          </p:nvPr>
        </p:nvSpPr>
        <p:spPr/>
        <p:txBody>
          <a:bodyPr/>
          <a:lstStyle/>
          <a:p>
            <a:fld id="{2BC1FA3B-F0C1-4F58-90BE-DCC7501F4B28}" type="slidenum">
              <a:rPr lang="en-US" smtClean="0"/>
              <a:pPr/>
              <a:t>30</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Samples, 2008-2015</a:t>
            </a:r>
            <a:endParaRPr lang="en-US" sz="1000" dirty="0">
              <a:solidFill>
                <a:schemeClr val="bg1">
                  <a:lumMod val="50000"/>
                </a:schemeClr>
              </a:solidFill>
            </a:endParaRPr>
          </a:p>
        </p:txBody>
      </p:sp>
      <p:sp>
        <p:nvSpPr>
          <p:cNvPr id="6" name="Right Brace 5"/>
          <p:cNvSpPr/>
          <p:nvPr/>
        </p:nvSpPr>
        <p:spPr>
          <a:xfrm>
            <a:off x="5486400" y="4267200"/>
            <a:ext cx="76200" cy="1600200"/>
          </a:xfrm>
          <a:prstGeom prst="rightBrace">
            <a:avLst/>
          </a:prstGeom>
          <a:ln w="22225"/>
        </p:spPr>
        <p:style>
          <a:lnRef idx="1">
            <a:schemeClr val="accent1"/>
          </a:lnRef>
          <a:fillRef idx="0">
            <a:schemeClr val="accent1"/>
          </a:fillRef>
          <a:effectRef idx="0">
            <a:schemeClr val="accent1"/>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21450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sz="2400" dirty="0" smtClean="0"/>
              <a:t>Educational Attainment of Persons Age 25 Years and Older by Race/Ethnicity, Texas, 2015</a:t>
            </a:r>
            <a:endParaRPr lang="en-US" sz="2400" dirty="0"/>
          </a:p>
        </p:txBody>
      </p:sp>
      <p:graphicFrame>
        <p:nvGraphicFramePr>
          <p:cNvPr id="7" name="Content Placeholder 6"/>
          <p:cNvGraphicFramePr>
            <a:graphicFrameLocks noGrp="1"/>
          </p:cNvGraphicFramePr>
          <p:nvPr>
            <p:ph idx="1"/>
            <p:extLst/>
          </p:nvPr>
        </p:nvGraphicFramePr>
        <p:xfrm>
          <a:off x="152400" y="1447800"/>
          <a:ext cx="9299575" cy="511612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294967295"/>
          </p:nvPr>
        </p:nvSpPr>
        <p:spPr/>
        <p:txBody>
          <a:bodyPr/>
          <a:lstStyle/>
          <a:p>
            <a:fld id="{2BC1FA3B-F0C1-4F58-90BE-DCC7501F4B28}" type="slidenum">
              <a:rPr lang="en-US" smtClean="0"/>
              <a:pPr/>
              <a:t>31</a:t>
            </a:fld>
            <a:endParaRPr lang="en-US" dirty="0"/>
          </a:p>
        </p:txBody>
      </p:sp>
      <p:sp>
        <p:nvSpPr>
          <p:cNvPr id="9" name="Rectangle 8"/>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2015</a:t>
            </a:r>
            <a:endParaRPr lang="en-US" sz="1000" dirty="0">
              <a:solidFill>
                <a:schemeClr val="bg1">
                  <a:lumMod val="50000"/>
                </a:schemeClr>
              </a:solidFill>
            </a:endParaRPr>
          </a:p>
        </p:txBody>
      </p:sp>
    </p:spTree>
    <p:extLst>
      <p:ext uri="{BB962C8B-B14F-4D97-AF65-F5344CB8AC3E}">
        <p14:creationId xmlns:p14="http://schemas.microsoft.com/office/powerpoint/2010/main" val="3790409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457200"/>
          </a:xfrm>
        </p:spPr>
        <p:txBody>
          <a:bodyPr>
            <a:noAutofit/>
          </a:bodyPr>
          <a:lstStyle/>
          <a:p>
            <a:pPr algn="ctr"/>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2993387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439558"/>
            <a:ext cx="92202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33</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201547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20170"/>
            <a:ext cx="92202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34</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053195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Population Change, Texas Counties, 2010-2050</a:t>
            </a:r>
            <a:endParaRPr lang="en-US" sz="2800" dirty="0"/>
          </a:p>
        </p:txBody>
      </p:sp>
      <p:sp>
        <p:nvSpPr>
          <p:cNvPr id="6" name="TextBox 5"/>
          <p:cNvSpPr txBox="1"/>
          <p:nvPr/>
        </p:nvSpPr>
        <p:spPr>
          <a:xfrm>
            <a:off x="-50947" y="6542836"/>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2014 Population Projections . 2000-2010 Migration Scenario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 t="22202" r="4881" b="23087"/>
          <a:stretch/>
        </p:blipFill>
        <p:spPr bwMode="auto">
          <a:xfrm>
            <a:off x="1880333" y="1205299"/>
            <a:ext cx="6522270" cy="53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958"/>
          <a:stretch/>
        </p:blipFill>
        <p:spPr bwMode="auto">
          <a:xfrm>
            <a:off x="748192" y="1268273"/>
            <a:ext cx="2465642" cy="21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105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Projected Percent Change in Population 2010-2050</a:t>
            </a:r>
            <a:endParaRPr lang="en-US" dirty="0"/>
          </a:p>
        </p:txBody>
      </p:sp>
      <p:pic>
        <p:nvPicPr>
          <p:cNvPr id="5" name="Content Placeholder 4"/>
          <p:cNvPicPr>
            <a:picLocks noGrp="1" noChangeAspect="1"/>
          </p:cNvPicPr>
          <p:nvPr>
            <p:ph idx="1"/>
          </p:nvPr>
        </p:nvPicPr>
        <p:blipFill rotWithShape="1">
          <a:blip r:embed="rId3"/>
          <a:srcRect l="2757" t="12075" r="5808" b="3471"/>
          <a:stretch/>
        </p:blipFill>
        <p:spPr>
          <a:xfrm>
            <a:off x="1447800" y="1066800"/>
            <a:ext cx="6934200" cy="5562600"/>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36</a:t>
            </a:fld>
            <a:endParaRPr lang="en-US" dirty="0"/>
          </a:p>
        </p:txBody>
      </p:sp>
      <p:pic>
        <p:nvPicPr>
          <p:cNvPr id="6" name="Picture 5"/>
          <p:cNvPicPr>
            <a:picLocks noChangeAspect="1"/>
          </p:cNvPicPr>
          <p:nvPr/>
        </p:nvPicPr>
        <p:blipFill rotWithShape="1">
          <a:blip r:embed="rId4"/>
          <a:srcRect t="36644"/>
          <a:stretch/>
        </p:blipFill>
        <p:spPr>
          <a:xfrm>
            <a:off x="1295400" y="1800798"/>
            <a:ext cx="1360041" cy="1314508"/>
          </a:xfrm>
          <a:prstGeom prst="rect">
            <a:avLst/>
          </a:prstGeom>
        </p:spPr>
      </p:pic>
      <p:sp>
        <p:nvSpPr>
          <p:cNvPr id="7" name="TextBox 6"/>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1.0 Scenario</a:t>
            </a:r>
          </a:p>
        </p:txBody>
      </p:sp>
    </p:spTree>
    <p:extLst>
      <p:ext uri="{BB962C8B-B14F-4D97-AF65-F5344CB8AC3E}">
        <p14:creationId xmlns:p14="http://schemas.microsoft.com/office/powerpoint/2010/main" val="194725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4294967295"/>
          </p:nvPr>
        </p:nvSpPr>
        <p:spPr>
          <a:xfrm>
            <a:off x="914400" y="1676400"/>
            <a:ext cx="79248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eaLnBrk="1" hangingPunct="1">
              <a:buNone/>
            </a:pPr>
            <a:r>
              <a:rPr lang="en-US" dirty="0" smtClean="0"/>
              <a:t>State Demographer</a:t>
            </a:r>
          </a:p>
          <a:p>
            <a:pPr lvl="1">
              <a:buNone/>
            </a:pPr>
            <a:r>
              <a:rPr lang="en-US" dirty="0" smtClean="0"/>
              <a:t>Office: (210) 458-6530</a:t>
            </a:r>
          </a:p>
          <a:p>
            <a:pPr lvl="1">
              <a:buNone/>
            </a:pPr>
            <a:r>
              <a:rPr lang="en-US" dirty="0" smtClean="0"/>
              <a:t>Email: Lloyd.Potter@utsa.edu</a:t>
            </a:r>
          </a:p>
          <a:p>
            <a:pPr lvl="1" eaLnBrk="1" hangingPunct="1">
              <a:buNone/>
            </a:pPr>
            <a:r>
              <a:rPr lang="en-US" dirty="0" smtClean="0"/>
              <a:t>Internet: demographics.texas.gov</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5714081" y="5190499"/>
            <a:ext cx="572243" cy="442437"/>
          </a:xfrm>
          <a:prstGeom prst="rect">
            <a:avLst/>
          </a:prstGeom>
        </p:spPr>
        <p:txBody>
          <a:bodyPr anchor="ctr"/>
          <a:lstStyle/>
          <a:p>
            <a:pPr algn="r" fontAlgn="auto">
              <a:spcBef>
                <a:spcPts val="0"/>
              </a:spcBef>
              <a:spcAft>
                <a:spcPts val="0"/>
              </a:spcAft>
              <a:defRPr/>
            </a:pPr>
            <a:endParaRPr lang="en-US" sz="20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572000"/>
            <a:ext cx="341593" cy="341593"/>
          </a:xfrm>
          <a:prstGeom prst="rect">
            <a:avLst/>
          </a:prstGeom>
        </p:spPr>
      </p:pic>
      <p:sp>
        <p:nvSpPr>
          <p:cNvPr id="10" name="TextBox 9"/>
          <p:cNvSpPr txBox="1"/>
          <p:nvPr/>
        </p:nvSpPr>
        <p:spPr>
          <a:xfrm>
            <a:off x="1789393" y="4513483"/>
            <a:ext cx="4804906"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sp>
        <p:nvSpPr>
          <p:cNvPr id="2" name="Slide Number Placeholder 1"/>
          <p:cNvSpPr>
            <a:spLocks noGrp="1"/>
          </p:cNvSpPr>
          <p:nvPr>
            <p:ph type="sldNum" sz="quarter" idx="12"/>
          </p:nvPr>
        </p:nvSpPr>
        <p:spPr/>
        <p:txBody>
          <a:bodyPr/>
          <a:lstStyle/>
          <a:p>
            <a:fld id="{2BC1FA3B-F0C1-4F58-90BE-DCC7501F4B28}" type="slidenum">
              <a:rPr lang="en-US" smtClean="0"/>
              <a:pPr/>
              <a:t>37</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a:t>
            </a:r>
            <a:r>
              <a:rPr lang="en-US" sz="2400" dirty="0" smtClean="0"/>
              <a:t>2016 </a:t>
            </a:r>
            <a:r>
              <a:rPr lang="en-US" sz="2400" dirty="0"/>
              <a:t>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sp>
        <p:nvSpPr>
          <p:cNvPr id="15" name="TextBox 14"/>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9" name="Picture 8"/>
          <p:cNvPicPr>
            <a:picLocks noChangeAspect="1"/>
          </p:cNvPicPr>
          <p:nvPr/>
        </p:nvPicPr>
        <p:blipFill rotWithShape="1">
          <a:blip r:embed="rId3"/>
          <a:srcRect t="31599" r="29281" b="15305"/>
          <a:stretch/>
        </p:blipFill>
        <p:spPr>
          <a:xfrm>
            <a:off x="1371600" y="1447800"/>
            <a:ext cx="2291538" cy="1981200"/>
          </a:xfrm>
          <a:prstGeom prst="rect">
            <a:avLst/>
          </a:prstGeom>
        </p:spPr>
      </p:pic>
      <p:pic>
        <p:nvPicPr>
          <p:cNvPr id="11" name="Picture 10"/>
          <p:cNvPicPr>
            <a:picLocks noChangeAspect="1"/>
          </p:cNvPicPr>
          <p:nvPr/>
        </p:nvPicPr>
        <p:blipFill rotWithShape="1">
          <a:blip r:embed="rId4"/>
          <a:srcRect l="1060" t="8335" r="24306" b="27865"/>
          <a:stretch/>
        </p:blipFill>
        <p:spPr>
          <a:xfrm>
            <a:off x="1604384" y="1035788"/>
            <a:ext cx="7104165" cy="5706626"/>
          </a:xfrm>
          <a:prstGeom prst="rect">
            <a:avLst/>
          </a:prstGeom>
        </p:spPr>
      </p:pic>
    </p:spTree>
    <p:extLst>
      <p:ext uri="{BB962C8B-B14F-4D97-AF65-F5344CB8AC3E}">
        <p14:creationId xmlns:p14="http://schemas.microsoft.com/office/powerpoint/2010/main" val="95931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692"/>
            <a:ext cx="7539616" cy="990600"/>
          </a:xfrm>
        </p:spPr>
        <p:txBody>
          <a:bodyPr>
            <a:noAutofit/>
          </a:bodyPr>
          <a:lstStyle/>
          <a:p>
            <a:r>
              <a:rPr lang="en-US" sz="2400" dirty="0"/>
              <a:t>Estimated Percent Change of the Total Population by County, Texas, 2010 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5</a:t>
            </a:fld>
            <a:endParaRPr lang="en-US" dirty="0"/>
          </a:p>
        </p:txBody>
      </p:sp>
      <p:sp>
        <p:nvSpPr>
          <p:cNvPr id="15" name="TextBox 14"/>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t="32141" r="23120" b="16306"/>
          <a:stretch/>
        </p:blipFill>
        <p:spPr>
          <a:xfrm>
            <a:off x="1066800" y="1524000"/>
            <a:ext cx="2253341" cy="1752600"/>
          </a:xfrm>
          <a:prstGeom prst="rect">
            <a:avLst/>
          </a:prstGeom>
        </p:spPr>
      </p:pic>
      <p:pic>
        <p:nvPicPr>
          <p:cNvPr id="5" name="Picture 2"/>
          <p:cNvPicPr>
            <a:picLocks noChangeAspect="1"/>
          </p:cNvPicPr>
          <p:nvPr/>
        </p:nvPicPr>
        <p:blipFill rotWithShape="1">
          <a:blip r:embed="rId3"/>
          <a:srcRect t="32141" r="23120" b="16306"/>
          <a:stretch/>
        </p:blipFill>
        <p:spPr>
          <a:xfrm>
            <a:off x="1066800" y="1524000"/>
            <a:ext cx="2253341" cy="1752600"/>
          </a:xfrm>
          <a:prstGeom prst="rect">
            <a:avLst/>
          </a:prstGeom>
        </p:spPr>
      </p:pic>
      <p:pic>
        <p:nvPicPr>
          <p:cNvPr id="7" name="Picture 5"/>
          <p:cNvPicPr>
            <a:picLocks noChangeAspect="1"/>
          </p:cNvPicPr>
          <p:nvPr/>
        </p:nvPicPr>
        <p:blipFill rotWithShape="1">
          <a:blip r:embed="rId4"/>
          <a:srcRect l="2120" t="6511" r="23887" b="24482"/>
          <a:stretch/>
        </p:blipFill>
        <p:spPr>
          <a:xfrm>
            <a:off x="1447800" y="914400"/>
            <a:ext cx="6998257" cy="6133137"/>
          </a:xfrm>
          <a:prstGeom prst="rect">
            <a:avLst/>
          </a:prstGeom>
        </p:spPr>
      </p:pic>
    </p:spTree>
    <p:extLst>
      <p:ext uri="{BB962C8B-B14F-4D97-AF65-F5344CB8AC3E}">
        <p14:creationId xmlns:p14="http://schemas.microsoft.com/office/powerpoint/2010/main" val="95584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a:t>
            </a:r>
            <a:r>
              <a:rPr lang="en-US" sz="2400" dirty="0" smtClean="0"/>
              <a:t>Numeric Change from Domestic Migration </a:t>
            </a:r>
            <a:r>
              <a:rPr lang="en-US" sz="2400" dirty="0"/>
              <a:t>by County, Texas, 2010 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1957" t="9114" r="25856" b="25784"/>
          <a:stretch/>
        </p:blipFill>
        <p:spPr>
          <a:xfrm>
            <a:off x="1986143" y="1298744"/>
            <a:ext cx="6473953" cy="5486400"/>
          </a:xfrm>
          <a:prstGeom prst="rect">
            <a:avLst/>
          </a:prstGeom>
        </p:spPr>
      </p:pic>
      <p:pic>
        <p:nvPicPr>
          <p:cNvPr id="7" name="Picture 6"/>
          <p:cNvPicPr>
            <a:picLocks noChangeAspect="1"/>
          </p:cNvPicPr>
          <p:nvPr/>
        </p:nvPicPr>
        <p:blipFill rotWithShape="1">
          <a:blip r:embed="rId4"/>
          <a:srcRect t="31364" r="27390" b="15306"/>
          <a:stretch/>
        </p:blipFill>
        <p:spPr>
          <a:xfrm>
            <a:off x="1295400" y="1447800"/>
            <a:ext cx="2504440" cy="2133600"/>
          </a:xfrm>
          <a:prstGeom prst="rect">
            <a:avLst/>
          </a:prstGeom>
        </p:spPr>
      </p:pic>
    </p:spTree>
    <p:extLst>
      <p:ext uri="{BB962C8B-B14F-4D97-AF65-F5344CB8AC3E}">
        <p14:creationId xmlns:p14="http://schemas.microsoft.com/office/powerpoint/2010/main" val="3367531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3206888"/>
              </p:ext>
            </p:extLst>
          </p:nvPr>
        </p:nvGraphicFramePr>
        <p:xfrm>
          <a:off x="457200" y="1371600"/>
          <a:ext cx="8534400" cy="5124196"/>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838200">
                <a:tc>
                  <a:txBody>
                    <a:bodyPr/>
                    <a:lstStyle/>
                    <a:p>
                      <a:pPr algn="ctr">
                        <a:lnSpc>
                          <a:spcPct val="107000"/>
                        </a:lnSpc>
                      </a:pPr>
                      <a:r>
                        <a:rPr lang="en-US" sz="1600" b="1" dirty="0" smtClean="0">
                          <a:effectLst/>
                          <a:latin typeface="Calibri" panose="020F0502020204030204" pitchFamily="34" charset="0"/>
                        </a:rPr>
                        <a:t>County</a:t>
                      </a:r>
                    </a:p>
                    <a:p>
                      <a:pPr algn="ctr">
                        <a:lnSpc>
                          <a:spcPct val="107000"/>
                        </a:lnSpc>
                      </a:pPr>
                      <a:endParaRPr lang="en-US" sz="1600" b="1"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U.S. Rank </a:t>
                      </a:r>
                      <a:r>
                        <a:rPr lang="en-US" sz="1600" b="1"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1" dirty="0" smtClean="0">
                          <a:effectLst/>
                        </a:rPr>
                        <a:t>Population Change</a:t>
                      </a:r>
                    </a:p>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smtClean="0">
                          <a:effectLst/>
                        </a:rPr>
                        <a:t>Percent of Change from Natural </a:t>
                      </a:r>
                      <a:r>
                        <a:rPr lang="en-US" sz="1600" b="1" dirty="0">
                          <a:effectLst/>
                        </a:rPr>
                        <a:t>Increase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a:t>
                      </a:r>
                      <a:r>
                        <a:rPr lang="en-US" sz="1600" b="1" baseline="0" dirty="0" smtClean="0">
                          <a:effectLst/>
                        </a:rPr>
                        <a:t> </a:t>
                      </a:r>
                      <a:r>
                        <a:rPr lang="en-US" sz="1600" b="1" dirty="0" smtClean="0">
                          <a:effectLst/>
                        </a:rPr>
                        <a:t>from Domestic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 from International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l" fontAlgn="b"/>
                      <a:r>
                        <a:rPr lang="en-US" sz="2000" b="0" i="0" u="none" strike="noStrike" dirty="0" smtClean="0">
                          <a:solidFill>
                            <a:schemeClr val="bg1"/>
                          </a:solidFill>
                          <a:effectLst/>
                          <a:latin typeface="Calibri" panose="020F0502020204030204" pitchFamily="34" charset="0"/>
                        </a:rPr>
                        <a:t>Harris*</a:t>
                      </a:r>
                      <a:endParaRPr lang="en-US" sz="20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35,939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97.2%</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-126.0%</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97.2%</a:t>
                      </a:r>
                    </a:p>
                  </a:txBody>
                  <a:tcPr marL="7620" marR="7620" marT="7620" marB="0" anchor="b"/>
                </a:tc>
                <a:extLst>
                  <a:ext uri="{0D108BD9-81ED-4DB2-BD59-A6C34878D82A}">
                    <a16:rowId xmlns:a16="http://schemas.microsoft.com/office/drawing/2014/main" val="10001"/>
                  </a:ext>
                </a:extLst>
              </a:tr>
              <a:tr h="320373">
                <a:tc>
                  <a:txBody>
                    <a:bodyPr/>
                    <a:lstStyle/>
                    <a:p>
                      <a:pPr algn="l" fontAlgn="b"/>
                      <a:r>
                        <a:rPr lang="en-US" sz="2000" b="0" i="0" u="none" strike="noStrike" dirty="0">
                          <a:solidFill>
                            <a:schemeClr val="bg1"/>
                          </a:solidFill>
                          <a:effectLst/>
                          <a:latin typeface="Calibri" panose="020F0502020204030204" pitchFamily="34" charset="0"/>
                        </a:rPr>
                        <a:t>Tarrant</a:t>
                      </a:r>
                    </a:p>
                  </a:txBody>
                  <a:tcPr marL="7620" marR="7620" marT="7620" marB="0" anchor="b">
                    <a:solidFill>
                      <a:schemeClr val="accent1"/>
                    </a:solidFill>
                  </a:tcPr>
                </a:tc>
                <a:tc>
                  <a:txBody>
                    <a:bodyPr/>
                    <a:lstStyle/>
                    <a:p>
                      <a:pPr algn="r" fontAlgn="b"/>
                      <a:r>
                        <a:rPr lang="en-US" sz="1800" b="0" i="0" u="none" strike="noStrike" dirty="0">
                          <a:solidFill>
                            <a:schemeClr val="tx2"/>
                          </a:solidFill>
                          <a:effectLst/>
                          <a:latin typeface="Calibri" panose="020F0502020204030204" pitchFamily="34" charset="0"/>
                        </a:rPr>
                        <a:t>5</a:t>
                      </a:r>
                    </a:p>
                  </a:txBody>
                  <a:tcPr marL="7620" marR="7620" marT="7620" marB="0" anchor="b">
                    <a:solidFill>
                      <a:schemeClr val="bg1">
                        <a:lumMod val="95000"/>
                      </a:schemeClr>
                    </a:solidFill>
                  </a:tcPr>
                </a:tc>
                <a:tc>
                  <a:txBody>
                    <a:bodyPr/>
                    <a:lstStyle/>
                    <a:p>
                      <a:pPr algn="l" fontAlgn="b"/>
                      <a:r>
                        <a:rPr lang="en-US" sz="1600" b="0" i="0" u="none" strike="noStrike" dirty="0">
                          <a:solidFill>
                            <a:schemeClr val="tx2"/>
                          </a:solidFill>
                          <a:effectLst/>
                          <a:latin typeface="Calibri" panose="020F0502020204030204" pitchFamily="34" charset="0"/>
                        </a:rPr>
                        <a:t>             32,729 </a:t>
                      </a:r>
                    </a:p>
                  </a:txBody>
                  <a:tcPr marL="7620" marR="7620" marT="7620" marB="0" anchor="b">
                    <a:solidFill>
                      <a:schemeClr val="bg1">
                        <a:lumMod val="95000"/>
                      </a:schemeClr>
                    </a:solidFill>
                  </a:tcPr>
                </a:tc>
                <a:tc>
                  <a:txBody>
                    <a:bodyPr/>
                    <a:lstStyle/>
                    <a:p>
                      <a:pPr algn="r" fontAlgn="b"/>
                      <a:r>
                        <a:rPr lang="en-US" sz="1800" b="0" i="0" u="none" strike="noStrike">
                          <a:solidFill>
                            <a:schemeClr val="tx2"/>
                          </a:solidFill>
                          <a:effectLst/>
                          <a:latin typeface="Calibri" panose="020F0502020204030204" pitchFamily="34" charset="0"/>
                        </a:rPr>
                        <a:t>23.1%</a:t>
                      </a:r>
                    </a:p>
                  </a:txBody>
                  <a:tcPr marL="7620" marR="7620" marT="7620" marB="0" anchor="b">
                    <a:solidFill>
                      <a:schemeClr val="bg1">
                        <a:lumMod val="95000"/>
                      </a:schemeClr>
                    </a:solidFill>
                  </a:tcPr>
                </a:tc>
                <a:tc>
                  <a:txBody>
                    <a:bodyPr/>
                    <a:lstStyle/>
                    <a:p>
                      <a:pPr algn="r" fontAlgn="b"/>
                      <a:r>
                        <a:rPr lang="en-US" sz="1800" b="0" i="0" u="none" strike="noStrike">
                          <a:solidFill>
                            <a:schemeClr val="tx2"/>
                          </a:solidFill>
                          <a:effectLst/>
                          <a:latin typeface="Calibri" panose="020F0502020204030204" pitchFamily="34" charset="0"/>
                        </a:rPr>
                        <a:t>29.0%</a:t>
                      </a:r>
                    </a:p>
                  </a:txBody>
                  <a:tcPr marL="7620" marR="7620" marT="7620" marB="0" anchor="b">
                    <a:solidFill>
                      <a:schemeClr val="bg1">
                        <a:lumMod val="95000"/>
                      </a:schemeClr>
                    </a:solidFill>
                  </a:tcPr>
                </a:tc>
                <a:tc>
                  <a:txBody>
                    <a:bodyPr/>
                    <a:lstStyle/>
                    <a:p>
                      <a:pPr algn="r" fontAlgn="b"/>
                      <a:r>
                        <a:rPr lang="en-US" sz="1800" b="0" i="0" u="none" strike="noStrike">
                          <a:solidFill>
                            <a:schemeClr val="tx2"/>
                          </a:solidFill>
                          <a:effectLst/>
                          <a:latin typeface="Calibri" panose="020F0502020204030204" pitchFamily="34" charset="0"/>
                        </a:rPr>
                        <a:t>23.1%</a:t>
                      </a:r>
                    </a:p>
                  </a:txBody>
                  <a:tcPr marL="7620" marR="7620" marT="7620" marB="0" anchor="b">
                    <a:solidFill>
                      <a:schemeClr val="bg1">
                        <a:lumMod val="95000"/>
                      </a:schemeClr>
                    </a:solidFill>
                  </a:tcPr>
                </a:tc>
                <a:extLst>
                  <a:ext uri="{0D108BD9-81ED-4DB2-BD59-A6C34878D82A}">
                    <a16:rowId xmlns:a16="http://schemas.microsoft.com/office/drawing/2014/main" val="10002"/>
                  </a:ext>
                </a:extLst>
              </a:tr>
              <a:tr h="320373">
                <a:tc>
                  <a:txBody>
                    <a:bodyPr/>
                    <a:lstStyle/>
                    <a:p>
                      <a:pPr algn="l" fontAlgn="b"/>
                      <a:r>
                        <a:rPr lang="en-US" sz="2000" b="0" i="0" u="none" strike="noStrike" dirty="0">
                          <a:solidFill>
                            <a:schemeClr val="bg1"/>
                          </a:solidFill>
                          <a:effectLst/>
                          <a:latin typeface="Calibri" panose="020F0502020204030204" pitchFamily="34" charset="0"/>
                        </a:rPr>
                        <a:t>Bexar</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7</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30,831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18.8%</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33.4%</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18.8%</a:t>
                      </a:r>
                    </a:p>
                  </a:txBody>
                  <a:tcPr marL="7620" marR="7620" marT="7620" marB="0" anchor="b"/>
                </a:tc>
                <a:extLst>
                  <a:ext uri="{0D108BD9-81ED-4DB2-BD59-A6C34878D82A}">
                    <a16:rowId xmlns:a16="http://schemas.microsoft.com/office/drawing/2014/main" val="10003"/>
                  </a:ext>
                </a:extLst>
              </a:tr>
              <a:tr h="320373">
                <a:tc>
                  <a:txBody>
                    <a:bodyPr/>
                    <a:lstStyle/>
                    <a:p>
                      <a:pPr algn="l" fontAlgn="b"/>
                      <a:r>
                        <a:rPr lang="en-US" sz="2000" b="0" i="0" u="none" strike="noStrike" dirty="0">
                          <a:solidFill>
                            <a:schemeClr val="bg1"/>
                          </a:solidFill>
                          <a:effectLst/>
                          <a:latin typeface="Calibri" panose="020F0502020204030204" pitchFamily="34" charset="0"/>
                        </a:rPr>
                        <a:t>Dallas</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30,686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47.6%</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-25.5%</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47.6%</a:t>
                      </a:r>
                    </a:p>
                  </a:txBody>
                  <a:tcPr marL="7620" marR="7620" marT="7620" marB="0" anchor="b"/>
                </a:tc>
                <a:extLst>
                  <a:ext uri="{0D108BD9-81ED-4DB2-BD59-A6C34878D82A}">
                    <a16:rowId xmlns:a16="http://schemas.microsoft.com/office/drawing/2014/main" val="10004"/>
                  </a:ext>
                </a:extLst>
              </a:tr>
              <a:tr h="320373">
                <a:tc>
                  <a:txBody>
                    <a:bodyPr/>
                    <a:lstStyle/>
                    <a:p>
                      <a:pPr algn="l" fontAlgn="b"/>
                      <a:r>
                        <a:rPr lang="en-US" sz="2000" b="0" i="0" u="none" strike="noStrike" dirty="0">
                          <a:solidFill>
                            <a:schemeClr val="bg1"/>
                          </a:solidFill>
                          <a:effectLst/>
                          <a:latin typeface="Calibri" panose="020F0502020204030204" pitchFamily="34" charset="0"/>
                        </a:rPr>
                        <a:t>Denton</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27,911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9.7%</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67.0%</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9.7%</a:t>
                      </a:r>
                    </a:p>
                  </a:txBody>
                  <a:tcPr marL="7620" marR="7620" marT="7620" marB="0" anchor="b"/>
                </a:tc>
                <a:extLst>
                  <a:ext uri="{0D108BD9-81ED-4DB2-BD59-A6C34878D82A}">
                    <a16:rowId xmlns:a16="http://schemas.microsoft.com/office/drawing/2014/main" val="10005"/>
                  </a:ext>
                </a:extLst>
              </a:tr>
              <a:tr h="320373">
                <a:tc>
                  <a:txBody>
                    <a:bodyPr/>
                    <a:lstStyle/>
                    <a:p>
                      <a:pPr algn="l" fontAlgn="b"/>
                      <a:r>
                        <a:rPr lang="en-US" sz="2000" b="0" i="0" u="none" strike="noStrike" dirty="0">
                          <a:solidFill>
                            <a:schemeClr val="bg1"/>
                          </a:solidFill>
                          <a:effectLst/>
                          <a:latin typeface="Calibri" panose="020F0502020204030204" pitchFamily="34" charset="0"/>
                        </a:rPr>
                        <a:t>Collin</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10</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27,150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19.0%</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56.5%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19.0%</a:t>
                      </a:r>
                    </a:p>
                  </a:txBody>
                  <a:tcPr marL="7620" marR="7620" marT="7620" marB="0" anchor="b"/>
                </a:tc>
                <a:extLst>
                  <a:ext uri="{0D108BD9-81ED-4DB2-BD59-A6C34878D82A}">
                    <a16:rowId xmlns:a16="http://schemas.microsoft.com/office/drawing/2014/main" val="10006"/>
                  </a:ext>
                </a:extLst>
              </a:tr>
              <a:tr h="320373">
                <a:tc>
                  <a:txBody>
                    <a:bodyPr/>
                    <a:lstStyle/>
                    <a:p>
                      <a:pPr algn="l" fontAlgn="b"/>
                      <a:r>
                        <a:rPr lang="en-US" sz="2000" b="0" i="0" u="none" strike="noStrike" dirty="0">
                          <a:solidFill>
                            <a:schemeClr val="bg1"/>
                          </a:solidFill>
                          <a:effectLst/>
                          <a:latin typeface="Calibri" panose="020F0502020204030204" pitchFamily="34" charset="0"/>
                        </a:rPr>
                        <a:t>Fort Bend</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22,870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22.6%</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48.1%</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22.6%</a:t>
                      </a:r>
                    </a:p>
                  </a:txBody>
                  <a:tcPr marL="7620" marR="7620" marT="7620" marB="0" anchor="b"/>
                </a:tc>
                <a:extLst>
                  <a:ext uri="{0D108BD9-81ED-4DB2-BD59-A6C34878D82A}">
                    <a16:rowId xmlns:a16="http://schemas.microsoft.com/office/drawing/2014/main" val="10007"/>
                  </a:ext>
                </a:extLst>
              </a:tr>
              <a:tr h="320373">
                <a:tc>
                  <a:txBody>
                    <a:bodyPr/>
                    <a:lstStyle/>
                    <a:p>
                      <a:pPr algn="l" fontAlgn="b"/>
                      <a:r>
                        <a:rPr lang="en-US" sz="2000" b="0" i="0" u="none" strike="noStrike" dirty="0">
                          <a:solidFill>
                            <a:schemeClr val="bg1"/>
                          </a:solidFill>
                          <a:effectLst/>
                          <a:latin typeface="Calibri" panose="020F0502020204030204" pitchFamily="34" charset="0"/>
                        </a:rPr>
                        <a:t>Travis</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15</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22,116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30.0%</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22.1%</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30.0%</a:t>
                      </a:r>
                    </a:p>
                  </a:txBody>
                  <a:tcPr marL="7620" marR="7620" marT="7620" marB="0" anchor="b"/>
                </a:tc>
                <a:extLst>
                  <a:ext uri="{0D108BD9-81ED-4DB2-BD59-A6C34878D82A}">
                    <a16:rowId xmlns:a16="http://schemas.microsoft.com/office/drawing/2014/main" val="10008"/>
                  </a:ext>
                </a:extLst>
              </a:tr>
              <a:tr h="320373">
                <a:tc>
                  <a:txBody>
                    <a:bodyPr/>
                    <a:lstStyle/>
                    <a:p>
                      <a:pPr algn="l" fontAlgn="b"/>
                      <a:r>
                        <a:rPr lang="en-US" sz="2000" b="0" i="0" u="none" strike="noStrike" dirty="0">
                          <a:solidFill>
                            <a:schemeClr val="bg1"/>
                          </a:solidFill>
                          <a:effectLst/>
                          <a:latin typeface="Calibri" panose="020F0502020204030204" pitchFamily="34" charset="0"/>
                        </a:rPr>
                        <a:t>Williamson</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19,776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6.3%</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73.5%</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10009"/>
                  </a:ext>
                </a:extLst>
              </a:tr>
              <a:tr h="320373">
                <a:tc>
                  <a:txBody>
                    <a:bodyPr/>
                    <a:lstStyle/>
                    <a:p>
                      <a:pPr algn="l" fontAlgn="b"/>
                      <a:r>
                        <a:rPr lang="en-US" sz="2000" b="0" i="0" u="none" strike="noStrike" dirty="0">
                          <a:solidFill>
                            <a:schemeClr val="bg1"/>
                          </a:solidFill>
                          <a:effectLst/>
                          <a:latin typeface="Calibri" panose="020F0502020204030204" pitchFamily="34" charset="0"/>
                        </a:rPr>
                        <a:t>Montgomery</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16,412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8.8%</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68.5%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8.8%</a:t>
                      </a:r>
                    </a:p>
                  </a:txBody>
                  <a:tcPr marL="7620" marR="7620" marT="7620" marB="0" anchor="b"/>
                </a:tc>
                <a:extLst>
                  <a:ext uri="{0D108BD9-81ED-4DB2-BD59-A6C34878D82A}">
                    <a16:rowId xmlns:a16="http://schemas.microsoft.com/office/drawing/2014/main" val="10010"/>
                  </a:ext>
                </a:extLst>
              </a:tr>
              <a:tr h="320373">
                <a:tc>
                  <a:txBody>
                    <a:bodyPr/>
                    <a:lstStyle/>
                    <a:p>
                      <a:pPr algn="l" fontAlgn="b"/>
                      <a:r>
                        <a:rPr lang="en-US" sz="2000" b="0" i="0" u="none" strike="noStrike" dirty="0" smtClean="0">
                          <a:solidFill>
                            <a:schemeClr val="bg1"/>
                          </a:solidFill>
                          <a:effectLst/>
                          <a:latin typeface="Calibri" panose="020F0502020204030204" pitchFamily="34" charset="0"/>
                        </a:rPr>
                        <a:t>Hidalgo*</a:t>
                      </a:r>
                      <a:endParaRPr lang="en-US" sz="20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49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10,474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28.5%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-34.5%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28.5%</a:t>
                      </a:r>
                    </a:p>
                  </a:txBody>
                  <a:tcPr marL="7620" marR="7620" marT="7620" marB="0" anchor="b"/>
                </a:tc>
                <a:extLst>
                  <a:ext uri="{0D108BD9-81ED-4DB2-BD59-A6C34878D82A}">
                    <a16:rowId xmlns:a16="http://schemas.microsoft.com/office/drawing/2014/main" val="10011"/>
                  </a:ext>
                </a:extLst>
              </a:tr>
              <a:tr h="385211">
                <a:tc gridSpan="6">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Hidalgo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and Harris Counties had negative net migration (Harris -10,322 and Hidalgo -621).</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dirty="0">
                          <a:effectLst/>
                        </a:rPr>
                        <a:t>Source: U.S. Census  Bureau, </a:t>
                      </a:r>
                      <a:r>
                        <a:rPr lang="en-US" sz="1050" dirty="0" smtClean="0">
                          <a:effectLst/>
                        </a:rPr>
                        <a:t>2017 </a:t>
                      </a:r>
                      <a:r>
                        <a:rPr lang="en-US" sz="1050" dirty="0">
                          <a:effectLst/>
                        </a:rPr>
                        <a:t>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bg1"/>
                </a:solidFill>
              </a:rPr>
              <a:t>Top Counties for Numeric Growth in </a:t>
            </a:r>
            <a:r>
              <a:rPr lang="en-US" dirty="0">
                <a:solidFill>
                  <a:schemeClr val="bg1"/>
                </a:solidFill>
              </a:rPr>
              <a:t>Texas, </a:t>
            </a:r>
            <a:r>
              <a:rPr lang="en-US" dirty="0" smtClean="0">
                <a:solidFill>
                  <a:schemeClr val="bg1"/>
                </a:solidFill>
              </a:rPr>
              <a:t>2016-2017</a:t>
            </a:r>
            <a:endParaRPr lang="en-US" dirty="0">
              <a:solidFill>
                <a:schemeClr val="bg1"/>
              </a:solidFill>
            </a:endParaRPr>
          </a:p>
        </p:txBody>
      </p:sp>
      <p:sp>
        <p:nvSpPr>
          <p:cNvPr id="4" name="Rectangle 3"/>
          <p:cNvSpPr/>
          <p:nvPr/>
        </p:nvSpPr>
        <p:spPr>
          <a:xfrm>
            <a:off x="4503336" y="2422315"/>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5" name="Rectangle 4"/>
          <p:cNvSpPr/>
          <p:nvPr/>
        </p:nvSpPr>
        <p:spPr>
          <a:xfrm>
            <a:off x="4495800" y="3387556"/>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6" name="Rectangle 5"/>
          <p:cNvSpPr/>
          <p:nvPr/>
        </p:nvSpPr>
        <p:spPr>
          <a:xfrm>
            <a:off x="5951136" y="2420701"/>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961184" y="3386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7398936" y="2422315"/>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9" name="Rectangle 8"/>
          <p:cNvSpPr/>
          <p:nvPr/>
        </p:nvSpPr>
        <p:spPr>
          <a:xfrm>
            <a:off x="7398936" y="3384386"/>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4513384" y="2730449"/>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1" name="Rectangle 10"/>
          <p:cNvSpPr/>
          <p:nvPr/>
        </p:nvSpPr>
        <p:spPr>
          <a:xfrm>
            <a:off x="4495800"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2" name="Rectangle 11"/>
          <p:cNvSpPr/>
          <p:nvPr/>
        </p:nvSpPr>
        <p:spPr>
          <a:xfrm>
            <a:off x="5951136"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3" name="Rectangle 12"/>
          <p:cNvSpPr/>
          <p:nvPr/>
        </p:nvSpPr>
        <p:spPr>
          <a:xfrm>
            <a:off x="5971232" y="2710987"/>
            <a:ext cx="1420168" cy="629062"/>
          </a:xfrm>
          <a:prstGeom prst="rect">
            <a:avLst/>
          </a:prstGeom>
          <a:ln w="22225">
            <a:solidFill>
              <a:schemeClr val="accent6"/>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2393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pPr algn="ctr"/>
            <a:r>
              <a:rPr lang="en-US" dirty="0" smtClean="0">
                <a:solidFill>
                  <a:schemeClr val="bg1"/>
                </a:solidFill>
              </a:rPr>
              <a:t>Top Counties for Percent Growth* in </a:t>
            </a:r>
            <a:r>
              <a:rPr lang="en-US" dirty="0">
                <a:solidFill>
                  <a:schemeClr val="bg1"/>
                </a:solidFill>
              </a:rPr>
              <a:t>Texas, </a:t>
            </a:r>
            <a:r>
              <a:rPr lang="en-US" dirty="0" smtClean="0">
                <a:solidFill>
                  <a:schemeClr val="bg1"/>
                </a:solidFill>
              </a:rPr>
              <a:t>2016-2017</a:t>
            </a:r>
            <a:endParaRPr lang="en-US" dirty="0">
              <a:solidFill>
                <a:schemeClr val="bg1"/>
              </a:solidFill>
            </a:endParaRPr>
          </a:p>
        </p:txBody>
      </p:sp>
      <p:graphicFrame>
        <p:nvGraphicFramePr>
          <p:cNvPr id="4" name="Table 3"/>
          <p:cNvGraphicFramePr>
            <a:graphicFrameLocks noGrp="1"/>
          </p:cNvGraphicFramePr>
          <p:nvPr>
            <p:extLst/>
          </p:nvPr>
        </p:nvGraphicFramePr>
        <p:xfrm>
          <a:off x="1600200" y="1143000"/>
          <a:ext cx="6781800" cy="5072587"/>
        </p:xfrm>
        <a:graphic>
          <a:graphicData uri="http://schemas.openxmlformats.org/drawingml/2006/table">
            <a:tbl>
              <a:tblPr firstRow="1" firstCol="1" bandRow="1">
                <a:tableStyleId>{5C22544A-7EE6-4342-B048-85BDC9FD1C3A}</a:tableStyleId>
              </a:tblPr>
              <a:tblGrid>
                <a:gridCol w="2074433">
                  <a:extLst>
                    <a:ext uri="{9D8B030D-6E8A-4147-A177-3AD203B41FA5}">
                      <a16:colId xmlns:a16="http://schemas.microsoft.com/office/drawing/2014/main" val="20000"/>
                    </a:ext>
                  </a:extLst>
                </a:gridCol>
                <a:gridCol w="638287">
                  <a:extLst>
                    <a:ext uri="{9D8B030D-6E8A-4147-A177-3AD203B41FA5}">
                      <a16:colId xmlns:a16="http://schemas.microsoft.com/office/drawing/2014/main" val="20001"/>
                    </a:ext>
                  </a:extLst>
                </a:gridCol>
                <a:gridCol w="1436146">
                  <a:extLst>
                    <a:ext uri="{9D8B030D-6E8A-4147-A177-3AD203B41FA5}">
                      <a16:colId xmlns:a16="http://schemas.microsoft.com/office/drawing/2014/main" val="20002"/>
                    </a:ext>
                  </a:extLst>
                </a:gridCol>
                <a:gridCol w="1276574">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990600">
                <a:tc>
                  <a:txBody>
                    <a:bodyPr/>
                    <a:lstStyle/>
                    <a:p>
                      <a:pPr algn="ctr">
                        <a:lnSpc>
                          <a:spcPct val="107000"/>
                        </a:lnSpc>
                      </a:pPr>
                      <a:r>
                        <a:rPr lang="en-US" sz="1400" dirty="0" smtClean="0">
                          <a:effectLst/>
                          <a:latin typeface="Calibri" panose="020F0502020204030204" pitchFamily="34" charset="0"/>
                        </a:rPr>
                        <a:t>County</a:t>
                      </a:r>
                    </a:p>
                    <a:p>
                      <a:pPr algn="ctr">
                        <a:lnSpc>
                          <a:spcPct val="107000"/>
                        </a:lnSpc>
                      </a:pPr>
                      <a:endParaRPr lang="en-US" sz="14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U.S. Rank</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smtClean="0">
                          <a:effectLst/>
                        </a:rPr>
                        <a:t>2015-2016</a:t>
                      </a:r>
                      <a:r>
                        <a:rPr lang="en-US" sz="1400" baseline="0" dirty="0" smtClean="0">
                          <a:effectLst/>
                        </a:rPr>
                        <a:t> </a:t>
                      </a:r>
                      <a:r>
                        <a:rPr lang="en-US" sz="1400" dirty="0" smtClean="0">
                          <a:effectLst/>
                        </a:rPr>
                        <a:t>Percent Population </a:t>
                      </a:r>
                      <a:r>
                        <a:rPr lang="en-US" sz="1400" dirty="0">
                          <a:effectLst/>
                        </a:rPr>
                        <a:t>Change</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Percent </a:t>
                      </a:r>
                      <a:r>
                        <a:rPr lang="en-US" sz="1400" dirty="0" smtClean="0">
                          <a:effectLst/>
                        </a:rPr>
                        <a:t>Change</a:t>
                      </a:r>
                      <a:r>
                        <a:rPr lang="en-US" sz="1400" baseline="0" dirty="0" smtClean="0">
                          <a:effectLst/>
                        </a:rPr>
                        <a:t> </a:t>
                      </a:r>
                      <a:r>
                        <a:rPr lang="en-US" sz="1400" dirty="0" smtClean="0">
                          <a:effectLst/>
                        </a:rPr>
                        <a:t>from Domestic Migration</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Percent </a:t>
                      </a:r>
                      <a:r>
                        <a:rPr lang="en-US" sz="1400" dirty="0" smtClean="0">
                          <a:effectLst/>
                        </a:rPr>
                        <a:t> Change from International</a:t>
                      </a:r>
                    </a:p>
                    <a:p>
                      <a:pPr marL="0" marR="0" algn="ctr">
                        <a:lnSpc>
                          <a:spcPct val="107000"/>
                        </a:lnSpc>
                        <a:spcBef>
                          <a:spcPts val="0"/>
                        </a:spcBef>
                        <a:spcAft>
                          <a:spcPts val="0"/>
                        </a:spcAft>
                      </a:pPr>
                      <a:r>
                        <a:rPr lang="en-US" sz="1400" dirty="0" smtClean="0">
                          <a:effectLst/>
                        </a:rPr>
                        <a:t>Migration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13999">
                <a:tc>
                  <a:txBody>
                    <a:bodyPr/>
                    <a:lstStyle/>
                    <a:p>
                      <a:pPr algn="l" fontAlgn="b"/>
                      <a:r>
                        <a:rPr lang="en-US" sz="2000" b="0" i="0" u="none" strike="noStrike" dirty="0">
                          <a:solidFill>
                            <a:schemeClr val="bg1"/>
                          </a:solidFill>
                          <a:effectLst/>
                          <a:latin typeface="Calibri" panose="020F0502020204030204" pitchFamily="34" charset="0"/>
                        </a:rPr>
                        <a:t>Comal</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2</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5.1%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90.7%</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1.9%</a:t>
                      </a:r>
                    </a:p>
                  </a:txBody>
                  <a:tcPr marL="7620" marR="7620" marT="7620" marB="0" anchor="b"/>
                </a:tc>
                <a:extLst>
                  <a:ext uri="{0D108BD9-81ED-4DB2-BD59-A6C34878D82A}">
                    <a16:rowId xmlns:a16="http://schemas.microsoft.com/office/drawing/2014/main" val="10001"/>
                  </a:ext>
                </a:extLst>
              </a:tr>
              <a:tr h="313999">
                <a:tc>
                  <a:txBody>
                    <a:bodyPr/>
                    <a:lstStyle/>
                    <a:p>
                      <a:pPr algn="l" fontAlgn="b"/>
                      <a:r>
                        <a:rPr lang="en-US" sz="2000" b="0" i="0" u="none" strike="noStrike" dirty="0">
                          <a:solidFill>
                            <a:schemeClr val="bg1"/>
                          </a:solidFill>
                          <a:effectLst/>
                          <a:latin typeface="Calibri" panose="020F0502020204030204" pitchFamily="34" charset="0"/>
                        </a:rPr>
                        <a:t>Hays</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5.0%</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81.6%</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2.8%</a:t>
                      </a:r>
                    </a:p>
                  </a:txBody>
                  <a:tcPr marL="7620" marR="7620" marT="7620" marB="0" anchor="b"/>
                </a:tc>
                <a:extLst>
                  <a:ext uri="{0D108BD9-81ED-4DB2-BD59-A6C34878D82A}">
                    <a16:rowId xmlns:a16="http://schemas.microsoft.com/office/drawing/2014/main" val="10002"/>
                  </a:ext>
                </a:extLst>
              </a:tr>
              <a:tr h="313999">
                <a:tc>
                  <a:txBody>
                    <a:bodyPr/>
                    <a:lstStyle/>
                    <a:p>
                      <a:pPr algn="l" fontAlgn="b"/>
                      <a:r>
                        <a:rPr lang="en-US" sz="2000" b="0" i="0" u="none" strike="noStrike" dirty="0">
                          <a:solidFill>
                            <a:schemeClr val="bg1"/>
                          </a:solidFill>
                          <a:effectLst/>
                          <a:latin typeface="Calibri" panose="020F0502020204030204" pitchFamily="34" charset="0"/>
                        </a:rPr>
                        <a:t>Kendall</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5</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4.9%</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96.3%</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3.3%</a:t>
                      </a:r>
                    </a:p>
                  </a:txBody>
                  <a:tcPr marL="7620" marR="7620" marT="7620" marB="0" anchor="b"/>
                </a:tc>
                <a:extLst>
                  <a:ext uri="{0D108BD9-81ED-4DB2-BD59-A6C34878D82A}">
                    <a16:rowId xmlns:a16="http://schemas.microsoft.com/office/drawing/2014/main" val="10003"/>
                  </a:ext>
                </a:extLst>
              </a:tr>
              <a:tr h="313999">
                <a:tc>
                  <a:txBody>
                    <a:bodyPr/>
                    <a:lstStyle/>
                    <a:p>
                      <a:pPr algn="l" fontAlgn="b"/>
                      <a:r>
                        <a:rPr lang="en-US" sz="2000" b="0" i="0" u="none" strike="noStrike" dirty="0">
                          <a:solidFill>
                            <a:schemeClr val="bg1"/>
                          </a:solidFill>
                          <a:effectLst/>
                          <a:latin typeface="Calibri" panose="020F0502020204030204" pitchFamily="34" charset="0"/>
                        </a:rPr>
                        <a:t>Kaufman</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4.1%</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83.0%</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2.2%</a:t>
                      </a:r>
                    </a:p>
                  </a:txBody>
                  <a:tcPr marL="7620" marR="7620" marT="7620" marB="0" anchor="b"/>
                </a:tc>
                <a:extLst>
                  <a:ext uri="{0D108BD9-81ED-4DB2-BD59-A6C34878D82A}">
                    <a16:rowId xmlns:a16="http://schemas.microsoft.com/office/drawing/2014/main" val="10004"/>
                  </a:ext>
                </a:extLst>
              </a:tr>
              <a:tr h="313999">
                <a:tc>
                  <a:txBody>
                    <a:bodyPr/>
                    <a:lstStyle/>
                    <a:p>
                      <a:pPr algn="l" fontAlgn="b"/>
                      <a:r>
                        <a:rPr lang="en-US" sz="2000" b="0" i="0" u="none" strike="noStrike" dirty="0">
                          <a:solidFill>
                            <a:schemeClr val="bg1"/>
                          </a:solidFill>
                          <a:effectLst/>
                          <a:latin typeface="Calibri" panose="020F0502020204030204" pitchFamily="34" charset="0"/>
                        </a:rPr>
                        <a:t>Rains</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13</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4.0%</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103.1%</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2.9%</a:t>
                      </a:r>
                    </a:p>
                  </a:txBody>
                  <a:tcPr marL="7620" marR="7620" marT="7620" marB="0" anchor="b"/>
                </a:tc>
                <a:extLst>
                  <a:ext uri="{0D108BD9-81ED-4DB2-BD59-A6C34878D82A}">
                    <a16:rowId xmlns:a16="http://schemas.microsoft.com/office/drawing/2014/main" val="10005"/>
                  </a:ext>
                </a:extLst>
              </a:tr>
              <a:tr h="313999">
                <a:tc>
                  <a:txBody>
                    <a:bodyPr/>
                    <a:lstStyle/>
                    <a:p>
                      <a:pPr algn="l" fontAlgn="b"/>
                      <a:r>
                        <a:rPr lang="en-US" sz="2000" b="0" i="0" u="none" strike="noStrike" dirty="0">
                          <a:solidFill>
                            <a:schemeClr val="bg1"/>
                          </a:solidFill>
                          <a:effectLst/>
                          <a:latin typeface="Calibri" panose="020F0502020204030204" pitchFamily="34" charset="0"/>
                        </a:rPr>
                        <a:t>Williamson</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16</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3.7%</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73.5%</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10006"/>
                  </a:ext>
                </a:extLst>
              </a:tr>
              <a:tr h="313999">
                <a:tc>
                  <a:txBody>
                    <a:bodyPr/>
                    <a:lstStyle/>
                    <a:p>
                      <a:pPr algn="l" fontAlgn="b"/>
                      <a:r>
                        <a:rPr lang="en-US" sz="2000" b="0" i="0" u="none" strike="noStrike" dirty="0">
                          <a:solidFill>
                            <a:schemeClr val="bg1"/>
                          </a:solidFill>
                          <a:effectLst/>
                          <a:latin typeface="Calibri" panose="020F0502020204030204" pitchFamily="34" charset="0"/>
                        </a:rPr>
                        <a:t>Rockwall</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22</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3.6%</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81.8%</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2.4%</a:t>
                      </a:r>
                    </a:p>
                  </a:txBody>
                  <a:tcPr marL="7620" marR="7620" marT="7620" marB="0" anchor="b"/>
                </a:tc>
                <a:extLst>
                  <a:ext uri="{0D108BD9-81ED-4DB2-BD59-A6C34878D82A}">
                    <a16:rowId xmlns:a16="http://schemas.microsoft.com/office/drawing/2014/main" val="10007"/>
                  </a:ext>
                </a:extLst>
              </a:tr>
              <a:tr h="313999">
                <a:tc>
                  <a:txBody>
                    <a:bodyPr/>
                    <a:lstStyle/>
                    <a:p>
                      <a:pPr algn="l" fontAlgn="b"/>
                      <a:r>
                        <a:rPr lang="en-US" sz="2000" b="0" i="0" u="none" strike="noStrike" dirty="0">
                          <a:solidFill>
                            <a:schemeClr val="bg1"/>
                          </a:solidFill>
                          <a:effectLst/>
                          <a:latin typeface="Calibri" panose="020F0502020204030204" pitchFamily="34" charset="0"/>
                        </a:rPr>
                        <a:t>Parker</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26</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3.6%</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89.7%</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1.3%</a:t>
                      </a:r>
                    </a:p>
                  </a:txBody>
                  <a:tcPr marL="7620" marR="7620" marT="7620" marB="0" anchor="b"/>
                </a:tc>
                <a:extLst>
                  <a:ext uri="{0D108BD9-81ED-4DB2-BD59-A6C34878D82A}">
                    <a16:rowId xmlns:a16="http://schemas.microsoft.com/office/drawing/2014/main" val="10008"/>
                  </a:ext>
                </a:extLst>
              </a:tr>
              <a:tr h="313999">
                <a:tc>
                  <a:txBody>
                    <a:bodyPr/>
                    <a:lstStyle/>
                    <a:p>
                      <a:pPr algn="l" fontAlgn="b"/>
                      <a:r>
                        <a:rPr lang="en-US" sz="2000" b="0" i="0" u="none" strike="noStrike" dirty="0">
                          <a:solidFill>
                            <a:schemeClr val="bg1"/>
                          </a:solidFill>
                          <a:effectLst/>
                          <a:latin typeface="Calibri" panose="020F0502020204030204" pitchFamily="34" charset="0"/>
                        </a:rPr>
                        <a:t>Denton</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32</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3.5%</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67.0%</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9.7%</a:t>
                      </a:r>
                    </a:p>
                  </a:txBody>
                  <a:tcPr marL="7620" marR="7620" marT="7620" marB="0" anchor="b"/>
                </a:tc>
                <a:extLst>
                  <a:ext uri="{0D108BD9-81ED-4DB2-BD59-A6C34878D82A}">
                    <a16:rowId xmlns:a16="http://schemas.microsoft.com/office/drawing/2014/main" val="10009"/>
                  </a:ext>
                </a:extLst>
              </a:tr>
              <a:tr h="313999">
                <a:tc>
                  <a:txBody>
                    <a:bodyPr/>
                    <a:lstStyle/>
                    <a:p>
                      <a:pPr algn="l" fontAlgn="b"/>
                      <a:r>
                        <a:rPr lang="en-US" sz="2000" b="0" i="0" u="none" strike="noStrike" dirty="0">
                          <a:solidFill>
                            <a:schemeClr val="bg1"/>
                          </a:solidFill>
                          <a:effectLst/>
                          <a:latin typeface="Calibri" panose="020F0502020204030204" pitchFamily="34" charset="0"/>
                        </a:rPr>
                        <a:t>Guadalupe</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36</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3.3%</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81.4%</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2.7%</a:t>
                      </a:r>
                    </a:p>
                  </a:txBody>
                  <a:tcPr marL="7620" marR="7620" marT="7620" marB="0" anchor="b"/>
                </a:tc>
                <a:extLst>
                  <a:ext uri="{0D108BD9-81ED-4DB2-BD59-A6C34878D82A}">
                    <a16:rowId xmlns:a16="http://schemas.microsoft.com/office/drawing/2014/main" val="10010"/>
                  </a:ext>
                </a:extLst>
              </a:tr>
              <a:tr h="313999">
                <a:tc>
                  <a:txBody>
                    <a:bodyPr/>
                    <a:lstStyle/>
                    <a:p>
                      <a:pPr algn="l" fontAlgn="b"/>
                      <a:r>
                        <a:rPr lang="en-US" sz="2000" b="0" i="0" u="none" strike="noStrike" dirty="0">
                          <a:solidFill>
                            <a:schemeClr val="bg1"/>
                          </a:solidFill>
                          <a:effectLst/>
                          <a:latin typeface="Calibri" panose="020F0502020204030204" pitchFamily="34" charset="0"/>
                        </a:rPr>
                        <a:t>Ellis</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44</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78.2%</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3.0%</a:t>
                      </a:r>
                    </a:p>
                  </a:txBody>
                  <a:tcPr marL="7620" marR="7620" marT="7620" marB="0" anchor="b"/>
                </a:tc>
                <a:extLst>
                  <a:ext uri="{0D108BD9-81ED-4DB2-BD59-A6C34878D82A}">
                    <a16:rowId xmlns:a16="http://schemas.microsoft.com/office/drawing/2014/main" val="10011"/>
                  </a:ext>
                </a:extLst>
              </a:tr>
              <a:tr h="313999">
                <a:tc>
                  <a:txBody>
                    <a:bodyPr/>
                    <a:lstStyle/>
                    <a:p>
                      <a:pPr algn="l" fontAlgn="b"/>
                      <a:r>
                        <a:rPr lang="en-US" sz="2000" b="0" i="0" u="none" strike="noStrike" dirty="0">
                          <a:solidFill>
                            <a:schemeClr val="bg1"/>
                          </a:solidFill>
                          <a:effectLst/>
                          <a:latin typeface="Calibri" panose="020F0502020204030204" pitchFamily="34" charset="0"/>
                        </a:rPr>
                        <a:t>Llano</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45</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3.1%</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119.8%</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0.5%</a:t>
                      </a:r>
                    </a:p>
                  </a:txBody>
                  <a:tcPr marL="7620" marR="7620" marT="7620" marB="0" anchor="b"/>
                </a:tc>
                <a:extLst>
                  <a:ext uri="{0D108BD9-81ED-4DB2-BD59-A6C34878D82A}">
                    <a16:rowId xmlns:a16="http://schemas.microsoft.com/office/drawing/2014/main" val="1504884576"/>
                  </a:ext>
                </a:extLst>
              </a:tr>
              <a:tr h="313999">
                <a:tc>
                  <a:txBody>
                    <a:bodyPr/>
                    <a:lstStyle/>
                    <a:p>
                      <a:pPr algn="l" fontAlgn="b"/>
                      <a:r>
                        <a:rPr lang="en-US" sz="2000" b="0" i="0" u="none" strike="noStrike" dirty="0">
                          <a:solidFill>
                            <a:schemeClr val="bg1"/>
                          </a:solidFill>
                          <a:effectLst/>
                          <a:latin typeface="Calibri" panose="020F0502020204030204" pitchFamily="34" charset="0"/>
                        </a:rPr>
                        <a:t>Fort Bend</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48</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48.1%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22.6%</a:t>
                      </a:r>
                    </a:p>
                  </a:txBody>
                  <a:tcPr marL="7620" marR="7620" marT="7620" marB="0" anchor="b"/>
                </a:tc>
                <a:extLst>
                  <a:ext uri="{0D108BD9-81ED-4DB2-BD59-A6C34878D82A}">
                    <a16:rowId xmlns:a16="http://schemas.microsoft.com/office/drawing/2014/main" val="2999213434"/>
                  </a:ext>
                </a:extLst>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2017</a:t>
            </a:r>
          </a:p>
          <a:p>
            <a:pPr marL="0" marR="0">
              <a:lnSpc>
                <a:spcPct val="107000"/>
              </a:lnSpc>
              <a:spcBef>
                <a:spcPts val="0"/>
              </a:spcBef>
              <a:spcAft>
                <a:spcPts val="0"/>
              </a:spcAft>
            </a:pP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Source: U.S. Census  Bureau, </a:t>
            </a:r>
            <a:r>
              <a:rPr lang="fr-FR" sz="1100" dirty="0"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2017 </a:t>
            </a: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Vintage Population </a:t>
            </a:r>
            <a:r>
              <a:rPr lang="fr-FR" sz="1100" dirty="0" err="1"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791200" y="2133600"/>
            <a:ext cx="1295400" cy="4103116"/>
          </a:xfrm>
          <a:prstGeom prst="rect">
            <a:avLst/>
          </a:prstGeom>
          <a:noFill/>
          <a:ln w="34925">
            <a:solidFill>
              <a:srgbClr val="C00000"/>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66620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percent components </a:t>
            </a:r>
            <a:r>
              <a:rPr lang="en-US" sz="2400" dirty="0"/>
              <a:t>of population change</a:t>
            </a:r>
            <a:r>
              <a:rPr lang="en-US" sz="2400" dirty="0" smtClean="0"/>
              <a:t>, </a:t>
            </a:r>
            <a:r>
              <a:rPr lang="en-US" sz="2400" dirty="0"/>
              <a:t>Texas, 2011-2017</a:t>
            </a:r>
          </a:p>
        </p:txBody>
      </p:sp>
      <p:graphicFrame>
        <p:nvGraphicFramePr>
          <p:cNvPr id="7" name="Content Placeholder 6"/>
          <p:cNvGraphicFramePr>
            <a:graphicFrameLocks noGrp="1"/>
          </p:cNvGraphicFramePr>
          <p:nvPr>
            <p:ph idx="1"/>
            <p:extLst/>
          </p:nvPr>
        </p:nvGraphicFramePr>
        <p:xfrm>
          <a:off x="377824" y="1295400"/>
          <a:ext cx="9375775" cy="487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9</a:t>
            </a:fld>
            <a:endParaRPr lang="en-US" dirty="0"/>
          </a:p>
        </p:txBody>
      </p:sp>
      <p:sp>
        <p:nvSpPr>
          <p:cNvPr id="8" name="TextBox 7"/>
          <p:cNvSpPr txBox="1"/>
          <p:nvPr/>
        </p:nvSpPr>
        <p:spPr>
          <a:xfrm>
            <a:off x="228600" y="6459866"/>
            <a:ext cx="9067800" cy="261610"/>
          </a:xfrm>
          <a:prstGeom prst="rect">
            <a:avLst/>
          </a:prstGeom>
          <a:noFill/>
        </p:spPr>
        <p:txBody>
          <a:bodyPr wrap="square" rtlCol="0">
            <a:spAutoFit/>
          </a:bodyPr>
          <a:lstStyle/>
          <a:p>
            <a:r>
              <a:rPr lang="en-US" sz="1100" dirty="0" smtClean="0">
                <a:solidFill>
                  <a:schemeClr val="tx1">
                    <a:lumMod val="50000"/>
                    <a:lumOff val="50000"/>
                  </a:schemeClr>
                </a:solidFill>
              </a:rPr>
              <a:t>Source: U.S. Census Bureau, 2017 Vintage population estimates</a:t>
            </a:r>
            <a:endParaRPr lang="en-US" sz="1100" dirty="0">
              <a:solidFill>
                <a:schemeClr val="tx1">
                  <a:lumMod val="50000"/>
                  <a:lumOff val="50000"/>
                </a:schemeClr>
              </a:solidFill>
            </a:endParaRPr>
          </a:p>
        </p:txBody>
      </p:sp>
      <p:cxnSp>
        <p:nvCxnSpPr>
          <p:cNvPr id="10" name="Straight Arrow Connector 9"/>
          <p:cNvCxnSpPr/>
          <p:nvPr/>
        </p:nvCxnSpPr>
        <p:spPr>
          <a:xfrm>
            <a:off x="1295400" y="3581400"/>
            <a:ext cx="60960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55459"/>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2D153-A545-4A3E-B636-BC684C00752A}">
  <ds:schemaRefs>
    <ds:schemaRef ds:uri="http://schemas.microsoft.com/sharepoint/v3/contenttype/forms"/>
  </ds:schemaRefs>
</ds:datastoreItem>
</file>

<file path=customXml/itemProps2.xml><?xml version="1.0" encoding="utf-8"?>
<ds:datastoreItem xmlns:ds="http://schemas.openxmlformats.org/officeDocument/2006/customXml" ds:itemID="{0C327827-ADB5-4A53-A1D5-C733F495432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23948</TotalTime>
  <Words>2855</Words>
  <Application>Microsoft Office PowerPoint</Application>
  <PresentationFormat>Letter Paper (8.5x11 in)</PresentationFormat>
  <Paragraphs>454</Paragraphs>
  <Slides>37</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Calibri Light</vt:lpstr>
      <vt:lpstr>Times New Roman</vt:lpstr>
      <vt:lpstr>1_Office Theme</vt:lpstr>
      <vt:lpstr>Demographics of Texas and Education</vt:lpstr>
      <vt:lpstr>Total Estimated Population by County, Texas, 2017</vt:lpstr>
      <vt:lpstr>Estimated Population Change, Texas Counties, 2010 to 2017</vt:lpstr>
      <vt:lpstr>Estimated Percent Change of the Total Population by County, Texas, 2016 to 2017</vt:lpstr>
      <vt:lpstr>Estimated Percent Change of the Total Population by County, Texas, 2010 to 2017</vt:lpstr>
      <vt:lpstr>Estimated Numeric Change from Domestic Migration by County, Texas, 2010 to 2017</vt:lpstr>
      <vt:lpstr>PowerPoint Presentation</vt:lpstr>
      <vt:lpstr>PowerPoint Presentation</vt:lpstr>
      <vt:lpstr>Estimates of percent components of population change, Texas, 2011-2017</vt:lpstr>
      <vt:lpstr>Domestic net-migration, Texas, Florida, California, 2011-2017</vt:lpstr>
      <vt:lpstr>Texas White (non-Hispanic) and Hispanic Populations by Age, 2014</vt:lpstr>
      <vt:lpstr>Texas Population Pyramid by Race/Ethnicity, 2014</vt:lpstr>
      <vt:lpstr>Texas Population Pyramid by Race/Ethnicity, 2014</vt:lpstr>
      <vt:lpstr>Texas Population Pyramid by Race/Ethnicity, 2014</vt:lpstr>
      <vt:lpstr>Estimated Population by Age Group, Texas, 2010 through 2016</vt:lpstr>
      <vt:lpstr>Estimated number of children less than 18 years of age, living below poverty, by county, Texas, 2012-2016</vt:lpstr>
      <vt:lpstr>Estimated percent of children less than 18 years of age, living below poverty, by county, Texas, 2012-2016</vt:lpstr>
      <vt:lpstr>Estimated number of children ages 5-17 years that do not speak English at home by county, Texas, 2012-2016</vt:lpstr>
      <vt:lpstr>Estimated percent of children ages 5-17 years that do not speak English at home by county, Texas, 2012-2016</vt:lpstr>
      <vt:lpstr>Projected and Estimated Population Growth in Texas, 2010-2050</vt:lpstr>
      <vt:lpstr>Projected Population of Persons Aged 0-18 Years by Race and Ethnicity, Texas 2010-2050</vt:lpstr>
      <vt:lpstr>Projected Population of Persons Aged 0-18 Years by Race and Ethnicity, Texas 2010-2050</vt:lpstr>
      <vt:lpstr>Projected Population of Persons Aged 0-18 Years by Race and Ethnicity, Texas 2010-2050</vt:lpstr>
      <vt:lpstr>Projected change in total population aged 0-18 years, Texas counties, 2010-2030</vt:lpstr>
      <vt:lpstr>Projected percent change in total population aged 0-18 years, Texas counties, 2010-2030</vt:lpstr>
      <vt:lpstr>Projected population and population change for persons aged 0-18 years, 2010-2030 for Texas counties by metro status</vt:lpstr>
      <vt:lpstr>Projected Population of Persons Aged 0-18 Years by Race and Ethnicity, Texas 2010-2050</vt:lpstr>
      <vt:lpstr>Projected Percent of Population of Persons Aged 0-18 Years by Race and Ethnicity, Texas 2010-2050</vt:lpstr>
      <vt:lpstr>Percent of Civilian Labor Force by Occupation, Texas, 2008, 2014 and 2014-2008 Difference</vt:lpstr>
      <vt:lpstr>Percent Distribution of Educational Attainment of Persons Aged 25 Years and Older, Texas, 2008, 2011, and 2015</vt:lpstr>
      <vt:lpstr>Educational Attainment of Persons Age 25 Years and Older by Race/Ethnicity, Texas, 2015</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Projected Population Change, Texas Counties, 2010-2050</vt:lpstr>
      <vt:lpstr>Projected Percent Change in Population 2010-2050</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636</cp:revision>
  <cp:lastPrinted>2012-07-15T20:37:49Z</cp:lastPrinted>
  <dcterms:created xsi:type="dcterms:W3CDTF">2010-01-22T14:36:29Z</dcterms:created>
  <dcterms:modified xsi:type="dcterms:W3CDTF">2018-05-21T19:37:19Z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