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2.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notesSlides/notesSlide24.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5.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xml" ContentType="application/vnd.openxmlformats-officedocument.themeOverr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73" r:id="rId3"/>
    <p:sldMasterId id="2147483703" r:id="rId4"/>
    <p:sldMasterId id="2147483721" r:id="rId5"/>
  </p:sldMasterIdLst>
  <p:notesMasterIdLst>
    <p:notesMasterId r:id="rId55"/>
  </p:notesMasterIdLst>
  <p:sldIdLst>
    <p:sldId id="256" r:id="rId6"/>
    <p:sldId id="513" r:id="rId7"/>
    <p:sldId id="528" r:id="rId8"/>
    <p:sldId id="529" r:id="rId9"/>
    <p:sldId id="537" r:id="rId10"/>
    <p:sldId id="326" r:id="rId11"/>
    <p:sldId id="405" r:id="rId12"/>
    <p:sldId id="328" r:id="rId13"/>
    <p:sldId id="364" r:id="rId14"/>
    <p:sldId id="530" r:id="rId15"/>
    <p:sldId id="485" r:id="rId16"/>
    <p:sldId id="486" r:id="rId17"/>
    <p:sldId id="531" r:id="rId18"/>
    <p:sldId id="532" r:id="rId19"/>
    <p:sldId id="533" r:id="rId20"/>
    <p:sldId id="514" r:id="rId21"/>
    <p:sldId id="406" r:id="rId22"/>
    <p:sldId id="515" r:id="rId23"/>
    <p:sldId id="516" r:id="rId24"/>
    <p:sldId id="424" r:id="rId25"/>
    <p:sldId id="425" r:id="rId26"/>
    <p:sldId id="517" r:id="rId27"/>
    <p:sldId id="518" r:id="rId28"/>
    <p:sldId id="409" r:id="rId29"/>
    <p:sldId id="408" r:id="rId30"/>
    <p:sldId id="504" r:id="rId31"/>
    <p:sldId id="499" r:id="rId32"/>
    <p:sldId id="526" r:id="rId33"/>
    <p:sldId id="527" r:id="rId34"/>
    <p:sldId id="536" r:id="rId35"/>
    <p:sldId id="519" r:id="rId36"/>
    <p:sldId id="540" r:id="rId37"/>
    <p:sldId id="520" r:id="rId38"/>
    <p:sldId id="542" r:id="rId39"/>
    <p:sldId id="521" r:id="rId40"/>
    <p:sldId id="541" r:id="rId41"/>
    <p:sldId id="522" r:id="rId42"/>
    <p:sldId id="539" r:id="rId43"/>
    <p:sldId id="423" r:id="rId44"/>
    <p:sldId id="534" r:id="rId45"/>
    <p:sldId id="535" r:id="rId46"/>
    <p:sldId id="524" r:id="rId47"/>
    <p:sldId id="525" r:id="rId48"/>
    <p:sldId id="538" r:id="rId49"/>
    <p:sldId id="454" r:id="rId50"/>
    <p:sldId id="495" r:id="rId51"/>
    <p:sldId id="496" r:id="rId52"/>
    <p:sldId id="497" r:id="rId53"/>
    <p:sldId id="258" r:id="rId5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61"/>
    <a:srgbClr val="F8A662"/>
    <a:srgbClr val="313D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1" autoAdjust="0"/>
    <p:restoredTop sz="79913" autoAdjust="0"/>
  </p:normalViewPr>
  <p:slideViewPr>
    <p:cSldViewPr snapToGrid="0">
      <p:cViewPr varScale="1">
        <p:scale>
          <a:sx n="120" d="100"/>
          <a:sy n="120" d="100"/>
        </p:scale>
        <p:origin x="21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embeddings/oleObject4.bin"/></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Column1</c:v>
                </c:pt>
              </c:strCache>
            </c:strRef>
          </c:tx>
          <c:dPt>
            <c:idx val="0"/>
            <c:bubble3D val="0"/>
            <c:spPr>
              <a:gradFill rotWithShape="1">
                <a:gsLst>
                  <a:gs pos="0">
                    <a:schemeClr val="accent1">
                      <a:shade val="65000"/>
                      <a:satMod val="103000"/>
                      <a:lumMod val="102000"/>
                      <a:tint val="94000"/>
                    </a:schemeClr>
                  </a:gs>
                  <a:gs pos="50000">
                    <a:schemeClr val="accent1">
                      <a:shade val="65000"/>
                      <a:satMod val="110000"/>
                      <a:lumMod val="100000"/>
                      <a:shade val="100000"/>
                    </a:schemeClr>
                  </a:gs>
                  <a:gs pos="100000">
                    <a:schemeClr val="accent1">
                      <a:shade val="65000"/>
                      <a:lumMod val="99000"/>
                      <a:satMod val="120000"/>
                      <a:shade val="78000"/>
                    </a:schemeClr>
                  </a:gs>
                </a:gsLst>
                <a:lin ang="5400000" scaled="0"/>
              </a:gradFill>
              <a:ln>
                <a:noFill/>
              </a:ln>
              <a:effectLst/>
            </c:spPr>
            <c:extLst>
              <c:ext xmlns:c16="http://schemas.microsoft.com/office/drawing/2014/chart" uri="{C3380CC4-5D6E-409C-BE32-E72D297353CC}">
                <c16:uniqueId val="{00000001-1CAE-4EE6-B661-FE899631095B}"/>
              </c:ext>
            </c:extLst>
          </c:dPt>
          <c:dPt>
            <c:idx val="1"/>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3-1CAE-4EE6-B661-FE899631095B}"/>
              </c:ext>
            </c:extLst>
          </c:dPt>
          <c:dPt>
            <c:idx val="2"/>
            <c:bubble3D val="0"/>
            <c:spPr>
              <a:gradFill rotWithShape="1">
                <a:gsLst>
                  <a:gs pos="0">
                    <a:schemeClr val="accent1">
                      <a:tint val="65000"/>
                      <a:satMod val="103000"/>
                      <a:lumMod val="102000"/>
                      <a:tint val="94000"/>
                    </a:schemeClr>
                  </a:gs>
                  <a:gs pos="50000">
                    <a:schemeClr val="accent1">
                      <a:tint val="65000"/>
                      <a:satMod val="110000"/>
                      <a:lumMod val="100000"/>
                      <a:shade val="100000"/>
                    </a:schemeClr>
                  </a:gs>
                  <a:gs pos="100000">
                    <a:schemeClr val="accent1">
                      <a:tint val="65000"/>
                      <a:lumMod val="99000"/>
                      <a:satMod val="120000"/>
                      <a:shade val="78000"/>
                    </a:schemeClr>
                  </a:gs>
                </a:gsLst>
                <a:lin ang="5400000" scaled="0"/>
              </a:gradFill>
              <a:ln>
                <a:noFill/>
              </a:ln>
              <a:effectLst/>
            </c:spPr>
            <c:extLst>
              <c:ext xmlns:c16="http://schemas.microsoft.com/office/drawing/2014/chart" uri="{C3380CC4-5D6E-409C-BE32-E72D297353CC}">
                <c16:uniqueId val="{00000005-1CAE-4EE6-B661-FE899631095B}"/>
              </c:ext>
            </c:extLst>
          </c:dPt>
          <c:dLbls>
            <c:dLbl>
              <c:idx val="0"/>
              <c:layout>
                <c:manualLayout>
                  <c:x val="-0.23298386603051471"/>
                  <c:y val="-4.190913185277751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CAE-4EE6-B661-FE899631095B}"/>
                </c:ext>
              </c:extLst>
            </c:dLbl>
            <c:dLbl>
              <c:idx val="1"/>
              <c:layout>
                <c:manualLayout>
                  <c:x val="0.20962232464170721"/>
                  <c:y val="-0.218233924689862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CAE-4EE6-B661-FE899631095B}"/>
                </c:ext>
              </c:extLst>
            </c:dLbl>
            <c:dLbl>
              <c:idx val="2"/>
              <c:layout>
                <c:manualLayout>
                  <c:x val="0.18227994191552493"/>
                  <c:y val="0.24279264271009196"/>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9620784140412909"/>
                      <c:h val="0.24793756160703073"/>
                    </c:manualLayout>
                  </c15:layout>
                </c:ext>
                <c:ext xmlns:c16="http://schemas.microsoft.com/office/drawing/2014/chart" uri="{C3380CC4-5D6E-409C-BE32-E72D297353CC}">
                  <c16:uniqueId val="{00000005-1CAE-4EE6-B661-FE899631095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Natural Increase</c:v>
                </c:pt>
                <c:pt idx="1">
                  <c:v>Domestic Migration</c:v>
                </c:pt>
                <c:pt idx="2">
                  <c:v>International Migration</c:v>
                </c:pt>
              </c:strCache>
            </c:strRef>
          </c:cat>
          <c:val>
            <c:numRef>
              <c:f>Sheet1!$B$2:$B$4</c:f>
              <c:numCache>
                <c:formatCode>General</c:formatCode>
                <c:ptCount val="3"/>
                <c:pt idx="0">
                  <c:v>524</c:v>
                </c:pt>
                <c:pt idx="1">
                  <c:v>227</c:v>
                </c:pt>
                <c:pt idx="2">
                  <c:v>288</c:v>
                </c:pt>
              </c:numCache>
            </c:numRef>
          </c:val>
          <c:extLst>
            <c:ext xmlns:c16="http://schemas.microsoft.com/office/drawing/2014/chart" uri="{C3380CC4-5D6E-409C-BE32-E72D297353CC}">
              <c16:uniqueId val="{00000006-1CAE-4EE6-B661-FE899631095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White-NH Male</c:v>
                </c:pt>
              </c:strCache>
            </c:strRef>
          </c:tx>
          <c:spPr>
            <a:solidFill>
              <a:schemeClr val="accent1"/>
            </a:solidFill>
            <a:ln>
              <a:noFill/>
            </a:ln>
            <a:effectLst/>
          </c:spPr>
          <c:invertIfNegative val="0"/>
          <c:cat>
            <c:strRef>
              <c:f>Sheet1!$A$2:$A$19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Sheet1!$B$2:$B$19</c:f>
              <c:numCache>
                <c:formatCode>General</c:formatCode>
                <c:ptCount val="18"/>
                <c:pt idx="0">
                  <c:v>-323070</c:v>
                </c:pt>
                <c:pt idx="1">
                  <c:v>-325453</c:v>
                </c:pt>
                <c:pt idx="2">
                  <c:v>-337695</c:v>
                </c:pt>
                <c:pt idx="3">
                  <c:v>-344155</c:v>
                </c:pt>
                <c:pt idx="4">
                  <c:v>-359905</c:v>
                </c:pt>
                <c:pt idx="5">
                  <c:v>-404087</c:v>
                </c:pt>
                <c:pt idx="6">
                  <c:v>-402264</c:v>
                </c:pt>
                <c:pt idx="7">
                  <c:v>-385492</c:v>
                </c:pt>
                <c:pt idx="8">
                  <c:v>-355649</c:v>
                </c:pt>
                <c:pt idx="9">
                  <c:v>-397372</c:v>
                </c:pt>
                <c:pt idx="10">
                  <c:v>-405694</c:v>
                </c:pt>
                <c:pt idx="11">
                  <c:v>-446174</c:v>
                </c:pt>
                <c:pt idx="12">
                  <c:v>-408348</c:v>
                </c:pt>
                <c:pt idx="13">
                  <c:v>-342602</c:v>
                </c:pt>
                <c:pt idx="14">
                  <c:v>-269009</c:v>
                </c:pt>
                <c:pt idx="15">
                  <c:v>-174891</c:v>
                </c:pt>
                <c:pt idx="16">
                  <c:v>-112221</c:v>
                </c:pt>
                <c:pt idx="17">
                  <c:v>-96073</c:v>
                </c:pt>
              </c:numCache>
            </c:numRef>
          </c:val>
          <c:extLst>
            <c:ext xmlns:c16="http://schemas.microsoft.com/office/drawing/2014/chart" uri="{C3380CC4-5D6E-409C-BE32-E72D297353CC}">
              <c16:uniqueId val="{00000000-78C6-410A-9B79-8C5B9B13A6F5}"/>
            </c:ext>
          </c:extLst>
        </c:ser>
        <c:ser>
          <c:idx val="1"/>
          <c:order val="1"/>
          <c:tx>
            <c:strRef>
              <c:f>Sheet1!$F$1</c:f>
              <c:strCache>
                <c:ptCount val="1"/>
                <c:pt idx="0">
                  <c:v>White-NH Female</c:v>
                </c:pt>
              </c:strCache>
            </c:strRef>
          </c:tx>
          <c:spPr>
            <a:solidFill>
              <a:schemeClr val="accent2"/>
            </a:solidFill>
            <a:ln>
              <a:noFill/>
            </a:ln>
            <a:effectLst/>
          </c:spPr>
          <c:invertIfNegative val="0"/>
          <c:cat>
            <c:strRef>
              <c:f>Sheet1!$A$2:$A$19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Sheet1!$F$2:$F$19</c:f>
              <c:numCache>
                <c:formatCode>#,##0</c:formatCode>
                <c:ptCount val="18"/>
                <c:pt idx="0">
                  <c:v>306853</c:v>
                </c:pt>
                <c:pt idx="1">
                  <c:v>310517</c:v>
                </c:pt>
                <c:pt idx="2">
                  <c:v>321103</c:v>
                </c:pt>
                <c:pt idx="3">
                  <c:v>321706</c:v>
                </c:pt>
                <c:pt idx="4">
                  <c:v>332957</c:v>
                </c:pt>
                <c:pt idx="5">
                  <c:v>390509</c:v>
                </c:pt>
                <c:pt idx="6">
                  <c:v>394204</c:v>
                </c:pt>
                <c:pt idx="7">
                  <c:v>378550</c:v>
                </c:pt>
                <c:pt idx="8">
                  <c:v>350386</c:v>
                </c:pt>
                <c:pt idx="9">
                  <c:v>390909</c:v>
                </c:pt>
                <c:pt idx="10">
                  <c:v>408038</c:v>
                </c:pt>
                <c:pt idx="11">
                  <c:v>456941</c:v>
                </c:pt>
                <c:pt idx="12">
                  <c:v>432306</c:v>
                </c:pt>
                <c:pt idx="13">
                  <c:v>372210</c:v>
                </c:pt>
                <c:pt idx="14">
                  <c:v>299410</c:v>
                </c:pt>
                <c:pt idx="15">
                  <c:v>208723</c:v>
                </c:pt>
                <c:pt idx="16">
                  <c:v>149296</c:v>
                </c:pt>
                <c:pt idx="17">
                  <c:v>171609</c:v>
                </c:pt>
              </c:numCache>
            </c:numRef>
          </c:val>
          <c:extLst>
            <c:ext xmlns:c16="http://schemas.microsoft.com/office/drawing/2014/chart" uri="{C3380CC4-5D6E-409C-BE32-E72D297353CC}">
              <c16:uniqueId val="{00000001-78C6-410A-9B79-8C5B9B13A6F5}"/>
            </c:ext>
          </c:extLst>
        </c:ser>
        <c:dLbls>
          <c:showLegendKey val="0"/>
          <c:showVal val="0"/>
          <c:showCatName val="0"/>
          <c:showSerName val="0"/>
          <c:showPercent val="0"/>
          <c:showBubbleSize val="0"/>
        </c:dLbls>
        <c:gapWidth val="25"/>
        <c:overlap val="100"/>
        <c:axId val="519770280"/>
        <c:axId val="519770608"/>
      </c:barChart>
      <c:catAx>
        <c:axId val="519770280"/>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19770608"/>
        <c:crosses val="autoZero"/>
        <c:auto val="1"/>
        <c:lblAlgn val="ctr"/>
        <c:lblOffset val="100"/>
        <c:noMultiLvlLbl val="0"/>
      </c:catAx>
      <c:valAx>
        <c:axId val="519770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19770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Sheet1!$B$61</c:f>
              <c:strCache>
                <c:ptCount val="1"/>
                <c:pt idx="0">
                  <c:v>Hispanic Male</c:v>
                </c:pt>
              </c:strCache>
            </c:strRef>
          </c:tx>
          <c:spPr>
            <a:solidFill>
              <a:schemeClr val="accent1"/>
            </a:solidFill>
            <a:ln>
              <a:noFill/>
            </a:ln>
            <a:effectLst/>
          </c:spPr>
          <c:invertIfNegative val="0"/>
          <c:cat>
            <c:strRef>
              <c:f>Sheet1!$A$62:$A$79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Sheet1!$B$62:$B$79</c:f>
              <c:numCache>
                <c:formatCode>General</c:formatCode>
                <c:ptCount val="18"/>
                <c:pt idx="0">
                  <c:v>-518789</c:v>
                </c:pt>
                <c:pt idx="1">
                  <c:v>-519089</c:v>
                </c:pt>
                <c:pt idx="2">
                  <c:v>-517203</c:v>
                </c:pt>
                <c:pt idx="3">
                  <c:v>-490678</c:v>
                </c:pt>
                <c:pt idx="4">
                  <c:v>-467127</c:v>
                </c:pt>
                <c:pt idx="5">
                  <c:v>-459190</c:v>
                </c:pt>
                <c:pt idx="6">
                  <c:v>-433481</c:v>
                </c:pt>
                <c:pt idx="7">
                  <c:v>-415209</c:v>
                </c:pt>
                <c:pt idx="8">
                  <c:v>-379484</c:v>
                </c:pt>
                <c:pt idx="9">
                  <c:v>-339790</c:v>
                </c:pt>
                <c:pt idx="10">
                  <c:v>-293426</c:v>
                </c:pt>
                <c:pt idx="11">
                  <c:v>-246297</c:v>
                </c:pt>
                <c:pt idx="12">
                  <c:v>-188018</c:v>
                </c:pt>
                <c:pt idx="13">
                  <c:v>-136090</c:v>
                </c:pt>
                <c:pt idx="14">
                  <c:v>-91177</c:v>
                </c:pt>
                <c:pt idx="15">
                  <c:v>-55668</c:v>
                </c:pt>
                <c:pt idx="16">
                  <c:v>-35166</c:v>
                </c:pt>
                <c:pt idx="17">
                  <c:v>-30669</c:v>
                </c:pt>
              </c:numCache>
            </c:numRef>
          </c:val>
          <c:extLst>
            <c:ext xmlns:c16="http://schemas.microsoft.com/office/drawing/2014/chart" uri="{C3380CC4-5D6E-409C-BE32-E72D297353CC}">
              <c16:uniqueId val="{00000000-9D69-4F25-B363-CE39F42B4912}"/>
            </c:ext>
          </c:extLst>
        </c:ser>
        <c:ser>
          <c:idx val="1"/>
          <c:order val="1"/>
          <c:tx>
            <c:strRef>
              <c:f>Sheet1!$C$61</c:f>
              <c:strCache>
                <c:ptCount val="1"/>
                <c:pt idx="0">
                  <c:v>Hispanic Female</c:v>
                </c:pt>
              </c:strCache>
            </c:strRef>
          </c:tx>
          <c:spPr>
            <a:solidFill>
              <a:schemeClr val="accent2"/>
            </a:solidFill>
            <a:ln>
              <a:noFill/>
            </a:ln>
            <a:effectLst/>
          </c:spPr>
          <c:invertIfNegative val="0"/>
          <c:cat>
            <c:strRef>
              <c:f>Sheet1!$A$62:$A$79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Sheet1!$C$62:$C$79</c:f>
              <c:numCache>
                <c:formatCode>#,##0</c:formatCode>
                <c:ptCount val="18"/>
                <c:pt idx="0">
                  <c:v>496971</c:v>
                </c:pt>
                <c:pt idx="1">
                  <c:v>500667</c:v>
                </c:pt>
                <c:pt idx="2">
                  <c:v>499713</c:v>
                </c:pt>
                <c:pt idx="3">
                  <c:v>472763</c:v>
                </c:pt>
                <c:pt idx="4">
                  <c:v>437153</c:v>
                </c:pt>
                <c:pt idx="5">
                  <c:v>423046</c:v>
                </c:pt>
                <c:pt idx="6">
                  <c:v>400788</c:v>
                </c:pt>
                <c:pt idx="7">
                  <c:v>395082</c:v>
                </c:pt>
                <c:pt idx="8">
                  <c:v>376874</c:v>
                </c:pt>
                <c:pt idx="9">
                  <c:v>343019</c:v>
                </c:pt>
                <c:pt idx="10">
                  <c:v>293685</c:v>
                </c:pt>
                <c:pt idx="11">
                  <c:v>252380</c:v>
                </c:pt>
                <c:pt idx="12">
                  <c:v>203784</c:v>
                </c:pt>
                <c:pt idx="13">
                  <c:v>154924</c:v>
                </c:pt>
                <c:pt idx="14">
                  <c:v>110364</c:v>
                </c:pt>
                <c:pt idx="15">
                  <c:v>73723</c:v>
                </c:pt>
                <c:pt idx="16">
                  <c:v>51852</c:v>
                </c:pt>
                <c:pt idx="17">
                  <c:v>53175</c:v>
                </c:pt>
              </c:numCache>
            </c:numRef>
          </c:val>
          <c:extLst>
            <c:ext xmlns:c16="http://schemas.microsoft.com/office/drawing/2014/chart" uri="{C3380CC4-5D6E-409C-BE32-E72D297353CC}">
              <c16:uniqueId val="{00000001-9D69-4F25-B363-CE39F42B4912}"/>
            </c:ext>
          </c:extLst>
        </c:ser>
        <c:dLbls>
          <c:showLegendKey val="0"/>
          <c:showVal val="0"/>
          <c:showCatName val="0"/>
          <c:showSerName val="0"/>
          <c:showPercent val="0"/>
          <c:showBubbleSize val="0"/>
        </c:dLbls>
        <c:gapWidth val="25"/>
        <c:overlap val="100"/>
        <c:axId val="578582216"/>
        <c:axId val="578589760"/>
      </c:barChart>
      <c:catAx>
        <c:axId val="57858221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78589760"/>
        <c:crosses val="autoZero"/>
        <c:auto val="1"/>
        <c:lblAlgn val="ctr"/>
        <c:lblOffset val="100"/>
        <c:noMultiLvlLbl val="0"/>
      </c:catAx>
      <c:valAx>
        <c:axId val="5785897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78582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Sheet1!$B$41</c:f>
              <c:strCache>
                <c:ptCount val="1"/>
                <c:pt idx="0">
                  <c:v>Asian-NH Male</c:v>
                </c:pt>
              </c:strCache>
            </c:strRef>
          </c:tx>
          <c:spPr>
            <a:solidFill>
              <a:schemeClr val="accent1">
                <a:lumMod val="50000"/>
              </a:schemeClr>
            </a:solidFill>
            <a:ln>
              <a:noFill/>
            </a:ln>
            <a:effectLst/>
          </c:spPr>
          <c:invertIfNegative val="0"/>
          <c:cat>
            <c:strRef>
              <c:f>Sheet1!$A$42:$A$59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Sheet1!$B$42:$B$59</c:f>
              <c:numCache>
                <c:formatCode>General</c:formatCode>
                <c:ptCount val="18"/>
                <c:pt idx="0">
                  <c:v>-43164</c:v>
                </c:pt>
                <c:pt idx="1">
                  <c:v>-44752</c:v>
                </c:pt>
                <c:pt idx="2">
                  <c:v>-45542</c:v>
                </c:pt>
                <c:pt idx="3">
                  <c:v>-40997</c:v>
                </c:pt>
                <c:pt idx="4">
                  <c:v>-45468</c:v>
                </c:pt>
                <c:pt idx="5">
                  <c:v>-57011</c:v>
                </c:pt>
                <c:pt idx="6">
                  <c:v>-59546</c:v>
                </c:pt>
                <c:pt idx="7">
                  <c:v>-58011</c:v>
                </c:pt>
                <c:pt idx="8">
                  <c:v>-57745</c:v>
                </c:pt>
                <c:pt idx="9">
                  <c:v>-52155</c:v>
                </c:pt>
                <c:pt idx="10">
                  <c:v>-41002</c:v>
                </c:pt>
                <c:pt idx="11">
                  <c:v>-33689</c:v>
                </c:pt>
                <c:pt idx="12">
                  <c:v>-28264</c:v>
                </c:pt>
                <c:pt idx="13">
                  <c:v>-22641</c:v>
                </c:pt>
                <c:pt idx="14">
                  <c:v>-15806</c:v>
                </c:pt>
                <c:pt idx="15">
                  <c:v>-10161</c:v>
                </c:pt>
                <c:pt idx="16">
                  <c:v>-5788</c:v>
                </c:pt>
                <c:pt idx="17">
                  <c:v>-3941</c:v>
                </c:pt>
              </c:numCache>
            </c:numRef>
          </c:val>
          <c:extLst>
            <c:ext xmlns:c16="http://schemas.microsoft.com/office/drawing/2014/chart" uri="{C3380CC4-5D6E-409C-BE32-E72D297353CC}">
              <c16:uniqueId val="{00000000-DA8C-477D-B9D4-0414C1692F41}"/>
            </c:ext>
          </c:extLst>
        </c:ser>
        <c:ser>
          <c:idx val="1"/>
          <c:order val="1"/>
          <c:tx>
            <c:strRef>
              <c:f>Sheet1!$C$41</c:f>
              <c:strCache>
                <c:ptCount val="1"/>
                <c:pt idx="0">
                  <c:v>Black-NH Male</c:v>
                </c:pt>
              </c:strCache>
            </c:strRef>
          </c:tx>
          <c:spPr>
            <a:solidFill>
              <a:schemeClr val="accent1">
                <a:lumMod val="75000"/>
              </a:schemeClr>
            </a:solidFill>
            <a:ln>
              <a:noFill/>
            </a:ln>
            <a:effectLst/>
          </c:spPr>
          <c:invertIfNegative val="0"/>
          <c:cat>
            <c:strRef>
              <c:f>Sheet1!$A$42:$A$59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Sheet1!$C$42:$C$59</c:f>
              <c:numCache>
                <c:formatCode>General</c:formatCode>
                <c:ptCount val="18"/>
                <c:pt idx="0">
                  <c:v>-118371</c:v>
                </c:pt>
                <c:pt idx="1">
                  <c:v>-119207</c:v>
                </c:pt>
                <c:pt idx="2">
                  <c:v>-124311</c:v>
                </c:pt>
                <c:pt idx="3">
                  <c:v>-127030</c:v>
                </c:pt>
                <c:pt idx="4">
                  <c:v>-135072</c:v>
                </c:pt>
                <c:pt idx="5">
                  <c:v>-141660</c:v>
                </c:pt>
                <c:pt idx="6">
                  <c:v>-125090</c:v>
                </c:pt>
                <c:pt idx="7">
                  <c:v>-119816</c:v>
                </c:pt>
                <c:pt idx="8">
                  <c:v>-106221</c:v>
                </c:pt>
                <c:pt idx="9">
                  <c:v>-106602</c:v>
                </c:pt>
                <c:pt idx="10">
                  <c:v>-101741</c:v>
                </c:pt>
                <c:pt idx="11">
                  <c:v>-96962</c:v>
                </c:pt>
                <c:pt idx="12">
                  <c:v>-78006</c:v>
                </c:pt>
                <c:pt idx="13">
                  <c:v>-54931</c:v>
                </c:pt>
                <c:pt idx="14">
                  <c:v>-33354</c:v>
                </c:pt>
                <c:pt idx="15">
                  <c:v>-19846</c:v>
                </c:pt>
                <c:pt idx="16">
                  <c:v>-11683</c:v>
                </c:pt>
                <c:pt idx="17">
                  <c:v>-9252</c:v>
                </c:pt>
              </c:numCache>
            </c:numRef>
          </c:val>
          <c:extLst>
            <c:ext xmlns:c16="http://schemas.microsoft.com/office/drawing/2014/chart" uri="{C3380CC4-5D6E-409C-BE32-E72D297353CC}">
              <c16:uniqueId val="{00000001-DA8C-477D-B9D4-0414C1692F41}"/>
            </c:ext>
          </c:extLst>
        </c:ser>
        <c:ser>
          <c:idx val="2"/>
          <c:order val="2"/>
          <c:tx>
            <c:strRef>
              <c:f>Sheet1!$D$41</c:f>
              <c:strCache>
                <c:ptCount val="1"/>
                <c:pt idx="0">
                  <c:v>White-NH Male</c:v>
                </c:pt>
              </c:strCache>
            </c:strRef>
          </c:tx>
          <c:spPr>
            <a:solidFill>
              <a:schemeClr val="accent1"/>
            </a:solidFill>
            <a:ln>
              <a:noFill/>
            </a:ln>
            <a:effectLst/>
          </c:spPr>
          <c:invertIfNegative val="0"/>
          <c:cat>
            <c:strRef>
              <c:f>Sheet1!$A$42:$A$59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Sheet1!$D$42:$D$59</c:f>
              <c:numCache>
                <c:formatCode>General</c:formatCode>
                <c:ptCount val="18"/>
                <c:pt idx="0">
                  <c:v>-323070</c:v>
                </c:pt>
                <c:pt idx="1">
                  <c:v>-325453</c:v>
                </c:pt>
                <c:pt idx="2">
                  <c:v>-337695</c:v>
                </c:pt>
                <c:pt idx="3">
                  <c:v>-344155</c:v>
                </c:pt>
                <c:pt idx="4">
                  <c:v>-359905</c:v>
                </c:pt>
                <c:pt idx="5">
                  <c:v>-404087</c:v>
                </c:pt>
                <c:pt idx="6">
                  <c:v>-402264</c:v>
                </c:pt>
                <c:pt idx="7">
                  <c:v>-385492</c:v>
                </c:pt>
                <c:pt idx="8">
                  <c:v>-355649</c:v>
                </c:pt>
                <c:pt idx="9">
                  <c:v>-397372</c:v>
                </c:pt>
                <c:pt idx="10">
                  <c:v>-405694</c:v>
                </c:pt>
                <c:pt idx="11">
                  <c:v>-446174</c:v>
                </c:pt>
                <c:pt idx="12">
                  <c:v>-408348</c:v>
                </c:pt>
                <c:pt idx="13">
                  <c:v>-342602</c:v>
                </c:pt>
                <c:pt idx="14">
                  <c:v>-269009</c:v>
                </c:pt>
                <c:pt idx="15">
                  <c:v>-174891</c:v>
                </c:pt>
                <c:pt idx="16">
                  <c:v>-112221</c:v>
                </c:pt>
                <c:pt idx="17">
                  <c:v>-96073</c:v>
                </c:pt>
              </c:numCache>
            </c:numRef>
          </c:val>
          <c:extLst>
            <c:ext xmlns:c16="http://schemas.microsoft.com/office/drawing/2014/chart" uri="{C3380CC4-5D6E-409C-BE32-E72D297353CC}">
              <c16:uniqueId val="{00000002-DA8C-477D-B9D4-0414C1692F41}"/>
            </c:ext>
          </c:extLst>
        </c:ser>
        <c:ser>
          <c:idx val="3"/>
          <c:order val="3"/>
          <c:tx>
            <c:strRef>
              <c:f>Sheet1!$E$41</c:f>
              <c:strCache>
                <c:ptCount val="1"/>
                <c:pt idx="0">
                  <c:v>Hispanic Male</c:v>
                </c:pt>
              </c:strCache>
            </c:strRef>
          </c:tx>
          <c:spPr>
            <a:solidFill>
              <a:schemeClr val="accent1">
                <a:lumMod val="60000"/>
                <a:lumOff val="40000"/>
              </a:schemeClr>
            </a:solidFill>
            <a:ln>
              <a:noFill/>
            </a:ln>
            <a:effectLst/>
          </c:spPr>
          <c:invertIfNegative val="0"/>
          <c:cat>
            <c:strRef>
              <c:f>Sheet1!$A$42:$A$59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Sheet1!$E$42:$E$59</c:f>
              <c:numCache>
                <c:formatCode>General</c:formatCode>
                <c:ptCount val="18"/>
                <c:pt idx="0">
                  <c:v>-518789</c:v>
                </c:pt>
                <c:pt idx="1">
                  <c:v>-519089</c:v>
                </c:pt>
                <c:pt idx="2">
                  <c:v>-517203</c:v>
                </c:pt>
                <c:pt idx="3">
                  <c:v>-490678</c:v>
                </c:pt>
                <c:pt idx="4">
                  <c:v>-467127</c:v>
                </c:pt>
                <c:pt idx="5">
                  <c:v>-459190</c:v>
                </c:pt>
                <c:pt idx="6">
                  <c:v>-433481</c:v>
                </c:pt>
                <c:pt idx="7">
                  <c:v>-415209</c:v>
                </c:pt>
                <c:pt idx="8">
                  <c:v>-379484</c:v>
                </c:pt>
                <c:pt idx="9">
                  <c:v>-339790</c:v>
                </c:pt>
                <c:pt idx="10">
                  <c:v>-293426</c:v>
                </c:pt>
                <c:pt idx="11">
                  <c:v>-246297</c:v>
                </c:pt>
                <c:pt idx="12">
                  <c:v>-188018</c:v>
                </c:pt>
                <c:pt idx="13">
                  <c:v>-136090</c:v>
                </c:pt>
                <c:pt idx="14">
                  <c:v>-91177</c:v>
                </c:pt>
                <c:pt idx="15">
                  <c:v>-55668</c:v>
                </c:pt>
                <c:pt idx="16">
                  <c:v>-35166</c:v>
                </c:pt>
                <c:pt idx="17">
                  <c:v>-30669</c:v>
                </c:pt>
              </c:numCache>
            </c:numRef>
          </c:val>
          <c:extLst>
            <c:ext xmlns:c16="http://schemas.microsoft.com/office/drawing/2014/chart" uri="{C3380CC4-5D6E-409C-BE32-E72D297353CC}">
              <c16:uniqueId val="{00000003-DA8C-477D-B9D4-0414C1692F41}"/>
            </c:ext>
          </c:extLst>
        </c:ser>
        <c:ser>
          <c:idx val="4"/>
          <c:order val="4"/>
          <c:tx>
            <c:strRef>
              <c:f>Sheet1!$F$41</c:f>
              <c:strCache>
                <c:ptCount val="1"/>
                <c:pt idx="0">
                  <c:v>Asian-NH Female</c:v>
                </c:pt>
              </c:strCache>
            </c:strRef>
          </c:tx>
          <c:spPr>
            <a:solidFill>
              <a:schemeClr val="accent2">
                <a:lumMod val="50000"/>
              </a:schemeClr>
            </a:solidFill>
            <a:ln>
              <a:noFill/>
            </a:ln>
            <a:effectLst/>
          </c:spPr>
          <c:invertIfNegative val="0"/>
          <c:cat>
            <c:strRef>
              <c:f>Sheet1!$A$42:$A$59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Sheet1!$F$42:$F$59</c:f>
              <c:numCache>
                <c:formatCode>#,##0</c:formatCode>
                <c:ptCount val="18"/>
                <c:pt idx="0">
                  <c:v>40471</c:v>
                </c:pt>
                <c:pt idx="1">
                  <c:v>42834</c:v>
                </c:pt>
                <c:pt idx="2">
                  <c:v>43915</c:v>
                </c:pt>
                <c:pt idx="3">
                  <c:v>39453</c:v>
                </c:pt>
                <c:pt idx="4">
                  <c:v>43197</c:v>
                </c:pt>
                <c:pt idx="5">
                  <c:v>58247</c:v>
                </c:pt>
                <c:pt idx="6">
                  <c:v>64601</c:v>
                </c:pt>
                <c:pt idx="7">
                  <c:v>64602</c:v>
                </c:pt>
                <c:pt idx="8">
                  <c:v>61414</c:v>
                </c:pt>
                <c:pt idx="9">
                  <c:v>55101</c:v>
                </c:pt>
                <c:pt idx="10">
                  <c:v>42631</c:v>
                </c:pt>
                <c:pt idx="11">
                  <c:v>37628</c:v>
                </c:pt>
                <c:pt idx="12">
                  <c:v>34235</c:v>
                </c:pt>
                <c:pt idx="13">
                  <c:v>28849</c:v>
                </c:pt>
                <c:pt idx="14">
                  <c:v>18649</c:v>
                </c:pt>
                <c:pt idx="15">
                  <c:v>12054</c:v>
                </c:pt>
                <c:pt idx="16">
                  <c:v>7023</c:v>
                </c:pt>
                <c:pt idx="17">
                  <c:v>6071</c:v>
                </c:pt>
              </c:numCache>
            </c:numRef>
          </c:val>
          <c:extLst>
            <c:ext xmlns:c16="http://schemas.microsoft.com/office/drawing/2014/chart" uri="{C3380CC4-5D6E-409C-BE32-E72D297353CC}">
              <c16:uniqueId val="{00000004-DA8C-477D-B9D4-0414C1692F41}"/>
            </c:ext>
          </c:extLst>
        </c:ser>
        <c:ser>
          <c:idx val="5"/>
          <c:order val="5"/>
          <c:tx>
            <c:strRef>
              <c:f>Sheet1!$G$41</c:f>
              <c:strCache>
                <c:ptCount val="1"/>
                <c:pt idx="0">
                  <c:v>Black-NH Female</c:v>
                </c:pt>
              </c:strCache>
            </c:strRef>
          </c:tx>
          <c:spPr>
            <a:solidFill>
              <a:schemeClr val="accent2">
                <a:lumMod val="75000"/>
              </a:schemeClr>
            </a:solidFill>
            <a:ln>
              <a:noFill/>
            </a:ln>
            <a:effectLst/>
          </c:spPr>
          <c:invertIfNegative val="0"/>
          <c:cat>
            <c:strRef>
              <c:f>Sheet1!$A$42:$A$59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Sheet1!$G$42:$G$59</c:f>
              <c:numCache>
                <c:formatCode>#,##0</c:formatCode>
                <c:ptCount val="18"/>
                <c:pt idx="0">
                  <c:v>114874</c:v>
                </c:pt>
                <c:pt idx="1">
                  <c:v>115795</c:v>
                </c:pt>
                <c:pt idx="2">
                  <c:v>120993</c:v>
                </c:pt>
                <c:pt idx="3">
                  <c:v>121262</c:v>
                </c:pt>
                <c:pt idx="4">
                  <c:v>127826</c:v>
                </c:pt>
                <c:pt idx="5">
                  <c:v>142655</c:v>
                </c:pt>
                <c:pt idx="6">
                  <c:v>132385</c:v>
                </c:pt>
                <c:pt idx="7">
                  <c:v>128741</c:v>
                </c:pt>
                <c:pt idx="8">
                  <c:v>116630</c:v>
                </c:pt>
                <c:pt idx="9">
                  <c:v>116320</c:v>
                </c:pt>
                <c:pt idx="10">
                  <c:v>112937</c:v>
                </c:pt>
                <c:pt idx="11">
                  <c:v>109330</c:v>
                </c:pt>
                <c:pt idx="12">
                  <c:v>92819</c:v>
                </c:pt>
                <c:pt idx="13">
                  <c:v>70203</c:v>
                </c:pt>
                <c:pt idx="14">
                  <c:v>45229</c:v>
                </c:pt>
                <c:pt idx="15">
                  <c:v>29882</c:v>
                </c:pt>
                <c:pt idx="16">
                  <c:v>20338</c:v>
                </c:pt>
                <c:pt idx="17">
                  <c:v>21099</c:v>
                </c:pt>
              </c:numCache>
            </c:numRef>
          </c:val>
          <c:extLst>
            <c:ext xmlns:c16="http://schemas.microsoft.com/office/drawing/2014/chart" uri="{C3380CC4-5D6E-409C-BE32-E72D297353CC}">
              <c16:uniqueId val="{00000005-DA8C-477D-B9D4-0414C1692F41}"/>
            </c:ext>
          </c:extLst>
        </c:ser>
        <c:ser>
          <c:idx val="6"/>
          <c:order val="6"/>
          <c:tx>
            <c:strRef>
              <c:f>Sheet1!$H$41</c:f>
              <c:strCache>
                <c:ptCount val="1"/>
                <c:pt idx="0">
                  <c:v>White-NH Female</c:v>
                </c:pt>
              </c:strCache>
            </c:strRef>
          </c:tx>
          <c:spPr>
            <a:solidFill>
              <a:schemeClr val="accent2"/>
            </a:solidFill>
            <a:ln>
              <a:noFill/>
            </a:ln>
            <a:effectLst/>
          </c:spPr>
          <c:invertIfNegative val="0"/>
          <c:cat>
            <c:strRef>
              <c:f>Sheet1!$A$42:$A$59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Sheet1!$H$42:$H$59</c:f>
              <c:numCache>
                <c:formatCode>#,##0</c:formatCode>
                <c:ptCount val="18"/>
                <c:pt idx="0">
                  <c:v>306853</c:v>
                </c:pt>
                <c:pt idx="1">
                  <c:v>310517</c:v>
                </c:pt>
                <c:pt idx="2">
                  <c:v>321103</c:v>
                </c:pt>
                <c:pt idx="3">
                  <c:v>321706</c:v>
                </c:pt>
                <c:pt idx="4">
                  <c:v>332957</c:v>
                </c:pt>
                <c:pt idx="5">
                  <c:v>390509</c:v>
                </c:pt>
                <c:pt idx="6">
                  <c:v>394204</c:v>
                </c:pt>
                <c:pt idx="7">
                  <c:v>378550</c:v>
                </c:pt>
                <c:pt idx="8">
                  <c:v>350386</c:v>
                </c:pt>
                <c:pt idx="9">
                  <c:v>390909</c:v>
                </c:pt>
                <c:pt idx="10">
                  <c:v>408038</c:v>
                </c:pt>
                <c:pt idx="11">
                  <c:v>456941</c:v>
                </c:pt>
                <c:pt idx="12">
                  <c:v>432306</c:v>
                </c:pt>
                <c:pt idx="13">
                  <c:v>372210</c:v>
                </c:pt>
                <c:pt idx="14">
                  <c:v>299410</c:v>
                </c:pt>
                <c:pt idx="15">
                  <c:v>208723</c:v>
                </c:pt>
                <c:pt idx="16">
                  <c:v>149296</c:v>
                </c:pt>
                <c:pt idx="17">
                  <c:v>171609</c:v>
                </c:pt>
              </c:numCache>
            </c:numRef>
          </c:val>
          <c:extLst>
            <c:ext xmlns:c16="http://schemas.microsoft.com/office/drawing/2014/chart" uri="{C3380CC4-5D6E-409C-BE32-E72D297353CC}">
              <c16:uniqueId val="{00000006-DA8C-477D-B9D4-0414C1692F41}"/>
            </c:ext>
          </c:extLst>
        </c:ser>
        <c:ser>
          <c:idx val="7"/>
          <c:order val="7"/>
          <c:tx>
            <c:strRef>
              <c:f>Sheet1!$I$41</c:f>
              <c:strCache>
                <c:ptCount val="1"/>
                <c:pt idx="0">
                  <c:v>Hispanic Female</c:v>
                </c:pt>
              </c:strCache>
            </c:strRef>
          </c:tx>
          <c:spPr>
            <a:solidFill>
              <a:schemeClr val="accent2">
                <a:lumMod val="60000"/>
                <a:lumOff val="40000"/>
              </a:schemeClr>
            </a:solidFill>
            <a:ln>
              <a:noFill/>
            </a:ln>
            <a:effectLst/>
          </c:spPr>
          <c:invertIfNegative val="0"/>
          <c:cat>
            <c:strRef>
              <c:f>Sheet1!$A$42:$A$59</c:f>
              <c:strCache>
                <c:ptCount val="18"/>
                <c:pt idx="0">
                  <c:v>Under 5 years</c:v>
                </c:pt>
                <c:pt idx="1">
                  <c:v>5 to 9 years</c:v>
                </c:pt>
                <c:pt idx="2">
                  <c:v>10 to 14 years</c:v>
                </c:pt>
                <c:pt idx="3">
                  <c:v>15 to 19 years</c:v>
                </c:pt>
                <c:pt idx="4">
                  <c:v>20 to 24 years</c:v>
                </c:pt>
                <c:pt idx="5">
                  <c:v>25 to 29 years</c:v>
                </c:pt>
                <c:pt idx="6">
                  <c:v>30 to 34 years</c:v>
                </c:pt>
                <c:pt idx="7">
                  <c:v>35 to 39 years</c:v>
                </c:pt>
                <c:pt idx="8">
                  <c:v>40 to 44 years</c:v>
                </c:pt>
                <c:pt idx="9">
                  <c:v>45 to 49 years</c:v>
                </c:pt>
                <c:pt idx="10">
                  <c:v>50 to 54 years</c:v>
                </c:pt>
                <c:pt idx="11">
                  <c:v>55 to 59 years</c:v>
                </c:pt>
                <c:pt idx="12">
                  <c:v>60 to 64 years</c:v>
                </c:pt>
                <c:pt idx="13">
                  <c:v>65 to 69 years</c:v>
                </c:pt>
                <c:pt idx="14">
                  <c:v>70 to 74 years</c:v>
                </c:pt>
                <c:pt idx="15">
                  <c:v>75 to 79 years</c:v>
                </c:pt>
                <c:pt idx="16">
                  <c:v>80 to 84 years</c:v>
                </c:pt>
                <c:pt idx="17">
                  <c:v>85 years and over</c:v>
                </c:pt>
              </c:strCache>
            </c:strRef>
          </c:cat>
          <c:val>
            <c:numRef>
              <c:f>Sheet1!$I$42:$I$59</c:f>
              <c:numCache>
                <c:formatCode>#,##0</c:formatCode>
                <c:ptCount val="18"/>
                <c:pt idx="0">
                  <c:v>496971</c:v>
                </c:pt>
                <c:pt idx="1">
                  <c:v>500667</c:v>
                </c:pt>
                <c:pt idx="2">
                  <c:v>499713</c:v>
                </c:pt>
                <c:pt idx="3">
                  <c:v>472763</c:v>
                </c:pt>
                <c:pt idx="4">
                  <c:v>437153</c:v>
                </c:pt>
                <c:pt idx="5">
                  <c:v>423046</c:v>
                </c:pt>
                <c:pt idx="6">
                  <c:v>400788</c:v>
                </c:pt>
                <c:pt idx="7">
                  <c:v>395082</c:v>
                </c:pt>
                <c:pt idx="8">
                  <c:v>376874</c:v>
                </c:pt>
                <c:pt idx="9">
                  <c:v>343019</c:v>
                </c:pt>
                <c:pt idx="10">
                  <c:v>293685</c:v>
                </c:pt>
                <c:pt idx="11">
                  <c:v>252380</c:v>
                </c:pt>
                <c:pt idx="12">
                  <c:v>203784</c:v>
                </c:pt>
                <c:pt idx="13">
                  <c:v>154924</c:v>
                </c:pt>
                <c:pt idx="14">
                  <c:v>110364</c:v>
                </c:pt>
                <c:pt idx="15">
                  <c:v>73723</c:v>
                </c:pt>
                <c:pt idx="16">
                  <c:v>51852</c:v>
                </c:pt>
                <c:pt idx="17">
                  <c:v>53175</c:v>
                </c:pt>
              </c:numCache>
            </c:numRef>
          </c:val>
          <c:extLst>
            <c:ext xmlns:c16="http://schemas.microsoft.com/office/drawing/2014/chart" uri="{C3380CC4-5D6E-409C-BE32-E72D297353CC}">
              <c16:uniqueId val="{00000007-DA8C-477D-B9D4-0414C1692F41}"/>
            </c:ext>
          </c:extLst>
        </c:ser>
        <c:dLbls>
          <c:showLegendKey val="0"/>
          <c:showVal val="0"/>
          <c:showCatName val="0"/>
          <c:showSerName val="0"/>
          <c:showPercent val="0"/>
          <c:showBubbleSize val="0"/>
        </c:dLbls>
        <c:gapWidth val="25"/>
        <c:overlap val="100"/>
        <c:axId val="515322096"/>
        <c:axId val="515316520"/>
      </c:barChart>
      <c:catAx>
        <c:axId val="51532209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15316520"/>
        <c:crosses val="autoZero"/>
        <c:auto val="1"/>
        <c:lblAlgn val="ctr"/>
        <c:lblOffset val="100"/>
        <c:noMultiLvlLbl val="0"/>
      </c:catAx>
      <c:valAx>
        <c:axId val="515316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15322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Sheet1!$A$4</c:f>
              <c:strCache>
                <c:ptCount val="1"/>
                <c:pt idx="0">
                  <c:v>Austin</c:v>
                </c:pt>
              </c:strCache>
            </c:strRef>
          </c:tx>
          <c:spPr>
            <a:solidFill>
              <a:schemeClr val="accent1">
                <a:lumMod val="75000"/>
              </a:schemeClr>
            </a:solidFill>
            <a:ln>
              <a:noFill/>
            </a:ln>
            <a:effectLst/>
          </c:spPr>
          <c:invertIfNegative val="0"/>
          <c:cat>
            <c:strRef>
              <c:f>Sheet1!$B$2:$L$2</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Sheet1!$B$4:$L$4</c:f>
              <c:numCache>
                <c:formatCode>0.00%</c:formatCode>
                <c:ptCount val="11"/>
                <c:pt idx="0">
                  <c:v>0.90600000000000003</c:v>
                </c:pt>
                <c:pt idx="1">
                  <c:v>0.96799999999999997</c:v>
                </c:pt>
                <c:pt idx="2">
                  <c:v>0.76300000000000001</c:v>
                </c:pt>
                <c:pt idx="3">
                  <c:v>0.91300000000000003</c:v>
                </c:pt>
                <c:pt idx="4">
                  <c:v>0.95099999999999996</c:v>
                </c:pt>
                <c:pt idx="6">
                  <c:v>0.44800000000000001</c:v>
                </c:pt>
                <c:pt idx="7">
                  <c:v>0.53800000000000003</c:v>
                </c:pt>
                <c:pt idx="8">
                  <c:v>0.23400000000000001</c:v>
                </c:pt>
                <c:pt idx="9">
                  <c:v>0.33700000000000002</c:v>
                </c:pt>
                <c:pt idx="10">
                  <c:v>0.71</c:v>
                </c:pt>
              </c:numCache>
            </c:numRef>
          </c:val>
          <c:extLst>
            <c:ext xmlns:c16="http://schemas.microsoft.com/office/drawing/2014/chart" uri="{C3380CC4-5D6E-409C-BE32-E72D297353CC}">
              <c16:uniqueId val="{00000000-E78E-4A15-AFB4-5AB1C6DE0DDA}"/>
            </c:ext>
          </c:extLst>
        </c:ser>
        <c:ser>
          <c:idx val="2"/>
          <c:order val="2"/>
          <c:tx>
            <c:strRef>
              <c:f>Sheet1!$A$5</c:f>
              <c:strCache>
                <c:ptCount val="1"/>
                <c:pt idx="0">
                  <c:v>Dallas</c:v>
                </c:pt>
              </c:strCache>
            </c:strRef>
          </c:tx>
          <c:spPr>
            <a:solidFill>
              <a:schemeClr val="accent2"/>
            </a:solidFill>
            <a:ln>
              <a:noFill/>
            </a:ln>
            <a:effectLst/>
          </c:spPr>
          <c:invertIfNegative val="0"/>
          <c:cat>
            <c:strRef>
              <c:f>Sheet1!$B$2:$L$2</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Sheet1!$B$5:$L$5</c:f>
              <c:numCache>
                <c:formatCode>0.00%</c:formatCode>
                <c:ptCount val="11"/>
                <c:pt idx="0">
                  <c:v>0.85399999999999998</c:v>
                </c:pt>
                <c:pt idx="1">
                  <c:v>0.95</c:v>
                </c:pt>
                <c:pt idx="2">
                  <c:v>0.59499999999999997</c:v>
                </c:pt>
                <c:pt idx="3">
                  <c:v>0.90800000000000003</c:v>
                </c:pt>
                <c:pt idx="4">
                  <c:v>0.88300000000000001</c:v>
                </c:pt>
                <c:pt idx="6">
                  <c:v>0.34599999999999997</c:v>
                </c:pt>
                <c:pt idx="7">
                  <c:v>0.432</c:v>
                </c:pt>
                <c:pt idx="8">
                  <c:v>0.129</c:v>
                </c:pt>
                <c:pt idx="9">
                  <c:v>0.26600000000000001</c:v>
                </c:pt>
                <c:pt idx="10">
                  <c:v>0.61199999999999999</c:v>
                </c:pt>
              </c:numCache>
            </c:numRef>
          </c:val>
          <c:extLst>
            <c:ext xmlns:c16="http://schemas.microsoft.com/office/drawing/2014/chart" uri="{C3380CC4-5D6E-409C-BE32-E72D297353CC}">
              <c16:uniqueId val="{00000001-E78E-4A15-AFB4-5AB1C6DE0DDA}"/>
            </c:ext>
          </c:extLst>
        </c:ser>
        <c:ser>
          <c:idx val="3"/>
          <c:order val="3"/>
          <c:tx>
            <c:strRef>
              <c:f>Sheet1!$A$6</c:f>
              <c:strCache>
                <c:ptCount val="1"/>
                <c:pt idx="0">
                  <c:v>Houston</c:v>
                </c:pt>
              </c:strCache>
            </c:strRef>
          </c:tx>
          <c:spPr>
            <a:solidFill>
              <a:schemeClr val="accent1">
                <a:lumMod val="60000"/>
                <a:lumOff val="40000"/>
              </a:schemeClr>
            </a:solidFill>
            <a:ln>
              <a:noFill/>
            </a:ln>
            <a:effectLst/>
          </c:spPr>
          <c:invertIfNegative val="0"/>
          <c:cat>
            <c:strRef>
              <c:f>Sheet1!$B$2:$L$2</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Sheet1!$B$6:$L$6</c:f>
              <c:numCache>
                <c:formatCode>0.00%</c:formatCode>
                <c:ptCount val="11"/>
                <c:pt idx="0">
                  <c:v>0.83499999999999996</c:v>
                </c:pt>
                <c:pt idx="1">
                  <c:v>0.95399999999999996</c:v>
                </c:pt>
                <c:pt idx="2">
                  <c:v>0.63300000000000001</c:v>
                </c:pt>
                <c:pt idx="3">
                  <c:v>0.9</c:v>
                </c:pt>
                <c:pt idx="4">
                  <c:v>0.88400000000000001</c:v>
                </c:pt>
                <c:pt idx="6">
                  <c:v>0.32400000000000001</c:v>
                </c:pt>
                <c:pt idx="7">
                  <c:v>0.435</c:v>
                </c:pt>
                <c:pt idx="8">
                  <c:v>0.14399999999999999</c:v>
                </c:pt>
                <c:pt idx="9">
                  <c:v>0.26500000000000001</c:v>
                </c:pt>
                <c:pt idx="10">
                  <c:v>0.57399999999999995</c:v>
                </c:pt>
              </c:numCache>
            </c:numRef>
          </c:val>
          <c:extLst>
            <c:ext xmlns:c16="http://schemas.microsoft.com/office/drawing/2014/chart" uri="{C3380CC4-5D6E-409C-BE32-E72D297353CC}">
              <c16:uniqueId val="{00000002-E78E-4A15-AFB4-5AB1C6DE0DDA}"/>
            </c:ext>
          </c:extLst>
        </c:ser>
        <c:ser>
          <c:idx val="4"/>
          <c:order val="4"/>
          <c:tx>
            <c:strRef>
              <c:f>Sheet1!$A$7</c:f>
              <c:strCache>
                <c:ptCount val="1"/>
                <c:pt idx="0">
                  <c:v>San Antonio</c:v>
                </c:pt>
              </c:strCache>
            </c:strRef>
          </c:tx>
          <c:spPr>
            <a:solidFill>
              <a:schemeClr val="accent1">
                <a:lumMod val="20000"/>
                <a:lumOff val="80000"/>
              </a:schemeClr>
            </a:solidFill>
            <a:ln>
              <a:noFill/>
            </a:ln>
            <a:effectLst/>
          </c:spPr>
          <c:invertIfNegative val="0"/>
          <c:cat>
            <c:strRef>
              <c:f>Sheet1!$B$2:$L$2</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Sheet1!$B$7:$L$7</c:f>
              <c:numCache>
                <c:formatCode>0.00%</c:formatCode>
                <c:ptCount val="11"/>
                <c:pt idx="0">
                  <c:v>0.85599999999999998</c:v>
                </c:pt>
                <c:pt idx="1">
                  <c:v>0.95799999999999996</c:v>
                </c:pt>
                <c:pt idx="2">
                  <c:v>0.76900000000000002</c:v>
                </c:pt>
                <c:pt idx="3">
                  <c:v>0.92500000000000004</c:v>
                </c:pt>
                <c:pt idx="4">
                  <c:v>0.85199999999999998</c:v>
                </c:pt>
                <c:pt idx="6">
                  <c:v>0.28100000000000003</c:v>
                </c:pt>
                <c:pt idx="7">
                  <c:v>0.41099999999999998</c:v>
                </c:pt>
                <c:pt idx="8">
                  <c:v>0.16600000000000001</c:v>
                </c:pt>
                <c:pt idx="9">
                  <c:v>0.308</c:v>
                </c:pt>
                <c:pt idx="10">
                  <c:v>0.52800000000000002</c:v>
                </c:pt>
              </c:numCache>
            </c:numRef>
          </c:val>
          <c:extLst>
            <c:ext xmlns:c16="http://schemas.microsoft.com/office/drawing/2014/chart" uri="{C3380CC4-5D6E-409C-BE32-E72D297353CC}">
              <c16:uniqueId val="{00000003-E78E-4A15-AFB4-5AB1C6DE0DDA}"/>
            </c:ext>
          </c:extLst>
        </c:ser>
        <c:dLbls>
          <c:showLegendKey val="0"/>
          <c:showVal val="0"/>
          <c:showCatName val="0"/>
          <c:showSerName val="0"/>
          <c:showPercent val="0"/>
          <c:showBubbleSize val="0"/>
        </c:dLbls>
        <c:gapWidth val="150"/>
        <c:axId val="462370856"/>
        <c:axId val="588029832"/>
      </c:barChart>
      <c:lineChart>
        <c:grouping val="standard"/>
        <c:varyColors val="0"/>
        <c:ser>
          <c:idx val="0"/>
          <c:order val="0"/>
          <c:tx>
            <c:strRef>
              <c:f>Sheet1!$A$3</c:f>
              <c:strCache>
                <c:ptCount val="1"/>
                <c:pt idx="0">
                  <c:v>Texas</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Sheet1!$B$2:$L$2</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Sheet1!$B$3:$L$3</c:f>
              <c:numCache>
                <c:formatCode>0.00%</c:formatCode>
                <c:ptCount val="11"/>
                <c:pt idx="0">
                  <c:v>0.83599999999999997</c:v>
                </c:pt>
                <c:pt idx="1">
                  <c:v>0.94</c:v>
                </c:pt>
                <c:pt idx="2">
                  <c:v>0.66200000000000003</c:v>
                </c:pt>
                <c:pt idx="3">
                  <c:v>0.89500000000000002</c:v>
                </c:pt>
                <c:pt idx="4">
                  <c:v>0.88400000000000001</c:v>
                </c:pt>
                <c:pt idx="6">
                  <c:v>0.29599999999999999</c:v>
                </c:pt>
                <c:pt idx="7">
                  <c:v>0.38600000000000001</c:v>
                </c:pt>
                <c:pt idx="8">
                  <c:v>0.14499999999999999</c:v>
                </c:pt>
                <c:pt idx="9">
                  <c:v>0.24199999999999999</c:v>
                </c:pt>
                <c:pt idx="10">
                  <c:v>0.59199999999999997</c:v>
                </c:pt>
              </c:numCache>
            </c:numRef>
          </c:val>
          <c:smooth val="0"/>
          <c:extLst>
            <c:ext xmlns:c16="http://schemas.microsoft.com/office/drawing/2014/chart" uri="{C3380CC4-5D6E-409C-BE32-E72D297353CC}">
              <c16:uniqueId val="{00000004-E78E-4A15-AFB4-5AB1C6DE0DDA}"/>
            </c:ext>
          </c:extLst>
        </c:ser>
        <c:dLbls>
          <c:showLegendKey val="0"/>
          <c:showVal val="0"/>
          <c:showCatName val="0"/>
          <c:showSerName val="0"/>
          <c:showPercent val="0"/>
          <c:showBubbleSize val="0"/>
        </c:dLbls>
        <c:marker val="1"/>
        <c:smooth val="0"/>
        <c:axId val="462370856"/>
        <c:axId val="588029832"/>
      </c:lineChart>
      <c:catAx>
        <c:axId val="462370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8029832"/>
        <c:crosses val="autoZero"/>
        <c:auto val="1"/>
        <c:lblAlgn val="ctr"/>
        <c:lblOffset val="100"/>
        <c:noMultiLvlLbl val="0"/>
      </c:catAx>
      <c:valAx>
        <c:axId val="5880298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2370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Sheet1!$A$12</c:f>
              <c:strCache>
                <c:ptCount val="1"/>
                <c:pt idx="0">
                  <c:v>Austin</c:v>
                </c:pt>
              </c:strCache>
            </c:strRef>
          </c:tx>
          <c:spPr>
            <a:solidFill>
              <a:schemeClr val="accent6"/>
            </a:solidFill>
            <a:ln>
              <a:solidFill>
                <a:schemeClr val="bg1"/>
              </a:solidFill>
            </a:ln>
            <a:effectLst/>
          </c:spPr>
          <c:invertIfNegative val="0"/>
          <c:cat>
            <c:strRef>
              <c:f>Sheet1!$B$10:$F$10</c:f>
              <c:strCache>
                <c:ptCount val="5"/>
                <c:pt idx="0">
                  <c:v>Total</c:v>
                </c:pt>
                <c:pt idx="1">
                  <c:v>NH White</c:v>
                </c:pt>
                <c:pt idx="2">
                  <c:v>Hispanic</c:v>
                </c:pt>
                <c:pt idx="3">
                  <c:v>Black</c:v>
                </c:pt>
                <c:pt idx="4">
                  <c:v>Asian</c:v>
                </c:pt>
              </c:strCache>
            </c:strRef>
          </c:cat>
          <c:val>
            <c:numRef>
              <c:f>Sheet1!$B$12:$F$12</c:f>
              <c:numCache>
                <c:formatCode>"$"#,##0_);[Red]\("$"#,##0\)</c:formatCode>
                <c:ptCount val="5"/>
                <c:pt idx="0">
                  <c:v>73800</c:v>
                </c:pt>
                <c:pt idx="1">
                  <c:v>85577</c:v>
                </c:pt>
                <c:pt idx="2">
                  <c:v>58510</c:v>
                </c:pt>
                <c:pt idx="3">
                  <c:v>53443</c:v>
                </c:pt>
                <c:pt idx="4">
                  <c:v>90093</c:v>
                </c:pt>
              </c:numCache>
            </c:numRef>
          </c:val>
          <c:extLst>
            <c:ext xmlns:c16="http://schemas.microsoft.com/office/drawing/2014/chart" uri="{C3380CC4-5D6E-409C-BE32-E72D297353CC}">
              <c16:uniqueId val="{00000000-E939-40F0-B4BC-F385C4CF6A1D}"/>
            </c:ext>
          </c:extLst>
        </c:ser>
        <c:ser>
          <c:idx val="2"/>
          <c:order val="2"/>
          <c:tx>
            <c:strRef>
              <c:f>Sheet1!$A$13</c:f>
              <c:strCache>
                <c:ptCount val="1"/>
                <c:pt idx="0">
                  <c:v>Dallas</c:v>
                </c:pt>
              </c:strCache>
            </c:strRef>
          </c:tx>
          <c:spPr>
            <a:solidFill>
              <a:schemeClr val="accent4">
                <a:lumMod val="75000"/>
              </a:schemeClr>
            </a:solidFill>
            <a:ln>
              <a:solidFill>
                <a:schemeClr val="bg1"/>
              </a:solidFill>
            </a:ln>
            <a:effectLst/>
          </c:spPr>
          <c:invertIfNegative val="0"/>
          <c:cat>
            <c:strRef>
              <c:f>Sheet1!$B$10:$F$10</c:f>
              <c:strCache>
                <c:ptCount val="5"/>
                <c:pt idx="0">
                  <c:v>Total</c:v>
                </c:pt>
                <c:pt idx="1">
                  <c:v>NH White</c:v>
                </c:pt>
                <c:pt idx="2">
                  <c:v>Hispanic</c:v>
                </c:pt>
                <c:pt idx="3">
                  <c:v>Black</c:v>
                </c:pt>
                <c:pt idx="4">
                  <c:v>Asian</c:v>
                </c:pt>
              </c:strCache>
            </c:strRef>
          </c:cat>
          <c:val>
            <c:numRef>
              <c:f>Sheet1!$B$13:$F$13</c:f>
              <c:numCache>
                <c:formatCode>"$"#,##0_);[Red]\("$"#,##0\)</c:formatCode>
                <c:ptCount val="5"/>
                <c:pt idx="0">
                  <c:v>67382</c:v>
                </c:pt>
                <c:pt idx="1">
                  <c:v>82349</c:v>
                </c:pt>
                <c:pt idx="2">
                  <c:v>51920</c:v>
                </c:pt>
                <c:pt idx="3">
                  <c:v>47859</c:v>
                </c:pt>
                <c:pt idx="4">
                  <c:v>91180</c:v>
                </c:pt>
              </c:numCache>
            </c:numRef>
          </c:val>
          <c:extLst>
            <c:ext xmlns:c16="http://schemas.microsoft.com/office/drawing/2014/chart" uri="{C3380CC4-5D6E-409C-BE32-E72D297353CC}">
              <c16:uniqueId val="{00000001-E939-40F0-B4BC-F385C4CF6A1D}"/>
            </c:ext>
          </c:extLst>
        </c:ser>
        <c:ser>
          <c:idx val="3"/>
          <c:order val="3"/>
          <c:tx>
            <c:strRef>
              <c:f>Sheet1!$A$14</c:f>
              <c:strCache>
                <c:ptCount val="1"/>
                <c:pt idx="0">
                  <c:v>Houston</c:v>
                </c:pt>
              </c:strCache>
            </c:strRef>
          </c:tx>
          <c:spPr>
            <a:solidFill>
              <a:schemeClr val="accent6">
                <a:lumMod val="60000"/>
                <a:lumOff val="40000"/>
              </a:schemeClr>
            </a:solidFill>
            <a:ln>
              <a:solidFill>
                <a:schemeClr val="bg1"/>
              </a:solidFill>
            </a:ln>
            <a:effectLst/>
          </c:spPr>
          <c:invertIfNegative val="0"/>
          <c:cat>
            <c:strRef>
              <c:f>Sheet1!$B$10:$F$10</c:f>
              <c:strCache>
                <c:ptCount val="5"/>
                <c:pt idx="0">
                  <c:v>Total</c:v>
                </c:pt>
                <c:pt idx="1">
                  <c:v>NH White</c:v>
                </c:pt>
                <c:pt idx="2">
                  <c:v>Hispanic</c:v>
                </c:pt>
                <c:pt idx="3">
                  <c:v>Black</c:v>
                </c:pt>
                <c:pt idx="4">
                  <c:v>Asian</c:v>
                </c:pt>
              </c:strCache>
            </c:strRef>
          </c:cat>
          <c:val>
            <c:numRef>
              <c:f>Sheet1!$B$14:$F$14</c:f>
              <c:numCache>
                <c:formatCode>"$"#,##0_);[Red]\("$"#,##0\)</c:formatCode>
                <c:ptCount val="5"/>
                <c:pt idx="0">
                  <c:v>63802</c:v>
                </c:pt>
                <c:pt idx="1">
                  <c:v>85106</c:v>
                </c:pt>
                <c:pt idx="2">
                  <c:v>50542</c:v>
                </c:pt>
                <c:pt idx="3">
                  <c:v>48991</c:v>
                </c:pt>
                <c:pt idx="4">
                  <c:v>85886</c:v>
                </c:pt>
              </c:numCache>
            </c:numRef>
          </c:val>
          <c:extLst>
            <c:ext xmlns:c16="http://schemas.microsoft.com/office/drawing/2014/chart" uri="{C3380CC4-5D6E-409C-BE32-E72D297353CC}">
              <c16:uniqueId val="{00000002-E939-40F0-B4BC-F385C4CF6A1D}"/>
            </c:ext>
          </c:extLst>
        </c:ser>
        <c:ser>
          <c:idx val="4"/>
          <c:order val="4"/>
          <c:tx>
            <c:strRef>
              <c:f>Sheet1!$A$15</c:f>
              <c:strCache>
                <c:ptCount val="1"/>
                <c:pt idx="0">
                  <c:v>San Antonio</c:v>
                </c:pt>
              </c:strCache>
            </c:strRef>
          </c:tx>
          <c:spPr>
            <a:solidFill>
              <a:schemeClr val="accent6">
                <a:lumMod val="20000"/>
                <a:lumOff val="80000"/>
              </a:schemeClr>
            </a:solidFill>
            <a:ln>
              <a:solidFill>
                <a:schemeClr val="bg1"/>
              </a:solidFill>
            </a:ln>
            <a:effectLst/>
          </c:spPr>
          <c:invertIfNegative val="0"/>
          <c:cat>
            <c:strRef>
              <c:f>Sheet1!$B$10:$F$10</c:f>
              <c:strCache>
                <c:ptCount val="5"/>
                <c:pt idx="0">
                  <c:v>Total</c:v>
                </c:pt>
                <c:pt idx="1">
                  <c:v>NH White</c:v>
                </c:pt>
                <c:pt idx="2">
                  <c:v>Hispanic</c:v>
                </c:pt>
                <c:pt idx="3">
                  <c:v>Black</c:v>
                </c:pt>
                <c:pt idx="4">
                  <c:v>Asian</c:v>
                </c:pt>
              </c:strCache>
            </c:strRef>
          </c:cat>
          <c:val>
            <c:numRef>
              <c:f>Sheet1!$B$15:$F$15</c:f>
              <c:numCache>
                <c:formatCode>"$"#,##0_);[Red]\("$"#,##0\)</c:formatCode>
                <c:ptCount val="5"/>
                <c:pt idx="0">
                  <c:v>56774</c:v>
                </c:pt>
                <c:pt idx="1">
                  <c:v>72282</c:v>
                </c:pt>
                <c:pt idx="2">
                  <c:v>48495</c:v>
                </c:pt>
                <c:pt idx="3">
                  <c:v>46814</c:v>
                </c:pt>
                <c:pt idx="4">
                  <c:v>70847</c:v>
                </c:pt>
              </c:numCache>
            </c:numRef>
          </c:val>
          <c:extLst>
            <c:ext xmlns:c16="http://schemas.microsoft.com/office/drawing/2014/chart" uri="{C3380CC4-5D6E-409C-BE32-E72D297353CC}">
              <c16:uniqueId val="{00000003-E939-40F0-B4BC-F385C4CF6A1D}"/>
            </c:ext>
          </c:extLst>
        </c:ser>
        <c:dLbls>
          <c:showLegendKey val="0"/>
          <c:showVal val="0"/>
          <c:showCatName val="0"/>
          <c:showSerName val="0"/>
          <c:showPercent val="0"/>
          <c:showBubbleSize val="0"/>
        </c:dLbls>
        <c:gapWidth val="150"/>
        <c:axId val="601334304"/>
        <c:axId val="601338896"/>
      </c:barChart>
      <c:lineChart>
        <c:grouping val="standard"/>
        <c:varyColors val="0"/>
        <c:ser>
          <c:idx val="0"/>
          <c:order val="0"/>
          <c:tx>
            <c:strRef>
              <c:f>Sheet1!$A$11</c:f>
              <c:strCache>
                <c:ptCount val="1"/>
                <c:pt idx="0">
                  <c:v>Texas</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dLbls>
            <c:dLbl>
              <c:idx val="2"/>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E939-40F0-B4BC-F385C4CF6A1D}"/>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Sheet1!$B$10:$F$10</c:f>
              <c:strCache>
                <c:ptCount val="5"/>
                <c:pt idx="0">
                  <c:v>Total</c:v>
                </c:pt>
                <c:pt idx="1">
                  <c:v>NH White</c:v>
                </c:pt>
                <c:pt idx="2">
                  <c:v>Hispanic</c:v>
                </c:pt>
                <c:pt idx="3">
                  <c:v>Black</c:v>
                </c:pt>
                <c:pt idx="4">
                  <c:v>Asian</c:v>
                </c:pt>
              </c:strCache>
            </c:strRef>
          </c:cat>
          <c:val>
            <c:numRef>
              <c:f>Sheet1!$B$11:$F$11</c:f>
              <c:numCache>
                <c:formatCode>"$"#,##0_);[Red]\("$"#,##0\)</c:formatCode>
                <c:ptCount val="5"/>
                <c:pt idx="0">
                  <c:v>59206</c:v>
                </c:pt>
                <c:pt idx="1">
                  <c:v>72361</c:v>
                </c:pt>
                <c:pt idx="2">
                  <c:v>46855</c:v>
                </c:pt>
                <c:pt idx="3">
                  <c:v>45092</c:v>
                </c:pt>
                <c:pt idx="4">
                  <c:v>84100</c:v>
                </c:pt>
              </c:numCache>
            </c:numRef>
          </c:val>
          <c:smooth val="0"/>
          <c:extLst>
            <c:ext xmlns:c16="http://schemas.microsoft.com/office/drawing/2014/chart" uri="{C3380CC4-5D6E-409C-BE32-E72D297353CC}">
              <c16:uniqueId val="{00000004-E939-40F0-B4BC-F385C4CF6A1D}"/>
            </c:ext>
          </c:extLst>
        </c:ser>
        <c:dLbls>
          <c:showLegendKey val="0"/>
          <c:showVal val="0"/>
          <c:showCatName val="0"/>
          <c:showSerName val="0"/>
          <c:showPercent val="0"/>
          <c:showBubbleSize val="0"/>
        </c:dLbls>
        <c:marker val="1"/>
        <c:smooth val="0"/>
        <c:axId val="601334304"/>
        <c:axId val="601338896"/>
      </c:lineChart>
      <c:catAx>
        <c:axId val="60133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1338896"/>
        <c:crosses val="autoZero"/>
        <c:auto val="1"/>
        <c:lblAlgn val="ctr"/>
        <c:lblOffset val="100"/>
        <c:noMultiLvlLbl val="0"/>
      </c:catAx>
      <c:valAx>
        <c:axId val="6013388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01334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Sheet1!$A$20</c:f>
              <c:strCache>
                <c:ptCount val="1"/>
                <c:pt idx="0">
                  <c:v>Austin</c:v>
                </c:pt>
              </c:strCache>
            </c:strRef>
          </c:tx>
          <c:spPr>
            <a:solidFill>
              <a:schemeClr val="accent2">
                <a:lumMod val="75000"/>
              </a:schemeClr>
            </a:solidFill>
            <a:ln>
              <a:noFill/>
            </a:ln>
            <a:effectLst/>
          </c:spPr>
          <c:invertIfNegative val="0"/>
          <c:cat>
            <c:strRef>
              <c:f>Sheet1!$B$18:$L$18</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Sheet1!$B$20:$L$20</c:f>
              <c:numCache>
                <c:formatCode>0.00%</c:formatCode>
                <c:ptCount val="11"/>
                <c:pt idx="0">
                  <c:v>3.5999999999999997E-2</c:v>
                </c:pt>
                <c:pt idx="1">
                  <c:v>3.2000000000000001E-2</c:v>
                </c:pt>
                <c:pt idx="2">
                  <c:v>3.7999999999999999E-2</c:v>
                </c:pt>
                <c:pt idx="3">
                  <c:v>6.4000000000000001E-2</c:v>
                </c:pt>
                <c:pt idx="4">
                  <c:v>2.5000000000000001E-2</c:v>
                </c:pt>
                <c:pt idx="6">
                  <c:v>0.104</c:v>
                </c:pt>
                <c:pt idx="7">
                  <c:v>6.7000000000000004E-2</c:v>
                </c:pt>
                <c:pt idx="8">
                  <c:v>0.152</c:v>
                </c:pt>
                <c:pt idx="9">
                  <c:v>0.14899999999999999</c:v>
                </c:pt>
                <c:pt idx="10">
                  <c:v>0.11799999999999999</c:v>
                </c:pt>
              </c:numCache>
            </c:numRef>
          </c:val>
          <c:extLst>
            <c:ext xmlns:c16="http://schemas.microsoft.com/office/drawing/2014/chart" uri="{C3380CC4-5D6E-409C-BE32-E72D297353CC}">
              <c16:uniqueId val="{00000000-0F0F-4431-BAB8-C095D441820B}"/>
            </c:ext>
          </c:extLst>
        </c:ser>
        <c:ser>
          <c:idx val="2"/>
          <c:order val="2"/>
          <c:tx>
            <c:strRef>
              <c:f>Sheet1!$A$21</c:f>
              <c:strCache>
                <c:ptCount val="1"/>
                <c:pt idx="0">
                  <c:v>Dallas</c:v>
                </c:pt>
              </c:strCache>
            </c:strRef>
          </c:tx>
          <c:spPr>
            <a:solidFill>
              <a:schemeClr val="accent1">
                <a:lumMod val="75000"/>
              </a:schemeClr>
            </a:solidFill>
            <a:ln>
              <a:noFill/>
            </a:ln>
            <a:effectLst/>
          </c:spPr>
          <c:invertIfNegative val="0"/>
          <c:cat>
            <c:strRef>
              <c:f>Sheet1!$B$18:$L$18</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Sheet1!$B$21:$L$21</c:f>
              <c:numCache>
                <c:formatCode>0.00%</c:formatCode>
                <c:ptCount val="11"/>
                <c:pt idx="0">
                  <c:v>4.3999999999999997E-2</c:v>
                </c:pt>
                <c:pt idx="1">
                  <c:v>3.5999999999999997E-2</c:v>
                </c:pt>
                <c:pt idx="2">
                  <c:v>4.2000000000000003E-2</c:v>
                </c:pt>
                <c:pt idx="3">
                  <c:v>7.1999999999999995E-2</c:v>
                </c:pt>
                <c:pt idx="4">
                  <c:v>0.04</c:v>
                </c:pt>
                <c:pt idx="6">
                  <c:v>0.113</c:v>
                </c:pt>
                <c:pt idx="7">
                  <c:v>6.3E-2</c:v>
                </c:pt>
                <c:pt idx="8">
                  <c:v>0.16600000000000001</c:v>
                </c:pt>
                <c:pt idx="9">
                  <c:v>0.17100000000000001</c:v>
                </c:pt>
                <c:pt idx="10">
                  <c:v>9.1999999999999998E-2</c:v>
                </c:pt>
              </c:numCache>
            </c:numRef>
          </c:val>
          <c:extLst>
            <c:ext xmlns:c16="http://schemas.microsoft.com/office/drawing/2014/chart" uri="{C3380CC4-5D6E-409C-BE32-E72D297353CC}">
              <c16:uniqueId val="{00000001-0F0F-4431-BAB8-C095D441820B}"/>
            </c:ext>
          </c:extLst>
        </c:ser>
        <c:ser>
          <c:idx val="3"/>
          <c:order val="3"/>
          <c:tx>
            <c:strRef>
              <c:f>Sheet1!$A$22</c:f>
              <c:strCache>
                <c:ptCount val="1"/>
                <c:pt idx="0">
                  <c:v>Houston</c:v>
                </c:pt>
              </c:strCache>
            </c:strRef>
          </c:tx>
          <c:spPr>
            <a:solidFill>
              <a:schemeClr val="accent2"/>
            </a:solidFill>
            <a:ln>
              <a:noFill/>
            </a:ln>
            <a:effectLst/>
          </c:spPr>
          <c:invertIfNegative val="0"/>
          <c:cat>
            <c:strRef>
              <c:f>Sheet1!$B$18:$L$18</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Sheet1!$B$22:$L$22</c:f>
              <c:numCache>
                <c:formatCode>0.00%</c:formatCode>
                <c:ptCount val="11"/>
                <c:pt idx="0">
                  <c:v>5.8999999999999997E-2</c:v>
                </c:pt>
                <c:pt idx="1">
                  <c:v>4.4999999999999998E-2</c:v>
                </c:pt>
                <c:pt idx="2">
                  <c:v>5.8000000000000003E-2</c:v>
                </c:pt>
                <c:pt idx="3">
                  <c:v>9.9000000000000005E-2</c:v>
                </c:pt>
                <c:pt idx="4">
                  <c:v>4.5999999999999999E-2</c:v>
                </c:pt>
                <c:pt idx="6">
                  <c:v>0.13900000000000001</c:v>
                </c:pt>
                <c:pt idx="7">
                  <c:v>6.9000000000000006E-2</c:v>
                </c:pt>
                <c:pt idx="8">
                  <c:v>0.20100000000000001</c:v>
                </c:pt>
                <c:pt idx="9">
                  <c:v>0.184</c:v>
                </c:pt>
                <c:pt idx="10">
                  <c:v>7.6999999999999999E-2</c:v>
                </c:pt>
              </c:numCache>
            </c:numRef>
          </c:val>
          <c:extLst>
            <c:ext xmlns:c16="http://schemas.microsoft.com/office/drawing/2014/chart" uri="{C3380CC4-5D6E-409C-BE32-E72D297353CC}">
              <c16:uniqueId val="{00000002-0F0F-4431-BAB8-C095D441820B}"/>
            </c:ext>
          </c:extLst>
        </c:ser>
        <c:ser>
          <c:idx val="4"/>
          <c:order val="4"/>
          <c:tx>
            <c:strRef>
              <c:f>Sheet1!$A$23</c:f>
              <c:strCache>
                <c:ptCount val="1"/>
                <c:pt idx="0">
                  <c:v>San Antonio</c:v>
                </c:pt>
              </c:strCache>
            </c:strRef>
          </c:tx>
          <c:spPr>
            <a:solidFill>
              <a:schemeClr val="accent2">
                <a:lumMod val="60000"/>
                <a:lumOff val="40000"/>
              </a:schemeClr>
            </a:solidFill>
            <a:ln>
              <a:noFill/>
            </a:ln>
            <a:effectLst/>
          </c:spPr>
          <c:invertIfNegative val="0"/>
          <c:cat>
            <c:strRef>
              <c:f>Sheet1!$B$18:$L$18</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Sheet1!$B$23:$L$23</c:f>
              <c:numCache>
                <c:formatCode>0.00%</c:formatCode>
                <c:ptCount val="11"/>
                <c:pt idx="0">
                  <c:v>5.1999999999999998E-2</c:v>
                </c:pt>
                <c:pt idx="1">
                  <c:v>5.6000000000000001E-2</c:v>
                </c:pt>
                <c:pt idx="2">
                  <c:v>4.8000000000000001E-2</c:v>
                </c:pt>
                <c:pt idx="3">
                  <c:v>6.5000000000000002E-2</c:v>
                </c:pt>
                <c:pt idx="4">
                  <c:v>4.1000000000000002E-2</c:v>
                </c:pt>
                <c:pt idx="6">
                  <c:v>0.14499999999999999</c:v>
                </c:pt>
                <c:pt idx="7">
                  <c:v>8.6999999999999994E-2</c:v>
                </c:pt>
                <c:pt idx="8">
                  <c:v>0.17699999999999999</c:v>
                </c:pt>
                <c:pt idx="9">
                  <c:v>0.16300000000000001</c:v>
                </c:pt>
                <c:pt idx="10">
                  <c:v>0.17399999999999999</c:v>
                </c:pt>
              </c:numCache>
            </c:numRef>
          </c:val>
          <c:extLst>
            <c:ext xmlns:c16="http://schemas.microsoft.com/office/drawing/2014/chart" uri="{C3380CC4-5D6E-409C-BE32-E72D297353CC}">
              <c16:uniqueId val="{00000003-0F0F-4431-BAB8-C095D441820B}"/>
            </c:ext>
          </c:extLst>
        </c:ser>
        <c:dLbls>
          <c:showLegendKey val="0"/>
          <c:showVal val="0"/>
          <c:showCatName val="0"/>
          <c:showSerName val="0"/>
          <c:showPercent val="0"/>
          <c:showBubbleSize val="0"/>
        </c:dLbls>
        <c:gapWidth val="150"/>
        <c:axId val="745890048"/>
        <c:axId val="745882176"/>
      </c:barChart>
      <c:lineChart>
        <c:grouping val="standard"/>
        <c:varyColors val="0"/>
        <c:ser>
          <c:idx val="0"/>
          <c:order val="0"/>
          <c:tx>
            <c:strRef>
              <c:f>Sheet1!$A$19</c:f>
              <c:strCache>
                <c:ptCount val="1"/>
                <c:pt idx="0">
                  <c:v>Texas</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dLbls>
            <c:dLbl>
              <c:idx val="3"/>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F0F-4431-BAB8-C095D441820B}"/>
                </c:ext>
              </c:extLst>
            </c:dLbl>
            <c:dLbl>
              <c:idx val="4"/>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F0F-4431-BAB8-C095D441820B}"/>
                </c:ext>
              </c:extLst>
            </c:dLbl>
            <c:dLbl>
              <c:idx val="7"/>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0F0F-4431-BAB8-C095D441820B}"/>
                </c:ext>
              </c:extLst>
            </c:dLbl>
            <c:dLbl>
              <c:idx val="10"/>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F0F-4431-BAB8-C095D441820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Sheet1!$B$18:$L$18</c:f>
              <c:strCache>
                <c:ptCount val="11"/>
                <c:pt idx="0">
                  <c:v>Total</c:v>
                </c:pt>
                <c:pt idx="1">
                  <c:v>NH White</c:v>
                </c:pt>
                <c:pt idx="2">
                  <c:v>Hispanic</c:v>
                </c:pt>
                <c:pt idx="3">
                  <c:v>Black</c:v>
                </c:pt>
                <c:pt idx="4">
                  <c:v>Asian</c:v>
                </c:pt>
                <c:pt idx="6">
                  <c:v>Total</c:v>
                </c:pt>
                <c:pt idx="7">
                  <c:v>NH White</c:v>
                </c:pt>
                <c:pt idx="8">
                  <c:v>Hispanic</c:v>
                </c:pt>
                <c:pt idx="9">
                  <c:v>Black</c:v>
                </c:pt>
                <c:pt idx="10">
                  <c:v>Asian</c:v>
                </c:pt>
              </c:strCache>
            </c:strRef>
          </c:cat>
          <c:val>
            <c:numRef>
              <c:f>Sheet1!$B$19:$L$19</c:f>
              <c:numCache>
                <c:formatCode>0.00%</c:formatCode>
                <c:ptCount val="11"/>
                <c:pt idx="0">
                  <c:v>5.0999999999999997E-2</c:v>
                </c:pt>
                <c:pt idx="1">
                  <c:v>4.2999999999999997E-2</c:v>
                </c:pt>
                <c:pt idx="2">
                  <c:v>5.2999999999999999E-2</c:v>
                </c:pt>
                <c:pt idx="3">
                  <c:v>8.2000000000000003E-2</c:v>
                </c:pt>
                <c:pt idx="4">
                  <c:v>0.04</c:v>
                </c:pt>
                <c:pt idx="6">
                  <c:v>0.14699999999999999</c:v>
                </c:pt>
                <c:pt idx="7">
                  <c:v>8.5000000000000006E-2</c:v>
                </c:pt>
                <c:pt idx="8">
                  <c:v>0.20699999999999999</c:v>
                </c:pt>
                <c:pt idx="9">
                  <c:v>0.19</c:v>
                </c:pt>
                <c:pt idx="10">
                  <c:v>9.8000000000000004E-2</c:v>
                </c:pt>
              </c:numCache>
            </c:numRef>
          </c:val>
          <c:smooth val="0"/>
          <c:extLst>
            <c:ext xmlns:c16="http://schemas.microsoft.com/office/drawing/2014/chart" uri="{C3380CC4-5D6E-409C-BE32-E72D297353CC}">
              <c16:uniqueId val="{00000008-0F0F-4431-BAB8-C095D441820B}"/>
            </c:ext>
          </c:extLst>
        </c:ser>
        <c:dLbls>
          <c:showLegendKey val="0"/>
          <c:showVal val="0"/>
          <c:showCatName val="0"/>
          <c:showSerName val="0"/>
          <c:showPercent val="0"/>
          <c:showBubbleSize val="0"/>
        </c:dLbls>
        <c:marker val="1"/>
        <c:smooth val="0"/>
        <c:axId val="745890048"/>
        <c:axId val="745882176"/>
      </c:lineChart>
      <c:catAx>
        <c:axId val="74589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45882176"/>
        <c:crosses val="autoZero"/>
        <c:auto val="1"/>
        <c:lblAlgn val="ctr"/>
        <c:lblOffset val="100"/>
        <c:noMultiLvlLbl val="0"/>
      </c:catAx>
      <c:valAx>
        <c:axId val="7458821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458900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Sheet2!$A$27</c:f>
              <c:strCache>
                <c:ptCount val="1"/>
                <c:pt idx="0">
                  <c:v>Austin</c:v>
                </c:pt>
              </c:strCache>
            </c:strRef>
          </c:tx>
          <c:spPr>
            <a:ln w="28575" cap="rnd">
              <a:solidFill>
                <a:srgbClr val="F6BB00"/>
              </a:solidFill>
              <a:round/>
            </a:ln>
            <a:effectLst/>
          </c:spPr>
          <c:marker>
            <c:symbol val="none"/>
          </c:marker>
          <c:cat>
            <c:numRef>
              <c:f>Sheet2!$E$26:$AS$26</c:f>
              <c:numCache>
                <c:formatCode>General</c:formatCode>
                <c:ptCount val="41"/>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Sheet2!$E$27:$AS$27</c:f>
              <c:numCache>
                <c:formatCode>General</c:formatCode>
                <c:ptCount val="41"/>
                <c:pt idx="0">
                  <c:v>56.3</c:v>
                </c:pt>
                <c:pt idx="1">
                  <c:v>61.6</c:v>
                </c:pt>
                <c:pt idx="2">
                  <c:v>63.4</c:v>
                </c:pt>
                <c:pt idx="3">
                  <c:v>61.9</c:v>
                </c:pt>
                <c:pt idx="4">
                  <c:v>67.2</c:v>
                </c:pt>
                <c:pt idx="5">
                  <c:v>75</c:v>
                </c:pt>
                <c:pt idx="6">
                  <c:v>73.400000000000006</c:v>
                </c:pt>
                <c:pt idx="7">
                  <c:v>74</c:v>
                </c:pt>
                <c:pt idx="8">
                  <c:v>77.400000000000006</c:v>
                </c:pt>
                <c:pt idx="9">
                  <c:v>80.2</c:v>
                </c:pt>
                <c:pt idx="10">
                  <c:v>81.5</c:v>
                </c:pt>
                <c:pt idx="11">
                  <c:v>73.900000000000006</c:v>
                </c:pt>
                <c:pt idx="12">
                  <c:v>74.599999999999994</c:v>
                </c:pt>
                <c:pt idx="13">
                  <c:v>73.8</c:v>
                </c:pt>
                <c:pt idx="14">
                  <c:v>71.5</c:v>
                </c:pt>
                <c:pt idx="15">
                  <c:v>74.3</c:v>
                </c:pt>
                <c:pt idx="16">
                  <c:v>78.900000000000006</c:v>
                </c:pt>
                <c:pt idx="17">
                  <c:v>76</c:v>
                </c:pt>
                <c:pt idx="18">
                  <c:v>64.8</c:v>
                </c:pt>
                <c:pt idx="19">
                  <c:v>73.3</c:v>
                </c:pt>
                <c:pt idx="20">
                  <c:v>74.599999999999994</c:v>
                </c:pt>
                <c:pt idx="21">
                  <c:v>69.3</c:v>
                </c:pt>
                <c:pt idx="22">
                  <c:v>64.2</c:v>
                </c:pt>
                <c:pt idx="23">
                  <c:v>62.9</c:v>
                </c:pt>
                <c:pt idx="24">
                  <c:v>62.6</c:v>
                </c:pt>
                <c:pt idx="25">
                  <c:v>57.2</c:v>
                </c:pt>
                <c:pt idx="26">
                  <c:v>59.8</c:v>
                </c:pt>
                <c:pt idx="27">
                  <c:v>61.2</c:v>
                </c:pt>
                <c:pt idx="28">
                  <c:v>61.5</c:v>
                </c:pt>
                <c:pt idx="29">
                  <c:v>64.599999999999994</c:v>
                </c:pt>
                <c:pt idx="30">
                  <c:v>59.6</c:v>
                </c:pt>
                <c:pt idx="31">
                  <c:v>59.1</c:v>
                </c:pt>
                <c:pt idx="32">
                  <c:v>58.4</c:v>
                </c:pt>
                <c:pt idx="33">
                  <c:v>59.4</c:v>
                </c:pt>
                <c:pt idx="34">
                  <c:v>56.3</c:v>
                </c:pt>
                <c:pt idx="35">
                  <c:v>58.7</c:v>
                </c:pt>
                <c:pt idx="36">
                  <c:v>58.6</c:v>
                </c:pt>
                <c:pt idx="37">
                  <c:v>57.5</c:v>
                </c:pt>
                <c:pt idx="38">
                  <c:v>54.8</c:v>
                </c:pt>
                <c:pt idx="39">
                  <c:v>57.4</c:v>
                </c:pt>
                <c:pt idx="40">
                  <c:v>57.6</c:v>
                </c:pt>
              </c:numCache>
            </c:numRef>
          </c:val>
          <c:smooth val="0"/>
          <c:extLst>
            <c:ext xmlns:c16="http://schemas.microsoft.com/office/drawing/2014/chart" uri="{C3380CC4-5D6E-409C-BE32-E72D297353CC}">
              <c16:uniqueId val="{00000000-42C0-4431-9E89-1695D724E24C}"/>
            </c:ext>
          </c:extLst>
        </c:ser>
        <c:ser>
          <c:idx val="1"/>
          <c:order val="1"/>
          <c:tx>
            <c:strRef>
              <c:f>Sheet2!$A$28</c:f>
              <c:strCache>
                <c:ptCount val="1"/>
                <c:pt idx="0">
                  <c:v>Dallas</c:v>
                </c:pt>
              </c:strCache>
            </c:strRef>
          </c:tx>
          <c:spPr>
            <a:ln w="28575" cap="rnd">
              <a:solidFill>
                <a:srgbClr val="672C94"/>
              </a:solidFill>
              <a:round/>
            </a:ln>
            <a:effectLst/>
          </c:spPr>
          <c:marker>
            <c:symbol val="none"/>
          </c:marker>
          <c:cat>
            <c:numRef>
              <c:f>Sheet2!$E$26:$AS$26</c:f>
              <c:numCache>
                <c:formatCode>General</c:formatCode>
                <c:ptCount val="41"/>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Sheet2!$E$28:$AS$28</c:f>
              <c:numCache>
                <c:formatCode>General</c:formatCode>
                <c:ptCount val="41"/>
                <c:pt idx="0">
                  <c:v>59.4</c:v>
                </c:pt>
                <c:pt idx="1">
                  <c:v>66.5</c:v>
                </c:pt>
                <c:pt idx="2">
                  <c:v>66.099999999999994</c:v>
                </c:pt>
                <c:pt idx="3">
                  <c:v>64.099999999999994</c:v>
                </c:pt>
                <c:pt idx="4">
                  <c:v>67.5</c:v>
                </c:pt>
                <c:pt idx="5">
                  <c:v>75.7</c:v>
                </c:pt>
                <c:pt idx="6">
                  <c:v>72.3</c:v>
                </c:pt>
                <c:pt idx="7">
                  <c:v>69.3</c:v>
                </c:pt>
                <c:pt idx="8">
                  <c:v>77.2</c:v>
                </c:pt>
                <c:pt idx="9">
                  <c:v>79.900000000000006</c:v>
                </c:pt>
                <c:pt idx="10">
                  <c:v>78.8</c:v>
                </c:pt>
                <c:pt idx="11">
                  <c:v>71.3</c:v>
                </c:pt>
                <c:pt idx="12">
                  <c:v>68</c:v>
                </c:pt>
                <c:pt idx="13">
                  <c:v>68.8</c:v>
                </c:pt>
                <c:pt idx="14">
                  <c:v>70.5</c:v>
                </c:pt>
                <c:pt idx="15">
                  <c:v>70.099999999999994</c:v>
                </c:pt>
                <c:pt idx="16">
                  <c:v>74.099999999999994</c:v>
                </c:pt>
                <c:pt idx="17">
                  <c:v>75.3</c:v>
                </c:pt>
                <c:pt idx="18">
                  <c:v>71.599999999999994</c:v>
                </c:pt>
                <c:pt idx="19">
                  <c:v>71.7</c:v>
                </c:pt>
                <c:pt idx="20">
                  <c:v>74.400000000000006</c:v>
                </c:pt>
                <c:pt idx="21">
                  <c:v>71.3</c:v>
                </c:pt>
                <c:pt idx="22">
                  <c:v>63.4</c:v>
                </c:pt>
                <c:pt idx="23">
                  <c:v>60.4</c:v>
                </c:pt>
                <c:pt idx="24">
                  <c:v>60.3</c:v>
                </c:pt>
                <c:pt idx="25">
                  <c:v>59.8</c:v>
                </c:pt>
                <c:pt idx="26">
                  <c:v>55.7</c:v>
                </c:pt>
                <c:pt idx="27">
                  <c:v>55</c:v>
                </c:pt>
                <c:pt idx="28">
                  <c:v>56.3</c:v>
                </c:pt>
                <c:pt idx="29">
                  <c:v>58.7</c:v>
                </c:pt>
                <c:pt idx="30">
                  <c:v>54.2</c:v>
                </c:pt>
                <c:pt idx="31">
                  <c:v>54.2</c:v>
                </c:pt>
                <c:pt idx="32">
                  <c:v>54</c:v>
                </c:pt>
                <c:pt idx="33">
                  <c:v>55.9</c:v>
                </c:pt>
                <c:pt idx="34">
                  <c:v>50.9</c:v>
                </c:pt>
                <c:pt idx="35">
                  <c:v>52</c:v>
                </c:pt>
                <c:pt idx="36">
                  <c:v>50.1</c:v>
                </c:pt>
                <c:pt idx="37">
                  <c:v>53.1</c:v>
                </c:pt>
                <c:pt idx="38">
                  <c:v>46.9</c:v>
                </c:pt>
                <c:pt idx="39">
                  <c:v>48</c:v>
                </c:pt>
                <c:pt idx="40">
                  <c:v>48.2</c:v>
                </c:pt>
              </c:numCache>
            </c:numRef>
          </c:val>
          <c:smooth val="0"/>
          <c:extLst>
            <c:ext xmlns:c16="http://schemas.microsoft.com/office/drawing/2014/chart" uri="{C3380CC4-5D6E-409C-BE32-E72D297353CC}">
              <c16:uniqueId val="{00000001-42C0-4431-9E89-1695D724E24C}"/>
            </c:ext>
          </c:extLst>
        </c:ser>
        <c:ser>
          <c:idx val="2"/>
          <c:order val="2"/>
          <c:tx>
            <c:strRef>
              <c:f>Sheet2!$A$29</c:f>
              <c:strCache>
                <c:ptCount val="1"/>
                <c:pt idx="0">
                  <c:v>Fort Worth</c:v>
                </c:pt>
              </c:strCache>
            </c:strRef>
          </c:tx>
          <c:spPr>
            <a:ln w="28575" cap="rnd">
              <a:solidFill>
                <a:srgbClr val="215477"/>
              </a:solidFill>
              <a:round/>
            </a:ln>
            <a:effectLst/>
          </c:spPr>
          <c:marker>
            <c:symbol val="none"/>
          </c:marker>
          <c:cat>
            <c:numRef>
              <c:f>Sheet2!$E$26:$AS$26</c:f>
              <c:numCache>
                <c:formatCode>General</c:formatCode>
                <c:ptCount val="41"/>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Sheet2!$E$29:$AS$29</c:f>
              <c:numCache>
                <c:formatCode>General</c:formatCode>
                <c:ptCount val="41"/>
                <c:pt idx="0">
                  <c:v>67.099999999999994</c:v>
                </c:pt>
                <c:pt idx="1">
                  <c:v>77.5</c:v>
                </c:pt>
                <c:pt idx="2">
                  <c:v>76.100000000000009</c:v>
                </c:pt>
                <c:pt idx="3">
                  <c:v>76.400000000000006</c:v>
                </c:pt>
                <c:pt idx="4">
                  <c:v>79</c:v>
                </c:pt>
                <c:pt idx="5">
                  <c:v>82.6</c:v>
                </c:pt>
                <c:pt idx="6">
                  <c:v>82.2</c:v>
                </c:pt>
                <c:pt idx="7">
                  <c:v>81.7</c:v>
                </c:pt>
                <c:pt idx="8">
                  <c:v>85.4</c:v>
                </c:pt>
                <c:pt idx="9">
                  <c:v>87.7</c:v>
                </c:pt>
                <c:pt idx="10">
                  <c:v>86.9</c:v>
                </c:pt>
                <c:pt idx="11">
                  <c:v>79.8</c:v>
                </c:pt>
                <c:pt idx="12">
                  <c:v>82.6</c:v>
                </c:pt>
                <c:pt idx="13">
                  <c:v>81</c:v>
                </c:pt>
                <c:pt idx="14">
                  <c:v>79.400000000000006</c:v>
                </c:pt>
                <c:pt idx="15">
                  <c:v>79.599999999999994</c:v>
                </c:pt>
                <c:pt idx="16">
                  <c:v>82.6</c:v>
                </c:pt>
                <c:pt idx="17">
                  <c:v>83.5</c:v>
                </c:pt>
                <c:pt idx="18">
                  <c:v>80</c:v>
                </c:pt>
                <c:pt idx="19">
                  <c:v>80.8</c:v>
                </c:pt>
                <c:pt idx="20">
                  <c:v>83.8</c:v>
                </c:pt>
                <c:pt idx="21">
                  <c:v>81.8</c:v>
                </c:pt>
                <c:pt idx="22">
                  <c:v>72.599999999999994</c:v>
                </c:pt>
                <c:pt idx="23">
                  <c:v>70.7</c:v>
                </c:pt>
                <c:pt idx="24">
                  <c:v>68.400000000000006</c:v>
                </c:pt>
                <c:pt idx="25">
                  <c:v>72.3</c:v>
                </c:pt>
                <c:pt idx="26">
                  <c:v>68.900000000000006</c:v>
                </c:pt>
                <c:pt idx="27">
                  <c:v>64.599999999999994</c:v>
                </c:pt>
                <c:pt idx="28">
                  <c:v>65.7</c:v>
                </c:pt>
                <c:pt idx="29">
                  <c:v>69.8</c:v>
                </c:pt>
                <c:pt idx="30">
                  <c:v>68</c:v>
                </c:pt>
                <c:pt idx="31">
                  <c:v>65.900000000000006</c:v>
                </c:pt>
                <c:pt idx="32">
                  <c:v>64.900000000000006</c:v>
                </c:pt>
                <c:pt idx="33">
                  <c:v>70.8</c:v>
                </c:pt>
                <c:pt idx="34">
                  <c:v>66</c:v>
                </c:pt>
                <c:pt idx="35">
                  <c:v>67</c:v>
                </c:pt>
                <c:pt idx="36">
                  <c:v>64.2</c:v>
                </c:pt>
                <c:pt idx="37">
                  <c:v>64</c:v>
                </c:pt>
                <c:pt idx="38">
                  <c:v>61.2</c:v>
                </c:pt>
                <c:pt idx="39">
                  <c:v>59.3</c:v>
                </c:pt>
                <c:pt idx="40">
                  <c:v>60.7</c:v>
                </c:pt>
              </c:numCache>
            </c:numRef>
          </c:val>
          <c:smooth val="0"/>
          <c:extLst>
            <c:ext xmlns:c16="http://schemas.microsoft.com/office/drawing/2014/chart" uri="{C3380CC4-5D6E-409C-BE32-E72D297353CC}">
              <c16:uniqueId val="{00000002-42C0-4431-9E89-1695D724E24C}"/>
            </c:ext>
          </c:extLst>
        </c:ser>
        <c:ser>
          <c:idx val="3"/>
          <c:order val="3"/>
          <c:tx>
            <c:strRef>
              <c:f>Sheet2!$A$30</c:f>
              <c:strCache>
                <c:ptCount val="1"/>
                <c:pt idx="0">
                  <c:v>Houston</c:v>
                </c:pt>
              </c:strCache>
            </c:strRef>
          </c:tx>
          <c:spPr>
            <a:ln w="28575" cap="rnd">
              <a:solidFill>
                <a:srgbClr val="AC0000"/>
              </a:solidFill>
              <a:round/>
            </a:ln>
            <a:effectLst/>
          </c:spPr>
          <c:marker>
            <c:symbol val="none"/>
          </c:marker>
          <c:cat>
            <c:numRef>
              <c:f>Sheet2!$E$26:$AS$26</c:f>
              <c:numCache>
                <c:formatCode>General</c:formatCode>
                <c:ptCount val="41"/>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Sheet2!$E$30:$AS$30</c:f>
              <c:numCache>
                <c:formatCode>General</c:formatCode>
                <c:ptCount val="41"/>
                <c:pt idx="0">
                  <c:v>52</c:v>
                </c:pt>
                <c:pt idx="1">
                  <c:v>61.7</c:v>
                </c:pt>
                <c:pt idx="2">
                  <c:v>63</c:v>
                </c:pt>
                <c:pt idx="3">
                  <c:v>60.4</c:v>
                </c:pt>
                <c:pt idx="4">
                  <c:v>66.2</c:v>
                </c:pt>
                <c:pt idx="5">
                  <c:v>71.900000000000006</c:v>
                </c:pt>
                <c:pt idx="6">
                  <c:v>69.3</c:v>
                </c:pt>
                <c:pt idx="7">
                  <c:v>69.8</c:v>
                </c:pt>
                <c:pt idx="8">
                  <c:v>73.2</c:v>
                </c:pt>
                <c:pt idx="9">
                  <c:v>80.5</c:v>
                </c:pt>
                <c:pt idx="10">
                  <c:v>80.3</c:v>
                </c:pt>
                <c:pt idx="11">
                  <c:v>72.5</c:v>
                </c:pt>
                <c:pt idx="12">
                  <c:v>72.5</c:v>
                </c:pt>
                <c:pt idx="13">
                  <c:v>72.3</c:v>
                </c:pt>
                <c:pt idx="14">
                  <c:v>70.599999999999994</c:v>
                </c:pt>
                <c:pt idx="15">
                  <c:v>69.599999999999994</c:v>
                </c:pt>
                <c:pt idx="16">
                  <c:v>73.2</c:v>
                </c:pt>
                <c:pt idx="17">
                  <c:v>76.400000000000006</c:v>
                </c:pt>
                <c:pt idx="18">
                  <c:v>69.599999999999994</c:v>
                </c:pt>
                <c:pt idx="19">
                  <c:v>70.5</c:v>
                </c:pt>
                <c:pt idx="20">
                  <c:v>72.5</c:v>
                </c:pt>
                <c:pt idx="21">
                  <c:v>70.400000000000006</c:v>
                </c:pt>
                <c:pt idx="22">
                  <c:v>64</c:v>
                </c:pt>
                <c:pt idx="23">
                  <c:v>61.5</c:v>
                </c:pt>
                <c:pt idx="24">
                  <c:v>60.2</c:v>
                </c:pt>
                <c:pt idx="25">
                  <c:v>61.2</c:v>
                </c:pt>
                <c:pt idx="26">
                  <c:v>56.4</c:v>
                </c:pt>
                <c:pt idx="27">
                  <c:v>55.5</c:v>
                </c:pt>
                <c:pt idx="28">
                  <c:v>58</c:v>
                </c:pt>
                <c:pt idx="29">
                  <c:v>61.7</c:v>
                </c:pt>
                <c:pt idx="30">
                  <c:v>59.6</c:v>
                </c:pt>
                <c:pt idx="31">
                  <c:v>59.5</c:v>
                </c:pt>
                <c:pt idx="32">
                  <c:v>60.9</c:v>
                </c:pt>
                <c:pt idx="33">
                  <c:v>61.2</c:v>
                </c:pt>
                <c:pt idx="34">
                  <c:v>60.6</c:v>
                </c:pt>
                <c:pt idx="35">
                  <c:v>60.1</c:v>
                </c:pt>
                <c:pt idx="36">
                  <c:v>61</c:v>
                </c:pt>
                <c:pt idx="37">
                  <c:v>60.8</c:v>
                </c:pt>
                <c:pt idx="38">
                  <c:v>62</c:v>
                </c:pt>
                <c:pt idx="39">
                  <c:v>58.9</c:v>
                </c:pt>
                <c:pt idx="40">
                  <c:v>60</c:v>
                </c:pt>
              </c:numCache>
            </c:numRef>
          </c:val>
          <c:smooth val="0"/>
          <c:extLst>
            <c:ext xmlns:c16="http://schemas.microsoft.com/office/drawing/2014/chart" uri="{C3380CC4-5D6E-409C-BE32-E72D297353CC}">
              <c16:uniqueId val="{00000003-42C0-4431-9E89-1695D724E24C}"/>
            </c:ext>
          </c:extLst>
        </c:ser>
        <c:ser>
          <c:idx val="4"/>
          <c:order val="4"/>
          <c:tx>
            <c:strRef>
              <c:f>Sheet2!$A$31</c:f>
              <c:strCache>
                <c:ptCount val="1"/>
                <c:pt idx="0">
                  <c:v>San Antonio</c:v>
                </c:pt>
              </c:strCache>
            </c:strRef>
          </c:tx>
          <c:spPr>
            <a:ln w="28575" cap="rnd">
              <a:solidFill>
                <a:srgbClr val="9FCAE5"/>
              </a:solidFill>
              <a:round/>
            </a:ln>
            <a:effectLst/>
          </c:spPr>
          <c:marker>
            <c:symbol val="none"/>
          </c:marker>
          <c:cat>
            <c:numRef>
              <c:f>Sheet2!$E$26:$AS$26</c:f>
              <c:numCache>
                <c:formatCode>General</c:formatCode>
                <c:ptCount val="41"/>
                <c:pt idx="0">
                  <c:v>2007</c:v>
                </c:pt>
                <c:pt idx="4">
                  <c:v>2008</c:v>
                </c:pt>
                <c:pt idx="8">
                  <c:v>2009</c:v>
                </c:pt>
                <c:pt idx="12">
                  <c:v>2010</c:v>
                </c:pt>
                <c:pt idx="16">
                  <c:v>2011</c:v>
                </c:pt>
                <c:pt idx="20">
                  <c:v>2012</c:v>
                </c:pt>
                <c:pt idx="24">
                  <c:v>2013</c:v>
                </c:pt>
                <c:pt idx="28">
                  <c:v>2014</c:v>
                </c:pt>
                <c:pt idx="32">
                  <c:v>2015</c:v>
                </c:pt>
                <c:pt idx="36">
                  <c:v>2016</c:v>
                </c:pt>
                <c:pt idx="40">
                  <c:v>2017</c:v>
                </c:pt>
              </c:numCache>
            </c:numRef>
          </c:cat>
          <c:val>
            <c:numRef>
              <c:f>Sheet2!$E$31:$AS$31</c:f>
              <c:numCache>
                <c:formatCode>General</c:formatCode>
                <c:ptCount val="41"/>
                <c:pt idx="0">
                  <c:v>51.1</c:v>
                </c:pt>
                <c:pt idx="1">
                  <c:v>59.8</c:v>
                </c:pt>
                <c:pt idx="2">
                  <c:v>58.5</c:v>
                </c:pt>
                <c:pt idx="3">
                  <c:v>59.2</c:v>
                </c:pt>
                <c:pt idx="4">
                  <c:v>62.3</c:v>
                </c:pt>
                <c:pt idx="5">
                  <c:v>72.599999999999994</c:v>
                </c:pt>
                <c:pt idx="6">
                  <c:v>66.900000000000006</c:v>
                </c:pt>
                <c:pt idx="7">
                  <c:v>68.5</c:v>
                </c:pt>
                <c:pt idx="8">
                  <c:v>73.099999999999994</c:v>
                </c:pt>
                <c:pt idx="9">
                  <c:v>79.8</c:v>
                </c:pt>
                <c:pt idx="10">
                  <c:v>79.099999999999994</c:v>
                </c:pt>
                <c:pt idx="11">
                  <c:v>68.7</c:v>
                </c:pt>
                <c:pt idx="12">
                  <c:v>70.099999999999994</c:v>
                </c:pt>
                <c:pt idx="13">
                  <c:v>70.099999999999994</c:v>
                </c:pt>
                <c:pt idx="14">
                  <c:v>70.400000000000006</c:v>
                </c:pt>
                <c:pt idx="15">
                  <c:v>70.599999999999994</c:v>
                </c:pt>
                <c:pt idx="16">
                  <c:v>71</c:v>
                </c:pt>
                <c:pt idx="17">
                  <c:v>75.400000000000006</c:v>
                </c:pt>
                <c:pt idx="18">
                  <c:v>69.3</c:v>
                </c:pt>
                <c:pt idx="19">
                  <c:v>73.3</c:v>
                </c:pt>
                <c:pt idx="20">
                  <c:v>70.099999999999994</c:v>
                </c:pt>
                <c:pt idx="21">
                  <c:v>73.400000000000006</c:v>
                </c:pt>
                <c:pt idx="22">
                  <c:v>68.7</c:v>
                </c:pt>
                <c:pt idx="23">
                  <c:v>65.7</c:v>
                </c:pt>
                <c:pt idx="24">
                  <c:v>64.8</c:v>
                </c:pt>
                <c:pt idx="25">
                  <c:v>64.400000000000006</c:v>
                </c:pt>
                <c:pt idx="26">
                  <c:v>61.1</c:v>
                </c:pt>
                <c:pt idx="27">
                  <c:v>57.2</c:v>
                </c:pt>
                <c:pt idx="28">
                  <c:v>60.5</c:v>
                </c:pt>
                <c:pt idx="29">
                  <c:v>67.8</c:v>
                </c:pt>
                <c:pt idx="30">
                  <c:v>63.5</c:v>
                </c:pt>
                <c:pt idx="31">
                  <c:v>62.4</c:v>
                </c:pt>
                <c:pt idx="32">
                  <c:v>64.5</c:v>
                </c:pt>
                <c:pt idx="33">
                  <c:v>64.099999999999994</c:v>
                </c:pt>
                <c:pt idx="34">
                  <c:v>61.7</c:v>
                </c:pt>
                <c:pt idx="35">
                  <c:v>61.3</c:v>
                </c:pt>
                <c:pt idx="36">
                  <c:v>62</c:v>
                </c:pt>
                <c:pt idx="37">
                  <c:v>64.400000000000006</c:v>
                </c:pt>
                <c:pt idx="38">
                  <c:v>59.3</c:v>
                </c:pt>
                <c:pt idx="39">
                  <c:v>59.1</c:v>
                </c:pt>
                <c:pt idx="40">
                  <c:v>59.2</c:v>
                </c:pt>
              </c:numCache>
            </c:numRef>
          </c:val>
          <c:smooth val="0"/>
          <c:extLst>
            <c:ext xmlns:c16="http://schemas.microsoft.com/office/drawing/2014/chart" uri="{C3380CC4-5D6E-409C-BE32-E72D297353CC}">
              <c16:uniqueId val="{00000004-42C0-4431-9E89-1695D724E24C}"/>
            </c:ext>
          </c:extLst>
        </c:ser>
        <c:dLbls>
          <c:showLegendKey val="0"/>
          <c:showVal val="0"/>
          <c:showCatName val="0"/>
          <c:showSerName val="0"/>
          <c:showPercent val="0"/>
          <c:showBubbleSize val="0"/>
        </c:dLbls>
        <c:smooth val="0"/>
        <c:axId val="601282816"/>
        <c:axId val="601283472"/>
      </c:lineChart>
      <c:catAx>
        <c:axId val="60128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01283472"/>
        <c:crosses val="autoZero"/>
        <c:auto val="1"/>
        <c:lblAlgn val="ctr"/>
        <c:lblOffset val="100"/>
        <c:noMultiLvlLbl val="0"/>
      </c:catAx>
      <c:valAx>
        <c:axId val="601283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0128281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4062416175666"/>
          <c:y val="0.11212630239401893"/>
          <c:w val="0.77519932848038642"/>
          <c:h val="0.77066377858433055"/>
        </c:manualLayout>
      </c:layout>
      <c:lineChart>
        <c:grouping val="standard"/>
        <c:varyColors val="0"/>
        <c:ser>
          <c:idx val="2"/>
          <c:order val="0"/>
          <c:tx>
            <c:strRef>
              <c:f>Sheet!$B$1</c:f>
              <c:strCache>
                <c:ptCount val="1"/>
                <c:pt idx="0">
                  <c:v>Zero Migration</c:v>
                </c:pt>
              </c:strCache>
            </c:strRef>
          </c:tx>
          <c:spPr>
            <a:ln w="50800" cmpd="sng">
              <a:solidFill>
                <a:srgbClr val="0099CC"/>
              </a:solidFill>
              <a:prstDash val="sysDash"/>
            </a:ln>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33-460E-ACDF-0743B26FCF38}"/>
                </c:ext>
              </c:extLst>
            </c:dLbl>
            <c:numFmt formatCode="#,##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Sheet!$B$2:$B$11</c:f>
              <c:numCache>
                <c:formatCode>#,##0</c:formatCode>
                <c:ptCount val="10"/>
                <c:pt idx="1">
                  <c:v>25145561</c:v>
                </c:pt>
                <c:pt idx="2">
                  <c:v>26230098</c:v>
                </c:pt>
                <c:pt idx="3">
                  <c:v>27238610</c:v>
                </c:pt>
                <c:pt idx="4">
                  <c:v>28165689</c:v>
                </c:pt>
                <c:pt idx="5">
                  <c:v>28994210</c:v>
                </c:pt>
                <c:pt idx="6">
                  <c:v>29705207</c:v>
                </c:pt>
                <c:pt idx="7">
                  <c:v>30305304</c:v>
                </c:pt>
                <c:pt idx="8">
                  <c:v>30808219</c:v>
                </c:pt>
                <c:pt idx="9">
                  <c:v>31246355</c:v>
                </c:pt>
              </c:numCache>
            </c:numRef>
          </c:val>
          <c:smooth val="0"/>
          <c:extLst>
            <c:ext xmlns:c16="http://schemas.microsoft.com/office/drawing/2014/chart" uri="{C3380CC4-5D6E-409C-BE32-E72D297353CC}">
              <c16:uniqueId val="{00000001-9C33-460E-ACDF-0743B26FCF38}"/>
            </c:ext>
          </c:extLst>
        </c:ser>
        <c:ser>
          <c:idx val="3"/>
          <c:order val="1"/>
          <c:tx>
            <c:strRef>
              <c:f>Sheet!$C$1</c:f>
              <c:strCache>
                <c:ptCount val="1"/>
                <c:pt idx="0">
                  <c:v>0.5 Migration</c:v>
                </c:pt>
              </c:strCache>
            </c:strRef>
          </c:tx>
          <c:spPr>
            <a:ln w="57150" cmpd="dbl">
              <a:solidFill>
                <a:srgbClr val="002060"/>
              </a:solidFill>
            </a:ln>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33-460E-ACDF-0743B26FCF38}"/>
                </c:ext>
              </c:extLst>
            </c:dLbl>
            <c:numFmt formatCode="#,##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Sheet!$C$2:$C$11</c:f>
              <c:numCache>
                <c:formatCode>#,##0</c:formatCode>
                <c:ptCount val="10"/>
                <c:pt idx="1">
                  <c:v>25145561</c:v>
                </c:pt>
                <c:pt idx="2">
                  <c:v>26947116</c:v>
                </c:pt>
                <c:pt idx="3">
                  <c:v>28813282</c:v>
                </c:pt>
                <c:pt idx="4">
                  <c:v>30734321</c:v>
                </c:pt>
                <c:pt idx="5">
                  <c:v>32680217</c:v>
                </c:pt>
                <c:pt idx="6">
                  <c:v>34616890</c:v>
                </c:pt>
                <c:pt idx="7">
                  <c:v>36550595</c:v>
                </c:pt>
                <c:pt idx="8">
                  <c:v>38499538</c:v>
                </c:pt>
                <c:pt idx="9">
                  <c:v>40502749</c:v>
                </c:pt>
              </c:numCache>
            </c:numRef>
          </c:val>
          <c:smooth val="0"/>
          <c:extLst>
            <c:ext xmlns:c16="http://schemas.microsoft.com/office/drawing/2014/chart" uri="{C3380CC4-5D6E-409C-BE32-E72D297353CC}">
              <c16:uniqueId val="{00000003-9C33-460E-ACDF-0743B26FCF38}"/>
            </c:ext>
          </c:extLst>
        </c:ser>
        <c:ser>
          <c:idx val="0"/>
          <c:order val="2"/>
          <c:tx>
            <c:strRef>
              <c:f>Sheet!$D$1</c:f>
              <c:strCache>
                <c:ptCount val="1"/>
                <c:pt idx="0">
                  <c:v>1.0 Migration</c:v>
                </c:pt>
              </c:strCache>
            </c:strRef>
          </c:tx>
          <c:spPr>
            <a:ln w="44450" cmpd="dbl"/>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C33-460E-ACDF-0743B26FCF38}"/>
                </c:ext>
              </c:extLst>
            </c:dLbl>
            <c:numFmt formatCode="#,##0.0" sourceLinked="0"/>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Sheet!$D$2:$D$11</c:f>
              <c:numCache>
                <c:formatCode>#,##0</c:formatCode>
                <c:ptCount val="10"/>
                <c:pt idx="1">
                  <c:v>25145561</c:v>
                </c:pt>
                <c:pt idx="2">
                  <c:v>27695284</c:v>
                </c:pt>
                <c:pt idx="3">
                  <c:v>30541978</c:v>
                </c:pt>
                <c:pt idx="4">
                  <c:v>33699307</c:v>
                </c:pt>
                <c:pt idx="5">
                  <c:v>37155084</c:v>
                </c:pt>
                <c:pt idx="6">
                  <c:v>40892255</c:v>
                </c:pt>
                <c:pt idx="7">
                  <c:v>44955896</c:v>
                </c:pt>
                <c:pt idx="8">
                  <c:v>49416165</c:v>
                </c:pt>
                <c:pt idx="9">
                  <c:v>54369297</c:v>
                </c:pt>
              </c:numCache>
            </c:numRef>
          </c:val>
          <c:smooth val="0"/>
          <c:extLst>
            <c:ext xmlns:c16="http://schemas.microsoft.com/office/drawing/2014/chart" uri="{C3380CC4-5D6E-409C-BE32-E72D297353CC}">
              <c16:uniqueId val="{00000005-9C33-460E-ACDF-0743B26FCF38}"/>
            </c:ext>
          </c:extLst>
        </c:ser>
        <c:ser>
          <c:idx val="4"/>
          <c:order val="3"/>
          <c:tx>
            <c:strRef>
              <c:f>Sheet!$E$1</c:f>
              <c:strCache>
                <c:ptCount val="1"/>
                <c:pt idx="0">
                  <c:v>2010-2015 Migration</c:v>
                </c:pt>
              </c:strCache>
            </c:strRef>
          </c:tx>
          <c:spPr>
            <a:ln w="41275">
              <a:solidFill>
                <a:schemeClr val="accent4">
                  <a:lumMod val="75000"/>
                </a:schemeClr>
              </a:solidFill>
            </a:ln>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C33-460E-ACDF-0743B26FCF38}"/>
                </c:ext>
              </c:extLst>
            </c:dLbl>
            <c:numFmt formatCode="#,##0.0" sourceLinked="0"/>
            <c:spPr>
              <a:noFill/>
              <a:ln>
                <a:noFill/>
              </a:ln>
              <a:effectLst/>
            </c:spPr>
            <c:txPr>
              <a:bodyPr wrap="square" lIns="38100" tIns="19050" rIns="38100" bIns="19050" anchor="ctr">
                <a:spAutoFit/>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Sheet!$A$2:$A$11</c:f>
              <c:numCache>
                <c:formatCode>General</c:formatCode>
                <c:ptCount val="10"/>
                <c:pt idx="1">
                  <c:v>2010</c:v>
                </c:pt>
                <c:pt idx="2">
                  <c:v>2015</c:v>
                </c:pt>
                <c:pt idx="3">
                  <c:v>2020</c:v>
                </c:pt>
                <c:pt idx="4">
                  <c:v>2025</c:v>
                </c:pt>
                <c:pt idx="5">
                  <c:v>2030</c:v>
                </c:pt>
                <c:pt idx="6">
                  <c:v>2035</c:v>
                </c:pt>
                <c:pt idx="7">
                  <c:v>2040</c:v>
                </c:pt>
                <c:pt idx="8">
                  <c:v>2045</c:v>
                </c:pt>
                <c:pt idx="9">
                  <c:v>2050</c:v>
                </c:pt>
              </c:numCache>
            </c:numRef>
          </c:cat>
          <c:val>
            <c:numRef>
              <c:f>Sheet!$E$2:$E$11</c:f>
              <c:numCache>
                <c:formatCode>#,##0</c:formatCode>
                <c:ptCount val="10"/>
                <c:pt idx="1">
                  <c:v>25145561</c:v>
                </c:pt>
                <c:pt idx="2">
                  <c:v>27326252</c:v>
                </c:pt>
                <c:pt idx="3">
                  <c:v>29677772</c:v>
                </c:pt>
                <c:pt idx="4">
                  <c:v>32204904</c:v>
                </c:pt>
                <c:pt idx="5">
                  <c:v>34894429</c:v>
                </c:pt>
                <c:pt idx="6">
                  <c:v>37716507</c:v>
                </c:pt>
                <c:pt idx="7">
                  <c:v>40686490</c:v>
                </c:pt>
                <c:pt idx="8">
                  <c:v>43867040</c:v>
                </c:pt>
                <c:pt idx="9">
                  <c:v>47342417</c:v>
                </c:pt>
              </c:numCache>
            </c:numRef>
          </c:val>
          <c:smooth val="0"/>
          <c:extLst>
            <c:ext xmlns:c16="http://schemas.microsoft.com/office/drawing/2014/chart" uri="{C3380CC4-5D6E-409C-BE32-E72D297353CC}">
              <c16:uniqueId val="{00000007-9C33-460E-ACDF-0743B26FCF38}"/>
            </c:ext>
          </c:extLst>
        </c:ser>
        <c:dLbls>
          <c:showLegendKey val="0"/>
          <c:showVal val="0"/>
          <c:showCatName val="0"/>
          <c:showSerName val="0"/>
          <c:showPercent val="0"/>
          <c:showBubbleSize val="0"/>
        </c:dLbls>
        <c:smooth val="0"/>
        <c:axId val="187929344"/>
        <c:axId val="187925400"/>
      </c:lineChart>
      <c:catAx>
        <c:axId val="187929344"/>
        <c:scaling>
          <c:orientation val="minMax"/>
        </c:scaling>
        <c:delete val="0"/>
        <c:axPos val="b"/>
        <c:numFmt formatCode="General" sourceLinked="1"/>
        <c:majorTickMark val="out"/>
        <c:minorTickMark val="none"/>
        <c:tickLblPos val="nextTo"/>
        <c:txPr>
          <a:bodyPr rot="2700000"/>
          <a:lstStyle/>
          <a:p>
            <a:pPr>
              <a:defRPr sz="1600"/>
            </a:pPr>
            <a:endParaRPr lang="en-US"/>
          </a:p>
        </c:txPr>
        <c:crossAx val="187925400"/>
        <c:crosses val="autoZero"/>
        <c:auto val="1"/>
        <c:lblAlgn val="ctr"/>
        <c:lblOffset val="0"/>
        <c:noMultiLvlLbl val="0"/>
      </c:catAx>
      <c:valAx>
        <c:axId val="187925400"/>
        <c:scaling>
          <c:orientation val="minMax"/>
          <c:max val="55000000"/>
          <c:min val="20000000"/>
        </c:scaling>
        <c:delete val="0"/>
        <c:axPos val="l"/>
        <c:majorGridlines/>
        <c:numFmt formatCode="0" sourceLinked="0"/>
        <c:majorTickMark val="out"/>
        <c:minorTickMark val="none"/>
        <c:tickLblPos val="nextTo"/>
        <c:crossAx val="187929344"/>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4492972630488471"/>
          <c:y val="0.13582843154954094"/>
          <c:w val="0.30646275544262264"/>
          <c:h val="0.24335742281930345"/>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'[Population Projections by Migration Scenario for Texas -- Reportsearch (5).xlsx]Sheet1'!$H$1</c:f>
              <c:strCache>
                <c:ptCount val="1"/>
                <c:pt idx="0">
                  <c:v>NH White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69-41BC-AA29-FFF658F2FCCD}"/>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(5).xlsx]Sheet1'!$H$2:$H$10</c:f>
              <c:numCache>
                <c:formatCode>#,##0</c:formatCode>
                <c:ptCount val="9"/>
                <c:pt idx="0">
                  <c:v>11397345</c:v>
                </c:pt>
                <c:pt idx="1">
                  <c:v>11773981</c:v>
                </c:pt>
                <c:pt idx="2">
                  <c:v>12138523</c:v>
                </c:pt>
                <c:pt idx="3">
                  <c:v>12478060</c:v>
                </c:pt>
                <c:pt idx="4">
                  <c:v>12774056</c:v>
                </c:pt>
                <c:pt idx="5">
                  <c:v>13013921</c:v>
                </c:pt>
                <c:pt idx="6">
                  <c:v>13203514</c:v>
                </c:pt>
                <c:pt idx="7">
                  <c:v>13364537</c:v>
                </c:pt>
                <c:pt idx="8">
                  <c:v>13523839</c:v>
                </c:pt>
              </c:numCache>
            </c:numRef>
          </c:val>
          <c:smooth val="0"/>
          <c:extLst>
            <c:ext xmlns:c16="http://schemas.microsoft.com/office/drawing/2014/chart" uri="{C3380CC4-5D6E-409C-BE32-E72D297353CC}">
              <c16:uniqueId val="{00000001-8B69-41BC-AA29-FFF658F2FCCD}"/>
            </c:ext>
          </c:extLst>
        </c:ser>
        <c:ser>
          <c:idx val="2"/>
          <c:order val="1"/>
          <c:tx>
            <c:strRef>
              <c:f>'[Population Projections by Migration Scenario for Texas -- Reportsearch (5).xlsx]Sheet1'!$I$1</c:f>
              <c:strCache>
                <c:ptCount val="1"/>
                <c:pt idx="0">
                  <c:v>NH Black</c:v>
                </c:pt>
              </c:strCache>
            </c:strRef>
          </c:tx>
          <c:spPr>
            <a:ln w="28575"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dLbls>
            <c:dLbl>
              <c:idx val="8"/>
              <c:layout>
                <c:manualLayout>
                  <c:x val="-2.6247987117552335E-3"/>
                  <c:y val="-4.0159972174815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B69-41BC-AA29-FFF658F2FCCD}"/>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(5).xlsx]Sheet1'!$I$2:$I$10</c:f>
              <c:numCache>
                <c:formatCode>#,##0</c:formatCode>
                <c:ptCount val="9"/>
                <c:pt idx="0">
                  <c:v>2886825</c:v>
                </c:pt>
                <c:pt idx="1">
                  <c:v>3207833</c:v>
                </c:pt>
                <c:pt idx="2">
                  <c:v>3557892</c:v>
                </c:pt>
                <c:pt idx="3">
                  <c:v>3931512</c:v>
                </c:pt>
                <c:pt idx="4">
                  <c:v>4322983</c:v>
                </c:pt>
                <c:pt idx="5">
                  <c:v>4725913</c:v>
                </c:pt>
                <c:pt idx="6">
                  <c:v>5141963</c:v>
                </c:pt>
                <c:pt idx="7">
                  <c:v>5575549</c:v>
                </c:pt>
                <c:pt idx="8">
                  <c:v>6030795</c:v>
                </c:pt>
              </c:numCache>
            </c:numRef>
          </c:val>
          <c:smooth val="0"/>
          <c:extLst>
            <c:ext xmlns:c16="http://schemas.microsoft.com/office/drawing/2014/chart" uri="{C3380CC4-5D6E-409C-BE32-E72D297353CC}">
              <c16:uniqueId val="{00000003-8B69-41BC-AA29-FFF658F2FCCD}"/>
            </c:ext>
          </c:extLst>
        </c:ser>
        <c:ser>
          <c:idx val="3"/>
          <c:order val="2"/>
          <c:tx>
            <c:strRef>
              <c:f>'[Population Projections by Migration Scenario for Texas -- Reportsearch (5).xlsx]Sheet1'!$J$1</c:f>
              <c:strCache>
                <c:ptCount val="1"/>
                <c:pt idx="0">
                  <c:v>Hispanic</c:v>
                </c:pt>
              </c:strCache>
            </c:strRef>
          </c:tx>
          <c:spPr>
            <a:ln w="28575" cap="rnd">
              <a:solidFill>
                <a:schemeClr val="accent1">
                  <a:lumMod val="50000"/>
                </a:schemeClr>
              </a:solidFill>
              <a:round/>
            </a:ln>
            <a:effectLst/>
          </c:spPr>
          <c:marker>
            <c:symbol val="circle"/>
            <c:size val="5"/>
            <c:spPr>
              <a:solidFill>
                <a:schemeClr val="accent1">
                  <a:lumMod val="50000"/>
                </a:schemeClr>
              </a:solidFill>
              <a:ln w="9525">
                <a:solidFill>
                  <a:schemeClr val="accent1">
                    <a:lumMod val="50000"/>
                  </a:schemeClr>
                </a:solidFill>
              </a:ln>
              <a:effectLst/>
            </c:spPr>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B69-41BC-AA29-FFF658F2FCCD}"/>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(5).xlsx]Sheet1'!$J$2:$J$10</c:f>
              <c:numCache>
                <c:formatCode>#,##0</c:formatCode>
                <c:ptCount val="9"/>
                <c:pt idx="0">
                  <c:v>9460921</c:v>
                </c:pt>
                <c:pt idx="1">
                  <c:v>10594952</c:v>
                </c:pt>
                <c:pt idx="2">
                  <c:v>11804659</c:v>
                </c:pt>
                <c:pt idx="3">
                  <c:v>13094633</c:v>
                </c:pt>
                <c:pt idx="4">
                  <c:v>14452949</c:v>
                </c:pt>
                <c:pt idx="5">
                  <c:v>15845750</c:v>
                </c:pt>
                <c:pt idx="6">
                  <c:v>17260820</c:v>
                </c:pt>
                <c:pt idx="7">
                  <c:v>18706844</c:v>
                </c:pt>
                <c:pt idx="8">
                  <c:v>20191750</c:v>
                </c:pt>
              </c:numCache>
            </c:numRef>
          </c:val>
          <c:smooth val="0"/>
          <c:extLst>
            <c:ext xmlns:c16="http://schemas.microsoft.com/office/drawing/2014/chart" uri="{C3380CC4-5D6E-409C-BE32-E72D297353CC}">
              <c16:uniqueId val="{00000005-8B69-41BC-AA29-FFF658F2FCCD}"/>
            </c:ext>
          </c:extLst>
        </c:ser>
        <c:ser>
          <c:idx val="4"/>
          <c:order val="3"/>
          <c:tx>
            <c:strRef>
              <c:f>'[Population Projections by Migration Scenario for Texas -- Reportsearch (5).xlsx]Sheet1'!$K$1</c:f>
              <c:strCache>
                <c:ptCount val="1"/>
                <c:pt idx="0">
                  <c:v>NH Asian</c:v>
                </c:pt>
              </c:strCache>
            </c:strRef>
          </c:tx>
          <c:spPr>
            <a:ln w="28575" cap="rnd">
              <a:solidFill>
                <a:schemeClr val="accent2">
                  <a:lumMod val="50000"/>
                </a:schemeClr>
              </a:solidFill>
              <a:round/>
            </a:ln>
            <a:effectLst/>
          </c:spPr>
          <c:marker>
            <c:symbol val="circle"/>
            <c:size val="5"/>
            <c:spPr>
              <a:solidFill>
                <a:schemeClr val="accent2">
                  <a:lumMod val="50000"/>
                </a:schemeClr>
              </a:solidFill>
              <a:ln w="9525">
                <a:solidFill>
                  <a:schemeClr val="accent2">
                    <a:lumMod val="50000"/>
                  </a:schemeClr>
                </a:solidFill>
              </a:ln>
              <a:effectLst/>
            </c:spPr>
          </c:marker>
          <c:dLbls>
            <c:dLbl>
              <c:idx val="8"/>
              <c:layout>
                <c:manualLayout>
                  <c:x val="-1.0144927536231885E-3"/>
                  <c:y val="4.0160160794556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B69-41BC-AA29-FFF658F2FCCD}"/>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(5).xlsx]Sheet1'!$K$2:$K$10</c:f>
              <c:numCache>
                <c:formatCode>#,##0</c:formatCode>
                <c:ptCount val="9"/>
                <c:pt idx="0">
                  <c:v>948426</c:v>
                </c:pt>
                <c:pt idx="1">
                  <c:v>1206812</c:v>
                </c:pt>
                <c:pt idx="2">
                  <c:v>1525629</c:v>
                </c:pt>
                <c:pt idx="3">
                  <c:v>1921363</c:v>
                </c:pt>
                <c:pt idx="4">
                  <c:v>2414732</c:v>
                </c:pt>
                <c:pt idx="5">
                  <c:v>3025663</c:v>
                </c:pt>
                <c:pt idx="6">
                  <c:v>3772125</c:v>
                </c:pt>
                <c:pt idx="7">
                  <c:v>4678035</c:v>
                </c:pt>
                <c:pt idx="8">
                  <c:v>5782908</c:v>
                </c:pt>
              </c:numCache>
            </c:numRef>
          </c:val>
          <c:smooth val="0"/>
          <c:extLst>
            <c:ext xmlns:c16="http://schemas.microsoft.com/office/drawing/2014/chart" uri="{C3380CC4-5D6E-409C-BE32-E72D297353CC}">
              <c16:uniqueId val="{00000007-8B69-41BC-AA29-FFF658F2FCCD}"/>
            </c:ext>
          </c:extLst>
        </c:ser>
        <c:ser>
          <c:idx val="5"/>
          <c:order val="4"/>
          <c:tx>
            <c:strRef>
              <c:f>'[Population Projections by Migration Scenario for Texas -- Reportsearch (5).xlsx]Sheet1'!$L$1</c:f>
              <c:strCache>
                <c:ptCount val="1"/>
                <c:pt idx="0">
                  <c:v>NH Other</c:v>
                </c:pt>
              </c:strCache>
            </c:strRef>
          </c:tx>
          <c:spPr>
            <a:ln w="28575"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dLbls>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B69-41BC-AA29-FFF658F2FCCD}"/>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by Migration Scenario for Texas -- Reportsearch (5).xlsx]Sheet1'!$G$2:$G$10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by Migration Scenario for Texas -- Reportsearch (5).xlsx]Sheet1'!$L$2:$L$10</c:f>
              <c:numCache>
                <c:formatCode>#,##0</c:formatCode>
                <c:ptCount val="9"/>
                <c:pt idx="0">
                  <c:v>452044</c:v>
                </c:pt>
                <c:pt idx="1">
                  <c:v>542674</c:v>
                </c:pt>
                <c:pt idx="2">
                  <c:v>651069</c:v>
                </c:pt>
                <c:pt idx="3">
                  <c:v>779336</c:v>
                </c:pt>
                <c:pt idx="4">
                  <c:v>929709</c:v>
                </c:pt>
                <c:pt idx="5">
                  <c:v>1105260</c:v>
                </c:pt>
                <c:pt idx="6">
                  <c:v>1308068</c:v>
                </c:pt>
                <c:pt idx="7">
                  <c:v>1542075</c:v>
                </c:pt>
                <c:pt idx="8">
                  <c:v>1813125</c:v>
                </c:pt>
              </c:numCache>
            </c:numRef>
          </c:val>
          <c:smooth val="0"/>
          <c:extLst>
            <c:ext xmlns:c16="http://schemas.microsoft.com/office/drawing/2014/chart" uri="{C3380CC4-5D6E-409C-BE32-E72D297353CC}">
              <c16:uniqueId val="{00000009-8B69-41BC-AA29-FFF658F2FCCD}"/>
            </c:ext>
          </c:extLst>
        </c:ser>
        <c:dLbls>
          <c:showLegendKey val="0"/>
          <c:showVal val="0"/>
          <c:showCatName val="0"/>
          <c:showSerName val="0"/>
          <c:showPercent val="0"/>
          <c:showBubbleSize val="0"/>
        </c:dLbls>
        <c:marker val="1"/>
        <c:smooth val="0"/>
        <c:axId val="565035280"/>
        <c:axId val="565035608"/>
      </c:lineChart>
      <c:catAx>
        <c:axId val="56503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5035608"/>
        <c:crosses val="autoZero"/>
        <c:auto val="1"/>
        <c:lblAlgn val="ctr"/>
        <c:lblOffset val="100"/>
        <c:noMultiLvlLbl val="0"/>
      </c:catAx>
      <c:valAx>
        <c:axId val="565035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65035280"/>
        <c:crosses val="autoZero"/>
        <c:crossBetween val="between"/>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'[Population Projections for Texas -- Reportsearch (12).xlsx]Sheet1'!$L$2</c:f>
              <c:strCache>
                <c:ptCount val="1"/>
                <c:pt idx="0">
                  <c:v>Collin</c:v>
                </c:pt>
              </c:strCache>
            </c:strRef>
          </c:tx>
          <c:spPr>
            <a:ln w="38100" cap="rnd">
              <a:solidFill>
                <a:schemeClr val="accent6"/>
              </a:solidFill>
              <a:round/>
            </a:ln>
            <a:effectLst/>
          </c:spPr>
          <c:marker>
            <c:symbol val="circle"/>
            <c:size val="5"/>
            <c:spPr>
              <a:solidFill>
                <a:schemeClr val="accent6"/>
              </a:solidFill>
              <a:ln w="9525">
                <a:solidFill>
                  <a:schemeClr val="accent6"/>
                </a:solidFill>
              </a:ln>
              <a:effectLst/>
            </c:spPr>
          </c:marker>
          <c:dLbls>
            <c:dLbl>
              <c:idx val="0"/>
              <c:layout>
                <c:manualLayout>
                  <c:x val="-5.5436457196360325E-2"/>
                  <c:y val="-7.362176576298042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20E-4BCA-8C77-0AB8DA242216}"/>
                </c:ext>
              </c:extLst>
            </c:dLbl>
            <c:dLbl>
              <c:idx val="8"/>
              <c:layout>
                <c:manualLayout>
                  <c:x val="-1.2054228275837735E-16"/>
                  <c:y val="-9.81623543506410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20E-4BCA-8C77-0AB8DA24221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for Texas -- Reportsearch (12).xlsx]Sheet1'!$M$1:$U$1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(12).xlsx]Sheet1'!$M$2:$U$2</c:f>
              <c:numCache>
                <c:formatCode>#,##0</c:formatCode>
                <c:ptCount val="9"/>
                <c:pt idx="0">
                  <c:v>782341</c:v>
                </c:pt>
                <c:pt idx="1">
                  <c:v>904352</c:v>
                </c:pt>
                <c:pt idx="2">
                  <c:v>1039202</c:v>
                </c:pt>
                <c:pt idx="3">
                  <c:v>1198935</c:v>
                </c:pt>
                <c:pt idx="4">
                  <c:v>1390722</c:v>
                </c:pt>
                <c:pt idx="5">
                  <c:v>1613514</c:v>
                </c:pt>
                <c:pt idx="6">
                  <c:v>1862906</c:v>
                </c:pt>
                <c:pt idx="7">
                  <c:v>2137242</c:v>
                </c:pt>
                <c:pt idx="8">
                  <c:v>2444316</c:v>
                </c:pt>
              </c:numCache>
            </c:numRef>
          </c:val>
          <c:smooth val="0"/>
          <c:extLst>
            <c:ext xmlns:c16="http://schemas.microsoft.com/office/drawing/2014/chart" uri="{C3380CC4-5D6E-409C-BE32-E72D297353CC}">
              <c16:uniqueId val="{00000000-020E-4BCA-8C77-0AB8DA242216}"/>
            </c:ext>
          </c:extLst>
        </c:ser>
        <c:ser>
          <c:idx val="1"/>
          <c:order val="1"/>
          <c:tx>
            <c:strRef>
              <c:f>'[Population Projections for Texas -- Reportsearch (12).xlsx]Sheet1'!$L$3</c:f>
              <c:strCache>
                <c:ptCount val="1"/>
                <c:pt idx="0">
                  <c:v>Dallas</c:v>
                </c:pt>
              </c:strCache>
            </c:strRef>
          </c:tx>
          <c:spPr>
            <a:ln w="38100" cap="rnd">
              <a:solidFill>
                <a:schemeClr val="accent5"/>
              </a:solidFill>
              <a:round/>
            </a:ln>
            <a:effectLst/>
          </c:spPr>
          <c:marker>
            <c:symbol val="circle"/>
            <c:size val="5"/>
            <c:spPr>
              <a:solidFill>
                <a:schemeClr val="accent5"/>
              </a:solidFill>
              <a:ln w="9525">
                <a:solidFill>
                  <a:schemeClr val="accent5"/>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20E-4BCA-8C77-0AB8DA242216}"/>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0E-4BCA-8C77-0AB8DA24221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for Texas -- Reportsearch (12).xlsx]Sheet1'!$M$1:$U$1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(12).xlsx]Sheet1'!$M$3:$U$3</c:f>
              <c:numCache>
                <c:formatCode>#,##0</c:formatCode>
                <c:ptCount val="9"/>
                <c:pt idx="0">
                  <c:v>2368139</c:v>
                </c:pt>
                <c:pt idx="1">
                  <c:v>2550944</c:v>
                </c:pt>
                <c:pt idx="2">
                  <c:v>2733926</c:v>
                </c:pt>
                <c:pt idx="3">
                  <c:v>2919675</c:v>
                </c:pt>
                <c:pt idx="4">
                  <c:v>3105476</c:v>
                </c:pt>
                <c:pt idx="5">
                  <c:v>3290116</c:v>
                </c:pt>
                <c:pt idx="6">
                  <c:v>3477414</c:v>
                </c:pt>
                <c:pt idx="7">
                  <c:v>3667351</c:v>
                </c:pt>
                <c:pt idx="8">
                  <c:v>3858686</c:v>
                </c:pt>
              </c:numCache>
            </c:numRef>
          </c:val>
          <c:smooth val="0"/>
          <c:extLst>
            <c:ext xmlns:c16="http://schemas.microsoft.com/office/drawing/2014/chart" uri="{C3380CC4-5D6E-409C-BE32-E72D297353CC}">
              <c16:uniqueId val="{00000001-020E-4BCA-8C77-0AB8DA242216}"/>
            </c:ext>
          </c:extLst>
        </c:ser>
        <c:ser>
          <c:idx val="2"/>
          <c:order val="2"/>
          <c:tx>
            <c:strRef>
              <c:f>'[Population Projections for Texas -- Reportsearch (12).xlsx]Sheet1'!$L$4</c:f>
              <c:strCache>
                <c:ptCount val="1"/>
                <c:pt idx="0">
                  <c:v>Denton</c:v>
                </c:pt>
              </c:strCache>
            </c:strRef>
          </c:tx>
          <c:spPr>
            <a:ln w="38100" cap="rnd">
              <a:solidFill>
                <a:schemeClr val="accent4"/>
              </a:solidFill>
              <a:round/>
            </a:ln>
            <a:effectLst/>
          </c:spPr>
          <c:marker>
            <c:symbol val="circle"/>
            <c:size val="5"/>
            <c:spPr>
              <a:solidFill>
                <a:schemeClr val="accent4"/>
              </a:solidFill>
              <a:ln w="9525">
                <a:solidFill>
                  <a:schemeClr val="accent4"/>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20E-4BCA-8C77-0AB8DA242216}"/>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20E-4BCA-8C77-0AB8DA24221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for Texas -- Reportsearch (12).xlsx]Sheet1'!$M$1:$U$1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(12).xlsx]Sheet1'!$M$4:$U$4</c:f>
              <c:numCache>
                <c:formatCode>#,##0</c:formatCode>
                <c:ptCount val="9"/>
                <c:pt idx="0">
                  <c:v>662614</c:v>
                </c:pt>
                <c:pt idx="1">
                  <c:v>771650</c:v>
                </c:pt>
                <c:pt idx="2">
                  <c:v>897869</c:v>
                </c:pt>
                <c:pt idx="3">
                  <c:v>1048568</c:v>
                </c:pt>
                <c:pt idx="4">
                  <c:v>1233655</c:v>
                </c:pt>
                <c:pt idx="5">
                  <c:v>1453832</c:v>
                </c:pt>
                <c:pt idx="6">
                  <c:v>1705724</c:v>
                </c:pt>
                <c:pt idx="7">
                  <c:v>1990969</c:v>
                </c:pt>
                <c:pt idx="8">
                  <c:v>2323056</c:v>
                </c:pt>
              </c:numCache>
            </c:numRef>
          </c:val>
          <c:smooth val="0"/>
          <c:extLst>
            <c:ext xmlns:c16="http://schemas.microsoft.com/office/drawing/2014/chart" uri="{C3380CC4-5D6E-409C-BE32-E72D297353CC}">
              <c16:uniqueId val="{00000002-020E-4BCA-8C77-0AB8DA242216}"/>
            </c:ext>
          </c:extLst>
        </c:ser>
        <c:ser>
          <c:idx val="3"/>
          <c:order val="3"/>
          <c:tx>
            <c:strRef>
              <c:f>'[Population Projections for Texas -- Reportsearch (12).xlsx]Sheet1'!$L$5</c:f>
              <c:strCache>
                <c:ptCount val="1"/>
                <c:pt idx="0">
                  <c:v>Tarrant</c:v>
                </c:pt>
              </c:strCache>
            </c:strRef>
          </c:tx>
          <c:spPr>
            <a:ln w="38100"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20E-4BCA-8C77-0AB8DA242216}"/>
                </c:ext>
              </c:extLst>
            </c:dLbl>
            <c:dLbl>
              <c:idx val="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0E-4BCA-8C77-0AB8DA24221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'[Population Projections for Texas -- Reportsearch (12).xlsx]Sheet1'!$M$1:$U$1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(12).xlsx]Sheet1'!$M$5:$U$5</c:f>
              <c:numCache>
                <c:formatCode>#,##0</c:formatCode>
                <c:ptCount val="9"/>
                <c:pt idx="0">
                  <c:v>1809034</c:v>
                </c:pt>
                <c:pt idx="1">
                  <c:v>1973461</c:v>
                </c:pt>
                <c:pt idx="2">
                  <c:v>2143603</c:v>
                </c:pt>
                <c:pt idx="3">
                  <c:v>2322102</c:v>
                </c:pt>
                <c:pt idx="4">
                  <c:v>2506454</c:v>
                </c:pt>
                <c:pt idx="5">
                  <c:v>2687355</c:v>
                </c:pt>
                <c:pt idx="6">
                  <c:v>2859016</c:v>
                </c:pt>
                <c:pt idx="7">
                  <c:v>3023145</c:v>
                </c:pt>
                <c:pt idx="8">
                  <c:v>3184835</c:v>
                </c:pt>
              </c:numCache>
            </c:numRef>
          </c:val>
          <c:smooth val="0"/>
          <c:extLst>
            <c:ext xmlns:c16="http://schemas.microsoft.com/office/drawing/2014/chart" uri="{C3380CC4-5D6E-409C-BE32-E72D297353CC}">
              <c16:uniqueId val="{00000003-020E-4BCA-8C77-0AB8DA242216}"/>
            </c:ext>
          </c:extLst>
        </c:ser>
        <c:dLbls>
          <c:showLegendKey val="0"/>
          <c:showVal val="0"/>
          <c:showCatName val="0"/>
          <c:showSerName val="0"/>
          <c:showPercent val="0"/>
          <c:showBubbleSize val="0"/>
        </c:dLbls>
        <c:marker val="1"/>
        <c:smooth val="0"/>
        <c:axId val="657738320"/>
        <c:axId val="657739632"/>
      </c:lineChart>
      <c:catAx>
        <c:axId val="65773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57739632"/>
        <c:crosses val="autoZero"/>
        <c:auto val="1"/>
        <c:lblAlgn val="ctr"/>
        <c:lblOffset val="100"/>
        <c:noMultiLvlLbl val="0"/>
      </c:catAx>
      <c:valAx>
        <c:axId val="6577396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57738320"/>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accent1">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extLst>
            <c:ext xmlns:c16="http://schemas.microsoft.com/office/drawing/2014/chart" uri="{C3380CC4-5D6E-409C-BE32-E72D297353CC}">
              <c16:uniqueId val="{00000000-B257-4396-A7F5-522B053CB668}"/>
            </c:ext>
          </c:extLst>
        </c:ser>
        <c:ser>
          <c:idx val="1"/>
          <c:order val="1"/>
          <c:tx>
            <c:strRef>
              <c:f>Sheet1!$C$1</c:f>
              <c:strCache>
                <c:ptCount val="1"/>
                <c:pt idx="0">
                  <c:v>Migration</c:v>
                </c:pt>
              </c:strCache>
            </c:strRef>
          </c:tx>
          <c:spPr>
            <a:solidFill>
              <a:schemeClr val="accent2"/>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extLst>
            <c:ext xmlns:c16="http://schemas.microsoft.com/office/drawing/2014/chart" uri="{C3380CC4-5D6E-409C-BE32-E72D297353CC}">
              <c16:uniqueId val="{00000001-B257-4396-A7F5-522B053CB668}"/>
            </c:ext>
          </c:extLst>
        </c:ser>
        <c:dLbls>
          <c:showLegendKey val="0"/>
          <c:showVal val="0"/>
          <c:showCatName val="0"/>
          <c:showSerName val="0"/>
          <c:showPercent val="0"/>
          <c:showBubbleSize val="0"/>
        </c:dLbls>
        <c:gapWidth val="80"/>
        <c:overlap val="100"/>
        <c:axId val="294089776"/>
        <c:axId val="294090952"/>
      </c:barChart>
      <c:catAx>
        <c:axId val="294089776"/>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294090952"/>
        <c:crosses val="autoZero"/>
        <c:auto val="1"/>
        <c:lblAlgn val="ctr"/>
        <c:lblOffset val="100"/>
        <c:noMultiLvlLbl val="0"/>
      </c:catAx>
      <c:valAx>
        <c:axId val="294090952"/>
        <c:scaling>
          <c:orientation val="minMax"/>
        </c:scaling>
        <c:delete val="1"/>
        <c:axPos val="l"/>
        <c:numFmt formatCode="0.0%" sourceLinked="1"/>
        <c:majorTickMark val="out"/>
        <c:minorTickMark val="none"/>
        <c:tickLblPos val="nextTo"/>
        <c:crossAx val="294089776"/>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9050" cap="rnd" cmpd="sng" algn="ctr">
              <a:solidFill>
                <a:schemeClr val="accent2"/>
              </a:solidFill>
              <a:prstDash val="lgDash"/>
              <a:round/>
            </a:ln>
            <a:effectLst/>
          </c:spPr>
          <c:marker>
            <c:symbol val="none"/>
          </c:marker>
          <c:dLbls>
            <c:dLbl>
              <c:idx val="0"/>
              <c:spPr>
                <a:noFill/>
                <a:ln>
                  <a:noFill/>
                </a:ln>
                <a:effectLst/>
              </c:spPr>
              <c:txPr>
                <a:bodyPr rot="0" spcFirstLastPara="1" vertOverflow="ellipsis" vert="horz" wrap="square" anchor="ctr" anchorCtr="1"/>
                <a:lstStyle/>
                <a:p>
                  <a:pPr>
                    <a:defRPr sz="800" b="1"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9-34AD-4930-9516-7ED29BA6DC05}"/>
                </c:ext>
              </c:extLst>
            </c:dLbl>
            <c:dLbl>
              <c:idx val="1"/>
              <c:delete val="1"/>
              <c:extLst>
                <c:ext xmlns:c15="http://schemas.microsoft.com/office/drawing/2012/chart" uri="{CE6537A1-D6FC-4f65-9D91-7224C49458BB}"/>
                <c:ext xmlns:c16="http://schemas.microsoft.com/office/drawing/2014/chart" uri="{C3380CC4-5D6E-409C-BE32-E72D297353CC}">
                  <c16:uniqueId val="{00000000-34AD-4930-9516-7ED29BA6DC05}"/>
                </c:ext>
              </c:extLst>
            </c:dLbl>
            <c:dLbl>
              <c:idx val="2"/>
              <c:delete val="1"/>
              <c:extLst>
                <c:ext xmlns:c15="http://schemas.microsoft.com/office/drawing/2012/chart" uri="{CE6537A1-D6FC-4f65-9D91-7224C49458BB}"/>
                <c:ext xmlns:c16="http://schemas.microsoft.com/office/drawing/2014/chart" uri="{C3380CC4-5D6E-409C-BE32-E72D297353CC}">
                  <c16:uniqueId val="{00000001-34AD-4930-9516-7ED29BA6DC05}"/>
                </c:ext>
              </c:extLst>
            </c:dLbl>
            <c:dLbl>
              <c:idx val="3"/>
              <c:delete val="1"/>
              <c:extLst>
                <c:ext xmlns:c15="http://schemas.microsoft.com/office/drawing/2012/chart" uri="{CE6537A1-D6FC-4f65-9D91-7224C49458BB}"/>
                <c:ext xmlns:c16="http://schemas.microsoft.com/office/drawing/2014/chart" uri="{C3380CC4-5D6E-409C-BE32-E72D297353CC}">
                  <c16:uniqueId val="{00000002-34AD-4930-9516-7ED29BA6DC05}"/>
                </c:ext>
              </c:extLst>
            </c:dLbl>
            <c:dLbl>
              <c:idx val="4"/>
              <c:spPr>
                <a:noFill/>
                <a:ln>
                  <a:noFill/>
                </a:ln>
                <a:effectLst/>
              </c:spPr>
              <c:txPr>
                <a:bodyPr rot="0" spcFirstLastPara="1" vertOverflow="ellipsis" vert="horz" wrap="square" anchor="ctr" anchorCtr="1"/>
                <a:lstStyle/>
                <a:p>
                  <a:pPr>
                    <a:defRPr sz="800" b="1"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8-34AD-4930-9516-7ED29BA6DC05}"/>
                </c:ext>
              </c:extLst>
            </c:dLbl>
            <c:dLbl>
              <c:idx val="5"/>
              <c:delete val="1"/>
              <c:extLst>
                <c:ext xmlns:c15="http://schemas.microsoft.com/office/drawing/2012/chart" uri="{CE6537A1-D6FC-4f65-9D91-7224C49458BB}"/>
                <c:ext xmlns:c16="http://schemas.microsoft.com/office/drawing/2014/chart" uri="{C3380CC4-5D6E-409C-BE32-E72D297353CC}">
                  <c16:uniqueId val="{00000003-34AD-4930-9516-7ED29BA6DC05}"/>
                </c:ext>
              </c:extLst>
            </c:dLbl>
            <c:dLbl>
              <c:idx val="6"/>
              <c:delete val="1"/>
              <c:extLst>
                <c:ext xmlns:c15="http://schemas.microsoft.com/office/drawing/2012/chart" uri="{CE6537A1-D6FC-4f65-9D91-7224C49458BB}"/>
                <c:ext xmlns:c16="http://schemas.microsoft.com/office/drawing/2014/chart" uri="{C3380CC4-5D6E-409C-BE32-E72D297353CC}">
                  <c16:uniqueId val="{00000004-34AD-4930-9516-7ED29BA6DC05}"/>
                </c:ext>
              </c:extLst>
            </c:dLbl>
            <c:dLbl>
              <c:idx val="7"/>
              <c:delete val="1"/>
              <c:extLst>
                <c:ext xmlns:c15="http://schemas.microsoft.com/office/drawing/2012/chart" uri="{CE6537A1-D6FC-4f65-9D91-7224C49458BB}"/>
                <c:ext xmlns:c16="http://schemas.microsoft.com/office/drawing/2014/chart" uri="{C3380CC4-5D6E-409C-BE32-E72D297353CC}">
                  <c16:uniqueId val="{00000005-34AD-4930-9516-7ED29BA6DC05}"/>
                </c:ext>
              </c:extLst>
            </c:dLbl>
            <c:dLbl>
              <c:idx val="8"/>
              <c:spPr>
                <a:noFill/>
                <a:ln>
                  <a:noFill/>
                </a:ln>
                <a:effectLst/>
              </c:spPr>
              <c:txPr>
                <a:bodyPr rot="0" spcFirstLastPara="1" vertOverflow="ellipsis" vert="horz" wrap="square" anchor="ctr" anchorCtr="1"/>
                <a:lstStyle/>
                <a:p>
                  <a:pPr>
                    <a:defRPr sz="800" b="1"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layout>
                    <c:manualLayout>
                      <c:w val="0.19564618028467601"/>
                      <c:h val="0.20915187433963808"/>
                    </c:manualLayout>
                  </c15:layout>
                </c:ext>
                <c:ext xmlns:c16="http://schemas.microsoft.com/office/drawing/2014/chart" uri="{C3380CC4-5D6E-409C-BE32-E72D297353CC}">
                  <c16:uniqueId val="{00000007-34AD-4930-9516-7ED29BA6DC05}"/>
                </c:ext>
              </c:extLst>
            </c:dLbl>
            <c:spPr>
              <a:noFill/>
              <a:ln>
                <a:noFill/>
              </a:ln>
              <a:effectLst/>
            </c:spPr>
            <c:txPr>
              <a:bodyPr rot="0" spcFirstLastPara="1" vertOverflow="ellipsis" vert="horz" wrap="square" anchor="ctr" anchorCtr="1"/>
              <a:lstStyle/>
              <a:p>
                <a:pPr>
                  <a:defRPr sz="900" b="1" i="0" u="none" strike="noStrike" kern="1200" baseline="0">
                    <a:solidFill>
                      <a:schemeClr val="accent1">
                        <a:lumMod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'[Population Projections for Texas -- Reportsearch (12).xlsx]Sheet1'!$A$2:$A$10</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(12).xlsx]Sheet1'!$E$2:$E$10</c:f>
              <c:numCache>
                <c:formatCode>#,##0</c:formatCode>
                <c:ptCount val="9"/>
                <c:pt idx="0">
                  <c:v>6366542</c:v>
                </c:pt>
                <c:pt idx="1">
                  <c:v>7007291</c:v>
                </c:pt>
                <c:pt idx="2">
                  <c:v>7689051</c:v>
                </c:pt>
                <c:pt idx="3">
                  <c:v>8438307</c:v>
                </c:pt>
                <c:pt idx="4">
                  <c:v>9264580</c:v>
                </c:pt>
                <c:pt idx="5">
                  <c:v>10152883</c:v>
                </c:pt>
                <c:pt idx="6">
                  <c:v>11092356</c:v>
                </c:pt>
                <c:pt idx="7">
                  <c:v>12088874</c:v>
                </c:pt>
                <c:pt idx="8">
                  <c:v>13173646</c:v>
                </c:pt>
              </c:numCache>
            </c:numRef>
          </c:val>
          <c:smooth val="0"/>
          <c:extLst>
            <c:ext xmlns:c16="http://schemas.microsoft.com/office/drawing/2014/chart" uri="{C3380CC4-5D6E-409C-BE32-E72D297353CC}">
              <c16:uniqueId val="{00000006-34AD-4930-9516-7ED29BA6DC05}"/>
            </c:ext>
          </c:extLst>
        </c:ser>
        <c:dLbls>
          <c:dLblPos val="ctr"/>
          <c:showLegendKey val="0"/>
          <c:showVal val="1"/>
          <c:showCatName val="0"/>
          <c:showSerName val="0"/>
          <c:showPercent val="0"/>
          <c:showBubbleSize val="0"/>
        </c:dLbls>
        <c:smooth val="0"/>
        <c:axId val="608211000"/>
        <c:axId val="608211328"/>
      </c:lineChart>
      <c:catAx>
        <c:axId val="60821100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50000"/>
                  </a:schemeClr>
                </a:solidFill>
                <a:latin typeface="+mn-lt"/>
                <a:ea typeface="+mn-ea"/>
                <a:cs typeface="+mn-cs"/>
              </a:defRPr>
            </a:pPr>
            <a:endParaRPr lang="en-US"/>
          </a:p>
        </c:txPr>
        <c:crossAx val="608211328"/>
        <c:crosses val="autoZero"/>
        <c:auto val="1"/>
        <c:lblAlgn val="ctr"/>
        <c:lblOffset val="100"/>
        <c:noMultiLvlLbl val="0"/>
      </c:catAx>
      <c:valAx>
        <c:axId val="608211328"/>
        <c:scaling>
          <c:orientation val="minMax"/>
        </c:scaling>
        <c:delete val="1"/>
        <c:axPos val="l"/>
        <c:numFmt formatCode="#,##0" sourceLinked="1"/>
        <c:majorTickMark val="none"/>
        <c:minorTickMark val="none"/>
        <c:tickLblPos val="nextTo"/>
        <c:crossAx val="608211000"/>
        <c:crosses val="autoZero"/>
        <c:crossBetween val="between"/>
      </c:valAx>
      <c:spPr>
        <a:no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4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'[Population Projections for Texas -- Reportsearch (12).xlsx]Sheet1'!$A$38</c:f>
              <c:strCache>
                <c:ptCount val="1"/>
                <c:pt idx="0">
                  <c:v>Delta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'[Population Projections for Texas -- Reportsearch (12).xlsx]Sheet1'!$B$37:$J$37</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(12).xlsx]Sheet1'!$B$38:$J$38</c:f>
              <c:numCache>
                <c:formatCode>#,##0</c:formatCode>
                <c:ptCount val="9"/>
                <c:pt idx="0">
                  <c:v>5231</c:v>
                </c:pt>
                <c:pt idx="1">
                  <c:v>5299</c:v>
                </c:pt>
                <c:pt idx="2">
                  <c:v>5367</c:v>
                </c:pt>
                <c:pt idx="3">
                  <c:v>5371</c:v>
                </c:pt>
                <c:pt idx="4">
                  <c:v>5360</c:v>
                </c:pt>
                <c:pt idx="5">
                  <c:v>5311</c:v>
                </c:pt>
                <c:pt idx="6">
                  <c:v>5238</c:v>
                </c:pt>
                <c:pt idx="7">
                  <c:v>5123</c:v>
                </c:pt>
                <c:pt idx="8">
                  <c:v>5006</c:v>
                </c:pt>
              </c:numCache>
            </c:numRef>
          </c:val>
          <c:smooth val="0"/>
          <c:extLst>
            <c:ext xmlns:c16="http://schemas.microsoft.com/office/drawing/2014/chart" uri="{C3380CC4-5D6E-409C-BE32-E72D297353CC}">
              <c16:uniqueId val="{00000000-BCFB-4364-BFC0-DE8A55634548}"/>
            </c:ext>
          </c:extLst>
        </c:ser>
        <c:ser>
          <c:idx val="1"/>
          <c:order val="1"/>
          <c:tx>
            <c:strRef>
              <c:f>'[Population Projections for Texas -- Reportsearch (12).xlsx]Sheet1'!$A$39</c:f>
              <c:strCache>
                <c:ptCount val="1"/>
                <c:pt idx="0">
                  <c:v>Ellis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'[Population Projections for Texas -- Reportsearch (12).xlsx]Sheet1'!$B$37:$J$37</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(12).xlsx]Sheet1'!$B$39:$J$39</c:f>
              <c:numCache>
                <c:formatCode>#,##0</c:formatCode>
                <c:ptCount val="9"/>
                <c:pt idx="0">
                  <c:v>149610</c:v>
                </c:pt>
                <c:pt idx="1">
                  <c:v>163301</c:v>
                </c:pt>
                <c:pt idx="2">
                  <c:v>177721</c:v>
                </c:pt>
                <c:pt idx="3">
                  <c:v>193381</c:v>
                </c:pt>
                <c:pt idx="4">
                  <c:v>209555</c:v>
                </c:pt>
                <c:pt idx="5">
                  <c:v>225124</c:v>
                </c:pt>
                <c:pt idx="6">
                  <c:v>239796</c:v>
                </c:pt>
                <c:pt idx="7">
                  <c:v>253815</c:v>
                </c:pt>
                <c:pt idx="8">
                  <c:v>267977</c:v>
                </c:pt>
              </c:numCache>
            </c:numRef>
          </c:val>
          <c:smooth val="0"/>
          <c:extLst>
            <c:ext xmlns:c16="http://schemas.microsoft.com/office/drawing/2014/chart" uri="{C3380CC4-5D6E-409C-BE32-E72D297353CC}">
              <c16:uniqueId val="{00000001-BCFB-4364-BFC0-DE8A55634548}"/>
            </c:ext>
          </c:extLst>
        </c:ser>
        <c:ser>
          <c:idx val="2"/>
          <c:order val="2"/>
          <c:tx>
            <c:strRef>
              <c:f>'[Population Projections for Texas -- Reportsearch (12).xlsx]Sheet1'!$A$40</c:f>
              <c:strCache>
                <c:ptCount val="1"/>
                <c:pt idx="0">
                  <c:v>Hunt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'[Population Projections for Texas -- Reportsearch (12).xlsx]Sheet1'!$B$37:$J$37</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(12).xlsx]Sheet1'!$B$40:$J$40</c:f>
              <c:numCache>
                <c:formatCode>#,##0</c:formatCode>
                <c:ptCount val="9"/>
                <c:pt idx="0">
                  <c:v>86129</c:v>
                </c:pt>
                <c:pt idx="1">
                  <c:v>90708</c:v>
                </c:pt>
                <c:pt idx="2">
                  <c:v>96228</c:v>
                </c:pt>
                <c:pt idx="3">
                  <c:v>102171</c:v>
                </c:pt>
                <c:pt idx="4">
                  <c:v>108669</c:v>
                </c:pt>
                <c:pt idx="5">
                  <c:v>115910</c:v>
                </c:pt>
                <c:pt idx="6">
                  <c:v>124768</c:v>
                </c:pt>
                <c:pt idx="7">
                  <c:v>137006</c:v>
                </c:pt>
                <c:pt idx="8">
                  <c:v>155128</c:v>
                </c:pt>
              </c:numCache>
            </c:numRef>
          </c:val>
          <c:smooth val="0"/>
          <c:extLst>
            <c:ext xmlns:c16="http://schemas.microsoft.com/office/drawing/2014/chart" uri="{C3380CC4-5D6E-409C-BE32-E72D297353CC}">
              <c16:uniqueId val="{00000002-BCFB-4364-BFC0-DE8A55634548}"/>
            </c:ext>
          </c:extLst>
        </c:ser>
        <c:ser>
          <c:idx val="3"/>
          <c:order val="3"/>
          <c:tx>
            <c:strRef>
              <c:f>'[Population Projections for Texas -- Reportsearch (12).xlsx]Sheet1'!$A$41</c:f>
              <c:strCache>
                <c:ptCount val="1"/>
                <c:pt idx="0">
                  <c:v>Johnson</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'[Population Projections for Texas -- Reportsearch (12).xlsx]Sheet1'!$B$37:$J$37</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(12).xlsx]Sheet1'!$B$41:$J$41</c:f>
              <c:numCache>
                <c:formatCode>#,##0</c:formatCode>
                <c:ptCount val="9"/>
                <c:pt idx="0">
                  <c:v>150934</c:v>
                </c:pt>
                <c:pt idx="1">
                  <c:v>161209</c:v>
                </c:pt>
                <c:pt idx="2">
                  <c:v>171701</c:v>
                </c:pt>
                <c:pt idx="3">
                  <c:v>182777</c:v>
                </c:pt>
                <c:pt idx="4">
                  <c:v>194069</c:v>
                </c:pt>
                <c:pt idx="5">
                  <c:v>204784</c:v>
                </c:pt>
                <c:pt idx="6">
                  <c:v>215134</c:v>
                </c:pt>
                <c:pt idx="7">
                  <c:v>225928</c:v>
                </c:pt>
                <c:pt idx="8">
                  <c:v>237420</c:v>
                </c:pt>
              </c:numCache>
            </c:numRef>
          </c:val>
          <c:smooth val="0"/>
          <c:extLst>
            <c:ext xmlns:c16="http://schemas.microsoft.com/office/drawing/2014/chart" uri="{C3380CC4-5D6E-409C-BE32-E72D297353CC}">
              <c16:uniqueId val="{00000003-BCFB-4364-BFC0-DE8A55634548}"/>
            </c:ext>
          </c:extLst>
        </c:ser>
        <c:ser>
          <c:idx val="4"/>
          <c:order val="4"/>
          <c:tx>
            <c:strRef>
              <c:f>'[Population Projections for Texas -- Reportsearch (12).xlsx]Sheet1'!$A$42</c:f>
              <c:strCache>
                <c:ptCount val="1"/>
                <c:pt idx="0">
                  <c:v>Kaufman</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'[Population Projections for Texas -- Reportsearch (12).xlsx]Sheet1'!$B$37:$J$37</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(12).xlsx]Sheet1'!$B$42:$J$42</c:f>
              <c:numCache>
                <c:formatCode>#,##0</c:formatCode>
                <c:ptCount val="9"/>
                <c:pt idx="0">
                  <c:v>103350</c:v>
                </c:pt>
                <c:pt idx="1">
                  <c:v>113657</c:v>
                </c:pt>
                <c:pt idx="2">
                  <c:v>125133</c:v>
                </c:pt>
                <c:pt idx="3">
                  <c:v>138249</c:v>
                </c:pt>
                <c:pt idx="4">
                  <c:v>152667</c:v>
                </c:pt>
                <c:pt idx="5">
                  <c:v>167907</c:v>
                </c:pt>
                <c:pt idx="6">
                  <c:v>183668</c:v>
                </c:pt>
                <c:pt idx="7">
                  <c:v>200444</c:v>
                </c:pt>
                <c:pt idx="8">
                  <c:v>218922</c:v>
                </c:pt>
              </c:numCache>
            </c:numRef>
          </c:val>
          <c:smooth val="0"/>
          <c:extLst>
            <c:ext xmlns:c16="http://schemas.microsoft.com/office/drawing/2014/chart" uri="{C3380CC4-5D6E-409C-BE32-E72D297353CC}">
              <c16:uniqueId val="{00000004-BCFB-4364-BFC0-DE8A55634548}"/>
            </c:ext>
          </c:extLst>
        </c:ser>
        <c:ser>
          <c:idx val="5"/>
          <c:order val="5"/>
          <c:tx>
            <c:strRef>
              <c:f>'[Population Projections for Texas -- Reportsearch (12).xlsx]Sheet1'!$A$43</c:f>
              <c:strCache>
                <c:ptCount val="1"/>
                <c:pt idx="0">
                  <c:v>Parker</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'[Population Projections for Texas -- Reportsearch (12).xlsx]Sheet1'!$B$37:$J$37</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(12).xlsx]Sheet1'!$B$43:$J$43</c:f>
              <c:numCache>
                <c:formatCode>#,##0</c:formatCode>
                <c:ptCount val="9"/>
                <c:pt idx="0">
                  <c:v>116927</c:v>
                </c:pt>
                <c:pt idx="1">
                  <c:v>125811</c:v>
                </c:pt>
                <c:pt idx="2">
                  <c:v>135621</c:v>
                </c:pt>
                <c:pt idx="3">
                  <c:v>146411</c:v>
                </c:pt>
                <c:pt idx="4">
                  <c:v>157317</c:v>
                </c:pt>
                <c:pt idx="5">
                  <c:v>167540</c:v>
                </c:pt>
                <c:pt idx="6">
                  <c:v>176692</c:v>
                </c:pt>
                <c:pt idx="7">
                  <c:v>185533</c:v>
                </c:pt>
                <c:pt idx="8">
                  <c:v>194803</c:v>
                </c:pt>
              </c:numCache>
            </c:numRef>
          </c:val>
          <c:smooth val="0"/>
          <c:extLst>
            <c:ext xmlns:c16="http://schemas.microsoft.com/office/drawing/2014/chart" uri="{C3380CC4-5D6E-409C-BE32-E72D297353CC}">
              <c16:uniqueId val="{00000005-BCFB-4364-BFC0-DE8A55634548}"/>
            </c:ext>
          </c:extLst>
        </c:ser>
        <c:ser>
          <c:idx val="6"/>
          <c:order val="6"/>
          <c:tx>
            <c:strRef>
              <c:f>'[Population Projections for Texas -- Reportsearch (12).xlsx]Sheet1'!$A$44</c:f>
              <c:strCache>
                <c:ptCount val="1"/>
                <c:pt idx="0">
                  <c:v>Rockwall</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'[Population Projections for Texas -- Reportsearch (12).xlsx]Sheet1'!$B$37:$J$37</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(12).xlsx]Sheet1'!$B$44:$J$44</c:f>
              <c:numCache>
                <c:formatCode>#,##0</c:formatCode>
                <c:ptCount val="9"/>
                <c:pt idx="0">
                  <c:v>78337</c:v>
                </c:pt>
                <c:pt idx="1">
                  <c:v>89731</c:v>
                </c:pt>
                <c:pt idx="2">
                  <c:v>102241</c:v>
                </c:pt>
                <c:pt idx="3">
                  <c:v>116941</c:v>
                </c:pt>
                <c:pt idx="4">
                  <c:v>134093</c:v>
                </c:pt>
                <c:pt idx="5">
                  <c:v>152757</c:v>
                </c:pt>
                <c:pt idx="6">
                  <c:v>171814</c:v>
                </c:pt>
                <c:pt idx="7">
                  <c:v>191119</c:v>
                </c:pt>
                <c:pt idx="8">
                  <c:v>211545</c:v>
                </c:pt>
              </c:numCache>
            </c:numRef>
          </c:val>
          <c:smooth val="0"/>
          <c:extLst>
            <c:ext xmlns:c16="http://schemas.microsoft.com/office/drawing/2014/chart" uri="{C3380CC4-5D6E-409C-BE32-E72D297353CC}">
              <c16:uniqueId val="{00000006-BCFB-4364-BFC0-DE8A55634548}"/>
            </c:ext>
          </c:extLst>
        </c:ser>
        <c:ser>
          <c:idx val="7"/>
          <c:order val="7"/>
          <c:tx>
            <c:strRef>
              <c:f>'[Population Projections for Texas -- Reportsearch (12).xlsx]Sheet1'!$A$45</c:f>
              <c:strCache>
                <c:ptCount val="1"/>
                <c:pt idx="0">
                  <c:v>Wise</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'[Population Projections for Texas -- Reportsearch (12).xlsx]Sheet1'!$B$37:$J$37</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'[Population Projections for Texas -- Reportsearch (12).xlsx]Sheet1'!$B$45:$J$45</c:f>
              <c:numCache>
                <c:formatCode>#,##0</c:formatCode>
                <c:ptCount val="9"/>
                <c:pt idx="0">
                  <c:v>59127</c:v>
                </c:pt>
                <c:pt idx="1">
                  <c:v>62467</c:v>
                </c:pt>
                <c:pt idx="2">
                  <c:v>65806</c:v>
                </c:pt>
                <c:pt idx="3">
                  <c:v>69097</c:v>
                </c:pt>
                <c:pt idx="4">
                  <c:v>71903</c:v>
                </c:pt>
                <c:pt idx="5">
                  <c:v>74044</c:v>
                </c:pt>
                <c:pt idx="6">
                  <c:v>75424</c:v>
                </c:pt>
                <c:pt idx="7">
                  <c:v>76322</c:v>
                </c:pt>
                <c:pt idx="8">
                  <c:v>76958</c:v>
                </c:pt>
              </c:numCache>
            </c:numRef>
          </c:val>
          <c:smooth val="0"/>
          <c:extLst>
            <c:ext xmlns:c16="http://schemas.microsoft.com/office/drawing/2014/chart" uri="{C3380CC4-5D6E-409C-BE32-E72D297353CC}">
              <c16:uniqueId val="{00000007-BCFB-4364-BFC0-DE8A55634548}"/>
            </c:ext>
          </c:extLst>
        </c:ser>
        <c:dLbls>
          <c:showLegendKey val="0"/>
          <c:showVal val="0"/>
          <c:showCatName val="0"/>
          <c:showSerName val="0"/>
          <c:showPercent val="0"/>
          <c:showBubbleSize val="0"/>
        </c:dLbls>
        <c:marker val="1"/>
        <c:smooth val="0"/>
        <c:axId val="610766736"/>
        <c:axId val="610760504"/>
      </c:lineChart>
      <c:catAx>
        <c:axId val="610766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10760504"/>
        <c:crosses val="autoZero"/>
        <c:auto val="1"/>
        <c:lblAlgn val="ctr"/>
        <c:lblOffset val="100"/>
        <c:noMultiLvlLbl val="0"/>
      </c:catAx>
      <c:valAx>
        <c:axId val="610760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10766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Natural Increase</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0.0%</c:formatCode>
                <c:ptCount val="8"/>
                <c:pt idx="0">
                  <c:v>0.53173337049932679</c:v>
                </c:pt>
                <c:pt idx="1">
                  <c:v>0.48435091590544027</c:v>
                </c:pt>
                <c:pt idx="2">
                  <c:v>0.51596056741998408</c:v>
                </c:pt>
                <c:pt idx="3">
                  <c:v>0.45207065767356391</c:v>
                </c:pt>
                <c:pt idx="4">
                  <c:v>0.42984751421095374</c:v>
                </c:pt>
                <c:pt idx="5">
                  <c:v>0.47136308258708237</c:v>
                </c:pt>
                <c:pt idx="6">
                  <c:v>0.52518345981416081</c:v>
                </c:pt>
                <c:pt idx="7" formatCode="0.00%">
                  <c:v>0.504</c:v>
                </c:pt>
              </c:numCache>
            </c:numRef>
          </c:val>
          <c:extLst>
            <c:ext xmlns:c16="http://schemas.microsoft.com/office/drawing/2014/chart" uri="{C3380CC4-5D6E-409C-BE32-E72D297353CC}">
              <c16:uniqueId val="{00000000-7910-4928-A331-F6F715EF4A96}"/>
            </c:ext>
          </c:extLst>
        </c:ser>
        <c:ser>
          <c:idx val="1"/>
          <c:order val="1"/>
          <c:tx>
            <c:strRef>
              <c:f>Sheet1!$C$1</c:f>
              <c:strCache>
                <c:ptCount val="1"/>
                <c:pt idx="0">
                  <c:v>Net International Migration</c:v>
                </c:pt>
              </c:strCache>
            </c:strRef>
          </c:tx>
          <c:spPr>
            <a:solidFill>
              <a:schemeClr val="accent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0.0%</c:formatCode>
                <c:ptCount val="8"/>
                <c:pt idx="0">
                  <c:v>0.17554709918591541</c:v>
                </c:pt>
                <c:pt idx="1">
                  <c:v>0.17836919461049391</c:v>
                </c:pt>
                <c:pt idx="2">
                  <c:v>0.20671266465759744</c:v>
                </c:pt>
                <c:pt idx="3">
                  <c:v>0.2025162904721379</c:v>
                </c:pt>
                <c:pt idx="4">
                  <c:v>0.22086879805908949</c:v>
                </c:pt>
                <c:pt idx="5">
                  <c:v>0.24895954682483926</c:v>
                </c:pt>
                <c:pt idx="6">
                  <c:v>0.27654719863751348</c:v>
                </c:pt>
                <c:pt idx="7" formatCode="0.00%">
                  <c:v>0.27700000000000002</c:v>
                </c:pt>
              </c:numCache>
            </c:numRef>
          </c:val>
          <c:extLst>
            <c:ext xmlns:c16="http://schemas.microsoft.com/office/drawing/2014/chart" uri="{C3380CC4-5D6E-409C-BE32-E72D297353CC}">
              <c16:uniqueId val="{00000001-7910-4928-A331-F6F715EF4A96}"/>
            </c:ext>
          </c:extLst>
        </c:ser>
        <c:ser>
          <c:idx val="2"/>
          <c:order val="2"/>
          <c:tx>
            <c:strRef>
              <c:f>Sheet1!$D$1</c:f>
              <c:strCache>
                <c:ptCount val="1"/>
                <c:pt idx="0">
                  <c:v>Net Domestic Migration</c:v>
                </c:pt>
              </c:strCache>
            </c:strRef>
          </c:tx>
          <c:spPr>
            <a:solidFill>
              <a:schemeClr val="accent6">
                <a:lumMod val="5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Sheet1!$D$2:$D$9</c:f>
              <c:numCache>
                <c:formatCode>0.0%</c:formatCode>
                <c:ptCount val="8"/>
                <c:pt idx="0">
                  <c:v>0.29271953031475778</c:v>
                </c:pt>
                <c:pt idx="1">
                  <c:v>0.33727988948406584</c:v>
                </c:pt>
                <c:pt idx="2">
                  <c:v>0.2773267679224185</c:v>
                </c:pt>
                <c:pt idx="3">
                  <c:v>0.34541305185429821</c:v>
                </c:pt>
                <c:pt idx="4">
                  <c:v>0.34928368772995677</c:v>
                </c:pt>
                <c:pt idx="5">
                  <c:v>0.27967737058807834</c:v>
                </c:pt>
                <c:pt idx="6">
                  <c:v>0.19826934154832571</c:v>
                </c:pt>
                <c:pt idx="7" formatCode="0.00%">
                  <c:v>0.218</c:v>
                </c:pt>
              </c:numCache>
            </c:numRef>
          </c:val>
          <c:extLst>
            <c:ext xmlns:c16="http://schemas.microsoft.com/office/drawing/2014/chart" uri="{C3380CC4-5D6E-409C-BE32-E72D297353CC}">
              <c16:uniqueId val="{00000002-7910-4928-A331-F6F715EF4A96}"/>
            </c:ext>
          </c:extLst>
        </c:ser>
        <c:dLbls>
          <c:showLegendKey val="0"/>
          <c:showVal val="1"/>
          <c:showCatName val="0"/>
          <c:showSerName val="0"/>
          <c:showPercent val="0"/>
          <c:showBubbleSize val="0"/>
        </c:dLbls>
        <c:gapWidth val="75"/>
        <c:overlap val="100"/>
        <c:axId val="735792608"/>
        <c:axId val="735789864"/>
      </c:barChart>
      <c:catAx>
        <c:axId val="73579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5789864"/>
        <c:crosses val="autoZero"/>
        <c:auto val="1"/>
        <c:lblAlgn val="ctr"/>
        <c:lblOffset val="100"/>
        <c:noMultiLvlLbl val="0"/>
      </c:catAx>
      <c:valAx>
        <c:axId val="735789864"/>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35792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Percent</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E484-4BEA-931F-7A6CC0AF5350}"/>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484-4BEA-931F-7A6CC0AF5350}"/>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E484-4BEA-931F-7A6CC0AF5350}"/>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484-4BEA-931F-7A6CC0AF5350}"/>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E484-4BEA-931F-7A6CC0AF5350}"/>
                </c:ext>
              </c:extLst>
            </c:dLbl>
            <c:dLbl>
              <c:idx val="1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4F81BD"/>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E484-4BEA-931F-7A6CC0AF535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4F81BD"/>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Florida</c:v>
                </c:pt>
                <c:pt idx="1">
                  <c:v>Colorado</c:v>
                </c:pt>
                <c:pt idx="2">
                  <c:v>Georgia</c:v>
                </c:pt>
                <c:pt idx="3">
                  <c:v>Washington</c:v>
                </c:pt>
                <c:pt idx="4">
                  <c:v>Oregon</c:v>
                </c:pt>
                <c:pt idx="5">
                  <c:v>Kansas</c:v>
                </c:pt>
                <c:pt idx="6">
                  <c:v>Pennsylvania</c:v>
                </c:pt>
                <c:pt idx="7">
                  <c:v>New Jersey</c:v>
                </c:pt>
                <c:pt idx="8">
                  <c:v>Virginia</c:v>
                </c:pt>
                <c:pt idx="9">
                  <c:v>Louisiana</c:v>
                </c:pt>
                <c:pt idx="10">
                  <c:v>New York</c:v>
                </c:pt>
                <c:pt idx="11">
                  <c:v>Illinois</c:v>
                </c:pt>
                <c:pt idx="12">
                  <c:v>California</c:v>
                </c:pt>
              </c:strCache>
            </c:strRef>
          </c:cat>
          <c:val>
            <c:numRef>
              <c:f>Sheet1!$B$2:$B$14</c:f>
              <c:numCache>
                <c:formatCode>0.0%</c:formatCode>
                <c:ptCount val="13"/>
                <c:pt idx="0">
                  <c:v>-0.18559712595710709</c:v>
                </c:pt>
                <c:pt idx="1">
                  <c:v>-5.1475124287839749E-2</c:v>
                </c:pt>
                <c:pt idx="2">
                  <c:v>-4.5795986500707625E-2</c:v>
                </c:pt>
                <c:pt idx="3">
                  <c:v>-4.3074354973328011E-2</c:v>
                </c:pt>
                <c:pt idx="4">
                  <c:v>-2.6962296331240702E-2</c:v>
                </c:pt>
                <c:pt idx="5">
                  <c:v>4.8662771709547484E-2</c:v>
                </c:pt>
                <c:pt idx="6">
                  <c:v>5.0078020103784884E-2</c:v>
                </c:pt>
                <c:pt idx="7">
                  <c:v>7.3447762818884488E-2</c:v>
                </c:pt>
                <c:pt idx="8">
                  <c:v>8.1286061617737784E-2</c:v>
                </c:pt>
                <c:pt idx="9">
                  <c:v>0.11430852414994375</c:v>
                </c:pt>
                <c:pt idx="10">
                  <c:v>0.13894836157782051</c:v>
                </c:pt>
                <c:pt idx="11">
                  <c:v>0.17093660412962225</c:v>
                </c:pt>
                <c:pt idx="12">
                  <c:v>0.31155423304423557</c:v>
                </c:pt>
              </c:numCache>
            </c:numRef>
          </c:val>
          <c:extLst>
            <c:ext xmlns:c16="http://schemas.microsoft.com/office/drawing/2014/chart" uri="{C3380CC4-5D6E-409C-BE32-E72D297353CC}">
              <c16:uniqueId val="{00000001-E484-4BEA-931F-7A6CC0AF5350}"/>
            </c:ext>
          </c:extLst>
        </c:ser>
        <c:dLbls>
          <c:showLegendKey val="0"/>
          <c:showVal val="0"/>
          <c:showCatName val="0"/>
          <c:showSerName val="0"/>
          <c:showPercent val="0"/>
          <c:showBubbleSize val="0"/>
        </c:dLbls>
        <c:gapWidth val="219"/>
        <c:overlap val="-27"/>
        <c:axId val="837150696"/>
        <c:axId val="837145776"/>
      </c:barChart>
      <c:catAx>
        <c:axId val="837150696"/>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54061"/>
                </a:solidFill>
                <a:latin typeface="+mn-lt"/>
                <a:ea typeface="+mn-ea"/>
                <a:cs typeface="+mn-cs"/>
              </a:defRPr>
            </a:pPr>
            <a:endParaRPr lang="en-US"/>
          </a:p>
        </c:txPr>
        <c:crossAx val="837145776"/>
        <c:crosses val="autoZero"/>
        <c:auto val="1"/>
        <c:lblAlgn val="ctr"/>
        <c:lblOffset val="200"/>
        <c:noMultiLvlLbl val="0"/>
      </c:catAx>
      <c:valAx>
        <c:axId val="837145776"/>
        <c:scaling>
          <c:orientation val="minMax"/>
          <c:max val="0.35000000000000003"/>
          <c:min val="-0.2"/>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837150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2000</a:t>
            </a:r>
          </a:p>
        </c:rich>
      </c:tx>
      <c:layout>
        <c:manualLayout>
          <c:xMode val="edge"/>
          <c:yMode val="edge"/>
          <c:x val="0.44565812494852752"/>
          <c:y val="7.85106151942364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7BD-4C9D-9F54-A642BDA8DD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BD-4C9D-9F54-A642BDA8DDA2}"/>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7BD-4C9D-9F54-A642BDA8DD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7BD-4C9D-9F54-A642BDA8DDA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7BD-4C9D-9F54-A642BDA8DDA2}"/>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07BD-4C9D-9F54-A642BDA8DDA2}"/>
                </c:ext>
              </c:extLst>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3-07BD-4C9D-9F54-A642BDA8DDA2}"/>
                </c:ext>
              </c:extLst>
            </c:dLbl>
            <c:dLbl>
              <c:idx val="2"/>
              <c:layout>
                <c:manualLayout>
                  <c:x val="0.13252667554391612"/>
                  <c:y val="0.12464776391231754"/>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5025170888394127"/>
                      <c:h val="0.11486444353417644"/>
                    </c:manualLayout>
                  </c15:layout>
                </c:ext>
                <c:ext xmlns:c16="http://schemas.microsoft.com/office/drawing/2014/chart" uri="{C3380CC4-5D6E-409C-BE32-E72D297353CC}">
                  <c16:uniqueId val="{00000005-07BD-4C9D-9F54-A642BDA8DDA2}"/>
                </c:ext>
              </c:extLst>
            </c:dLbl>
            <c:dLbl>
              <c:idx val="3"/>
              <c:layout>
                <c:manualLayout>
                  <c:x val="4.1984671340747237E-2"/>
                  <c:y val="5.5887409165825387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4755390029464868"/>
                      <c:h val="0.15241299862707217"/>
                    </c:manualLayout>
                  </c15:layout>
                </c:ext>
                <c:ext xmlns:c16="http://schemas.microsoft.com/office/drawing/2014/chart" uri="{C3380CC4-5D6E-409C-BE32-E72D297353CC}">
                  <c16:uniqueId val="{00000007-07BD-4C9D-9F54-A642BDA8DDA2}"/>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9-07BD-4C9D-9F54-A642BDA8DDA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Sheet1!$B$9:$F$9</c:f>
              <c:numCache>
                <c:formatCode>0%</c:formatCode>
                <c:ptCount val="5"/>
                <c:pt idx="0">
                  <c:v>0.52689128804584595</c:v>
                </c:pt>
                <c:pt idx="1">
                  <c:v>0.11406756539773483</c:v>
                </c:pt>
                <c:pt idx="2">
                  <c:v>2.7218130444215987E-2</c:v>
                </c:pt>
                <c:pt idx="3">
                  <c:v>1.1952312375197999E-2</c:v>
                </c:pt>
                <c:pt idx="4">
                  <c:v>0.31987070373700521</c:v>
                </c:pt>
              </c:numCache>
            </c:numRef>
          </c:val>
          <c:extLst>
            <c:ext xmlns:c16="http://schemas.microsoft.com/office/drawing/2014/chart" uri="{C3380CC4-5D6E-409C-BE32-E72D297353CC}">
              <c16:uniqueId val="{0000000A-07BD-4C9D-9F54-A642BDA8DDA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2010</a:t>
            </a:r>
          </a:p>
        </c:rich>
      </c:tx>
      <c:layout>
        <c:manualLayout>
          <c:xMode val="edge"/>
          <c:yMode val="edge"/>
          <c:x val="0.43599697940623672"/>
          <c:y val="9.533839230944117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53-4943-8539-09CBBCF50E6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53-4943-8539-09CBBCF50E6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7D53-4943-8539-09CBBCF50E6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53-4943-8539-09CBBCF50E6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D53-4943-8539-09CBBCF50E66}"/>
              </c:ext>
            </c:extLst>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7D53-4943-8539-09CBBCF50E66}"/>
                </c:ext>
              </c:extLst>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3-7D53-4943-8539-09CBBCF50E66}"/>
                </c:ext>
              </c:extLst>
            </c:dLbl>
            <c:dLbl>
              <c:idx val="2"/>
              <c:layout>
                <c:manualLayout>
                  <c:x val="5.983203722922583E-2"/>
                  <c:y val="1.365087059287825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53-4943-8539-09CBBCF50E66}"/>
                </c:ext>
              </c:extLst>
            </c:dLbl>
            <c:dLbl>
              <c:idx val="3"/>
              <c:layout>
                <c:manualLayout>
                  <c:x val="-8.7913412061446528E-3"/>
                  <c:y val="-3.410492370783769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53-4943-8539-09CBBCF50E66}"/>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9-7D53-4943-8539-09CBBCF50E6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Sheet1!$B$8:$F$8</c:f>
              <c:numCache>
                <c:formatCode>0%</c:formatCode>
                <c:ptCount val="5"/>
                <c:pt idx="0">
                  <c:v>0.4544992255293091</c:v>
                </c:pt>
                <c:pt idx="1">
                  <c:v>0.11532389354924315</c:v>
                </c:pt>
                <c:pt idx="2">
                  <c:v>3.8199306827952653E-2</c:v>
                </c:pt>
                <c:pt idx="3">
                  <c:v>1.5731404839208003E-2</c:v>
                </c:pt>
                <c:pt idx="4">
                  <c:v>0.37624616925428706</c:v>
                </c:pt>
              </c:numCache>
            </c:numRef>
          </c:val>
          <c:extLst>
            <c:ext xmlns:c16="http://schemas.microsoft.com/office/drawing/2014/chart" uri="{C3380CC4-5D6E-409C-BE32-E72D297353CC}">
              <c16:uniqueId val="{0000000A-7D53-4943-8539-09CBBCF50E6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800" dirty="0" smtClean="0"/>
              <a:t>2017</a:t>
            </a:r>
            <a:endParaRPr lang="en-US" sz="1600" dirty="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10145067935254"/>
          <c:y val="0.1117279234269957"/>
          <c:w val="0.62145451772234428"/>
          <c:h val="0.78682241459549662"/>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D35-4851-8E49-A132D3F46A0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35-4851-8E49-A132D3F46A0D}"/>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D35-4851-8E49-A132D3F46A0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D35-4851-8E49-A132D3F46A0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D35-4851-8E49-A132D3F46A0D}"/>
              </c:ext>
            </c:extLst>
          </c:dPt>
          <c:dLbls>
            <c:dLbl>
              <c:idx val="2"/>
              <c:layout>
                <c:manualLayout>
                  <c:x val="7.1970579215960243E-2"/>
                  <c:y val="1.063926338208054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8D35-4851-8E49-A132D3F46A0D}"/>
                </c:ext>
              </c:extLst>
            </c:dLbl>
            <c:dLbl>
              <c:idx val="3"/>
              <c:layout>
                <c:manualLayout>
                  <c:x val="-9.7326079401435887E-3"/>
                  <c:y val="-9.901267032052513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2">
                          <a:lumMod val="50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8D35-4851-8E49-A132D3F46A0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Sheet1!$A$10:$A$14</c:f>
              <c:strCache>
                <c:ptCount val="5"/>
                <c:pt idx="0">
                  <c:v>White, NH</c:v>
                </c:pt>
                <c:pt idx="1">
                  <c:v>Black, NH</c:v>
                </c:pt>
                <c:pt idx="2">
                  <c:v>Asian, NH</c:v>
                </c:pt>
                <c:pt idx="3">
                  <c:v>Two or More Races, NH</c:v>
                </c:pt>
                <c:pt idx="4">
                  <c:v>Hispanic</c:v>
                </c:pt>
              </c:strCache>
            </c:strRef>
          </c:cat>
          <c:val>
            <c:numRef>
              <c:f>Sheet1!$I$10:$I$14</c:f>
              <c:numCache>
                <c:formatCode>0.0%</c:formatCode>
                <c:ptCount val="5"/>
                <c:pt idx="0">
                  <c:v>0.4199452625997559</c:v>
                </c:pt>
                <c:pt idx="1">
                  <c:v>0.11900798725408411</c:v>
                </c:pt>
                <c:pt idx="2">
                  <c:v>4.8283960668437029E-2</c:v>
                </c:pt>
                <c:pt idx="3">
                  <c:v>1.4518490212684894E-2</c:v>
                </c:pt>
                <c:pt idx="4">
                  <c:v>0.39415909698905438</c:v>
                </c:pt>
              </c:numCache>
            </c:numRef>
          </c:val>
          <c:extLst>
            <c:ext xmlns:c16="http://schemas.microsoft.com/office/drawing/2014/chart" uri="{C3380CC4-5D6E-409C-BE32-E72D297353CC}">
              <c16:uniqueId val="{0000000A-8D35-4851-8E49-A132D3F46A0D}"/>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EE-4BE5-99D9-28DCB4E0350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EE-4BE5-99D9-28DCB4E03501}"/>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2CEE-4BE5-99D9-28DCB4E0350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EE-4BE5-99D9-28DCB4E0350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CEE-4BE5-99D9-28DCB4E03501}"/>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Sheet1!$A$32:$A$36</c:f>
              <c:strCache>
                <c:ptCount val="5"/>
                <c:pt idx="0">
                  <c:v>Hispanic</c:v>
                </c:pt>
                <c:pt idx="1">
                  <c:v>NH White</c:v>
                </c:pt>
                <c:pt idx="2">
                  <c:v>NH Black</c:v>
                </c:pt>
                <c:pt idx="3">
                  <c:v>NH Asian</c:v>
                </c:pt>
                <c:pt idx="4">
                  <c:v>NH Other</c:v>
                </c:pt>
              </c:strCache>
            </c:strRef>
          </c:cat>
          <c:val>
            <c:numRef>
              <c:f>Sheet1!$B$32:$B$36</c:f>
              <c:numCache>
                <c:formatCode>#,##0</c:formatCode>
                <c:ptCount val="5"/>
                <c:pt idx="0">
                  <c:v>2136050</c:v>
                </c:pt>
                <c:pt idx="1">
                  <c:v>3428304</c:v>
                </c:pt>
                <c:pt idx="2">
                  <c:v>1135974</c:v>
                </c:pt>
                <c:pt idx="3">
                  <c:v>498878</c:v>
                </c:pt>
                <c:pt idx="4">
                  <c:v>201273</c:v>
                </c:pt>
              </c:numCache>
            </c:numRef>
          </c:val>
          <c:extLst>
            <c:ext xmlns:c16="http://schemas.microsoft.com/office/drawing/2014/chart" uri="{C3380CC4-5D6E-409C-BE32-E72D297353CC}">
              <c16:uniqueId val="{0000000A-2CEE-4BE5-99D9-28DCB4E0350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waob_TS!$A$10</c:f>
              <c:strCache>
                <c:ptCount val="1"/>
                <c:pt idx="0">
                  <c:v>Latin America</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waob_TS!$B$10:$L$10</c:f>
              <c:numCache>
                <c:formatCode>0.0%</c:formatCode>
                <c:ptCount val="3"/>
                <c:pt idx="0">
                  <c:v>0.44067179557631542</c:v>
                </c:pt>
                <c:pt idx="1">
                  <c:v>0.5058690565888091</c:v>
                </c:pt>
                <c:pt idx="2">
                  <c:v>0.69406961682871249</c:v>
                </c:pt>
              </c:numCache>
            </c:numRef>
          </c:val>
          <c:extLst>
            <c:ext xmlns:c16="http://schemas.microsoft.com/office/drawing/2014/chart" uri="{C3380CC4-5D6E-409C-BE32-E72D297353CC}">
              <c16:uniqueId val="{00000000-23AB-4E82-A057-423D3D8EAC3F}"/>
            </c:ext>
          </c:extLst>
        </c:ser>
        <c:ser>
          <c:idx val="1"/>
          <c:order val="1"/>
          <c:tx>
            <c:strRef>
              <c:f>waob_TS!$A$11</c:f>
              <c:strCache>
                <c:ptCount val="1"/>
                <c:pt idx="0">
                  <c:v>Asia</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waob_TS!$B$11:$L$11</c:f>
              <c:numCache>
                <c:formatCode>0.0%</c:formatCode>
                <c:ptCount val="3"/>
                <c:pt idx="0">
                  <c:v>0.35754911388927052</c:v>
                </c:pt>
                <c:pt idx="1">
                  <c:v>0.33027322837768175</c:v>
                </c:pt>
                <c:pt idx="2">
                  <c:v>0.1729107573248512</c:v>
                </c:pt>
              </c:numCache>
            </c:numRef>
          </c:val>
          <c:extLst>
            <c:ext xmlns:c16="http://schemas.microsoft.com/office/drawing/2014/chart" uri="{C3380CC4-5D6E-409C-BE32-E72D297353CC}">
              <c16:uniqueId val="{00000001-23AB-4E82-A057-423D3D8EAC3F}"/>
            </c:ext>
          </c:extLst>
        </c:ser>
        <c:ser>
          <c:idx val="2"/>
          <c:order val="2"/>
          <c:tx>
            <c:strRef>
              <c:f>waob_TS!$A$12</c:f>
              <c:strCache>
                <c:ptCount val="1"/>
                <c:pt idx="0">
                  <c:v>Europe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waob_TS!$B$12:$L$12</c:f>
              <c:numCache>
                <c:formatCode>0.0%</c:formatCode>
                <c:ptCount val="3"/>
                <c:pt idx="0">
                  <c:v>7.1074323396070893E-2</c:v>
                </c:pt>
                <c:pt idx="1">
                  <c:v>7.2520521870166957E-2</c:v>
                </c:pt>
                <c:pt idx="2">
                  <c:v>7.8290239543539211E-2</c:v>
                </c:pt>
              </c:numCache>
            </c:numRef>
          </c:val>
          <c:extLst>
            <c:ext xmlns:c16="http://schemas.microsoft.com/office/drawing/2014/chart" uri="{C3380CC4-5D6E-409C-BE32-E72D297353CC}">
              <c16:uniqueId val="{00000002-23AB-4E82-A057-423D3D8EAC3F}"/>
            </c:ext>
          </c:extLst>
        </c:ser>
        <c:ser>
          <c:idx val="3"/>
          <c:order val="3"/>
          <c:tx>
            <c:strRef>
              <c:f>waob_TS!$A$13</c:f>
              <c:strCache>
                <c:ptCount val="1"/>
                <c:pt idx="0">
                  <c:v>Africa and Other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waob_TS!$B$9:$L$9</c:f>
              <c:numCache>
                <c:formatCode>General</c:formatCode>
                <c:ptCount val="3"/>
                <c:pt idx="0">
                  <c:v>2015</c:v>
                </c:pt>
                <c:pt idx="1">
                  <c:v>2010</c:v>
                </c:pt>
                <c:pt idx="2">
                  <c:v>2005</c:v>
                </c:pt>
              </c:numCache>
            </c:numRef>
          </c:cat>
          <c:val>
            <c:numRef>
              <c:f>waob_TS!$B$13:$L$13</c:f>
              <c:numCache>
                <c:formatCode>0.0%</c:formatCode>
                <c:ptCount val="3"/>
                <c:pt idx="0">
                  <c:v>0.13070476713834317</c:v>
                </c:pt>
                <c:pt idx="1">
                  <c:v>9.1337193163342184E-2</c:v>
                </c:pt>
                <c:pt idx="2">
                  <c:v>5.472938630289715E-2</c:v>
                </c:pt>
              </c:numCache>
            </c:numRef>
          </c:val>
          <c:extLst>
            <c:ext xmlns:c16="http://schemas.microsoft.com/office/drawing/2014/chart" uri="{C3380CC4-5D6E-409C-BE32-E72D297353CC}">
              <c16:uniqueId val="{00000003-23AB-4E82-A057-423D3D8EAC3F}"/>
            </c:ext>
          </c:extLst>
        </c:ser>
        <c:dLbls>
          <c:showLegendKey val="0"/>
          <c:showVal val="0"/>
          <c:showCatName val="0"/>
          <c:showSerName val="0"/>
          <c:showPercent val="0"/>
          <c:showBubbleSize val="0"/>
        </c:dLbls>
        <c:gapWidth val="50"/>
        <c:overlap val="100"/>
        <c:axId val="1512721304"/>
        <c:axId val="1512719736"/>
      </c:barChart>
      <c:catAx>
        <c:axId val="1512721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12719736"/>
        <c:crosses val="autoZero"/>
        <c:auto val="1"/>
        <c:lblAlgn val="ctr"/>
        <c:lblOffset val="100"/>
        <c:noMultiLvlLbl val="0"/>
      </c:catAx>
      <c:valAx>
        <c:axId val="1512719736"/>
        <c:scaling>
          <c:orientation val="minMax"/>
          <c:max val="1.1000000000000001"/>
        </c:scaling>
        <c:delete val="1"/>
        <c:axPos val="t"/>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1512721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55BA6F8-D932-4BC6-B450-A920176CDAFB}" type="datetimeFigureOut">
              <a:rPr lang="en-US" smtClean="0"/>
              <a:t>1/17/2019</a:t>
            </a:fld>
            <a:endParaRPr lang="en-US" dirty="0"/>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36C95698-22BF-4099-B592-586CF61CB162}" type="slidenum">
              <a:rPr lang="en-US" smtClean="0"/>
              <a:t>‹#›</a:t>
            </a:fld>
            <a:endParaRPr lang="en-US" dirty="0"/>
          </a:p>
        </p:txBody>
      </p:sp>
    </p:spTree>
    <p:extLst>
      <p:ext uri="{BB962C8B-B14F-4D97-AF65-F5344CB8AC3E}">
        <p14:creationId xmlns:p14="http://schemas.microsoft.com/office/powerpoint/2010/main" val="2500926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allasfed.org/research/swe/2017/swe1701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5698-22BF-4099-B592-586CF61CB162}" type="slidenum">
              <a:rPr lang="en-US" smtClean="0"/>
              <a:t>1</a:t>
            </a:fld>
            <a:endParaRPr lang="en-US" dirty="0"/>
          </a:p>
        </p:txBody>
      </p:sp>
    </p:spTree>
    <p:extLst>
      <p:ext uri="{BB962C8B-B14F-4D97-AF65-F5344CB8AC3E}">
        <p14:creationId xmlns:p14="http://schemas.microsoft.com/office/powerpoint/2010/main" val="94485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than 1 in four of the top 50 fastest growing counties between 2016 and 2017 are Texas counties. </a:t>
            </a:r>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12</a:t>
            </a:fld>
            <a:endParaRPr lang="en-US" dirty="0"/>
          </a:p>
        </p:txBody>
      </p:sp>
    </p:spTree>
    <p:extLst>
      <p:ext uri="{BB962C8B-B14F-4D97-AF65-F5344CB8AC3E}">
        <p14:creationId xmlns:p14="http://schemas.microsoft.com/office/powerpoint/2010/main" val="2750112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a:t>
            </a:r>
            <a:r>
              <a:rPr lang="en-US" baseline="0" dirty="0" smtClean="0"/>
              <a:t> half of the top 15 fastest growing cities between 2016 and 2017 are in Texas. The fastest growing city in the country is located in the Dallas Fort Worth metro area.</a:t>
            </a:r>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14</a:t>
            </a:fld>
            <a:endParaRPr lang="en-US" dirty="0"/>
          </a:p>
        </p:txBody>
      </p:sp>
    </p:spTree>
    <p:extLst>
      <p:ext uri="{BB962C8B-B14F-4D97-AF65-F5344CB8AC3E}">
        <p14:creationId xmlns:p14="http://schemas.microsoft.com/office/powerpoint/2010/main" val="2426123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17</a:t>
            </a:fld>
            <a:endParaRPr lang="en-US" dirty="0"/>
          </a:p>
        </p:txBody>
      </p:sp>
    </p:spTree>
    <p:extLst>
      <p:ext uri="{BB962C8B-B14F-4D97-AF65-F5344CB8AC3E}">
        <p14:creationId xmlns:p14="http://schemas.microsoft.com/office/powerpoint/2010/main" val="995451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18</a:t>
            </a:fld>
            <a:endParaRPr lang="en-US" dirty="0"/>
          </a:p>
        </p:txBody>
      </p:sp>
    </p:spTree>
    <p:extLst>
      <p:ext uri="{BB962C8B-B14F-4D97-AF65-F5344CB8AC3E}">
        <p14:creationId xmlns:p14="http://schemas.microsoft.com/office/powerpoint/2010/main" val="57784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20</a:t>
            </a:fld>
            <a:endParaRPr lang="en-US" dirty="0"/>
          </a:p>
        </p:txBody>
      </p:sp>
    </p:spTree>
    <p:extLst>
      <p:ext uri="{BB962C8B-B14F-4D97-AF65-F5344CB8AC3E}">
        <p14:creationId xmlns:p14="http://schemas.microsoft.com/office/powerpoint/2010/main" val="1130619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549400" y="555625"/>
            <a:ext cx="6675438" cy="5005388"/>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In 2017, Texas continues to diversify with increases in proportion of population identifying as Hispanic and NH Asian and a decrease in the proportion identifying as White, NH.</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21</a:t>
            </a:fld>
            <a:endParaRPr lang="en-US" dirty="0"/>
          </a:p>
        </p:txBody>
      </p:sp>
    </p:spTree>
    <p:extLst>
      <p:ext uri="{BB962C8B-B14F-4D97-AF65-F5344CB8AC3E}">
        <p14:creationId xmlns:p14="http://schemas.microsoft.com/office/powerpoint/2010/main" val="2530657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24</a:t>
            </a:fld>
            <a:endParaRPr lang="en-US" dirty="0"/>
          </a:p>
        </p:txBody>
      </p:sp>
    </p:spTree>
    <p:extLst>
      <p:ext uri="{BB962C8B-B14F-4D97-AF65-F5344CB8AC3E}">
        <p14:creationId xmlns:p14="http://schemas.microsoft.com/office/powerpoint/2010/main" val="3423621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 In 2017, median age of NH White women is 43.5 years of age, compared to 29.3 years of age for Hispanic women.</a:t>
            </a:r>
            <a:endParaRPr lang="en-US" dirty="0" smtClean="0"/>
          </a:p>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25</a:t>
            </a:fld>
            <a:endParaRPr lang="en-US" dirty="0"/>
          </a:p>
        </p:txBody>
      </p:sp>
    </p:spTree>
    <p:extLst>
      <p:ext uri="{BB962C8B-B14F-4D97-AF65-F5344CB8AC3E}">
        <p14:creationId xmlns:p14="http://schemas.microsoft.com/office/powerpoint/2010/main" val="3237525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population pyramid represents the age, sex, race and</a:t>
            </a:r>
            <a:r>
              <a:rPr lang="en-US" baseline="0" dirty="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27</a:t>
            </a:fld>
            <a:endParaRPr lang="en-US" dirty="0"/>
          </a:p>
        </p:txBody>
      </p:sp>
    </p:spTree>
    <p:extLst>
      <p:ext uri="{BB962C8B-B14F-4D97-AF65-F5344CB8AC3E}">
        <p14:creationId xmlns:p14="http://schemas.microsoft.com/office/powerpoint/2010/main" val="2425087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28</a:t>
            </a:fld>
            <a:endParaRPr lang="en-US" dirty="0"/>
          </a:p>
        </p:txBody>
      </p:sp>
    </p:spTree>
    <p:extLst>
      <p:ext uri="{BB962C8B-B14F-4D97-AF65-F5344CB8AC3E}">
        <p14:creationId xmlns:p14="http://schemas.microsoft.com/office/powerpoint/2010/main" val="1042497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5698-22BF-4099-B592-586CF61CB162}" type="slidenum">
              <a:rPr lang="en-US" smtClean="0"/>
              <a:t>3</a:t>
            </a:fld>
            <a:endParaRPr lang="en-US" dirty="0"/>
          </a:p>
        </p:txBody>
      </p:sp>
    </p:spTree>
    <p:extLst>
      <p:ext uri="{BB962C8B-B14F-4D97-AF65-F5344CB8AC3E}">
        <p14:creationId xmlns:p14="http://schemas.microsoft.com/office/powerpoint/2010/main" val="1279892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29</a:t>
            </a:fld>
            <a:endParaRPr lang="en-US" dirty="0"/>
          </a:p>
        </p:txBody>
      </p:sp>
    </p:spTree>
    <p:extLst>
      <p:ext uri="{BB962C8B-B14F-4D97-AF65-F5344CB8AC3E}">
        <p14:creationId xmlns:p14="http://schemas.microsoft.com/office/powerpoint/2010/main" val="900762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31</a:t>
            </a:fld>
            <a:endParaRPr lang="en-US" dirty="0"/>
          </a:p>
        </p:txBody>
      </p:sp>
    </p:spTree>
    <p:extLst>
      <p:ext uri="{BB962C8B-B14F-4D97-AF65-F5344CB8AC3E}">
        <p14:creationId xmlns:p14="http://schemas.microsoft.com/office/powerpoint/2010/main" val="321087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Housing affordability</a:t>
            </a:r>
            <a:r>
              <a:rPr lang="en-US" dirty="0"/>
              <a:t>—the share of homes sold that were affordable to a median-income family in the area—has fallen in most major Texas metros. Additionally, apartment demand and occupancy rates generally remain high. </a:t>
            </a:r>
          </a:p>
        </p:txBody>
      </p:sp>
      <p:sp>
        <p:nvSpPr>
          <p:cNvPr id="4" name="Slide Number Placeholder 3"/>
          <p:cNvSpPr>
            <a:spLocks noGrp="1"/>
          </p:cNvSpPr>
          <p:nvPr>
            <p:ph type="sldNum" sz="quarter" idx="10"/>
          </p:nvPr>
        </p:nvSpPr>
        <p:spPr/>
        <p:txBody>
          <a:bodyPr/>
          <a:lstStyle/>
          <a:p>
            <a:fld id="{36C95698-22BF-4099-B592-586CF61CB162}" type="slidenum">
              <a:rPr lang="en-US" smtClean="0"/>
              <a:t>37</a:t>
            </a:fld>
            <a:endParaRPr lang="en-US" dirty="0"/>
          </a:p>
        </p:txBody>
      </p:sp>
    </p:spTree>
    <p:extLst>
      <p:ext uri="{BB962C8B-B14F-4D97-AF65-F5344CB8AC3E}">
        <p14:creationId xmlns:p14="http://schemas.microsoft.com/office/powerpoint/2010/main" val="3837205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39</a:t>
            </a:fld>
            <a:endParaRPr lang="en-US" dirty="0"/>
          </a:p>
        </p:txBody>
      </p:sp>
    </p:spTree>
    <p:extLst>
      <p:ext uri="{BB962C8B-B14F-4D97-AF65-F5344CB8AC3E}">
        <p14:creationId xmlns:p14="http://schemas.microsoft.com/office/powerpoint/2010/main" val="1408268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Population projections </a:t>
            </a:r>
            <a:r>
              <a:rPr lang="en-US" baseline="0" dirty="0" smtClean="0"/>
              <a:t>by race and ethnicity suggest that Latino’s are and will increasingly be the largest race/ethnic group. The number and percent who are non-Hispanic white are likely to decline. Non-Hispanic other are largely of Asian descent and they appear to be increasing rapidly, although the base number is small.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92831-88FD-46AC-A3A6-55A2B3E79D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026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42</a:t>
            </a:fld>
            <a:endParaRPr lang="en-US" dirty="0"/>
          </a:p>
        </p:txBody>
      </p:sp>
    </p:spTree>
    <p:extLst>
      <p:ext uri="{BB962C8B-B14F-4D97-AF65-F5344CB8AC3E}">
        <p14:creationId xmlns:p14="http://schemas.microsoft.com/office/powerpoint/2010/main" val="350420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44</a:t>
            </a:fld>
            <a:endParaRPr lang="en-US" dirty="0"/>
          </a:p>
        </p:txBody>
      </p:sp>
    </p:spTree>
    <p:extLst>
      <p:ext uri="{BB962C8B-B14F-4D97-AF65-F5344CB8AC3E}">
        <p14:creationId xmlns:p14="http://schemas.microsoft.com/office/powerpoint/2010/main" val="1635068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5698-22BF-4099-B592-586CF61CB162}" type="slidenum">
              <a:rPr lang="en-US" smtClean="0"/>
              <a:t>45</a:t>
            </a:fld>
            <a:endParaRPr lang="en-US" dirty="0"/>
          </a:p>
        </p:txBody>
      </p:sp>
    </p:spTree>
    <p:extLst>
      <p:ext uri="{BB962C8B-B14F-4D97-AF65-F5344CB8AC3E}">
        <p14:creationId xmlns:p14="http://schemas.microsoft.com/office/powerpoint/2010/main" val="536793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defTabSz="966529">
              <a:defRPr/>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endParaRPr lang="en-US" dirty="0"/>
          </a:p>
        </p:txBody>
      </p:sp>
      <p:sp>
        <p:nvSpPr>
          <p:cNvPr id="4" name="Slide Number Placeholder 3"/>
          <p:cNvSpPr>
            <a:spLocks noGrp="1"/>
          </p:cNvSpPr>
          <p:nvPr>
            <p:ph type="sldNum" sz="quarter" idx="10"/>
          </p:nvPr>
        </p:nvSpPr>
        <p:spPr/>
        <p:txBody>
          <a:bodyPr/>
          <a:lstStyle/>
          <a:p>
            <a:fld id="{36C95698-22BF-4099-B592-586CF61CB162}" type="slidenum">
              <a:rPr lang="en-US" smtClean="0"/>
              <a:t>49</a:t>
            </a:fld>
            <a:endParaRPr lang="en-US" dirty="0"/>
          </a:p>
        </p:txBody>
      </p:sp>
    </p:spTree>
    <p:extLst>
      <p:ext uri="{BB962C8B-B14F-4D97-AF65-F5344CB8AC3E}">
        <p14:creationId xmlns:p14="http://schemas.microsoft.com/office/powerpoint/2010/main" val="404662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561975"/>
            <a:ext cx="6788150" cy="5092700"/>
          </a:xfrm>
        </p:spPr>
      </p:sp>
      <p:sp>
        <p:nvSpPr>
          <p:cNvPr id="3" name="Notes Placeholder 2"/>
          <p:cNvSpPr>
            <a:spLocks noGrp="1"/>
          </p:cNvSpPr>
          <p:nvPr>
            <p:ph type="body" idx="1"/>
          </p:nvPr>
        </p:nvSpPr>
        <p:spPr/>
        <p:txBody>
          <a:bodyPr>
            <a:normAutofit/>
          </a:bodyPr>
          <a:lstStyle/>
          <a:p>
            <a:r>
              <a:rPr lang="en-US" dirty="0" smtClean="0"/>
              <a:t>Texas is the second largest</a:t>
            </a:r>
            <a:r>
              <a:rPr lang="en-US" baseline="0" dirty="0" smtClean="0"/>
              <a:t> state in terms of population (2</a:t>
            </a:r>
            <a:r>
              <a:rPr lang="en-US" baseline="30000" dirty="0" smtClean="0"/>
              <a:t>nd</a:t>
            </a:r>
            <a:r>
              <a:rPr lang="en-US" baseline="0" dirty="0" smtClean="0"/>
              <a:t> to CA) and area (2</a:t>
            </a:r>
            <a:r>
              <a:rPr lang="en-US" baseline="30000" dirty="0" smtClean="0"/>
              <a:t>nd</a:t>
            </a:r>
            <a:r>
              <a:rPr lang="en-US" baseline="0" dirty="0" smtClean="0"/>
              <a:t> to AK). In terms of </a:t>
            </a:r>
            <a:r>
              <a:rPr lang="en-US" b="1" baseline="0" dirty="0" smtClean="0"/>
              <a:t>number of people, </a:t>
            </a:r>
            <a:r>
              <a:rPr lang="en-US" baseline="0" dirty="0" smtClean="0"/>
              <a:t>Texas’ growth exceeds that of all other states between 2010 and 2018.</a:t>
            </a:r>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4</a:t>
            </a:fld>
            <a:endParaRPr lang="en-US" dirty="0"/>
          </a:p>
        </p:txBody>
      </p:sp>
    </p:spTree>
    <p:extLst>
      <p:ext uri="{BB962C8B-B14F-4D97-AF65-F5344CB8AC3E}">
        <p14:creationId xmlns:p14="http://schemas.microsoft.com/office/powerpoint/2010/main" val="285512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166688"/>
            <a:ext cx="8015288" cy="6011862"/>
          </a:xfrm>
        </p:spPr>
      </p:sp>
      <p:sp>
        <p:nvSpPr>
          <p:cNvPr id="3" name="Notes Placeholder 2"/>
          <p:cNvSpPr>
            <a:spLocks noGrp="1"/>
          </p:cNvSpPr>
          <p:nvPr>
            <p:ph type="body" idx="1"/>
          </p:nvPr>
        </p:nvSpPr>
        <p:spPr/>
        <p:txBody>
          <a:bodyPr/>
          <a:lstStyle/>
          <a:p>
            <a:pPr defTabSz="100214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in the west have experienced limited growth and some population decline. Approximately 86% of the population is along I-35 and east.  This area with the 3 major metropolitan areas at the points is often described as the Texas population triangle.</a:t>
            </a:r>
          </a:p>
        </p:txBody>
      </p:sp>
      <p:sp>
        <p:nvSpPr>
          <p:cNvPr id="4" name="Slide Number Placeholder 3"/>
          <p:cNvSpPr>
            <a:spLocks noGrp="1"/>
          </p:cNvSpPr>
          <p:nvPr>
            <p:ph type="sldNum" sz="quarter" idx="10"/>
          </p:nvPr>
        </p:nvSpPr>
        <p:spPr>
          <a:xfrm>
            <a:off x="5803393" y="7296912"/>
            <a:ext cx="4437888" cy="384048"/>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2472730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0763" y="522288"/>
            <a:ext cx="8258175" cy="6192837"/>
          </a:xfrm>
        </p:spPr>
      </p:sp>
      <p:sp>
        <p:nvSpPr>
          <p:cNvPr id="3" name="Notes Placeholder 2"/>
          <p:cNvSpPr>
            <a:spLocks noGrp="1"/>
          </p:cNvSpPr>
          <p:nvPr>
            <p:ph type="body" idx="1"/>
          </p:nvPr>
        </p:nvSpPr>
        <p:spPr>
          <a:xfrm>
            <a:off x="606882" y="6533899"/>
            <a:ext cx="9569720" cy="1989210"/>
          </a:xfrm>
          <a:prstGeom prst="rect">
            <a:avLst/>
          </a:prstGeom>
        </p:spPr>
        <p:txBody>
          <a:bodyPr/>
          <a:lstStyle/>
          <a:p>
            <a:pPr defTabSz="1039520">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Overall, </a:t>
            </a:r>
            <a:r>
              <a:rPr lang="en-US" dirty="0" smtClean="0"/>
              <a:t>163</a:t>
            </a:r>
            <a:r>
              <a:rPr lang="en-US" baseline="0" dirty="0" smtClean="0"/>
              <a:t> </a:t>
            </a:r>
            <a:r>
              <a:rPr lang="en-US" dirty="0" smtClean="0"/>
              <a:t>counties</a:t>
            </a:r>
            <a:r>
              <a:rPr lang="en-US" baseline="0" dirty="0" smtClean="0"/>
              <a:t> gained population while 91 (36%) lost population over the decade.</a:t>
            </a:r>
          </a:p>
          <a:p>
            <a:pPr defTabSz="1039520">
              <a:defRPr/>
            </a:pPr>
            <a:endParaRPr lang="en-US" dirty="0" smtClean="0"/>
          </a:p>
        </p:txBody>
      </p:sp>
      <p:sp>
        <p:nvSpPr>
          <p:cNvPr id="4" name="Slide Number Placeholder 3"/>
          <p:cNvSpPr>
            <a:spLocks noGrp="1"/>
          </p:cNvSpPr>
          <p:nvPr>
            <p:ph type="sldNum" sz="quarter" idx="10"/>
          </p:nvPr>
        </p:nvSpPr>
        <p:spPr>
          <a:xfrm>
            <a:off x="5993669" y="7614169"/>
            <a:ext cx="4583392" cy="400746"/>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4037631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347663"/>
            <a:ext cx="8259763" cy="6194425"/>
          </a:xfrm>
        </p:spPr>
      </p:sp>
      <p:sp>
        <p:nvSpPr>
          <p:cNvPr id="3" name="Notes Placeholder 2"/>
          <p:cNvSpPr>
            <a:spLocks noGrp="1"/>
          </p:cNvSpPr>
          <p:nvPr>
            <p:ph type="body" idx="1"/>
          </p:nvPr>
        </p:nvSpPr>
        <p:spPr>
          <a:xfrm>
            <a:off x="606882" y="6359660"/>
            <a:ext cx="9569720" cy="1989210"/>
          </a:xfrm>
          <a:prstGeom prst="rect">
            <a:avLst/>
          </a:prstGeom>
        </p:spPr>
        <p:txBody>
          <a:bodyPr/>
          <a:lstStyle/>
          <a:p>
            <a:pPr defTabSz="1039520">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had been growing quickly. This is less so the case today. The Cline Shale area (Midland and Odessa area) continues to grow and in some cases even growing faster than the State. </a:t>
            </a:r>
          </a:p>
          <a:p>
            <a:pPr defTabSz="1039520">
              <a:defRPr/>
            </a:pPr>
            <a:endParaRPr lang="en-US" dirty="0" smtClean="0"/>
          </a:p>
        </p:txBody>
      </p:sp>
      <p:sp>
        <p:nvSpPr>
          <p:cNvPr id="4" name="Slide Number Placeholder 3"/>
          <p:cNvSpPr>
            <a:spLocks noGrp="1"/>
          </p:cNvSpPr>
          <p:nvPr>
            <p:ph type="sldNum" sz="quarter" idx="10"/>
          </p:nvPr>
        </p:nvSpPr>
        <p:spPr>
          <a:xfrm>
            <a:off x="5993669" y="7614169"/>
            <a:ext cx="4583392" cy="400746"/>
          </a:xfrm>
          <a:prstGeom prst="rect">
            <a:avLst/>
          </a:prstGeom>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290604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state infrastructure and demand for services. Population changes from two factors, one is natural increase which is simply births minus deaths over time. Essentially population added from natural increase are babies who are usually added to an already existing household. They won’t be attending school for at least the next 4 years and they won’t be driving their own vehicle on our roads for another 16 years. So the effect of population growth from natural increase on our state infrastructure is both lightening, from people dying, and somewhat lagged, until babies start attending school and driving on our roads. </a:t>
            </a:r>
          </a:p>
          <a:p>
            <a:endParaRPr lang="en-US" baseline="0" dirty="0" smtClean="0"/>
          </a:p>
          <a:p>
            <a:r>
              <a:rPr lang="en-US" baseline="0" dirty="0" smtClean="0"/>
              <a:t>The second way population changes is from net-migration, which is simply in-minus out migrants. In Texas, the balance has been for us to have more in than out migrants. Migrants, are usually adults who are looking for a place to live, adding a vehicle to the road, and for those with children enrolling in our schools. Essentially, migrants make a more immediate demand for goods and services and instantly contribute to adding stress to our state’s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nearly half of our population change is from migration.</a:t>
            </a:r>
          </a:p>
          <a:p>
            <a:endParaRPr lang="en-US" dirty="0"/>
          </a:p>
        </p:txBody>
      </p:sp>
    </p:spTree>
    <p:extLst>
      <p:ext uri="{BB962C8B-B14F-4D97-AF65-F5344CB8AC3E}">
        <p14:creationId xmlns:p14="http://schemas.microsoft.com/office/powerpoint/2010/main" val="17458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a:t>
            </a:r>
            <a:r>
              <a:rPr lang="en-US" baseline="0" dirty="0" smtClean="0"/>
              <a:t> increase has been in the range of half of population change since the last Census in Texas. Thus Texas is growing quickly and substantially from having more births than deaths over time. In recent years the number and percent of new Texans from other states has declined and the number and percent of international migrants has increased. </a:t>
            </a:r>
            <a:endParaRPr lang="en-US" dirty="0"/>
          </a:p>
        </p:txBody>
      </p:sp>
      <p:sp>
        <p:nvSpPr>
          <p:cNvPr id="4" name="Slide Number Placeholder 3"/>
          <p:cNvSpPr>
            <a:spLocks noGrp="1"/>
          </p:cNvSpPr>
          <p:nvPr>
            <p:ph type="sldNum" sz="quarter" idx="10"/>
          </p:nvPr>
        </p:nvSpPr>
        <p:spPr/>
        <p:txBody>
          <a:bodyPr/>
          <a:lstStyle/>
          <a:p>
            <a:pPr marL="0" marR="0" lvl="0" indent="0" algn="r" defTabSz="966529" rtl="0" eaLnBrk="0" fontAlgn="base" latinLnBrk="0" hangingPunct="0">
              <a:lnSpc>
                <a:spcPct val="100000"/>
              </a:lnSpc>
              <a:spcBef>
                <a:spcPct val="0"/>
              </a:spcBef>
              <a:spcAft>
                <a:spcPct val="0"/>
              </a:spcAft>
              <a:buClrTx/>
              <a:buSzTx/>
              <a:buFontTx/>
              <a:buNone/>
              <a:tabLst/>
              <a:defRPr/>
            </a:pPr>
            <a:fld id="{47192831-88FD-46AC-A3A6-55A2B3E79D84}" type="slidenum">
              <a:rPr kumimoji="0" lang="en-US" sz="1200" b="0" i="0" u="none" strike="noStrike" kern="1200" cap="none" spc="0" normalizeH="0" baseline="0" noProof="0">
                <a:ln>
                  <a:noFill/>
                </a:ln>
                <a:solidFill>
                  <a:srgbClr val="000000"/>
                </a:solidFill>
                <a:effectLst/>
                <a:uLnTx/>
                <a:uFillTx/>
                <a:latin typeface="Arial" charset="0"/>
                <a:ea typeface="ＭＳ Ｐゴシック" pitchFamily="-16" charset="-128"/>
                <a:cs typeface="+mn-cs"/>
              </a:rPr>
              <a:pPr marL="0" marR="0" lvl="0" indent="0" algn="r" defTabSz="966529"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pitchFamily="-16" charset="-128"/>
              <a:cs typeface="+mn-cs"/>
            </a:endParaRPr>
          </a:p>
        </p:txBody>
      </p:sp>
    </p:spTree>
    <p:extLst>
      <p:ext uri="{BB962C8B-B14F-4D97-AF65-F5344CB8AC3E}">
        <p14:creationId xmlns:p14="http://schemas.microsoft.com/office/powerpoint/2010/main" val="23605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Nearly a quarter of the top counties</a:t>
            </a:r>
            <a:r>
              <a:rPr lang="en-US" baseline="0" dirty="0" smtClean="0"/>
              <a:t> adding the most population between 2016 and 2017 are Texas counties. Four of the top 10 were in the Dallas Fort Worth metro area.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11</a:t>
            </a:fld>
            <a:endParaRPr lang="en-US" dirty="0"/>
          </a:p>
        </p:txBody>
      </p:sp>
    </p:spTree>
    <p:extLst>
      <p:ext uri="{BB962C8B-B14F-4D97-AF65-F5344CB8AC3E}">
        <p14:creationId xmlns:p14="http://schemas.microsoft.com/office/powerpoint/2010/main" val="3909176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96047" y="8"/>
            <a:ext cx="5947954" cy="1323703"/>
          </a:xfrm>
        </p:spPr>
        <p:txBody>
          <a:bodyPr anchor="t">
            <a:normAutofit/>
          </a:bodyPr>
          <a:lstStyle>
            <a:lvl1pPr algn="ctr">
              <a:defRPr sz="4000">
                <a:solidFill>
                  <a:schemeClr val="accent5">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08917" y="1607208"/>
            <a:ext cx="3135086" cy="2755786"/>
          </a:xfrm>
        </p:spPr>
        <p:txBody>
          <a:bodyPr/>
          <a:lstStyle>
            <a:lvl1pPr marL="0" indent="0" algn="ctr">
              <a:buNone/>
              <a:defRPr sz="2400">
                <a:solidFill>
                  <a:schemeClr val="accent5">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1D2A5C4-7B55-4892-8DB0-3D84B1A08917}" type="datetimeFigureOut">
              <a:rPr lang="en-US" smtClean="0"/>
              <a:t>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D7B3FC-F52A-4C3D-BF43-F2954D09CBBE}" type="slidenum">
              <a:rPr lang="en-US" smtClean="0"/>
              <a:t>‹#›</a:t>
            </a:fld>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9777" t="1" r="-8" b="-765"/>
          <a:stretch/>
        </p:blipFill>
        <p:spPr>
          <a:xfrm>
            <a:off x="0" y="8"/>
            <a:ext cx="6387174" cy="656216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95444" y="5669287"/>
            <a:ext cx="3322433" cy="1090655"/>
          </a:xfrm>
          <a:prstGeom prst="rect">
            <a:avLst/>
          </a:prstGeom>
        </p:spPr>
      </p:pic>
    </p:spTree>
    <p:extLst>
      <p:ext uri="{BB962C8B-B14F-4D97-AF65-F5344CB8AC3E}">
        <p14:creationId xmlns:p14="http://schemas.microsoft.com/office/powerpoint/2010/main" val="99913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56"/>
            <a:ext cx="2949178" cy="487489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6593819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7"/>
            <a:ext cx="4629150" cy="5012055"/>
          </a:xfrm>
        </p:spPr>
        <p:txBody>
          <a:bodyPr anchor="t"/>
          <a:lstStyle>
            <a:lvl1pPr marL="0" indent="0">
              <a:buNone/>
              <a:defRPr sz="3200">
                <a:solidFill>
                  <a:schemeClr val="accent5">
                    <a:lumMod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1297307"/>
            <a:ext cx="2949178" cy="501205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803879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solidFill>
                  <a:schemeClr val="accent5">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2" y="1326833"/>
            <a:ext cx="3887391" cy="823912"/>
          </a:xfrm>
        </p:spPr>
        <p:txBody>
          <a:bodyPr anchor="b"/>
          <a:lstStyle>
            <a:lvl1pPr marL="0" indent="0">
              <a:buNone/>
              <a:defRPr sz="2400" b="1">
                <a:solidFill>
                  <a:schemeClr val="accent5">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2" y="2150752"/>
            <a:ext cx="3887391" cy="4101465"/>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1/17/2019</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396911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solidFill>
                  <a:schemeClr val="accent5">
                    <a:lumMod val="50000"/>
                  </a:schemeClr>
                </a:solidFill>
              </a:defRPr>
            </a:lvl1pPr>
            <a:lvl2pPr>
              <a:defRPr sz="2800">
                <a:solidFill>
                  <a:schemeClr val="accent5">
                    <a:lumMod val="50000"/>
                  </a:schemeClr>
                </a:solidFill>
              </a:defRPr>
            </a:lvl2pPr>
            <a:lvl3pPr>
              <a:defRPr sz="2400">
                <a:solidFill>
                  <a:schemeClr val="accent5">
                    <a:lumMod val="50000"/>
                  </a:schemeClr>
                </a:solidFill>
              </a:defRPr>
            </a:lvl3pPr>
            <a:lvl4pPr>
              <a:defRPr sz="2000">
                <a:solidFill>
                  <a:schemeClr val="accent5">
                    <a:lumMod val="50000"/>
                  </a:schemeClr>
                </a:solidFill>
              </a:defRPr>
            </a:lvl4pPr>
            <a:lvl5pPr>
              <a:defRPr sz="2000">
                <a:solidFill>
                  <a:schemeClr val="accent5">
                    <a:lumMod val="50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56"/>
            <a:ext cx="2949178" cy="487489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8677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7"/>
            <a:ext cx="4629150" cy="5012055"/>
          </a:xfrm>
        </p:spPr>
        <p:txBody>
          <a:bodyPr anchor="t"/>
          <a:lstStyle>
            <a:lvl1pPr marL="0" indent="0">
              <a:buNone/>
              <a:defRPr sz="3200">
                <a:solidFill>
                  <a:schemeClr val="accent5">
                    <a:lumMod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1297307"/>
            <a:ext cx="2949178" cy="5012055"/>
          </a:xfrm>
        </p:spPr>
        <p:txBody>
          <a:bodyPr/>
          <a:lstStyle>
            <a:lvl1pPr marL="0" indent="0">
              <a:buNone/>
              <a:defRPr sz="1600">
                <a:solidFill>
                  <a:schemeClr val="accent5">
                    <a:lumMod val="50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830329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6975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pPr/>
              <a:t>1/17/2019</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dirty="0"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7397119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12A7CDC-4B72-4EB7-B1BB-C82D7DE7D8BA}" type="datetime1">
              <a:rPr lang="en-US" smtClean="0">
                <a:solidFill>
                  <a:prstClr val="black">
                    <a:tint val="75000"/>
                  </a:prstClr>
                </a:solidFill>
              </a:rPr>
              <a:pPr/>
              <a:t>1/17/2019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7471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D98C2-4443-4FAD-AD0E-E6A1AC079C78}" type="datetime1">
              <a:rPr lang="en-US" smtClean="0">
                <a:solidFill>
                  <a:prstClr val="black">
                    <a:tint val="75000"/>
                  </a:prstClr>
                </a:solidFill>
              </a:rPr>
              <a:pPr/>
              <a:t>1/17/2019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2224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5965E-E331-4203-85D2-6144AE7A2AF5}" type="datetime1">
              <a:rPr lang="en-US" smtClean="0">
                <a:solidFill>
                  <a:prstClr val="black">
                    <a:tint val="75000"/>
                  </a:prstClr>
                </a:solidFill>
              </a:rPr>
              <a:pPr/>
              <a:t>1/17/2019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177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994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7"/>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E74D4-3DC4-41E2-A2D3-FC72449314FC}" type="datetime1">
              <a:rPr lang="en-US" smtClean="0">
                <a:solidFill>
                  <a:prstClr val="black">
                    <a:tint val="75000"/>
                  </a:prstClr>
                </a:solidFill>
              </a:rPr>
              <a:pPr/>
              <a:t>1/17/2019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4900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D14D6-A91F-478F-8D15-3766D9636041}" type="datetime1">
              <a:rPr lang="en-US" smtClean="0">
                <a:solidFill>
                  <a:prstClr val="black">
                    <a:tint val="75000"/>
                  </a:prstClr>
                </a:solidFill>
              </a:rPr>
              <a:pPr/>
              <a:t>1/17/2019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7992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B692C-9709-491B-A0E2-FB4990427AA6}" type="datetime1">
              <a:rPr lang="en-US" smtClean="0">
                <a:solidFill>
                  <a:prstClr val="black">
                    <a:tint val="75000"/>
                  </a:prstClr>
                </a:solidFill>
              </a:rPr>
              <a:pPr/>
              <a:t>1/17/2019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3422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9EC6A-FA0C-479D-9DA8-BC36513D3ECE}" type="datetime1">
              <a:rPr lang="en-US" smtClean="0">
                <a:solidFill>
                  <a:prstClr val="black">
                    <a:tint val="75000"/>
                  </a:prstClr>
                </a:solidFill>
              </a:rPr>
              <a:pPr/>
              <a:t>1/17/2019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9145588" cy="6859588"/>
          </a:xfrm>
          <a:prstGeom prst="rect">
            <a:avLst/>
          </a:prstGeom>
          <a:noFill/>
          <a:ln w="9525">
            <a:noFill/>
            <a:miter lim="800000"/>
            <a:headEnd/>
            <a:tailEnd/>
          </a:ln>
        </p:spPr>
      </p:pic>
    </p:spTree>
    <p:extLst>
      <p:ext uri="{BB962C8B-B14F-4D97-AF65-F5344CB8AC3E}">
        <p14:creationId xmlns:p14="http://schemas.microsoft.com/office/powerpoint/2010/main" val="3816664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D3B526D-854B-4CBC-BCE7-0F9134F13447}" type="datetime1">
              <a:rPr lang="en-US" smtClean="0">
                <a:solidFill>
                  <a:prstClr val="black">
                    <a:tint val="75000"/>
                  </a:prstClr>
                </a:solidFill>
              </a:rPr>
              <a:pPr/>
              <a:t>1/17/2019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8374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329DD-4882-453F-9012-71DE65064650}" type="datetime1">
              <a:rPr lang="en-US" smtClean="0">
                <a:solidFill>
                  <a:prstClr val="black">
                    <a:tint val="75000"/>
                  </a:prstClr>
                </a:solidFill>
              </a:rPr>
              <a:pPr/>
              <a:t>1/17/2019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8" name="Picture 16" descr="2"/>
          <p:cNvPicPr>
            <a:picLocks noChangeAspect="1" noChangeArrowheads="1"/>
          </p:cNvPicPr>
          <p:nvPr userDrawn="1"/>
        </p:nvPicPr>
        <p:blipFill>
          <a:blip r:embed="rId3" cstate="print"/>
          <a:srcRect/>
          <a:stretch>
            <a:fillRect/>
          </a:stretch>
        </p:blipFill>
        <p:spPr bwMode="auto">
          <a:xfrm>
            <a:off x="1" y="0"/>
            <a:ext cx="2570030" cy="1295400"/>
          </a:xfrm>
          <a:prstGeom prst="rect">
            <a:avLst/>
          </a:prstGeom>
          <a:noFill/>
          <a:ln w="9525">
            <a:noFill/>
            <a:miter lim="800000"/>
            <a:headEnd/>
            <a:tailEnd/>
          </a:ln>
        </p:spPr>
      </p:pic>
    </p:spTree>
    <p:extLst>
      <p:ext uri="{BB962C8B-B14F-4D97-AF65-F5344CB8AC3E}">
        <p14:creationId xmlns:p14="http://schemas.microsoft.com/office/powerpoint/2010/main" val="3311716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18B3A08-C202-47D6-A742-53F3794BFDD4}" type="datetime1">
              <a:rPr lang="en-US" smtClean="0">
                <a:solidFill>
                  <a:prstClr val="black">
                    <a:tint val="75000"/>
                  </a:prstClr>
                </a:solidFill>
              </a:rPr>
              <a:pPr/>
              <a:t>1/17/2019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pic>
        <p:nvPicPr>
          <p:cNvPr id="6"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1" y="0"/>
            <a:ext cx="2570030" cy="1295400"/>
          </a:xfrm>
          <a:prstGeom prst="rect">
            <a:avLst/>
          </a:prstGeom>
          <a:noFill/>
          <a:ln w="9525">
            <a:noFill/>
            <a:miter lim="800000"/>
            <a:headEnd/>
            <a:tailEnd/>
          </a:ln>
        </p:spPr>
      </p:pic>
    </p:spTree>
    <p:extLst>
      <p:ext uri="{BB962C8B-B14F-4D97-AF65-F5344CB8AC3E}">
        <p14:creationId xmlns:p14="http://schemas.microsoft.com/office/powerpoint/2010/main" val="337191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6"/>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7"/>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6FD9106-C649-4660-AC2D-5C5B9D6E3261}" type="datetime1">
              <a:rPr lang="en-US" smtClean="0">
                <a:solidFill>
                  <a:prstClr val="black">
                    <a:tint val="75000"/>
                  </a:prstClr>
                </a:solidFill>
              </a:rPr>
              <a:pPr/>
              <a:t>1/17/2019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DRAFT 5-25-10</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C1FA3B-F0C1-4F58-90BE-DCC7501F4B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3303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6"/>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8688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6"/>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8220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1/17/2019</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32400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6"/>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5755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6"/>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891" indent="-342891"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4860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582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252053561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1/17/2019</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3129757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1/17/2019</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313727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91376365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1/17/2019</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85363659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1/17/2019</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8215904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1/17/2019</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7326683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1/17/2019</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dirty="0"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50917564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94454820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18333065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1/17/2019</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69054593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6507248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86737205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308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9"/>
            <a:ext cx="7886700" cy="2852737"/>
          </a:xfrm>
        </p:spPr>
        <p:txBody>
          <a:bodyPr anchor="b"/>
          <a:lstStyle>
            <a:lvl1pPr>
              <a:defRPr sz="6000">
                <a:solidFill>
                  <a:schemeClr val="accent5">
                    <a:lumMod val="50000"/>
                  </a:schemeClr>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72"/>
            <a:ext cx="7886700" cy="1500187"/>
          </a:xfrm>
        </p:spPr>
        <p:txBody>
          <a:bodyPr/>
          <a:lstStyle>
            <a:lvl1pPr marL="0" indent="0">
              <a:buNone/>
              <a:defRPr sz="2400">
                <a:solidFill>
                  <a:schemeClr val="tx1">
                    <a:lumMod val="75000"/>
                    <a:lumOff val="2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1/17/2019</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dirty="0"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9270899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24"/>
            <a:ext cx="3886200" cy="4677763"/>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24"/>
            <a:ext cx="3886200" cy="4677763"/>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1/17/2019</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821539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solidFill>
                  <a:schemeClr val="accent5">
                    <a:lumMod val="50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lvl1pPr>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2" y="1326833"/>
            <a:ext cx="3887391" cy="823912"/>
          </a:xfrm>
        </p:spPr>
        <p:txBody>
          <a:bodyPr anchor="b"/>
          <a:lstStyle>
            <a:lvl1pPr marL="0" indent="0">
              <a:buNone/>
              <a:defRPr sz="2400" b="1">
                <a:solidFill>
                  <a:schemeClr val="accent5">
                    <a:lumMod val="50000"/>
                  </a:schemeClr>
                </a:solidFill>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2" y="2150752"/>
            <a:ext cx="3887391" cy="4101465"/>
          </a:xfrm>
        </p:spPr>
        <p:txBody>
          <a:bodyPr/>
          <a:lstStyle>
            <a:lvl1pPr>
              <a:defRPr>
                <a:solidFill>
                  <a:schemeClr val="accent5">
                    <a:lumMod val="50000"/>
                  </a:schemeClr>
                </a:solidFill>
                <a:latin typeface="+mj-lt"/>
              </a:defRPr>
            </a:lvl1pPr>
            <a:lvl2pPr>
              <a:defRPr>
                <a:solidFill>
                  <a:schemeClr val="accent5">
                    <a:lumMod val="50000"/>
                  </a:schemeClr>
                </a:solidFill>
                <a:latin typeface="+mj-lt"/>
              </a:defRPr>
            </a:lvl2pPr>
            <a:lvl3pPr>
              <a:defRPr>
                <a:solidFill>
                  <a:schemeClr val="accent5">
                    <a:lumMod val="50000"/>
                  </a:schemeClr>
                </a:solidFill>
                <a:latin typeface="+mj-lt"/>
              </a:defRPr>
            </a:lvl3pPr>
            <a:lvl4pPr>
              <a:defRPr>
                <a:solidFill>
                  <a:schemeClr val="accent5">
                    <a:lumMod val="50000"/>
                  </a:schemeClr>
                </a:solidFill>
                <a:latin typeface="+mj-lt"/>
              </a:defRPr>
            </a:lvl4pPr>
            <a:lvl5pPr>
              <a:defRPr>
                <a:solidFill>
                  <a:schemeClr val="accent5">
                    <a:lumMod val="50000"/>
                  </a:schemeClr>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1/17/2019</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9104270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1/17/2019</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0119057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1/17/2019</a:t>
            </a:fld>
            <a:endParaRPr lang="en-US" dirty="0"/>
          </a:p>
        </p:txBody>
      </p:sp>
      <p:sp>
        <p:nvSpPr>
          <p:cNvPr id="3" name="Footer Placeholder 2"/>
          <p:cNvSpPr>
            <a:spLocks noGrp="1"/>
          </p:cNvSpPr>
          <p:nvPr>
            <p:ph type="ftr" sz="quarter" idx="11"/>
          </p:nvPr>
        </p:nvSpPr>
        <p:spPr/>
        <p:txBody>
          <a:bodyPr/>
          <a:lstStyle/>
          <a:p>
            <a:r>
              <a:rPr lang="en-US" dirty="0"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5527431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4.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2A5C4-7B55-4892-8DB0-3D84B1A08917}" type="datetimeFigureOut">
              <a:rPr lang="en-US" smtClean="0"/>
              <a:t>1/17/2019</a:t>
            </a:fld>
            <a:endParaRPr lang="en-US" dirty="0"/>
          </a:p>
        </p:txBody>
      </p:sp>
      <p:sp>
        <p:nvSpPr>
          <p:cNvPr id="5" name="Footer Placeholder 4"/>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7B3FC-F52A-4C3D-BF43-F2954D09CBBE}" type="slidenum">
              <a:rPr lang="en-US" smtClean="0"/>
              <a:t>‹#›</a:t>
            </a:fld>
            <a:endParaRPr lang="en-US" dirty="0"/>
          </a:p>
        </p:txBody>
      </p:sp>
    </p:spTree>
    <p:extLst>
      <p:ext uri="{BB962C8B-B14F-4D97-AF65-F5344CB8AC3E}">
        <p14:creationId xmlns:p14="http://schemas.microsoft.com/office/powerpoint/2010/main" val="1422370371"/>
      </p:ext>
    </p:extLst>
  </p:cSld>
  <p:clrMap bg1="lt1" tx1="dk1" bg2="lt2" tx2="dk2" accent1="accent1" accent2="accent2" accent3="accent3" accent4="accent4" accent5="accent5" accent6="accent6" hlink="hlink" folHlink="folHlink"/>
  <p:sldLayoutIdLst>
    <p:sldLayoutId id="2147483661" r:id="rId1"/>
    <p:sldLayoutId id="2147483701" r:id="rId2"/>
    <p:sldLayoutId id="2147483720"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1/17/2019</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dirty="0"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5228" r="-1522"/>
          <a:stretch/>
        </p:blipFill>
        <p:spPr>
          <a:xfrm>
            <a:off x="0" y="8"/>
            <a:ext cx="1554480" cy="1453899"/>
          </a:xfrm>
          <a:prstGeom prst="rect">
            <a:avLst/>
          </a:prstGeom>
        </p:spPr>
      </p:pic>
    </p:spTree>
    <p:extLst>
      <p:ext uri="{BB962C8B-B14F-4D97-AF65-F5344CB8AC3E}">
        <p14:creationId xmlns:p14="http://schemas.microsoft.com/office/powerpoint/2010/main" val="10188792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iming>
    <p:tnLst>
      <p:par>
        <p:cTn id="1" dur="indefinite" restart="never" nodeType="tmRoot"/>
      </p:par>
    </p:tnLst>
  </p:timing>
  <p:hf hdr="0" ftr="0" dt="0"/>
  <p:txStyles>
    <p:titleStyle>
      <a:lvl1pPr algn="ctr" defTabSz="914377"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2" y="6406376"/>
            <a:ext cx="1137285" cy="315100"/>
          </a:xfrm>
          <a:prstGeom prst="rect">
            <a:avLst/>
          </a:prstGeom>
        </p:spPr>
        <p:txBody>
          <a:bodyPr vert="horz" lIns="91440" tIns="45720" rIns="91440" bIns="45720" rtlCol="0" anchor="ctr"/>
          <a:lstStyle>
            <a:lvl1pPr algn="l">
              <a:defRPr sz="1200">
                <a:solidFill>
                  <a:srgbClr val="8FA5D1"/>
                </a:solidFill>
              </a:defRPr>
            </a:lvl1pPr>
          </a:lstStyle>
          <a:p>
            <a:pPr eaLnBrk="0" fontAlgn="base" hangingPunct="0">
              <a:spcBef>
                <a:spcPct val="0"/>
              </a:spcBef>
              <a:spcAft>
                <a:spcPct val="0"/>
              </a:spcAft>
            </a:pPr>
            <a:fld id="{DABCF4BF-2998-4258-A5A8-4925EC584ECF}" type="datetime1">
              <a:rPr lang="en-US" smtClean="0">
                <a:latin typeface="Arial" charset="0"/>
                <a:ea typeface="ＭＳ Ｐゴシック" pitchFamily="-16" charset="-128"/>
              </a:rPr>
              <a:pPr eaLnBrk="0" fontAlgn="base" hangingPunct="0">
                <a:spcBef>
                  <a:spcPct val="0"/>
                </a:spcBef>
                <a:spcAft>
                  <a:spcPct val="0"/>
                </a:spcAft>
              </a:pPr>
              <a:t>1/17/2019</a:t>
            </a:fld>
            <a:endParaRPr lang="en-US" dirty="0">
              <a:latin typeface="Arial" charset="0"/>
              <a:ea typeface="ＭＳ Ｐゴシック" pitchFamily="-16" charset="-128"/>
            </a:endParaRPr>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pPr eaLnBrk="0" fontAlgn="base" hangingPunct="0">
              <a:spcBef>
                <a:spcPct val="0"/>
              </a:spcBef>
              <a:spcAft>
                <a:spcPct val="0"/>
              </a:spcAft>
            </a:pPr>
            <a:r>
              <a:rPr lang="en-US" dirty="0" smtClean="0">
                <a:latin typeface="Arial" charset="0"/>
                <a:ea typeface="ＭＳ Ｐゴシック" pitchFamily="-16" charset="-128"/>
              </a:rPr>
              <a:t>DRAFT 5-25-10</a:t>
            </a:r>
            <a:endParaRPr lang="en-US" dirty="0">
              <a:latin typeface="Arial" charset="0"/>
              <a:ea typeface="ＭＳ Ｐゴシック" pitchFamily="-16" charset="-128"/>
            </a:endParaRPr>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pPr eaLnBrk="0" fontAlgn="base" hangingPunct="0">
              <a:spcBef>
                <a:spcPct val="0"/>
              </a:spcBef>
              <a:spcAft>
                <a:spcPct val="0"/>
              </a:spcAft>
            </a:pPr>
            <a:fld id="{2BC1FA3B-F0C1-4F58-90BE-DCC7501F4B28}" type="slidenum">
              <a:rPr lang="en-US" smtClean="0">
                <a:latin typeface="Arial" charset="0"/>
                <a:ea typeface="ＭＳ Ｐゴシック" pitchFamily="-16" charset="-128"/>
              </a:rPr>
              <a:pPr eaLnBrk="0" fontAlgn="base" hangingPunct="0">
                <a:spcBef>
                  <a:spcPct val="0"/>
                </a:spcBef>
                <a:spcAft>
                  <a:spcPct val="0"/>
                </a:spcAft>
              </a:pPr>
              <a:t>‹#›</a:t>
            </a:fld>
            <a:endParaRPr lang="en-US" dirty="0">
              <a:latin typeface="Arial" charset="0"/>
              <a:ea typeface="ＭＳ Ｐゴシック" pitchFamily="-16" charset="-128"/>
            </a:endParaRPr>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dirty="0">
              <a:solidFill>
                <a:prstClr val="white"/>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228" r="-1522"/>
          <a:stretch/>
        </p:blipFill>
        <p:spPr>
          <a:xfrm>
            <a:off x="0" y="8"/>
            <a:ext cx="1554480" cy="1453899"/>
          </a:xfrm>
          <a:prstGeom prst="rect">
            <a:avLst/>
          </a:prstGeom>
        </p:spPr>
      </p:pic>
    </p:spTree>
    <p:extLst>
      <p:ext uri="{BB962C8B-B14F-4D97-AF65-F5344CB8AC3E}">
        <p14:creationId xmlns:p14="http://schemas.microsoft.com/office/powerpoint/2010/main" val="883395493"/>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hf hdr="0" ftr="0" dt="0"/>
  <p:txStyles>
    <p:titleStyle>
      <a:lvl1pPr algn="ctr" defTabSz="914377"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8"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BFABAC6E-DB71-4523-8116-03E5C4C47792}" type="datetime1">
              <a:rPr lang="en-US" smtClean="0">
                <a:solidFill>
                  <a:prstClr val="black">
                    <a:tint val="75000"/>
                  </a:prstClr>
                </a:solidFill>
                <a:latin typeface="Arial" charset="0"/>
                <a:ea typeface="ＭＳ Ｐゴシック" pitchFamily="-16" charset="-128"/>
              </a:rPr>
              <a:pPr eaLnBrk="0" fontAlgn="base" hangingPunct="0">
                <a:spcBef>
                  <a:spcPct val="0"/>
                </a:spcBef>
                <a:spcAft>
                  <a:spcPct val="0"/>
                </a:spcAft>
              </a:pPr>
              <a:t>1/17/2019</a:t>
            </a:fld>
            <a:endParaRPr lang="en-US" dirty="0">
              <a:solidFill>
                <a:prstClr val="black">
                  <a:tint val="75000"/>
                </a:prstClr>
              </a:solidFill>
              <a:latin typeface="Arial" charset="0"/>
              <a:ea typeface="ＭＳ Ｐゴシック" pitchFamily="-16" charset="-128"/>
            </a:endParaRPr>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r>
              <a:rPr lang="en-US" dirty="0" smtClean="0">
                <a:solidFill>
                  <a:prstClr val="black">
                    <a:tint val="75000"/>
                  </a:prstClr>
                </a:solidFill>
                <a:latin typeface="Arial" charset="0"/>
                <a:ea typeface="ＭＳ Ｐゴシック" pitchFamily="-16" charset="-128"/>
              </a:rPr>
              <a:t>DRAFT 5-25-10</a:t>
            </a:r>
            <a:endParaRPr lang="en-US" dirty="0">
              <a:solidFill>
                <a:prstClr val="black">
                  <a:tint val="75000"/>
                </a:prstClr>
              </a:solidFill>
              <a:latin typeface="Arial" charset="0"/>
              <a:ea typeface="ＭＳ Ｐゴシック" pitchFamily="-16" charset="-128"/>
            </a:endParaRP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2BC1FA3B-F0C1-4F58-90BE-DCC7501F4B28}" type="slidenum">
              <a:rPr lang="en-US" smtClean="0">
                <a:solidFill>
                  <a:prstClr val="black">
                    <a:tint val="75000"/>
                  </a:prstClr>
                </a:solidFill>
                <a:latin typeface="Arial" charset="0"/>
                <a:ea typeface="ＭＳ Ｐゴシック" pitchFamily="-16" charset="-128"/>
              </a:rPr>
              <a:pPr eaLnBrk="0" fontAlgn="base" hangingPunct="0">
                <a:spcBef>
                  <a:spcPct val="0"/>
                </a:spcBef>
                <a:spcAft>
                  <a:spcPct val="0"/>
                </a:spcAft>
              </a:pPr>
              <a:t>‹#›</a:t>
            </a:fld>
            <a:endParaRPr lang="en-US" dirty="0">
              <a:solidFill>
                <a:prstClr val="black">
                  <a:tint val="75000"/>
                </a:prstClr>
              </a:solidFill>
              <a:latin typeface="Arial" charset="0"/>
              <a:ea typeface="ＭＳ Ｐゴシック" pitchFamily="-16" charset="-128"/>
            </a:endParaRPr>
          </a:p>
        </p:txBody>
      </p:sp>
    </p:spTree>
    <p:extLst>
      <p:ext uri="{BB962C8B-B14F-4D97-AF65-F5344CB8AC3E}">
        <p14:creationId xmlns:p14="http://schemas.microsoft.com/office/powerpoint/2010/main" val="117507059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hf hdr="0" ftr="0" dt="0"/>
  <p:txStyles>
    <p:titleStyle>
      <a:lvl1pPr algn="ctr" defTabSz="914377" rtl="0" eaLnBrk="1" latinLnBrk="0" hangingPunct="1">
        <a:spcBef>
          <a:spcPct val="0"/>
        </a:spcBef>
        <a:buNone/>
        <a:defRPr sz="4400" kern="1200">
          <a:solidFill>
            <a:srgbClr val="1B1E7A"/>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1/17/2019</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322776518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34.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chart" Target="../charts/chart7.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8.xml"/><Relationship Id="rId4" Type="http://schemas.openxmlformats.org/officeDocument/2006/relationships/image" Target="../media/image38.emf"/></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chart" Target="../charts/chart20.xml"/></Relationships>
</file>

<file path=ppt/slides/_rels/slide4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Lila.Valencia@utsa.edu" TargetMode="External"/><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9.jpeg"/><Relationship Id="rId4" Type="http://schemas.openxmlformats.org/officeDocument/2006/relationships/hyperlink" Target="http://demographics.texas.gov/" TargetMode="Externa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3.em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3973" y="163638"/>
            <a:ext cx="5650029" cy="1323703"/>
          </a:xfrm>
        </p:spPr>
        <p:txBody>
          <a:bodyPr>
            <a:noAutofit/>
          </a:bodyPr>
          <a:lstStyle/>
          <a:p>
            <a:r>
              <a:rPr lang="en-US" sz="2400" dirty="0" smtClean="0"/>
              <a:t/>
            </a:r>
            <a:br>
              <a:rPr lang="en-US" sz="2400" dirty="0" smtClean="0"/>
            </a:br>
            <a:r>
              <a:rPr lang="en-US" sz="2400" dirty="0" smtClean="0"/>
              <a:t>Demographic Trends, Characteristics, and Projections for Texas and the DFW Metro</a:t>
            </a:r>
            <a:endParaRPr lang="en-US" sz="2400" dirty="0"/>
          </a:p>
        </p:txBody>
      </p:sp>
      <p:sp>
        <p:nvSpPr>
          <p:cNvPr id="3" name="Subtitle 2"/>
          <p:cNvSpPr>
            <a:spLocks noGrp="1"/>
          </p:cNvSpPr>
          <p:nvPr>
            <p:ph type="subTitle" idx="1"/>
          </p:nvPr>
        </p:nvSpPr>
        <p:spPr>
          <a:xfrm>
            <a:off x="4841311" y="2534482"/>
            <a:ext cx="4408570" cy="2755787"/>
          </a:xfrm>
        </p:spPr>
        <p:txBody>
          <a:bodyPr>
            <a:normAutofit/>
          </a:bodyPr>
          <a:lstStyle/>
          <a:p>
            <a:endParaRPr lang="en-US" sz="1800" dirty="0">
              <a:latin typeface="+mj-lt"/>
            </a:endParaRPr>
          </a:p>
          <a:p>
            <a:pPr>
              <a:lnSpc>
                <a:spcPct val="120000"/>
              </a:lnSpc>
              <a:spcBef>
                <a:spcPts val="0"/>
              </a:spcBef>
            </a:pPr>
            <a:endParaRPr lang="en-US" sz="1600" dirty="0" smtClean="0">
              <a:latin typeface="+mj-lt"/>
            </a:endParaRPr>
          </a:p>
          <a:p>
            <a:pPr>
              <a:lnSpc>
                <a:spcPct val="120000"/>
              </a:lnSpc>
              <a:spcBef>
                <a:spcPts val="0"/>
              </a:spcBef>
            </a:pPr>
            <a:r>
              <a:rPr lang="en-US" sz="1600" dirty="0" smtClean="0">
                <a:latin typeface="+mj-lt"/>
              </a:rPr>
              <a:t>Leadership North Texas</a:t>
            </a:r>
          </a:p>
          <a:p>
            <a:pPr>
              <a:lnSpc>
                <a:spcPct val="120000"/>
              </a:lnSpc>
              <a:spcBef>
                <a:spcPts val="0"/>
              </a:spcBef>
            </a:pPr>
            <a:r>
              <a:rPr lang="en-US" sz="1600" dirty="0" smtClean="0">
                <a:latin typeface="+mj-lt"/>
              </a:rPr>
              <a:t>Dallas, TX</a:t>
            </a:r>
            <a:endParaRPr lang="en-US" sz="1600" dirty="0">
              <a:latin typeface="+mj-lt"/>
            </a:endParaRPr>
          </a:p>
          <a:p>
            <a:pPr>
              <a:lnSpc>
                <a:spcPct val="120000"/>
              </a:lnSpc>
              <a:spcBef>
                <a:spcPts val="0"/>
              </a:spcBef>
            </a:pPr>
            <a:r>
              <a:rPr lang="en-US" sz="1600" dirty="0" smtClean="0">
                <a:latin typeface="+mj-lt"/>
              </a:rPr>
              <a:t>January 18, 2019</a:t>
            </a:r>
            <a:endParaRPr lang="en-US" sz="1600" dirty="0">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7" y="6506686"/>
            <a:ext cx="341697" cy="341697"/>
          </a:xfrm>
          <a:prstGeom prst="rect">
            <a:avLst/>
          </a:prstGeom>
        </p:spPr>
      </p:pic>
      <p:sp>
        <p:nvSpPr>
          <p:cNvPr id="5" name="TextBox 4"/>
          <p:cNvSpPr txBox="1"/>
          <p:nvPr/>
        </p:nvSpPr>
        <p:spPr>
          <a:xfrm>
            <a:off x="424722" y="6477476"/>
            <a:ext cx="4561172" cy="400110"/>
          </a:xfrm>
          <a:prstGeom prst="rect">
            <a:avLst/>
          </a:prstGeom>
          <a:noFill/>
        </p:spPr>
        <p:txBody>
          <a:bodyPr wrap="square" rtlCol="0">
            <a:spAutoFit/>
          </a:bodyPr>
          <a:lstStyle/>
          <a:p>
            <a:r>
              <a:rPr lang="en-US" sz="2000" dirty="0">
                <a:solidFill>
                  <a:schemeClr val="accent5">
                    <a:lumMod val="50000"/>
                  </a:schemeClr>
                </a:solidFill>
              </a:rPr>
              <a:t>@TexasDemography</a:t>
            </a:r>
          </a:p>
        </p:txBody>
      </p:sp>
    </p:spTree>
    <p:extLst>
      <p:ext uri="{BB962C8B-B14F-4D97-AF65-F5344CB8AC3E}">
        <p14:creationId xmlns:p14="http://schemas.microsoft.com/office/powerpoint/2010/main" val="1299752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Estimates of Percent </a:t>
            </a:r>
            <a:r>
              <a:rPr lang="en-US" sz="2400" dirty="0"/>
              <a:t>C</a:t>
            </a:r>
            <a:r>
              <a:rPr lang="en-US" sz="2400" dirty="0" smtClean="0"/>
              <a:t>omponents </a:t>
            </a:r>
            <a:r>
              <a:rPr lang="en-US" sz="2400" dirty="0"/>
              <a:t>of </a:t>
            </a:r>
            <a:r>
              <a:rPr lang="en-US" sz="2400" dirty="0" smtClean="0"/>
              <a:t>Population </a:t>
            </a:r>
            <a:r>
              <a:rPr lang="en-US" sz="2400" dirty="0"/>
              <a:t>C</a:t>
            </a:r>
            <a:r>
              <a:rPr lang="en-US" sz="2400" dirty="0" smtClean="0"/>
              <a:t>hange, </a:t>
            </a:r>
            <a:r>
              <a:rPr lang="en-US" sz="2400" dirty="0"/>
              <a:t>Texas, </a:t>
            </a:r>
            <a:r>
              <a:rPr lang="en-US" sz="2400" dirty="0" smtClean="0"/>
              <a:t>2011-2018</a:t>
            </a:r>
            <a:endParaRPr lang="en-US" sz="2400" dirty="0"/>
          </a:p>
        </p:txBody>
      </p:sp>
      <p:graphicFrame>
        <p:nvGraphicFramePr>
          <p:cNvPr id="7" name="Content Placeholder 6"/>
          <p:cNvGraphicFramePr>
            <a:graphicFrameLocks noGrp="1"/>
          </p:cNvGraphicFramePr>
          <p:nvPr>
            <p:ph idx="1"/>
            <p:extLst/>
          </p:nvPr>
        </p:nvGraphicFramePr>
        <p:xfrm>
          <a:off x="203405" y="1511012"/>
          <a:ext cx="8751999" cy="48799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BC1FA3B-F0C1-4F58-90BE-DCC7501F4B28}" type="slidenum">
              <a:rPr kumimoji="0" lang="en-US" sz="1200" b="0" i="0" u="none" strike="noStrike" kern="1200" cap="none" spc="0" normalizeH="0" baseline="0" noProof="0" smtClean="0">
                <a:ln>
                  <a:noFill/>
                </a:ln>
                <a:solidFill>
                  <a:srgbClr val="8FA5D1"/>
                </a:solidFill>
                <a:effectLst/>
                <a:uLnTx/>
                <a:uFillTx/>
                <a:latin typeface="Arial" charset="0"/>
                <a:ea typeface="ＭＳ Ｐゴシック"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8FA5D1"/>
              </a:solidFill>
              <a:effectLst/>
              <a:uLnTx/>
              <a:uFillTx/>
              <a:latin typeface="Arial" charset="0"/>
              <a:ea typeface="ＭＳ Ｐゴシック" pitchFamily="-16" charset="-128"/>
              <a:cs typeface="+mn-cs"/>
            </a:endParaRPr>
          </a:p>
        </p:txBody>
      </p:sp>
      <p:sp>
        <p:nvSpPr>
          <p:cNvPr id="8" name="TextBox 7"/>
          <p:cNvSpPr txBox="1"/>
          <p:nvPr/>
        </p:nvSpPr>
        <p:spPr>
          <a:xfrm>
            <a:off x="228600" y="6459866"/>
            <a:ext cx="9067800"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black">
                    <a:lumMod val="50000"/>
                    <a:lumOff val="50000"/>
                  </a:prstClr>
                </a:solidFill>
                <a:effectLst/>
                <a:uLnTx/>
                <a:uFillTx/>
                <a:latin typeface="Arial" charset="0"/>
                <a:ea typeface="ＭＳ Ｐゴシック" pitchFamily="-16" charset="-128"/>
                <a:cs typeface="+mn-cs"/>
              </a:rPr>
              <a:t>Source: U.S. Census Bureau, 2018 Vintage population estimates</a:t>
            </a:r>
            <a:endParaRPr kumimoji="0" lang="en-US" sz="1000" b="0" i="0" u="none" strike="noStrike" kern="1200" cap="none" spc="0" normalizeH="0" baseline="0" noProof="0" dirty="0">
              <a:ln>
                <a:noFill/>
              </a:ln>
              <a:solidFill>
                <a:prstClr val="black">
                  <a:lumMod val="50000"/>
                  <a:lumOff val="50000"/>
                </a:prstClr>
              </a:solidFill>
              <a:effectLst/>
              <a:uLnTx/>
              <a:uFillTx/>
              <a:latin typeface="Arial" charset="0"/>
              <a:ea typeface="ＭＳ Ｐゴシック" pitchFamily="-16" charset="-128"/>
              <a:cs typeface="+mn-cs"/>
            </a:endParaRPr>
          </a:p>
        </p:txBody>
      </p:sp>
    </p:spTree>
    <p:extLst>
      <p:ext uri="{BB962C8B-B14F-4D97-AF65-F5344CB8AC3E}">
        <p14:creationId xmlns:p14="http://schemas.microsoft.com/office/powerpoint/2010/main" val="1157312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36505084"/>
              </p:ext>
            </p:extLst>
          </p:nvPr>
        </p:nvGraphicFramePr>
        <p:xfrm>
          <a:off x="457200" y="1371600"/>
          <a:ext cx="8534400" cy="5124196"/>
        </p:xfrm>
        <a:graphic>
          <a:graphicData uri="http://schemas.openxmlformats.org/drawingml/2006/table">
            <a:tbl>
              <a:tblPr firstRow="1" firstCol="1" bandRow="1">
                <a:tableStyleId>{5C22544A-7EE6-4342-B048-85BDC9FD1C3A}</a:tableStyleId>
              </a:tblPr>
              <a:tblGrid>
                <a:gridCol w="1752599">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600201">
                  <a:extLst>
                    <a:ext uri="{9D8B030D-6E8A-4147-A177-3AD203B41FA5}">
                      <a16:colId xmlns:a16="http://schemas.microsoft.com/office/drawing/2014/main" val="20005"/>
                    </a:ext>
                  </a:extLst>
                </a:gridCol>
              </a:tblGrid>
              <a:tr h="838200">
                <a:tc>
                  <a:txBody>
                    <a:bodyPr/>
                    <a:lstStyle/>
                    <a:p>
                      <a:pPr algn="ctr">
                        <a:lnSpc>
                          <a:spcPct val="107000"/>
                        </a:lnSpc>
                      </a:pPr>
                      <a:r>
                        <a:rPr lang="en-US" sz="1600" b="0" dirty="0" smtClean="0">
                          <a:effectLst/>
                          <a:latin typeface="Calibri" panose="020F0502020204030204" pitchFamily="34" charset="0"/>
                        </a:rPr>
                        <a:t>County</a:t>
                      </a:r>
                    </a:p>
                    <a:p>
                      <a:pPr algn="ctr">
                        <a:lnSpc>
                          <a:spcPct val="107000"/>
                        </a:lnSpc>
                      </a:pPr>
                      <a:endParaRPr lang="en-US" sz="1600" b="0"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0" dirty="0">
                          <a:effectLst/>
                        </a:rPr>
                        <a:t>U.S. Rank </a:t>
                      </a:r>
                      <a:r>
                        <a:rPr lang="en-US" sz="1600" b="0"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0" dirty="0" smtClean="0">
                          <a:effectLst/>
                        </a:rPr>
                        <a:t>Population Change</a:t>
                      </a:r>
                    </a:p>
                    <a:p>
                      <a:pPr marL="0" marR="0" algn="ctr">
                        <a:lnSpc>
                          <a:spcPct val="107000"/>
                        </a:lnSpc>
                        <a:spcBef>
                          <a:spcPts val="0"/>
                        </a:spcBef>
                        <a:spcAft>
                          <a:spcPts val="0"/>
                        </a:spcAft>
                      </a:pP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0" dirty="0" smtClean="0">
                          <a:effectLst/>
                        </a:rPr>
                        <a:t>Percent of Change from Natural </a:t>
                      </a:r>
                      <a:r>
                        <a:rPr lang="en-US" sz="1600" b="0" dirty="0">
                          <a:effectLst/>
                        </a:rPr>
                        <a:t>Increase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0" dirty="0">
                          <a:effectLst/>
                        </a:rPr>
                        <a:t>Percent </a:t>
                      </a:r>
                      <a:r>
                        <a:rPr lang="en-US" sz="1600" b="0" dirty="0" smtClean="0">
                          <a:effectLst/>
                        </a:rPr>
                        <a:t>Change</a:t>
                      </a:r>
                      <a:r>
                        <a:rPr lang="en-US" sz="1600" b="0" baseline="0" dirty="0" smtClean="0">
                          <a:effectLst/>
                        </a:rPr>
                        <a:t> </a:t>
                      </a:r>
                      <a:r>
                        <a:rPr lang="en-US" sz="1600" b="0" dirty="0" smtClean="0">
                          <a:effectLst/>
                        </a:rPr>
                        <a:t>from Domestic  Migration</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0" dirty="0">
                          <a:effectLst/>
                        </a:rPr>
                        <a:t>Percent </a:t>
                      </a:r>
                      <a:r>
                        <a:rPr lang="en-US" sz="1600" b="0" dirty="0" smtClean="0">
                          <a:effectLst/>
                        </a:rPr>
                        <a:t>Change from International Migration</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extLst>
                  <a:ext uri="{0D108BD9-81ED-4DB2-BD59-A6C34878D82A}">
                    <a16:rowId xmlns:a16="http://schemas.microsoft.com/office/drawing/2014/main" val="10000"/>
                  </a:ext>
                </a:extLst>
              </a:tr>
              <a:tr h="320373">
                <a:tc>
                  <a:txBody>
                    <a:bodyPr/>
                    <a:lstStyle/>
                    <a:p>
                      <a:pPr algn="l" fontAlgn="b"/>
                      <a:r>
                        <a:rPr lang="en-US" sz="1800" b="0" i="0" u="none" strike="noStrike" dirty="0" smtClean="0">
                          <a:solidFill>
                            <a:schemeClr val="bg1"/>
                          </a:solidFill>
                          <a:effectLst/>
                          <a:latin typeface="Calibri" panose="020F0502020204030204" pitchFamily="34" charset="0"/>
                        </a:rPr>
                        <a:t>Harris*</a:t>
                      </a:r>
                      <a:endParaRPr lang="en-US" sz="1800" b="0" i="0" u="none" strike="noStrike" dirty="0">
                        <a:solidFill>
                          <a:schemeClr val="bg1"/>
                        </a:solidFill>
                        <a:effectLst/>
                        <a:latin typeface="Calibri" panose="020F0502020204030204" pitchFamily="34" charset="0"/>
                      </a:endParaRP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4</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35,939 </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128.8%</a:t>
                      </a:r>
                    </a:p>
                  </a:txBody>
                  <a:tcPr marL="9525" marR="9525" marT="9525" marB="0" anchor="b"/>
                </a:tc>
                <a:tc>
                  <a:txBody>
                    <a:bodyPr/>
                    <a:lstStyle/>
                    <a:p>
                      <a:pPr algn="r" fontAlgn="b"/>
                      <a:r>
                        <a:rPr lang="en-US" sz="1600" b="0" i="0" u="none" strike="noStrike" dirty="0">
                          <a:solidFill>
                            <a:schemeClr val="tx2"/>
                          </a:solidFill>
                          <a:effectLst/>
                          <a:latin typeface="Calibri" panose="020F0502020204030204" pitchFamily="34" charset="0"/>
                        </a:rPr>
                        <a:t>-126.0%</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97.2%</a:t>
                      </a:r>
                    </a:p>
                  </a:txBody>
                  <a:tcPr marL="7620" marR="7620" marT="7620" marB="0" anchor="b"/>
                </a:tc>
                <a:extLst>
                  <a:ext uri="{0D108BD9-81ED-4DB2-BD59-A6C34878D82A}">
                    <a16:rowId xmlns:a16="http://schemas.microsoft.com/office/drawing/2014/main" val="10001"/>
                  </a:ext>
                </a:extLst>
              </a:tr>
              <a:tr h="320373">
                <a:tc>
                  <a:txBody>
                    <a:bodyPr/>
                    <a:lstStyle/>
                    <a:p>
                      <a:pPr algn="l" fontAlgn="b"/>
                      <a:r>
                        <a:rPr lang="en-US" sz="1800" b="0" i="0" u="none" strike="noStrike" dirty="0">
                          <a:solidFill>
                            <a:schemeClr val="bg1"/>
                          </a:solidFill>
                          <a:effectLst/>
                          <a:latin typeface="Calibri" panose="020F0502020204030204" pitchFamily="34" charset="0"/>
                        </a:rPr>
                        <a:t>Tarrant</a:t>
                      </a:r>
                    </a:p>
                  </a:txBody>
                  <a:tcPr marL="7620" marR="7620" marT="7620" marB="0" anchor="b">
                    <a:solidFill>
                      <a:schemeClr val="accent1"/>
                    </a:solidFill>
                  </a:tcPr>
                </a:tc>
                <a:tc>
                  <a:txBody>
                    <a:bodyPr/>
                    <a:lstStyle/>
                    <a:p>
                      <a:pPr algn="r" fontAlgn="b"/>
                      <a:r>
                        <a:rPr lang="en-US" sz="1600" b="0" i="0" u="none" strike="noStrike" dirty="0">
                          <a:solidFill>
                            <a:schemeClr val="tx2"/>
                          </a:solidFill>
                          <a:effectLst/>
                          <a:latin typeface="Calibri" panose="020F0502020204030204" pitchFamily="34" charset="0"/>
                        </a:rPr>
                        <a:t>5</a:t>
                      </a:r>
                    </a:p>
                  </a:txBody>
                  <a:tcPr marL="7620" marR="7620" marT="7620" marB="0" anchor="b">
                    <a:solidFill>
                      <a:schemeClr val="bg1">
                        <a:lumMod val="95000"/>
                      </a:schemeClr>
                    </a:solidFill>
                  </a:tcPr>
                </a:tc>
                <a:tc>
                  <a:txBody>
                    <a:bodyPr/>
                    <a:lstStyle/>
                    <a:p>
                      <a:pPr algn="l" fontAlgn="b"/>
                      <a:r>
                        <a:rPr lang="en-US" sz="1600" b="0" i="0" u="none" strike="noStrike" dirty="0">
                          <a:solidFill>
                            <a:schemeClr val="tx2"/>
                          </a:solidFill>
                          <a:effectLst/>
                          <a:latin typeface="Calibri" panose="020F0502020204030204" pitchFamily="34" charset="0"/>
                        </a:rPr>
                        <a:t>             32,729 </a:t>
                      </a:r>
                    </a:p>
                  </a:txBody>
                  <a:tcPr marL="7620" marR="7620" marT="7620" marB="0" anchor="b">
                    <a:solidFill>
                      <a:schemeClr val="bg1">
                        <a:lumMod val="95000"/>
                      </a:schemeClr>
                    </a:solidFill>
                  </a:tcPr>
                </a:tc>
                <a:tc>
                  <a:txBody>
                    <a:bodyPr/>
                    <a:lstStyle/>
                    <a:p>
                      <a:pPr algn="r" fontAlgn="b"/>
                      <a:r>
                        <a:rPr lang="en-US" sz="1600" b="0" i="0" u="none" strike="noStrike" dirty="0">
                          <a:solidFill>
                            <a:schemeClr val="tx2"/>
                          </a:solidFill>
                          <a:effectLst/>
                          <a:latin typeface="Calibri" panose="020F0502020204030204" pitchFamily="34" charset="0"/>
                        </a:rPr>
                        <a:t>47.9%</a:t>
                      </a:r>
                    </a:p>
                  </a:txBody>
                  <a:tcPr marL="9525" marR="9525" marT="9525" marB="0" anchor="b">
                    <a:solidFill>
                      <a:schemeClr val="bg1">
                        <a:lumMod val="95000"/>
                      </a:schemeClr>
                    </a:solidFill>
                  </a:tcPr>
                </a:tc>
                <a:tc>
                  <a:txBody>
                    <a:bodyPr/>
                    <a:lstStyle/>
                    <a:p>
                      <a:pPr algn="r" fontAlgn="b"/>
                      <a:r>
                        <a:rPr lang="en-US" sz="1600" b="0" i="0" u="none" strike="noStrike" dirty="0">
                          <a:solidFill>
                            <a:schemeClr val="tx2"/>
                          </a:solidFill>
                          <a:effectLst/>
                          <a:latin typeface="Calibri" panose="020F0502020204030204" pitchFamily="34" charset="0"/>
                        </a:rPr>
                        <a:t>29.0%</a:t>
                      </a:r>
                    </a:p>
                  </a:txBody>
                  <a:tcPr marL="7620" marR="7620" marT="7620" marB="0" anchor="b">
                    <a:solidFill>
                      <a:schemeClr val="bg1">
                        <a:lumMod val="95000"/>
                      </a:schemeClr>
                    </a:solidFill>
                  </a:tcPr>
                </a:tc>
                <a:tc>
                  <a:txBody>
                    <a:bodyPr/>
                    <a:lstStyle/>
                    <a:p>
                      <a:pPr algn="r" fontAlgn="b"/>
                      <a:r>
                        <a:rPr lang="en-US" sz="1600" b="0" i="0" u="none" strike="noStrike">
                          <a:solidFill>
                            <a:schemeClr val="tx2"/>
                          </a:solidFill>
                          <a:effectLst/>
                          <a:latin typeface="Calibri" panose="020F0502020204030204" pitchFamily="34" charset="0"/>
                        </a:rPr>
                        <a:t>23.1%</a:t>
                      </a:r>
                    </a:p>
                  </a:txBody>
                  <a:tcPr marL="7620" marR="7620" marT="7620" marB="0" anchor="b">
                    <a:solidFill>
                      <a:schemeClr val="bg1">
                        <a:lumMod val="95000"/>
                      </a:schemeClr>
                    </a:solidFill>
                  </a:tcPr>
                </a:tc>
                <a:extLst>
                  <a:ext uri="{0D108BD9-81ED-4DB2-BD59-A6C34878D82A}">
                    <a16:rowId xmlns:a16="http://schemas.microsoft.com/office/drawing/2014/main" val="10002"/>
                  </a:ext>
                </a:extLst>
              </a:tr>
              <a:tr h="320373">
                <a:tc>
                  <a:txBody>
                    <a:bodyPr/>
                    <a:lstStyle/>
                    <a:p>
                      <a:pPr algn="l" fontAlgn="b"/>
                      <a:r>
                        <a:rPr lang="en-US" sz="1800" b="0" i="0" u="none" strike="noStrike" dirty="0">
                          <a:solidFill>
                            <a:schemeClr val="bg1"/>
                          </a:solidFill>
                          <a:effectLst/>
                          <a:latin typeface="Calibri" panose="020F0502020204030204" pitchFamily="34" charset="0"/>
                        </a:rPr>
                        <a:t>Bexar</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7</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30,831 </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47.8%</a:t>
                      </a:r>
                    </a:p>
                  </a:txBody>
                  <a:tcPr marL="9525" marR="9525" marT="9525" marB="0" anchor="b"/>
                </a:tc>
                <a:tc>
                  <a:txBody>
                    <a:bodyPr/>
                    <a:lstStyle/>
                    <a:p>
                      <a:pPr algn="r" fontAlgn="b"/>
                      <a:r>
                        <a:rPr lang="en-US" sz="1600" b="0" i="0" u="none" strike="noStrike" dirty="0">
                          <a:solidFill>
                            <a:schemeClr val="tx2"/>
                          </a:solidFill>
                          <a:effectLst/>
                          <a:latin typeface="Calibri" panose="020F0502020204030204" pitchFamily="34" charset="0"/>
                        </a:rPr>
                        <a:t>33.4%</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18.8%</a:t>
                      </a:r>
                    </a:p>
                  </a:txBody>
                  <a:tcPr marL="7620" marR="7620" marT="7620" marB="0" anchor="b"/>
                </a:tc>
                <a:extLst>
                  <a:ext uri="{0D108BD9-81ED-4DB2-BD59-A6C34878D82A}">
                    <a16:rowId xmlns:a16="http://schemas.microsoft.com/office/drawing/2014/main" val="10003"/>
                  </a:ext>
                </a:extLst>
              </a:tr>
              <a:tr h="320373">
                <a:tc>
                  <a:txBody>
                    <a:bodyPr/>
                    <a:lstStyle/>
                    <a:p>
                      <a:pPr algn="l" fontAlgn="b"/>
                      <a:r>
                        <a:rPr lang="en-US" sz="1800" b="0" i="0" u="none" strike="noStrike" dirty="0">
                          <a:solidFill>
                            <a:schemeClr val="bg1"/>
                          </a:solidFill>
                          <a:effectLst/>
                          <a:latin typeface="Calibri" panose="020F0502020204030204" pitchFamily="34" charset="0"/>
                        </a:rPr>
                        <a:t>Dallas</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8</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30,686 </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78.0%</a:t>
                      </a:r>
                    </a:p>
                  </a:txBody>
                  <a:tcPr marL="9525" marR="9525" marT="9525" marB="0" anchor="b"/>
                </a:tc>
                <a:tc>
                  <a:txBody>
                    <a:bodyPr/>
                    <a:lstStyle/>
                    <a:p>
                      <a:pPr algn="r" fontAlgn="b"/>
                      <a:r>
                        <a:rPr lang="en-US" sz="1600" b="0" i="0" u="none" strike="noStrike">
                          <a:solidFill>
                            <a:schemeClr val="tx2"/>
                          </a:solidFill>
                          <a:effectLst/>
                          <a:latin typeface="Calibri" panose="020F0502020204030204" pitchFamily="34" charset="0"/>
                        </a:rPr>
                        <a:t>-25.5%</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47.6%</a:t>
                      </a:r>
                    </a:p>
                  </a:txBody>
                  <a:tcPr marL="7620" marR="7620" marT="7620" marB="0" anchor="b"/>
                </a:tc>
                <a:extLst>
                  <a:ext uri="{0D108BD9-81ED-4DB2-BD59-A6C34878D82A}">
                    <a16:rowId xmlns:a16="http://schemas.microsoft.com/office/drawing/2014/main" val="10004"/>
                  </a:ext>
                </a:extLst>
              </a:tr>
              <a:tr h="320373">
                <a:tc>
                  <a:txBody>
                    <a:bodyPr/>
                    <a:lstStyle/>
                    <a:p>
                      <a:pPr algn="l" fontAlgn="b"/>
                      <a:r>
                        <a:rPr lang="en-US" sz="1800" b="0" i="0" u="none" strike="noStrike" dirty="0">
                          <a:solidFill>
                            <a:schemeClr val="bg1"/>
                          </a:solidFill>
                          <a:effectLst/>
                          <a:latin typeface="Calibri" panose="020F0502020204030204" pitchFamily="34" charset="0"/>
                        </a:rPr>
                        <a:t>Denton</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9</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27,911 </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23.3%</a:t>
                      </a:r>
                    </a:p>
                  </a:txBody>
                  <a:tcPr marL="9525" marR="9525" marT="9525" marB="0" anchor="b"/>
                </a:tc>
                <a:tc>
                  <a:txBody>
                    <a:bodyPr/>
                    <a:lstStyle/>
                    <a:p>
                      <a:pPr algn="r" fontAlgn="b"/>
                      <a:r>
                        <a:rPr lang="en-US" sz="1600" b="0" i="0" u="none" strike="noStrike">
                          <a:solidFill>
                            <a:schemeClr val="tx2"/>
                          </a:solidFill>
                          <a:effectLst/>
                          <a:latin typeface="Calibri" panose="020F0502020204030204" pitchFamily="34" charset="0"/>
                        </a:rPr>
                        <a:t>67.0%</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9.7%</a:t>
                      </a:r>
                    </a:p>
                  </a:txBody>
                  <a:tcPr marL="7620" marR="7620" marT="7620" marB="0" anchor="b"/>
                </a:tc>
                <a:extLst>
                  <a:ext uri="{0D108BD9-81ED-4DB2-BD59-A6C34878D82A}">
                    <a16:rowId xmlns:a16="http://schemas.microsoft.com/office/drawing/2014/main" val="10005"/>
                  </a:ext>
                </a:extLst>
              </a:tr>
              <a:tr h="320373">
                <a:tc>
                  <a:txBody>
                    <a:bodyPr/>
                    <a:lstStyle/>
                    <a:p>
                      <a:pPr algn="l" fontAlgn="b"/>
                      <a:r>
                        <a:rPr lang="en-US" sz="1800" b="0" i="0" u="none" strike="noStrike" dirty="0">
                          <a:solidFill>
                            <a:schemeClr val="bg1"/>
                          </a:solidFill>
                          <a:effectLst/>
                          <a:latin typeface="Calibri" panose="020F0502020204030204" pitchFamily="34" charset="0"/>
                        </a:rPr>
                        <a:t>Collin</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10</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27,150 </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24.4%</a:t>
                      </a:r>
                    </a:p>
                  </a:txBody>
                  <a:tcPr marL="9525" marR="9525" marT="9525" marB="0" anchor="b"/>
                </a:tc>
                <a:tc>
                  <a:txBody>
                    <a:bodyPr/>
                    <a:lstStyle/>
                    <a:p>
                      <a:pPr algn="r" fontAlgn="b"/>
                      <a:r>
                        <a:rPr lang="en-US" sz="1600" b="0" i="0" u="none" strike="noStrike">
                          <a:solidFill>
                            <a:schemeClr val="tx2"/>
                          </a:solidFill>
                          <a:effectLst/>
                          <a:latin typeface="Calibri" panose="020F0502020204030204" pitchFamily="34" charset="0"/>
                        </a:rPr>
                        <a:t>56.5%</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19.0%</a:t>
                      </a:r>
                    </a:p>
                  </a:txBody>
                  <a:tcPr marL="7620" marR="7620" marT="7620" marB="0" anchor="b"/>
                </a:tc>
                <a:extLst>
                  <a:ext uri="{0D108BD9-81ED-4DB2-BD59-A6C34878D82A}">
                    <a16:rowId xmlns:a16="http://schemas.microsoft.com/office/drawing/2014/main" val="10006"/>
                  </a:ext>
                </a:extLst>
              </a:tr>
              <a:tr h="320373">
                <a:tc>
                  <a:txBody>
                    <a:bodyPr/>
                    <a:lstStyle/>
                    <a:p>
                      <a:pPr algn="l" fontAlgn="b"/>
                      <a:r>
                        <a:rPr lang="en-US" sz="1800" b="0" i="0" u="none" strike="noStrike" dirty="0">
                          <a:solidFill>
                            <a:schemeClr val="bg1"/>
                          </a:solidFill>
                          <a:effectLst/>
                          <a:latin typeface="Calibri" panose="020F0502020204030204" pitchFamily="34" charset="0"/>
                        </a:rPr>
                        <a:t>Fort Bend</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14</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22,870 </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29.4%</a:t>
                      </a:r>
                    </a:p>
                  </a:txBody>
                  <a:tcPr marL="9525" marR="9525" marT="9525" marB="0" anchor="b"/>
                </a:tc>
                <a:tc>
                  <a:txBody>
                    <a:bodyPr/>
                    <a:lstStyle/>
                    <a:p>
                      <a:pPr algn="r" fontAlgn="b"/>
                      <a:r>
                        <a:rPr lang="en-US" sz="1600" b="0" i="0" u="none" strike="noStrike">
                          <a:solidFill>
                            <a:schemeClr val="tx2"/>
                          </a:solidFill>
                          <a:effectLst/>
                          <a:latin typeface="Calibri" panose="020F0502020204030204" pitchFamily="34" charset="0"/>
                        </a:rPr>
                        <a:t>48.1%</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22.6%</a:t>
                      </a:r>
                    </a:p>
                  </a:txBody>
                  <a:tcPr marL="7620" marR="7620" marT="7620" marB="0" anchor="b"/>
                </a:tc>
                <a:extLst>
                  <a:ext uri="{0D108BD9-81ED-4DB2-BD59-A6C34878D82A}">
                    <a16:rowId xmlns:a16="http://schemas.microsoft.com/office/drawing/2014/main" val="10007"/>
                  </a:ext>
                </a:extLst>
              </a:tr>
              <a:tr h="320373">
                <a:tc>
                  <a:txBody>
                    <a:bodyPr/>
                    <a:lstStyle/>
                    <a:p>
                      <a:pPr algn="l" fontAlgn="b"/>
                      <a:r>
                        <a:rPr lang="en-US" sz="1800" b="0" i="0" u="none" strike="noStrike" dirty="0">
                          <a:solidFill>
                            <a:schemeClr val="bg1"/>
                          </a:solidFill>
                          <a:effectLst/>
                          <a:latin typeface="Calibri" panose="020F0502020204030204" pitchFamily="34" charset="0"/>
                        </a:rPr>
                        <a:t>Travis</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15</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22,116 </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47.9%</a:t>
                      </a:r>
                    </a:p>
                  </a:txBody>
                  <a:tcPr marL="9525" marR="9525" marT="9525" marB="0" anchor="b"/>
                </a:tc>
                <a:tc>
                  <a:txBody>
                    <a:bodyPr/>
                    <a:lstStyle/>
                    <a:p>
                      <a:pPr algn="r" fontAlgn="b"/>
                      <a:r>
                        <a:rPr lang="en-US" sz="1600" b="0" i="0" u="none" strike="noStrike">
                          <a:solidFill>
                            <a:schemeClr val="tx2"/>
                          </a:solidFill>
                          <a:effectLst/>
                          <a:latin typeface="Calibri" panose="020F0502020204030204" pitchFamily="34" charset="0"/>
                        </a:rPr>
                        <a:t>22.1%</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30.0%</a:t>
                      </a:r>
                    </a:p>
                  </a:txBody>
                  <a:tcPr marL="7620" marR="7620" marT="7620" marB="0" anchor="b"/>
                </a:tc>
                <a:extLst>
                  <a:ext uri="{0D108BD9-81ED-4DB2-BD59-A6C34878D82A}">
                    <a16:rowId xmlns:a16="http://schemas.microsoft.com/office/drawing/2014/main" val="10008"/>
                  </a:ext>
                </a:extLst>
              </a:tr>
              <a:tr h="320373">
                <a:tc>
                  <a:txBody>
                    <a:bodyPr/>
                    <a:lstStyle/>
                    <a:p>
                      <a:pPr algn="l" fontAlgn="b"/>
                      <a:r>
                        <a:rPr lang="en-US" sz="1800" b="0" i="0" u="none" strike="noStrike" dirty="0">
                          <a:solidFill>
                            <a:schemeClr val="bg1"/>
                          </a:solidFill>
                          <a:effectLst/>
                          <a:latin typeface="Calibri" panose="020F0502020204030204" pitchFamily="34" charset="0"/>
                        </a:rPr>
                        <a:t>Williamson</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19</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19,776 </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20.1%</a:t>
                      </a:r>
                    </a:p>
                  </a:txBody>
                  <a:tcPr marL="9525" marR="9525" marT="9525" marB="0" anchor="b"/>
                </a:tc>
                <a:tc>
                  <a:txBody>
                    <a:bodyPr/>
                    <a:lstStyle/>
                    <a:p>
                      <a:pPr algn="r" fontAlgn="b"/>
                      <a:r>
                        <a:rPr lang="en-US" sz="1600" b="0" i="0" u="none" strike="noStrike">
                          <a:solidFill>
                            <a:schemeClr val="tx2"/>
                          </a:solidFill>
                          <a:effectLst/>
                          <a:latin typeface="Calibri" panose="020F0502020204030204" pitchFamily="34" charset="0"/>
                        </a:rPr>
                        <a:t>73.5%</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6.3%</a:t>
                      </a:r>
                    </a:p>
                  </a:txBody>
                  <a:tcPr marL="7620" marR="7620" marT="7620" marB="0" anchor="b"/>
                </a:tc>
                <a:extLst>
                  <a:ext uri="{0D108BD9-81ED-4DB2-BD59-A6C34878D82A}">
                    <a16:rowId xmlns:a16="http://schemas.microsoft.com/office/drawing/2014/main" val="10009"/>
                  </a:ext>
                </a:extLst>
              </a:tr>
              <a:tr h="320373">
                <a:tc>
                  <a:txBody>
                    <a:bodyPr/>
                    <a:lstStyle/>
                    <a:p>
                      <a:pPr algn="l" fontAlgn="b"/>
                      <a:r>
                        <a:rPr lang="en-US" sz="1800" b="0" i="0" u="none" strike="noStrike" dirty="0">
                          <a:solidFill>
                            <a:schemeClr val="bg1"/>
                          </a:solidFill>
                          <a:effectLst/>
                          <a:latin typeface="Calibri" panose="020F0502020204030204" pitchFamily="34" charset="0"/>
                        </a:rPr>
                        <a:t>Montgomery</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28</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16,412 </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22.7%</a:t>
                      </a:r>
                    </a:p>
                  </a:txBody>
                  <a:tcPr marL="9525" marR="9525" marT="9525" marB="0" anchor="b"/>
                </a:tc>
                <a:tc>
                  <a:txBody>
                    <a:bodyPr/>
                    <a:lstStyle/>
                    <a:p>
                      <a:pPr algn="r" fontAlgn="b"/>
                      <a:r>
                        <a:rPr lang="en-US" sz="1600" b="0" i="0" u="none" strike="noStrike" dirty="0">
                          <a:solidFill>
                            <a:schemeClr val="tx2"/>
                          </a:solidFill>
                          <a:effectLst/>
                          <a:latin typeface="Calibri" panose="020F0502020204030204" pitchFamily="34" charset="0"/>
                        </a:rPr>
                        <a:t>68.5%</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8.8%</a:t>
                      </a:r>
                    </a:p>
                  </a:txBody>
                  <a:tcPr marL="7620" marR="7620" marT="7620" marB="0" anchor="b"/>
                </a:tc>
                <a:extLst>
                  <a:ext uri="{0D108BD9-81ED-4DB2-BD59-A6C34878D82A}">
                    <a16:rowId xmlns:a16="http://schemas.microsoft.com/office/drawing/2014/main" val="10010"/>
                  </a:ext>
                </a:extLst>
              </a:tr>
              <a:tr h="320373">
                <a:tc>
                  <a:txBody>
                    <a:bodyPr/>
                    <a:lstStyle/>
                    <a:p>
                      <a:pPr algn="l" fontAlgn="b"/>
                      <a:r>
                        <a:rPr lang="en-US" sz="1800" b="0" i="0" u="none" strike="noStrike" dirty="0" smtClean="0">
                          <a:solidFill>
                            <a:schemeClr val="bg1"/>
                          </a:solidFill>
                          <a:effectLst/>
                          <a:latin typeface="Calibri" panose="020F0502020204030204" pitchFamily="34" charset="0"/>
                        </a:rPr>
                        <a:t>Hidalgo*</a:t>
                      </a:r>
                      <a:endParaRPr lang="en-US" sz="1800" b="0" i="0" u="none" strike="noStrike" dirty="0">
                        <a:solidFill>
                          <a:schemeClr val="bg1"/>
                        </a:solidFill>
                        <a:effectLst/>
                        <a:latin typeface="Calibri" panose="020F0502020204030204" pitchFamily="34" charset="0"/>
                      </a:endParaRP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49</a:t>
                      </a:r>
                    </a:p>
                  </a:txBody>
                  <a:tcPr marL="7620" marR="7620" marT="7620" marB="0" anchor="b"/>
                </a:tc>
                <a:tc>
                  <a:txBody>
                    <a:bodyPr/>
                    <a:lstStyle/>
                    <a:p>
                      <a:pPr algn="l" fontAlgn="b"/>
                      <a:r>
                        <a:rPr lang="en-US" sz="1600" b="0" i="0" u="none" strike="noStrike" dirty="0">
                          <a:solidFill>
                            <a:schemeClr val="tx2"/>
                          </a:solidFill>
                          <a:effectLst/>
                          <a:latin typeface="Calibri" panose="020F0502020204030204" pitchFamily="34" charset="0"/>
                        </a:rPr>
                        <a:t>             10,474 </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105.9%</a:t>
                      </a:r>
                    </a:p>
                  </a:txBody>
                  <a:tcPr marL="9525" marR="9525" marT="9525" marB="0" anchor="b"/>
                </a:tc>
                <a:tc>
                  <a:txBody>
                    <a:bodyPr/>
                    <a:lstStyle/>
                    <a:p>
                      <a:pPr algn="r" fontAlgn="b"/>
                      <a:r>
                        <a:rPr lang="en-US" sz="1600" b="0" i="0" u="none" strike="noStrike" dirty="0">
                          <a:solidFill>
                            <a:schemeClr val="tx2"/>
                          </a:solidFill>
                          <a:effectLst/>
                          <a:latin typeface="Calibri" panose="020F0502020204030204" pitchFamily="34" charset="0"/>
                        </a:rPr>
                        <a:t>-34.5%</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28.5%</a:t>
                      </a:r>
                    </a:p>
                  </a:txBody>
                  <a:tcPr marL="7620" marR="7620" marT="7620" marB="0" anchor="b"/>
                </a:tc>
                <a:extLst>
                  <a:ext uri="{0D108BD9-81ED-4DB2-BD59-A6C34878D82A}">
                    <a16:rowId xmlns:a16="http://schemas.microsoft.com/office/drawing/2014/main" val="10011"/>
                  </a:ext>
                </a:extLst>
              </a:tr>
              <a:tr h="385211">
                <a:tc gridSpan="6">
                  <a:txBody>
                    <a:bodyPr/>
                    <a:lstStyle/>
                    <a:p>
                      <a:pPr marL="0" marR="0">
                        <a:lnSpc>
                          <a:spcPct val="107000"/>
                        </a:lnSpc>
                        <a:spcBef>
                          <a:spcPts val="0"/>
                        </a:spcBef>
                        <a:spcAft>
                          <a:spcPts val="0"/>
                        </a:spcAft>
                      </a:pPr>
                      <a:r>
                        <a:rPr lang="en-US" sz="1200" b="0" dirty="0" smtClean="0">
                          <a:effectLst/>
                          <a:latin typeface="Calibri" panose="020F0502020204030204" pitchFamily="34" charset="0"/>
                          <a:ea typeface="Calibri" panose="020F0502020204030204" pitchFamily="34" charset="0"/>
                          <a:cs typeface="Times New Roman" panose="02020603050405020304" pitchFamily="18" charset="0"/>
                        </a:rPr>
                        <a:t>*Hidalgo</a:t>
                      </a:r>
                      <a:r>
                        <a:rPr lang="en-US" sz="1200" b="0" baseline="0" dirty="0" smtClean="0">
                          <a:effectLst/>
                          <a:latin typeface="Calibri" panose="020F0502020204030204" pitchFamily="34" charset="0"/>
                          <a:ea typeface="Calibri" panose="020F0502020204030204" pitchFamily="34" charset="0"/>
                          <a:cs typeface="Times New Roman" panose="02020603050405020304" pitchFamily="18" charset="0"/>
                        </a:rPr>
                        <a:t> and Harris Counties had negative net migration (Harris -10,322 and Hidalgo -621).</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12"/>
                  </a:ext>
                </a:extLst>
              </a:tr>
              <a:tr h="170109">
                <a:tc gridSpan="6">
                  <a:txBody>
                    <a:bodyPr/>
                    <a:lstStyle/>
                    <a:p>
                      <a:pPr marL="0" marR="0">
                        <a:lnSpc>
                          <a:spcPct val="107000"/>
                        </a:lnSpc>
                        <a:spcBef>
                          <a:spcPts val="0"/>
                        </a:spcBef>
                        <a:spcAft>
                          <a:spcPts val="0"/>
                        </a:spcAft>
                      </a:pPr>
                      <a:r>
                        <a:rPr lang="en-US" sz="1050" b="0" dirty="0">
                          <a:effectLst/>
                        </a:rPr>
                        <a:t>Source: U.S. Census  Bureau, </a:t>
                      </a:r>
                      <a:r>
                        <a:rPr lang="en-US" sz="1050" b="0" dirty="0" smtClean="0">
                          <a:effectLst/>
                        </a:rPr>
                        <a:t>2017 </a:t>
                      </a:r>
                      <a:r>
                        <a:rPr lang="en-US" sz="1050" b="0" dirty="0">
                          <a:effectLst/>
                        </a:rPr>
                        <a:t>Vintage Population Estimates</a:t>
                      </a:r>
                      <a:endParaRPr lang="en-US" sz="1050" b="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
        <p:nvSpPr>
          <p:cNvPr id="3" name="Rectangle 2"/>
          <p:cNvSpPr/>
          <p:nvPr/>
        </p:nvSpPr>
        <p:spPr>
          <a:xfrm>
            <a:off x="1842977" y="76200"/>
            <a:ext cx="6528390" cy="830997"/>
          </a:xfrm>
          <a:prstGeom prst="rect">
            <a:avLst/>
          </a:prstGeom>
        </p:spPr>
        <p:txBody>
          <a:bodyPr wrap="square">
            <a:spAutoFit/>
          </a:bodyPr>
          <a:lstStyle/>
          <a:p>
            <a:pPr algn="ctr"/>
            <a:r>
              <a:rPr lang="en-US" sz="2400" dirty="0" smtClean="0">
                <a:solidFill>
                  <a:schemeClr val="bg1"/>
                </a:solidFill>
              </a:rPr>
              <a:t>Top Counties for Numeric Growth in </a:t>
            </a:r>
            <a:r>
              <a:rPr lang="en-US" sz="2400" dirty="0">
                <a:solidFill>
                  <a:schemeClr val="bg1"/>
                </a:solidFill>
              </a:rPr>
              <a:t>Texas, </a:t>
            </a:r>
            <a:endParaRPr lang="en-US" sz="2400" dirty="0" smtClean="0">
              <a:solidFill>
                <a:schemeClr val="bg1"/>
              </a:solidFill>
            </a:endParaRPr>
          </a:p>
          <a:p>
            <a:pPr algn="ctr"/>
            <a:r>
              <a:rPr lang="en-US" sz="2400" dirty="0" smtClean="0">
                <a:solidFill>
                  <a:schemeClr val="bg1"/>
                </a:solidFill>
              </a:rPr>
              <a:t>2016-2017</a:t>
            </a:r>
            <a:endParaRPr lang="en-US" sz="2400" dirty="0">
              <a:solidFill>
                <a:schemeClr val="bg1"/>
              </a:solidFill>
            </a:endParaRPr>
          </a:p>
        </p:txBody>
      </p:sp>
      <p:sp>
        <p:nvSpPr>
          <p:cNvPr id="4" name="Rectangle 3"/>
          <p:cNvSpPr/>
          <p:nvPr/>
        </p:nvSpPr>
        <p:spPr>
          <a:xfrm>
            <a:off x="4503336" y="2422315"/>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387556"/>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51136" y="2420701"/>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61184" y="3386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8936" y="2422315"/>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8936" y="3384386"/>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513384" y="275451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657598"/>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51136" y="4657598"/>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61184" y="2743071"/>
            <a:ext cx="1430216" cy="621041"/>
          </a:xfrm>
          <a:prstGeom prst="rect">
            <a:avLst/>
          </a:prstGeom>
          <a:ln w="22225">
            <a:solidFill>
              <a:schemeClr val="accent6"/>
            </a:solidFill>
          </a:ln>
        </p:spPr>
        <p:txBody>
          <a:bodyPr wrap="square"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21644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5386" y="76200"/>
            <a:ext cx="6429154" cy="830997"/>
          </a:xfrm>
          <a:prstGeom prst="rect">
            <a:avLst/>
          </a:prstGeom>
        </p:spPr>
        <p:txBody>
          <a:bodyPr wrap="square">
            <a:spAutoFit/>
          </a:bodyPr>
          <a:lstStyle/>
          <a:p>
            <a:pPr algn="ctr"/>
            <a:r>
              <a:rPr lang="en-US" sz="2400" dirty="0" smtClean="0">
                <a:solidFill>
                  <a:schemeClr val="bg1"/>
                </a:solidFill>
              </a:rPr>
              <a:t>Top Counties for Percent Growth* in </a:t>
            </a:r>
            <a:r>
              <a:rPr lang="en-US" sz="2400" dirty="0">
                <a:solidFill>
                  <a:schemeClr val="bg1"/>
                </a:solidFill>
              </a:rPr>
              <a:t>Texas, </a:t>
            </a:r>
            <a:endParaRPr lang="en-US" sz="2400" dirty="0" smtClean="0">
              <a:solidFill>
                <a:schemeClr val="bg1"/>
              </a:solidFill>
            </a:endParaRPr>
          </a:p>
          <a:p>
            <a:pPr algn="ctr"/>
            <a:r>
              <a:rPr lang="en-US" sz="2400" dirty="0" smtClean="0">
                <a:solidFill>
                  <a:schemeClr val="bg1"/>
                </a:solidFill>
              </a:rPr>
              <a:t>2016-2017</a:t>
            </a:r>
            <a:endParaRPr lang="en-US" sz="24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406870722"/>
              </p:ext>
            </p:extLst>
          </p:nvPr>
        </p:nvGraphicFramePr>
        <p:xfrm>
          <a:off x="1665766" y="1284767"/>
          <a:ext cx="6716233" cy="4951944"/>
        </p:xfrm>
        <a:graphic>
          <a:graphicData uri="http://schemas.openxmlformats.org/drawingml/2006/table">
            <a:tbl>
              <a:tblPr firstRow="1" firstCol="1" bandRow="1">
                <a:tableStyleId>{5C22544A-7EE6-4342-B048-85BDC9FD1C3A}</a:tableStyleId>
              </a:tblPr>
              <a:tblGrid>
                <a:gridCol w="2054377">
                  <a:extLst>
                    <a:ext uri="{9D8B030D-6E8A-4147-A177-3AD203B41FA5}">
                      <a16:colId xmlns:a16="http://schemas.microsoft.com/office/drawing/2014/main" val="20000"/>
                    </a:ext>
                  </a:extLst>
                </a:gridCol>
                <a:gridCol w="632116">
                  <a:extLst>
                    <a:ext uri="{9D8B030D-6E8A-4147-A177-3AD203B41FA5}">
                      <a16:colId xmlns:a16="http://schemas.microsoft.com/office/drawing/2014/main" val="20001"/>
                    </a:ext>
                  </a:extLst>
                </a:gridCol>
                <a:gridCol w="1422261">
                  <a:extLst>
                    <a:ext uri="{9D8B030D-6E8A-4147-A177-3AD203B41FA5}">
                      <a16:colId xmlns:a16="http://schemas.microsoft.com/office/drawing/2014/main" val="20002"/>
                    </a:ext>
                  </a:extLst>
                </a:gridCol>
                <a:gridCol w="1264232">
                  <a:extLst>
                    <a:ext uri="{9D8B030D-6E8A-4147-A177-3AD203B41FA5}">
                      <a16:colId xmlns:a16="http://schemas.microsoft.com/office/drawing/2014/main" val="20003"/>
                    </a:ext>
                  </a:extLst>
                </a:gridCol>
                <a:gridCol w="1343247">
                  <a:extLst>
                    <a:ext uri="{9D8B030D-6E8A-4147-A177-3AD203B41FA5}">
                      <a16:colId xmlns:a16="http://schemas.microsoft.com/office/drawing/2014/main" val="20004"/>
                    </a:ext>
                  </a:extLst>
                </a:gridCol>
              </a:tblGrid>
              <a:tr h="967041">
                <a:tc>
                  <a:txBody>
                    <a:bodyPr/>
                    <a:lstStyle/>
                    <a:p>
                      <a:pPr algn="ctr">
                        <a:lnSpc>
                          <a:spcPct val="107000"/>
                        </a:lnSpc>
                      </a:pPr>
                      <a:r>
                        <a:rPr lang="en-US" sz="1400" b="0" dirty="0" smtClean="0">
                          <a:effectLst/>
                          <a:latin typeface="Calibri" panose="020F0502020204030204" pitchFamily="34" charset="0"/>
                        </a:rPr>
                        <a:t>County</a:t>
                      </a:r>
                    </a:p>
                    <a:p>
                      <a:pPr algn="ctr">
                        <a:lnSpc>
                          <a:spcPct val="107000"/>
                        </a:lnSpc>
                      </a:pPr>
                      <a:endParaRPr lang="en-US" sz="1400" b="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400" b="0" dirty="0">
                          <a:effectLst/>
                        </a:rPr>
                        <a:t>U.S. Rank</a:t>
                      </a:r>
                      <a:endParaRPr lang="en-US"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b="0" dirty="0" smtClean="0">
                          <a:effectLst/>
                        </a:rPr>
                        <a:t>2016-2017</a:t>
                      </a:r>
                      <a:r>
                        <a:rPr lang="en-US" sz="1400" b="0" baseline="0" dirty="0" smtClean="0">
                          <a:effectLst/>
                        </a:rPr>
                        <a:t> </a:t>
                      </a:r>
                      <a:r>
                        <a:rPr lang="en-US" sz="1400" b="0" dirty="0" smtClean="0">
                          <a:effectLst/>
                        </a:rPr>
                        <a:t>Percent Population </a:t>
                      </a:r>
                      <a:r>
                        <a:rPr lang="en-US" sz="1400" b="0" dirty="0">
                          <a:effectLst/>
                        </a:rPr>
                        <a:t>Change</a:t>
                      </a:r>
                      <a:endParaRPr lang="en-US"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b="0" dirty="0">
                          <a:effectLst/>
                        </a:rPr>
                        <a:t>Percent </a:t>
                      </a:r>
                      <a:r>
                        <a:rPr lang="en-US" sz="1400" b="0" dirty="0" smtClean="0">
                          <a:effectLst/>
                        </a:rPr>
                        <a:t>Change</a:t>
                      </a:r>
                      <a:r>
                        <a:rPr lang="en-US" sz="1400" b="0" baseline="0" dirty="0" smtClean="0">
                          <a:effectLst/>
                        </a:rPr>
                        <a:t> </a:t>
                      </a:r>
                      <a:r>
                        <a:rPr lang="en-US" sz="1400" b="0" dirty="0" smtClean="0">
                          <a:effectLst/>
                        </a:rPr>
                        <a:t>from Domestic Migration</a:t>
                      </a:r>
                      <a:endParaRPr lang="en-US"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b="0" dirty="0">
                          <a:effectLst/>
                        </a:rPr>
                        <a:t>Percent </a:t>
                      </a:r>
                      <a:r>
                        <a:rPr lang="en-US" sz="1400" b="0" dirty="0" smtClean="0">
                          <a:effectLst/>
                        </a:rPr>
                        <a:t> Change from International</a:t>
                      </a:r>
                    </a:p>
                    <a:p>
                      <a:pPr marL="0" marR="0" algn="ctr">
                        <a:lnSpc>
                          <a:spcPct val="107000"/>
                        </a:lnSpc>
                        <a:spcBef>
                          <a:spcPts val="0"/>
                        </a:spcBef>
                        <a:spcAft>
                          <a:spcPts val="0"/>
                        </a:spcAft>
                      </a:pPr>
                      <a:r>
                        <a:rPr lang="en-US" sz="1400" b="0" dirty="0" smtClean="0">
                          <a:effectLst/>
                        </a:rPr>
                        <a:t>Migration </a:t>
                      </a:r>
                      <a:endParaRPr lang="en-US" sz="1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306531">
                <a:tc>
                  <a:txBody>
                    <a:bodyPr/>
                    <a:lstStyle/>
                    <a:p>
                      <a:pPr algn="l" fontAlgn="b"/>
                      <a:r>
                        <a:rPr lang="en-US" sz="1600" b="0" i="0" u="none" strike="noStrike" dirty="0">
                          <a:solidFill>
                            <a:schemeClr val="bg1"/>
                          </a:solidFill>
                          <a:effectLst/>
                          <a:latin typeface="Calibri" panose="020F0502020204030204" pitchFamily="34" charset="0"/>
                        </a:rPr>
                        <a:t>Comal</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2</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5.1%</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90.7%</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1.9%</a:t>
                      </a:r>
                    </a:p>
                  </a:txBody>
                  <a:tcPr marL="7620" marR="7620" marT="7620" marB="0" anchor="b"/>
                </a:tc>
                <a:extLst>
                  <a:ext uri="{0D108BD9-81ED-4DB2-BD59-A6C34878D82A}">
                    <a16:rowId xmlns:a16="http://schemas.microsoft.com/office/drawing/2014/main" val="10001"/>
                  </a:ext>
                </a:extLst>
              </a:tr>
              <a:tr h="306531">
                <a:tc>
                  <a:txBody>
                    <a:bodyPr/>
                    <a:lstStyle/>
                    <a:p>
                      <a:pPr algn="l" fontAlgn="b"/>
                      <a:r>
                        <a:rPr lang="en-US" sz="1600" b="0" i="0" u="none" strike="noStrike" dirty="0">
                          <a:solidFill>
                            <a:schemeClr val="bg1"/>
                          </a:solidFill>
                          <a:effectLst/>
                          <a:latin typeface="Calibri" panose="020F0502020204030204" pitchFamily="34" charset="0"/>
                        </a:rPr>
                        <a:t>Hays</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4</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5.0%</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81.6%</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2.8%</a:t>
                      </a:r>
                    </a:p>
                  </a:txBody>
                  <a:tcPr marL="7620" marR="7620" marT="7620" marB="0" anchor="b"/>
                </a:tc>
                <a:extLst>
                  <a:ext uri="{0D108BD9-81ED-4DB2-BD59-A6C34878D82A}">
                    <a16:rowId xmlns:a16="http://schemas.microsoft.com/office/drawing/2014/main" val="10002"/>
                  </a:ext>
                </a:extLst>
              </a:tr>
              <a:tr h="306531">
                <a:tc>
                  <a:txBody>
                    <a:bodyPr/>
                    <a:lstStyle/>
                    <a:p>
                      <a:pPr algn="l" fontAlgn="b"/>
                      <a:r>
                        <a:rPr lang="en-US" sz="1600" b="0" i="0" u="none" strike="noStrike" dirty="0">
                          <a:solidFill>
                            <a:schemeClr val="bg1"/>
                          </a:solidFill>
                          <a:effectLst/>
                          <a:latin typeface="Calibri" panose="020F0502020204030204" pitchFamily="34" charset="0"/>
                        </a:rPr>
                        <a:t>Kendall</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5</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4.9%</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96.3%</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3.3%</a:t>
                      </a:r>
                    </a:p>
                  </a:txBody>
                  <a:tcPr marL="7620" marR="7620" marT="7620" marB="0" anchor="b"/>
                </a:tc>
                <a:extLst>
                  <a:ext uri="{0D108BD9-81ED-4DB2-BD59-A6C34878D82A}">
                    <a16:rowId xmlns:a16="http://schemas.microsoft.com/office/drawing/2014/main" val="10003"/>
                  </a:ext>
                </a:extLst>
              </a:tr>
              <a:tr h="306531">
                <a:tc>
                  <a:txBody>
                    <a:bodyPr/>
                    <a:lstStyle/>
                    <a:p>
                      <a:pPr algn="l" fontAlgn="b"/>
                      <a:r>
                        <a:rPr lang="en-US" sz="1600" b="0" i="0" u="none" strike="noStrike" dirty="0">
                          <a:solidFill>
                            <a:schemeClr val="bg1"/>
                          </a:solidFill>
                          <a:effectLst/>
                          <a:latin typeface="Calibri" panose="020F0502020204030204" pitchFamily="34" charset="0"/>
                        </a:rPr>
                        <a:t>Kaufman</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11</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4.1%</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83.0%</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2.2%</a:t>
                      </a:r>
                    </a:p>
                  </a:txBody>
                  <a:tcPr marL="7620" marR="7620" marT="7620" marB="0" anchor="b"/>
                </a:tc>
                <a:extLst>
                  <a:ext uri="{0D108BD9-81ED-4DB2-BD59-A6C34878D82A}">
                    <a16:rowId xmlns:a16="http://schemas.microsoft.com/office/drawing/2014/main" val="10004"/>
                  </a:ext>
                </a:extLst>
              </a:tr>
              <a:tr h="306531">
                <a:tc>
                  <a:txBody>
                    <a:bodyPr/>
                    <a:lstStyle/>
                    <a:p>
                      <a:pPr algn="l" fontAlgn="b"/>
                      <a:r>
                        <a:rPr lang="en-US" sz="1600" b="0" i="0" u="none" strike="noStrike" dirty="0">
                          <a:solidFill>
                            <a:schemeClr val="bg1"/>
                          </a:solidFill>
                          <a:effectLst/>
                          <a:latin typeface="Calibri" panose="020F0502020204030204" pitchFamily="34" charset="0"/>
                        </a:rPr>
                        <a:t>Rains</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13</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4.0%</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103.1%</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2.9%</a:t>
                      </a:r>
                    </a:p>
                  </a:txBody>
                  <a:tcPr marL="7620" marR="7620" marT="7620" marB="0" anchor="b"/>
                </a:tc>
                <a:extLst>
                  <a:ext uri="{0D108BD9-81ED-4DB2-BD59-A6C34878D82A}">
                    <a16:rowId xmlns:a16="http://schemas.microsoft.com/office/drawing/2014/main" val="10005"/>
                  </a:ext>
                </a:extLst>
              </a:tr>
              <a:tr h="306531">
                <a:tc>
                  <a:txBody>
                    <a:bodyPr/>
                    <a:lstStyle/>
                    <a:p>
                      <a:pPr algn="l" fontAlgn="b"/>
                      <a:r>
                        <a:rPr lang="en-US" sz="1600" b="0" i="0" u="none" strike="noStrike" dirty="0">
                          <a:solidFill>
                            <a:schemeClr val="bg1"/>
                          </a:solidFill>
                          <a:effectLst/>
                          <a:latin typeface="Calibri" panose="020F0502020204030204" pitchFamily="34" charset="0"/>
                        </a:rPr>
                        <a:t>Williamson</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16</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3.7%</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73.5%</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6.3%</a:t>
                      </a:r>
                    </a:p>
                  </a:txBody>
                  <a:tcPr marL="7620" marR="7620" marT="7620" marB="0" anchor="b"/>
                </a:tc>
                <a:extLst>
                  <a:ext uri="{0D108BD9-81ED-4DB2-BD59-A6C34878D82A}">
                    <a16:rowId xmlns:a16="http://schemas.microsoft.com/office/drawing/2014/main" val="10006"/>
                  </a:ext>
                </a:extLst>
              </a:tr>
              <a:tr h="306531">
                <a:tc>
                  <a:txBody>
                    <a:bodyPr/>
                    <a:lstStyle/>
                    <a:p>
                      <a:pPr algn="l" fontAlgn="b"/>
                      <a:r>
                        <a:rPr lang="en-US" sz="1600" b="0" i="0" u="none" strike="noStrike" dirty="0">
                          <a:solidFill>
                            <a:schemeClr val="bg1"/>
                          </a:solidFill>
                          <a:effectLst/>
                          <a:latin typeface="Calibri" panose="020F0502020204030204" pitchFamily="34" charset="0"/>
                        </a:rPr>
                        <a:t>Rockwall</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22</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3.6%</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81.8%</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2.4%</a:t>
                      </a:r>
                    </a:p>
                  </a:txBody>
                  <a:tcPr marL="7620" marR="7620" marT="7620" marB="0" anchor="b"/>
                </a:tc>
                <a:extLst>
                  <a:ext uri="{0D108BD9-81ED-4DB2-BD59-A6C34878D82A}">
                    <a16:rowId xmlns:a16="http://schemas.microsoft.com/office/drawing/2014/main" val="10007"/>
                  </a:ext>
                </a:extLst>
              </a:tr>
              <a:tr h="306531">
                <a:tc>
                  <a:txBody>
                    <a:bodyPr/>
                    <a:lstStyle/>
                    <a:p>
                      <a:pPr algn="l" fontAlgn="b"/>
                      <a:r>
                        <a:rPr lang="en-US" sz="1600" b="0" i="0" u="none" strike="noStrike" dirty="0">
                          <a:solidFill>
                            <a:schemeClr val="bg1"/>
                          </a:solidFill>
                          <a:effectLst/>
                          <a:latin typeface="Calibri" panose="020F0502020204030204" pitchFamily="34" charset="0"/>
                        </a:rPr>
                        <a:t>Parker</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26</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3.6%</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89.7%</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1.3%</a:t>
                      </a:r>
                    </a:p>
                  </a:txBody>
                  <a:tcPr marL="7620" marR="7620" marT="7620" marB="0" anchor="b"/>
                </a:tc>
                <a:extLst>
                  <a:ext uri="{0D108BD9-81ED-4DB2-BD59-A6C34878D82A}">
                    <a16:rowId xmlns:a16="http://schemas.microsoft.com/office/drawing/2014/main" val="10008"/>
                  </a:ext>
                </a:extLst>
              </a:tr>
              <a:tr h="306531">
                <a:tc>
                  <a:txBody>
                    <a:bodyPr/>
                    <a:lstStyle/>
                    <a:p>
                      <a:pPr algn="l" fontAlgn="b"/>
                      <a:r>
                        <a:rPr lang="en-US" sz="1600" b="0" i="0" u="none" strike="noStrike" dirty="0">
                          <a:solidFill>
                            <a:schemeClr val="bg1"/>
                          </a:solidFill>
                          <a:effectLst/>
                          <a:latin typeface="Calibri" panose="020F0502020204030204" pitchFamily="34" charset="0"/>
                        </a:rPr>
                        <a:t>Denton</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32</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3.5%</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67.0%</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9.7%</a:t>
                      </a:r>
                    </a:p>
                  </a:txBody>
                  <a:tcPr marL="7620" marR="7620" marT="7620" marB="0" anchor="b"/>
                </a:tc>
                <a:extLst>
                  <a:ext uri="{0D108BD9-81ED-4DB2-BD59-A6C34878D82A}">
                    <a16:rowId xmlns:a16="http://schemas.microsoft.com/office/drawing/2014/main" val="10009"/>
                  </a:ext>
                </a:extLst>
              </a:tr>
              <a:tr h="306531">
                <a:tc>
                  <a:txBody>
                    <a:bodyPr/>
                    <a:lstStyle/>
                    <a:p>
                      <a:pPr algn="l" fontAlgn="b"/>
                      <a:r>
                        <a:rPr lang="en-US" sz="1600" b="0" i="0" u="none" strike="noStrike" dirty="0">
                          <a:solidFill>
                            <a:schemeClr val="bg1"/>
                          </a:solidFill>
                          <a:effectLst/>
                          <a:latin typeface="Calibri" panose="020F0502020204030204" pitchFamily="34" charset="0"/>
                        </a:rPr>
                        <a:t>Guadalupe</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36</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3.3%</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81.4%</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2.7%</a:t>
                      </a:r>
                    </a:p>
                  </a:txBody>
                  <a:tcPr marL="7620" marR="7620" marT="7620" marB="0" anchor="b"/>
                </a:tc>
                <a:extLst>
                  <a:ext uri="{0D108BD9-81ED-4DB2-BD59-A6C34878D82A}">
                    <a16:rowId xmlns:a16="http://schemas.microsoft.com/office/drawing/2014/main" val="10010"/>
                  </a:ext>
                </a:extLst>
              </a:tr>
              <a:tr h="306531">
                <a:tc>
                  <a:txBody>
                    <a:bodyPr/>
                    <a:lstStyle/>
                    <a:p>
                      <a:pPr algn="l" fontAlgn="b"/>
                      <a:r>
                        <a:rPr lang="en-US" sz="1600" b="0" i="0" u="none" strike="noStrike" dirty="0">
                          <a:solidFill>
                            <a:schemeClr val="bg1"/>
                          </a:solidFill>
                          <a:effectLst/>
                          <a:latin typeface="Calibri" panose="020F0502020204030204" pitchFamily="34" charset="0"/>
                        </a:rPr>
                        <a:t>Ellis</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44</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3.1%</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78.2%</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3.0%</a:t>
                      </a:r>
                    </a:p>
                  </a:txBody>
                  <a:tcPr marL="7620" marR="7620" marT="7620" marB="0" anchor="b"/>
                </a:tc>
                <a:extLst>
                  <a:ext uri="{0D108BD9-81ED-4DB2-BD59-A6C34878D82A}">
                    <a16:rowId xmlns:a16="http://schemas.microsoft.com/office/drawing/2014/main" val="10011"/>
                  </a:ext>
                </a:extLst>
              </a:tr>
              <a:tr h="306531">
                <a:tc>
                  <a:txBody>
                    <a:bodyPr/>
                    <a:lstStyle/>
                    <a:p>
                      <a:pPr algn="l" fontAlgn="b"/>
                      <a:r>
                        <a:rPr lang="en-US" sz="1600" b="0" i="0" u="none" strike="noStrike" dirty="0">
                          <a:solidFill>
                            <a:schemeClr val="bg1"/>
                          </a:solidFill>
                          <a:effectLst/>
                          <a:latin typeface="Calibri" panose="020F0502020204030204" pitchFamily="34" charset="0"/>
                        </a:rPr>
                        <a:t>Llano</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45</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3.1%</a:t>
                      </a:r>
                    </a:p>
                  </a:txBody>
                  <a:tcPr marL="7620" marR="7620" marT="7620" marB="0" anchor="b"/>
                </a:tc>
                <a:tc>
                  <a:txBody>
                    <a:bodyPr/>
                    <a:lstStyle/>
                    <a:p>
                      <a:pPr algn="r" fontAlgn="b"/>
                      <a:r>
                        <a:rPr lang="en-US" sz="1600" b="0" i="0" u="none" strike="noStrike">
                          <a:solidFill>
                            <a:schemeClr val="tx2"/>
                          </a:solidFill>
                          <a:effectLst/>
                          <a:latin typeface="Calibri" panose="020F0502020204030204" pitchFamily="34" charset="0"/>
                        </a:rPr>
                        <a:t>119.8%</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0.5%</a:t>
                      </a:r>
                    </a:p>
                  </a:txBody>
                  <a:tcPr marL="7620" marR="7620" marT="7620" marB="0" anchor="b"/>
                </a:tc>
                <a:extLst>
                  <a:ext uri="{0D108BD9-81ED-4DB2-BD59-A6C34878D82A}">
                    <a16:rowId xmlns:a16="http://schemas.microsoft.com/office/drawing/2014/main" val="1504884576"/>
                  </a:ext>
                </a:extLst>
              </a:tr>
              <a:tr h="306531">
                <a:tc>
                  <a:txBody>
                    <a:bodyPr/>
                    <a:lstStyle/>
                    <a:p>
                      <a:pPr algn="l" fontAlgn="b"/>
                      <a:r>
                        <a:rPr lang="en-US" sz="1600" b="0" i="0" u="none" strike="noStrike" dirty="0">
                          <a:solidFill>
                            <a:schemeClr val="bg1"/>
                          </a:solidFill>
                          <a:effectLst/>
                          <a:latin typeface="Calibri" panose="020F0502020204030204" pitchFamily="34" charset="0"/>
                        </a:rPr>
                        <a:t>Fort Bend</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48</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3.1%</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48.1%</a:t>
                      </a:r>
                    </a:p>
                  </a:txBody>
                  <a:tcPr marL="7620" marR="7620" marT="7620" marB="0" anchor="b"/>
                </a:tc>
                <a:tc>
                  <a:txBody>
                    <a:bodyPr/>
                    <a:lstStyle/>
                    <a:p>
                      <a:pPr algn="r" fontAlgn="b"/>
                      <a:r>
                        <a:rPr lang="en-US" sz="1600" b="0" i="0" u="none" strike="noStrike" dirty="0">
                          <a:solidFill>
                            <a:schemeClr val="tx2"/>
                          </a:solidFill>
                          <a:effectLst/>
                          <a:latin typeface="Calibri" panose="020F0502020204030204" pitchFamily="34" charset="0"/>
                        </a:rPr>
                        <a:t>22.6%</a:t>
                      </a:r>
                    </a:p>
                  </a:txBody>
                  <a:tcPr marL="7620" marR="7620" marT="7620" marB="0" anchor="b"/>
                </a:tc>
                <a:extLst>
                  <a:ext uri="{0D108BD9-81ED-4DB2-BD59-A6C34878D82A}">
                    <a16:rowId xmlns:a16="http://schemas.microsoft.com/office/drawing/2014/main" val="2999213434"/>
                  </a:ext>
                </a:extLst>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50000"/>
                  </a:schemeClr>
                </a:solidFill>
              </a:rPr>
              <a:t>*Among Counties with 10,000 or more population in 2017</a:t>
            </a:r>
          </a:p>
          <a:p>
            <a:pPr marL="0" marR="0">
              <a:lnSpc>
                <a:spcPct val="107000"/>
              </a:lnSpc>
              <a:spcBef>
                <a:spcPts val="0"/>
              </a:spcBef>
              <a:spcAft>
                <a:spcPts val="0"/>
              </a:spcAft>
            </a:pPr>
            <a:r>
              <a:rPr lang="fr-FR" sz="11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2017 </a:t>
            </a:r>
            <a:r>
              <a:rPr lang="fr-FR" sz="11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791200" y="2282456"/>
            <a:ext cx="1233377" cy="3954260"/>
          </a:xfrm>
          <a:prstGeom prst="rect">
            <a:avLst/>
          </a:prstGeom>
          <a:noFill/>
          <a:ln w="34925">
            <a:solidFill>
              <a:srgbClr val="C00000"/>
            </a:solidFill>
          </a:ln>
        </p:spPr>
        <p:txBody>
          <a:bodyPr wrap="square"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427860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Largest U.S. Cities, 2017</a:t>
            </a:r>
            <a:endParaRPr lang="en-US" sz="2800" dirty="0"/>
          </a:p>
        </p:txBody>
      </p:sp>
      <p:graphicFrame>
        <p:nvGraphicFramePr>
          <p:cNvPr id="4" name="Content Placeholder 3"/>
          <p:cNvGraphicFramePr>
            <a:graphicFrameLocks noGrp="1"/>
          </p:cNvGraphicFramePr>
          <p:nvPr>
            <p:ph idx="1"/>
            <p:extLst/>
          </p:nvPr>
        </p:nvGraphicFramePr>
        <p:xfrm>
          <a:off x="477077" y="1280249"/>
          <a:ext cx="8158044" cy="5232276"/>
        </p:xfrm>
        <a:graphic>
          <a:graphicData uri="http://schemas.openxmlformats.org/drawingml/2006/table">
            <a:tbl>
              <a:tblPr firstRow="1" bandRow="1">
                <a:tableStyleId>{5C22544A-7EE6-4342-B048-85BDC9FD1C3A}</a:tableStyleId>
              </a:tblPr>
              <a:tblGrid>
                <a:gridCol w="429371">
                  <a:extLst>
                    <a:ext uri="{9D8B030D-6E8A-4147-A177-3AD203B41FA5}">
                      <a16:colId xmlns:a16="http://schemas.microsoft.com/office/drawing/2014/main" val="1832679963"/>
                    </a:ext>
                  </a:extLst>
                </a:gridCol>
                <a:gridCol w="1272209">
                  <a:extLst>
                    <a:ext uri="{9D8B030D-6E8A-4147-A177-3AD203B41FA5}">
                      <a16:colId xmlns:a16="http://schemas.microsoft.com/office/drawing/2014/main" val="2516218643"/>
                    </a:ext>
                  </a:extLst>
                </a:gridCol>
                <a:gridCol w="807058">
                  <a:extLst>
                    <a:ext uri="{9D8B030D-6E8A-4147-A177-3AD203B41FA5}">
                      <a16:colId xmlns:a16="http://schemas.microsoft.com/office/drawing/2014/main" val="3453330191"/>
                    </a:ext>
                  </a:extLst>
                </a:gridCol>
                <a:gridCol w="807058">
                  <a:extLst>
                    <a:ext uri="{9D8B030D-6E8A-4147-A177-3AD203B41FA5}">
                      <a16:colId xmlns:a16="http://schemas.microsoft.com/office/drawing/2014/main" val="478644226"/>
                    </a:ext>
                  </a:extLst>
                </a:gridCol>
                <a:gridCol w="807058">
                  <a:extLst>
                    <a:ext uri="{9D8B030D-6E8A-4147-A177-3AD203B41FA5}">
                      <a16:colId xmlns:a16="http://schemas.microsoft.com/office/drawing/2014/main" val="4246948149"/>
                    </a:ext>
                  </a:extLst>
                </a:gridCol>
                <a:gridCol w="807058">
                  <a:extLst>
                    <a:ext uri="{9D8B030D-6E8A-4147-A177-3AD203B41FA5}">
                      <a16:colId xmlns:a16="http://schemas.microsoft.com/office/drawing/2014/main" val="591620216"/>
                    </a:ext>
                  </a:extLst>
                </a:gridCol>
                <a:gridCol w="807058">
                  <a:extLst>
                    <a:ext uri="{9D8B030D-6E8A-4147-A177-3AD203B41FA5}">
                      <a16:colId xmlns:a16="http://schemas.microsoft.com/office/drawing/2014/main" val="1477101358"/>
                    </a:ext>
                  </a:extLst>
                </a:gridCol>
                <a:gridCol w="807058">
                  <a:extLst>
                    <a:ext uri="{9D8B030D-6E8A-4147-A177-3AD203B41FA5}">
                      <a16:colId xmlns:a16="http://schemas.microsoft.com/office/drawing/2014/main" val="1603753166"/>
                    </a:ext>
                  </a:extLst>
                </a:gridCol>
                <a:gridCol w="807058">
                  <a:extLst>
                    <a:ext uri="{9D8B030D-6E8A-4147-A177-3AD203B41FA5}">
                      <a16:colId xmlns:a16="http://schemas.microsoft.com/office/drawing/2014/main" val="2311600433"/>
                    </a:ext>
                  </a:extLst>
                </a:gridCol>
                <a:gridCol w="807058">
                  <a:extLst>
                    <a:ext uri="{9D8B030D-6E8A-4147-A177-3AD203B41FA5}">
                      <a16:colId xmlns:a16="http://schemas.microsoft.com/office/drawing/2014/main" val="2926587376"/>
                    </a:ext>
                  </a:extLst>
                </a:gridCol>
              </a:tblGrid>
              <a:tr h="436023">
                <a:tc>
                  <a:txBody>
                    <a:bodyPr/>
                    <a:lstStyle/>
                    <a:p>
                      <a:pPr algn="ctr" fontAlgn="b"/>
                      <a:r>
                        <a:rPr lang="en-US" sz="1200" b="1" dirty="0">
                          <a:effectLst/>
                        </a:rPr>
                        <a:t>Rank</a:t>
                      </a:r>
                    </a:p>
                  </a:txBody>
                  <a:tcPr marL="28575" marR="28575" marT="19050" marB="19050" anchor="b"/>
                </a:tc>
                <a:tc>
                  <a:txBody>
                    <a:bodyPr/>
                    <a:lstStyle/>
                    <a:p>
                      <a:pPr algn="ctr" fontAlgn="b"/>
                      <a:r>
                        <a:rPr lang="en-US" sz="1200" b="1" dirty="0" smtClean="0">
                          <a:effectLst/>
                        </a:rPr>
                        <a:t>Place</a:t>
                      </a:r>
                      <a:endParaRPr lang="en-US" sz="1200" b="1" dirty="0">
                        <a:effectLst/>
                      </a:endParaRPr>
                    </a:p>
                  </a:txBody>
                  <a:tcPr marL="28575" marR="28575" marT="19050" marB="19050" anchor="b"/>
                </a:tc>
                <a:tc>
                  <a:txBody>
                    <a:bodyPr/>
                    <a:lstStyle/>
                    <a:p>
                      <a:pPr algn="ctr" fontAlgn="b"/>
                      <a:r>
                        <a:rPr lang="en-US" sz="1200" b="1" dirty="0" smtClean="0">
                          <a:effectLst/>
                        </a:rPr>
                        <a:t>Census 2010</a:t>
                      </a:r>
                      <a:endParaRPr lang="en-US" sz="1200" b="1" dirty="0">
                        <a:effectLst/>
                      </a:endParaRPr>
                    </a:p>
                  </a:txBody>
                  <a:tcPr marL="28575" marR="28575" marT="19050" marB="19050" anchor="b"/>
                </a:tc>
                <a:tc>
                  <a:txBody>
                    <a:bodyPr/>
                    <a:lstStyle/>
                    <a:p>
                      <a:pPr algn="ctr" fontAlgn="b"/>
                      <a:r>
                        <a:rPr lang="en-US" sz="1200" b="1" dirty="0" smtClean="0">
                          <a:effectLst/>
                        </a:rPr>
                        <a:t>2011</a:t>
                      </a:r>
                      <a:endParaRPr lang="en-US" sz="1200" b="1" dirty="0">
                        <a:effectLst/>
                      </a:endParaRPr>
                    </a:p>
                  </a:txBody>
                  <a:tcPr marL="28575" marR="28575" marT="19050" marB="19050" anchor="b"/>
                </a:tc>
                <a:tc>
                  <a:txBody>
                    <a:bodyPr/>
                    <a:lstStyle/>
                    <a:p>
                      <a:pPr algn="ctr" fontAlgn="b"/>
                      <a:r>
                        <a:rPr lang="en-US" sz="1200" b="1" dirty="0" smtClean="0">
                          <a:effectLst/>
                        </a:rPr>
                        <a:t>2012</a:t>
                      </a:r>
                      <a:endParaRPr lang="en-US" sz="1200" b="1" dirty="0">
                        <a:effectLst/>
                      </a:endParaRPr>
                    </a:p>
                  </a:txBody>
                  <a:tcPr marL="28575" marR="28575" marT="19050" marB="19050" anchor="b"/>
                </a:tc>
                <a:tc>
                  <a:txBody>
                    <a:bodyPr/>
                    <a:lstStyle/>
                    <a:p>
                      <a:pPr algn="ctr" fontAlgn="b"/>
                      <a:r>
                        <a:rPr lang="en-US" sz="1200" b="1" dirty="0" smtClean="0">
                          <a:effectLst/>
                        </a:rPr>
                        <a:t>2013</a:t>
                      </a:r>
                      <a:endParaRPr lang="en-US" sz="1200" b="1" dirty="0">
                        <a:effectLst/>
                      </a:endParaRPr>
                    </a:p>
                  </a:txBody>
                  <a:tcPr marL="28575" marR="28575" marT="19050" marB="19050" anchor="b"/>
                </a:tc>
                <a:tc>
                  <a:txBody>
                    <a:bodyPr/>
                    <a:lstStyle/>
                    <a:p>
                      <a:pPr algn="ctr" fontAlgn="b"/>
                      <a:r>
                        <a:rPr lang="en-US" sz="1200" b="1" dirty="0" smtClean="0">
                          <a:effectLst/>
                        </a:rPr>
                        <a:t>2014</a:t>
                      </a:r>
                      <a:endParaRPr lang="en-US" sz="1200" b="1" dirty="0">
                        <a:effectLst/>
                      </a:endParaRPr>
                    </a:p>
                  </a:txBody>
                  <a:tcPr marL="28575" marR="28575" marT="19050" marB="19050" anchor="b"/>
                </a:tc>
                <a:tc>
                  <a:txBody>
                    <a:bodyPr/>
                    <a:lstStyle/>
                    <a:p>
                      <a:pPr algn="ctr" fontAlgn="b"/>
                      <a:r>
                        <a:rPr lang="en-US" sz="1200" b="1" dirty="0" smtClean="0">
                          <a:effectLst/>
                        </a:rPr>
                        <a:t>2015</a:t>
                      </a:r>
                      <a:endParaRPr lang="en-US" sz="1200" b="1" dirty="0">
                        <a:effectLst/>
                      </a:endParaRPr>
                    </a:p>
                  </a:txBody>
                  <a:tcPr marL="28575" marR="28575" marT="19050" marB="19050" anchor="b"/>
                </a:tc>
                <a:tc>
                  <a:txBody>
                    <a:bodyPr/>
                    <a:lstStyle/>
                    <a:p>
                      <a:pPr algn="ctr" fontAlgn="b"/>
                      <a:r>
                        <a:rPr lang="en-US" sz="1200" b="1" dirty="0" smtClean="0">
                          <a:effectLst/>
                        </a:rPr>
                        <a:t>2016</a:t>
                      </a:r>
                      <a:endParaRPr lang="en-US" sz="1200" b="1" dirty="0">
                        <a:effectLst/>
                      </a:endParaRPr>
                    </a:p>
                  </a:txBody>
                  <a:tcPr marL="28575" marR="28575" marT="19050" marB="19050" anchor="b"/>
                </a:tc>
                <a:tc>
                  <a:txBody>
                    <a:bodyPr/>
                    <a:lstStyle/>
                    <a:p>
                      <a:pPr algn="ctr" fontAlgn="b"/>
                      <a:r>
                        <a:rPr lang="en-US" sz="1200" b="1" dirty="0" smtClean="0">
                          <a:effectLst/>
                        </a:rPr>
                        <a:t>2017</a:t>
                      </a:r>
                      <a:endParaRPr lang="en-US" sz="1200" b="1" dirty="0">
                        <a:effectLst/>
                      </a:endParaRPr>
                    </a:p>
                  </a:txBody>
                  <a:tcPr marL="28575" marR="28575" marT="19050" marB="19050" anchor="b"/>
                </a:tc>
                <a:extLst>
                  <a:ext uri="{0D108BD9-81ED-4DB2-BD59-A6C34878D82A}">
                    <a16:rowId xmlns:a16="http://schemas.microsoft.com/office/drawing/2014/main" val="996137896"/>
                  </a:ext>
                </a:extLst>
              </a:tr>
              <a:tr h="436023">
                <a:tc>
                  <a:txBody>
                    <a:bodyPr/>
                    <a:lstStyle/>
                    <a:p>
                      <a:pPr algn="ctr"/>
                      <a:r>
                        <a:rPr lang="en-US" sz="1200" dirty="0">
                          <a:effectLst/>
                        </a:rPr>
                        <a:t>1</a:t>
                      </a:r>
                    </a:p>
                  </a:txBody>
                  <a:tcPr marL="47625" marR="47625" marT="9525" marB="9525" anchor="ctr"/>
                </a:tc>
                <a:tc>
                  <a:txBody>
                    <a:bodyPr/>
                    <a:lstStyle/>
                    <a:p>
                      <a:pPr algn="l"/>
                      <a:r>
                        <a:rPr lang="en-US" sz="1200" dirty="0">
                          <a:effectLst/>
                        </a:rPr>
                        <a:t>New </a:t>
                      </a:r>
                      <a:r>
                        <a:rPr lang="en-US" sz="1200" dirty="0" smtClean="0">
                          <a:effectLst/>
                        </a:rPr>
                        <a:t>York, NY</a:t>
                      </a:r>
                      <a:endParaRPr lang="en-US" sz="1200" dirty="0">
                        <a:effectLst/>
                      </a:endParaRPr>
                    </a:p>
                  </a:txBody>
                  <a:tcPr marL="161925" marR="47625" marT="9525" marB="9525" anchor="ctr"/>
                </a:tc>
                <a:tc>
                  <a:txBody>
                    <a:bodyPr/>
                    <a:lstStyle/>
                    <a:p>
                      <a:pPr algn="r"/>
                      <a:r>
                        <a:rPr lang="en-US" sz="1200">
                          <a:effectLst/>
                        </a:rPr>
                        <a:t>8,175,133</a:t>
                      </a:r>
                    </a:p>
                  </a:txBody>
                  <a:tcPr marL="47625" marR="47625" marT="9525" marB="9525" anchor="ctr"/>
                </a:tc>
                <a:tc>
                  <a:txBody>
                    <a:bodyPr/>
                    <a:lstStyle/>
                    <a:p>
                      <a:pPr algn="r"/>
                      <a:r>
                        <a:rPr lang="en-US" sz="1200">
                          <a:effectLst/>
                        </a:rPr>
                        <a:t>8,292,688</a:t>
                      </a:r>
                    </a:p>
                  </a:txBody>
                  <a:tcPr marL="47625" marR="47625" marT="9525" marB="9525" anchor="ctr"/>
                </a:tc>
                <a:tc>
                  <a:txBody>
                    <a:bodyPr/>
                    <a:lstStyle/>
                    <a:p>
                      <a:pPr algn="r"/>
                      <a:r>
                        <a:rPr lang="en-US" sz="1200">
                          <a:effectLst/>
                        </a:rPr>
                        <a:t>8,383,504</a:t>
                      </a:r>
                    </a:p>
                  </a:txBody>
                  <a:tcPr marL="47625" marR="47625" marT="9525" marB="9525" anchor="ctr"/>
                </a:tc>
                <a:tc>
                  <a:txBody>
                    <a:bodyPr/>
                    <a:lstStyle/>
                    <a:p>
                      <a:pPr algn="r"/>
                      <a:r>
                        <a:rPr lang="en-US" sz="1200">
                          <a:effectLst/>
                        </a:rPr>
                        <a:t>8,458,642</a:t>
                      </a:r>
                    </a:p>
                  </a:txBody>
                  <a:tcPr marL="47625" marR="47625" marT="9525" marB="9525" anchor="ctr"/>
                </a:tc>
                <a:tc>
                  <a:txBody>
                    <a:bodyPr/>
                    <a:lstStyle/>
                    <a:p>
                      <a:pPr algn="r"/>
                      <a:r>
                        <a:rPr lang="en-US" sz="1200">
                          <a:effectLst/>
                        </a:rPr>
                        <a:t>8,521,135</a:t>
                      </a:r>
                    </a:p>
                  </a:txBody>
                  <a:tcPr marL="47625" marR="47625" marT="9525" marB="9525" anchor="ctr"/>
                </a:tc>
                <a:tc>
                  <a:txBody>
                    <a:bodyPr/>
                    <a:lstStyle/>
                    <a:p>
                      <a:pPr algn="r"/>
                      <a:r>
                        <a:rPr lang="en-US" sz="1200">
                          <a:effectLst/>
                        </a:rPr>
                        <a:t>8,582,459</a:t>
                      </a:r>
                    </a:p>
                  </a:txBody>
                  <a:tcPr marL="47625" marR="47625" marT="9525" marB="9525" anchor="ctr"/>
                </a:tc>
                <a:tc>
                  <a:txBody>
                    <a:bodyPr/>
                    <a:lstStyle/>
                    <a:p>
                      <a:pPr algn="r"/>
                      <a:r>
                        <a:rPr lang="en-US" sz="1200">
                          <a:effectLst/>
                        </a:rPr>
                        <a:t>8,615,426</a:t>
                      </a:r>
                    </a:p>
                  </a:txBody>
                  <a:tcPr marL="47625" marR="47625" marT="9525" marB="9525" anchor="ctr"/>
                </a:tc>
                <a:tc>
                  <a:txBody>
                    <a:bodyPr/>
                    <a:lstStyle/>
                    <a:p>
                      <a:pPr algn="r"/>
                      <a:r>
                        <a:rPr lang="en-US" sz="1200">
                          <a:effectLst/>
                        </a:rPr>
                        <a:t>8,622,698</a:t>
                      </a:r>
                    </a:p>
                  </a:txBody>
                  <a:tcPr marL="47625" marR="47625" marT="9525" marB="9525" anchor="ctr"/>
                </a:tc>
                <a:extLst>
                  <a:ext uri="{0D108BD9-81ED-4DB2-BD59-A6C34878D82A}">
                    <a16:rowId xmlns:a16="http://schemas.microsoft.com/office/drawing/2014/main" val="1200481915"/>
                  </a:ext>
                </a:extLst>
              </a:tr>
              <a:tr h="436023">
                <a:tc>
                  <a:txBody>
                    <a:bodyPr/>
                    <a:lstStyle/>
                    <a:p>
                      <a:pPr algn="ctr"/>
                      <a:r>
                        <a:rPr lang="en-US" sz="1200">
                          <a:effectLst/>
                        </a:rPr>
                        <a:t>2</a:t>
                      </a:r>
                    </a:p>
                  </a:txBody>
                  <a:tcPr marL="47625" marR="47625" marT="9525" marB="9525" anchor="ctr"/>
                </a:tc>
                <a:tc>
                  <a:txBody>
                    <a:bodyPr/>
                    <a:lstStyle/>
                    <a:p>
                      <a:pPr algn="l"/>
                      <a:r>
                        <a:rPr lang="en-US" sz="1200" dirty="0">
                          <a:effectLst/>
                        </a:rPr>
                        <a:t>Los </a:t>
                      </a:r>
                      <a:r>
                        <a:rPr lang="en-US" sz="1200" dirty="0" smtClean="0">
                          <a:effectLst/>
                        </a:rPr>
                        <a:t>Angeles, CA</a:t>
                      </a:r>
                      <a:endParaRPr lang="en-US" sz="1200" dirty="0">
                        <a:effectLst/>
                      </a:endParaRPr>
                    </a:p>
                  </a:txBody>
                  <a:tcPr marL="161925" marR="47625" marT="9525" marB="9525" anchor="ctr"/>
                </a:tc>
                <a:tc>
                  <a:txBody>
                    <a:bodyPr/>
                    <a:lstStyle/>
                    <a:p>
                      <a:pPr algn="r"/>
                      <a:r>
                        <a:rPr lang="en-US" sz="1200">
                          <a:effectLst/>
                        </a:rPr>
                        <a:t>3,792,621</a:t>
                      </a:r>
                    </a:p>
                  </a:txBody>
                  <a:tcPr marL="47625" marR="47625" marT="9525" marB="9525" anchor="ctr"/>
                </a:tc>
                <a:tc>
                  <a:txBody>
                    <a:bodyPr/>
                    <a:lstStyle/>
                    <a:p>
                      <a:pPr algn="r"/>
                      <a:r>
                        <a:rPr lang="en-US" sz="1200">
                          <a:effectLst/>
                        </a:rPr>
                        <a:t>3,824,592</a:t>
                      </a:r>
                    </a:p>
                  </a:txBody>
                  <a:tcPr marL="47625" marR="47625" marT="9525" marB="9525" anchor="ctr"/>
                </a:tc>
                <a:tc>
                  <a:txBody>
                    <a:bodyPr/>
                    <a:lstStyle/>
                    <a:p>
                      <a:pPr algn="r"/>
                      <a:r>
                        <a:rPr lang="en-US" sz="1200" dirty="0">
                          <a:effectLst/>
                        </a:rPr>
                        <a:t>3,859,267</a:t>
                      </a:r>
                    </a:p>
                  </a:txBody>
                  <a:tcPr marL="47625" marR="47625" marT="9525" marB="9525" anchor="ctr"/>
                </a:tc>
                <a:tc>
                  <a:txBody>
                    <a:bodyPr/>
                    <a:lstStyle/>
                    <a:p>
                      <a:pPr algn="r"/>
                      <a:r>
                        <a:rPr lang="en-US" sz="1200">
                          <a:effectLst/>
                        </a:rPr>
                        <a:t>3,891,783</a:t>
                      </a:r>
                    </a:p>
                  </a:txBody>
                  <a:tcPr marL="47625" marR="47625" marT="9525" marB="9525" anchor="ctr"/>
                </a:tc>
                <a:tc>
                  <a:txBody>
                    <a:bodyPr/>
                    <a:lstStyle/>
                    <a:p>
                      <a:pPr algn="r"/>
                      <a:r>
                        <a:rPr lang="en-US" sz="1200">
                          <a:effectLst/>
                        </a:rPr>
                        <a:t>3,922,668</a:t>
                      </a:r>
                    </a:p>
                  </a:txBody>
                  <a:tcPr marL="47625" marR="47625" marT="9525" marB="9525" anchor="ctr"/>
                </a:tc>
                <a:tc>
                  <a:txBody>
                    <a:bodyPr/>
                    <a:lstStyle/>
                    <a:p>
                      <a:pPr algn="r"/>
                      <a:r>
                        <a:rPr lang="en-US" sz="1200">
                          <a:effectLst/>
                        </a:rPr>
                        <a:t>3,953,459</a:t>
                      </a:r>
                    </a:p>
                  </a:txBody>
                  <a:tcPr marL="47625" marR="47625" marT="9525" marB="9525" anchor="ctr"/>
                </a:tc>
                <a:tc>
                  <a:txBody>
                    <a:bodyPr/>
                    <a:lstStyle/>
                    <a:p>
                      <a:pPr algn="r"/>
                      <a:r>
                        <a:rPr lang="en-US" sz="1200">
                          <a:effectLst/>
                        </a:rPr>
                        <a:t>3,981,116</a:t>
                      </a:r>
                    </a:p>
                  </a:txBody>
                  <a:tcPr marL="47625" marR="47625" marT="9525" marB="9525" anchor="ctr"/>
                </a:tc>
                <a:tc>
                  <a:txBody>
                    <a:bodyPr/>
                    <a:lstStyle/>
                    <a:p>
                      <a:pPr algn="r"/>
                      <a:r>
                        <a:rPr lang="en-US" sz="1200">
                          <a:effectLst/>
                        </a:rPr>
                        <a:t>3,999,759</a:t>
                      </a:r>
                    </a:p>
                  </a:txBody>
                  <a:tcPr marL="47625" marR="47625" marT="9525" marB="9525" anchor="ctr"/>
                </a:tc>
                <a:extLst>
                  <a:ext uri="{0D108BD9-81ED-4DB2-BD59-A6C34878D82A}">
                    <a16:rowId xmlns:a16="http://schemas.microsoft.com/office/drawing/2014/main" val="1381298939"/>
                  </a:ext>
                </a:extLst>
              </a:tr>
              <a:tr h="436023">
                <a:tc>
                  <a:txBody>
                    <a:bodyPr/>
                    <a:lstStyle/>
                    <a:p>
                      <a:pPr algn="ctr"/>
                      <a:r>
                        <a:rPr lang="en-US" sz="1200">
                          <a:effectLst/>
                        </a:rPr>
                        <a:t>3</a:t>
                      </a:r>
                    </a:p>
                  </a:txBody>
                  <a:tcPr marL="47625" marR="47625" marT="9525" marB="9525" anchor="ctr"/>
                </a:tc>
                <a:tc>
                  <a:txBody>
                    <a:bodyPr/>
                    <a:lstStyle/>
                    <a:p>
                      <a:pPr algn="l"/>
                      <a:r>
                        <a:rPr lang="en-US" sz="1200" dirty="0" smtClean="0">
                          <a:effectLst/>
                        </a:rPr>
                        <a:t>Chicago, IL</a:t>
                      </a:r>
                      <a:endParaRPr lang="en-US" sz="1200" dirty="0">
                        <a:effectLst/>
                      </a:endParaRPr>
                    </a:p>
                  </a:txBody>
                  <a:tcPr marL="161925" marR="47625" marT="9525" marB="9525" anchor="ctr"/>
                </a:tc>
                <a:tc>
                  <a:txBody>
                    <a:bodyPr/>
                    <a:lstStyle/>
                    <a:p>
                      <a:pPr algn="r"/>
                      <a:r>
                        <a:rPr lang="en-US" sz="1200">
                          <a:effectLst/>
                        </a:rPr>
                        <a:t>2,695,598</a:t>
                      </a:r>
                    </a:p>
                  </a:txBody>
                  <a:tcPr marL="47625" marR="47625" marT="9525" marB="9525" anchor="ctr"/>
                </a:tc>
                <a:tc>
                  <a:txBody>
                    <a:bodyPr/>
                    <a:lstStyle/>
                    <a:p>
                      <a:pPr algn="r"/>
                      <a:r>
                        <a:rPr lang="en-US" sz="1200">
                          <a:effectLst/>
                        </a:rPr>
                        <a:t>2,706,670</a:t>
                      </a:r>
                    </a:p>
                  </a:txBody>
                  <a:tcPr marL="47625" marR="47625" marT="9525" marB="9525" anchor="ctr"/>
                </a:tc>
                <a:tc>
                  <a:txBody>
                    <a:bodyPr/>
                    <a:lstStyle/>
                    <a:p>
                      <a:pPr algn="r"/>
                      <a:r>
                        <a:rPr lang="en-US" sz="1200">
                          <a:effectLst/>
                        </a:rPr>
                        <a:t>2,717,989</a:t>
                      </a:r>
                    </a:p>
                  </a:txBody>
                  <a:tcPr marL="47625" marR="47625" marT="9525" marB="9525" anchor="ctr"/>
                </a:tc>
                <a:tc>
                  <a:txBody>
                    <a:bodyPr/>
                    <a:lstStyle/>
                    <a:p>
                      <a:pPr algn="r"/>
                      <a:r>
                        <a:rPr lang="en-US" sz="1200">
                          <a:effectLst/>
                        </a:rPr>
                        <a:t>2,724,482</a:t>
                      </a:r>
                    </a:p>
                  </a:txBody>
                  <a:tcPr marL="47625" marR="47625" marT="9525" marB="9525" anchor="ctr"/>
                </a:tc>
                <a:tc>
                  <a:txBody>
                    <a:bodyPr/>
                    <a:lstStyle/>
                    <a:p>
                      <a:pPr algn="r"/>
                      <a:r>
                        <a:rPr lang="en-US" sz="1200">
                          <a:effectLst/>
                        </a:rPr>
                        <a:t>2,726,533</a:t>
                      </a:r>
                    </a:p>
                  </a:txBody>
                  <a:tcPr marL="47625" marR="47625" marT="9525" marB="9525" anchor="ctr"/>
                </a:tc>
                <a:tc>
                  <a:txBody>
                    <a:bodyPr/>
                    <a:lstStyle/>
                    <a:p>
                      <a:pPr algn="r"/>
                      <a:r>
                        <a:rPr lang="en-US" sz="1200">
                          <a:effectLst/>
                        </a:rPr>
                        <a:t>2,725,154</a:t>
                      </a:r>
                    </a:p>
                  </a:txBody>
                  <a:tcPr marL="47625" marR="47625" marT="9525" marB="9525" anchor="ctr"/>
                </a:tc>
                <a:tc>
                  <a:txBody>
                    <a:bodyPr/>
                    <a:lstStyle/>
                    <a:p>
                      <a:pPr algn="r"/>
                      <a:r>
                        <a:rPr lang="en-US" sz="1200">
                          <a:effectLst/>
                        </a:rPr>
                        <a:t>2,720,275</a:t>
                      </a:r>
                    </a:p>
                  </a:txBody>
                  <a:tcPr marL="47625" marR="47625" marT="9525" marB="9525" anchor="ctr"/>
                </a:tc>
                <a:tc>
                  <a:txBody>
                    <a:bodyPr/>
                    <a:lstStyle/>
                    <a:p>
                      <a:pPr algn="r"/>
                      <a:r>
                        <a:rPr lang="en-US" sz="1200">
                          <a:effectLst/>
                        </a:rPr>
                        <a:t>2,716,450</a:t>
                      </a:r>
                    </a:p>
                  </a:txBody>
                  <a:tcPr marL="47625" marR="47625" marT="9525" marB="9525" anchor="ctr"/>
                </a:tc>
                <a:extLst>
                  <a:ext uri="{0D108BD9-81ED-4DB2-BD59-A6C34878D82A}">
                    <a16:rowId xmlns:a16="http://schemas.microsoft.com/office/drawing/2014/main" val="3550759809"/>
                  </a:ext>
                </a:extLst>
              </a:tr>
              <a:tr h="436023">
                <a:tc>
                  <a:txBody>
                    <a:bodyPr/>
                    <a:lstStyle/>
                    <a:p>
                      <a:pPr algn="ctr"/>
                      <a:r>
                        <a:rPr lang="en-US" sz="1200" b="1">
                          <a:solidFill>
                            <a:schemeClr val="tx2"/>
                          </a:solidFill>
                          <a:effectLst/>
                        </a:rPr>
                        <a:t>4</a:t>
                      </a:r>
                    </a:p>
                  </a:txBody>
                  <a:tcPr marL="47625" marR="47625" marT="9525" marB="9525" anchor="ctr"/>
                </a:tc>
                <a:tc>
                  <a:txBody>
                    <a:bodyPr/>
                    <a:lstStyle/>
                    <a:p>
                      <a:pPr algn="l"/>
                      <a:r>
                        <a:rPr lang="en-US" sz="1200" b="1" dirty="0" smtClean="0">
                          <a:solidFill>
                            <a:schemeClr val="tx2"/>
                          </a:solidFill>
                          <a:effectLst/>
                        </a:rPr>
                        <a:t>Houston, TX</a:t>
                      </a:r>
                      <a:endParaRPr lang="en-US" sz="1200" b="1" dirty="0">
                        <a:solidFill>
                          <a:schemeClr val="tx2"/>
                        </a:solidFill>
                        <a:effectLst/>
                      </a:endParaRPr>
                    </a:p>
                  </a:txBody>
                  <a:tcPr marL="161925" marR="47625" marT="9525" marB="9525" anchor="ctr"/>
                </a:tc>
                <a:tc>
                  <a:txBody>
                    <a:bodyPr/>
                    <a:lstStyle/>
                    <a:p>
                      <a:pPr algn="r"/>
                      <a:r>
                        <a:rPr lang="en-US" sz="1200" b="1">
                          <a:solidFill>
                            <a:schemeClr val="tx2"/>
                          </a:solidFill>
                          <a:effectLst/>
                        </a:rPr>
                        <a:t>2,099,451</a:t>
                      </a:r>
                    </a:p>
                  </a:txBody>
                  <a:tcPr marL="47625" marR="47625" marT="9525" marB="9525" anchor="ctr"/>
                </a:tc>
                <a:tc>
                  <a:txBody>
                    <a:bodyPr/>
                    <a:lstStyle/>
                    <a:p>
                      <a:pPr algn="r"/>
                      <a:r>
                        <a:rPr lang="en-US" sz="1200" b="1">
                          <a:solidFill>
                            <a:schemeClr val="tx2"/>
                          </a:solidFill>
                          <a:effectLst/>
                        </a:rPr>
                        <a:t>2,125,450</a:t>
                      </a:r>
                    </a:p>
                  </a:txBody>
                  <a:tcPr marL="47625" marR="47625" marT="9525" marB="9525" anchor="ctr"/>
                </a:tc>
                <a:tc>
                  <a:txBody>
                    <a:bodyPr/>
                    <a:lstStyle/>
                    <a:p>
                      <a:pPr algn="r"/>
                      <a:r>
                        <a:rPr lang="en-US" sz="1200" b="1">
                          <a:solidFill>
                            <a:schemeClr val="tx2"/>
                          </a:solidFill>
                          <a:effectLst/>
                        </a:rPr>
                        <a:t>2,159,824</a:t>
                      </a:r>
                    </a:p>
                  </a:txBody>
                  <a:tcPr marL="47625" marR="47625" marT="9525" marB="9525" anchor="ctr"/>
                </a:tc>
                <a:tc>
                  <a:txBody>
                    <a:bodyPr/>
                    <a:lstStyle/>
                    <a:p>
                      <a:pPr algn="r"/>
                      <a:r>
                        <a:rPr lang="en-US" sz="1200" b="1">
                          <a:solidFill>
                            <a:schemeClr val="tx2"/>
                          </a:solidFill>
                          <a:effectLst/>
                        </a:rPr>
                        <a:t>2,198,244</a:t>
                      </a:r>
                    </a:p>
                  </a:txBody>
                  <a:tcPr marL="47625" marR="47625" marT="9525" marB="9525" anchor="ctr"/>
                </a:tc>
                <a:tc>
                  <a:txBody>
                    <a:bodyPr/>
                    <a:lstStyle/>
                    <a:p>
                      <a:pPr algn="r"/>
                      <a:r>
                        <a:rPr lang="en-US" sz="1200" b="1">
                          <a:solidFill>
                            <a:schemeClr val="tx2"/>
                          </a:solidFill>
                          <a:effectLst/>
                        </a:rPr>
                        <a:t>2,238,795</a:t>
                      </a:r>
                    </a:p>
                  </a:txBody>
                  <a:tcPr marL="47625" marR="47625" marT="9525" marB="9525" anchor="ctr"/>
                </a:tc>
                <a:tc>
                  <a:txBody>
                    <a:bodyPr/>
                    <a:lstStyle/>
                    <a:p>
                      <a:pPr algn="r"/>
                      <a:r>
                        <a:rPr lang="en-US" sz="1200" b="1">
                          <a:solidFill>
                            <a:schemeClr val="tx2"/>
                          </a:solidFill>
                          <a:effectLst/>
                        </a:rPr>
                        <a:t>2,282,235</a:t>
                      </a:r>
                    </a:p>
                  </a:txBody>
                  <a:tcPr marL="47625" marR="47625" marT="9525" marB="9525" anchor="ctr"/>
                </a:tc>
                <a:tc>
                  <a:txBody>
                    <a:bodyPr/>
                    <a:lstStyle/>
                    <a:p>
                      <a:pPr algn="r"/>
                      <a:r>
                        <a:rPr lang="en-US" sz="1200" b="1">
                          <a:solidFill>
                            <a:schemeClr val="tx2"/>
                          </a:solidFill>
                          <a:effectLst/>
                        </a:rPr>
                        <a:t>2,304,482</a:t>
                      </a:r>
                    </a:p>
                  </a:txBody>
                  <a:tcPr marL="47625" marR="47625" marT="9525" marB="9525" anchor="ctr"/>
                </a:tc>
                <a:tc>
                  <a:txBody>
                    <a:bodyPr/>
                    <a:lstStyle/>
                    <a:p>
                      <a:pPr algn="r"/>
                      <a:r>
                        <a:rPr lang="en-US" sz="1200" b="1" dirty="0">
                          <a:solidFill>
                            <a:schemeClr val="tx2"/>
                          </a:solidFill>
                          <a:effectLst/>
                        </a:rPr>
                        <a:t>2,312,717</a:t>
                      </a:r>
                    </a:p>
                  </a:txBody>
                  <a:tcPr marL="47625" marR="47625" marT="9525" marB="9525" anchor="ctr"/>
                </a:tc>
                <a:extLst>
                  <a:ext uri="{0D108BD9-81ED-4DB2-BD59-A6C34878D82A}">
                    <a16:rowId xmlns:a16="http://schemas.microsoft.com/office/drawing/2014/main" val="3252482039"/>
                  </a:ext>
                </a:extLst>
              </a:tr>
              <a:tr h="436023">
                <a:tc>
                  <a:txBody>
                    <a:bodyPr/>
                    <a:lstStyle/>
                    <a:p>
                      <a:pPr algn="ctr"/>
                      <a:r>
                        <a:rPr lang="en-US" sz="1200">
                          <a:effectLst/>
                        </a:rPr>
                        <a:t>5</a:t>
                      </a:r>
                    </a:p>
                  </a:txBody>
                  <a:tcPr marL="47625" marR="47625" marT="9525" marB="9525" anchor="ctr"/>
                </a:tc>
                <a:tc>
                  <a:txBody>
                    <a:bodyPr/>
                    <a:lstStyle/>
                    <a:p>
                      <a:pPr algn="l"/>
                      <a:r>
                        <a:rPr lang="en-US" sz="1200" dirty="0" smtClean="0">
                          <a:effectLst/>
                        </a:rPr>
                        <a:t>Phoenix, AZ</a:t>
                      </a:r>
                      <a:endParaRPr lang="en-US" sz="1200" dirty="0">
                        <a:effectLst/>
                      </a:endParaRPr>
                    </a:p>
                  </a:txBody>
                  <a:tcPr marL="161925" marR="47625" marT="9525" marB="9525" anchor="ctr"/>
                </a:tc>
                <a:tc>
                  <a:txBody>
                    <a:bodyPr/>
                    <a:lstStyle/>
                    <a:p>
                      <a:pPr algn="r"/>
                      <a:r>
                        <a:rPr lang="en-US" sz="1200">
                          <a:effectLst/>
                        </a:rPr>
                        <a:t>1,445,632</a:t>
                      </a:r>
                    </a:p>
                  </a:txBody>
                  <a:tcPr marL="47625" marR="47625" marT="9525" marB="9525" anchor="ctr"/>
                </a:tc>
                <a:tc>
                  <a:txBody>
                    <a:bodyPr/>
                    <a:lstStyle/>
                    <a:p>
                      <a:pPr algn="r"/>
                      <a:r>
                        <a:rPr lang="en-US" sz="1200">
                          <a:effectLst/>
                        </a:rPr>
                        <a:t>1,467,519</a:t>
                      </a:r>
                    </a:p>
                  </a:txBody>
                  <a:tcPr marL="47625" marR="47625" marT="9525" marB="9525" anchor="ctr"/>
                </a:tc>
                <a:tc>
                  <a:txBody>
                    <a:bodyPr/>
                    <a:lstStyle/>
                    <a:p>
                      <a:pPr algn="r"/>
                      <a:r>
                        <a:rPr lang="en-US" sz="1200">
                          <a:effectLst/>
                        </a:rPr>
                        <a:t>1,495,880</a:t>
                      </a:r>
                    </a:p>
                  </a:txBody>
                  <a:tcPr marL="47625" marR="47625" marT="9525" marB="9525" anchor="ctr"/>
                </a:tc>
                <a:tc>
                  <a:txBody>
                    <a:bodyPr/>
                    <a:lstStyle/>
                    <a:p>
                      <a:pPr algn="r"/>
                      <a:r>
                        <a:rPr lang="en-US" sz="1200">
                          <a:effectLst/>
                        </a:rPr>
                        <a:t>1,521,182</a:t>
                      </a:r>
                    </a:p>
                  </a:txBody>
                  <a:tcPr marL="47625" marR="47625" marT="9525" marB="9525" anchor="ctr"/>
                </a:tc>
                <a:tc>
                  <a:txBody>
                    <a:bodyPr/>
                    <a:lstStyle/>
                    <a:p>
                      <a:pPr algn="r"/>
                      <a:r>
                        <a:rPr lang="en-US" sz="1200">
                          <a:effectLst/>
                        </a:rPr>
                        <a:t>1,547,729</a:t>
                      </a:r>
                    </a:p>
                  </a:txBody>
                  <a:tcPr marL="47625" marR="47625" marT="9525" marB="9525" anchor="ctr"/>
                </a:tc>
                <a:tc>
                  <a:txBody>
                    <a:bodyPr/>
                    <a:lstStyle/>
                    <a:p>
                      <a:pPr algn="r"/>
                      <a:r>
                        <a:rPr lang="en-US" sz="1200">
                          <a:effectLst/>
                        </a:rPr>
                        <a:t>1,575,039</a:t>
                      </a:r>
                    </a:p>
                  </a:txBody>
                  <a:tcPr marL="47625" marR="47625" marT="9525" marB="9525" anchor="ctr"/>
                </a:tc>
                <a:tc>
                  <a:txBody>
                    <a:bodyPr/>
                    <a:lstStyle/>
                    <a:p>
                      <a:pPr algn="r"/>
                      <a:r>
                        <a:rPr lang="en-US" sz="1200">
                          <a:effectLst/>
                        </a:rPr>
                        <a:t>1,602,042</a:t>
                      </a:r>
                    </a:p>
                  </a:txBody>
                  <a:tcPr marL="47625" marR="47625" marT="9525" marB="9525" anchor="ctr"/>
                </a:tc>
                <a:tc>
                  <a:txBody>
                    <a:bodyPr/>
                    <a:lstStyle/>
                    <a:p>
                      <a:pPr algn="r"/>
                      <a:r>
                        <a:rPr lang="en-US" sz="1200">
                          <a:effectLst/>
                        </a:rPr>
                        <a:t>1,626,078</a:t>
                      </a:r>
                    </a:p>
                  </a:txBody>
                  <a:tcPr marL="47625" marR="47625" marT="9525" marB="9525" anchor="ctr"/>
                </a:tc>
                <a:extLst>
                  <a:ext uri="{0D108BD9-81ED-4DB2-BD59-A6C34878D82A}">
                    <a16:rowId xmlns:a16="http://schemas.microsoft.com/office/drawing/2014/main" val="2963060421"/>
                  </a:ext>
                </a:extLst>
              </a:tr>
              <a:tr h="436023">
                <a:tc>
                  <a:txBody>
                    <a:bodyPr/>
                    <a:lstStyle/>
                    <a:p>
                      <a:pPr algn="ctr"/>
                      <a:r>
                        <a:rPr lang="en-US" sz="1200">
                          <a:effectLst/>
                        </a:rPr>
                        <a:t>6</a:t>
                      </a:r>
                    </a:p>
                  </a:txBody>
                  <a:tcPr marL="47625" marR="47625" marT="9525" marB="9525" anchor="ctr"/>
                </a:tc>
                <a:tc>
                  <a:txBody>
                    <a:bodyPr/>
                    <a:lstStyle/>
                    <a:p>
                      <a:pPr algn="l"/>
                      <a:r>
                        <a:rPr lang="en-US" sz="1200" dirty="0" smtClean="0">
                          <a:effectLst/>
                        </a:rPr>
                        <a:t>Philadelphia, PA</a:t>
                      </a:r>
                      <a:endParaRPr lang="en-US" sz="1200" dirty="0">
                        <a:effectLst/>
                      </a:endParaRPr>
                    </a:p>
                  </a:txBody>
                  <a:tcPr marL="161925" marR="47625" marT="9525" marB="9525" anchor="ctr"/>
                </a:tc>
                <a:tc>
                  <a:txBody>
                    <a:bodyPr/>
                    <a:lstStyle/>
                    <a:p>
                      <a:pPr algn="r"/>
                      <a:r>
                        <a:rPr lang="en-US" sz="1200">
                          <a:effectLst/>
                        </a:rPr>
                        <a:t>1,526,006</a:t>
                      </a:r>
                    </a:p>
                  </a:txBody>
                  <a:tcPr marL="47625" marR="47625" marT="9525" marB="9525" anchor="ctr"/>
                </a:tc>
                <a:tc>
                  <a:txBody>
                    <a:bodyPr/>
                    <a:lstStyle/>
                    <a:p>
                      <a:pPr algn="r"/>
                      <a:r>
                        <a:rPr lang="en-US" sz="1200">
                          <a:effectLst/>
                        </a:rPr>
                        <a:t>1,539,649</a:t>
                      </a:r>
                    </a:p>
                  </a:txBody>
                  <a:tcPr marL="47625" marR="47625" marT="9525" marB="9525" anchor="ctr"/>
                </a:tc>
                <a:tc>
                  <a:txBody>
                    <a:bodyPr/>
                    <a:lstStyle/>
                    <a:p>
                      <a:pPr algn="r"/>
                      <a:r>
                        <a:rPr lang="en-US" sz="1200">
                          <a:effectLst/>
                        </a:rPr>
                        <a:t>1,551,944</a:t>
                      </a:r>
                    </a:p>
                  </a:txBody>
                  <a:tcPr marL="47625" marR="47625" marT="9525" marB="9525" anchor="ctr"/>
                </a:tc>
                <a:tc>
                  <a:txBody>
                    <a:bodyPr/>
                    <a:lstStyle/>
                    <a:p>
                      <a:pPr algn="r"/>
                      <a:r>
                        <a:rPr lang="en-US" sz="1200">
                          <a:effectLst/>
                        </a:rPr>
                        <a:t>1,558,109</a:t>
                      </a:r>
                    </a:p>
                  </a:txBody>
                  <a:tcPr marL="47625" marR="47625" marT="9525" marB="9525" anchor="ctr"/>
                </a:tc>
                <a:tc>
                  <a:txBody>
                    <a:bodyPr/>
                    <a:lstStyle/>
                    <a:p>
                      <a:pPr algn="r"/>
                      <a:r>
                        <a:rPr lang="en-US" sz="1200">
                          <a:effectLst/>
                        </a:rPr>
                        <a:t>1,564,042</a:t>
                      </a:r>
                    </a:p>
                  </a:txBody>
                  <a:tcPr marL="47625" marR="47625" marT="9525" marB="9525" anchor="ctr"/>
                </a:tc>
                <a:tc>
                  <a:txBody>
                    <a:bodyPr/>
                    <a:lstStyle/>
                    <a:p>
                      <a:pPr algn="r"/>
                      <a:r>
                        <a:rPr lang="en-US" sz="1200">
                          <a:effectLst/>
                        </a:rPr>
                        <a:t>1,570,507</a:t>
                      </a:r>
                    </a:p>
                  </a:txBody>
                  <a:tcPr marL="47625" marR="47625" marT="9525" marB="9525" anchor="ctr"/>
                </a:tc>
                <a:tc>
                  <a:txBody>
                    <a:bodyPr/>
                    <a:lstStyle/>
                    <a:p>
                      <a:pPr algn="r"/>
                      <a:r>
                        <a:rPr lang="en-US" sz="1200">
                          <a:effectLst/>
                        </a:rPr>
                        <a:t>1,574,765</a:t>
                      </a:r>
                    </a:p>
                  </a:txBody>
                  <a:tcPr marL="47625" marR="47625" marT="9525" marB="9525" anchor="ctr"/>
                </a:tc>
                <a:tc>
                  <a:txBody>
                    <a:bodyPr/>
                    <a:lstStyle/>
                    <a:p>
                      <a:pPr algn="r"/>
                      <a:r>
                        <a:rPr lang="en-US" sz="1200">
                          <a:effectLst/>
                        </a:rPr>
                        <a:t>1,580,863</a:t>
                      </a:r>
                    </a:p>
                  </a:txBody>
                  <a:tcPr marL="47625" marR="47625" marT="9525" marB="9525" anchor="ctr"/>
                </a:tc>
                <a:extLst>
                  <a:ext uri="{0D108BD9-81ED-4DB2-BD59-A6C34878D82A}">
                    <a16:rowId xmlns:a16="http://schemas.microsoft.com/office/drawing/2014/main" val="1116203004"/>
                  </a:ext>
                </a:extLst>
              </a:tr>
              <a:tr h="436023">
                <a:tc>
                  <a:txBody>
                    <a:bodyPr/>
                    <a:lstStyle/>
                    <a:p>
                      <a:pPr algn="ctr"/>
                      <a:r>
                        <a:rPr lang="en-US" sz="1200" b="1">
                          <a:solidFill>
                            <a:schemeClr val="tx2"/>
                          </a:solidFill>
                          <a:effectLst/>
                        </a:rPr>
                        <a:t>7</a:t>
                      </a:r>
                    </a:p>
                  </a:txBody>
                  <a:tcPr marL="47625" marR="47625" marT="9525" marB="9525" anchor="ctr"/>
                </a:tc>
                <a:tc>
                  <a:txBody>
                    <a:bodyPr/>
                    <a:lstStyle/>
                    <a:p>
                      <a:pPr algn="l"/>
                      <a:r>
                        <a:rPr lang="en-US" sz="1200" b="1" dirty="0">
                          <a:solidFill>
                            <a:schemeClr val="tx2"/>
                          </a:solidFill>
                          <a:effectLst/>
                        </a:rPr>
                        <a:t>San </a:t>
                      </a:r>
                      <a:r>
                        <a:rPr lang="en-US" sz="1200" b="1" dirty="0" smtClean="0">
                          <a:solidFill>
                            <a:schemeClr val="tx2"/>
                          </a:solidFill>
                          <a:effectLst/>
                        </a:rPr>
                        <a:t>Antonio, TX</a:t>
                      </a:r>
                      <a:endParaRPr lang="en-US" sz="1200" b="1" dirty="0">
                        <a:solidFill>
                          <a:schemeClr val="tx2"/>
                        </a:solidFill>
                        <a:effectLst/>
                      </a:endParaRPr>
                    </a:p>
                  </a:txBody>
                  <a:tcPr marL="161925" marR="47625" marT="9525" marB="9525" anchor="ctr"/>
                </a:tc>
                <a:tc>
                  <a:txBody>
                    <a:bodyPr/>
                    <a:lstStyle/>
                    <a:p>
                      <a:pPr algn="r"/>
                      <a:r>
                        <a:rPr lang="en-US" sz="1200" b="1">
                          <a:solidFill>
                            <a:schemeClr val="tx2"/>
                          </a:solidFill>
                          <a:effectLst/>
                        </a:rPr>
                        <a:t>1,327,407</a:t>
                      </a:r>
                    </a:p>
                  </a:txBody>
                  <a:tcPr marL="47625" marR="47625" marT="9525" marB="9525" anchor="ctr"/>
                </a:tc>
                <a:tc>
                  <a:txBody>
                    <a:bodyPr/>
                    <a:lstStyle/>
                    <a:p>
                      <a:pPr algn="r"/>
                      <a:r>
                        <a:rPr lang="en-US" sz="1200" b="1">
                          <a:solidFill>
                            <a:schemeClr val="tx2"/>
                          </a:solidFill>
                          <a:effectLst/>
                        </a:rPr>
                        <a:t>1,357,900</a:t>
                      </a:r>
                    </a:p>
                  </a:txBody>
                  <a:tcPr marL="47625" marR="47625" marT="9525" marB="9525" anchor="ctr"/>
                </a:tc>
                <a:tc>
                  <a:txBody>
                    <a:bodyPr/>
                    <a:lstStyle/>
                    <a:p>
                      <a:pPr algn="r"/>
                      <a:r>
                        <a:rPr lang="en-US" sz="1200" b="1">
                          <a:solidFill>
                            <a:schemeClr val="tx2"/>
                          </a:solidFill>
                          <a:effectLst/>
                        </a:rPr>
                        <a:t>1,383,505</a:t>
                      </a:r>
                    </a:p>
                  </a:txBody>
                  <a:tcPr marL="47625" marR="47625" marT="9525" marB="9525" anchor="ctr"/>
                </a:tc>
                <a:tc>
                  <a:txBody>
                    <a:bodyPr/>
                    <a:lstStyle/>
                    <a:p>
                      <a:pPr algn="r"/>
                      <a:r>
                        <a:rPr lang="en-US" sz="1200" b="1">
                          <a:solidFill>
                            <a:schemeClr val="tx2"/>
                          </a:solidFill>
                          <a:effectLst/>
                        </a:rPr>
                        <a:t>1,408,910</a:t>
                      </a:r>
                    </a:p>
                  </a:txBody>
                  <a:tcPr marL="47625" marR="47625" marT="9525" marB="9525" anchor="ctr"/>
                </a:tc>
                <a:tc>
                  <a:txBody>
                    <a:bodyPr/>
                    <a:lstStyle/>
                    <a:p>
                      <a:pPr algn="r"/>
                      <a:r>
                        <a:rPr lang="en-US" sz="1200" b="1">
                          <a:solidFill>
                            <a:schemeClr val="tx2"/>
                          </a:solidFill>
                          <a:effectLst/>
                        </a:rPr>
                        <a:t>1,435,554</a:t>
                      </a:r>
                    </a:p>
                  </a:txBody>
                  <a:tcPr marL="47625" marR="47625" marT="9525" marB="9525" anchor="ctr"/>
                </a:tc>
                <a:tc>
                  <a:txBody>
                    <a:bodyPr/>
                    <a:lstStyle/>
                    <a:p>
                      <a:pPr algn="r"/>
                      <a:r>
                        <a:rPr lang="en-US" sz="1200" b="1">
                          <a:solidFill>
                            <a:schemeClr val="tx2"/>
                          </a:solidFill>
                          <a:effectLst/>
                        </a:rPr>
                        <a:t>1,464,147</a:t>
                      </a:r>
                    </a:p>
                  </a:txBody>
                  <a:tcPr marL="47625" marR="47625" marT="9525" marB="9525" anchor="ctr"/>
                </a:tc>
                <a:tc>
                  <a:txBody>
                    <a:bodyPr/>
                    <a:lstStyle/>
                    <a:p>
                      <a:pPr algn="r"/>
                      <a:r>
                        <a:rPr lang="en-US" sz="1200" b="1">
                          <a:solidFill>
                            <a:schemeClr val="tx2"/>
                          </a:solidFill>
                          <a:effectLst/>
                        </a:rPr>
                        <a:t>1,487,738</a:t>
                      </a:r>
                    </a:p>
                  </a:txBody>
                  <a:tcPr marL="47625" marR="47625" marT="9525" marB="9525" anchor="ctr"/>
                </a:tc>
                <a:tc>
                  <a:txBody>
                    <a:bodyPr/>
                    <a:lstStyle/>
                    <a:p>
                      <a:pPr algn="r"/>
                      <a:r>
                        <a:rPr lang="en-US" sz="1200" b="1" dirty="0">
                          <a:solidFill>
                            <a:schemeClr val="tx2"/>
                          </a:solidFill>
                          <a:effectLst/>
                        </a:rPr>
                        <a:t>1,511,946</a:t>
                      </a:r>
                    </a:p>
                  </a:txBody>
                  <a:tcPr marL="47625" marR="47625" marT="9525" marB="9525" anchor="ctr"/>
                </a:tc>
                <a:extLst>
                  <a:ext uri="{0D108BD9-81ED-4DB2-BD59-A6C34878D82A}">
                    <a16:rowId xmlns:a16="http://schemas.microsoft.com/office/drawing/2014/main" val="1313529378"/>
                  </a:ext>
                </a:extLst>
              </a:tr>
              <a:tr h="436023">
                <a:tc>
                  <a:txBody>
                    <a:bodyPr/>
                    <a:lstStyle/>
                    <a:p>
                      <a:pPr algn="ctr"/>
                      <a:r>
                        <a:rPr lang="en-US" sz="1200">
                          <a:effectLst/>
                        </a:rPr>
                        <a:t>8</a:t>
                      </a:r>
                    </a:p>
                  </a:txBody>
                  <a:tcPr marL="47625" marR="47625" marT="9525" marB="9525" anchor="ctr"/>
                </a:tc>
                <a:tc>
                  <a:txBody>
                    <a:bodyPr/>
                    <a:lstStyle/>
                    <a:p>
                      <a:pPr algn="l"/>
                      <a:r>
                        <a:rPr lang="en-US" sz="1200" dirty="0">
                          <a:effectLst/>
                        </a:rPr>
                        <a:t>San </a:t>
                      </a:r>
                      <a:r>
                        <a:rPr lang="en-US" sz="1200" dirty="0" smtClean="0">
                          <a:effectLst/>
                        </a:rPr>
                        <a:t>Diego, CA</a:t>
                      </a:r>
                      <a:endParaRPr lang="en-US" sz="1200" dirty="0">
                        <a:effectLst/>
                      </a:endParaRPr>
                    </a:p>
                  </a:txBody>
                  <a:tcPr marL="161925" marR="47625" marT="9525" marB="9525" anchor="ctr"/>
                </a:tc>
                <a:tc>
                  <a:txBody>
                    <a:bodyPr/>
                    <a:lstStyle/>
                    <a:p>
                      <a:pPr algn="r"/>
                      <a:r>
                        <a:rPr lang="en-US" sz="1200">
                          <a:effectLst/>
                        </a:rPr>
                        <a:t>1,307,402</a:t>
                      </a:r>
                    </a:p>
                  </a:txBody>
                  <a:tcPr marL="47625" marR="47625" marT="9525" marB="9525" anchor="ctr"/>
                </a:tc>
                <a:tc>
                  <a:txBody>
                    <a:bodyPr/>
                    <a:lstStyle/>
                    <a:p>
                      <a:pPr algn="r"/>
                      <a:r>
                        <a:rPr lang="en-US" sz="1200">
                          <a:effectLst/>
                        </a:rPr>
                        <a:t>1,320,638</a:t>
                      </a:r>
                    </a:p>
                  </a:txBody>
                  <a:tcPr marL="47625" marR="47625" marT="9525" marB="9525" anchor="ctr"/>
                </a:tc>
                <a:tc>
                  <a:txBody>
                    <a:bodyPr/>
                    <a:lstStyle/>
                    <a:p>
                      <a:pPr algn="r"/>
                      <a:r>
                        <a:rPr lang="en-US" sz="1200">
                          <a:effectLst/>
                        </a:rPr>
                        <a:t>1,338,975</a:t>
                      </a:r>
                    </a:p>
                  </a:txBody>
                  <a:tcPr marL="47625" marR="47625" marT="9525" marB="9525" anchor="ctr"/>
                </a:tc>
                <a:tc>
                  <a:txBody>
                    <a:bodyPr/>
                    <a:lstStyle/>
                    <a:p>
                      <a:pPr algn="r"/>
                      <a:r>
                        <a:rPr lang="en-US" sz="1200">
                          <a:effectLst/>
                        </a:rPr>
                        <a:t>1,358,207</a:t>
                      </a:r>
                    </a:p>
                  </a:txBody>
                  <a:tcPr marL="47625" marR="47625" marT="9525" marB="9525" anchor="ctr"/>
                </a:tc>
                <a:tc>
                  <a:txBody>
                    <a:bodyPr/>
                    <a:lstStyle/>
                    <a:p>
                      <a:pPr algn="r"/>
                      <a:r>
                        <a:rPr lang="en-US" sz="1200">
                          <a:effectLst/>
                        </a:rPr>
                        <a:t>1,379,123</a:t>
                      </a:r>
                    </a:p>
                  </a:txBody>
                  <a:tcPr marL="47625" marR="47625" marT="9525" marB="9525" anchor="ctr"/>
                </a:tc>
                <a:tc>
                  <a:txBody>
                    <a:bodyPr/>
                    <a:lstStyle/>
                    <a:p>
                      <a:pPr algn="r"/>
                      <a:r>
                        <a:rPr lang="en-US" sz="1200">
                          <a:effectLst/>
                        </a:rPr>
                        <a:t>1,391,040</a:t>
                      </a:r>
                    </a:p>
                  </a:txBody>
                  <a:tcPr marL="47625" marR="47625" marT="9525" marB="9525" anchor="ctr"/>
                </a:tc>
                <a:tc>
                  <a:txBody>
                    <a:bodyPr/>
                    <a:lstStyle/>
                    <a:p>
                      <a:pPr algn="r"/>
                      <a:r>
                        <a:rPr lang="en-US" sz="1200">
                          <a:effectLst/>
                        </a:rPr>
                        <a:t>1,406,682</a:t>
                      </a:r>
                    </a:p>
                  </a:txBody>
                  <a:tcPr marL="47625" marR="47625" marT="9525" marB="9525" anchor="ctr"/>
                </a:tc>
                <a:tc>
                  <a:txBody>
                    <a:bodyPr/>
                    <a:lstStyle/>
                    <a:p>
                      <a:pPr algn="r"/>
                      <a:r>
                        <a:rPr lang="en-US" sz="1200">
                          <a:effectLst/>
                        </a:rPr>
                        <a:t>1,419,516</a:t>
                      </a:r>
                    </a:p>
                  </a:txBody>
                  <a:tcPr marL="47625" marR="47625" marT="9525" marB="9525" anchor="ctr"/>
                </a:tc>
                <a:extLst>
                  <a:ext uri="{0D108BD9-81ED-4DB2-BD59-A6C34878D82A}">
                    <a16:rowId xmlns:a16="http://schemas.microsoft.com/office/drawing/2014/main" val="1887891042"/>
                  </a:ext>
                </a:extLst>
              </a:tr>
              <a:tr h="436023">
                <a:tc>
                  <a:txBody>
                    <a:bodyPr/>
                    <a:lstStyle/>
                    <a:p>
                      <a:pPr algn="ctr"/>
                      <a:r>
                        <a:rPr lang="en-US" sz="1200" b="1">
                          <a:solidFill>
                            <a:schemeClr val="tx2"/>
                          </a:solidFill>
                          <a:effectLst/>
                        </a:rPr>
                        <a:t>9</a:t>
                      </a:r>
                    </a:p>
                  </a:txBody>
                  <a:tcPr marL="47625" marR="47625" marT="9525" marB="9525" anchor="ctr"/>
                </a:tc>
                <a:tc>
                  <a:txBody>
                    <a:bodyPr/>
                    <a:lstStyle/>
                    <a:p>
                      <a:pPr algn="l"/>
                      <a:r>
                        <a:rPr lang="en-US" sz="1200" b="1" dirty="0" smtClean="0">
                          <a:solidFill>
                            <a:schemeClr val="tx2"/>
                          </a:solidFill>
                          <a:effectLst/>
                        </a:rPr>
                        <a:t>Dallas, TX</a:t>
                      </a:r>
                      <a:endParaRPr lang="en-US" sz="1200" b="1" dirty="0">
                        <a:solidFill>
                          <a:schemeClr val="tx2"/>
                        </a:solidFill>
                        <a:effectLst/>
                      </a:endParaRPr>
                    </a:p>
                  </a:txBody>
                  <a:tcPr marL="161925" marR="47625" marT="9525" marB="9525" anchor="ctr"/>
                </a:tc>
                <a:tc>
                  <a:txBody>
                    <a:bodyPr/>
                    <a:lstStyle/>
                    <a:p>
                      <a:pPr algn="r"/>
                      <a:r>
                        <a:rPr lang="en-US" sz="1200" b="1">
                          <a:solidFill>
                            <a:schemeClr val="tx2"/>
                          </a:solidFill>
                          <a:effectLst/>
                        </a:rPr>
                        <a:t>1,197,816</a:t>
                      </a:r>
                    </a:p>
                  </a:txBody>
                  <a:tcPr marL="47625" marR="47625" marT="9525" marB="9525" anchor="ctr"/>
                </a:tc>
                <a:tc>
                  <a:txBody>
                    <a:bodyPr/>
                    <a:lstStyle/>
                    <a:p>
                      <a:pPr algn="r"/>
                      <a:r>
                        <a:rPr lang="en-US" sz="1200" b="1">
                          <a:solidFill>
                            <a:schemeClr val="tx2"/>
                          </a:solidFill>
                          <a:effectLst/>
                        </a:rPr>
                        <a:t>1,218,631</a:t>
                      </a:r>
                    </a:p>
                  </a:txBody>
                  <a:tcPr marL="47625" marR="47625" marT="9525" marB="9525" anchor="ctr"/>
                </a:tc>
                <a:tc>
                  <a:txBody>
                    <a:bodyPr/>
                    <a:lstStyle/>
                    <a:p>
                      <a:pPr algn="r"/>
                      <a:r>
                        <a:rPr lang="en-US" sz="1200" b="1">
                          <a:solidFill>
                            <a:schemeClr val="tx2"/>
                          </a:solidFill>
                          <a:effectLst/>
                        </a:rPr>
                        <a:t>1,242,035</a:t>
                      </a:r>
                    </a:p>
                  </a:txBody>
                  <a:tcPr marL="47625" marR="47625" marT="9525" marB="9525" anchor="ctr"/>
                </a:tc>
                <a:tc>
                  <a:txBody>
                    <a:bodyPr/>
                    <a:lstStyle/>
                    <a:p>
                      <a:pPr algn="r"/>
                      <a:r>
                        <a:rPr lang="en-US" sz="1200" b="1">
                          <a:solidFill>
                            <a:schemeClr val="tx2"/>
                          </a:solidFill>
                          <a:effectLst/>
                        </a:rPr>
                        <a:t>1,258,932</a:t>
                      </a:r>
                    </a:p>
                  </a:txBody>
                  <a:tcPr marL="47625" marR="47625" marT="9525" marB="9525" anchor="ctr"/>
                </a:tc>
                <a:tc>
                  <a:txBody>
                    <a:bodyPr/>
                    <a:lstStyle/>
                    <a:p>
                      <a:pPr algn="r"/>
                      <a:r>
                        <a:rPr lang="en-US" sz="1200" b="1">
                          <a:solidFill>
                            <a:schemeClr val="tx2"/>
                          </a:solidFill>
                          <a:effectLst/>
                        </a:rPr>
                        <a:t>1,278,504</a:t>
                      </a:r>
                    </a:p>
                  </a:txBody>
                  <a:tcPr marL="47625" marR="47625" marT="9525" marB="9525" anchor="ctr"/>
                </a:tc>
                <a:tc>
                  <a:txBody>
                    <a:bodyPr/>
                    <a:lstStyle/>
                    <a:p>
                      <a:pPr algn="r"/>
                      <a:r>
                        <a:rPr lang="en-US" sz="1200" b="1">
                          <a:solidFill>
                            <a:schemeClr val="tx2"/>
                          </a:solidFill>
                          <a:effectLst/>
                        </a:rPr>
                        <a:t>1,299,793</a:t>
                      </a:r>
                    </a:p>
                  </a:txBody>
                  <a:tcPr marL="47625" marR="47625" marT="9525" marB="9525" anchor="ctr"/>
                </a:tc>
                <a:tc>
                  <a:txBody>
                    <a:bodyPr/>
                    <a:lstStyle/>
                    <a:p>
                      <a:pPr algn="r"/>
                      <a:r>
                        <a:rPr lang="en-US" sz="1200" b="1">
                          <a:solidFill>
                            <a:schemeClr val="tx2"/>
                          </a:solidFill>
                          <a:effectLst/>
                        </a:rPr>
                        <a:t>1,322,140</a:t>
                      </a:r>
                    </a:p>
                  </a:txBody>
                  <a:tcPr marL="47625" marR="47625" marT="9525" marB="9525" anchor="ctr"/>
                </a:tc>
                <a:tc>
                  <a:txBody>
                    <a:bodyPr/>
                    <a:lstStyle/>
                    <a:p>
                      <a:pPr algn="r"/>
                      <a:r>
                        <a:rPr lang="en-US" sz="1200" b="1" dirty="0">
                          <a:solidFill>
                            <a:schemeClr val="tx2"/>
                          </a:solidFill>
                          <a:effectLst/>
                        </a:rPr>
                        <a:t>1,341,075</a:t>
                      </a:r>
                    </a:p>
                  </a:txBody>
                  <a:tcPr marL="47625" marR="47625" marT="9525" marB="9525" anchor="ctr"/>
                </a:tc>
                <a:extLst>
                  <a:ext uri="{0D108BD9-81ED-4DB2-BD59-A6C34878D82A}">
                    <a16:rowId xmlns:a16="http://schemas.microsoft.com/office/drawing/2014/main" val="3246197483"/>
                  </a:ext>
                </a:extLst>
              </a:tr>
              <a:tr h="436023">
                <a:tc>
                  <a:txBody>
                    <a:bodyPr/>
                    <a:lstStyle/>
                    <a:p>
                      <a:pPr algn="ctr"/>
                      <a:r>
                        <a:rPr lang="en-US" sz="1200">
                          <a:effectLst/>
                        </a:rPr>
                        <a:t>10</a:t>
                      </a:r>
                    </a:p>
                  </a:txBody>
                  <a:tcPr marL="47625" marR="47625" marT="9525" marB="9525" anchor="ctr"/>
                </a:tc>
                <a:tc>
                  <a:txBody>
                    <a:bodyPr/>
                    <a:lstStyle/>
                    <a:p>
                      <a:pPr algn="l"/>
                      <a:r>
                        <a:rPr lang="en-US" sz="1200" dirty="0">
                          <a:effectLst/>
                        </a:rPr>
                        <a:t>San </a:t>
                      </a:r>
                      <a:r>
                        <a:rPr lang="en-US" sz="1200" dirty="0" smtClean="0">
                          <a:effectLst/>
                        </a:rPr>
                        <a:t>Jose, CA</a:t>
                      </a:r>
                      <a:endParaRPr lang="en-US" sz="1200" dirty="0">
                        <a:effectLst/>
                      </a:endParaRPr>
                    </a:p>
                  </a:txBody>
                  <a:tcPr marL="161925" marR="47625" marT="9525" marB="9525" anchor="ctr"/>
                </a:tc>
                <a:tc>
                  <a:txBody>
                    <a:bodyPr/>
                    <a:lstStyle/>
                    <a:p>
                      <a:pPr algn="r"/>
                      <a:r>
                        <a:rPr lang="en-US" sz="1200">
                          <a:effectLst/>
                        </a:rPr>
                        <a:t>945,942</a:t>
                      </a:r>
                    </a:p>
                  </a:txBody>
                  <a:tcPr marL="47625" marR="47625" marT="9525" marB="9525" anchor="ctr"/>
                </a:tc>
                <a:tc>
                  <a:txBody>
                    <a:bodyPr/>
                    <a:lstStyle/>
                    <a:p>
                      <a:pPr algn="r"/>
                      <a:r>
                        <a:rPr lang="en-US" sz="1200">
                          <a:effectLst/>
                        </a:rPr>
                        <a:t>971,352</a:t>
                      </a:r>
                    </a:p>
                  </a:txBody>
                  <a:tcPr marL="47625" marR="47625" marT="9525" marB="9525" anchor="ctr"/>
                </a:tc>
                <a:tc>
                  <a:txBody>
                    <a:bodyPr/>
                    <a:lstStyle/>
                    <a:p>
                      <a:pPr algn="r"/>
                      <a:r>
                        <a:rPr lang="en-US" sz="1200">
                          <a:effectLst/>
                        </a:rPr>
                        <a:t>985,722</a:t>
                      </a:r>
                    </a:p>
                  </a:txBody>
                  <a:tcPr marL="47625" marR="47625" marT="9525" marB="9525" anchor="ctr"/>
                </a:tc>
                <a:tc>
                  <a:txBody>
                    <a:bodyPr/>
                    <a:lstStyle/>
                    <a:p>
                      <a:pPr algn="r"/>
                      <a:r>
                        <a:rPr lang="en-US" sz="1200">
                          <a:effectLst/>
                        </a:rPr>
                        <a:t>1,003,735</a:t>
                      </a:r>
                    </a:p>
                  </a:txBody>
                  <a:tcPr marL="47625" marR="47625" marT="9525" marB="9525" anchor="ctr"/>
                </a:tc>
                <a:tc>
                  <a:txBody>
                    <a:bodyPr/>
                    <a:lstStyle/>
                    <a:p>
                      <a:pPr algn="r"/>
                      <a:r>
                        <a:rPr lang="en-US" sz="1200">
                          <a:effectLst/>
                        </a:rPr>
                        <a:t>1,016,708</a:t>
                      </a:r>
                    </a:p>
                  </a:txBody>
                  <a:tcPr marL="47625" marR="47625" marT="9525" marB="9525" anchor="ctr"/>
                </a:tc>
                <a:tc>
                  <a:txBody>
                    <a:bodyPr/>
                    <a:lstStyle/>
                    <a:p>
                      <a:pPr algn="r"/>
                      <a:r>
                        <a:rPr lang="en-US" sz="1200">
                          <a:effectLst/>
                        </a:rPr>
                        <a:t>1,027,560</a:t>
                      </a:r>
                    </a:p>
                  </a:txBody>
                  <a:tcPr marL="47625" marR="47625" marT="9525" marB="9525" anchor="ctr"/>
                </a:tc>
                <a:tc>
                  <a:txBody>
                    <a:bodyPr/>
                    <a:lstStyle/>
                    <a:p>
                      <a:pPr algn="r"/>
                      <a:r>
                        <a:rPr lang="en-US" sz="1200">
                          <a:effectLst/>
                        </a:rPr>
                        <a:t>1,031,942</a:t>
                      </a:r>
                    </a:p>
                  </a:txBody>
                  <a:tcPr marL="47625" marR="47625" marT="9525" marB="9525" anchor="ctr"/>
                </a:tc>
                <a:tc>
                  <a:txBody>
                    <a:bodyPr/>
                    <a:lstStyle/>
                    <a:p>
                      <a:pPr algn="r"/>
                      <a:r>
                        <a:rPr lang="en-US" sz="1200">
                          <a:effectLst/>
                        </a:rPr>
                        <a:t>1,035,317</a:t>
                      </a:r>
                    </a:p>
                  </a:txBody>
                  <a:tcPr marL="47625" marR="47625" marT="9525" marB="9525" anchor="ctr"/>
                </a:tc>
                <a:extLst>
                  <a:ext uri="{0D108BD9-81ED-4DB2-BD59-A6C34878D82A}">
                    <a16:rowId xmlns:a16="http://schemas.microsoft.com/office/drawing/2014/main" val="2999301524"/>
                  </a:ext>
                </a:extLst>
              </a:tr>
              <a:tr h="436023">
                <a:tc>
                  <a:txBody>
                    <a:bodyPr/>
                    <a:lstStyle/>
                    <a:p>
                      <a:pPr algn="ctr"/>
                      <a:r>
                        <a:rPr lang="en-US" sz="1200" b="1" dirty="0">
                          <a:solidFill>
                            <a:schemeClr val="tx2"/>
                          </a:solidFill>
                          <a:effectLst/>
                        </a:rPr>
                        <a:t>11</a:t>
                      </a:r>
                    </a:p>
                  </a:txBody>
                  <a:tcPr marL="47625" marR="47625" marT="9525" marB="9525" anchor="ctr"/>
                </a:tc>
                <a:tc>
                  <a:txBody>
                    <a:bodyPr/>
                    <a:lstStyle/>
                    <a:p>
                      <a:pPr algn="l"/>
                      <a:r>
                        <a:rPr lang="en-US" sz="1200" b="1" dirty="0" smtClean="0">
                          <a:solidFill>
                            <a:schemeClr val="tx2"/>
                          </a:solidFill>
                          <a:effectLst/>
                        </a:rPr>
                        <a:t>Austin,</a:t>
                      </a:r>
                      <a:r>
                        <a:rPr lang="en-US" sz="1200" b="1" baseline="0" dirty="0" smtClean="0">
                          <a:solidFill>
                            <a:schemeClr val="tx2"/>
                          </a:solidFill>
                          <a:effectLst/>
                        </a:rPr>
                        <a:t> TX</a:t>
                      </a:r>
                      <a:endParaRPr lang="en-US" sz="1200" b="1" dirty="0">
                        <a:solidFill>
                          <a:schemeClr val="tx2"/>
                        </a:solidFill>
                        <a:effectLst/>
                      </a:endParaRPr>
                    </a:p>
                  </a:txBody>
                  <a:tcPr marL="161925" marR="47625" marT="9525" marB="9525" anchor="ctr"/>
                </a:tc>
                <a:tc>
                  <a:txBody>
                    <a:bodyPr/>
                    <a:lstStyle/>
                    <a:p>
                      <a:pPr algn="r"/>
                      <a:r>
                        <a:rPr lang="en-US" sz="1200" b="1" dirty="0">
                          <a:solidFill>
                            <a:schemeClr val="tx2"/>
                          </a:solidFill>
                          <a:effectLst/>
                        </a:rPr>
                        <a:t>790,390</a:t>
                      </a:r>
                    </a:p>
                  </a:txBody>
                  <a:tcPr marL="47625" marR="47625" marT="9525" marB="9525" anchor="ctr"/>
                </a:tc>
                <a:tc>
                  <a:txBody>
                    <a:bodyPr/>
                    <a:lstStyle/>
                    <a:p>
                      <a:pPr algn="r"/>
                      <a:r>
                        <a:rPr lang="en-US" sz="1200" b="1" dirty="0">
                          <a:solidFill>
                            <a:schemeClr val="tx2"/>
                          </a:solidFill>
                          <a:effectLst/>
                        </a:rPr>
                        <a:t>828,700</a:t>
                      </a:r>
                    </a:p>
                  </a:txBody>
                  <a:tcPr marL="47625" marR="47625" marT="9525" marB="9525" anchor="ctr"/>
                </a:tc>
                <a:tc>
                  <a:txBody>
                    <a:bodyPr/>
                    <a:lstStyle/>
                    <a:p>
                      <a:pPr algn="r"/>
                      <a:r>
                        <a:rPr lang="en-US" sz="1200" b="1" dirty="0">
                          <a:solidFill>
                            <a:schemeClr val="tx2"/>
                          </a:solidFill>
                          <a:effectLst/>
                        </a:rPr>
                        <a:t>854,350</a:t>
                      </a:r>
                    </a:p>
                  </a:txBody>
                  <a:tcPr marL="47625" marR="47625" marT="9525" marB="9525" anchor="ctr"/>
                </a:tc>
                <a:tc>
                  <a:txBody>
                    <a:bodyPr/>
                    <a:lstStyle/>
                    <a:p>
                      <a:pPr algn="r"/>
                      <a:r>
                        <a:rPr lang="en-US" sz="1200" b="1" dirty="0">
                          <a:solidFill>
                            <a:schemeClr val="tx2"/>
                          </a:solidFill>
                          <a:effectLst/>
                        </a:rPr>
                        <a:t>874,910</a:t>
                      </a:r>
                    </a:p>
                  </a:txBody>
                  <a:tcPr marL="47625" marR="47625" marT="9525" marB="9525" anchor="ctr"/>
                </a:tc>
                <a:tc>
                  <a:txBody>
                    <a:bodyPr/>
                    <a:lstStyle/>
                    <a:p>
                      <a:pPr algn="r"/>
                      <a:r>
                        <a:rPr lang="en-US" sz="1200" b="1" dirty="0">
                          <a:solidFill>
                            <a:schemeClr val="tx2"/>
                          </a:solidFill>
                          <a:effectLst/>
                        </a:rPr>
                        <a:t>900,621</a:t>
                      </a:r>
                    </a:p>
                  </a:txBody>
                  <a:tcPr marL="47625" marR="47625" marT="9525" marB="9525" anchor="ctr"/>
                </a:tc>
                <a:tc>
                  <a:txBody>
                    <a:bodyPr/>
                    <a:lstStyle/>
                    <a:p>
                      <a:pPr algn="r"/>
                      <a:r>
                        <a:rPr lang="en-US" sz="1200" b="1" dirty="0">
                          <a:solidFill>
                            <a:schemeClr val="tx2"/>
                          </a:solidFill>
                          <a:effectLst/>
                        </a:rPr>
                        <a:t>919,974</a:t>
                      </a:r>
                    </a:p>
                  </a:txBody>
                  <a:tcPr marL="47625" marR="47625" marT="9525" marB="9525" anchor="ctr"/>
                </a:tc>
                <a:tc>
                  <a:txBody>
                    <a:bodyPr/>
                    <a:lstStyle/>
                    <a:p>
                      <a:pPr algn="r"/>
                      <a:r>
                        <a:rPr lang="en-US" sz="1200" b="1" dirty="0">
                          <a:solidFill>
                            <a:schemeClr val="tx2"/>
                          </a:solidFill>
                          <a:effectLst/>
                        </a:rPr>
                        <a:t>938,200</a:t>
                      </a:r>
                    </a:p>
                  </a:txBody>
                  <a:tcPr marL="47625" marR="47625" marT="9525" marB="9525" anchor="ctr"/>
                </a:tc>
                <a:tc>
                  <a:txBody>
                    <a:bodyPr/>
                    <a:lstStyle/>
                    <a:p>
                      <a:pPr algn="r"/>
                      <a:r>
                        <a:rPr lang="en-US" sz="1200" b="1" dirty="0">
                          <a:solidFill>
                            <a:schemeClr val="tx2"/>
                          </a:solidFill>
                          <a:effectLst/>
                        </a:rPr>
                        <a:t>950,715</a:t>
                      </a:r>
                    </a:p>
                  </a:txBody>
                  <a:tcPr marL="47625" marR="47625" marT="9525" marB="9525" anchor="ctr"/>
                </a:tc>
                <a:extLst>
                  <a:ext uri="{0D108BD9-81ED-4DB2-BD59-A6C34878D82A}">
                    <a16:rowId xmlns:a16="http://schemas.microsoft.com/office/drawing/2014/main" val="2656660567"/>
                  </a:ext>
                </a:extLst>
              </a:tr>
            </a:tbl>
          </a:graphicData>
        </a:graphic>
      </p:graphicFrame>
      <p:sp>
        <p:nvSpPr>
          <p:cNvPr id="5" name="Rectangle 4"/>
          <p:cNvSpPr/>
          <p:nvPr/>
        </p:nvSpPr>
        <p:spPr>
          <a:xfrm>
            <a:off x="76200" y="6523476"/>
            <a:ext cx="4572000" cy="264368"/>
          </a:xfrm>
          <a:prstGeom prst="rect">
            <a:avLst/>
          </a:prstGeom>
        </p:spPr>
        <p:txBody>
          <a:bodyPr>
            <a:spAutoFit/>
          </a:bodyPr>
          <a:lstStyle/>
          <a:p>
            <a:pPr marL="0" marR="0">
              <a:lnSpc>
                <a:spcPct val="107000"/>
              </a:lnSpc>
              <a:spcBef>
                <a:spcPts val="0"/>
              </a:spcBef>
              <a:spcAft>
                <a:spcPts val="0"/>
              </a:spcAft>
            </a:pPr>
            <a:r>
              <a:rPr lang="en-US" sz="1050" dirty="0">
                <a:solidFill>
                  <a:schemeClr val="bg1">
                    <a:lumMod val="50000"/>
                  </a:schemeClr>
                </a:solidFill>
              </a:rPr>
              <a:t>Source: U.S. Census  Bureau, 2017 Vintage Population Estimates</a:t>
            </a:r>
            <a:endParaRPr lang="en-US" sz="105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4002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15 </a:t>
            </a:r>
            <a:r>
              <a:rPr lang="en-US" sz="2000" dirty="0"/>
              <a:t>Fastest-Growing Large Cities and Towns Between July 1, 2016, and July 1, 2017 (Populations of 50,000 or more in 2016)</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46432479"/>
              </p:ext>
            </p:extLst>
          </p:nvPr>
        </p:nvGraphicFramePr>
        <p:xfrm>
          <a:off x="763326" y="1484450"/>
          <a:ext cx="7543799" cy="4921926"/>
        </p:xfrm>
        <a:graphic>
          <a:graphicData uri="http://schemas.openxmlformats.org/drawingml/2006/table">
            <a:tbl>
              <a:tblPr firstRow="1" bandRow="1">
                <a:tableStyleId>{5C22544A-7EE6-4342-B048-85BDC9FD1C3A}</a:tableStyleId>
              </a:tblPr>
              <a:tblGrid>
                <a:gridCol w="609599">
                  <a:extLst>
                    <a:ext uri="{9D8B030D-6E8A-4147-A177-3AD203B41FA5}">
                      <a16:colId xmlns:a16="http://schemas.microsoft.com/office/drawing/2014/main" val="960132175"/>
                    </a:ext>
                  </a:extLst>
                </a:gridCol>
                <a:gridCol w="2364188">
                  <a:extLst>
                    <a:ext uri="{9D8B030D-6E8A-4147-A177-3AD203B41FA5}">
                      <a16:colId xmlns:a16="http://schemas.microsoft.com/office/drawing/2014/main" val="1341280908"/>
                    </a:ext>
                  </a:extLst>
                </a:gridCol>
                <a:gridCol w="1737764">
                  <a:extLst>
                    <a:ext uri="{9D8B030D-6E8A-4147-A177-3AD203B41FA5}">
                      <a16:colId xmlns:a16="http://schemas.microsoft.com/office/drawing/2014/main" val="4234215706"/>
                    </a:ext>
                  </a:extLst>
                </a:gridCol>
                <a:gridCol w="1006501">
                  <a:extLst>
                    <a:ext uri="{9D8B030D-6E8A-4147-A177-3AD203B41FA5}">
                      <a16:colId xmlns:a16="http://schemas.microsoft.com/office/drawing/2014/main" val="941768521"/>
                    </a:ext>
                  </a:extLst>
                </a:gridCol>
                <a:gridCol w="1825747">
                  <a:extLst>
                    <a:ext uri="{9D8B030D-6E8A-4147-A177-3AD203B41FA5}">
                      <a16:colId xmlns:a16="http://schemas.microsoft.com/office/drawing/2014/main" val="2482976314"/>
                    </a:ext>
                  </a:extLst>
                </a:gridCol>
              </a:tblGrid>
              <a:tr h="630396">
                <a:tc>
                  <a:txBody>
                    <a:bodyPr/>
                    <a:lstStyle/>
                    <a:p>
                      <a:pPr algn="ctr"/>
                      <a:r>
                        <a:rPr lang="en-US" sz="1600" dirty="0"/>
                        <a:t>Rank</a:t>
                      </a:r>
                      <a:endParaRPr lang="en-US" sz="1600" dirty="0">
                        <a:solidFill>
                          <a:schemeClr val="tx2"/>
                        </a:solidFill>
                      </a:endParaRPr>
                    </a:p>
                  </a:txBody>
                  <a:tcPr marL="20822" marR="20822" marT="20822" marB="20822" anchor="b"/>
                </a:tc>
                <a:tc>
                  <a:txBody>
                    <a:bodyPr/>
                    <a:lstStyle/>
                    <a:p>
                      <a:pPr algn="ctr"/>
                      <a:r>
                        <a:rPr lang="en-US" sz="1600" dirty="0" smtClean="0"/>
                        <a:t>City</a:t>
                      </a:r>
                      <a:endParaRPr lang="en-US" sz="1600" dirty="0">
                        <a:solidFill>
                          <a:schemeClr val="tx2"/>
                        </a:solidFill>
                      </a:endParaRPr>
                    </a:p>
                  </a:txBody>
                  <a:tcPr marL="20822" marR="20822" marT="20822" marB="20822" anchor="b"/>
                </a:tc>
                <a:tc>
                  <a:txBody>
                    <a:bodyPr/>
                    <a:lstStyle/>
                    <a:p>
                      <a:pPr algn="ctr"/>
                      <a:r>
                        <a:rPr lang="en-US" sz="1600"/>
                        <a:t>State</a:t>
                      </a:r>
                      <a:endParaRPr lang="en-US" sz="1600">
                        <a:solidFill>
                          <a:schemeClr val="tx2"/>
                        </a:solidFill>
                      </a:endParaRPr>
                    </a:p>
                  </a:txBody>
                  <a:tcPr marL="20822" marR="20822" marT="20822" marB="20822" anchor="b"/>
                </a:tc>
                <a:tc>
                  <a:txBody>
                    <a:bodyPr/>
                    <a:lstStyle/>
                    <a:p>
                      <a:pPr algn="ctr"/>
                      <a:r>
                        <a:rPr lang="en-US" sz="1600"/>
                        <a:t>Percent </a:t>
                      </a:r>
                      <a:br>
                        <a:rPr lang="en-US" sz="1600"/>
                      </a:br>
                      <a:r>
                        <a:rPr lang="en-US" sz="1600"/>
                        <a:t>increase</a:t>
                      </a:r>
                      <a:endParaRPr lang="en-US" sz="1600">
                        <a:solidFill>
                          <a:schemeClr val="tx2"/>
                        </a:solidFill>
                      </a:endParaRPr>
                    </a:p>
                  </a:txBody>
                  <a:tcPr marL="20822" marR="20822" marT="20822" marB="20822" anchor="b"/>
                </a:tc>
                <a:tc>
                  <a:txBody>
                    <a:bodyPr/>
                    <a:lstStyle/>
                    <a:p>
                      <a:pPr algn="ctr"/>
                      <a:r>
                        <a:rPr lang="en-US" sz="1600" dirty="0"/>
                        <a:t>2017 total population</a:t>
                      </a:r>
                      <a:endParaRPr lang="en-US" sz="1600" dirty="0">
                        <a:solidFill>
                          <a:schemeClr val="tx2"/>
                        </a:solidFill>
                      </a:endParaRPr>
                    </a:p>
                  </a:txBody>
                  <a:tcPr marL="20822" marR="20822" marT="20822" marB="20822" anchor="b"/>
                </a:tc>
                <a:extLst>
                  <a:ext uri="{0D108BD9-81ED-4DB2-BD59-A6C34878D82A}">
                    <a16:rowId xmlns:a16="http://schemas.microsoft.com/office/drawing/2014/main" val="2243015754"/>
                  </a:ext>
                </a:extLst>
              </a:tr>
              <a:tr h="286102">
                <a:tc>
                  <a:txBody>
                    <a:bodyPr/>
                    <a:lstStyle/>
                    <a:p>
                      <a:pPr algn="ctr"/>
                      <a:r>
                        <a:rPr lang="en-US" sz="1600" b="1" dirty="0">
                          <a:solidFill>
                            <a:schemeClr val="tx2"/>
                          </a:solidFill>
                        </a:rPr>
                        <a:t>1</a:t>
                      </a:r>
                    </a:p>
                  </a:txBody>
                  <a:tcPr marL="20822" marR="20822" marT="20822" marB="20822" anchor="ctr"/>
                </a:tc>
                <a:tc>
                  <a:txBody>
                    <a:bodyPr/>
                    <a:lstStyle/>
                    <a:p>
                      <a:r>
                        <a:rPr lang="en-US" sz="1600" b="1" dirty="0" smtClean="0">
                          <a:solidFill>
                            <a:schemeClr val="tx2"/>
                          </a:solidFill>
                        </a:rPr>
                        <a:t>Frisco </a:t>
                      </a:r>
                      <a:endParaRPr lang="en-US" sz="1600" b="1" dirty="0">
                        <a:solidFill>
                          <a:schemeClr val="tx2"/>
                        </a:solidFill>
                      </a:endParaRPr>
                    </a:p>
                  </a:txBody>
                  <a:tcPr marL="20822" marR="20822" marT="20822" marB="20822"/>
                </a:tc>
                <a:tc>
                  <a:txBody>
                    <a:bodyPr/>
                    <a:lstStyle/>
                    <a:p>
                      <a:pPr algn="ctr"/>
                      <a:r>
                        <a:rPr lang="en-US" sz="1600" b="1" dirty="0" smtClean="0">
                          <a:solidFill>
                            <a:schemeClr val="tx2"/>
                          </a:solidFill>
                        </a:rPr>
                        <a:t>TX </a:t>
                      </a:r>
                      <a:endParaRPr lang="en-US" sz="1600" b="1" dirty="0">
                        <a:solidFill>
                          <a:schemeClr val="tx2"/>
                        </a:solidFill>
                      </a:endParaRPr>
                    </a:p>
                  </a:txBody>
                  <a:tcPr marL="20822" marR="20822" marT="20822" marB="20822"/>
                </a:tc>
                <a:tc>
                  <a:txBody>
                    <a:bodyPr/>
                    <a:lstStyle/>
                    <a:p>
                      <a:pPr algn="ctr"/>
                      <a:r>
                        <a:rPr lang="en-US" sz="1600" b="1" dirty="0">
                          <a:solidFill>
                            <a:schemeClr val="tx2"/>
                          </a:solidFill>
                        </a:rPr>
                        <a:t>8.2</a:t>
                      </a:r>
                    </a:p>
                  </a:txBody>
                  <a:tcPr marL="20822" marR="20822" marT="20822" marB="20822"/>
                </a:tc>
                <a:tc>
                  <a:txBody>
                    <a:bodyPr/>
                    <a:lstStyle/>
                    <a:p>
                      <a:pPr algn="ctr"/>
                      <a:r>
                        <a:rPr lang="en-US" sz="1600" b="1" dirty="0">
                          <a:solidFill>
                            <a:schemeClr val="tx2"/>
                          </a:solidFill>
                        </a:rPr>
                        <a:t>177,286</a:t>
                      </a:r>
                    </a:p>
                  </a:txBody>
                  <a:tcPr marL="20822" marR="20822" marT="20822" marB="20822"/>
                </a:tc>
                <a:extLst>
                  <a:ext uri="{0D108BD9-81ED-4DB2-BD59-A6C34878D82A}">
                    <a16:rowId xmlns:a16="http://schemas.microsoft.com/office/drawing/2014/main" val="420176458"/>
                  </a:ext>
                </a:extLst>
              </a:tr>
              <a:tr h="286102">
                <a:tc>
                  <a:txBody>
                    <a:bodyPr/>
                    <a:lstStyle/>
                    <a:p>
                      <a:pPr algn="ctr"/>
                      <a:r>
                        <a:rPr lang="en-US" sz="1600" b="1" dirty="0">
                          <a:solidFill>
                            <a:schemeClr val="tx2"/>
                          </a:solidFill>
                        </a:rPr>
                        <a:t>2</a:t>
                      </a:r>
                    </a:p>
                  </a:txBody>
                  <a:tcPr marL="20822" marR="20822" marT="20822" marB="20822" anchor="ctr"/>
                </a:tc>
                <a:tc>
                  <a:txBody>
                    <a:bodyPr/>
                    <a:lstStyle/>
                    <a:p>
                      <a:r>
                        <a:rPr lang="en-US" sz="1600" b="1" dirty="0">
                          <a:solidFill>
                            <a:schemeClr val="tx2"/>
                          </a:solidFill>
                        </a:rPr>
                        <a:t>New </a:t>
                      </a:r>
                      <a:r>
                        <a:rPr lang="en-US" sz="1600" b="1" dirty="0" smtClean="0">
                          <a:solidFill>
                            <a:schemeClr val="tx2"/>
                          </a:solidFill>
                        </a:rPr>
                        <a:t>Braunfels </a:t>
                      </a:r>
                      <a:endParaRPr lang="en-US" sz="1600" b="1" dirty="0">
                        <a:solidFill>
                          <a:schemeClr val="tx2"/>
                        </a:solidFill>
                      </a:endParaRPr>
                    </a:p>
                  </a:txBody>
                  <a:tcPr marL="20822" marR="20822" marT="20822" marB="20822"/>
                </a:tc>
                <a:tc>
                  <a:txBody>
                    <a:bodyPr/>
                    <a:lstStyle/>
                    <a:p>
                      <a:pPr algn="ctr"/>
                      <a:r>
                        <a:rPr lang="en-US" sz="1600" b="1" dirty="0" smtClean="0">
                          <a:solidFill>
                            <a:schemeClr val="tx2"/>
                          </a:solidFill>
                        </a:rPr>
                        <a:t>TX </a:t>
                      </a:r>
                      <a:endParaRPr lang="en-US" sz="1600" b="1" dirty="0">
                        <a:solidFill>
                          <a:schemeClr val="tx2"/>
                        </a:solidFill>
                      </a:endParaRPr>
                    </a:p>
                  </a:txBody>
                  <a:tcPr marL="20822" marR="20822" marT="20822" marB="20822"/>
                </a:tc>
                <a:tc>
                  <a:txBody>
                    <a:bodyPr/>
                    <a:lstStyle/>
                    <a:p>
                      <a:pPr algn="ctr"/>
                      <a:r>
                        <a:rPr lang="en-US" sz="1600" b="1">
                          <a:solidFill>
                            <a:schemeClr val="tx2"/>
                          </a:solidFill>
                        </a:rPr>
                        <a:t>8.0 </a:t>
                      </a:r>
                    </a:p>
                  </a:txBody>
                  <a:tcPr marL="20822" marR="20822" marT="20822" marB="20822"/>
                </a:tc>
                <a:tc>
                  <a:txBody>
                    <a:bodyPr/>
                    <a:lstStyle/>
                    <a:p>
                      <a:pPr algn="ctr"/>
                      <a:r>
                        <a:rPr lang="en-US" sz="1600" b="1" dirty="0">
                          <a:solidFill>
                            <a:schemeClr val="tx2"/>
                          </a:solidFill>
                        </a:rPr>
                        <a:t>79,152</a:t>
                      </a:r>
                    </a:p>
                  </a:txBody>
                  <a:tcPr marL="20822" marR="20822" marT="20822" marB="20822"/>
                </a:tc>
                <a:extLst>
                  <a:ext uri="{0D108BD9-81ED-4DB2-BD59-A6C34878D82A}">
                    <a16:rowId xmlns:a16="http://schemas.microsoft.com/office/drawing/2014/main" val="1142088106"/>
                  </a:ext>
                </a:extLst>
              </a:tr>
              <a:tr h="286102">
                <a:tc>
                  <a:txBody>
                    <a:bodyPr/>
                    <a:lstStyle/>
                    <a:p>
                      <a:pPr algn="ctr"/>
                      <a:r>
                        <a:rPr lang="en-US" sz="1600" b="1" dirty="0">
                          <a:solidFill>
                            <a:schemeClr val="tx2"/>
                          </a:solidFill>
                        </a:rPr>
                        <a:t>3</a:t>
                      </a:r>
                    </a:p>
                  </a:txBody>
                  <a:tcPr marL="20822" marR="20822" marT="20822" marB="20822" anchor="ctr"/>
                </a:tc>
                <a:tc>
                  <a:txBody>
                    <a:bodyPr/>
                    <a:lstStyle/>
                    <a:p>
                      <a:r>
                        <a:rPr lang="en-US" sz="1600" b="1" dirty="0" smtClean="0">
                          <a:solidFill>
                            <a:schemeClr val="tx2"/>
                          </a:solidFill>
                        </a:rPr>
                        <a:t>Pflugerville </a:t>
                      </a:r>
                      <a:endParaRPr lang="en-US" sz="1600" b="1" dirty="0">
                        <a:solidFill>
                          <a:schemeClr val="tx2"/>
                        </a:solidFill>
                      </a:endParaRPr>
                    </a:p>
                  </a:txBody>
                  <a:tcPr marL="20822" marR="20822" marT="20822" marB="20822"/>
                </a:tc>
                <a:tc>
                  <a:txBody>
                    <a:bodyPr/>
                    <a:lstStyle/>
                    <a:p>
                      <a:pPr algn="ctr"/>
                      <a:r>
                        <a:rPr lang="en-US" sz="1600" b="1" dirty="0" smtClean="0">
                          <a:solidFill>
                            <a:schemeClr val="tx2"/>
                          </a:solidFill>
                        </a:rPr>
                        <a:t>TX </a:t>
                      </a:r>
                      <a:endParaRPr lang="en-US" sz="1600" b="1" dirty="0">
                        <a:solidFill>
                          <a:schemeClr val="tx2"/>
                        </a:solidFill>
                      </a:endParaRPr>
                    </a:p>
                  </a:txBody>
                  <a:tcPr marL="20822" marR="20822" marT="20822" marB="20822"/>
                </a:tc>
                <a:tc>
                  <a:txBody>
                    <a:bodyPr/>
                    <a:lstStyle/>
                    <a:p>
                      <a:pPr algn="ctr"/>
                      <a:r>
                        <a:rPr lang="en-US" sz="1600" b="1">
                          <a:solidFill>
                            <a:schemeClr val="tx2"/>
                          </a:solidFill>
                        </a:rPr>
                        <a:t>6.5</a:t>
                      </a:r>
                    </a:p>
                  </a:txBody>
                  <a:tcPr marL="20822" marR="20822" marT="20822" marB="20822"/>
                </a:tc>
                <a:tc>
                  <a:txBody>
                    <a:bodyPr/>
                    <a:lstStyle/>
                    <a:p>
                      <a:pPr algn="ctr"/>
                      <a:r>
                        <a:rPr lang="en-US" sz="1600" b="1" dirty="0">
                          <a:solidFill>
                            <a:schemeClr val="tx2"/>
                          </a:solidFill>
                        </a:rPr>
                        <a:t>63,359</a:t>
                      </a:r>
                    </a:p>
                  </a:txBody>
                  <a:tcPr marL="20822" marR="20822" marT="20822" marB="20822"/>
                </a:tc>
                <a:extLst>
                  <a:ext uri="{0D108BD9-81ED-4DB2-BD59-A6C34878D82A}">
                    <a16:rowId xmlns:a16="http://schemas.microsoft.com/office/drawing/2014/main" val="386145582"/>
                  </a:ext>
                </a:extLst>
              </a:tr>
              <a:tr h="286102">
                <a:tc>
                  <a:txBody>
                    <a:bodyPr/>
                    <a:lstStyle/>
                    <a:p>
                      <a:pPr algn="ctr"/>
                      <a:r>
                        <a:rPr lang="en-US" sz="1600"/>
                        <a:t>4</a:t>
                      </a:r>
                      <a:endParaRPr lang="en-US" sz="1600">
                        <a:solidFill>
                          <a:schemeClr val="tx2"/>
                        </a:solidFill>
                      </a:endParaRPr>
                    </a:p>
                  </a:txBody>
                  <a:tcPr marL="20822" marR="20822" marT="20822" marB="20822" anchor="ctr"/>
                </a:tc>
                <a:tc>
                  <a:txBody>
                    <a:bodyPr/>
                    <a:lstStyle/>
                    <a:p>
                      <a:r>
                        <a:rPr lang="en-US" sz="1600" dirty="0" smtClean="0"/>
                        <a:t>Ankeny </a:t>
                      </a:r>
                      <a:endParaRPr lang="en-US" sz="1600" dirty="0">
                        <a:solidFill>
                          <a:schemeClr val="tx2"/>
                        </a:solidFill>
                      </a:endParaRPr>
                    </a:p>
                  </a:txBody>
                  <a:tcPr marL="20822" marR="20822" marT="20822" marB="20822"/>
                </a:tc>
                <a:tc>
                  <a:txBody>
                    <a:bodyPr/>
                    <a:lstStyle/>
                    <a:p>
                      <a:pPr algn="ctr"/>
                      <a:r>
                        <a:rPr lang="en-US" sz="1600" dirty="0" smtClean="0">
                          <a:solidFill>
                            <a:schemeClr val="dk1"/>
                          </a:solidFill>
                        </a:rPr>
                        <a:t>IA</a:t>
                      </a:r>
                      <a:endParaRPr lang="en-US" sz="1600" dirty="0">
                        <a:solidFill>
                          <a:schemeClr val="tx2"/>
                        </a:solidFill>
                      </a:endParaRPr>
                    </a:p>
                  </a:txBody>
                  <a:tcPr marL="20822" marR="20822" marT="20822" marB="20822"/>
                </a:tc>
                <a:tc>
                  <a:txBody>
                    <a:bodyPr/>
                    <a:lstStyle/>
                    <a:p>
                      <a:pPr algn="ctr"/>
                      <a:r>
                        <a:rPr lang="en-US" sz="1600"/>
                        <a:t>6.4</a:t>
                      </a:r>
                      <a:endParaRPr lang="en-US" sz="1600">
                        <a:solidFill>
                          <a:schemeClr val="tx2"/>
                        </a:solidFill>
                      </a:endParaRPr>
                    </a:p>
                  </a:txBody>
                  <a:tcPr marL="20822" marR="20822" marT="20822" marB="20822"/>
                </a:tc>
                <a:tc>
                  <a:txBody>
                    <a:bodyPr/>
                    <a:lstStyle/>
                    <a:p>
                      <a:pPr algn="ctr"/>
                      <a:r>
                        <a:rPr lang="en-US" sz="1600" dirty="0"/>
                        <a:t>62,416</a:t>
                      </a:r>
                      <a:endParaRPr lang="en-US" sz="1600" dirty="0">
                        <a:solidFill>
                          <a:schemeClr val="tx2"/>
                        </a:solidFill>
                      </a:endParaRPr>
                    </a:p>
                  </a:txBody>
                  <a:tcPr marL="20822" marR="20822" marT="20822" marB="20822"/>
                </a:tc>
                <a:extLst>
                  <a:ext uri="{0D108BD9-81ED-4DB2-BD59-A6C34878D82A}">
                    <a16:rowId xmlns:a16="http://schemas.microsoft.com/office/drawing/2014/main" val="2238555544"/>
                  </a:ext>
                </a:extLst>
              </a:tr>
              <a:tr h="286102">
                <a:tc>
                  <a:txBody>
                    <a:bodyPr/>
                    <a:lstStyle/>
                    <a:p>
                      <a:pPr algn="ctr"/>
                      <a:r>
                        <a:rPr lang="en-US" sz="1600"/>
                        <a:t>5</a:t>
                      </a:r>
                      <a:endParaRPr lang="en-US" sz="1600">
                        <a:solidFill>
                          <a:schemeClr val="tx2"/>
                        </a:solidFill>
                      </a:endParaRPr>
                    </a:p>
                  </a:txBody>
                  <a:tcPr marL="20822" marR="20822" marT="20822" marB="20822" anchor="ctr"/>
                </a:tc>
                <a:tc>
                  <a:txBody>
                    <a:bodyPr/>
                    <a:lstStyle/>
                    <a:p>
                      <a:r>
                        <a:rPr lang="en-US" sz="1600" dirty="0" smtClean="0"/>
                        <a:t>Buckeye </a:t>
                      </a:r>
                      <a:endParaRPr lang="en-US" sz="1600" dirty="0">
                        <a:solidFill>
                          <a:schemeClr val="tx2"/>
                        </a:solidFill>
                      </a:endParaRPr>
                    </a:p>
                  </a:txBody>
                  <a:tcPr marL="20822" marR="20822" marT="20822" marB="20822"/>
                </a:tc>
                <a:tc>
                  <a:txBody>
                    <a:bodyPr/>
                    <a:lstStyle/>
                    <a:p>
                      <a:pPr algn="ctr"/>
                      <a:r>
                        <a:rPr lang="en-US" sz="1600" dirty="0" smtClean="0"/>
                        <a:t>AZ </a:t>
                      </a:r>
                      <a:endParaRPr lang="en-US" sz="1600" dirty="0">
                        <a:solidFill>
                          <a:schemeClr val="tx2"/>
                        </a:solidFill>
                      </a:endParaRPr>
                    </a:p>
                  </a:txBody>
                  <a:tcPr marL="20822" marR="20822" marT="20822" marB="20822"/>
                </a:tc>
                <a:tc>
                  <a:txBody>
                    <a:bodyPr/>
                    <a:lstStyle/>
                    <a:p>
                      <a:pPr algn="ctr"/>
                      <a:r>
                        <a:rPr lang="en-US" sz="1600"/>
                        <a:t>5.9 </a:t>
                      </a:r>
                      <a:endParaRPr lang="en-US" sz="1600">
                        <a:solidFill>
                          <a:schemeClr val="tx2"/>
                        </a:solidFill>
                      </a:endParaRPr>
                    </a:p>
                  </a:txBody>
                  <a:tcPr marL="20822" marR="20822" marT="20822" marB="20822"/>
                </a:tc>
                <a:tc>
                  <a:txBody>
                    <a:bodyPr/>
                    <a:lstStyle/>
                    <a:p>
                      <a:pPr algn="ctr"/>
                      <a:r>
                        <a:rPr lang="en-US" sz="1600" dirty="0"/>
                        <a:t>68,453</a:t>
                      </a:r>
                      <a:endParaRPr lang="en-US" sz="1600" dirty="0">
                        <a:solidFill>
                          <a:schemeClr val="tx2"/>
                        </a:solidFill>
                      </a:endParaRPr>
                    </a:p>
                  </a:txBody>
                  <a:tcPr marL="20822" marR="20822" marT="20822" marB="20822"/>
                </a:tc>
                <a:extLst>
                  <a:ext uri="{0D108BD9-81ED-4DB2-BD59-A6C34878D82A}">
                    <a16:rowId xmlns:a16="http://schemas.microsoft.com/office/drawing/2014/main" val="976930730"/>
                  </a:ext>
                </a:extLst>
              </a:tr>
              <a:tr h="286102">
                <a:tc>
                  <a:txBody>
                    <a:bodyPr/>
                    <a:lstStyle/>
                    <a:p>
                      <a:pPr algn="ctr"/>
                      <a:r>
                        <a:rPr lang="en-US" sz="1600" b="1" dirty="0">
                          <a:solidFill>
                            <a:schemeClr val="tx2"/>
                          </a:solidFill>
                        </a:rPr>
                        <a:t>6</a:t>
                      </a:r>
                    </a:p>
                  </a:txBody>
                  <a:tcPr marL="20822" marR="20822" marT="20822" marB="20822" anchor="ctr"/>
                </a:tc>
                <a:tc>
                  <a:txBody>
                    <a:bodyPr/>
                    <a:lstStyle/>
                    <a:p>
                      <a:r>
                        <a:rPr lang="en-US" sz="1600" b="1" dirty="0" smtClean="0">
                          <a:solidFill>
                            <a:schemeClr val="tx2"/>
                          </a:solidFill>
                        </a:rPr>
                        <a:t>Georgetown </a:t>
                      </a:r>
                      <a:endParaRPr lang="en-US" sz="1600" b="1" dirty="0">
                        <a:solidFill>
                          <a:schemeClr val="tx2"/>
                        </a:solidFill>
                      </a:endParaRPr>
                    </a:p>
                  </a:txBody>
                  <a:tcPr marL="20822" marR="20822" marT="20822" marB="20822"/>
                </a:tc>
                <a:tc>
                  <a:txBody>
                    <a:bodyPr/>
                    <a:lstStyle/>
                    <a:p>
                      <a:pPr algn="ctr"/>
                      <a:r>
                        <a:rPr lang="en-US" sz="1600" b="1" dirty="0" smtClean="0">
                          <a:solidFill>
                            <a:schemeClr val="tx2"/>
                          </a:solidFill>
                        </a:rPr>
                        <a:t>TX</a:t>
                      </a:r>
                      <a:endParaRPr lang="en-US" sz="1600" b="1" dirty="0">
                        <a:solidFill>
                          <a:schemeClr val="tx2"/>
                        </a:solidFill>
                      </a:endParaRPr>
                    </a:p>
                  </a:txBody>
                  <a:tcPr marL="20822" marR="20822" marT="20822" marB="20822"/>
                </a:tc>
                <a:tc>
                  <a:txBody>
                    <a:bodyPr/>
                    <a:lstStyle/>
                    <a:p>
                      <a:pPr algn="ctr"/>
                      <a:r>
                        <a:rPr lang="en-US" sz="1600" b="1" dirty="0">
                          <a:solidFill>
                            <a:schemeClr val="tx2"/>
                          </a:solidFill>
                        </a:rPr>
                        <a:t>5.4</a:t>
                      </a:r>
                    </a:p>
                  </a:txBody>
                  <a:tcPr marL="20822" marR="20822" marT="20822" marB="20822"/>
                </a:tc>
                <a:tc>
                  <a:txBody>
                    <a:bodyPr/>
                    <a:lstStyle/>
                    <a:p>
                      <a:pPr algn="ctr"/>
                      <a:r>
                        <a:rPr lang="en-US" sz="1600" b="1" dirty="0">
                          <a:solidFill>
                            <a:schemeClr val="tx2"/>
                          </a:solidFill>
                        </a:rPr>
                        <a:t>70,685</a:t>
                      </a:r>
                    </a:p>
                  </a:txBody>
                  <a:tcPr marL="20822" marR="20822" marT="20822" marB="20822"/>
                </a:tc>
                <a:extLst>
                  <a:ext uri="{0D108BD9-81ED-4DB2-BD59-A6C34878D82A}">
                    <a16:rowId xmlns:a16="http://schemas.microsoft.com/office/drawing/2014/main" val="4056438138"/>
                  </a:ext>
                </a:extLst>
              </a:tr>
              <a:tr h="286102">
                <a:tc>
                  <a:txBody>
                    <a:bodyPr/>
                    <a:lstStyle/>
                    <a:p>
                      <a:pPr algn="ctr"/>
                      <a:r>
                        <a:rPr lang="en-US" sz="1600" dirty="0"/>
                        <a:t>7</a:t>
                      </a:r>
                      <a:endParaRPr lang="en-US" sz="1600" dirty="0">
                        <a:solidFill>
                          <a:schemeClr val="tx2"/>
                        </a:solidFill>
                      </a:endParaRPr>
                    </a:p>
                  </a:txBody>
                  <a:tcPr marL="20822" marR="20822" marT="20822" marB="20822" anchor="ctr"/>
                </a:tc>
                <a:tc>
                  <a:txBody>
                    <a:bodyPr/>
                    <a:lstStyle/>
                    <a:p>
                      <a:r>
                        <a:rPr lang="en-US" sz="1600" dirty="0"/>
                        <a:t>Castle Rock town </a:t>
                      </a:r>
                      <a:endParaRPr lang="en-US" sz="1600" dirty="0">
                        <a:solidFill>
                          <a:schemeClr val="tx2"/>
                        </a:solidFill>
                      </a:endParaRPr>
                    </a:p>
                  </a:txBody>
                  <a:tcPr marL="20822" marR="20822" marT="20822" marB="20822"/>
                </a:tc>
                <a:tc>
                  <a:txBody>
                    <a:bodyPr/>
                    <a:lstStyle/>
                    <a:p>
                      <a:pPr algn="ctr"/>
                      <a:r>
                        <a:rPr lang="en-US" sz="1600" dirty="0" smtClean="0"/>
                        <a:t>CO </a:t>
                      </a:r>
                      <a:endParaRPr lang="en-US" sz="1600" dirty="0">
                        <a:solidFill>
                          <a:schemeClr val="tx2"/>
                        </a:solidFill>
                      </a:endParaRPr>
                    </a:p>
                  </a:txBody>
                  <a:tcPr marL="20822" marR="20822" marT="20822" marB="20822"/>
                </a:tc>
                <a:tc>
                  <a:txBody>
                    <a:bodyPr/>
                    <a:lstStyle/>
                    <a:p>
                      <a:pPr algn="ctr"/>
                      <a:r>
                        <a:rPr lang="en-US" sz="1600"/>
                        <a:t>5.1</a:t>
                      </a:r>
                      <a:endParaRPr lang="en-US" sz="1600">
                        <a:solidFill>
                          <a:schemeClr val="tx2"/>
                        </a:solidFill>
                      </a:endParaRPr>
                    </a:p>
                  </a:txBody>
                  <a:tcPr marL="20822" marR="20822" marT="20822" marB="20822"/>
                </a:tc>
                <a:tc>
                  <a:txBody>
                    <a:bodyPr/>
                    <a:lstStyle/>
                    <a:p>
                      <a:pPr algn="ctr"/>
                      <a:r>
                        <a:rPr lang="en-US" sz="1600" dirty="0"/>
                        <a:t>62,276</a:t>
                      </a:r>
                      <a:endParaRPr lang="en-US" sz="1600" dirty="0">
                        <a:solidFill>
                          <a:schemeClr val="tx2"/>
                        </a:solidFill>
                      </a:endParaRPr>
                    </a:p>
                  </a:txBody>
                  <a:tcPr marL="20822" marR="20822" marT="20822" marB="20822"/>
                </a:tc>
                <a:extLst>
                  <a:ext uri="{0D108BD9-81ED-4DB2-BD59-A6C34878D82A}">
                    <a16:rowId xmlns:a16="http://schemas.microsoft.com/office/drawing/2014/main" val="2227675529"/>
                  </a:ext>
                </a:extLst>
              </a:tr>
              <a:tr h="286102">
                <a:tc>
                  <a:txBody>
                    <a:bodyPr/>
                    <a:lstStyle/>
                    <a:p>
                      <a:pPr algn="ctr"/>
                      <a:r>
                        <a:rPr lang="en-US" sz="1600" dirty="0"/>
                        <a:t>8</a:t>
                      </a:r>
                      <a:endParaRPr lang="en-US" sz="1600" dirty="0">
                        <a:solidFill>
                          <a:schemeClr val="tx2"/>
                        </a:solidFill>
                      </a:endParaRPr>
                    </a:p>
                  </a:txBody>
                  <a:tcPr marL="20822" marR="20822" marT="20822" marB="20822" anchor="ctr"/>
                </a:tc>
                <a:tc>
                  <a:txBody>
                    <a:bodyPr/>
                    <a:lstStyle/>
                    <a:p>
                      <a:r>
                        <a:rPr lang="en-US" sz="1600" dirty="0" smtClean="0"/>
                        <a:t>Franklin </a:t>
                      </a:r>
                      <a:endParaRPr lang="en-US" sz="1600" dirty="0">
                        <a:solidFill>
                          <a:schemeClr val="tx2"/>
                        </a:solidFill>
                      </a:endParaRPr>
                    </a:p>
                  </a:txBody>
                  <a:tcPr marL="20822" marR="20822" marT="20822" marB="20822"/>
                </a:tc>
                <a:tc>
                  <a:txBody>
                    <a:bodyPr/>
                    <a:lstStyle/>
                    <a:p>
                      <a:pPr algn="ctr"/>
                      <a:r>
                        <a:rPr lang="en-US" sz="1600" dirty="0" smtClean="0"/>
                        <a:t>TN</a:t>
                      </a:r>
                      <a:endParaRPr lang="en-US" sz="1600" dirty="0">
                        <a:solidFill>
                          <a:schemeClr val="tx2"/>
                        </a:solidFill>
                      </a:endParaRPr>
                    </a:p>
                  </a:txBody>
                  <a:tcPr marL="20822" marR="20822" marT="20822" marB="20822"/>
                </a:tc>
                <a:tc>
                  <a:txBody>
                    <a:bodyPr/>
                    <a:lstStyle/>
                    <a:p>
                      <a:pPr algn="ctr"/>
                      <a:r>
                        <a:rPr lang="en-US" sz="1600"/>
                        <a:t>4.9</a:t>
                      </a:r>
                      <a:endParaRPr lang="en-US" sz="1600">
                        <a:solidFill>
                          <a:schemeClr val="tx2"/>
                        </a:solidFill>
                      </a:endParaRPr>
                    </a:p>
                  </a:txBody>
                  <a:tcPr marL="20822" marR="20822" marT="20822" marB="20822"/>
                </a:tc>
                <a:tc>
                  <a:txBody>
                    <a:bodyPr/>
                    <a:lstStyle/>
                    <a:p>
                      <a:pPr algn="ctr"/>
                      <a:r>
                        <a:rPr lang="en-US" sz="1600" dirty="0"/>
                        <a:t>78,321</a:t>
                      </a:r>
                      <a:endParaRPr lang="en-US" sz="1600" dirty="0">
                        <a:solidFill>
                          <a:schemeClr val="tx2"/>
                        </a:solidFill>
                      </a:endParaRPr>
                    </a:p>
                  </a:txBody>
                  <a:tcPr marL="20822" marR="20822" marT="20822" marB="20822"/>
                </a:tc>
                <a:extLst>
                  <a:ext uri="{0D108BD9-81ED-4DB2-BD59-A6C34878D82A}">
                    <a16:rowId xmlns:a16="http://schemas.microsoft.com/office/drawing/2014/main" val="1010503856"/>
                  </a:ext>
                </a:extLst>
              </a:tr>
              <a:tr h="286102">
                <a:tc>
                  <a:txBody>
                    <a:bodyPr/>
                    <a:lstStyle/>
                    <a:p>
                      <a:pPr algn="ctr"/>
                      <a:r>
                        <a:rPr lang="en-US" sz="1600" b="1" dirty="0">
                          <a:solidFill>
                            <a:schemeClr val="tx2"/>
                          </a:solidFill>
                        </a:rPr>
                        <a:t>9</a:t>
                      </a:r>
                    </a:p>
                  </a:txBody>
                  <a:tcPr marL="20822" marR="20822" marT="20822" marB="20822" anchor="ctr"/>
                </a:tc>
                <a:tc>
                  <a:txBody>
                    <a:bodyPr/>
                    <a:lstStyle/>
                    <a:p>
                      <a:r>
                        <a:rPr lang="en-US" sz="1600" b="1" dirty="0" smtClean="0">
                          <a:solidFill>
                            <a:schemeClr val="tx2"/>
                          </a:solidFill>
                        </a:rPr>
                        <a:t>McKinney </a:t>
                      </a:r>
                      <a:endParaRPr lang="en-US" sz="1600" b="1" dirty="0">
                        <a:solidFill>
                          <a:schemeClr val="tx2"/>
                        </a:solidFill>
                      </a:endParaRPr>
                    </a:p>
                  </a:txBody>
                  <a:tcPr marL="20822" marR="20822" marT="20822" marB="20822"/>
                </a:tc>
                <a:tc>
                  <a:txBody>
                    <a:bodyPr/>
                    <a:lstStyle/>
                    <a:p>
                      <a:pPr algn="ctr"/>
                      <a:r>
                        <a:rPr lang="en-US" sz="1600" b="1" dirty="0" smtClean="0">
                          <a:solidFill>
                            <a:schemeClr val="tx2"/>
                          </a:solidFill>
                        </a:rPr>
                        <a:t>TX </a:t>
                      </a:r>
                      <a:endParaRPr lang="en-US" sz="1600" b="1" dirty="0">
                        <a:solidFill>
                          <a:schemeClr val="tx2"/>
                        </a:solidFill>
                      </a:endParaRPr>
                    </a:p>
                  </a:txBody>
                  <a:tcPr marL="20822" marR="20822" marT="20822" marB="20822"/>
                </a:tc>
                <a:tc>
                  <a:txBody>
                    <a:bodyPr/>
                    <a:lstStyle/>
                    <a:p>
                      <a:pPr algn="ctr"/>
                      <a:r>
                        <a:rPr lang="en-US" sz="1600" b="1" dirty="0">
                          <a:solidFill>
                            <a:schemeClr val="tx2"/>
                          </a:solidFill>
                        </a:rPr>
                        <a:t>4.8</a:t>
                      </a:r>
                    </a:p>
                  </a:txBody>
                  <a:tcPr marL="20822" marR="20822" marT="20822" marB="20822"/>
                </a:tc>
                <a:tc>
                  <a:txBody>
                    <a:bodyPr/>
                    <a:lstStyle/>
                    <a:p>
                      <a:pPr algn="ctr"/>
                      <a:r>
                        <a:rPr lang="en-US" sz="1600" b="1" dirty="0">
                          <a:solidFill>
                            <a:schemeClr val="tx2"/>
                          </a:solidFill>
                        </a:rPr>
                        <a:t>181,330</a:t>
                      </a:r>
                    </a:p>
                  </a:txBody>
                  <a:tcPr marL="20822" marR="20822" marT="20822" marB="20822"/>
                </a:tc>
                <a:extLst>
                  <a:ext uri="{0D108BD9-81ED-4DB2-BD59-A6C34878D82A}">
                    <a16:rowId xmlns:a16="http://schemas.microsoft.com/office/drawing/2014/main" val="4212290363"/>
                  </a:ext>
                </a:extLst>
              </a:tr>
              <a:tr h="286102">
                <a:tc>
                  <a:txBody>
                    <a:bodyPr/>
                    <a:lstStyle/>
                    <a:p>
                      <a:pPr algn="ctr"/>
                      <a:r>
                        <a:rPr lang="en-US" sz="1600" dirty="0"/>
                        <a:t>10</a:t>
                      </a:r>
                      <a:endParaRPr lang="en-US" sz="1600" dirty="0">
                        <a:solidFill>
                          <a:schemeClr val="tx2"/>
                        </a:solidFill>
                      </a:endParaRPr>
                    </a:p>
                  </a:txBody>
                  <a:tcPr marL="20822" marR="20822" marT="20822" marB="20822" anchor="ctr"/>
                </a:tc>
                <a:tc>
                  <a:txBody>
                    <a:bodyPr/>
                    <a:lstStyle/>
                    <a:p>
                      <a:r>
                        <a:rPr lang="en-US" sz="1600" dirty="0" smtClean="0"/>
                        <a:t>Meridian </a:t>
                      </a:r>
                      <a:endParaRPr lang="en-US" sz="1600" dirty="0">
                        <a:solidFill>
                          <a:schemeClr val="tx2"/>
                        </a:solidFill>
                      </a:endParaRPr>
                    </a:p>
                  </a:txBody>
                  <a:tcPr marL="20822" marR="20822" marT="20822" marB="20822"/>
                </a:tc>
                <a:tc>
                  <a:txBody>
                    <a:bodyPr/>
                    <a:lstStyle/>
                    <a:p>
                      <a:pPr algn="ctr"/>
                      <a:r>
                        <a:rPr lang="en-US" sz="1600" dirty="0" smtClean="0"/>
                        <a:t>ID</a:t>
                      </a:r>
                      <a:endParaRPr lang="en-US" sz="1600" dirty="0">
                        <a:solidFill>
                          <a:schemeClr val="tx2"/>
                        </a:solidFill>
                      </a:endParaRPr>
                    </a:p>
                  </a:txBody>
                  <a:tcPr marL="20822" marR="20822" marT="20822" marB="20822"/>
                </a:tc>
                <a:tc>
                  <a:txBody>
                    <a:bodyPr/>
                    <a:lstStyle/>
                    <a:p>
                      <a:pPr algn="ctr"/>
                      <a:r>
                        <a:rPr lang="en-US" sz="1600" dirty="0"/>
                        <a:t>4.7</a:t>
                      </a:r>
                      <a:endParaRPr lang="en-US" sz="1600" dirty="0">
                        <a:solidFill>
                          <a:schemeClr val="tx2"/>
                        </a:solidFill>
                      </a:endParaRPr>
                    </a:p>
                  </a:txBody>
                  <a:tcPr marL="20822" marR="20822" marT="20822" marB="20822"/>
                </a:tc>
                <a:tc>
                  <a:txBody>
                    <a:bodyPr/>
                    <a:lstStyle/>
                    <a:p>
                      <a:pPr algn="ctr"/>
                      <a:r>
                        <a:rPr lang="en-US" sz="1600" dirty="0"/>
                        <a:t>99,926</a:t>
                      </a:r>
                      <a:endParaRPr lang="en-US" sz="1600" dirty="0">
                        <a:solidFill>
                          <a:schemeClr val="tx2"/>
                        </a:solidFill>
                      </a:endParaRPr>
                    </a:p>
                  </a:txBody>
                  <a:tcPr marL="20822" marR="20822" marT="20822" marB="20822"/>
                </a:tc>
                <a:extLst>
                  <a:ext uri="{0D108BD9-81ED-4DB2-BD59-A6C34878D82A}">
                    <a16:rowId xmlns:a16="http://schemas.microsoft.com/office/drawing/2014/main" val="1098227547"/>
                  </a:ext>
                </a:extLst>
              </a:tr>
              <a:tr h="286102">
                <a:tc>
                  <a:txBody>
                    <a:bodyPr/>
                    <a:lstStyle/>
                    <a:p>
                      <a:pPr algn="ctr"/>
                      <a:r>
                        <a:rPr lang="en-US" sz="1600" b="1" dirty="0">
                          <a:solidFill>
                            <a:schemeClr val="tx2"/>
                          </a:solidFill>
                        </a:rPr>
                        <a:t>11</a:t>
                      </a:r>
                    </a:p>
                  </a:txBody>
                  <a:tcPr marL="20822" marR="20822" marT="20822" marB="20822" anchor="ctr"/>
                </a:tc>
                <a:tc>
                  <a:txBody>
                    <a:bodyPr/>
                    <a:lstStyle/>
                    <a:p>
                      <a:r>
                        <a:rPr lang="en-US" sz="1600" b="1" dirty="0">
                          <a:solidFill>
                            <a:schemeClr val="tx2"/>
                          </a:solidFill>
                        </a:rPr>
                        <a:t>Flower Mound town </a:t>
                      </a:r>
                    </a:p>
                  </a:txBody>
                  <a:tcPr marL="20822" marR="20822" marT="20822" marB="20822"/>
                </a:tc>
                <a:tc>
                  <a:txBody>
                    <a:bodyPr/>
                    <a:lstStyle/>
                    <a:p>
                      <a:pPr algn="ctr"/>
                      <a:r>
                        <a:rPr lang="en-US" sz="1600" b="1" dirty="0" smtClean="0">
                          <a:solidFill>
                            <a:schemeClr val="tx2"/>
                          </a:solidFill>
                        </a:rPr>
                        <a:t>TX</a:t>
                      </a:r>
                      <a:endParaRPr lang="en-US" sz="1600" b="1" dirty="0">
                        <a:solidFill>
                          <a:schemeClr val="tx2"/>
                        </a:solidFill>
                      </a:endParaRPr>
                    </a:p>
                  </a:txBody>
                  <a:tcPr marL="20822" marR="20822" marT="20822" marB="20822"/>
                </a:tc>
                <a:tc>
                  <a:txBody>
                    <a:bodyPr/>
                    <a:lstStyle/>
                    <a:p>
                      <a:pPr algn="ctr"/>
                      <a:r>
                        <a:rPr lang="en-US" sz="1600" b="1" dirty="0">
                          <a:solidFill>
                            <a:schemeClr val="tx2"/>
                          </a:solidFill>
                        </a:rPr>
                        <a:t>4.3</a:t>
                      </a:r>
                    </a:p>
                  </a:txBody>
                  <a:tcPr marL="20822" marR="20822" marT="20822" marB="20822"/>
                </a:tc>
                <a:tc>
                  <a:txBody>
                    <a:bodyPr/>
                    <a:lstStyle/>
                    <a:p>
                      <a:pPr algn="ctr"/>
                      <a:r>
                        <a:rPr lang="en-US" sz="1600" b="1" dirty="0">
                          <a:solidFill>
                            <a:schemeClr val="tx2"/>
                          </a:solidFill>
                        </a:rPr>
                        <a:t>76,681</a:t>
                      </a:r>
                    </a:p>
                  </a:txBody>
                  <a:tcPr marL="20822" marR="20822" marT="20822" marB="20822"/>
                </a:tc>
                <a:extLst>
                  <a:ext uri="{0D108BD9-81ED-4DB2-BD59-A6C34878D82A}">
                    <a16:rowId xmlns:a16="http://schemas.microsoft.com/office/drawing/2014/main" val="696768454"/>
                  </a:ext>
                </a:extLst>
              </a:tr>
              <a:tr h="286102">
                <a:tc>
                  <a:txBody>
                    <a:bodyPr/>
                    <a:lstStyle/>
                    <a:p>
                      <a:pPr algn="ctr"/>
                      <a:r>
                        <a:rPr lang="en-US" sz="1600" dirty="0"/>
                        <a:t>12</a:t>
                      </a:r>
                      <a:endParaRPr lang="en-US" sz="1600" dirty="0">
                        <a:solidFill>
                          <a:schemeClr val="tx2"/>
                        </a:solidFill>
                      </a:endParaRPr>
                    </a:p>
                  </a:txBody>
                  <a:tcPr marL="20822" marR="20822" marT="20822" marB="20822" anchor="ctr"/>
                </a:tc>
                <a:tc>
                  <a:txBody>
                    <a:bodyPr/>
                    <a:lstStyle/>
                    <a:p>
                      <a:r>
                        <a:rPr lang="en-US" sz="1600" dirty="0" smtClean="0"/>
                        <a:t>Bend </a:t>
                      </a:r>
                      <a:endParaRPr lang="en-US" sz="1600" dirty="0">
                        <a:solidFill>
                          <a:schemeClr val="tx2"/>
                        </a:solidFill>
                      </a:endParaRPr>
                    </a:p>
                  </a:txBody>
                  <a:tcPr marL="20822" marR="20822" marT="20822" marB="20822"/>
                </a:tc>
                <a:tc>
                  <a:txBody>
                    <a:bodyPr/>
                    <a:lstStyle/>
                    <a:p>
                      <a:pPr algn="ctr"/>
                      <a:r>
                        <a:rPr lang="en-US" sz="1600" dirty="0" smtClean="0"/>
                        <a:t>OR</a:t>
                      </a:r>
                      <a:endParaRPr lang="en-US" sz="1600" dirty="0">
                        <a:solidFill>
                          <a:schemeClr val="tx2"/>
                        </a:solidFill>
                      </a:endParaRPr>
                    </a:p>
                  </a:txBody>
                  <a:tcPr marL="20822" marR="20822" marT="20822" marB="20822"/>
                </a:tc>
                <a:tc>
                  <a:txBody>
                    <a:bodyPr/>
                    <a:lstStyle/>
                    <a:p>
                      <a:pPr algn="ctr"/>
                      <a:r>
                        <a:rPr lang="en-US" sz="1600"/>
                        <a:t>4.3</a:t>
                      </a:r>
                      <a:endParaRPr lang="en-US" sz="1600">
                        <a:solidFill>
                          <a:schemeClr val="tx2"/>
                        </a:solidFill>
                      </a:endParaRPr>
                    </a:p>
                  </a:txBody>
                  <a:tcPr marL="20822" marR="20822" marT="20822" marB="20822"/>
                </a:tc>
                <a:tc>
                  <a:txBody>
                    <a:bodyPr/>
                    <a:lstStyle/>
                    <a:p>
                      <a:pPr algn="ctr"/>
                      <a:r>
                        <a:rPr lang="en-US" sz="1600" dirty="0"/>
                        <a:t>94,520</a:t>
                      </a:r>
                      <a:endParaRPr lang="en-US" sz="1600" dirty="0">
                        <a:solidFill>
                          <a:schemeClr val="tx2"/>
                        </a:solidFill>
                      </a:endParaRPr>
                    </a:p>
                  </a:txBody>
                  <a:tcPr marL="20822" marR="20822" marT="20822" marB="20822"/>
                </a:tc>
                <a:extLst>
                  <a:ext uri="{0D108BD9-81ED-4DB2-BD59-A6C34878D82A}">
                    <a16:rowId xmlns:a16="http://schemas.microsoft.com/office/drawing/2014/main" val="369870402"/>
                  </a:ext>
                </a:extLst>
              </a:tr>
              <a:tr h="286102">
                <a:tc>
                  <a:txBody>
                    <a:bodyPr/>
                    <a:lstStyle/>
                    <a:p>
                      <a:pPr algn="ctr"/>
                      <a:r>
                        <a:rPr lang="en-US" sz="1600" b="1" dirty="0">
                          <a:solidFill>
                            <a:schemeClr val="tx2"/>
                          </a:solidFill>
                        </a:rPr>
                        <a:t>13</a:t>
                      </a:r>
                    </a:p>
                  </a:txBody>
                  <a:tcPr marL="20822" marR="20822" marT="20822" marB="20822" anchor="ctr"/>
                </a:tc>
                <a:tc>
                  <a:txBody>
                    <a:bodyPr/>
                    <a:lstStyle/>
                    <a:p>
                      <a:r>
                        <a:rPr lang="en-US" sz="1600" b="1" dirty="0">
                          <a:solidFill>
                            <a:schemeClr val="tx2"/>
                          </a:solidFill>
                        </a:rPr>
                        <a:t>Cedar </a:t>
                      </a:r>
                      <a:r>
                        <a:rPr lang="en-US" sz="1600" b="1" dirty="0" smtClean="0">
                          <a:solidFill>
                            <a:schemeClr val="tx2"/>
                          </a:solidFill>
                        </a:rPr>
                        <a:t>Park </a:t>
                      </a:r>
                      <a:endParaRPr lang="en-US" sz="1600" b="1" dirty="0">
                        <a:solidFill>
                          <a:schemeClr val="tx2"/>
                        </a:solidFill>
                      </a:endParaRPr>
                    </a:p>
                  </a:txBody>
                  <a:tcPr marL="20822" marR="20822" marT="20822" marB="20822"/>
                </a:tc>
                <a:tc>
                  <a:txBody>
                    <a:bodyPr/>
                    <a:lstStyle/>
                    <a:p>
                      <a:pPr algn="ctr"/>
                      <a:r>
                        <a:rPr lang="en-US" sz="1600" b="1" dirty="0" smtClean="0">
                          <a:solidFill>
                            <a:schemeClr val="tx2"/>
                          </a:solidFill>
                        </a:rPr>
                        <a:t>TX</a:t>
                      </a:r>
                      <a:endParaRPr lang="en-US" sz="1600" b="1" dirty="0">
                        <a:solidFill>
                          <a:schemeClr val="tx2"/>
                        </a:solidFill>
                      </a:endParaRPr>
                    </a:p>
                  </a:txBody>
                  <a:tcPr marL="20822" marR="20822" marT="20822" marB="20822"/>
                </a:tc>
                <a:tc>
                  <a:txBody>
                    <a:bodyPr/>
                    <a:lstStyle/>
                    <a:p>
                      <a:pPr algn="ctr"/>
                      <a:r>
                        <a:rPr lang="en-US" sz="1600" b="1" dirty="0">
                          <a:solidFill>
                            <a:schemeClr val="tx2"/>
                          </a:solidFill>
                        </a:rPr>
                        <a:t>4.2</a:t>
                      </a:r>
                    </a:p>
                  </a:txBody>
                  <a:tcPr marL="20822" marR="20822" marT="20822" marB="20822"/>
                </a:tc>
                <a:tc>
                  <a:txBody>
                    <a:bodyPr/>
                    <a:lstStyle/>
                    <a:p>
                      <a:pPr algn="ctr"/>
                      <a:r>
                        <a:rPr lang="en-US" sz="1600" b="1" dirty="0">
                          <a:solidFill>
                            <a:schemeClr val="tx2"/>
                          </a:solidFill>
                        </a:rPr>
                        <a:t>75,704</a:t>
                      </a:r>
                    </a:p>
                  </a:txBody>
                  <a:tcPr marL="20822" marR="20822" marT="20822" marB="20822"/>
                </a:tc>
                <a:extLst>
                  <a:ext uri="{0D108BD9-81ED-4DB2-BD59-A6C34878D82A}">
                    <a16:rowId xmlns:a16="http://schemas.microsoft.com/office/drawing/2014/main" val="2134947228"/>
                  </a:ext>
                </a:extLst>
              </a:tr>
              <a:tr h="286102">
                <a:tc>
                  <a:txBody>
                    <a:bodyPr/>
                    <a:lstStyle/>
                    <a:p>
                      <a:pPr algn="ctr"/>
                      <a:r>
                        <a:rPr lang="en-US" sz="1600" dirty="0"/>
                        <a:t>14</a:t>
                      </a:r>
                      <a:endParaRPr lang="en-US" sz="1600" dirty="0">
                        <a:solidFill>
                          <a:schemeClr val="tx2"/>
                        </a:solidFill>
                      </a:endParaRPr>
                    </a:p>
                  </a:txBody>
                  <a:tcPr marL="20822" marR="20822" marT="20822" marB="20822" anchor="ctr"/>
                </a:tc>
                <a:tc>
                  <a:txBody>
                    <a:bodyPr/>
                    <a:lstStyle/>
                    <a:p>
                      <a:r>
                        <a:rPr lang="en-US" sz="1600" dirty="0" smtClean="0"/>
                        <a:t>Doral </a:t>
                      </a:r>
                      <a:endParaRPr lang="en-US" sz="1600" dirty="0">
                        <a:solidFill>
                          <a:schemeClr val="tx2"/>
                        </a:solidFill>
                      </a:endParaRPr>
                    </a:p>
                  </a:txBody>
                  <a:tcPr marL="20822" marR="20822" marT="20822" marB="20822"/>
                </a:tc>
                <a:tc>
                  <a:txBody>
                    <a:bodyPr/>
                    <a:lstStyle/>
                    <a:p>
                      <a:pPr algn="ctr"/>
                      <a:r>
                        <a:rPr lang="en-US" sz="1600" dirty="0" smtClean="0"/>
                        <a:t>FL </a:t>
                      </a:r>
                      <a:endParaRPr lang="en-US" sz="1600" dirty="0">
                        <a:solidFill>
                          <a:schemeClr val="tx2"/>
                        </a:solidFill>
                      </a:endParaRPr>
                    </a:p>
                  </a:txBody>
                  <a:tcPr marL="20822" marR="20822" marT="20822" marB="20822"/>
                </a:tc>
                <a:tc>
                  <a:txBody>
                    <a:bodyPr/>
                    <a:lstStyle/>
                    <a:p>
                      <a:pPr algn="ctr"/>
                      <a:r>
                        <a:rPr lang="en-US" sz="1600" dirty="0"/>
                        <a:t>4.2 </a:t>
                      </a:r>
                      <a:endParaRPr lang="en-US" sz="1600" dirty="0">
                        <a:solidFill>
                          <a:schemeClr val="tx2"/>
                        </a:solidFill>
                      </a:endParaRPr>
                    </a:p>
                  </a:txBody>
                  <a:tcPr marL="20822" marR="20822" marT="20822" marB="20822"/>
                </a:tc>
                <a:tc>
                  <a:txBody>
                    <a:bodyPr/>
                    <a:lstStyle/>
                    <a:p>
                      <a:pPr algn="ctr"/>
                      <a:r>
                        <a:rPr lang="en-US" sz="1600" dirty="0"/>
                        <a:t>61,130</a:t>
                      </a:r>
                      <a:endParaRPr lang="en-US" sz="1600" dirty="0">
                        <a:solidFill>
                          <a:schemeClr val="tx2"/>
                        </a:solidFill>
                      </a:endParaRPr>
                    </a:p>
                  </a:txBody>
                  <a:tcPr marL="20822" marR="20822" marT="20822" marB="20822"/>
                </a:tc>
                <a:extLst>
                  <a:ext uri="{0D108BD9-81ED-4DB2-BD59-A6C34878D82A}">
                    <a16:rowId xmlns:a16="http://schemas.microsoft.com/office/drawing/2014/main" val="2656240278"/>
                  </a:ext>
                </a:extLst>
              </a:tr>
              <a:tr h="286102">
                <a:tc>
                  <a:txBody>
                    <a:bodyPr/>
                    <a:lstStyle/>
                    <a:p>
                      <a:pPr algn="ctr"/>
                      <a:r>
                        <a:rPr lang="en-US" sz="1600" dirty="0"/>
                        <a:t>15</a:t>
                      </a:r>
                      <a:endParaRPr lang="en-US" sz="1600" dirty="0">
                        <a:solidFill>
                          <a:schemeClr val="tx2"/>
                        </a:solidFill>
                      </a:endParaRPr>
                    </a:p>
                  </a:txBody>
                  <a:tcPr marL="20822" marR="20822" marT="20822" marB="20822" anchor="ctr"/>
                </a:tc>
                <a:tc>
                  <a:txBody>
                    <a:bodyPr/>
                    <a:lstStyle/>
                    <a:p>
                      <a:r>
                        <a:rPr lang="en-US" sz="1600" dirty="0"/>
                        <a:t>Fort </a:t>
                      </a:r>
                      <a:r>
                        <a:rPr lang="en-US" sz="1600" dirty="0" smtClean="0"/>
                        <a:t>Myers </a:t>
                      </a:r>
                      <a:endParaRPr lang="en-US" sz="1600" dirty="0">
                        <a:solidFill>
                          <a:schemeClr val="tx2"/>
                        </a:solidFill>
                      </a:endParaRPr>
                    </a:p>
                  </a:txBody>
                  <a:tcPr marL="20822" marR="20822" marT="20822" marB="20822"/>
                </a:tc>
                <a:tc>
                  <a:txBody>
                    <a:bodyPr/>
                    <a:lstStyle/>
                    <a:p>
                      <a:pPr algn="ctr"/>
                      <a:r>
                        <a:rPr lang="en-US" sz="1600" dirty="0" smtClean="0"/>
                        <a:t>FL</a:t>
                      </a:r>
                      <a:endParaRPr lang="en-US" sz="1600" dirty="0">
                        <a:solidFill>
                          <a:schemeClr val="tx2"/>
                        </a:solidFill>
                      </a:endParaRPr>
                    </a:p>
                  </a:txBody>
                  <a:tcPr marL="20822" marR="20822" marT="20822" marB="20822"/>
                </a:tc>
                <a:tc>
                  <a:txBody>
                    <a:bodyPr/>
                    <a:lstStyle/>
                    <a:p>
                      <a:pPr algn="ctr"/>
                      <a:r>
                        <a:rPr lang="en-US" sz="1600" dirty="0"/>
                        <a:t>4.2</a:t>
                      </a:r>
                      <a:endParaRPr lang="en-US" sz="1600" dirty="0">
                        <a:solidFill>
                          <a:schemeClr val="tx2"/>
                        </a:solidFill>
                      </a:endParaRPr>
                    </a:p>
                  </a:txBody>
                  <a:tcPr marL="20822" marR="20822" marT="20822" marB="20822"/>
                </a:tc>
                <a:tc>
                  <a:txBody>
                    <a:bodyPr/>
                    <a:lstStyle/>
                    <a:p>
                      <a:pPr algn="ctr"/>
                      <a:r>
                        <a:rPr lang="en-US" sz="1600" dirty="0"/>
                        <a:t>79,94</a:t>
                      </a:r>
                      <a:endParaRPr lang="en-US" sz="1600" dirty="0">
                        <a:solidFill>
                          <a:schemeClr val="tx2"/>
                        </a:solidFill>
                      </a:endParaRPr>
                    </a:p>
                  </a:txBody>
                  <a:tcPr marL="20822" marR="20822" marT="20822" marB="20822"/>
                </a:tc>
                <a:extLst>
                  <a:ext uri="{0D108BD9-81ED-4DB2-BD59-A6C34878D82A}">
                    <a16:rowId xmlns:a16="http://schemas.microsoft.com/office/drawing/2014/main" val="2181449854"/>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14</a:t>
            </a:fld>
            <a:endParaRPr lang="en-US" dirty="0"/>
          </a:p>
        </p:txBody>
      </p:sp>
      <p:sp>
        <p:nvSpPr>
          <p:cNvPr id="6" name="Rectangle 5"/>
          <p:cNvSpPr/>
          <p:nvPr/>
        </p:nvSpPr>
        <p:spPr>
          <a:xfrm>
            <a:off x="76200" y="6523476"/>
            <a:ext cx="4572000" cy="264368"/>
          </a:xfrm>
          <a:prstGeom prst="rect">
            <a:avLst/>
          </a:prstGeom>
        </p:spPr>
        <p:txBody>
          <a:bodyPr>
            <a:spAutoFit/>
          </a:bodyPr>
          <a:lstStyle/>
          <a:p>
            <a:pPr marL="0" marR="0">
              <a:lnSpc>
                <a:spcPct val="107000"/>
              </a:lnSpc>
              <a:spcBef>
                <a:spcPts val="0"/>
              </a:spcBef>
              <a:spcAft>
                <a:spcPts val="0"/>
              </a:spcAft>
            </a:pPr>
            <a:r>
              <a:rPr lang="en-US" sz="1050" dirty="0">
                <a:solidFill>
                  <a:schemeClr val="bg1">
                    <a:lumMod val="50000"/>
                  </a:schemeClr>
                </a:solidFill>
              </a:rPr>
              <a:t>Source: U.S. Census  Bureau, 2017 Vintage Population Estimates</a:t>
            </a:r>
            <a:endParaRPr lang="en-US" sz="105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0529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smtClean="0"/>
              <a:t>Increases in Population Density, Census Tracts, Texas Population Triangle, 2011-2016</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15</a:t>
            </a:fld>
            <a:endParaRPr lang="en-US" dirty="0"/>
          </a:p>
        </p:txBody>
      </p:sp>
      <p:pic>
        <p:nvPicPr>
          <p:cNvPr id="5" name="Content Placeholder 3"/>
          <p:cNvPicPr>
            <a:picLocks/>
          </p:cNvPicPr>
          <p:nvPr/>
        </p:nvPicPr>
        <p:blipFill>
          <a:blip r:embed="rId2"/>
          <a:stretch>
            <a:fillRect/>
          </a:stretch>
        </p:blipFill>
        <p:spPr>
          <a:xfrm>
            <a:off x="429370" y="1502797"/>
            <a:ext cx="8173941" cy="4904353"/>
          </a:xfrm>
          <a:prstGeom prst="rect">
            <a:avLst/>
          </a:prstGeom>
        </p:spPr>
      </p:pic>
      <p:sp>
        <p:nvSpPr>
          <p:cNvPr id="7" name="Rectangle 6"/>
          <p:cNvSpPr/>
          <p:nvPr/>
        </p:nvSpPr>
        <p:spPr>
          <a:xfrm>
            <a:off x="76200" y="6523476"/>
            <a:ext cx="6801678" cy="265201"/>
          </a:xfrm>
          <a:prstGeom prst="rect">
            <a:avLst/>
          </a:prstGeom>
        </p:spPr>
        <p:txBody>
          <a:bodyPr wrap="square">
            <a:spAutoFit/>
          </a:bodyPr>
          <a:lstStyle/>
          <a:p>
            <a:pPr marL="0" marR="0">
              <a:lnSpc>
                <a:spcPct val="107000"/>
              </a:lnSpc>
              <a:spcBef>
                <a:spcPts val="0"/>
              </a:spcBef>
              <a:spcAft>
                <a:spcPts val="0"/>
              </a:spcAft>
            </a:pPr>
            <a:r>
              <a:rPr lang="en-US" sz="1050" dirty="0">
                <a:solidFill>
                  <a:schemeClr val="bg1">
                    <a:lumMod val="50000"/>
                  </a:schemeClr>
                </a:solidFill>
              </a:rPr>
              <a:t>Source: U.S. Census  Bureau, </a:t>
            </a:r>
            <a:r>
              <a:rPr lang="en-US" sz="1050" dirty="0" smtClean="0">
                <a:solidFill>
                  <a:schemeClr val="bg1">
                    <a:lumMod val="50000"/>
                  </a:schemeClr>
                </a:solidFill>
              </a:rPr>
              <a:t>American Community Survey, 2007-2011 and 2012-2016 5-Year Estimates</a:t>
            </a:r>
            <a:endParaRPr lang="en-US" sz="105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226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Population Growth and Components of Change for the DFW Metro Area, 2017</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t="10072" b="21165"/>
          <a:stretch>
            <a:fillRect/>
          </a:stretch>
        </p:blipFill>
        <p:spPr bwMode="auto">
          <a:xfrm>
            <a:off x="1589549" y="1209368"/>
            <a:ext cx="5964903" cy="53684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AutoShape 3"/>
          <p:cNvSpPr>
            <a:spLocks noChangeArrowheads="1"/>
          </p:cNvSpPr>
          <p:nvPr/>
        </p:nvSpPr>
        <p:spPr bwMode="auto">
          <a:xfrm>
            <a:off x="7280127" y="1425428"/>
            <a:ext cx="711689" cy="876260"/>
          </a:xfrm>
          <a:prstGeom prst="wedgeEllipseCallout">
            <a:avLst>
              <a:gd name="adj1" fmla="val -239653"/>
              <a:gd name="adj2" fmla="val 124241"/>
            </a:avLst>
          </a:prstGeom>
          <a:solidFill>
            <a:srgbClr val="FFFFFF">
              <a:alpha val="30000"/>
            </a:srgbClr>
          </a:solidFill>
          <a:ln w="12700" algn="ctr">
            <a:solidFill>
              <a:srgbClr val="085296"/>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7424" y="1296100"/>
            <a:ext cx="1562488" cy="11349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l="-2400" t="19568" b="-2104"/>
          <a:stretch>
            <a:fillRect/>
          </a:stretch>
        </p:blipFill>
        <p:spPr bwMode="auto">
          <a:xfrm>
            <a:off x="343023" y="1826858"/>
            <a:ext cx="2135067" cy="9496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8"/>
          <p:cNvPicPr>
            <a:picLocks noChangeAspect="1" noChangeArrowheads="1"/>
          </p:cNvPicPr>
          <p:nvPr/>
        </p:nvPicPr>
        <p:blipFill>
          <a:blip r:embed="rId5">
            <a:extLst>
              <a:ext uri="{28A0092B-C50C-407E-A947-70E740481C1C}">
                <a14:useLocalDpi xmlns:a14="http://schemas.microsoft.com/office/drawing/2010/main" val="0"/>
              </a:ext>
            </a:extLst>
          </a:blip>
          <a:srcRect l="-1712" t="79652" r="82930" b="-2583"/>
          <a:stretch>
            <a:fillRect/>
          </a:stretch>
        </p:blipFill>
        <p:spPr bwMode="auto">
          <a:xfrm>
            <a:off x="7333039" y="2692006"/>
            <a:ext cx="400405" cy="6259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9"/>
          <p:cNvPicPr>
            <a:picLocks noChangeAspect="1" noChangeArrowheads="1"/>
          </p:cNvPicPr>
          <p:nvPr/>
        </p:nvPicPr>
        <p:blipFill>
          <a:blip r:embed="rId6">
            <a:extLst>
              <a:ext uri="{28A0092B-C50C-407E-A947-70E740481C1C}">
                <a14:useLocalDpi xmlns:a14="http://schemas.microsoft.com/office/drawing/2010/main" val="0"/>
              </a:ext>
            </a:extLst>
          </a:blip>
          <a:srcRect l="15947" t="10590" r="45532" b="68709"/>
          <a:stretch>
            <a:fillRect/>
          </a:stretch>
        </p:blipFill>
        <p:spPr bwMode="auto">
          <a:xfrm>
            <a:off x="7704206" y="2721275"/>
            <a:ext cx="1091411" cy="5446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Rectangle 15"/>
          <p:cNvSpPr/>
          <p:nvPr/>
        </p:nvSpPr>
        <p:spPr>
          <a:xfrm>
            <a:off x="0" y="6498595"/>
            <a:ext cx="5943600" cy="230832"/>
          </a:xfrm>
          <a:prstGeom prst="rect">
            <a:avLst/>
          </a:prstGeom>
        </p:spPr>
        <p:txBody>
          <a:bodyPr wrap="square">
            <a:spAutoFit/>
          </a:bodyPr>
          <a:lstStyle/>
          <a:p>
            <a:pPr marL="0" marR="0">
              <a:spcBef>
                <a:spcPts val="0"/>
              </a:spcBef>
              <a:spcAft>
                <a:spcPts val="0"/>
              </a:spcAft>
            </a:pPr>
            <a:r>
              <a:rPr lang="en-US" sz="900" dirty="0" smtClean="0">
                <a:solidFill>
                  <a:schemeClr val="bg1">
                    <a:lumMod val="50000"/>
                  </a:schemeClr>
                </a:solidFill>
                <a:ea typeface="Times New Roman" panose="02020603050405020304" pitchFamily="18" charset="0"/>
                <a:cs typeface="Times New Roman" panose="02020603050405020304" pitchFamily="18" charset="0"/>
              </a:rPr>
              <a:t>Source: U.S. Census Bureau, 2017 Population Estimates</a:t>
            </a:r>
            <a:endParaRPr lang="en-US" sz="1100" dirty="0">
              <a:solidFill>
                <a:schemeClr val="bg1">
                  <a:lumMod val="50000"/>
                </a:schemeClr>
              </a:solidFill>
              <a:effectLst/>
              <a:ea typeface="Calibri" panose="020F0502020204030204" pitchFamily="34" charset="0"/>
              <a:cs typeface="Times New Roman" panose="02020603050405020304" pitchFamily="18" charset="0"/>
            </a:endParaRPr>
          </a:p>
        </p:txBody>
      </p:sp>
      <p:sp>
        <p:nvSpPr>
          <p:cNvPr id="9" name="Rectangle 8"/>
          <p:cNvSpPr/>
          <p:nvPr/>
        </p:nvSpPr>
        <p:spPr>
          <a:xfrm>
            <a:off x="405581" y="2566219"/>
            <a:ext cx="309716" cy="169804"/>
          </a:xfrm>
          <a:prstGeom prst="rect">
            <a:avLst/>
          </a:prstGeom>
          <a:solidFill>
            <a:schemeClr val="bg1"/>
          </a:solidFill>
          <a:ln w="19050">
            <a:solidFill>
              <a:schemeClr val="tx1"/>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1867854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76459"/>
            <a:ext cx="7909560" cy="1127760"/>
          </a:xfrm>
        </p:spPr>
        <p:txBody>
          <a:bodyPr>
            <a:normAutofit/>
          </a:bodyPr>
          <a:lstStyle/>
          <a:p>
            <a:r>
              <a:rPr lang="en-US" sz="2400" dirty="0" smtClean="0"/>
              <a:t>Estimated Percent of Total Net-Migrant Flows to and From Texas and Other States, 2016</a:t>
            </a:r>
            <a:endParaRPr lang="en-US" sz="2400" dirty="0"/>
          </a:p>
        </p:txBody>
      </p:sp>
      <p:sp>
        <p:nvSpPr>
          <p:cNvPr id="6" name="Rectangle 5"/>
          <p:cNvSpPr/>
          <p:nvPr/>
        </p:nvSpPr>
        <p:spPr>
          <a:xfrm>
            <a:off x="0" y="6498595"/>
            <a:ext cx="5943600" cy="230832"/>
          </a:xfrm>
          <a:prstGeom prst="rect">
            <a:avLst/>
          </a:prstGeom>
        </p:spPr>
        <p:txBody>
          <a:bodyPr wrap="square">
            <a:spAutoFit/>
          </a:bodyPr>
          <a:lstStyle/>
          <a:p>
            <a:pPr marL="0" marR="0">
              <a:spcBef>
                <a:spcPts val="0"/>
              </a:spcBef>
              <a:spcAft>
                <a:spcPts val="0"/>
              </a:spcAft>
            </a:pPr>
            <a:r>
              <a:rPr lang="en-US" sz="900" dirty="0" smtClean="0">
                <a:solidFill>
                  <a:schemeClr val="bg1">
                    <a:lumMod val="50000"/>
                  </a:schemeClr>
                </a:solidFill>
                <a:ea typeface="Times New Roman" panose="02020603050405020304" pitchFamily="18" charset="0"/>
                <a:cs typeface="Times New Roman" panose="02020603050405020304" pitchFamily="18" charset="0"/>
              </a:rPr>
              <a:t>Source: U.S. Census Bureau, 2018. ACS Migration Flows, 2016</a:t>
            </a:r>
            <a:endParaRPr lang="en-US" sz="1100" dirty="0">
              <a:solidFill>
                <a:schemeClr val="bg1">
                  <a:lumMod val="50000"/>
                </a:schemeClr>
              </a:solidFill>
              <a:effectLst/>
              <a:ea typeface="Calibri" panose="020F0502020204030204" pitchFamily="34" charset="0"/>
              <a:cs typeface="Times New Roman" panose="02020603050405020304" pitchFamily="18" charset="0"/>
            </a:endParaRPr>
          </a:p>
        </p:txBody>
      </p:sp>
      <p:graphicFrame>
        <p:nvGraphicFramePr>
          <p:cNvPr id="8" name="Chart 7"/>
          <p:cNvGraphicFramePr/>
          <p:nvPr>
            <p:extLst>
              <p:ext uri="{D42A27DB-BD31-4B8C-83A1-F6EECF244321}">
                <p14:modId xmlns:p14="http://schemas.microsoft.com/office/powerpoint/2010/main" val="3456848674"/>
              </p:ext>
            </p:extLst>
          </p:nvPr>
        </p:nvGraphicFramePr>
        <p:xfrm>
          <a:off x="497835" y="1195344"/>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5160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76459"/>
            <a:ext cx="7909560" cy="1127760"/>
          </a:xfrm>
        </p:spPr>
        <p:txBody>
          <a:bodyPr>
            <a:normAutofit/>
          </a:bodyPr>
          <a:lstStyle/>
          <a:p>
            <a:r>
              <a:rPr lang="en-US" sz="3200" dirty="0" smtClean="0">
                <a:latin typeface="+mj-lt"/>
              </a:rPr>
              <a:t>Domestic and Internal Migration Flows </a:t>
            </a:r>
            <a:br>
              <a:rPr lang="en-US" sz="3200" dirty="0" smtClean="0">
                <a:latin typeface="+mj-lt"/>
              </a:rPr>
            </a:br>
            <a:r>
              <a:rPr lang="en-US" sz="3200" dirty="0" smtClean="0">
                <a:latin typeface="+mj-lt"/>
              </a:rPr>
              <a:t>to and from the DFW Metro</a:t>
            </a:r>
            <a:endParaRPr lang="en-US" sz="3200" dirty="0">
              <a:latin typeface="+mj-lt"/>
            </a:endParaRPr>
          </a:p>
        </p:txBody>
      </p:sp>
      <p:sp>
        <p:nvSpPr>
          <p:cNvPr id="6" name="Rectangle 5"/>
          <p:cNvSpPr/>
          <p:nvPr/>
        </p:nvSpPr>
        <p:spPr>
          <a:xfrm>
            <a:off x="0" y="6498595"/>
            <a:ext cx="5943600" cy="230832"/>
          </a:xfrm>
          <a:prstGeom prst="rect">
            <a:avLst/>
          </a:prstGeom>
        </p:spPr>
        <p:txBody>
          <a:bodyPr wrap="square">
            <a:spAutoFit/>
          </a:bodyPr>
          <a:lstStyle/>
          <a:p>
            <a:pPr marL="0" marR="0">
              <a:spcBef>
                <a:spcPts val="0"/>
              </a:spcBef>
              <a:spcAft>
                <a:spcPts val="0"/>
              </a:spcAft>
            </a:pPr>
            <a:r>
              <a:rPr lang="en-US" sz="900" dirty="0" smtClean="0">
                <a:solidFill>
                  <a:schemeClr val="bg1">
                    <a:lumMod val="50000"/>
                  </a:schemeClr>
                </a:solidFill>
                <a:ea typeface="Times New Roman" panose="02020603050405020304" pitchFamily="18" charset="0"/>
                <a:cs typeface="Times New Roman" panose="02020603050405020304" pitchFamily="18" charset="0"/>
              </a:rPr>
              <a:t>Source: U.S. Census Bureau, 2016. ACS County to County Migration Flows, 2010-2014</a:t>
            </a:r>
            <a:endParaRPr lang="en-US" sz="1100" dirty="0">
              <a:solidFill>
                <a:schemeClr val="bg1">
                  <a:lumMod val="50000"/>
                </a:schemeClr>
              </a:solidFill>
              <a:effectLst/>
              <a:ea typeface="Calibri" panose="020F05020202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9789" r="24763"/>
          <a:stretch>
            <a:fillRect/>
          </a:stretch>
        </p:blipFill>
        <p:spPr bwMode="auto">
          <a:xfrm>
            <a:off x="399288" y="4750315"/>
            <a:ext cx="2091705" cy="14661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t="13890" b="14137"/>
          <a:stretch>
            <a:fillRect/>
          </a:stretch>
        </p:blipFill>
        <p:spPr bwMode="auto">
          <a:xfrm>
            <a:off x="1695357" y="1169544"/>
            <a:ext cx="5753287" cy="53732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descr="MiscArrow0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42567">
            <a:off x="6305854" y="1531257"/>
            <a:ext cx="1396036" cy="11409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5"/>
          <p:cNvSpPr txBox="1">
            <a:spLocks noChangeArrowheads="1"/>
          </p:cNvSpPr>
          <p:nvPr/>
        </p:nvSpPr>
        <p:spPr bwMode="auto">
          <a:xfrm>
            <a:off x="7678439" y="2611084"/>
            <a:ext cx="1865578" cy="17097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4F4F4F"/>
                </a:solidFill>
                <a:effectLst/>
                <a:latin typeface="Arial Rounded MT Bold" panose="020F0704030504030204" pitchFamily="34" charset="0"/>
              </a:rPr>
              <a:t>Highest Receiving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4F4F4F"/>
                </a:solidFill>
                <a:effectLst/>
                <a:latin typeface="Arial Rounded MT Bold" panose="020F0704030504030204" pitchFamily="34" charset="0"/>
              </a:rPr>
              <a:t>States: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4F4F4F"/>
                </a:solidFill>
                <a:effectLst/>
                <a:latin typeface="Arial Rounded MT Bold" panose="020F0704030504030204" pitchFamily="34" charset="0"/>
              </a:rPr>
              <a:t>Oklahoma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4F4F4F"/>
                </a:solidFill>
                <a:effectLst/>
                <a:latin typeface="Arial Rounded MT Bold" panose="020F0704030504030204" pitchFamily="34" charset="0"/>
              </a:rPr>
              <a:t>California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4F4F4F"/>
                </a:solidFill>
                <a:effectLst/>
                <a:latin typeface="Arial Rounded MT Bold" panose="020F0704030504030204" pitchFamily="34" charset="0"/>
              </a:rPr>
              <a:t>Florida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4F4F4F"/>
                </a:solidFill>
                <a:effectLst/>
                <a:latin typeface="Arial Rounded MT Bold" panose="020F0704030504030204" pitchFamily="34" charset="0"/>
              </a:rPr>
              <a:t>Colorado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4F4F4F"/>
                </a:solidFill>
                <a:effectLst/>
                <a:latin typeface="Arial Rounded MT Bold" panose="020F0704030504030204" pitchFamily="34" charset="0"/>
              </a:rPr>
              <a:t>Louisiana</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pic>
        <p:nvPicPr>
          <p:cNvPr id="1030" name="Picture 6" descr="MiscArrow0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38117">
            <a:off x="1148614" y="1684874"/>
            <a:ext cx="1523174" cy="10143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 Box 7"/>
          <p:cNvSpPr txBox="1">
            <a:spLocks noChangeArrowheads="1"/>
          </p:cNvSpPr>
          <p:nvPr/>
        </p:nvSpPr>
        <p:spPr bwMode="auto">
          <a:xfrm>
            <a:off x="306172" y="2611084"/>
            <a:ext cx="1742279" cy="17238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4F4F4F"/>
                </a:solidFill>
                <a:effectLst/>
                <a:latin typeface="Arial Rounded MT Bold" panose="020F0704030504030204" pitchFamily="34" charset="0"/>
              </a:rPr>
              <a:t>Highest Sending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4F4F4F"/>
                </a:solidFill>
                <a:effectLst/>
                <a:latin typeface="Arial Rounded MT Bold" panose="020F0704030504030204" pitchFamily="34" charset="0"/>
              </a:rPr>
              <a:t>States: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4F4F4F"/>
                </a:solidFill>
                <a:effectLst/>
                <a:latin typeface="Arial Rounded MT Bold" panose="020F0704030504030204" pitchFamily="34" charset="0"/>
              </a:rPr>
              <a:t>California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4F4F4F"/>
                </a:solidFill>
                <a:effectLst/>
                <a:latin typeface="Arial Rounded MT Bold" panose="020F0704030504030204" pitchFamily="34" charset="0"/>
              </a:rPr>
              <a:t>Oklahoma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4F4F4F"/>
                </a:solidFill>
                <a:effectLst/>
                <a:latin typeface="Arial Rounded MT Bold" panose="020F0704030504030204" pitchFamily="34" charset="0"/>
              </a:rPr>
              <a:t>Florida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4F4F4F"/>
                </a:solidFill>
                <a:effectLst/>
                <a:latin typeface="Arial Rounded MT Bold" panose="020F0704030504030204" pitchFamily="34" charset="0"/>
              </a:rPr>
              <a:t>Louisiana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smtClean="0">
                <a:ln>
                  <a:noFill/>
                </a:ln>
                <a:solidFill>
                  <a:srgbClr val="4F4F4F"/>
                </a:solidFill>
                <a:effectLst/>
                <a:latin typeface="Arial Rounded MT Bold" panose="020F0704030504030204" pitchFamily="34" charset="0"/>
              </a:rPr>
              <a:t>Illinois</a:t>
            </a:r>
            <a:endParaRPr kumimoji="0" lang="en-US" altLang="en-US" sz="360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5624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r>
              <a:rPr lang="en-US" dirty="0" smtClean="0"/>
              <a:t>Dallas County</a:t>
            </a:r>
            <a:endParaRPr lang="en-US" dirty="0"/>
          </a:p>
        </p:txBody>
      </p:sp>
      <p:graphicFrame>
        <p:nvGraphicFramePr>
          <p:cNvPr id="12" name="Content Placeholder 11"/>
          <p:cNvGraphicFramePr>
            <a:graphicFrameLocks noGrp="1"/>
          </p:cNvGraphicFramePr>
          <p:nvPr>
            <p:ph sz="half" idx="2"/>
            <p:extLst>
              <p:ext uri="{D42A27DB-BD31-4B8C-83A1-F6EECF244321}">
                <p14:modId xmlns:p14="http://schemas.microsoft.com/office/powerpoint/2010/main" val="2108818732"/>
              </p:ext>
            </p:extLst>
          </p:nvPr>
        </p:nvGraphicFramePr>
        <p:xfrm>
          <a:off x="4781285" y="2471738"/>
          <a:ext cx="3868737" cy="2955832"/>
        </p:xfrm>
        <a:graphic>
          <a:graphicData uri="http://schemas.openxmlformats.org/drawingml/2006/table">
            <a:tbl>
              <a:tblPr firstRow="1" bandRow="1">
                <a:tableStyleId>{5C22544A-7EE6-4342-B048-85BDC9FD1C3A}</a:tableStyleId>
              </a:tblPr>
              <a:tblGrid>
                <a:gridCol w="1376167">
                  <a:extLst>
                    <a:ext uri="{9D8B030D-6E8A-4147-A177-3AD203B41FA5}">
                      <a16:colId xmlns:a16="http://schemas.microsoft.com/office/drawing/2014/main" val="2985920139"/>
                    </a:ext>
                  </a:extLst>
                </a:gridCol>
                <a:gridCol w="1202991">
                  <a:extLst>
                    <a:ext uri="{9D8B030D-6E8A-4147-A177-3AD203B41FA5}">
                      <a16:colId xmlns:a16="http://schemas.microsoft.com/office/drawing/2014/main" val="3677125279"/>
                    </a:ext>
                  </a:extLst>
                </a:gridCol>
                <a:gridCol w="1289579">
                  <a:extLst>
                    <a:ext uri="{9D8B030D-6E8A-4147-A177-3AD203B41FA5}">
                      <a16:colId xmlns:a16="http://schemas.microsoft.com/office/drawing/2014/main" val="3176024006"/>
                    </a:ext>
                  </a:extLst>
                </a:gridCol>
              </a:tblGrid>
              <a:tr h="359952">
                <a:tc>
                  <a:txBody>
                    <a:bodyPr/>
                    <a:lstStyle/>
                    <a:p>
                      <a:pPr algn="l" fontAlgn="b"/>
                      <a:endParaRPr lang="en-US" sz="16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chemeClr val="bg1"/>
                          </a:solidFill>
                          <a:effectLst/>
                          <a:latin typeface="Calibri" panose="020F0502020204030204" pitchFamily="34" charset="0"/>
                        </a:rPr>
                        <a:t>In-Flows</a:t>
                      </a:r>
                      <a:endParaRPr lang="en-US" sz="16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chemeClr val="bg1"/>
                          </a:solidFill>
                          <a:effectLst/>
                          <a:latin typeface="Calibri" panose="020F0502020204030204" pitchFamily="34" charset="0"/>
                        </a:rPr>
                        <a:t>Net Migration</a:t>
                      </a:r>
                      <a:endParaRPr lang="en-US" sz="1600" b="0"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57423226"/>
                  </a:ext>
                </a:extLst>
              </a:tr>
              <a:tr h="370840">
                <a:tc>
                  <a:txBody>
                    <a:bodyPr/>
                    <a:lstStyle/>
                    <a:p>
                      <a:pPr algn="l" fontAlgn="b"/>
                      <a:r>
                        <a:rPr lang="en-US" sz="1600" b="0" i="0" u="none" strike="noStrike" dirty="0">
                          <a:solidFill>
                            <a:srgbClr val="000000"/>
                          </a:solidFill>
                          <a:effectLst/>
                          <a:latin typeface="Calibri" panose="020F0502020204030204" pitchFamily="34" charset="0"/>
                        </a:rPr>
                        <a:t>Dallas </a:t>
                      </a:r>
                      <a:r>
                        <a:rPr lang="en-US" sz="1600" b="0" i="0" u="none" strike="noStrike" dirty="0" smtClean="0">
                          <a:solidFill>
                            <a:srgbClr val="000000"/>
                          </a:solidFill>
                          <a:effectLst/>
                          <a:latin typeface="Calibri" panose="020F0502020204030204" pitchFamily="34" charset="0"/>
                        </a:rPr>
                        <a:t>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19,834</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5,333</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98775393"/>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Denton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5,752</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-1,780</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90508099"/>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Harris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3,403</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chemeClr val="tx1"/>
                          </a:solidFill>
                          <a:effectLst/>
                          <a:latin typeface="Calibri" panose="020F0502020204030204" pitchFamily="34" charset="0"/>
                        </a:rPr>
                        <a:t>1,279</a:t>
                      </a:r>
                      <a:endParaRPr lang="en-US" sz="16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64332675"/>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Johnson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3,208</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-528</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26739330"/>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Parker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2,620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-45</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51383533"/>
                  </a:ext>
                </a:extLst>
              </a:tr>
              <a:tr h="370840">
                <a:tc>
                  <a:txBody>
                    <a:bodyPr/>
                    <a:lstStyle/>
                    <a:p>
                      <a:pPr algn="l" fontAlgn="b"/>
                      <a:r>
                        <a:rPr lang="en-US" sz="1600" b="0" i="0" u="none" strike="noStrike" dirty="0">
                          <a:solidFill>
                            <a:srgbClr val="000000"/>
                          </a:solidFill>
                          <a:effectLst/>
                          <a:latin typeface="Calibri" panose="020F0502020204030204" pitchFamily="34" charset="0"/>
                        </a:rPr>
                        <a:t>Collin </a:t>
                      </a:r>
                      <a:r>
                        <a:rPr lang="en-US" sz="1600" b="0" i="0" u="none" strike="noStrike" dirty="0" smtClean="0">
                          <a:solidFill>
                            <a:srgbClr val="000000"/>
                          </a:solidFill>
                          <a:effectLst/>
                          <a:latin typeface="Calibri" panose="020F0502020204030204" pitchFamily="34" charset="0"/>
                        </a:rPr>
                        <a:t>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2,612</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-191</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33081153"/>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Brazos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465</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-1,192</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45414651"/>
                  </a:ext>
                </a:extLst>
              </a:tr>
            </a:tbl>
          </a:graphicData>
        </a:graphic>
      </p:graphicFrame>
      <p:sp>
        <p:nvSpPr>
          <p:cNvPr id="10" name="Text Placeholder 9"/>
          <p:cNvSpPr>
            <a:spLocks noGrp="1"/>
          </p:cNvSpPr>
          <p:nvPr>
            <p:ph type="body" sz="quarter" idx="3"/>
          </p:nvPr>
        </p:nvSpPr>
        <p:spPr/>
        <p:txBody>
          <a:bodyPr/>
          <a:lstStyle/>
          <a:p>
            <a:r>
              <a:rPr lang="en-US" dirty="0" smtClean="0"/>
              <a:t>Tarrant County</a:t>
            </a:r>
            <a:endParaRPr lang="en-US" dirty="0"/>
          </a:p>
        </p:txBody>
      </p:sp>
      <p:graphicFrame>
        <p:nvGraphicFramePr>
          <p:cNvPr id="13" name="Content Placeholder 12"/>
          <p:cNvGraphicFramePr>
            <a:graphicFrameLocks noGrp="1"/>
          </p:cNvGraphicFramePr>
          <p:nvPr>
            <p:ph sz="quarter" idx="4"/>
            <p:extLst>
              <p:ext uri="{D42A27DB-BD31-4B8C-83A1-F6EECF244321}">
                <p14:modId xmlns:p14="http://schemas.microsoft.com/office/powerpoint/2010/main" val="3477319231"/>
              </p:ext>
            </p:extLst>
          </p:nvPr>
        </p:nvGraphicFramePr>
        <p:xfrm>
          <a:off x="660082" y="2471738"/>
          <a:ext cx="3887787" cy="3337560"/>
        </p:xfrm>
        <a:graphic>
          <a:graphicData uri="http://schemas.openxmlformats.org/drawingml/2006/table">
            <a:tbl>
              <a:tblPr firstRow="1" bandRow="1">
                <a:tableStyleId>{5C22544A-7EE6-4342-B048-85BDC9FD1C3A}</a:tableStyleId>
              </a:tblPr>
              <a:tblGrid>
                <a:gridCol w="1463686">
                  <a:extLst>
                    <a:ext uri="{9D8B030D-6E8A-4147-A177-3AD203B41FA5}">
                      <a16:colId xmlns:a16="http://schemas.microsoft.com/office/drawing/2014/main" val="4067501989"/>
                    </a:ext>
                  </a:extLst>
                </a:gridCol>
                <a:gridCol w="1128172">
                  <a:extLst>
                    <a:ext uri="{9D8B030D-6E8A-4147-A177-3AD203B41FA5}">
                      <a16:colId xmlns:a16="http://schemas.microsoft.com/office/drawing/2014/main" val="3780962063"/>
                    </a:ext>
                  </a:extLst>
                </a:gridCol>
                <a:gridCol w="1295929">
                  <a:extLst>
                    <a:ext uri="{9D8B030D-6E8A-4147-A177-3AD203B41FA5}">
                      <a16:colId xmlns:a16="http://schemas.microsoft.com/office/drawing/2014/main" val="1563637334"/>
                    </a:ext>
                  </a:extLst>
                </a:gridCol>
              </a:tblGrid>
              <a:tr h="370840">
                <a:tc>
                  <a:txBody>
                    <a:bodyPr/>
                    <a:lstStyle/>
                    <a:p>
                      <a:pPr algn="l" fontAlgn="b"/>
                      <a:endParaRPr lang="en-US" sz="16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chemeClr val="bg1"/>
                          </a:solidFill>
                          <a:effectLst/>
                          <a:latin typeface="Calibri" panose="020F0502020204030204" pitchFamily="34" charset="0"/>
                        </a:rPr>
                        <a:t>In-Flows</a:t>
                      </a:r>
                      <a:endParaRPr lang="en-US" sz="1600" b="0"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chemeClr val="bg1"/>
                          </a:solidFill>
                          <a:effectLst/>
                          <a:latin typeface="Calibri" panose="020F0502020204030204" pitchFamily="34" charset="0"/>
                        </a:rPr>
                        <a:t>Net Migration</a:t>
                      </a:r>
                      <a:endParaRPr lang="en-US" sz="1600" b="0"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62133377"/>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Tarrant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14,501</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-5,333</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86183787"/>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Collin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13,637</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-1,803</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49646252"/>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Denton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9,576</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-8,105</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37770849"/>
                  </a:ext>
                </a:extLst>
              </a:tr>
              <a:tr h="370840">
                <a:tc>
                  <a:txBody>
                    <a:bodyPr/>
                    <a:lstStyle/>
                    <a:p>
                      <a:pPr algn="l" fontAlgn="b"/>
                      <a:r>
                        <a:rPr lang="en-US" sz="1600" b="0" i="0" u="none" strike="noStrike" dirty="0">
                          <a:solidFill>
                            <a:srgbClr val="000000"/>
                          </a:solidFill>
                          <a:effectLst/>
                          <a:latin typeface="Calibri" panose="020F0502020204030204" pitchFamily="34" charset="0"/>
                        </a:rPr>
                        <a:t>Harris </a:t>
                      </a:r>
                      <a:r>
                        <a:rPr lang="en-US" sz="1600" b="0" i="0" u="none" strike="noStrike" dirty="0" smtClean="0">
                          <a:solidFill>
                            <a:srgbClr val="000000"/>
                          </a:solidFill>
                          <a:effectLst/>
                          <a:latin typeface="Calibri" panose="020F0502020204030204" pitchFamily="34" charset="0"/>
                        </a:rPr>
                        <a:t>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3,771</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a:solidFill>
                            <a:srgbClr val="C00000"/>
                          </a:solidFill>
                          <a:effectLst/>
                          <a:latin typeface="Calibri" panose="020F0502020204030204" pitchFamily="34" charset="0"/>
                        </a:rPr>
                        <a:t>-</a:t>
                      </a:r>
                      <a:r>
                        <a:rPr lang="en-US" sz="1600" b="0" i="0" u="none" strike="noStrike" dirty="0" smtClean="0">
                          <a:solidFill>
                            <a:srgbClr val="C00000"/>
                          </a:solidFill>
                          <a:effectLst/>
                          <a:latin typeface="Calibri" panose="020F0502020204030204" pitchFamily="34" charset="0"/>
                        </a:rPr>
                        <a:t>1,013</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4467644"/>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Ellis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2,746</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a:solidFill>
                            <a:srgbClr val="C00000"/>
                          </a:solidFill>
                          <a:effectLst/>
                          <a:latin typeface="Calibri" panose="020F0502020204030204" pitchFamily="34" charset="0"/>
                        </a:rPr>
                        <a:t>-</a:t>
                      </a:r>
                      <a:r>
                        <a:rPr lang="en-US" sz="1600" b="0" i="0" u="none" strike="noStrike" dirty="0" smtClean="0">
                          <a:solidFill>
                            <a:srgbClr val="C00000"/>
                          </a:solidFill>
                          <a:effectLst/>
                          <a:latin typeface="Calibri" panose="020F0502020204030204" pitchFamily="34" charset="0"/>
                        </a:rPr>
                        <a:t>1,201</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42174771"/>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Kaufman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2,436</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-1,829</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62689232"/>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Travis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2,186</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C00000"/>
                          </a:solidFill>
                          <a:effectLst/>
                          <a:latin typeface="Calibri" panose="020F0502020204030204" pitchFamily="34" charset="0"/>
                        </a:rPr>
                        <a:t>-1,226</a:t>
                      </a:r>
                      <a:endParaRPr lang="en-US" sz="1600" b="0" i="0" u="none" strike="noStrike" dirty="0">
                        <a:solidFill>
                          <a:srgbClr val="C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55541280"/>
                  </a:ext>
                </a:extLst>
              </a:tr>
              <a:tr h="370840">
                <a:tc>
                  <a:txBody>
                    <a:bodyPr/>
                    <a:lstStyle/>
                    <a:p>
                      <a:pPr algn="l" fontAlgn="b"/>
                      <a:r>
                        <a:rPr lang="en-US" sz="1600" b="0" i="0" u="none" strike="noStrike" dirty="0" smtClean="0">
                          <a:solidFill>
                            <a:srgbClr val="000000"/>
                          </a:solidFill>
                          <a:effectLst/>
                          <a:latin typeface="Calibri" panose="020F0502020204030204" pitchFamily="34" charset="0"/>
                        </a:rPr>
                        <a:t>Bexar County</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2,070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chemeClr val="tx1"/>
                          </a:solidFill>
                          <a:effectLst/>
                          <a:latin typeface="Calibri" panose="020F0502020204030204" pitchFamily="34" charset="0"/>
                        </a:rPr>
                        <a:t>113</a:t>
                      </a:r>
                      <a:endParaRPr lang="en-US" sz="16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07557998"/>
                  </a:ext>
                </a:extLst>
              </a:tr>
            </a:tbl>
          </a:graphicData>
        </a:graphic>
      </p:graphicFrame>
      <p:sp>
        <p:nvSpPr>
          <p:cNvPr id="7" name="Title 6"/>
          <p:cNvSpPr>
            <a:spLocks noGrp="1"/>
          </p:cNvSpPr>
          <p:nvPr>
            <p:ph type="title"/>
          </p:nvPr>
        </p:nvSpPr>
        <p:spPr/>
        <p:txBody>
          <a:bodyPr>
            <a:normAutofit/>
          </a:bodyPr>
          <a:lstStyle/>
          <a:p>
            <a:r>
              <a:rPr lang="en-US" sz="2800" dirty="0" smtClean="0"/>
              <a:t>County to County Migration Flows, Dallas and Tarrant Counties, 2010-2014</a:t>
            </a:r>
            <a:endParaRPr lang="en-US" sz="2800" dirty="0"/>
          </a:p>
        </p:txBody>
      </p:sp>
      <p:sp>
        <p:nvSpPr>
          <p:cNvPr id="4" name="Slide Number Placeholder 3"/>
          <p:cNvSpPr>
            <a:spLocks noGrp="1"/>
          </p:cNvSpPr>
          <p:nvPr>
            <p:ph type="sldNum" sz="quarter" idx="4294967295"/>
          </p:nvPr>
        </p:nvSpPr>
        <p:spPr>
          <a:xfrm>
            <a:off x="8326438" y="6407150"/>
            <a:ext cx="817562" cy="314325"/>
          </a:xfrm>
        </p:spPr>
        <p:txBody>
          <a:bodyPr/>
          <a:lstStyle/>
          <a:p>
            <a:fld id="{2BC1FA3B-F0C1-4F58-90BE-DCC7501F4B28}" type="slidenum">
              <a:rPr lang="en-US" smtClean="0"/>
              <a:pPr/>
              <a:t>19</a:t>
            </a:fld>
            <a:endParaRPr lang="en-US" dirty="0"/>
          </a:p>
        </p:txBody>
      </p:sp>
    </p:spTree>
    <p:extLst>
      <p:ext uri="{BB962C8B-B14F-4D97-AF65-F5344CB8AC3E}">
        <p14:creationId xmlns:p14="http://schemas.microsoft.com/office/powerpoint/2010/main" val="200363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Demographic Overview</a:t>
            </a:r>
            <a:endParaRPr lang="en-US" sz="3200" dirty="0"/>
          </a:p>
        </p:txBody>
      </p:sp>
      <p:sp>
        <p:nvSpPr>
          <p:cNvPr id="3" name="Content Placeholder 2"/>
          <p:cNvSpPr>
            <a:spLocks noGrp="1"/>
          </p:cNvSpPr>
          <p:nvPr>
            <p:ph idx="1"/>
          </p:nvPr>
        </p:nvSpPr>
        <p:spPr/>
        <p:txBody>
          <a:bodyPr>
            <a:noAutofit/>
          </a:bodyPr>
          <a:lstStyle/>
          <a:p>
            <a:r>
              <a:rPr lang="en-US" sz="2000" dirty="0"/>
              <a:t>Texas is experiencing significant growth.</a:t>
            </a:r>
          </a:p>
          <a:p>
            <a:r>
              <a:rPr lang="en-US" sz="2000" dirty="0" smtClean="0"/>
              <a:t>Migration is the primary source of growth for metropolitan areas in Texas.</a:t>
            </a:r>
            <a:endParaRPr lang="en-US" sz="2000" dirty="0"/>
          </a:p>
          <a:p>
            <a:r>
              <a:rPr lang="en-US" sz="2000" dirty="0" smtClean="0"/>
              <a:t>For the second year in a row, the Dallas-Fort Worth-Arlington metro area added more people between 2016 and 2017 than any other metro in the country.</a:t>
            </a:r>
            <a:endParaRPr lang="en-US" sz="2000" dirty="0"/>
          </a:p>
          <a:p>
            <a:r>
              <a:rPr lang="en-US" sz="2000" dirty="0" smtClean="0"/>
              <a:t>About 60% of population change in the DFW metro area can be attributed to net migration.</a:t>
            </a:r>
            <a:endParaRPr lang="en-US" sz="2000" dirty="0"/>
          </a:p>
          <a:p>
            <a:r>
              <a:rPr lang="en-US" sz="2000" dirty="0" smtClean="0"/>
              <a:t>Internally, the DFW metro has significant population reallocation, impacting the principal core counties of Dallas and Tarrant in very different ways. </a:t>
            </a:r>
          </a:p>
          <a:p>
            <a:r>
              <a:rPr lang="en-US" sz="2000" dirty="0" smtClean="0"/>
              <a:t>International migration plays a key role in population growth in the DFW metro area.</a:t>
            </a:r>
            <a:endParaRPr lang="en-US" sz="2000" dirty="0"/>
          </a:p>
          <a:p>
            <a:r>
              <a:rPr lang="en-US" sz="2000" dirty="0" smtClean="0"/>
              <a:t>A young and growing workforce could be a competitive edge for Texas and its growing metro areas.</a:t>
            </a:r>
          </a:p>
          <a:p>
            <a:r>
              <a:rPr lang="en-US" sz="2000" dirty="0"/>
              <a:t>Demographic shifts may have serious implications for maintaining inclusive and equitable economic growth in the state</a:t>
            </a:r>
            <a:r>
              <a:rPr lang="en-US" sz="2000" dirty="0" smtClean="0"/>
              <a:t>.</a:t>
            </a:r>
            <a:endParaRPr lang="en-US" sz="20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a:t>
            </a:fld>
            <a:endParaRPr lang="en-US" dirty="0"/>
          </a:p>
        </p:txBody>
      </p:sp>
    </p:spTree>
    <p:extLst>
      <p:ext uri="{BB962C8B-B14F-4D97-AF65-F5344CB8AC3E}">
        <p14:creationId xmlns:p14="http://schemas.microsoft.com/office/powerpoint/2010/main" val="4009761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86" y="134475"/>
            <a:ext cx="8417988" cy="6723529"/>
          </a:xfrm>
          <a:prstGeom prst="rect">
            <a:avLst/>
          </a:prstGeom>
        </p:spPr>
      </p:pic>
      <p:sp>
        <p:nvSpPr>
          <p:cNvPr id="3" name="TextBox 2"/>
          <p:cNvSpPr txBox="1"/>
          <p:nvPr/>
        </p:nvSpPr>
        <p:spPr>
          <a:xfrm>
            <a:off x="2540574" y="255494"/>
            <a:ext cx="6324600" cy="523220"/>
          </a:xfrm>
          <a:prstGeom prst="rect">
            <a:avLst/>
          </a:prstGeom>
          <a:noFill/>
        </p:spPr>
        <p:txBody>
          <a:bodyPr wrap="square" rtlCol="0">
            <a:spAutoFit/>
          </a:bodyPr>
          <a:lstStyle/>
          <a:p>
            <a:pPr algn="r"/>
            <a:r>
              <a:rPr lang="en-US" sz="2800" dirty="0" smtClean="0">
                <a:solidFill>
                  <a:schemeClr val="accent5">
                    <a:lumMod val="50000"/>
                  </a:schemeClr>
                </a:solidFill>
                <a:latin typeface="+mj-lt"/>
              </a:rPr>
              <a:t>Texas continues to diversify.</a:t>
            </a:r>
            <a:endParaRPr lang="en-US" sz="2800" dirty="0">
              <a:solidFill>
                <a:schemeClr val="accent5">
                  <a:lumMod val="50000"/>
                </a:schemeClr>
              </a:solidFill>
              <a:latin typeface="+mj-lt"/>
            </a:endParaRPr>
          </a:p>
        </p:txBody>
      </p:sp>
    </p:spTree>
    <p:extLst>
      <p:ext uri="{BB962C8B-B14F-4D97-AF65-F5344CB8AC3E}">
        <p14:creationId xmlns:p14="http://schemas.microsoft.com/office/powerpoint/2010/main" val="4156256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37656"/>
            <a:ext cx="7391400" cy="990600"/>
          </a:xfrm>
          <a:prstGeom prst="rect">
            <a:avLst/>
          </a:prstGeom>
        </p:spPr>
        <p:txBody>
          <a:bodyPr/>
          <a:lstStyle/>
          <a:p>
            <a:pPr lvl="0" algn="ctr" eaLnBrk="1" hangingPunct="1">
              <a:defRPr/>
            </a:pPr>
            <a:r>
              <a:rPr lang="en-US" sz="2400" kern="0" dirty="0">
                <a:solidFill>
                  <a:schemeClr val="bg1"/>
                </a:solidFill>
                <a:ea typeface="+mj-ea"/>
                <a:cs typeface="+mj-cs"/>
              </a:rPr>
              <a:t>Texas Racial and Ethnic Composition, </a:t>
            </a:r>
          </a:p>
          <a:p>
            <a:pPr lvl="0" algn="ctr" eaLnBrk="1" hangingPunct="1">
              <a:defRPr/>
            </a:pPr>
            <a:r>
              <a:rPr lang="en-US" sz="2400" kern="0" dirty="0">
                <a:solidFill>
                  <a:schemeClr val="bg1"/>
                </a:solidFill>
                <a:ea typeface="+mj-ea"/>
                <a:cs typeface="+mj-cs"/>
              </a:rPr>
              <a:t>2000, 2010, and </a:t>
            </a:r>
            <a:r>
              <a:rPr lang="en-US" sz="2400" kern="0" dirty="0" smtClean="0">
                <a:solidFill>
                  <a:schemeClr val="bg1"/>
                </a:solidFill>
                <a:ea typeface="+mj-ea"/>
                <a:cs typeface="+mj-cs"/>
              </a:rPr>
              <a:t>2017</a:t>
            </a:r>
            <a:endParaRPr lang="en-US" sz="2400" kern="0" dirty="0">
              <a:solidFill>
                <a:schemeClr val="bg1"/>
              </a:solidFill>
              <a:ea typeface="+mj-ea"/>
              <a:cs typeface="+mj-cs"/>
            </a:endParaRPr>
          </a:p>
        </p:txBody>
      </p:sp>
      <p:sp>
        <p:nvSpPr>
          <p:cNvPr id="9" name="Rectangle 8"/>
          <p:cNvSpPr/>
          <p:nvPr/>
        </p:nvSpPr>
        <p:spPr>
          <a:xfrm>
            <a:off x="0" y="6472543"/>
            <a:ext cx="8001000" cy="430887"/>
          </a:xfrm>
          <a:prstGeom prst="rect">
            <a:avLst/>
          </a:prstGeom>
        </p:spPr>
        <p:txBody>
          <a:bodyPr wrap="square">
            <a:spAutoFit/>
          </a:bodyPr>
          <a:lstStyle/>
          <a:p>
            <a:r>
              <a:rPr lang="en-US" sz="1100" dirty="0">
                <a:solidFill>
                  <a:schemeClr val="tx1">
                    <a:lumMod val="50000"/>
                    <a:lumOff val="50000"/>
                  </a:schemeClr>
                </a:solidFill>
              </a:rPr>
              <a:t>Source: U.S. Census Bureau. 2000, 2010 Decennial Census and </a:t>
            </a:r>
            <a:r>
              <a:rPr lang="en-US" sz="1100" dirty="0" smtClean="0">
                <a:solidFill>
                  <a:schemeClr val="tx1">
                    <a:lumMod val="50000"/>
                    <a:lumOff val="50000"/>
                  </a:schemeClr>
                </a:solidFill>
              </a:rPr>
              <a:t>2017 </a:t>
            </a:r>
            <a:r>
              <a:rPr lang="en-US" sz="1100" dirty="0">
                <a:solidFill>
                  <a:schemeClr val="tx1">
                    <a:lumMod val="50000"/>
                    <a:lumOff val="50000"/>
                  </a:schemeClr>
                </a:solidFill>
              </a:rPr>
              <a:t>Population Estimates					</a:t>
            </a:r>
          </a:p>
        </p:txBody>
      </p:sp>
      <p:sp>
        <p:nvSpPr>
          <p:cNvPr id="7" name="Slide Number Placeholder 3"/>
          <p:cNvSpPr txBox="1">
            <a:spLocks/>
          </p:cNvSpPr>
          <p:nvPr/>
        </p:nvSpPr>
        <p:spPr>
          <a:xfrm>
            <a:off x="6553200" y="6356355"/>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dirty="0"/>
              <a:t>11</a:t>
            </a:r>
          </a:p>
        </p:txBody>
      </p:sp>
      <p:graphicFrame>
        <p:nvGraphicFramePr>
          <p:cNvPr id="11" name="Chart 10"/>
          <p:cNvGraphicFramePr>
            <a:graphicFrameLocks noGrp="1"/>
          </p:cNvGraphicFramePr>
          <p:nvPr>
            <p:extLst/>
          </p:nvPr>
        </p:nvGraphicFramePr>
        <p:xfrm>
          <a:off x="-721708" y="1112122"/>
          <a:ext cx="4966253" cy="3720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noGrp="1"/>
          </p:cNvGraphicFramePr>
          <p:nvPr>
            <p:extLst/>
          </p:nvPr>
        </p:nvGraphicFramePr>
        <p:xfrm>
          <a:off x="2336457" y="1819277"/>
          <a:ext cx="4415027" cy="37298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noGrp="1"/>
          </p:cNvGraphicFramePr>
          <p:nvPr>
            <p:extLst>
              <p:ext uri="{D42A27DB-BD31-4B8C-83A1-F6EECF244321}">
                <p14:modId xmlns:p14="http://schemas.microsoft.com/office/powerpoint/2010/main" val="1758188297"/>
              </p:ext>
            </p:extLst>
          </p:nvPr>
        </p:nvGraphicFramePr>
        <p:xfrm>
          <a:off x="5217042" y="2984205"/>
          <a:ext cx="4253024" cy="33721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14007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Race/Ethnicity Composition, Dallas Metro Area and DFW Counties, 2017</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22</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422096105"/>
              </p:ext>
            </p:extLst>
          </p:nvPr>
        </p:nvGraphicFramePr>
        <p:xfrm>
          <a:off x="4521926" y="1414019"/>
          <a:ext cx="4433478" cy="4509300"/>
        </p:xfrm>
        <a:graphic>
          <a:graphicData uri="http://schemas.openxmlformats.org/drawingml/2006/table">
            <a:tbl>
              <a:tblPr firstRow="1" bandRow="1">
                <a:tableStyleId>{5C22544A-7EE6-4342-B048-85BDC9FD1C3A}</a:tableStyleId>
              </a:tblPr>
              <a:tblGrid>
                <a:gridCol w="992188">
                  <a:extLst>
                    <a:ext uri="{9D8B030D-6E8A-4147-A177-3AD203B41FA5}">
                      <a16:colId xmlns:a16="http://schemas.microsoft.com/office/drawing/2014/main" val="1843731899"/>
                    </a:ext>
                  </a:extLst>
                </a:gridCol>
                <a:gridCol w="688258">
                  <a:extLst>
                    <a:ext uri="{9D8B030D-6E8A-4147-A177-3AD203B41FA5}">
                      <a16:colId xmlns:a16="http://schemas.microsoft.com/office/drawing/2014/main" val="3942893218"/>
                    </a:ext>
                  </a:extLst>
                </a:gridCol>
                <a:gridCol w="688258">
                  <a:extLst>
                    <a:ext uri="{9D8B030D-6E8A-4147-A177-3AD203B41FA5}">
                      <a16:colId xmlns:a16="http://schemas.microsoft.com/office/drawing/2014/main" val="831295915"/>
                    </a:ext>
                  </a:extLst>
                </a:gridCol>
                <a:gridCol w="817861">
                  <a:extLst>
                    <a:ext uri="{9D8B030D-6E8A-4147-A177-3AD203B41FA5}">
                      <a16:colId xmlns:a16="http://schemas.microsoft.com/office/drawing/2014/main" val="3820081949"/>
                    </a:ext>
                  </a:extLst>
                </a:gridCol>
                <a:gridCol w="646470">
                  <a:extLst>
                    <a:ext uri="{9D8B030D-6E8A-4147-A177-3AD203B41FA5}">
                      <a16:colId xmlns:a16="http://schemas.microsoft.com/office/drawing/2014/main" val="2029511319"/>
                    </a:ext>
                  </a:extLst>
                </a:gridCol>
                <a:gridCol w="600443">
                  <a:extLst>
                    <a:ext uri="{9D8B030D-6E8A-4147-A177-3AD203B41FA5}">
                      <a16:colId xmlns:a16="http://schemas.microsoft.com/office/drawing/2014/main" val="399579599"/>
                    </a:ext>
                  </a:extLst>
                </a:gridCol>
              </a:tblGrid>
              <a:tr h="333230">
                <a:tc>
                  <a:txBody>
                    <a:bodyPr/>
                    <a:lstStyle/>
                    <a:p>
                      <a:pPr algn="ctr" fontAlgn="b"/>
                      <a:endParaRPr lang="en-US" sz="1100" b="0" i="0" u="none" strike="noStrike">
                        <a:solidFill>
                          <a:schemeClr val="bg1"/>
                        </a:solidFill>
                        <a:effectLst/>
                        <a:latin typeface="Calibri" panose="020F0502020204030204" pitchFamily="34" charset="0"/>
                      </a:endParaRPr>
                    </a:p>
                  </a:txBody>
                  <a:tcPr marL="7620" marR="7620" marT="7620" marB="0" anchor="b"/>
                </a:tc>
                <a:tc>
                  <a:txBody>
                    <a:bodyPr/>
                    <a:lstStyle/>
                    <a:p>
                      <a:pPr algn="ctr" fontAlgn="b"/>
                      <a:r>
                        <a:rPr lang="en-US" sz="1100" b="0" i="0" u="none" strike="noStrike">
                          <a:solidFill>
                            <a:schemeClr val="bg1"/>
                          </a:solidFill>
                          <a:effectLst/>
                          <a:latin typeface="Calibri" panose="020F0502020204030204" pitchFamily="34" charset="0"/>
                        </a:rPr>
                        <a:t>Hispanic</a:t>
                      </a:r>
                    </a:p>
                  </a:txBody>
                  <a:tcPr marL="7620" marR="7620" marT="7620" marB="0" anchor="b"/>
                </a:tc>
                <a:tc>
                  <a:txBody>
                    <a:bodyPr/>
                    <a:lstStyle/>
                    <a:p>
                      <a:pPr algn="ctr" fontAlgn="b"/>
                      <a:r>
                        <a:rPr lang="en-US" sz="1100" b="0" i="0" u="none" strike="noStrike">
                          <a:solidFill>
                            <a:schemeClr val="bg1"/>
                          </a:solidFill>
                          <a:effectLst/>
                          <a:latin typeface="Calibri" panose="020F0502020204030204" pitchFamily="34" charset="0"/>
                        </a:rPr>
                        <a:t>NH White</a:t>
                      </a:r>
                    </a:p>
                  </a:txBody>
                  <a:tcPr marL="7620" marR="7620" marT="7620" marB="0" anchor="b"/>
                </a:tc>
                <a:tc>
                  <a:txBody>
                    <a:bodyPr/>
                    <a:lstStyle/>
                    <a:p>
                      <a:pPr algn="ctr" fontAlgn="b"/>
                      <a:r>
                        <a:rPr lang="en-US" sz="1100" b="0" i="0" u="none" strike="noStrike">
                          <a:solidFill>
                            <a:schemeClr val="bg1"/>
                          </a:solidFill>
                          <a:effectLst/>
                          <a:latin typeface="Calibri" panose="020F0502020204030204" pitchFamily="34" charset="0"/>
                        </a:rPr>
                        <a:t>NH Black</a:t>
                      </a:r>
                    </a:p>
                  </a:txBody>
                  <a:tcPr marL="7620" marR="7620" marT="7620" marB="0" anchor="b"/>
                </a:tc>
                <a:tc>
                  <a:txBody>
                    <a:bodyPr/>
                    <a:lstStyle/>
                    <a:p>
                      <a:pPr algn="ctr" fontAlgn="b"/>
                      <a:r>
                        <a:rPr lang="en-US" sz="1100" b="0" i="0" u="none" strike="noStrike">
                          <a:solidFill>
                            <a:schemeClr val="bg1"/>
                          </a:solidFill>
                          <a:effectLst/>
                          <a:latin typeface="Calibri" panose="020F0502020204030204" pitchFamily="34" charset="0"/>
                        </a:rPr>
                        <a:t>NH Asian</a:t>
                      </a:r>
                    </a:p>
                  </a:txBody>
                  <a:tcPr marL="7620" marR="7620" marT="7620" marB="0" anchor="b"/>
                </a:tc>
                <a:tc>
                  <a:txBody>
                    <a:bodyPr/>
                    <a:lstStyle/>
                    <a:p>
                      <a:pPr algn="ctr" fontAlgn="b"/>
                      <a:r>
                        <a:rPr lang="en-US" sz="1100" b="0" i="0" u="none" strike="noStrike" dirty="0">
                          <a:solidFill>
                            <a:schemeClr val="bg1"/>
                          </a:solidFill>
                          <a:effectLst/>
                          <a:latin typeface="Calibri" panose="020F0502020204030204" pitchFamily="34" charset="0"/>
                        </a:rPr>
                        <a:t>NH Two or More Races</a:t>
                      </a:r>
                    </a:p>
                  </a:txBody>
                  <a:tcPr marL="7620" marR="7620" marT="7620" marB="0" anchor="b"/>
                </a:tc>
                <a:extLst>
                  <a:ext uri="{0D108BD9-81ED-4DB2-BD59-A6C34878D82A}">
                    <a16:rowId xmlns:a16="http://schemas.microsoft.com/office/drawing/2014/main" val="1684835834"/>
                  </a:ext>
                </a:extLst>
              </a:tr>
              <a:tr h="333230">
                <a:tc>
                  <a:txBody>
                    <a:bodyPr/>
                    <a:lstStyle/>
                    <a:p>
                      <a:pPr algn="l" fontAlgn="b"/>
                      <a:r>
                        <a:rPr lang="en-US" sz="1100" b="0" i="0" u="none" strike="noStrike">
                          <a:solidFill>
                            <a:srgbClr val="000000"/>
                          </a:solidFill>
                          <a:effectLst/>
                          <a:latin typeface="Calibri" panose="020F0502020204030204" pitchFamily="34" charset="0"/>
                        </a:rPr>
                        <a:t>Collin</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15.3%</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57.3%</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9.7%</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14.9%</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2.3%</a:t>
                      </a:r>
                    </a:p>
                  </a:txBody>
                  <a:tcPr marL="7620" marR="7620" marT="7620" marB="0" anchor="b"/>
                </a:tc>
                <a:extLst>
                  <a:ext uri="{0D108BD9-81ED-4DB2-BD59-A6C34878D82A}">
                    <a16:rowId xmlns:a16="http://schemas.microsoft.com/office/drawing/2014/main" val="1564956679"/>
                  </a:ext>
                </a:extLst>
              </a:tr>
              <a:tr h="333230">
                <a:tc>
                  <a:txBody>
                    <a:bodyPr/>
                    <a:lstStyle/>
                    <a:p>
                      <a:pPr algn="l" fontAlgn="b"/>
                      <a:r>
                        <a:rPr lang="en-US" sz="1100" b="0" i="0" u="none" strike="noStrike">
                          <a:solidFill>
                            <a:srgbClr val="000000"/>
                          </a:solidFill>
                          <a:effectLst/>
                          <a:latin typeface="Calibri" panose="020F0502020204030204" pitchFamily="34" charset="0"/>
                        </a:rPr>
                        <a:t>Dallas</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40.2%</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29.2%</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22.5%</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6.3%</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1.4%</a:t>
                      </a:r>
                    </a:p>
                  </a:txBody>
                  <a:tcPr marL="7620" marR="7620" marT="7620" marB="0" anchor="b"/>
                </a:tc>
                <a:extLst>
                  <a:ext uri="{0D108BD9-81ED-4DB2-BD59-A6C34878D82A}">
                    <a16:rowId xmlns:a16="http://schemas.microsoft.com/office/drawing/2014/main" val="1157697807"/>
                  </a:ext>
                </a:extLst>
              </a:tr>
              <a:tr h="333230">
                <a:tc>
                  <a:txBody>
                    <a:bodyPr/>
                    <a:lstStyle/>
                    <a:p>
                      <a:pPr algn="l" fontAlgn="b"/>
                      <a:r>
                        <a:rPr lang="en-US" sz="1100" b="0" i="0" u="none" strike="noStrike">
                          <a:solidFill>
                            <a:srgbClr val="000000"/>
                          </a:solidFill>
                          <a:effectLst/>
                          <a:latin typeface="Calibri" panose="020F0502020204030204" pitchFamily="34" charset="0"/>
                        </a:rPr>
                        <a:t>Delta</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7.6%</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81.0%</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6.2%</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0.7%</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2.7%</a:t>
                      </a:r>
                    </a:p>
                  </a:txBody>
                  <a:tcPr marL="7620" marR="7620" marT="7620" marB="0" anchor="b"/>
                </a:tc>
                <a:extLst>
                  <a:ext uri="{0D108BD9-81ED-4DB2-BD59-A6C34878D82A}">
                    <a16:rowId xmlns:a16="http://schemas.microsoft.com/office/drawing/2014/main" val="794760411"/>
                  </a:ext>
                </a:extLst>
              </a:tr>
              <a:tr h="333230">
                <a:tc>
                  <a:txBody>
                    <a:bodyPr/>
                    <a:lstStyle/>
                    <a:p>
                      <a:pPr algn="l" fontAlgn="b"/>
                      <a:r>
                        <a:rPr lang="en-US" sz="1100" b="0" i="0" u="none" strike="noStrike">
                          <a:solidFill>
                            <a:srgbClr val="000000"/>
                          </a:solidFill>
                          <a:effectLst/>
                          <a:latin typeface="Calibri" panose="020F0502020204030204" pitchFamily="34" charset="0"/>
                        </a:rPr>
                        <a:t>Denton</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19.4%</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59.3%</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9.8%</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8.9%</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2.1%</a:t>
                      </a:r>
                    </a:p>
                  </a:txBody>
                  <a:tcPr marL="7620" marR="7620" marT="7620" marB="0" anchor="b"/>
                </a:tc>
                <a:extLst>
                  <a:ext uri="{0D108BD9-81ED-4DB2-BD59-A6C34878D82A}">
                    <a16:rowId xmlns:a16="http://schemas.microsoft.com/office/drawing/2014/main" val="2276550380"/>
                  </a:ext>
                </a:extLst>
              </a:tr>
              <a:tr h="333230">
                <a:tc>
                  <a:txBody>
                    <a:bodyPr/>
                    <a:lstStyle/>
                    <a:p>
                      <a:pPr algn="l" fontAlgn="b"/>
                      <a:r>
                        <a:rPr lang="en-US" sz="1100" b="0" i="0" u="none" strike="noStrike">
                          <a:solidFill>
                            <a:srgbClr val="000000"/>
                          </a:solidFill>
                          <a:effectLst/>
                          <a:latin typeface="Calibri" panose="020F0502020204030204" pitchFamily="34" charset="0"/>
                        </a:rPr>
                        <a:t>Ellis</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26.3%</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60.8%</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10.3%</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0.7%</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1.4%</a:t>
                      </a:r>
                    </a:p>
                  </a:txBody>
                  <a:tcPr marL="7620" marR="7620" marT="7620" marB="0" anchor="b"/>
                </a:tc>
                <a:extLst>
                  <a:ext uri="{0D108BD9-81ED-4DB2-BD59-A6C34878D82A}">
                    <a16:rowId xmlns:a16="http://schemas.microsoft.com/office/drawing/2014/main" val="1772631813"/>
                  </a:ext>
                </a:extLst>
              </a:tr>
              <a:tr h="333230">
                <a:tc>
                  <a:txBody>
                    <a:bodyPr/>
                    <a:lstStyle/>
                    <a:p>
                      <a:pPr algn="l" fontAlgn="b"/>
                      <a:r>
                        <a:rPr lang="en-US" sz="1100" b="0" i="0" u="none" strike="noStrike">
                          <a:solidFill>
                            <a:srgbClr val="000000"/>
                          </a:solidFill>
                          <a:effectLst/>
                          <a:latin typeface="Calibri" panose="020F0502020204030204" pitchFamily="34" charset="0"/>
                        </a:rPr>
                        <a:t>Hunt</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16.4%</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71.7%</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7.9%</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1.4%</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1.7%</a:t>
                      </a:r>
                    </a:p>
                  </a:txBody>
                  <a:tcPr marL="7620" marR="7620" marT="7620" marB="0" anchor="b"/>
                </a:tc>
                <a:extLst>
                  <a:ext uri="{0D108BD9-81ED-4DB2-BD59-A6C34878D82A}">
                    <a16:rowId xmlns:a16="http://schemas.microsoft.com/office/drawing/2014/main" val="96737412"/>
                  </a:ext>
                </a:extLst>
              </a:tr>
              <a:tr h="333230">
                <a:tc>
                  <a:txBody>
                    <a:bodyPr/>
                    <a:lstStyle/>
                    <a:p>
                      <a:pPr algn="l" fontAlgn="b"/>
                      <a:r>
                        <a:rPr lang="en-US" sz="1100" b="0" i="0" u="none" strike="noStrike">
                          <a:solidFill>
                            <a:srgbClr val="000000"/>
                          </a:solidFill>
                          <a:effectLst/>
                          <a:latin typeface="Calibri" panose="020F0502020204030204" pitchFamily="34" charset="0"/>
                        </a:rPr>
                        <a:t>Johnson</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21.3%</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72.2%</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3.2%</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0.8%</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1.6%</a:t>
                      </a:r>
                    </a:p>
                  </a:txBody>
                  <a:tcPr marL="7620" marR="7620" marT="7620" marB="0" anchor="b"/>
                </a:tc>
                <a:extLst>
                  <a:ext uri="{0D108BD9-81ED-4DB2-BD59-A6C34878D82A}">
                    <a16:rowId xmlns:a16="http://schemas.microsoft.com/office/drawing/2014/main" val="3340041611"/>
                  </a:ext>
                </a:extLst>
              </a:tr>
              <a:tr h="333230">
                <a:tc>
                  <a:txBody>
                    <a:bodyPr/>
                    <a:lstStyle/>
                    <a:p>
                      <a:pPr algn="l" fontAlgn="b"/>
                      <a:r>
                        <a:rPr lang="en-US" sz="1100" b="0" i="0" u="none" strike="noStrike">
                          <a:solidFill>
                            <a:srgbClr val="000000"/>
                          </a:solidFill>
                          <a:effectLst/>
                          <a:latin typeface="Calibri" panose="020F0502020204030204" pitchFamily="34" charset="0"/>
                        </a:rPr>
                        <a:t>Kaufman</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21.4%</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64.1%</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11.1%</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1.2%</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1.6%</a:t>
                      </a:r>
                    </a:p>
                  </a:txBody>
                  <a:tcPr marL="7620" marR="7620" marT="7620" marB="0" anchor="b"/>
                </a:tc>
                <a:extLst>
                  <a:ext uri="{0D108BD9-81ED-4DB2-BD59-A6C34878D82A}">
                    <a16:rowId xmlns:a16="http://schemas.microsoft.com/office/drawing/2014/main" val="2303093164"/>
                  </a:ext>
                </a:extLst>
              </a:tr>
              <a:tr h="333230">
                <a:tc>
                  <a:txBody>
                    <a:bodyPr/>
                    <a:lstStyle/>
                    <a:p>
                      <a:pPr algn="l" fontAlgn="b"/>
                      <a:r>
                        <a:rPr lang="en-US" sz="1100" b="0" i="0" u="none" strike="noStrike">
                          <a:solidFill>
                            <a:srgbClr val="000000"/>
                          </a:solidFill>
                          <a:effectLst/>
                          <a:latin typeface="Calibri" panose="020F0502020204030204" pitchFamily="34" charset="0"/>
                        </a:rPr>
                        <a:t>Parker</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12.2%</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83.6%</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1.4%</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0.6%</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1.5%</a:t>
                      </a:r>
                    </a:p>
                  </a:txBody>
                  <a:tcPr marL="7620" marR="7620" marT="7620" marB="0" anchor="b"/>
                </a:tc>
                <a:extLst>
                  <a:ext uri="{0D108BD9-81ED-4DB2-BD59-A6C34878D82A}">
                    <a16:rowId xmlns:a16="http://schemas.microsoft.com/office/drawing/2014/main" val="2452302705"/>
                  </a:ext>
                </a:extLst>
              </a:tr>
              <a:tr h="333230">
                <a:tc>
                  <a:txBody>
                    <a:bodyPr/>
                    <a:lstStyle/>
                    <a:p>
                      <a:pPr algn="l" fontAlgn="b"/>
                      <a:r>
                        <a:rPr lang="en-US" sz="1100" b="0" i="0" u="none" strike="noStrike">
                          <a:solidFill>
                            <a:srgbClr val="000000"/>
                          </a:solidFill>
                          <a:effectLst/>
                          <a:latin typeface="Calibri" panose="020F0502020204030204" pitchFamily="34" charset="0"/>
                        </a:rPr>
                        <a:t>Rockwall</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17.7%</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71.2%</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6.2%</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2.7%</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1.7%</a:t>
                      </a:r>
                    </a:p>
                  </a:txBody>
                  <a:tcPr marL="7620" marR="7620" marT="7620" marB="0" anchor="b"/>
                </a:tc>
                <a:extLst>
                  <a:ext uri="{0D108BD9-81ED-4DB2-BD59-A6C34878D82A}">
                    <a16:rowId xmlns:a16="http://schemas.microsoft.com/office/drawing/2014/main" val="3942290073"/>
                  </a:ext>
                </a:extLst>
              </a:tr>
              <a:tr h="333230">
                <a:tc>
                  <a:txBody>
                    <a:bodyPr/>
                    <a:lstStyle/>
                    <a:p>
                      <a:pPr algn="l" fontAlgn="b"/>
                      <a:r>
                        <a:rPr lang="en-US" sz="1100" b="0" i="0" u="none" strike="noStrike">
                          <a:solidFill>
                            <a:srgbClr val="000000"/>
                          </a:solidFill>
                          <a:effectLst/>
                          <a:latin typeface="Calibri" panose="020F0502020204030204" pitchFamily="34" charset="0"/>
                        </a:rPr>
                        <a:t>Tarrant</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28.9%</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46.8%</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16.3%</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5.5%</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1.9%</a:t>
                      </a:r>
                    </a:p>
                  </a:txBody>
                  <a:tcPr marL="7620" marR="7620" marT="7620" marB="0" anchor="b"/>
                </a:tc>
                <a:extLst>
                  <a:ext uri="{0D108BD9-81ED-4DB2-BD59-A6C34878D82A}">
                    <a16:rowId xmlns:a16="http://schemas.microsoft.com/office/drawing/2014/main" val="3480127439"/>
                  </a:ext>
                </a:extLst>
              </a:tr>
              <a:tr h="333230">
                <a:tc>
                  <a:txBody>
                    <a:bodyPr/>
                    <a:lstStyle/>
                    <a:p>
                      <a:pPr algn="l" fontAlgn="b"/>
                      <a:r>
                        <a:rPr lang="en-US" sz="1100" b="0" i="0" u="none" strike="noStrike">
                          <a:solidFill>
                            <a:srgbClr val="000000"/>
                          </a:solidFill>
                          <a:effectLst/>
                          <a:latin typeface="Calibri" panose="020F0502020204030204" pitchFamily="34" charset="0"/>
                        </a:rPr>
                        <a:t>Wise</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19.5%</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76.5%</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1.4%</a:t>
                      </a:r>
                    </a:p>
                  </a:txBody>
                  <a:tcPr marL="7620" marR="7620" marT="7620" marB="0" anchor="b"/>
                </a:tc>
                <a:tc>
                  <a:txBody>
                    <a:bodyPr/>
                    <a:lstStyle/>
                    <a:p>
                      <a:pPr algn="r" fontAlgn="b"/>
                      <a:r>
                        <a:rPr lang="en-US" sz="1100" b="0" i="0" u="none" strike="noStrike">
                          <a:solidFill>
                            <a:srgbClr val="000000"/>
                          </a:solidFill>
                          <a:effectLst/>
                          <a:latin typeface="Calibri" panose="020F0502020204030204" pitchFamily="34" charset="0"/>
                        </a:rPr>
                        <a:t>0.5%</a:t>
                      </a:r>
                    </a:p>
                  </a:txBody>
                  <a:tcPr marL="7620" marR="7620" marT="7620" marB="0" anchor="b"/>
                </a:tc>
                <a:tc>
                  <a:txBody>
                    <a:bodyPr/>
                    <a:lstStyle/>
                    <a:p>
                      <a:pPr algn="r" fontAlgn="b"/>
                      <a:r>
                        <a:rPr lang="en-US" sz="1100" b="0" i="0" u="none" strike="noStrike" dirty="0">
                          <a:solidFill>
                            <a:srgbClr val="000000"/>
                          </a:solidFill>
                          <a:effectLst/>
                          <a:latin typeface="Calibri" panose="020F0502020204030204" pitchFamily="34" charset="0"/>
                        </a:rPr>
                        <a:t>1.4%</a:t>
                      </a:r>
                    </a:p>
                  </a:txBody>
                  <a:tcPr marL="7620" marR="7620" marT="7620" marB="0" anchor="b"/>
                </a:tc>
                <a:extLst>
                  <a:ext uri="{0D108BD9-81ED-4DB2-BD59-A6C34878D82A}">
                    <a16:rowId xmlns:a16="http://schemas.microsoft.com/office/drawing/2014/main" val="4096354968"/>
                  </a:ext>
                </a:extLst>
              </a:tr>
            </a:tbl>
          </a:graphicData>
        </a:graphic>
      </p:graphicFrame>
      <p:sp>
        <p:nvSpPr>
          <p:cNvPr id="12" name="TextBox 11"/>
          <p:cNvSpPr txBox="1"/>
          <p:nvPr/>
        </p:nvSpPr>
        <p:spPr>
          <a:xfrm>
            <a:off x="4521926" y="5900505"/>
            <a:ext cx="3204723" cy="253916"/>
          </a:xfrm>
          <a:prstGeom prst="rect">
            <a:avLst/>
          </a:prstGeom>
          <a:noFill/>
        </p:spPr>
        <p:txBody>
          <a:bodyPr wrap="none" rtlCol="0">
            <a:spAutoFit/>
          </a:bodyPr>
          <a:lstStyle/>
          <a:p>
            <a:r>
              <a:rPr lang="en-US" sz="1050" dirty="0">
                <a:solidFill>
                  <a:schemeClr val="tx1">
                    <a:lumMod val="50000"/>
                    <a:lumOff val="50000"/>
                  </a:schemeClr>
                </a:solidFill>
              </a:rPr>
              <a:t>Source: U.S. Census Bureau, </a:t>
            </a:r>
            <a:r>
              <a:rPr lang="en-US" sz="1050" dirty="0" smtClean="0">
                <a:solidFill>
                  <a:schemeClr val="tx1">
                    <a:lumMod val="50000"/>
                    <a:lumOff val="50000"/>
                  </a:schemeClr>
                </a:solidFill>
              </a:rPr>
              <a:t>2017 Population Estimates</a:t>
            </a:r>
            <a:endParaRPr lang="en-US" sz="1050" dirty="0">
              <a:solidFill>
                <a:schemeClr val="tx1">
                  <a:lumMod val="50000"/>
                  <a:lumOff val="50000"/>
                </a:schemeClr>
              </a:solidFill>
            </a:endParaRPr>
          </a:p>
        </p:txBody>
      </p:sp>
      <p:sp>
        <p:nvSpPr>
          <p:cNvPr id="13" name="TextBox 12"/>
          <p:cNvSpPr txBox="1"/>
          <p:nvPr/>
        </p:nvSpPr>
        <p:spPr>
          <a:xfrm>
            <a:off x="53636" y="5909350"/>
            <a:ext cx="4373313" cy="246221"/>
          </a:xfrm>
          <a:prstGeom prst="rect">
            <a:avLst/>
          </a:prstGeom>
          <a:noFill/>
        </p:spPr>
        <p:txBody>
          <a:bodyPr wrap="none" rtlCol="0">
            <a:spAutoFit/>
          </a:bodyPr>
          <a:lstStyle/>
          <a:p>
            <a:r>
              <a:rPr lang="en-US" sz="1000" dirty="0">
                <a:solidFill>
                  <a:schemeClr val="tx1">
                    <a:lumMod val="50000"/>
                    <a:lumOff val="50000"/>
                  </a:schemeClr>
                </a:solidFill>
              </a:rPr>
              <a:t>Source: U.S. Census Bureau, </a:t>
            </a:r>
            <a:r>
              <a:rPr lang="en-US" sz="1000" dirty="0" smtClean="0">
                <a:solidFill>
                  <a:schemeClr val="tx1">
                    <a:lumMod val="50000"/>
                    <a:lumOff val="50000"/>
                  </a:schemeClr>
                </a:solidFill>
              </a:rPr>
              <a:t>2017 American </a:t>
            </a:r>
            <a:r>
              <a:rPr lang="en-US" sz="1000" dirty="0">
                <a:solidFill>
                  <a:schemeClr val="tx1">
                    <a:lumMod val="50000"/>
                    <a:lumOff val="50000"/>
                  </a:schemeClr>
                </a:solidFill>
              </a:rPr>
              <a:t>Community </a:t>
            </a:r>
            <a:r>
              <a:rPr lang="en-US" sz="1000" dirty="0" smtClean="0">
                <a:solidFill>
                  <a:schemeClr val="tx1">
                    <a:lumMod val="50000"/>
                    <a:lumOff val="50000"/>
                  </a:schemeClr>
                </a:solidFill>
              </a:rPr>
              <a:t>Survey 1-Year Estimates</a:t>
            </a:r>
            <a:endParaRPr lang="en-US" sz="1000" dirty="0">
              <a:solidFill>
                <a:schemeClr val="tx1">
                  <a:lumMod val="50000"/>
                  <a:lumOff val="50000"/>
                </a:schemeClr>
              </a:solidFill>
            </a:endParaRPr>
          </a:p>
        </p:txBody>
      </p:sp>
      <p:sp>
        <p:nvSpPr>
          <p:cNvPr id="14" name="TextBox 13"/>
          <p:cNvSpPr txBox="1"/>
          <p:nvPr/>
        </p:nvSpPr>
        <p:spPr>
          <a:xfrm>
            <a:off x="588409" y="1534159"/>
            <a:ext cx="3155031" cy="307777"/>
          </a:xfrm>
          <a:prstGeom prst="rect">
            <a:avLst/>
          </a:prstGeom>
          <a:noFill/>
        </p:spPr>
        <p:txBody>
          <a:bodyPr wrap="none" rtlCol="0">
            <a:spAutoFit/>
          </a:bodyPr>
          <a:lstStyle/>
          <a:p>
            <a:r>
              <a:rPr lang="en-US" sz="1400" b="1" dirty="0" smtClean="0">
                <a:solidFill>
                  <a:schemeClr val="accent1">
                    <a:lumMod val="50000"/>
                  </a:schemeClr>
                </a:solidFill>
              </a:rPr>
              <a:t>Dallas-Fort Worth-Arlington Metro Area</a:t>
            </a:r>
            <a:endParaRPr lang="en-US" sz="1400" b="1" dirty="0">
              <a:solidFill>
                <a:schemeClr val="accent1">
                  <a:lumMod val="50000"/>
                </a:schemeClr>
              </a:solidFill>
            </a:endParaRPr>
          </a:p>
        </p:txBody>
      </p:sp>
      <p:graphicFrame>
        <p:nvGraphicFramePr>
          <p:cNvPr id="10" name="Chart 9"/>
          <p:cNvGraphicFramePr>
            <a:graphicFrameLocks/>
          </p:cNvGraphicFramePr>
          <p:nvPr>
            <p:extLst>
              <p:ext uri="{D42A27DB-BD31-4B8C-83A1-F6EECF244321}">
                <p14:modId xmlns:p14="http://schemas.microsoft.com/office/powerpoint/2010/main" val="1183996293"/>
              </p:ext>
            </p:extLst>
          </p:nvPr>
        </p:nvGraphicFramePr>
        <p:xfrm>
          <a:off x="-358128" y="1925603"/>
          <a:ext cx="5196840" cy="38823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6605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Numeric and Percent Change by Race/Ethnicity, 2010 to 2016</a:t>
            </a:r>
            <a:endParaRPr lang="en-US" dirty="0"/>
          </a:p>
        </p:txBody>
      </p:sp>
      <p:graphicFrame>
        <p:nvGraphicFramePr>
          <p:cNvPr id="7" name="Content Placeholder 6"/>
          <p:cNvGraphicFramePr>
            <a:graphicFrameLocks noGrp="1"/>
          </p:cNvGraphicFramePr>
          <p:nvPr>
            <p:ph idx="1"/>
            <p:extLst/>
          </p:nvPr>
        </p:nvGraphicFramePr>
        <p:xfrm>
          <a:off x="304081" y="1502975"/>
          <a:ext cx="8458200" cy="4406265"/>
        </p:xfrm>
        <a:graphic>
          <a:graphicData uri="http://schemas.openxmlformats.org/drawingml/2006/table">
            <a:tbl>
              <a:tblPr firstRow="1" bandRow="1">
                <a:tableStyleId>{5C22544A-7EE6-4342-B048-85BDC9FD1C3A}</a:tableStyleId>
              </a:tblPr>
              <a:tblGrid>
                <a:gridCol w="1325615">
                  <a:extLst>
                    <a:ext uri="{9D8B030D-6E8A-4147-A177-3AD203B41FA5}">
                      <a16:colId xmlns:a16="http://schemas.microsoft.com/office/drawing/2014/main" val="3695724128"/>
                    </a:ext>
                  </a:extLst>
                </a:gridCol>
                <a:gridCol w="788935">
                  <a:extLst>
                    <a:ext uri="{9D8B030D-6E8A-4147-A177-3AD203B41FA5}">
                      <a16:colId xmlns:a16="http://schemas.microsoft.com/office/drawing/2014/main" val="2819045228"/>
                    </a:ext>
                  </a:extLst>
                </a:gridCol>
                <a:gridCol w="1057275">
                  <a:extLst>
                    <a:ext uri="{9D8B030D-6E8A-4147-A177-3AD203B41FA5}">
                      <a16:colId xmlns:a16="http://schemas.microsoft.com/office/drawing/2014/main" val="137942799"/>
                    </a:ext>
                  </a:extLst>
                </a:gridCol>
                <a:gridCol w="1057275">
                  <a:extLst>
                    <a:ext uri="{9D8B030D-6E8A-4147-A177-3AD203B41FA5}">
                      <a16:colId xmlns:a16="http://schemas.microsoft.com/office/drawing/2014/main" val="3067596560"/>
                    </a:ext>
                  </a:extLst>
                </a:gridCol>
                <a:gridCol w="1057275">
                  <a:extLst>
                    <a:ext uri="{9D8B030D-6E8A-4147-A177-3AD203B41FA5}">
                      <a16:colId xmlns:a16="http://schemas.microsoft.com/office/drawing/2014/main" val="3905472994"/>
                    </a:ext>
                  </a:extLst>
                </a:gridCol>
                <a:gridCol w="1057275">
                  <a:extLst>
                    <a:ext uri="{9D8B030D-6E8A-4147-A177-3AD203B41FA5}">
                      <a16:colId xmlns:a16="http://schemas.microsoft.com/office/drawing/2014/main" val="1264317123"/>
                    </a:ext>
                  </a:extLst>
                </a:gridCol>
                <a:gridCol w="1057275">
                  <a:extLst>
                    <a:ext uri="{9D8B030D-6E8A-4147-A177-3AD203B41FA5}">
                      <a16:colId xmlns:a16="http://schemas.microsoft.com/office/drawing/2014/main" val="2802882425"/>
                    </a:ext>
                  </a:extLst>
                </a:gridCol>
                <a:gridCol w="1057275">
                  <a:extLst>
                    <a:ext uri="{9D8B030D-6E8A-4147-A177-3AD203B41FA5}">
                      <a16:colId xmlns:a16="http://schemas.microsoft.com/office/drawing/2014/main" val="289378314"/>
                    </a:ext>
                  </a:extLst>
                </a:gridCol>
              </a:tblGrid>
              <a:tr h="370840">
                <a:tc gridSpan="2">
                  <a:txBody>
                    <a:bodyPr/>
                    <a:lstStyle/>
                    <a:p>
                      <a:pPr algn="ctr" fontAlgn="b"/>
                      <a:endParaRPr lang="en-US" sz="1400" b="0" i="0" u="none" strike="noStrike" dirty="0">
                        <a:solidFill>
                          <a:schemeClr val="bg1"/>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ctr" fontAlgn="b"/>
                      <a:r>
                        <a:rPr lang="en-US" sz="1400" b="0" i="0" u="none" strike="noStrike">
                          <a:solidFill>
                            <a:schemeClr val="bg1"/>
                          </a:solidFill>
                          <a:effectLst/>
                          <a:latin typeface="Calibri" panose="020F0502020204030204" pitchFamily="34" charset="0"/>
                        </a:rPr>
                        <a:t>Total</a:t>
                      </a:r>
                    </a:p>
                  </a:txBody>
                  <a:tcPr marL="9525" marR="9525" marT="9525" marB="0" anchor="b"/>
                </a:tc>
                <a:tc>
                  <a:txBody>
                    <a:bodyPr/>
                    <a:lstStyle/>
                    <a:p>
                      <a:pPr algn="ctr" fontAlgn="b"/>
                      <a:r>
                        <a:rPr lang="en-US" sz="1400" b="0" i="0" u="none" strike="noStrike">
                          <a:solidFill>
                            <a:schemeClr val="bg1"/>
                          </a:solidFill>
                          <a:effectLst/>
                          <a:latin typeface="Calibri" panose="020F0502020204030204" pitchFamily="34" charset="0"/>
                        </a:rPr>
                        <a:t>NH White</a:t>
                      </a:r>
                    </a:p>
                  </a:txBody>
                  <a:tcPr marL="9525" marR="9525" marT="9525" marB="0" anchor="b"/>
                </a:tc>
                <a:tc>
                  <a:txBody>
                    <a:bodyPr/>
                    <a:lstStyle/>
                    <a:p>
                      <a:pPr algn="ctr" fontAlgn="b"/>
                      <a:r>
                        <a:rPr lang="en-US" sz="1400" b="0" i="0" u="none" strike="noStrike">
                          <a:solidFill>
                            <a:schemeClr val="bg1"/>
                          </a:solidFill>
                          <a:effectLst/>
                          <a:latin typeface="Calibri" panose="020F0502020204030204" pitchFamily="34" charset="0"/>
                        </a:rPr>
                        <a:t>NH Black</a:t>
                      </a:r>
                    </a:p>
                  </a:txBody>
                  <a:tcPr marL="9525" marR="9525" marT="9525" marB="0" anchor="b"/>
                </a:tc>
                <a:tc>
                  <a:txBody>
                    <a:bodyPr/>
                    <a:lstStyle/>
                    <a:p>
                      <a:pPr algn="ctr" fontAlgn="b"/>
                      <a:r>
                        <a:rPr lang="en-US" sz="1400" b="0" i="0" u="none" strike="noStrike">
                          <a:solidFill>
                            <a:schemeClr val="bg1"/>
                          </a:solidFill>
                          <a:effectLst/>
                          <a:latin typeface="Calibri" panose="020F0502020204030204" pitchFamily="34" charset="0"/>
                        </a:rPr>
                        <a:t>Hispanic</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a:solidFill>
                            <a:schemeClr val="bg1"/>
                          </a:solidFill>
                          <a:effectLst/>
                          <a:latin typeface="Calibri" panose="020F0502020204030204" pitchFamily="34" charset="0"/>
                        </a:rPr>
                        <a:t>NH Asian</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chemeClr val="bg1"/>
                          </a:solidFill>
                          <a:effectLst/>
                          <a:latin typeface="Calibri" panose="020F0502020204030204" pitchFamily="34" charset="0"/>
                        </a:rPr>
                        <a:t>NH Other</a:t>
                      </a:r>
                    </a:p>
                  </a:txBody>
                  <a:tcPr marL="9525" marR="9525" marT="9525" marB="0" anchor="b"/>
                </a:tc>
                <a:extLst>
                  <a:ext uri="{0D108BD9-81ED-4DB2-BD59-A6C34878D82A}">
                    <a16:rowId xmlns:a16="http://schemas.microsoft.com/office/drawing/2014/main" val="2318917924"/>
                  </a:ext>
                </a:extLst>
              </a:tr>
              <a:tr h="37084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Calibri" panose="020F0502020204030204" pitchFamily="34" charset="0"/>
                        </a:rPr>
                        <a:t>Dallas County</a:t>
                      </a:r>
                    </a:p>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NumChg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206,845</a:t>
                      </a:r>
                    </a:p>
                  </a:txBody>
                  <a:tcPr marL="9525" marR="9525" marT="9525" marB="0" anchor="b"/>
                </a:tc>
                <a:tc>
                  <a:txBody>
                    <a:bodyPr/>
                    <a:lstStyle/>
                    <a:p>
                      <a:pPr algn="r" fontAlgn="b"/>
                      <a:r>
                        <a:rPr lang="en-US" sz="1400" b="0" i="0" u="none" strike="noStrike" dirty="0">
                          <a:solidFill>
                            <a:srgbClr val="C00000"/>
                          </a:solidFill>
                          <a:effectLst/>
                          <a:latin typeface="Calibri" panose="020F0502020204030204" pitchFamily="34" charset="0"/>
                        </a:rPr>
                        <a:t>-20,159</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60,442</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120,316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dirty="0">
                          <a:solidFill>
                            <a:srgbClr val="000000"/>
                          </a:solidFill>
                          <a:effectLst/>
                          <a:latin typeface="Calibri" panose="020F0502020204030204" pitchFamily="34" charset="0"/>
                        </a:rPr>
                        <a:t>38,678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a:solidFill>
                            <a:srgbClr val="000000"/>
                          </a:solidFill>
                          <a:effectLst/>
                          <a:latin typeface="Calibri" panose="020F0502020204030204" pitchFamily="34" charset="0"/>
                        </a:rPr>
                        <a:t>7,568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01827470"/>
                  </a:ext>
                </a:extLst>
              </a:tr>
              <a:tr h="370840">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PerChg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8.73%</a:t>
                      </a:r>
                    </a:p>
                  </a:txBody>
                  <a:tcPr marL="9525" marR="9525" marT="9525" marB="0" anchor="b"/>
                </a:tc>
                <a:tc>
                  <a:txBody>
                    <a:bodyPr/>
                    <a:lstStyle/>
                    <a:p>
                      <a:pPr algn="r" fontAlgn="b"/>
                      <a:r>
                        <a:rPr lang="en-US" sz="1400" b="0" i="0" u="none" strike="noStrike" dirty="0">
                          <a:solidFill>
                            <a:srgbClr val="C00000"/>
                          </a:solidFill>
                          <a:effectLst/>
                          <a:latin typeface="Calibri" panose="020F0502020204030204" pitchFamily="34" charset="0"/>
                        </a:rPr>
                        <a:t>-2.56%</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11.61%</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13.28%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32.39%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a:solidFill>
                            <a:srgbClr val="000000"/>
                          </a:solidFill>
                          <a:effectLst/>
                          <a:latin typeface="Calibri" panose="020F0502020204030204" pitchFamily="34" charset="0"/>
                        </a:rPr>
                        <a:t>21.62%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14694442"/>
                  </a:ext>
                </a:extLst>
              </a:tr>
              <a:tr h="37084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Calibri" panose="020F0502020204030204" pitchFamily="34" charset="0"/>
                        </a:rPr>
                        <a:t>Tarrant County</a:t>
                      </a:r>
                    </a:p>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NumChg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207,838</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25,809</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58,268</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90,228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23,467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a:solidFill>
                            <a:srgbClr val="000000"/>
                          </a:solidFill>
                          <a:effectLst/>
                          <a:latin typeface="Calibri" panose="020F0502020204030204" pitchFamily="34" charset="0"/>
                        </a:rPr>
                        <a:t>10,066</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73615118"/>
                  </a:ext>
                </a:extLst>
              </a:tr>
              <a:tr h="370840">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PerChg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11.49%</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2.75%</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22.10%</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18.68%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27.88%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a:solidFill>
                            <a:srgbClr val="000000"/>
                          </a:solidFill>
                          <a:effectLst/>
                          <a:latin typeface="Calibri" panose="020F0502020204030204" pitchFamily="34" charset="0"/>
                        </a:rPr>
                        <a:t>25.89%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83578835"/>
                  </a:ext>
                </a:extLst>
              </a:tr>
              <a:tr h="37084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Calibri" panose="020F0502020204030204" pitchFamily="34" charset="0"/>
                        </a:rPr>
                        <a:t>Collin County</a:t>
                      </a:r>
                    </a:p>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NumChg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157,244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55,202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a:solidFill>
                            <a:srgbClr val="000000"/>
                          </a:solidFill>
                          <a:effectLst/>
                          <a:latin typeface="Calibri" panose="020F0502020204030204" pitchFamily="34" charset="0"/>
                        </a:rPr>
                        <a:t>24,560</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a:solidFill>
                            <a:srgbClr val="000000"/>
                          </a:solidFill>
                          <a:effectLst/>
                          <a:latin typeface="Calibri" panose="020F0502020204030204" pitchFamily="34" charset="0"/>
                        </a:rPr>
                        <a:t>26,855</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dirty="0">
                          <a:solidFill>
                            <a:srgbClr val="000000"/>
                          </a:solidFill>
                          <a:effectLst/>
                          <a:latin typeface="Calibri" panose="020F0502020204030204" pitchFamily="34" charset="0"/>
                        </a:rPr>
                        <a:t>43,954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a:solidFill>
                            <a:srgbClr val="000000"/>
                          </a:solidFill>
                          <a:effectLst/>
                          <a:latin typeface="Calibri" panose="020F0502020204030204" pitchFamily="34" charset="0"/>
                        </a:rPr>
                        <a:t>6,673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32141844"/>
                  </a:ext>
                </a:extLst>
              </a:tr>
              <a:tr h="370840">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PerChg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20.10%</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11.16%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a:solidFill>
                            <a:srgbClr val="000000"/>
                          </a:solidFill>
                          <a:effectLst/>
                          <a:latin typeface="Calibri" panose="020F0502020204030204" pitchFamily="34" charset="0"/>
                        </a:rPr>
                        <a:t>37.71%</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a:solidFill>
                            <a:srgbClr val="000000"/>
                          </a:solidFill>
                          <a:effectLst/>
                          <a:latin typeface="Calibri" panose="020F0502020204030204" pitchFamily="34" charset="0"/>
                        </a:rPr>
                        <a:t>23.28%</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49.78%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a:solidFill>
                            <a:srgbClr val="000000"/>
                          </a:solidFill>
                          <a:effectLst/>
                          <a:latin typeface="Calibri" panose="020F0502020204030204" pitchFamily="34" charset="0"/>
                        </a:rPr>
                        <a:t>35.48%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83324164"/>
                  </a:ext>
                </a:extLst>
              </a:tr>
              <a:tr h="37084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Calibri" panose="020F0502020204030204" pitchFamily="34" charset="0"/>
                        </a:rPr>
                        <a:t>Denton County</a:t>
                      </a:r>
                    </a:p>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NumChg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143,566</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57,762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a:solidFill>
                            <a:srgbClr val="000000"/>
                          </a:solidFill>
                          <a:effectLst/>
                          <a:latin typeface="Calibri" panose="020F0502020204030204" pitchFamily="34" charset="0"/>
                        </a:rPr>
                        <a:t>22,422</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a:solidFill>
                            <a:srgbClr val="000000"/>
                          </a:solidFill>
                          <a:effectLst/>
                          <a:latin typeface="Calibri" panose="020F0502020204030204" pitchFamily="34" charset="0"/>
                        </a:rPr>
                        <a:t>33,964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24,126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a:solidFill>
                            <a:srgbClr val="000000"/>
                          </a:solidFill>
                          <a:effectLst/>
                          <a:latin typeface="Calibri" panose="020F0502020204030204" pitchFamily="34" charset="0"/>
                        </a:rPr>
                        <a:t>5,292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09288278"/>
                  </a:ext>
                </a:extLst>
              </a:tr>
              <a:tr h="370840">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PerChg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21.67%</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13.50%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41.23%</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a:solidFill>
                            <a:srgbClr val="000000"/>
                          </a:solidFill>
                          <a:effectLst/>
                          <a:latin typeface="Calibri" panose="020F0502020204030204" pitchFamily="34" charset="0"/>
                        </a:rPr>
                        <a:t>28.11%</a:t>
                      </a: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55.17%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33.75%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504919474"/>
                  </a:ext>
                </a:extLst>
              </a:tr>
              <a:tr h="370840">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0" i="0" u="none" strike="noStrike" dirty="0" smtClean="0">
                          <a:solidFill>
                            <a:srgbClr val="000000"/>
                          </a:solidFill>
                          <a:effectLst/>
                          <a:latin typeface="Calibri" panose="020F0502020204030204" pitchFamily="34" charset="0"/>
                        </a:rPr>
                        <a:t>Johnson County</a:t>
                      </a:r>
                    </a:p>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NumChg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12,340</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3,716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a:solidFill>
                            <a:srgbClr val="000000"/>
                          </a:solidFill>
                          <a:effectLst/>
                          <a:latin typeface="Calibri" panose="020F0502020204030204" pitchFamily="34" charset="0"/>
                        </a:rPr>
                        <a:t>1,035</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6,384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dirty="0">
                          <a:solidFill>
                            <a:srgbClr val="000000"/>
                          </a:solidFill>
                          <a:effectLst/>
                          <a:latin typeface="Calibri" panose="020F0502020204030204" pitchFamily="34" charset="0"/>
                        </a:rPr>
                        <a:t>310</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b"/>
                      <a:r>
                        <a:rPr lang="en-US" sz="1400" b="0" i="0" u="none" strike="noStrike">
                          <a:solidFill>
                            <a:srgbClr val="000000"/>
                          </a:solidFill>
                          <a:effectLst/>
                          <a:latin typeface="Calibri" panose="020F0502020204030204" pitchFamily="34" charset="0"/>
                        </a:rPr>
                        <a:t>895</a:t>
                      </a:r>
                    </a:p>
                  </a:txBody>
                  <a:tcPr marL="9525" marR="9525" marT="9525" marB="0" anchor="b"/>
                </a:tc>
                <a:extLst>
                  <a:ext uri="{0D108BD9-81ED-4DB2-BD59-A6C34878D82A}">
                    <a16:rowId xmlns:a16="http://schemas.microsoft.com/office/drawing/2014/main" val="3546868280"/>
                  </a:ext>
                </a:extLst>
              </a:tr>
              <a:tr h="370840">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a:solidFill>
                            <a:srgbClr val="000000"/>
                          </a:solidFill>
                          <a:effectLst/>
                          <a:latin typeface="Calibri" panose="020F0502020204030204" pitchFamily="34" charset="0"/>
                        </a:rPr>
                        <a:t>PerChg</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8.18%</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3.21%</a:t>
                      </a:r>
                    </a:p>
                  </a:txBody>
                  <a:tcPr marL="9525" marR="9525" marT="9525" marB="0" anchor="b"/>
                </a:tc>
                <a:tc>
                  <a:txBody>
                    <a:bodyPr/>
                    <a:lstStyle/>
                    <a:p>
                      <a:pPr algn="r" fontAlgn="b"/>
                      <a:r>
                        <a:rPr lang="en-US" sz="1400" b="0" i="0" u="none" strike="noStrike">
                          <a:solidFill>
                            <a:srgbClr val="000000"/>
                          </a:solidFill>
                          <a:effectLst/>
                          <a:latin typeface="Calibri" panose="020F0502020204030204" pitchFamily="34" charset="0"/>
                        </a:rPr>
                        <a:t>27.04%</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US" sz="1400" b="0" i="0" u="none" strike="noStrike" dirty="0">
                          <a:solidFill>
                            <a:srgbClr val="000000"/>
                          </a:solidFill>
                          <a:effectLst/>
                          <a:latin typeface="Calibri" panose="020F0502020204030204" pitchFamily="34" charset="0"/>
                        </a:rPr>
                        <a:t>23.37%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32.16%</a:t>
                      </a:r>
                    </a:p>
                  </a:txBody>
                  <a:tcPr marL="9525" marR="9525" marT="9525" marB="0" anchor="b">
                    <a:lnL w="12700" cap="flat" cmpd="sng" algn="ctr">
                      <a:solidFill>
                        <a:schemeClr val="tx1"/>
                      </a:solidFill>
                      <a:prstDash val="solid"/>
                      <a:round/>
                      <a:headEnd type="none" w="med" len="med"/>
                      <a:tailEnd type="none" w="med" len="med"/>
                    </a:lnL>
                  </a:tcPr>
                </a:tc>
                <a:tc>
                  <a:txBody>
                    <a:bodyPr/>
                    <a:lstStyle/>
                    <a:p>
                      <a:pPr algn="r" fontAlgn="b"/>
                      <a:r>
                        <a:rPr lang="en-US" sz="1400" b="0" i="0" u="none" strike="noStrike" dirty="0">
                          <a:solidFill>
                            <a:srgbClr val="000000"/>
                          </a:solidFill>
                          <a:effectLst/>
                          <a:latin typeface="Calibri" panose="020F0502020204030204" pitchFamily="34" charset="0"/>
                        </a:rPr>
                        <a:t>29.11%</a:t>
                      </a:r>
                    </a:p>
                  </a:txBody>
                  <a:tcPr marL="9525" marR="9525" marT="9525" marB="0" anchor="b"/>
                </a:tc>
                <a:extLst>
                  <a:ext uri="{0D108BD9-81ED-4DB2-BD59-A6C34878D82A}">
                    <a16:rowId xmlns:a16="http://schemas.microsoft.com/office/drawing/2014/main" val="3829857759"/>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23</a:t>
            </a:fld>
            <a:endParaRPr lang="en-US" dirty="0"/>
          </a:p>
        </p:txBody>
      </p:sp>
      <p:sp>
        <p:nvSpPr>
          <p:cNvPr id="8" name="TextBox 7"/>
          <p:cNvSpPr txBox="1"/>
          <p:nvPr/>
        </p:nvSpPr>
        <p:spPr>
          <a:xfrm>
            <a:off x="97881" y="6406375"/>
            <a:ext cx="3031599" cy="246221"/>
          </a:xfrm>
          <a:prstGeom prst="rect">
            <a:avLst/>
          </a:prstGeom>
          <a:noFill/>
        </p:spPr>
        <p:txBody>
          <a:bodyPr wrap="none" rtlCol="0">
            <a:spAutoFit/>
          </a:bodyPr>
          <a:lstStyle/>
          <a:p>
            <a:r>
              <a:rPr lang="en-US" sz="1000" dirty="0">
                <a:solidFill>
                  <a:schemeClr val="tx1">
                    <a:lumMod val="50000"/>
                    <a:lumOff val="50000"/>
                  </a:schemeClr>
                </a:solidFill>
              </a:rPr>
              <a:t>Source: U.S. Census Bureau, </a:t>
            </a:r>
            <a:r>
              <a:rPr lang="en-US" sz="1000" dirty="0" smtClean="0">
                <a:solidFill>
                  <a:schemeClr val="tx1">
                    <a:lumMod val="50000"/>
                    <a:lumOff val="50000"/>
                  </a:schemeClr>
                </a:solidFill>
              </a:rPr>
              <a:t>2016 Population Estimates</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593618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BC1FA3B-F0C1-4F58-90BE-DCC7501F4B28}" type="slidenum">
              <a:rPr lang="en-US" smtClean="0"/>
              <a:pPr/>
              <a:t>24</a:t>
            </a:fld>
            <a:endParaRPr lang="en-US" dirty="0"/>
          </a:p>
        </p:txBody>
      </p:sp>
      <p:sp>
        <p:nvSpPr>
          <p:cNvPr id="3"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a:lstStyle>
          <a:p>
            <a:r>
              <a:rPr lang="en-US" sz="2400" dirty="0"/>
              <a:t>Annual Shares of Recent Non-Citizen Immigrants to Texas by World Area of Birth, </a:t>
            </a:r>
            <a:r>
              <a:rPr lang="en-US" sz="2400" dirty="0" smtClean="0"/>
              <a:t>2005-2015 </a:t>
            </a:r>
            <a:endParaRPr lang="en-US" sz="2400" dirty="0"/>
          </a:p>
        </p:txBody>
      </p:sp>
      <p:sp>
        <p:nvSpPr>
          <p:cNvPr id="6" name="Rectangle 5"/>
          <p:cNvSpPr/>
          <p:nvPr/>
        </p:nvSpPr>
        <p:spPr>
          <a:xfrm>
            <a:off x="0" y="6400807"/>
            <a:ext cx="8001000" cy="261610"/>
          </a:xfrm>
          <a:prstGeom prst="rect">
            <a:avLst/>
          </a:prstGeom>
        </p:spPr>
        <p:txBody>
          <a:bodyPr wrap="square">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American Community Survey, 1-Year PUMS</a:t>
            </a:r>
            <a:endParaRPr lang="en-US" sz="1100" dirty="0">
              <a:solidFill>
                <a:schemeClr val="tx1">
                  <a:lumMod val="50000"/>
                  <a:lumOff val="50000"/>
                </a:schemeClr>
              </a:solidFill>
            </a:endParaRPr>
          </a:p>
        </p:txBody>
      </p:sp>
      <p:graphicFrame>
        <p:nvGraphicFramePr>
          <p:cNvPr id="7" name="Chart 6"/>
          <p:cNvGraphicFramePr>
            <a:graphicFrameLocks noGrp="1"/>
          </p:cNvGraphicFramePr>
          <p:nvPr>
            <p:extLst>
              <p:ext uri="{D42A27DB-BD31-4B8C-83A1-F6EECF244321}">
                <p14:modId xmlns:p14="http://schemas.microsoft.com/office/powerpoint/2010/main" val="3338256955"/>
              </p:ext>
            </p:extLst>
          </p:nvPr>
        </p:nvGraphicFramePr>
        <p:xfrm>
          <a:off x="702400" y="1693627"/>
          <a:ext cx="6405074" cy="483268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7244632" y="1233730"/>
            <a:ext cx="1905000" cy="4278094"/>
          </a:xfrm>
          <a:prstGeom prst="rect">
            <a:avLst/>
          </a:prstGeom>
          <a:noFill/>
        </p:spPr>
        <p:txBody>
          <a:bodyPr wrap="square" rtlCol="0">
            <a:spAutoFit/>
          </a:bodyPr>
          <a:lstStyle/>
          <a:p>
            <a:r>
              <a:rPr lang="en-US" sz="1600" dirty="0"/>
              <a:t>Estimated number of international migrants to Texas</a:t>
            </a:r>
          </a:p>
          <a:p>
            <a:endParaRPr lang="en-US" sz="1600" dirty="0"/>
          </a:p>
          <a:p>
            <a:pPr algn="ctr"/>
            <a:r>
              <a:rPr lang="en-US" sz="1600" dirty="0"/>
              <a:t>101,588</a:t>
            </a:r>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r>
              <a:rPr lang="en-US" sz="1600" dirty="0"/>
              <a:t>77,702</a:t>
            </a:r>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r>
              <a:rPr lang="en-US" sz="1600" dirty="0"/>
              <a:t>98,194</a:t>
            </a:r>
          </a:p>
        </p:txBody>
      </p:sp>
    </p:spTree>
    <p:extLst>
      <p:ext uri="{BB962C8B-B14F-4D97-AF65-F5344CB8AC3E}">
        <p14:creationId xmlns:p14="http://schemas.microsoft.com/office/powerpoint/2010/main" val="3595870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smtClean="0"/>
              <a:t>Population Pyramid for White Non-Hispanics in Texas, 2017</a:t>
            </a:r>
            <a:endParaRPr lang="en-US" sz="24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25</a:t>
            </a:fld>
            <a:endParaRPr lang="en-US" dirty="0"/>
          </a:p>
        </p:txBody>
      </p:sp>
      <p:graphicFrame>
        <p:nvGraphicFramePr>
          <p:cNvPr id="7" name="Chart 6"/>
          <p:cNvGraphicFramePr>
            <a:graphicFrameLocks noGrp="1"/>
          </p:cNvGraphicFramePr>
          <p:nvPr>
            <p:extLst>
              <p:ext uri="{D42A27DB-BD31-4B8C-83A1-F6EECF244321}">
                <p14:modId xmlns:p14="http://schemas.microsoft.com/office/powerpoint/2010/main" val="242765771"/>
              </p:ext>
            </p:extLst>
          </p:nvPr>
        </p:nvGraphicFramePr>
        <p:xfrm>
          <a:off x="729915" y="1291388"/>
          <a:ext cx="7849853" cy="528086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0" y="6506033"/>
            <a:ext cx="2483372" cy="215444"/>
          </a:xfrm>
          <a:prstGeom prst="rect">
            <a:avLst/>
          </a:prstGeom>
          <a:noFill/>
        </p:spPr>
        <p:txBody>
          <a:bodyPr wrap="none" rtlCol="0">
            <a:spAutoFit/>
          </a:bodyPr>
          <a:lstStyle/>
          <a:p>
            <a:r>
              <a:rPr lang="en-US" sz="800" dirty="0">
                <a:solidFill>
                  <a:schemeClr val="tx1">
                    <a:lumMod val="50000"/>
                    <a:lumOff val="50000"/>
                  </a:schemeClr>
                </a:solidFill>
              </a:rPr>
              <a:t>Source: </a:t>
            </a:r>
            <a:r>
              <a:rPr lang="en-US" sz="800" dirty="0" smtClean="0">
                <a:solidFill>
                  <a:schemeClr val="tx1">
                    <a:lumMod val="50000"/>
                    <a:lumOff val="50000"/>
                  </a:schemeClr>
                </a:solidFill>
              </a:rPr>
              <a:t>U.S. Census Bureau, 2017 </a:t>
            </a:r>
            <a:r>
              <a:rPr lang="en-US" sz="800" dirty="0">
                <a:solidFill>
                  <a:schemeClr val="tx1">
                    <a:lumMod val="50000"/>
                    <a:lumOff val="50000"/>
                  </a:schemeClr>
                </a:solidFill>
              </a:rPr>
              <a:t>Population Estimates</a:t>
            </a:r>
          </a:p>
        </p:txBody>
      </p:sp>
    </p:spTree>
    <p:extLst>
      <p:ext uri="{BB962C8B-B14F-4D97-AF65-F5344CB8AC3E}">
        <p14:creationId xmlns:p14="http://schemas.microsoft.com/office/powerpoint/2010/main" val="591285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2BC1FA3B-F0C1-4F58-90BE-DCC7501F4B28}" type="slidenum">
              <a:rPr lang="en-US" smtClean="0"/>
              <a:pPr/>
              <a:t>26</a:t>
            </a:fld>
            <a:endParaRPr lang="en-US" dirty="0"/>
          </a:p>
        </p:txBody>
      </p:sp>
      <p:graphicFrame>
        <p:nvGraphicFramePr>
          <p:cNvPr id="7" name="Chart 6"/>
          <p:cNvGraphicFramePr>
            <a:graphicFrameLocks noGrp="1"/>
          </p:cNvGraphicFramePr>
          <p:nvPr>
            <p:extLst>
              <p:ext uri="{D42A27DB-BD31-4B8C-83A1-F6EECF244321}">
                <p14:modId xmlns:p14="http://schemas.microsoft.com/office/powerpoint/2010/main" val="3457787502"/>
              </p:ext>
            </p:extLst>
          </p:nvPr>
        </p:nvGraphicFramePr>
        <p:xfrm>
          <a:off x="850231" y="1315453"/>
          <a:ext cx="7555831" cy="519764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0" y="6506033"/>
            <a:ext cx="2483372" cy="215444"/>
          </a:xfrm>
          <a:prstGeom prst="rect">
            <a:avLst/>
          </a:prstGeom>
          <a:noFill/>
        </p:spPr>
        <p:txBody>
          <a:bodyPr wrap="none" rtlCol="0">
            <a:spAutoFit/>
          </a:bodyPr>
          <a:lstStyle/>
          <a:p>
            <a:r>
              <a:rPr lang="en-US" sz="800" dirty="0">
                <a:solidFill>
                  <a:schemeClr val="tx1">
                    <a:lumMod val="50000"/>
                    <a:lumOff val="50000"/>
                  </a:schemeClr>
                </a:solidFill>
              </a:rPr>
              <a:t>Source: </a:t>
            </a:r>
            <a:r>
              <a:rPr lang="en-US" sz="800" dirty="0" smtClean="0">
                <a:solidFill>
                  <a:schemeClr val="tx1">
                    <a:lumMod val="50000"/>
                    <a:lumOff val="50000"/>
                  </a:schemeClr>
                </a:solidFill>
              </a:rPr>
              <a:t>U.S. Census Bureau, 2017 </a:t>
            </a:r>
            <a:r>
              <a:rPr lang="en-US" sz="800" dirty="0">
                <a:solidFill>
                  <a:schemeClr val="tx1">
                    <a:lumMod val="50000"/>
                    <a:lumOff val="50000"/>
                  </a:schemeClr>
                </a:solidFill>
              </a:rPr>
              <a:t>Population Estimates</a:t>
            </a:r>
          </a:p>
        </p:txBody>
      </p:sp>
      <p:sp>
        <p:nvSpPr>
          <p:cNvPr id="9" name="Title 5"/>
          <p:cNvSpPr>
            <a:spLocks noGrp="1"/>
          </p:cNvSpPr>
          <p:nvPr>
            <p:ph type="title"/>
          </p:nvPr>
        </p:nvSpPr>
        <p:spPr/>
        <p:txBody>
          <a:bodyPr>
            <a:normAutofit/>
          </a:bodyPr>
          <a:lstStyle/>
          <a:p>
            <a:r>
              <a:rPr lang="en-US" sz="2400" dirty="0" smtClean="0"/>
              <a:t>Population Pyramid for Hispanics in Texas, 2017</a:t>
            </a:r>
            <a:endParaRPr lang="en-US" sz="2400" dirty="0"/>
          </a:p>
        </p:txBody>
      </p:sp>
    </p:spTree>
    <p:extLst>
      <p:ext uri="{BB962C8B-B14F-4D97-AF65-F5344CB8AC3E}">
        <p14:creationId xmlns:p14="http://schemas.microsoft.com/office/powerpoint/2010/main" val="2701168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27</a:t>
            </a:fld>
            <a:endParaRPr lang="en-US" dirty="0"/>
          </a:p>
        </p:txBody>
      </p:sp>
      <p:sp>
        <p:nvSpPr>
          <p:cNvPr id="6" name="Title 1"/>
          <p:cNvSpPr>
            <a:spLocks noGrp="1"/>
          </p:cNvSpPr>
          <p:nvPr>
            <p:ph type="title"/>
          </p:nvPr>
        </p:nvSpPr>
        <p:spPr/>
        <p:txBody>
          <a:bodyPr>
            <a:noAutofit/>
          </a:bodyPr>
          <a:lstStyle/>
          <a:p>
            <a:r>
              <a:rPr lang="en-US" sz="2400" dirty="0"/>
              <a:t>Texas Population Pyramid by Race/Ethnicity, </a:t>
            </a:r>
            <a:r>
              <a:rPr lang="en-US" sz="2400" dirty="0" smtClean="0"/>
              <a:t>2017</a:t>
            </a:r>
            <a:endParaRPr lang="en-US" sz="2400" dirty="0"/>
          </a:p>
        </p:txBody>
      </p:sp>
      <p:sp>
        <p:nvSpPr>
          <p:cNvPr id="7" name="TextBox 6"/>
          <p:cNvSpPr txBox="1"/>
          <p:nvPr/>
        </p:nvSpPr>
        <p:spPr>
          <a:xfrm>
            <a:off x="0" y="6506033"/>
            <a:ext cx="2483372" cy="215444"/>
          </a:xfrm>
          <a:prstGeom prst="rect">
            <a:avLst/>
          </a:prstGeom>
          <a:noFill/>
        </p:spPr>
        <p:txBody>
          <a:bodyPr wrap="none" rtlCol="0">
            <a:spAutoFit/>
          </a:bodyPr>
          <a:lstStyle/>
          <a:p>
            <a:r>
              <a:rPr lang="en-US" sz="800" dirty="0">
                <a:solidFill>
                  <a:schemeClr val="tx1">
                    <a:lumMod val="50000"/>
                    <a:lumOff val="50000"/>
                  </a:schemeClr>
                </a:solidFill>
              </a:rPr>
              <a:t>Source: </a:t>
            </a:r>
            <a:r>
              <a:rPr lang="en-US" sz="800" dirty="0" smtClean="0">
                <a:solidFill>
                  <a:schemeClr val="tx1">
                    <a:lumMod val="50000"/>
                    <a:lumOff val="50000"/>
                  </a:schemeClr>
                </a:solidFill>
              </a:rPr>
              <a:t>U.S. Census Bureau, 2017 </a:t>
            </a:r>
            <a:r>
              <a:rPr lang="en-US" sz="800" dirty="0">
                <a:solidFill>
                  <a:schemeClr val="tx1">
                    <a:lumMod val="50000"/>
                    <a:lumOff val="50000"/>
                  </a:schemeClr>
                </a:solidFill>
              </a:rPr>
              <a:t>Population Estimates</a:t>
            </a:r>
          </a:p>
        </p:txBody>
      </p:sp>
      <p:graphicFrame>
        <p:nvGraphicFramePr>
          <p:cNvPr id="8" name="Chart 7"/>
          <p:cNvGraphicFramePr>
            <a:graphicFrameLocks noGrp="1"/>
          </p:cNvGraphicFramePr>
          <p:nvPr>
            <p:extLst>
              <p:ext uri="{D42A27DB-BD31-4B8C-83A1-F6EECF244321}">
                <p14:modId xmlns:p14="http://schemas.microsoft.com/office/powerpoint/2010/main" val="4179257438"/>
              </p:ext>
            </p:extLst>
          </p:nvPr>
        </p:nvGraphicFramePr>
        <p:xfrm>
          <a:off x="826168" y="1163053"/>
          <a:ext cx="7620000" cy="54507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17531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288" b="5090"/>
          <a:stretch/>
        </p:blipFill>
        <p:spPr>
          <a:xfrm>
            <a:off x="1210818" y="633663"/>
            <a:ext cx="6722364" cy="5993289"/>
          </a:xfrm>
          <a:prstGeom prst="rect">
            <a:avLst/>
          </a:prstGeom>
        </p:spPr>
      </p:pic>
      <p:sp>
        <p:nvSpPr>
          <p:cNvPr id="3" name="TextBox 2"/>
          <p:cNvSpPr txBox="1"/>
          <p:nvPr/>
        </p:nvSpPr>
        <p:spPr>
          <a:xfrm>
            <a:off x="2540574" y="255494"/>
            <a:ext cx="6324600" cy="523220"/>
          </a:xfrm>
          <a:prstGeom prst="rect">
            <a:avLst/>
          </a:prstGeom>
          <a:noFill/>
        </p:spPr>
        <p:txBody>
          <a:bodyPr wrap="square" rtlCol="0">
            <a:spAutoFit/>
          </a:bodyPr>
          <a:lstStyle/>
          <a:p>
            <a:pPr algn="r"/>
            <a:r>
              <a:rPr lang="en-US" sz="2800" dirty="0" smtClean="0">
                <a:solidFill>
                  <a:schemeClr val="accent5">
                    <a:lumMod val="50000"/>
                  </a:schemeClr>
                </a:solidFill>
                <a:latin typeface="+mj-lt"/>
              </a:rPr>
              <a:t>Texas economic indicators</a:t>
            </a:r>
            <a:endParaRPr lang="en-US" sz="2800" dirty="0">
              <a:solidFill>
                <a:schemeClr val="accent5">
                  <a:lumMod val="50000"/>
                </a:schemeClr>
              </a:solidFill>
              <a:latin typeface="+mj-lt"/>
            </a:endParaRPr>
          </a:p>
        </p:txBody>
      </p:sp>
    </p:spTree>
    <p:extLst>
      <p:ext uri="{BB962C8B-B14F-4D97-AF65-F5344CB8AC3E}">
        <p14:creationId xmlns:p14="http://schemas.microsoft.com/office/powerpoint/2010/main" val="2620602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nvPr>
        </p:nvGraphicFramePr>
        <p:xfrm>
          <a:off x="5303520" y="1286564"/>
          <a:ext cx="3695574" cy="2768600"/>
        </p:xfrm>
        <a:graphic>
          <a:graphicData uri="http://schemas.openxmlformats.org/drawingml/2006/table">
            <a:tbl>
              <a:tblPr firstRow="1" bandRow="1">
                <a:tableStyleId>{5C22544A-7EE6-4342-B048-85BDC9FD1C3A}</a:tableStyleId>
              </a:tblPr>
              <a:tblGrid>
                <a:gridCol w="1231858">
                  <a:extLst>
                    <a:ext uri="{9D8B030D-6E8A-4147-A177-3AD203B41FA5}">
                      <a16:colId xmlns:a16="http://schemas.microsoft.com/office/drawing/2014/main" val="1624424667"/>
                    </a:ext>
                  </a:extLst>
                </a:gridCol>
                <a:gridCol w="1231858">
                  <a:extLst>
                    <a:ext uri="{9D8B030D-6E8A-4147-A177-3AD203B41FA5}">
                      <a16:colId xmlns:a16="http://schemas.microsoft.com/office/drawing/2014/main" val="325689473"/>
                    </a:ext>
                  </a:extLst>
                </a:gridCol>
                <a:gridCol w="1231858">
                  <a:extLst>
                    <a:ext uri="{9D8B030D-6E8A-4147-A177-3AD203B41FA5}">
                      <a16:colId xmlns:a16="http://schemas.microsoft.com/office/drawing/2014/main" val="1049867644"/>
                    </a:ext>
                  </a:extLst>
                </a:gridCol>
              </a:tblGrid>
              <a:tr h="370840">
                <a:tc>
                  <a:txBody>
                    <a:bodyPr/>
                    <a:lstStyle/>
                    <a:p>
                      <a:pPr algn="ctr"/>
                      <a:endParaRPr lang="en-US" sz="1800" dirty="0"/>
                    </a:p>
                  </a:txBody>
                  <a:tcPr anchor="ctr"/>
                </a:tc>
                <a:tc>
                  <a:txBody>
                    <a:bodyPr/>
                    <a:lstStyle/>
                    <a:p>
                      <a:pPr algn="ctr"/>
                      <a:r>
                        <a:rPr lang="en-US" sz="1800" dirty="0" smtClean="0"/>
                        <a:t>Median Household Income</a:t>
                      </a:r>
                      <a:endParaRPr lang="en-US" sz="1800" dirty="0"/>
                    </a:p>
                  </a:txBody>
                  <a:tcPr anchor="ctr"/>
                </a:tc>
                <a:tc>
                  <a:txBody>
                    <a:bodyPr/>
                    <a:lstStyle/>
                    <a:p>
                      <a:pPr algn="ctr"/>
                      <a:r>
                        <a:rPr lang="en-US" sz="1800" dirty="0" smtClean="0"/>
                        <a:t>Change,</a:t>
                      </a:r>
                      <a:r>
                        <a:rPr lang="en-US" sz="1800" baseline="0" dirty="0" smtClean="0"/>
                        <a:t> </a:t>
                      </a:r>
                      <a:r>
                        <a:rPr lang="en-US" sz="1800" dirty="0" smtClean="0"/>
                        <a:t>2016-2017</a:t>
                      </a:r>
                      <a:endParaRPr lang="en-US" sz="1800" dirty="0"/>
                    </a:p>
                  </a:txBody>
                  <a:tcPr anchor="ctr"/>
                </a:tc>
                <a:extLst>
                  <a:ext uri="{0D108BD9-81ED-4DB2-BD59-A6C34878D82A}">
                    <a16:rowId xmlns:a16="http://schemas.microsoft.com/office/drawing/2014/main" val="4003963765"/>
                  </a:ext>
                </a:extLst>
              </a:tr>
              <a:tr h="370840">
                <a:tc>
                  <a:txBody>
                    <a:bodyPr/>
                    <a:lstStyle/>
                    <a:p>
                      <a:pPr algn="ctr" fontAlgn="b"/>
                      <a:r>
                        <a:rPr lang="en-US" sz="1600" b="1" u="none" strike="noStrike" dirty="0">
                          <a:effectLst/>
                        </a:rPr>
                        <a:t>Texas</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dirty="0">
                          <a:effectLst/>
                        </a:rPr>
                        <a:t>$</a:t>
                      </a:r>
                      <a:r>
                        <a:rPr lang="en-US" sz="1600" b="1" u="none" strike="noStrike" dirty="0" smtClean="0">
                          <a:effectLst/>
                        </a:rPr>
                        <a:t>59,206 </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i="0" u="none" strike="noStrike" dirty="0" smtClean="0">
                          <a:solidFill>
                            <a:srgbClr val="000000"/>
                          </a:solidFill>
                          <a:effectLst/>
                          <a:latin typeface="Calibri" panose="020F0502020204030204" pitchFamily="34" charset="0"/>
                        </a:rPr>
                        <a:t>+</a:t>
                      </a:r>
                      <a:endParaRPr lang="en-US" sz="16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61792981"/>
                  </a:ext>
                </a:extLst>
              </a:tr>
              <a:tr h="370840">
                <a:tc>
                  <a:txBody>
                    <a:bodyPr/>
                    <a:lstStyle/>
                    <a:p>
                      <a:pPr algn="ctr" fontAlgn="b"/>
                      <a:r>
                        <a:rPr lang="en-US" sz="1600" u="none" strike="noStrike" dirty="0">
                          <a:effectLst/>
                        </a:rPr>
                        <a:t>Asian</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a:t>
                      </a:r>
                      <a:r>
                        <a:rPr lang="en-US" sz="1600" u="none" strike="noStrike" dirty="0" smtClean="0">
                          <a:effectLst/>
                        </a:rPr>
                        <a:t>84,100 </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57412685"/>
                  </a:ext>
                </a:extLst>
              </a:tr>
              <a:tr h="370840">
                <a:tc>
                  <a:txBody>
                    <a:bodyPr/>
                    <a:lstStyle/>
                    <a:p>
                      <a:pPr algn="ctr" fontAlgn="b"/>
                      <a:r>
                        <a:rPr lang="en-US" sz="1600" u="none" strike="noStrike" dirty="0">
                          <a:effectLst/>
                        </a:rPr>
                        <a:t>NH White</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a:t>
                      </a:r>
                      <a:r>
                        <a:rPr lang="en-US" sz="1600" u="none" strike="noStrike" dirty="0" smtClean="0">
                          <a:effectLst/>
                        </a:rPr>
                        <a:t>72,361 </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30070494"/>
                  </a:ext>
                </a:extLst>
              </a:tr>
              <a:tr h="370840">
                <a:tc>
                  <a:txBody>
                    <a:bodyPr/>
                    <a:lstStyle/>
                    <a:p>
                      <a:pPr algn="ctr" fontAlgn="b"/>
                      <a:r>
                        <a:rPr lang="en-US" sz="1600" u="none" strike="noStrike" dirty="0">
                          <a:effectLst/>
                        </a:rPr>
                        <a:t>Hispanic</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a:t>
                      </a:r>
                      <a:r>
                        <a:rPr lang="en-US" sz="1600" u="none" strike="noStrike" dirty="0" smtClean="0">
                          <a:effectLst/>
                        </a:rPr>
                        <a:t>46,855 </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39867801"/>
                  </a:ext>
                </a:extLst>
              </a:tr>
              <a:tr h="370840">
                <a:tc>
                  <a:txBody>
                    <a:bodyPr/>
                    <a:lstStyle/>
                    <a:p>
                      <a:pPr algn="ctr" fontAlgn="b"/>
                      <a:r>
                        <a:rPr lang="en-US" sz="1600" u="none" strike="noStrike" dirty="0">
                          <a:effectLst/>
                        </a:rPr>
                        <a:t>Black</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a:effectLst/>
                        </a:rPr>
                        <a:t>$</a:t>
                      </a:r>
                      <a:r>
                        <a:rPr lang="en-US" sz="1600" u="none" strike="noStrike" dirty="0" smtClean="0">
                          <a:effectLst/>
                        </a:rPr>
                        <a:t>45,092 </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29753375"/>
                  </a:ext>
                </a:extLst>
              </a:tr>
            </a:tbl>
          </a:graphicData>
        </a:graphic>
      </p:graphicFrame>
      <p:sp>
        <p:nvSpPr>
          <p:cNvPr id="5" name="Title 4"/>
          <p:cNvSpPr>
            <a:spLocks noGrp="1"/>
          </p:cNvSpPr>
          <p:nvPr>
            <p:ph type="title"/>
          </p:nvPr>
        </p:nvSpPr>
        <p:spPr/>
        <p:txBody>
          <a:bodyPr>
            <a:normAutofit/>
          </a:bodyPr>
          <a:lstStyle/>
          <a:p>
            <a:r>
              <a:rPr lang="en-US" sz="3200" dirty="0" smtClean="0"/>
              <a:t>Economic Indicators, Texas and U.S., 2017</a:t>
            </a:r>
            <a:endParaRPr lang="en-US" sz="3200" dirty="0"/>
          </a:p>
        </p:txBody>
      </p:sp>
      <p:sp>
        <p:nvSpPr>
          <p:cNvPr id="6" name="Content Placeholder 5"/>
          <p:cNvSpPr>
            <a:spLocks noGrp="1"/>
          </p:cNvSpPr>
          <p:nvPr>
            <p:ph idx="1"/>
          </p:nvPr>
        </p:nvSpPr>
        <p:spPr/>
        <p:txBody>
          <a:bodyPr>
            <a:normAutofit fontScale="92500" lnSpcReduction="10000"/>
          </a:bodyPr>
          <a:lstStyle/>
          <a:p>
            <a:r>
              <a:rPr lang="en-US" dirty="0"/>
              <a:t>Unemployment </a:t>
            </a:r>
            <a:r>
              <a:rPr lang="en-US" dirty="0" smtClean="0"/>
              <a:t>rate </a:t>
            </a:r>
          </a:p>
          <a:p>
            <a:pPr lvl="1"/>
            <a:r>
              <a:rPr lang="en-US" dirty="0" smtClean="0"/>
              <a:t>Texas </a:t>
            </a:r>
            <a:r>
              <a:rPr lang="en-US" dirty="0"/>
              <a:t>= </a:t>
            </a:r>
            <a:r>
              <a:rPr lang="en-US" dirty="0" smtClean="0"/>
              <a:t>5.1% </a:t>
            </a:r>
          </a:p>
          <a:p>
            <a:pPr lvl="1"/>
            <a:r>
              <a:rPr lang="en-US" dirty="0" smtClean="0"/>
              <a:t>U.S</a:t>
            </a:r>
            <a:r>
              <a:rPr lang="en-US" dirty="0"/>
              <a:t>. = </a:t>
            </a:r>
            <a:r>
              <a:rPr lang="en-US" dirty="0" smtClean="0"/>
              <a:t>5.3%</a:t>
            </a:r>
            <a:endParaRPr lang="en-US" dirty="0"/>
          </a:p>
          <a:p>
            <a:r>
              <a:rPr lang="en-US" dirty="0"/>
              <a:t>Median Household </a:t>
            </a:r>
            <a:r>
              <a:rPr lang="en-US" dirty="0" smtClean="0"/>
              <a:t>Income </a:t>
            </a:r>
          </a:p>
          <a:p>
            <a:pPr lvl="1"/>
            <a:r>
              <a:rPr lang="en-US" dirty="0" smtClean="0"/>
              <a:t>Texas </a:t>
            </a:r>
            <a:r>
              <a:rPr lang="en-US" dirty="0"/>
              <a:t>= $</a:t>
            </a:r>
            <a:r>
              <a:rPr lang="en-US" dirty="0" smtClean="0"/>
              <a:t>59,206 </a:t>
            </a:r>
          </a:p>
          <a:p>
            <a:pPr lvl="1"/>
            <a:r>
              <a:rPr lang="en-US" dirty="0" smtClean="0"/>
              <a:t>U.S</a:t>
            </a:r>
            <a:r>
              <a:rPr lang="en-US" dirty="0"/>
              <a:t>. = </a:t>
            </a:r>
            <a:r>
              <a:rPr lang="en-US" dirty="0" smtClean="0"/>
              <a:t>$60,336</a:t>
            </a:r>
            <a:endParaRPr lang="en-US" dirty="0"/>
          </a:p>
          <a:p>
            <a:r>
              <a:rPr lang="en-US" dirty="0"/>
              <a:t>Median Family </a:t>
            </a:r>
            <a:r>
              <a:rPr lang="en-US" dirty="0" smtClean="0"/>
              <a:t>Income </a:t>
            </a:r>
          </a:p>
          <a:p>
            <a:pPr lvl="1"/>
            <a:r>
              <a:rPr lang="en-US" dirty="0" smtClean="0"/>
              <a:t>Texas </a:t>
            </a:r>
            <a:r>
              <a:rPr lang="en-US" dirty="0"/>
              <a:t>= </a:t>
            </a:r>
            <a:r>
              <a:rPr lang="en-US" dirty="0" smtClean="0"/>
              <a:t>$70,136 </a:t>
            </a:r>
          </a:p>
          <a:p>
            <a:pPr lvl="1"/>
            <a:r>
              <a:rPr lang="en-US" dirty="0" smtClean="0"/>
              <a:t>U.S</a:t>
            </a:r>
            <a:r>
              <a:rPr lang="en-US" dirty="0"/>
              <a:t>. = </a:t>
            </a:r>
            <a:r>
              <a:rPr lang="en-US" dirty="0" smtClean="0"/>
              <a:t>$73,891</a:t>
            </a:r>
            <a:endParaRPr lang="en-US" dirty="0"/>
          </a:p>
          <a:p>
            <a:r>
              <a:rPr lang="en-US" dirty="0" smtClean="0"/>
              <a:t>Poverty rate</a:t>
            </a:r>
          </a:p>
          <a:p>
            <a:pPr lvl="1"/>
            <a:r>
              <a:rPr lang="en-US" dirty="0" smtClean="0"/>
              <a:t>Texas </a:t>
            </a:r>
            <a:r>
              <a:rPr lang="en-US" dirty="0"/>
              <a:t>= </a:t>
            </a:r>
            <a:r>
              <a:rPr lang="en-US" dirty="0" smtClean="0"/>
              <a:t>14.7%  </a:t>
            </a:r>
          </a:p>
          <a:p>
            <a:pPr lvl="1"/>
            <a:r>
              <a:rPr lang="en-US" dirty="0" smtClean="0"/>
              <a:t>U.S</a:t>
            </a:r>
            <a:r>
              <a:rPr lang="en-US" dirty="0"/>
              <a:t>. = </a:t>
            </a:r>
            <a:r>
              <a:rPr lang="en-US" dirty="0" smtClean="0"/>
              <a:t>13.4%</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29</a:t>
            </a:fld>
            <a:endParaRPr lang="en-US" dirty="0"/>
          </a:p>
        </p:txBody>
      </p:sp>
      <p:sp>
        <p:nvSpPr>
          <p:cNvPr id="9" name="Down Arrow 8"/>
          <p:cNvSpPr/>
          <p:nvPr/>
        </p:nvSpPr>
        <p:spPr>
          <a:xfrm>
            <a:off x="7883013" y="2470355"/>
            <a:ext cx="255146" cy="213851"/>
          </a:xfrm>
          <a:prstGeom prst="downArrow">
            <a:avLst/>
          </a:prstGeom>
        </p:spPr>
        <p:txBody>
          <a:bodyPr rtlCol="0" anchor="ctr">
            <a:spAutoFit/>
          </a:bodyPr>
          <a:lstStyle/>
          <a:p>
            <a:pPr algn="ctr"/>
            <a:endParaRPr lang="en-US" dirty="0" smtClean="0">
              <a:solidFill>
                <a:schemeClr val="tx2"/>
              </a:solidFill>
            </a:endParaRPr>
          </a:p>
        </p:txBody>
      </p:sp>
      <p:sp>
        <p:nvSpPr>
          <p:cNvPr id="10" name="Down Arrow 9"/>
          <p:cNvSpPr/>
          <p:nvPr/>
        </p:nvSpPr>
        <p:spPr>
          <a:xfrm>
            <a:off x="7809271" y="2883310"/>
            <a:ext cx="328888" cy="184355"/>
          </a:xfrm>
          <a:prstGeom prst="downArrow">
            <a:avLst/>
          </a:prstGeom>
        </p:spPr>
        <p:txBody>
          <a:bodyPr rtlCol="0" anchor="ctr">
            <a:spAutoFit/>
          </a:bodyPr>
          <a:lstStyle/>
          <a:p>
            <a:pPr algn="ctr"/>
            <a:endParaRPr lang="en-US" dirty="0" smtClean="0">
              <a:solidFill>
                <a:schemeClr val="tx2"/>
              </a:solidFill>
            </a:endParaRPr>
          </a:p>
        </p:txBody>
      </p:sp>
      <p:sp>
        <p:nvSpPr>
          <p:cNvPr id="11" name="TextBox 10"/>
          <p:cNvSpPr txBox="1"/>
          <p:nvPr/>
        </p:nvSpPr>
        <p:spPr>
          <a:xfrm>
            <a:off x="152403" y="6489550"/>
            <a:ext cx="4786888" cy="261610"/>
          </a:xfrm>
          <a:prstGeom prst="rect">
            <a:avLst/>
          </a:prstGeom>
          <a:noFill/>
        </p:spPr>
        <p:txBody>
          <a:bodyPr wrap="none" rtlCol="0">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2017 American </a:t>
            </a:r>
            <a:r>
              <a:rPr lang="en-US" sz="1100" dirty="0">
                <a:solidFill>
                  <a:schemeClr val="tx1">
                    <a:lumMod val="50000"/>
                    <a:lumOff val="50000"/>
                  </a:schemeClr>
                </a:solidFill>
              </a:rPr>
              <a:t>Community </a:t>
            </a:r>
            <a:r>
              <a:rPr lang="en-US" sz="1100" dirty="0" smtClean="0">
                <a:solidFill>
                  <a:schemeClr val="tx1">
                    <a:lumMod val="50000"/>
                    <a:lumOff val="50000"/>
                  </a:schemeClr>
                </a:solidFill>
              </a:rPr>
              <a:t>Survey 1-Year Estimates</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66797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477" y="6148115"/>
            <a:ext cx="6324600" cy="523220"/>
          </a:xfrm>
          <a:prstGeom prst="rect">
            <a:avLst/>
          </a:prstGeom>
          <a:noFill/>
        </p:spPr>
        <p:txBody>
          <a:bodyPr wrap="square" rtlCol="0">
            <a:spAutoFit/>
          </a:bodyPr>
          <a:lstStyle/>
          <a:p>
            <a:r>
              <a:rPr lang="en-US" sz="2800" dirty="0" smtClean="0">
                <a:solidFill>
                  <a:srgbClr val="254061"/>
                </a:solidFill>
                <a:latin typeface="+mj-lt"/>
              </a:rPr>
              <a:t>Texas is experiencing significant growth.</a:t>
            </a:r>
            <a:endParaRPr lang="en-US" sz="2800" dirty="0">
              <a:solidFill>
                <a:srgbClr val="254061"/>
              </a:solidFill>
              <a:latin typeface="+mj-lt"/>
            </a:endParaRP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2118" t="1816" r="2942" b="4728"/>
          <a:stretch/>
        </p:blipFill>
        <p:spPr>
          <a:xfrm>
            <a:off x="1190625" y="648197"/>
            <a:ext cx="6762750" cy="5334000"/>
          </a:xfrm>
          <a:prstGeom prst="rect">
            <a:avLst/>
          </a:prstGeom>
        </p:spPr>
      </p:pic>
    </p:spTree>
    <p:extLst>
      <p:ext uri="{BB962C8B-B14F-4D97-AF65-F5344CB8AC3E}">
        <p14:creationId xmlns:p14="http://schemas.microsoft.com/office/powerpoint/2010/main" val="974901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Gender Pay Gap, Texas and Big Four Metros, 2017</a:t>
            </a:r>
            <a:endParaRPr lang="en-US" sz="2400" dirty="0"/>
          </a:p>
        </p:txBody>
      </p:sp>
      <p:graphicFrame>
        <p:nvGraphicFramePr>
          <p:cNvPr id="7" name="Content Placeholder 6"/>
          <p:cNvGraphicFramePr>
            <a:graphicFrameLocks noGrp="1"/>
          </p:cNvGraphicFramePr>
          <p:nvPr>
            <p:ph idx="1"/>
            <p:extLst/>
          </p:nvPr>
        </p:nvGraphicFramePr>
        <p:xfrm>
          <a:off x="5227981" y="3642856"/>
          <a:ext cx="3383280" cy="2677160"/>
        </p:xfrm>
        <a:graphic>
          <a:graphicData uri="http://schemas.openxmlformats.org/drawingml/2006/table">
            <a:tbl>
              <a:tblPr firstRow="1" bandRow="1">
                <a:tableStyleId>{5C22544A-7EE6-4342-B048-85BDC9FD1C3A}</a:tableStyleId>
              </a:tblPr>
              <a:tblGrid>
                <a:gridCol w="1975901">
                  <a:extLst>
                    <a:ext uri="{9D8B030D-6E8A-4147-A177-3AD203B41FA5}">
                      <a16:colId xmlns:a16="http://schemas.microsoft.com/office/drawing/2014/main" val="1386872708"/>
                    </a:ext>
                  </a:extLst>
                </a:gridCol>
                <a:gridCol w="1407379">
                  <a:extLst>
                    <a:ext uri="{9D8B030D-6E8A-4147-A177-3AD203B41FA5}">
                      <a16:colId xmlns:a16="http://schemas.microsoft.com/office/drawing/2014/main" val="913449742"/>
                    </a:ext>
                  </a:extLst>
                </a:gridCol>
              </a:tblGrid>
              <a:tr h="370840">
                <a:tc>
                  <a:txBody>
                    <a:bodyPr/>
                    <a:lstStyle/>
                    <a:p>
                      <a:pPr algn="ctr"/>
                      <a:endParaRPr lang="en-US" sz="1600" b="0" dirty="0"/>
                    </a:p>
                  </a:txBody>
                  <a:tcPr/>
                </a:tc>
                <a:tc>
                  <a:txBody>
                    <a:bodyPr/>
                    <a:lstStyle/>
                    <a:p>
                      <a:pPr algn="ctr"/>
                      <a:r>
                        <a:rPr lang="en-US" sz="1600" b="0" dirty="0" smtClean="0"/>
                        <a:t>Pay Gap for Hispanic Women</a:t>
                      </a:r>
                      <a:endParaRPr lang="en-US" sz="1600" b="0" dirty="0"/>
                    </a:p>
                  </a:txBody>
                  <a:tcPr/>
                </a:tc>
                <a:extLst>
                  <a:ext uri="{0D108BD9-81ED-4DB2-BD59-A6C34878D82A}">
                    <a16:rowId xmlns:a16="http://schemas.microsoft.com/office/drawing/2014/main" val="452058785"/>
                  </a:ext>
                </a:extLst>
              </a:tr>
              <a:tr h="370840">
                <a:tc>
                  <a:txBody>
                    <a:bodyPr/>
                    <a:lstStyle/>
                    <a:p>
                      <a:r>
                        <a:rPr lang="en-US" sz="1600" b="1" dirty="0" smtClean="0"/>
                        <a:t>Texas</a:t>
                      </a:r>
                      <a:endParaRPr lang="en-US" sz="1600" b="1" dirty="0"/>
                    </a:p>
                  </a:txBody>
                  <a:tcPr/>
                </a:tc>
                <a:tc>
                  <a:txBody>
                    <a:bodyPr/>
                    <a:lstStyle/>
                    <a:p>
                      <a:pPr algn="ctr"/>
                      <a:r>
                        <a:rPr lang="en-US" sz="1600" b="1" dirty="0" smtClean="0"/>
                        <a:t>.60</a:t>
                      </a:r>
                      <a:endParaRPr lang="en-US" sz="1600" b="1" dirty="0"/>
                    </a:p>
                  </a:txBody>
                  <a:tcPr/>
                </a:tc>
                <a:extLst>
                  <a:ext uri="{0D108BD9-81ED-4DB2-BD59-A6C34878D82A}">
                    <a16:rowId xmlns:a16="http://schemas.microsoft.com/office/drawing/2014/main" val="1524128843"/>
                  </a:ext>
                </a:extLst>
              </a:tr>
              <a:tr h="370840">
                <a:tc>
                  <a:txBody>
                    <a:bodyPr/>
                    <a:lstStyle/>
                    <a:p>
                      <a:r>
                        <a:rPr lang="en-US" sz="1600" dirty="0" smtClean="0"/>
                        <a:t>Austin Metro</a:t>
                      </a:r>
                      <a:endParaRPr lang="en-US" sz="1600" dirty="0"/>
                    </a:p>
                  </a:txBody>
                  <a:tcPr/>
                </a:tc>
                <a:tc>
                  <a:txBody>
                    <a:bodyPr/>
                    <a:lstStyle/>
                    <a:p>
                      <a:pPr algn="ctr"/>
                      <a:r>
                        <a:rPr lang="en-US" sz="1600" dirty="0" smtClean="0"/>
                        <a:t>.64</a:t>
                      </a:r>
                    </a:p>
                  </a:txBody>
                  <a:tcPr/>
                </a:tc>
                <a:extLst>
                  <a:ext uri="{0D108BD9-81ED-4DB2-BD59-A6C34878D82A}">
                    <a16:rowId xmlns:a16="http://schemas.microsoft.com/office/drawing/2014/main" val="1219532268"/>
                  </a:ext>
                </a:extLst>
              </a:tr>
              <a:tr h="370840">
                <a:tc>
                  <a:txBody>
                    <a:bodyPr/>
                    <a:lstStyle/>
                    <a:p>
                      <a:r>
                        <a:rPr lang="en-US" sz="1600" dirty="0" smtClean="0"/>
                        <a:t>DFW</a:t>
                      </a:r>
                      <a:r>
                        <a:rPr lang="en-US" sz="1600" baseline="0" dirty="0" smtClean="0"/>
                        <a:t> Metro</a:t>
                      </a:r>
                      <a:endParaRPr lang="en-US" sz="1600" dirty="0"/>
                    </a:p>
                  </a:txBody>
                  <a:tcPr/>
                </a:tc>
                <a:tc>
                  <a:txBody>
                    <a:bodyPr/>
                    <a:lstStyle/>
                    <a:p>
                      <a:pPr algn="ctr"/>
                      <a:r>
                        <a:rPr lang="en-US" sz="1600" dirty="0" smtClean="0"/>
                        <a:t>.59</a:t>
                      </a:r>
                      <a:endParaRPr lang="en-US" sz="1600" dirty="0"/>
                    </a:p>
                  </a:txBody>
                  <a:tcPr/>
                </a:tc>
                <a:extLst>
                  <a:ext uri="{0D108BD9-81ED-4DB2-BD59-A6C34878D82A}">
                    <a16:rowId xmlns:a16="http://schemas.microsoft.com/office/drawing/2014/main" val="817200633"/>
                  </a:ext>
                </a:extLst>
              </a:tr>
              <a:tr h="370840">
                <a:tc>
                  <a:txBody>
                    <a:bodyPr/>
                    <a:lstStyle/>
                    <a:p>
                      <a:r>
                        <a:rPr lang="en-US" sz="1600" dirty="0" smtClean="0"/>
                        <a:t>Housto</a:t>
                      </a:r>
                      <a:r>
                        <a:rPr lang="en-US" sz="1600" baseline="0" dirty="0" smtClean="0"/>
                        <a:t>n Metro</a:t>
                      </a:r>
                      <a:endParaRPr lang="en-US" sz="1600" dirty="0"/>
                    </a:p>
                  </a:txBody>
                  <a:tcPr/>
                </a:tc>
                <a:tc>
                  <a:txBody>
                    <a:bodyPr/>
                    <a:lstStyle/>
                    <a:p>
                      <a:pPr algn="ctr"/>
                      <a:r>
                        <a:rPr lang="en-US" sz="1600" dirty="0" smtClean="0"/>
                        <a:t>.56</a:t>
                      </a:r>
                      <a:endParaRPr lang="en-US" sz="1600" dirty="0"/>
                    </a:p>
                  </a:txBody>
                  <a:tcPr/>
                </a:tc>
                <a:extLst>
                  <a:ext uri="{0D108BD9-81ED-4DB2-BD59-A6C34878D82A}">
                    <a16:rowId xmlns:a16="http://schemas.microsoft.com/office/drawing/2014/main" val="1028438859"/>
                  </a:ext>
                </a:extLst>
              </a:tr>
              <a:tr h="370840">
                <a:tc>
                  <a:txBody>
                    <a:bodyPr/>
                    <a:lstStyle/>
                    <a:p>
                      <a:r>
                        <a:rPr lang="en-US" sz="1600" dirty="0" smtClean="0"/>
                        <a:t>San</a:t>
                      </a:r>
                      <a:r>
                        <a:rPr lang="en-US" sz="1600" baseline="0" dirty="0" smtClean="0"/>
                        <a:t> Antonio Metro</a:t>
                      </a:r>
                      <a:endParaRPr lang="en-US" sz="1600" dirty="0"/>
                    </a:p>
                  </a:txBody>
                  <a:tcPr/>
                </a:tc>
                <a:tc>
                  <a:txBody>
                    <a:bodyPr/>
                    <a:lstStyle/>
                    <a:p>
                      <a:pPr algn="ctr"/>
                      <a:r>
                        <a:rPr lang="en-US" sz="1600" dirty="0" smtClean="0"/>
                        <a:t>.74</a:t>
                      </a:r>
                      <a:endParaRPr lang="en-US" sz="1600" dirty="0"/>
                    </a:p>
                  </a:txBody>
                  <a:tcPr/>
                </a:tc>
                <a:extLst>
                  <a:ext uri="{0D108BD9-81ED-4DB2-BD59-A6C34878D82A}">
                    <a16:rowId xmlns:a16="http://schemas.microsoft.com/office/drawing/2014/main" val="841829547"/>
                  </a:ext>
                </a:extLst>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30</a:t>
            </a:fld>
            <a:endParaRPr lang="en-US" dirty="0"/>
          </a:p>
        </p:txBody>
      </p:sp>
      <p:graphicFrame>
        <p:nvGraphicFramePr>
          <p:cNvPr id="8" name="Table 7"/>
          <p:cNvGraphicFramePr>
            <a:graphicFrameLocks noGrp="1"/>
          </p:cNvGraphicFramePr>
          <p:nvPr>
            <p:extLst/>
          </p:nvPr>
        </p:nvGraphicFramePr>
        <p:xfrm>
          <a:off x="198819" y="1524527"/>
          <a:ext cx="5174516" cy="2356760"/>
        </p:xfrm>
        <a:graphic>
          <a:graphicData uri="http://schemas.openxmlformats.org/drawingml/2006/table">
            <a:tbl>
              <a:tblPr firstRow="1" bandRow="1">
                <a:tableStyleId>{5C22544A-7EE6-4342-B048-85BDC9FD1C3A}</a:tableStyleId>
              </a:tblPr>
              <a:tblGrid>
                <a:gridCol w="1590260">
                  <a:extLst>
                    <a:ext uri="{9D8B030D-6E8A-4147-A177-3AD203B41FA5}">
                      <a16:colId xmlns:a16="http://schemas.microsoft.com/office/drawing/2014/main" val="1624424667"/>
                    </a:ext>
                  </a:extLst>
                </a:gridCol>
                <a:gridCol w="1367625">
                  <a:extLst>
                    <a:ext uri="{9D8B030D-6E8A-4147-A177-3AD203B41FA5}">
                      <a16:colId xmlns:a16="http://schemas.microsoft.com/office/drawing/2014/main" val="325689473"/>
                    </a:ext>
                  </a:extLst>
                </a:gridCol>
                <a:gridCol w="1272208">
                  <a:extLst>
                    <a:ext uri="{9D8B030D-6E8A-4147-A177-3AD203B41FA5}">
                      <a16:colId xmlns:a16="http://schemas.microsoft.com/office/drawing/2014/main" val="1049867644"/>
                    </a:ext>
                  </a:extLst>
                </a:gridCol>
                <a:gridCol w="944423">
                  <a:extLst>
                    <a:ext uri="{9D8B030D-6E8A-4147-A177-3AD203B41FA5}">
                      <a16:colId xmlns:a16="http://schemas.microsoft.com/office/drawing/2014/main" val="4163374247"/>
                    </a:ext>
                  </a:extLst>
                </a:gridCol>
              </a:tblGrid>
              <a:tr h="711301">
                <a:tc>
                  <a:txBody>
                    <a:bodyPr/>
                    <a:lstStyle/>
                    <a:p>
                      <a:pPr algn="ctr"/>
                      <a:endParaRPr lang="en-US" sz="1800" b="0" dirty="0"/>
                    </a:p>
                  </a:txBody>
                  <a:tcPr anchor="ctr"/>
                </a:tc>
                <a:tc>
                  <a:txBody>
                    <a:bodyPr/>
                    <a:lstStyle/>
                    <a:p>
                      <a:pPr algn="ctr"/>
                      <a:r>
                        <a:rPr lang="en-US" sz="1800" b="0" dirty="0" smtClean="0"/>
                        <a:t>Median Earnings, Male</a:t>
                      </a:r>
                      <a:endParaRPr lang="en-US" sz="1800" b="0" dirty="0"/>
                    </a:p>
                  </a:txBody>
                  <a:tcPr anchor="ctr"/>
                </a:tc>
                <a:tc>
                  <a:txBody>
                    <a:bodyPr/>
                    <a:lstStyle/>
                    <a:p>
                      <a:pPr algn="ctr"/>
                      <a:r>
                        <a:rPr lang="en-US" sz="1800" b="0" dirty="0" smtClean="0"/>
                        <a:t>Median</a:t>
                      </a:r>
                      <a:r>
                        <a:rPr lang="en-US" sz="1800" b="0" baseline="0" dirty="0" smtClean="0"/>
                        <a:t> Earnings, Female</a:t>
                      </a:r>
                      <a:endParaRPr lang="en-US" sz="1800" b="0" dirty="0"/>
                    </a:p>
                  </a:txBody>
                  <a:tcPr anchor="ctr"/>
                </a:tc>
                <a:tc>
                  <a:txBody>
                    <a:bodyPr/>
                    <a:lstStyle/>
                    <a:p>
                      <a:pPr algn="ctr"/>
                      <a:r>
                        <a:rPr lang="en-US" sz="1800" b="0" dirty="0" smtClean="0"/>
                        <a:t>Pay Gap</a:t>
                      </a:r>
                      <a:endParaRPr lang="en-US" sz="1800" b="0" dirty="0"/>
                    </a:p>
                  </a:txBody>
                  <a:tcPr anchor="ctr"/>
                </a:tc>
                <a:extLst>
                  <a:ext uri="{0D108BD9-81ED-4DB2-BD59-A6C34878D82A}">
                    <a16:rowId xmlns:a16="http://schemas.microsoft.com/office/drawing/2014/main" val="4003963765"/>
                  </a:ext>
                </a:extLst>
              </a:tr>
              <a:tr h="288472">
                <a:tc>
                  <a:txBody>
                    <a:bodyPr/>
                    <a:lstStyle/>
                    <a:p>
                      <a:pPr algn="ctr" fontAlgn="b"/>
                      <a:r>
                        <a:rPr lang="en-US" sz="1600" b="1" u="none" strike="noStrike" dirty="0">
                          <a:effectLst/>
                        </a:rPr>
                        <a:t>Texas</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dirty="0" smtClean="0">
                          <a:effectLst/>
                        </a:rPr>
                        <a:t>$49,414</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i="0" u="none" strike="noStrike" dirty="0" smtClean="0">
                          <a:solidFill>
                            <a:srgbClr val="000000"/>
                          </a:solidFill>
                          <a:effectLst/>
                          <a:latin typeface="Calibri" panose="020F0502020204030204" pitchFamily="34" charset="0"/>
                        </a:rPr>
                        <a:t>$40,236</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i="0" u="none" strike="noStrike" dirty="0" smtClean="0">
                          <a:solidFill>
                            <a:srgbClr val="000000"/>
                          </a:solidFill>
                          <a:effectLst/>
                          <a:latin typeface="Calibri" panose="020F0502020204030204" pitchFamily="34" charset="0"/>
                        </a:rPr>
                        <a:t>.81</a:t>
                      </a:r>
                      <a:endParaRPr lang="en-US" sz="16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61792981"/>
                  </a:ext>
                </a:extLst>
              </a:tr>
              <a:tr h="288472">
                <a:tc>
                  <a:txBody>
                    <a:bodyPr/>
                    <a:lstStyle/>
                    <a:p>
                      <a:pPr algn="ctr" fontAlgn="b"/>
                      <a:r>
                        <a:rPr lang="en-US" sz="1600" u="none" strike="noStrike" dirty="0" smtClean="0">
                          <a:effectLst/>
                        </a:rPr>
                        <a:t>Austin Metro</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u="none" strike="noStrike" dirty="0" smtClean="0">
                          <a:effectLst/>
                        </a:rPr>
                        <a:t>$55,162</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$47,075</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.85</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57412685"/>
                  </a:ext>
                </a:extLst>
              </a:tr>
              <a:tr h="288472">
                <a:tc>
                  <a:txBody>
                    <a:bodyPr/>
                    <a:lstStyle/>
                    <a:p>
                      <a:pPr algn="ctr" fontAlgn="b"/>
                      <a:r>
                        <a:rPr lang="en-US" sz="1600" b="0" i="0" u="none" strike="noStrike" dirty="0" smtClean="0">
                          <a:solidFill>
                            <a:srgbClr val="000000"/>
                          </a:solidFill>
                          <a:effectLst/>
                          <a:latin typeface="Calibri" panose="020F0502020204030204" pitchFamily="34" charset="0"/>
                        </a:rPr>
                        <a:t>DFW</a:t>
                      </a:r>
                      <a:r>
                        <a:rPr lang="en-US" sz="1600" b="0" i="0" u="none" strike="noStrike" baseline="0" dirty="0" smtClean="0">
                          <a:solidFill>
                            <a:srgbClr val="000000"/>
                          </a:solidFill>
                          <a:effectLst/>
                          <a:latin typeface="Calibri" panose="020F0502020204030204" pitchFamily="34" charset="0"/>
                        </a:rPr>
                        <a:t> Metro</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$51,498</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$44,</a:t>
                      </a:r>
                      <a:r>
                        <a:rPr lang="en-US" sz="1600" b="0" i="0" u="none" strike="noStrike" baseline="0" dirty="0" smtClean="0">
                          <a:solidFill>
                            <a:srgbClr val="000000"/>
                          </a:solidFill>
                          <a:effectLst/>
                          <a:latin typeface="Calibri" panose="020F0502020204030204" pitchFamily="34" charset="0"/>
                        </a:rPr>
                        <a:t>207</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.86</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04829213"/>
                  </a:ext>
                </a:extLst>
              </a:tr>
              <a:tr h="288472">
                <a:tc>
                  <a:txBody>
                    <a:bodyPr/>
                    <a:lstStyle/>
                    <a:p>
                      <a:pPr algn="ctr" fontAlgn="b"/>
                      <a:r>
                        <a:rPr lang="en-US" sz="1600" b="0" i="0" u="none" strike="noStrike" dirty="0" smtClean="0">
                          <a:solidFill>
                            <a:srgbClr val="000000"/>
                          </a:solidFill>
                          <a:effectLst/>
                          <a:latin typeface="Calibri" panose="020F0502020204030204" pitchFamily="34" charset="0"/>
                        </a:rPr>
                        <a:t>Houston Metro</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$51,634</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$42,274</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.82</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52533792"/>
                  </a:ext>
                </a:extLst>
              </a:tr>
              <a:tr h="288472">
                <a:tc>
                  <a:txBody>
                    <a:bodyPr/>
                    <a:lstStyle/>
                    <a:p>
                      <a:pPr algn="ctr" fontAlgn="b"/>
                      <a:r>
                        <a:rPr lang="en-US" sz="1600" b="0" i="0" u="none" strike="noStrike" dirty="0" smtClean="0">
                          <a:solidFill>
                            <a:srgbClr val="000000"/>
                          </a:solidFill>
                          <a:effectLst/>
                          <a:latin typeface="Calibri" panose="020F0502020204030204" pitchFamily="34" charset="0"/>
                        </a:rPr>
                        <a:t>San Antonio Metro</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$43,515</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$37,535</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Calibri" panose="020F0502020204030204" pitchFamily="34" charset="0"/>
                        </a:rPr>
                        <a:t>.86</a:t>
                      </a:r>
                      <a:endParaRPr lang="en-US"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3801235"/>
                  </a:ext>
                </a:extLst>
              </a:tr>
            </a:tbl>
          </a:graphicData>
        </a:graphic>
      </p:graphicFrame>
      <p:sp>
        <p:nvSpPr>
          <p:cNvPr id="9" name="TextBox 8"/>
          <p:cNvSpPr txBox="1"/>
          <p:nvPr/>
        </p:nvSpPr>
        <p:spPr>
          <a:xfrm>
            <a:off x="152403" y="6489550"/>
            <a:ext cx="4786888" cy="261610"/>
          </a:xfrm>
          <a:prstGeom prst="rect">
            <a:avLst/>
          </a:prstGeom>
          <a:noFill/>
        </p:spPr>
        <p:txBody>
          <a:bodyPr wrap="none" rtlCol="0">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2017 American </a:t>
            </a:r>
            <a:r>
              <a:rPr lang="en-US" sz="1100" dirty="0">
                <a:solidFill>
                  <a:schemeClr val="tx1">
                    <a:lumMod val="50000"/>
                    <a:lumOff val="50000"/>
                  </a:schemeClr>
                </a:solidFill>
              </a:rPr>
              <a:t>Community </a:t>
            </a:r>
            <a:r>
              <a:rPr lang="en-US" sz="1100" dirty="0" smtClean="0">
                <a:solidFill>
                  <a:schemeClr val="tx1">
                    <a:lumMod val="50000"/>
                    <a:lumOff val="50000"/>
                  </a:schemeClr>
                </a:solidFill>
              </a:rPr>
              <a:t>Survey 1-Year Estimates</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3815109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Educational Attainment by Race/Ethnicity, </a:t>
            </a:r>
            <a:br>
              <a:rPr lang="en-US" sz="2400" dirty="0" smtClean="0"/>
            </a:br>
            <a:r>
              <a:rPr lang="en-US" sz="2400" dirty="0" smtClean="0"/>
              <a:t>Texas and Big Four Metro Areas, 2017</a:t>
            </a:r>
            <a:endParaRPr lang="en-US" sz="24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31</a:t>
            </a:fld>
            <a:endParaRPr lang="en-US" dirty="0"/>
          </a:p>
        </p:txBody>
      </p:sp>
      <p:sp>
        <p:nvSpPr>
          <p:cNvPr id="6" name="TextBox 5"/>
          <p:cNvSpPr txBox="1"/>
          <p:nvPr/>
        </p:nvSpPr>
        <p:spPr>
          <a:xfrm>
            <a:off x="152403" y="6489550"/>
            <a:ext cx="4786888" cy="261610"/>
          </a:xfrm>
          <a:prstGeom prst="rect">
            <a:avLst/>
          </a:prstGeom>
          <a:noFill/>
        </p:spPr>
        <p:txBody>
          <a:bodyPr wrap="none" rtlCol="0">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2017 American </a:t>
            </a:r>
            <a:r>
              <a:rPr lang="en-US" sz="1100" dirty="0">
                <a:solidFill>
                  <a:schemeClr val="tx1">
                    <a:lumMod val="50000"/>
                    <a:lumOff val="50000"/>
                  </a:schemeClr>
                </a:solidFill>
              </a:rPr>
              <a:t>Community </a:t>
            </a:r>
            <a:r>
              <a:rPr lang="en-US" sz="1100" dirty="0" smtClean="0">
                <a:solidFill>
                  <a:schemeClr val="tx1">
                    <a:lumMod val="50000"/>
                    <a:lumOff val="50000"/>
                  </a:schemeClr>
                </a:solidFill>
              </a:rPr>
              <a:t>Survey 1-Year Estimates</a:t>
            </a:r>
            <a:endParaRPr lang="en-US" sz="1100" dirty="0">
              <a:solidFill>
                <a:schemeClr val="tx1">
                  <a:lumMod val="50000"/>
                  <a:lumOff val="50000"/>
                </a:schemeClr>
              </a:solidFill>
            </a:endParaRPr>
          </a:p>
        </p:txBody>
      </p:sp>
      <p:sp>
        <p:nvSpPr>
          <p:cNvPr id="3" name="TextBox 2"/>
          <p:cNvSpPr txBox="1"/>
          <p:nvPr/>
        </p:nvSpPr>
        <p:spPr>
          <a:xfrm>
            <a:off x="1461660" y="1267609"/>
            <a:ext cx="2406364" cy="307777"/>
          </a:xfrm>
          <a:prstGeom prst="rect">
            <a:avLst/>
          </a:prstGeom>
          <a:noFill/>
        </p:spPr>
        <p:txBody>
          <a:bodyPr wrap="none" rtlCol="0">
            <a:spAutoFit/>
          </a:bodyPr>
          <a:lstStyle/>
          <a:p>
            <a:r>
              <a:rPr lang="en-US" sz="1400" dirty="0" smtClean="0">
                <a:solidFill>
                  <a:schemeClr val="bg2">
                    <a:lumMod val="25000"/>
                  </a:schemeClr>
                </a:solidFill>
              </a:rPr>
              <a:t>High School Degree and above</a:t>
            </a:r>
            <a:endParaRPr lang="en-US" sz="1400" dirty="0">
              <a:solidFill>
                <a:schemeClr val="bg2">
                  <a:lumMod val="25000"/>
                </a:schemeClr>
              </a:solidFill>
            </a:endParaRPr>
          </a:p>
        </p:txBody>
      </p:sp>
      <p:sp>
        <p:nvSpPr>
          <p:cNvPr id="10" name="TextBox 9"/>
          <p:cNvSpPr txBox="1"/>
          <p:nvPr/>
        </p:nvSpPr>
        <p:spPr>
          <a:xfrm>
            <a:off x="5827627" y="2421929"/>
            <a:ext cx="2305568" cy="307777"/>
          </a:xfrm>
          <a:prstGeom prst="rect">
            <a:avLst/>
          </a:prstGeom>
          <a:noFill/>
        </p:spPr>
        <p:txBody>
          <a:bodyPr wrap="none" rtlCol="0">
            <a:spAutoFit/>
          </a:bodyPr>
          <a:lstStyle/>
          <a:p>
            <a:r>
              <a:rPr lang="en-US" sz="1400" dirty="0" smtClean="0">
                <a:solidFill>
                  <a:schemeClr val="bg2">
                    <a:lumMod val="25000"/>
                  </a:schemeClr>
                </a:solidFill>
              </a:rPr>
              <a:t>Bachelor’s Degree and above</a:t>
            </a:r>
            <a:endParaRPr lang="en-US" sz="1400" dirty="0">
              <a:solidFill>
                <a:schemeClr val="bg2">
                  <a:lumMod val="25000"/>
                </a:schemeClr>
              </a:solidFill>
            </a:endParaRPr>
          </a:p>
        </p:txBody>
      </p:sp>
      <p:graphicFrame>
        <p:nvGraphicFramePr>
          <p:cNvPr id="11" name="Chart 10"/>
          <p:cNvGraphicFramePr>
            <a:graphicFrameLocks noGrp="1"/>
          </p:cNvGraphicFramePr>
          <p:nvPr>
            <p:extLst>
              <p:ext uri="{D42A27DB-BD31-4B8C-83A1-F6EECF244321}">
                <p14:modId xmlns:p14="http://schemas.microsoft.com/office/powerpoint/2010/main" val="2773411089"/>
              </p:ext>
            </p:extLst>
          </p:nvPr>
        </p:nvGraphicFramePr>
        <p:xfrm>
          <a:off x="312959" y="1514812"/>
          <a:ext cx="8518083" cy="496719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708290" y="1267609"/>
            <a:ext cx="4144297" cy="738664"/>
          </a:xfrm>
          <a:prstGeom prst="rect">
            <a:avLst/>
          </a:prstGeom>
          <a:solidFill>
            <a:schemeClr val="bg1"/>
          </a:solidFill>
          <a:ln>
            <a:solidFill>
              <a:schemeClr val="bg2">
                <a:lumMod val="50000"/>
              </a:schemeClr>
            </a:solidFill>
          </a:ln>
        </p:spPr>
        <p:txBody>
          <a:bodyPr wrap="square" rtlCol="0">
            <a:spAutoFit/>
          </a:bodyPr>
          <a:lstStyle/>
          <a:p>
            <a:r>
              <a:rPr lang="en-US" sz="1400" dirty="0" smtClean="0">
                <a:ln w="3175">
                  <a:noFill/>
                </a:ln>
              </a:rPr>
              <a:t>Educational attainment in the Dallas metro is higher or similar to that of the state with the exception of Hispanic educational attainment, where it is lower.</a:t>
            </a:r>
            <a:endParaRPr lang="en-US" sz="1400" dirty="0">
              <a:ln w="3175">
                <a:noFill/>
              </a:ln>
            </a:endParaRPr>
          </a:p>
        </p:txBody>
      </p:sp>
    </p:spTree>
    <p:extLst>
      <p:ext uri="{BB962C8B-B14F-4D97-AF65-F5344CB8AC3E}">
        <p14:creationId xmlns:p14="http://schemas.microsoft.com/office/powerpoint/2010/main" val="2110398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smtClean="0"/>
              <a:t>Percent Population 25 Years and Older with BA Degree and Above, DFW Metro Area Census Tracts, 2012-2016</a:t>
            </a:r>
            <a:endParaRPr lang="en-US" sz="2400" dirty="0"/>
          </a:p>
        </p:txBody>
      </p:sp>
      <p:sp>
        <p:nvSpPr>
          <p:cNvPr id="4" name="Slide Number Placeholder 3"/>
          <p:cNvSpPr>
            <a:spLocks noGrp="1"/>
          </p:cNvSpPr>
          <p:nvPr>
            <p:ph type="sldNum" sz="quarter" idx="4294967295"/>
          </p:nvPr>
        </p:nvSpPr>
        <p:spPr>
          <a:xfrm>
            <a:off x="8326438" y="6407150"/>
            <a:ext cx="817562" cy="314325"/>
          </a:xfrm>
        </p:spPr>
        <p:txBody>
          <a:bodyPr/>
          <a:lstStyle/>
          <a:p>
            <a:fld id="{2BC1FA3B-F0C1-4F58-90BE-DCC7501F4B28}" type="slidenum">
              <a:rPr lang="en-US" smtClean="0"/>
              <a:pPr/>
              <a:t>32</a:t>
            </a:fld>
            <a:endParaRPr lang="en-US" dirty="0"/>
          </a:p>
        </p:txBody>
      </p:sp>
      <p:sp>
        <p:nvSpPr>
          <p:cNvPr id="6" name="Rectangle 5"/>
          <p:cNvSpPr/>
          <p:nvPr/>
        </p:nvSpPr>
        <p:spPr>
          <a:xfrm>
            <a:off x="0" y="6498595"/>
            <a:ext cx="5943600" cy="230832"/>
          </a:xfrm>
          <a:prstGeom prst="rect">
            <a:avLst/>
          </a:prstGeom>
        </p:spPr>
        <p:txBody>
          <a:bodyPr wrap="square">
            <a:spAutoFit/>
          </a:bodyPr>
          <a:lstStyle/>
          <a:p>
            <a:pPr marL="0" marR="0">
              <a:spcBef>
                <a:spcPts val="0"/>
              </a:spcBef>
              <a:spcAft>
                <a:spcPts val="0"/>
              </a:spcAft>
            </a:pPr>
            <a:r>
              <a:rPr lang="en-US" sz="900" dirty="0" smtClean="0">
                <a:solidFill>
                  <a:schemeClr val="bg1">
                    <a:lumMod val="50000"/>
                  </a:schemeClr>
                </a:solidFill>
                <a:ea typeface="Times New Roman" panose="02020603050405020304" pitchFamily="18" charset="0"/>
                <a:cs typeface="Times New Roman" panose="02020603050405020304" pitchFamily="18" charset="0"/>
              </a:rPr>
              <a:t>Source: U.S. Census Bureau, 2016</a:t>
            </a:r>
            <a:r>
              <a:rPr lang="en-US" sz="900" dirty="0">
                <a:solidFill>
                  <a:schemeClr val="bg1">
                    <a:lumMod val="50000"/>
                  </a:schemeClr>
                </a:solidFill>
                <a:ea typeface="Times New Roman" panose="02020603050405020304" pitchFamily="18" charset="0"/>
                <a:cs typeface="Times New Roman" panose="02020603050405020304" pitchFamily="18" charset="0"/>
              </a:rPr>
              <a:t> </a:t>
            </a:r>
            <a:r>
              <a:rPr lang="en-US" sz="900" dirty="0" smtClean="0">
                <a:solidFill>
                  <a:schemeClr val="bg1">
                    <a:lumMod val="50000"/>
                  </a:schemeClr>
                </a:solidFill>
                <a:ea typeface="Times New Roman" panose="02020603050405020304" pitchFamily="18" charset="0"/>
                <a:cs typeface="Times New Roman" panose="02020603050405020304" pitchFamily="18" charset="0"/>
              </a:rPr>
              <a:t>ACS 5-Year Estimates</a:t>
            </a:r>
            <a:endParaRPr lang="en-US" sz="1100" dirty="0">
              <a:solidFill>
                <a:schemeClr val="bg1">
                  <a:lumMod val="50000"/>
                </a:schemeClr>
              </a:solidFill>
              <a:effectLs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2"/>
          <a:srcRect t="22566" b="18156"/>
          <a:stretch/>
        </p:blipFill>
        <p:spPr>
          <a:xfrm>
            <a:off x="1735057" y="1335820"/>
            <a:ext cx="6103257" cy="4969566"/>
          </a:xfrm>
          <a:prstGeom prst="rect">
            <a:avLst/>
          </a:prstGeom>
        </p:spPr>
      </p:pic>
      <p:pic>
        <p:nvPicPr>
          <p:cNvPr id="8" name="Picture 7"/>
          <p:cNvPicPr>
            <a:picLocks noChangeAspect="1"/>
          </p:cNvPicPr>
          <p:nvPr/>
        </p:nvPicPr>
        <p:blipFill>
          <a:blip r:embed="rId3"/>
          <a:stretch>
            <a:fillRect/>
          </a:stretch>
        </p:blipFill>
        <p:spPr>
          <a:xfrm>
            <a:off x="99470" y="4411929"/>
            <a:ext cx="1455010" cy="1893457"/>
          </a:xfrm>
          <a:prstGeom prst="rect">
            <a:avLst/>
          </a:prstGeom>
        </p:spPr>
      </p:pic>
    </p:spTree>
    <p:extLst>
      <p:ext uri="{BB962C8B-B14F-4D97-AF65-F5344CB8AC3E}">
        <p14:creationId xmlns:p14="http://schemas.microsoft.com/office/powerpoint/2010/main" val="3394599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noGrp="1"/>
          </p:cNvGraphicFramePr>
          <p:nvPr>
            <p:extLst>
              <p:ext uri="{D42A27DB-BD31-4B8C-83A1-F6EECF244321}">
                <p14:modId xmlns:p14="http://schemas.microsoft.com/office/powerpoint/2010/main" val="1850483601"/>
              </p:ext>
            </p:extLst>
          </p:nvPr>
        </p:nvGraphicFramePr>
        <p:xfrm>
          <a:off x="838862" y="1318440"/>
          <a:ext cx="7466274" cy="5245486"/>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p:cNvSpPr>
            <a:spLocks noGrp="1"/>
          </p:cNvSpPr>
          <p:nvPr>
            <p:ph type="title"/>
          </p:nvPr>
        </p:nvSpPr>
        <p:spPr/>
        <p:txBody>
          <a:bodyPr>
            <a:normAutofit/>
          </a:bodyPr>
          <a:lstStyle/>
          <a:p>
            <a:r>
              <a:rPr lang="en-US" sz="2400" dirty="0" smtClean="0"/>
              <a:t>Median Household Income by Race/Ethnicity, </a:t>
            </a:r>
            <a:br>
              <a:rPr lang="en-US" sz="2400" dirty="0" smtClean="0"/>
            </a:br>
            <a:r>
              <a:rPr lang="en-US" sz="2400" dirty="0" smtClean="0"/>
              <a:t>Texas and Big Four Metro Areas, 2017</a:t>
            </a:r>
            <a:endParaRPr lang="en-US" sz="24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33</a:t>
            </a:fld>
            <a:endParaRPr lang="en-US" dirty="0"/>
          </a:p>
        </p:txBody>
      </p:sp>
      <p:sp>
        <p:nvSpPr>
          <p:cNvPr id="6" name="TextBox 5"/>
          <p:cNvSpPr txBox="1"/>
          <p:nvPr/>
        </p:nvSpPr>
        <p:spPr>
          <a:xfrm>
            <a:off x="2499850" y="1207790"/>
            <a:ext cx="4144297" cy="738664"/>
          </a:xfrm>
          <a:prstGeom prst="rect">
            <a:avLst/>
          </a:prstGeom>
          <a:solidFill>
            <a:schemeClr val="bg1"/>
          </a:solidFill>
          <a:ln>
            <a:solidFill>
              <a:schemeClr val="bg2">
                <a:lumMod val="50000"/>
              </a:schemeClr>
            </a:solidFill>
          </a:ln>
        </p:spPr>
        <p:txBody>
          <a:bodyPr wrap="square" rtlCol="0">
            <a:spAutoFit/>
          </a:bodyPr>
          <a:lstStyle/>
          <a:p>
            <a:r>
              <a:rPr lang="en-US" sz="1400" dirty="0" smtClean="0">
                <a:ln w="3175">
                  <a:noFill/>
                </a:ln>
              </a:rPr>
              <a:t>Median household incomes in the Dallas metro tend to be higher than the state for all race/ethnic groups, but especially for Asians. </a:t>
            </a:r>
            <a:endParaRPr lang="en-US" sz="1400" dirty="0">
              <a:ln w="3175">
                <a:noFill/>
              </a:ln>
            </a:endParaRPr>
          </a:p>
        </p:txBody>
      </p:sp>
      <p:sp>
        <p:nvSpPr>
          <p:cNvPr id="9" name="TextBox 8"/>
          <p:cNvSpPr txBox="1"/>
          <p:nvPr/>
        </p:nvSpPr>
        <p:spPr>
          <a:xfrm>
            <a:off x="152403" y="6489550"/>
            <a:ext cx="4786888" cy="261610"/>
          </a:xfrm>
          <a:prstGeom prst="rect">
            <a:avLst/>
          </a:prstGeom>
          <a:noFill/>
        </p:spPr>
        <p:txBody>
          <a:bodyPr wrap="none" rtlCol="0">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2017 American </a:t>
            </a:r>
            <a:r>
              <a:rPr lang="en-US" sz="1100" dirty="0">
                <a:solidFill>
                  <a:schemeClr val="tx1">
                    <a:lumMod val="50000"/>
                    <a:lumOff val="50000"/>
                  </a:schemeClr>
                </a:solidFill>
              </a:rPr>
              <a:t>Community </a:t>
            </a:r>
            <a:r>
              <a:rPr lang="en-US" sz="1100" dirty="0" smtClean="0">
                <a:solidFill>
                  <a:schemeClr val="tx1">
                    <a:lumMod val="50000"/>
                    <a:lumOff val="50000"/>
                  </a:schemeClr>
                </a:solidFill>
              </a:rPr>
              <a:t>Survey 1-Year Estimates</a:t>
            </a:r>
            <a:endParaRPr lang="en-US" sz="1100" dirty="0">
              <a:solidFill>
                <a:schemeClr val="tx1">
                  <a:lumMod val="50000"/>
                  <a:lumOff val="50000"/>
                </a:schemeClr>
              </a:solidFill>
            </a:endParaRPr>
          </a:p>
        </p:txBody>
      </p:sp>
    </p:spTree>
    <p:extLst>
      <p:ext uri="{BB962C8B-B14F-4D97-AF65-F5344CB8AC3E}">
        <p14:creationId xmlns:p14="http://schemas.microsoft.com/office/powerpoint/2010/main" val="3446696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Median Household Income, DFW Metro Area Census Tracts, 2012-2016</a:t>
            </a:r>
            <a:endParaRPr lang="en-US" sz="2400" dirty="0"/>
          </a:p>
        </p:txBody>
      </p:sp>
      <p:sp>
        <p:nvSpPr>
          <p:cNvPr id="4" name="Slide Number Placeholder 3"/>
          <p:cNvSpPr>
            <a:spLocks noGrp="1"/>
          </p:cNvSpPr>
          <p:nvPr>
            <p:ph type="sldNum" sz="quarter" idx="4294967295"/>
          </p:nvPr>
        </p:nvSpPr>
        <p:spPr>
          <a:xfrm>
            <a:off x="8326438" y="6407150"/>
            <a:ext cx="817562" cy="314325"/>
          </a:xfrm>
        </p:spPr>
        <p:txBody>
          <a:bodyPr/>
          <a:lstStyle/>
          <a:p>
            <a:fld id="{2BC1FA3B-F0C1-4F58-90BE-DCC7501F4B28}" type="slidenum">
              <a:rPr lang="en-US" smtClean="0"/>
              <a:pPr/>
              <a:t>34</a:t>
            </a:fld>
            <a:endParaRPr lang="en-US" dirty="0"/>
          </a:p>
        </p:txBody>
      </p:sp>
      <p:sp>
        <p:nvSpPr>
          <p:cNvPr id="6" name="Rectangle 5"/>
          <p:cNvSpPr/>
          <p:nvPr/>
        </p:nvSpPr>
        <p:spPr>
          <a:xfrm>
            <a:off x="0" y="6498595"/>
            <a:ext cx="5943600" cy="230832"/>
          </a:xfrm>
          <a:prstGeom prst="rect">
            <a:avLst/>
          </a:prstGeom>
        </p:spPr>
        <p:txBody>
          <a:bodyPr wrap="square">
            <a:spAutoFit/>
          </a:bodyPr>
          <a:lstStyle/>
          <a:p>
            <a:pPr marL="0" marR="0">
              <a:spcBef>
                <a:spcPts val="0"/>
              </a:spcBef>
              <a:spcAft>
                <a:spcPts val="0"/>
              </a:spcAft>
            </a:pPr>
            <a:r>
              <a:rPr lang="en-US" sz="900" dirty="0" smtClean="0">
                <a:solidFill>
                  <a:schemeClr val="bg1">
                    <a:lumMod val="50000"/>
                  </a:schemeClr>
                </a:solidFill>
                <a:ea typeface="Times New Roman" panose="02020603050405020304" pitchFamily="18" charset="0"/>
                <a:cs typeface="Times New Roman" panose="02020603050405020304" pitchFamily="18" charset="0"/>
              </a:rPr>
              <a:t>Source: U.S. Census Bureau, 2016</a:t>
            </a:r>
            <a:r>
              <a:rPr lang="en-US" sz="900" dirty="0">
                <a:solidFill>
                  <a:schemeClr val="bg1">
                    <a:lumMod val="50000"/>
                  </a:schemeClr>
                </a:solidFill>
                <a:ea typeface="Times New Roman" panose="02020603050405020304" pitchFamily="18" charset="0"/>
                <a:cs typeface="Times New Roman" panose="02020603050405020304" pitchFamily="18" charset="0"/>
              </a:rPr>
              <a:t> </a:t>
            </a:r>
            <a:r>
              <a:rPr lang="en-US" sz="900" dirty="0" smtClean="0">
                <a:solidFill>
                  <a:schemeClr val="bg1">
                    <a:lumMod val="50000"/>
                  </a:schemeClr>
                </a:solidFill>
                <a:ea typeface="Times New Roman" panose="02020603050405020304" pitchFamily="18" charset="0"/>
                <a:cs typeface="Times New Roman" panose="02020603050405020304" pitchFamily="18" charset="0"/>
              </a:rPr>
              <a:t>ACS 5-Year Estimates</a:t>
            </a:r>
            <a:endParaRPr lang="en-US" sz="1100" dirty="0">
              <a:solidFill>
                <a:schemeClr val="bg1">
                  <a:lumMod val="50000"/>
                </a:schemeClr>
              </a:solidFill>
              <a:effectLs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137101" y="4655277"/>
            <a:ext cx="1691699" cy="1751874"/>
          </a:xfrm>
          <a:prstGeom prst="rect">
            <a:avLst/>
          </a:prstGeom>
        </p:spPr>
      </p:pic>
      <p:pic>
        <p:nvPicPr>
          <p:cNvPr id="8" name="Picture 7"/>
          <p:cNvPicPr>
            <a:picLocks noChangeAspect="1"/>
          </p:cNvPicPr>
          <p:nvPr/>
        </p:nvPicPr>
        <p:blipFill rotWithShape="1">
          <a:blip r:embed="rId3"/>
          <a:srcRect t="19815" b="18440"/>
          <a:stretch/>
        </p:blipFill>
        <p:spPr>
          <a:xfrm>
            <a:off x="1925888" y="1230849"/>
            <a:ext cx="6103257" cy="5176301"/>
          </a:xfrm>
          <a:prstGeom prst="rect">
            <a:avLst/>
          </a:prstGeom>
        </p:spPr>
      </p:pic>
    </p:spTree>
    <p:extLst>
      <p:ext uri="{BB962C8B-B14F-4D97-AF65-F5344CB8AC3E}">
        <p14:creationId xmlns:p14="http://schemas.microsoft.com/office/powerpoint/2010/main" val="3568970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ext uri="{D42A27DB-BD31-4B8C-83A1-F6EECF244321}">
                <p14:modId xmlns:p14="http://schemas.microsoft.com/office/powerpoint/2010/main" val="1647921512"/>
              </p:ext>
            </p:extLst>
          </p:nvPr>
        </p:nvGraphicFramePr>
        <p:xfrm>
          <a:off x="588397" y="1343770"/>
          <a:ext cx="7927450" cy="523361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p:txBody>
          <a:bodyPr>
            <a:normAutofit/>
          </a:bodyPr>
          <a:lstStyle/>
          <a:p>
            <a:r>
              <a:rPr lang="en-US" sz="2400" dirty="0" smtClean="0"/>
              <a:t>Unemployment and Poverty Rates by Race/Ethnicity, </a:t>
            </a:r>
            <a:br>
              <a:rPr lang="en-US" sz="2400" dirty="0" smtClean="0"/>
            </a:br>
            <a:r>
              <a:rPr lang="en-US" sz="2400" dirty="0" smtClean="0"/>
              <a:t>Texas and Big Four Metro Areas, 2017</a:t>
            </a:r>
            <a:endParaRPr lang="en-US" sz="2400" dirty="0"/>
          </a:p>
        </p:txBody>
      </p:sp>
      <p:sp>
        <p:nvSpPr>
          <p:cNvPr id="2" name="Slide Number Placeholder 1"/>
          <p:cNvSpPr>
            <a:spLocks noGrp="1"/>
          </p:cNvSpPr>
          <p:nvPr>
            <p:ph type="sldNum" sz="quarter" idx="4"/>
          </p:nvPr>
        </p:nvSpPr>
        <p:spPr/>
        <p:txBody>
          <a:bodyPr/>
          <a:lstStyle/>
          <a:p>
            <a:fld id="{2BC1FA3B-F0C1-4F58-90BE-DCC7501F4B28}" type="slidenum">
              <a:rPr lang="en-US" smtClean="0"/>
              <a:pPr/>
              <a:t>35</a:t>
            </a:fld>
            <a:endParaRPr lang="en-US" dirty="0"/>
          </a:p>
        </p:txBody>
      </p:sp>
      <p:sp>
        <p:nvSpPr>
          <p:cNvPr id="5" name="TextBox 4"/>
          <p:cNvSpPr txBox="1"/>
          <p:nvPr/>
        </p:nvSpPr>
        <p:spPr>
          <a:xfrm>
            <a:off x="1276121" y="1502796"/>
            <a:ext cx="4144297" cy="738664"/>
          </a:xfrm>
          <a:prstGeom prst="rect">
            <a:avLst/>
          </a:prstGeom>
          <a:solidFill>
            <a:schemeClr val="bg1"/>
          </a:solidFill>
          <a:ln>
            <a:solidFill>
              <a:schemeClr val="bg2">
                <a:lumMod val="50000"/>
              </a:schemeClr>
            </a:solidFill>
          </a:ln>
        </p:spPr>
        <p:txBody>
          <a:bodyPr wrap="square" rtlCol="0">
            <a:spAutoFit/>
          </a:bodyPr>
          <a:lstStyle/>
          <a:p>
            <a:r>
              <a:rPr lang="en-US" sz="1400" dirty="0" smtClean="0">
                <a:ln w="3175">
                  <a:noFill/>
                </a:ln>
              </a:rPr>
              <a:t>The unemployment and poverty rates in the Dallas metro tend to be lower than the state rates for all race/ethnicity groups.</a:t>
            </a:r>
            <a:endParaRPr lang="en-US" sz="1400" dirty="0">
              <a:ln w="3175">
                <a:noFill/>
              </a:ln>
            </a:endParaRPr>
          </a:p>
        </p:txBody>
      </p:sp>
      <p:sp>
        <p:nvSpPr>
          <p:cNvPr id="7" name="TextBox 6"/>
          <p:cNvSpPr txBox="1"/>
          <p:nvPr/>
        </p:nvSpPr>
        <p:spPr>
          <a:xfrm>
            <a:off x="152403" y="6489550"/>
            <a:ext cx="4786888" cy="261610"/>
          </a:xfrm>
          <a:prstGeom prst="rect">
            <a:avLst/>
          </a:prstGeom>
          <a:noFill/>
        </p:spPr>
        <p:txBody>
          <a:bodyPr wrap="none" rtlCol="0">
            <a:spAutoFit/>
          </a:bodyPr>
          <a:lstStyle/>
          <a:p>
            <a:r>
              <a:rPr lang="en-US" sz="1100" dirty="0">
                <a:solidFill>
                  <a:schemeClr val="tx1">
                    <a:lumMod val="50000"/>
                    <a:lumOff val="50000"/>
                  </a:schemeClr>
                </a:solidFill>
              </a:rPr>
              <a:t>Source: U.S. Census Bureau, </a:t>
            </a:r>
            <a:r>
              <a:rPr lang="en-US" sz="1100" dirty="0" smtClean="0">
                <a:solidFill>
                  <a:schemeClr val="tx1">
                    <a:lumMod val="50000"/>
                    <a:lumOff val="50000"/>
                  </a:schemeClr>
                </a:solidFill>
              </a:rPr>
              <a:t>2017 American </a:t>
            </a:r>
            <a:r>
              <a:rPr lang="en-US" sz="1100" dirty="0">
                <a:solidFill>
                  <a:schemeClr val="tx1">
                    <a:lumMod val="50000"/>
                    <a:lumOff val="50000"/>
                  </a:schemeClr>
                </a:solidFill>
              </a:rPr>
              <a:t>Community </a:t>
            </a:r>
            <a:r>
              <a:rPr lang="en-US" sz="1100" dirty="0" smtClean="0">
                <a:solidFill>
                  <a:schemeClr val="tx1">
                    <a:lumMod val="50000"/>
                    <a:lumOff val="50000"/>
                  </a:schemeClr>
                </a:solidFill>
              </a:rPr>
              <a:t>Survey 1-Year Estimates</a:t>
            </a:r>
            <a:endParaRPr lang="en-US" sz="1100" dirty="0">
              <a:solidFill>
                <a:schemeClr val="tx1">
                  <a:lumMod val="50000"/>
                  <a:lumOff val="50000"/>
                </a:schemeClr>
              </a:solidFill>
            </a:endParaRPr>
          </a:p>
        </p:txBody>
      </p:sp>
      <p:sp>
        <p:nvSpPr>
          <p:cNvPr id="8" name="TextBox 7"/>
          <p:cNvSpPr txBox="1"/>
          <p:nvPr/>
        </p:nvSpPr>
        <p:spPr>
          <a:xfrm>
            <a:off x="6558731" y="1532545"/>
            <a:ext cx="1114344" cy="307777"/>
          </a:xfrm>
          <a:prstGeom prst="rect">
            <a:avLst/>
          </a:prstGeom>
          <a:noFill/>
        </p:spPr>
        <p:txBody>
          <a:bodyPr wrap="none" rtlCol="0">
            <a:spAutoFit/>
          </a:bodyPr>
          <a:lstStyle/>
          <a:p>
            <a:r>
              <a:rPr lang="en-US" sz="1400" dirty="0" smtClean="0">
                <a:solidFill>
                  <a:schemeClr val="bg2">
                    <a:lumMod val="25000"/>
                  </a:schemeClr>
                </a:solidFill>
              </a:rPr>
              <a:t>Poverty Rate</a:t>
            </a:r>
            <a:endParaRPr lang="en-US" sz="1400" dirty="0">
              <a:solidFill>
                <a:schemeClr val="bg2">
                  <a:lumMod val="25000"/>
                </a:schemeClr>
              </a:solidFill>
            </a:endParaRPr>
          </a:p>
        </p:txBody>
      </p:sp>
      <p:sp>
        <p:nvSpPr>
          <p:cNvPr id="9" name="TextBox 8"/>
          <p:cNvSpPr txBox="1"/>
          <p:nvPr/>
        </p:nvSpPr>
        <p:spPr>
          <a:xfrm>
            <a:off x="1955695" y="3335478"/>
            <a:ext cx="1696490" cy="307777"/>
          </a:xfrm>
          <a:prstGeom prst="rect">
            <a:avLst/>
          </a:prstGeom>
          <a:noFill/>
        </p:spPr>
        <p:txBody>
          <a:bodyPr wrap="none" rtlCol="0">
            <a:spAutoFit/>
          </a:bodyPr>
          <a:lstStyle/>
          <a:p>
            <a:r>
              <a:rPr lang="en-US" sz="1400" dirty="0" smtClean="0">
                <a:solidFill>
                  <a:schemeClr val="bg2">
                    <a:lumMod val="25000"/>
                  </a:schemeClr>
                </a:solidFill>
              </a:rPr>
              <a:t>Unemployment Rate</a:t>
            </a:r>
            <a:endParaRPr lang="en-US" sz="1400" dirty="0">
              <a:solidFill>
                <a:schemeClr val="bg2">
                  <a:lumMod val="25000"/>
                </a:schemeClr>
              </a:solidFill>
            </a:endParaRPr>
          </a:p>
        </p:txBody>
      </p:sp>
    </p:spTree>
    <p:extLst>
      <p:ext uri="{BB962C8B-B14F-4D97-AF65-F5344CB8AC3E}">
        <p14:creationId xmlns:p14="http://schemas.microsoft.com/office/powerpoint/2010/main" val="2806040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Percent Population Below Poverty Level, </a:t>
            </a:r>
            <a:br>
              <a:rPr lang="en-US" sz="2400" dirty="0" smtClean="0"/>
            </a:br>
            <a:r>
              <a:rPr lang="en-US" sz="2400" dirty="0" smtClean="0"/>
              <a:t>DFW Metro Area Census Tracts, 2012-2016</a:t>
            </a:r>
            <a:endParaRPr lang="en-US" sz="2400" dirty="0"/>
          </a:p>
        </p:txBody>
      </p:sp>
      <p:sp>
        <p:nvSpPr>
          <p:cNvPr id="4" name="Slide Number Placeholder 3"/>
          <p:cNvSpPr>
            <a:spLocks noGrp="1"/>
          </p:cNvSpPr>
          <p:nvPr>
            <p:ph type="sldNum" sz="quarter" idx="4294967295"/>
          </p:nvPr>
        </p:nvSpPr>
        <p:spPr>
          <a:xfrm>
            <a:off x="8326438" y="6407150"/>
            <a:ext cx="817562" cy="314325"/>
          </a:xfrm>
        </p:spPr>
        <p:txBody>
          <a:bodyPr/>
          <a:lstStyle/>
          <a:p>
            <a:fld id="{2BC1FA3B-F0C1-4F58-90BE-DCC7501F4B28}" type="slidenum">
              <a:rPr lang="en-US" smtClean="0"/>
              <a:pPr/>
              <a:t>36</a:t>
            </a:fld>
            <a:endParaRPr lang="en-US" dirty="0"/>
          </a:p>
        </p:txBody>
      </p:sp>
      <p:pic>
        <p:nvPicPr>
          <p:cNvPr id="6" name="Picture 5"/>
          <p:cNvPicPr>
            <a:picLocks noChangeAspect="1"/>
          </p:cNvPicPr>
          <p:nvPr/>
        </p:nvPicPr>
        <p:blipFill rotWithShape="1">
          <a:blip r:embed="rId2"/>
          <a:srcRect t="19910" b="17396"/>
          <a:stretch/>
        </p:blipFill>
        <p:spPr>
          <a:xfrm>
            <a:off x="1782765" y="1242782"/>
            <a:ext cx="6103257" cy="5255813"/>
          </a:xfrm>
          <a:prstGeom prst="rect">
            <a:avLst/>
          </a:prstGeom>
        </p:spPr>
      </p:pic>
      <p:pic>
        <p:nvPicPr>
          <p:cNvPr id="7" name="Picture 6"/>
          <p:cNvPicPr>
            <a:picLocks noChangeAspect="1"/>
          </p:cNvPicPr>
          <p:nvPr/>
        </p:nvPicPr>
        <p:blipFill>
          <a:blip r:embed="rId3"/>
          <a:stretch>
            <a:fillRect/>
          </a:stretch>
        </p:blipFill>
        <p:spPr>
          <a:xfrm>
            <a:off x="155129" y="4743287"/>
            <a:ext cx="1399351" cy="1821026"/>
          </a:xfrm>
          <a:prstGeom prst="rect">
            <a:avLst/>
          </a:prstGeom>
        </p:spPr>
      </p:pic>
      <p:sp>
        <p:nvSpPr>
          <p:cNvPr id="8" name="Rectangle 7"/>
          <p:cNvSpPr/>
          <p:nvPr/>
        </p:nvSpPr>
        <p:spPr>
          <a:xfrm>
            <a:off x="0" y="6498595"/>
            <a:ext cx="5943600" cy="230832"/>
          </a:xfrm>
          <a:prstGeom prst="rect">
            <a:avLst/>
          </a:prstGeom>
        </p:spPr>
        <p:txBody>
          <a:bodyPr wrap="square">
            <a:spAutoFit/>
          </a:bodyPr>
          <a:lstStyle/>
          <a:p>
            <a:pPr marL="0" marR="0">
              <a:spcBef>
                <a:spcPts val="0"/>
              </a:spcBef>
              <a:spcAft>
                <a:spcPts val="0"/>
              </a:spcAft>
            </a:pPr>
            <a:r>
              <a:rPr lang="en-US" sz="900" dirty="0" smtClean="0">
                <a:solidFill>
                  <a:schemeClr val="bg1">
                    <a:lumMod val="50000"/>
                  </a:schemeClr>
                </a:solidFill>
                <a:ea typeface="Times New Roman" panose="02020603050405020304" pitchFamily="18" charset="0"/>
                <a:cs typeface="Times New Roman" panose="02020603050405020304" pitchFamily="18" charset="0"/>
              </a:rPr>
              <a:t>Source: U.S. Census Bureau, 2016</a:t>
            </a:r>
            <a:r>
              <a:rPr lang="en-US" sz="900" dirty="0">
                <a:solidFill>
                  <a:schemeClr val="bg1">
                    <a:lumMod val="50000"/>
                  </a:schemeClr>
                </a:solidFill>
                <a:ea typeface="Times New Roman" panose="02020603050405020304" pitchFamily="18" charset="0"/>
                <a:cs typeface="Times New Roman" panose="02020603050405020304" pitchFamily="18" charset="0"/>
              </a:rPr>
              <a:t> </a:t>
            </a:r>
            <a:r>
              <a:rPr lang="en-US" sz="900" dirty="0" smtClean="0">
                <a:solidFill>
                  <a:schemeClr val="bg1">
                    <a:lumMod val="50000"/>
                  </a:schemeClr>
                </a:solidFill>
                <a:ea typeface="Times New Roman" panose="02020603050405020304" pitchFamily="18" charset="0"/>
                <a:cs typeface="Times New Roman" panose="02020603050405020304" pitchFamily="18" charset="0"/>
              </a:rPr>
              <a:t>ACS 5-Year Estimates</a:t>
            </a:r>
            <a:endParaRPr lang="en-US" sz="1100" dirty="0">
              <a:solidFill>
                <a:schemeClr val="bg1">
                  <a:lumMod val="5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6732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Housing Affordability in Select Texas Metros, </a:t>
            </a:r>
            <a:br>
              <a:rPr lang="en-US" sz="2800" dirty="0" smtClean="0"/>
            </a:br>
            <a:r>
              <a:rPr lang="en-US" sz="2800" dirty="0" smtClean="0"/>
              <a:t>2007-2017</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37</a:t>
            </a:fld>
            <a:endParaRPr lang="en-US" dirty="0"/>
          </a:p>
        </p:txBody>
      </p:sp>
      <p:sp>
        <p:nvSpPr>
          <p:cNvPr id="3" name="TextBox 2"/>
          <p:cNvSpPr txBox="1"/>
          <p:nvPr/>
        </p:nvSpPr>
        <p:spPr>
          <a:xfrm>
            <a:off x="816806" y="6093303"/>
            <a:ext cx="7465505" cy="577081"/>
          </a:xfrm>
          <a:prstGeom prst="rect">
            <a:avLst/>
          </a:prstGeom>
          <a:noFill/>
        </p:spPr>
        <p:txBody>
          <a:bodyPr wrap="none" rtlCol="0">
            <a:spAutoFit/>
          </a:bodyPr>
          <a:lstStyle/>
          <a:p>
            <a:r>
              <a:rPr lang="en-US" sz="1050" dirty="0" smtClean="0">
                <a:solidFill>
                  <a:schemeClr val="tx1">
                    <a:lumMod val="65000"/>
                    <a:lumOff val="35000"/>
                  </a:schemeClr>
                </a:solidFill>
              </a:rPr>
              <a:t>Notes: Data are through fourth quarter 2017. The Housing Opportunity Index represents the share of homes sold in a given area that </a:t>
            </a:r>
          </a:p>
          <a:p>
            <a:r>
              <a:rPr lang="en-US" sz="1050" dirty="0" smtClean="0">
                <a:solidFill>
                  <a:schemeClr val="tx1">
                    <a:lumMod val="65000"/>
                    <a:lumOff val="35000"/>
                  </a:schemeClr>
                </a:solidFill>
              </a:rPr>
              <a:t>Would have been affordable to a family earning the local median income.</a:t>
            </a:r>
          </a:p>
          <a:p>
            <a:r>
              <a:rPr lang="en-US" sz="1050" dirty="0" smtClean="0">
                <a:solidFill>
                  <a:schemeClr val="tx1">
                    <a:lumMod val="65000"/>
                    <a:lumOff val="35000"/>
                  </a:schemeClr>
                </a:solidFill>
              </a:rPr>
              <a:t>Source: National Association of Home Builders/Wells Fargo.</a:t>
            </a:r>
            <a:endParaRPr lang="en-US" sz="1050" dirty="0">
              <a:solidFill>
                <a:schemeClr val="tx1">
                  <a:lumMod val="65000"/>
                  <a:lumOff val="35000"/>
                </a:schemeClr>
              </a:solidFill>
            </a:endParaRPr>
          </a:p>
        </p:txBody>
      </p:sp>
      <p:graphicFrame>
        <p:nvGraphicFramePr>
          <p:cNvPr id="8" name="Chart 7"/>
          <p:cNvGraphicFramePr>
            <a:graphicFrameLocks noGrp="1"/>
          </p:cNvGraphicFramePr>
          <p:nvPr>
            <p:extLst>
              <p:ext uri="{D42A27DB-BD31-4B8C-83A1-F6EECF244321}">
                <p14:modId xmlns:p14="http://schemas.microsoft.com/office/powerpoint/2010/main" val="3223559576"/>
              </p:ext>
            </p:extLst>
          </p:nvPr>
        </p:nvGraphicFramePr>
        <p:xfrm>
          <a:off x="453155" y="1456566"/>
          <a:ext cx="8423808" cy="46367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4999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Percent of Housing Units Built before 1960 and after 2000, DFW Metro, 2012-2016</a:t>
            </a:r>
            <a:endParaRPr lang="en-US" sz="2400" dirty="0"/>
          </a:p>
        </p:txBody>
      </p:sp>
      <p:sp>
        <p:nvSpPr>
          <p:cNvPr id="4" name="Slide Number Placeholder 3"/>
          <p:cNvSpPr>
            <a:spLocks noGrp="1"/>
          </p:cNvSpPr>
          <p:nvPr>
            <p:ph type="sldNum" sz="quarter" idx="4294967295"/>
          </p:nvPr>
        </p:nvSpPr>
        <p:spPr>
          <a:xfrm>
            <a:off x="8326438" y="6407150"/>
            <a:ext cx="817562" cy="314325"/>
          </a:xfrm>
        </p:spPr>
        <p:txBody>
          <a:bodyPr/>
          <a:lstStyle/>
          <a:p>
            <a:fld id="{2BC1FA3B-F0C1-4F58-90BE-DCC7501F4B28}" type="slidenum">
              <a:rPr lang="en-US" smtClean="0"/>
              <a:pPr/>
              <a:t>38</a:t>
            </a:fld>
            <a:endParaRPr lang="en-US" dirty="0"/>
          </a:p>
        </p:txBody>
      </p:sp>
      <p:pic>
        <p:nvPicPr>
          <p:cNvPr id="6" name="Picture 5"/>
          <p:cNvPicPr>
            <a:picLocks noChangeAspect="1"/>
          </p:cNvPicPr>
          <p:nvPr/>
        </p:nvPicPr>
        <p:blipFill rotWithShape="1">
          <a:blip r:embed="rId2"/>
          <a:srcRect t="19939"/>
          <a:stretch/>
        </p:blipFill>
        <p:spPr>
          <a:xfrm>
            <a:off x="1227008" y="1723879"/>
            <a:ext cx="3687499" cy="4064672"/>
          </a:xfrm>
          <a:prstGeom prst="rect">
            <a:avLst/>
          </a:prstGeom>
        </p:spPr>
      </p:pic>
      <p:pic>
        <p:nvPicPr>
          <p:cNvPr id="7" name="Picture 6"/>
          <p:cNvPicPr>
            <a:picLocks noChangeAspect="1"/>
          </p:cNvPicPr>
          <p:nvPr/>
        </p:nvPicPr>
        <p:blipFill rotWithShape="1">
          <a:blip r:embed="rId3"/>
          <a:srcRect t="20321"/>
          <a:stretch/>
        </p:blipFill>
        <p:spPr>
          <a:xfrm>
            <a:off x="5152444" y="1723878"/>
            <a:ext cx="3710259" cy="4070231"/>
          </a:xfrm>
          <a:prstGeom prst="rect">
            <a:avLst/>
          </a:prstGeom>
        </p:spPr>
      </p:pic>
      <p:pic>
        <p:nvPicPr>
          <p:cNvPr id="8" name="Picture 7"/>
          <p:cNvPicPr>
            <a:picLocks noChangeAspect="1"/>
          </p:cNvPicPr>
          <p:nvPr/>
        </p:nvPicPr>
        <p:blipFill>
          <a:blip r:embed="rId4"/>
          <a:stretch>
            <a:fillRect/>
          </a:stretch>
        </p:blipFill>
        <p:spPr>
          <a:xfrm>
            <a:off x="84433" y="2940020"/>
            <a:ext cx="1140620" cy="1487709"/>
          </a:xfrm>
          <a:prstGeom prst="rect">
            <a:avLst/>
          </a:prstGeom>
        </p:spPr>
      </p:pic>
      <p:sp>
        <p:nvSpPr>
          <p:cNvPr id="9" name="Rectangle 8"/>
          <p:cNvSpPr/>
          <p:nvPr/>
        </p:nvSpPr>
        <p:spPr>
          <a:xfrm>
            <a:off x="0" y="6498595"/>
            <a:ext cx="5943600" cy="230832"/>
          </a:xfrm>
          <a:prstGeom prst="rect">
            <a:avLst/>
          </a:prstGeom>
        </p:spPr>
        <p:txBody>
          <a:bodyPr wrap="square">
            <a:spAutoFit/>
          </a:bodyPr>
          <a:lstStyle/>
          <a:p>
            <a:pPr marL="0" marR="0">
              <a:spcBef>
                <a:spcPts val="0"/>
              </a:spcBef>
              <a:spcAft>
                <a:spcPts val="0"/>
              </a:spcAft>
            </a:pPr>
            <a:r>
              <a:rPr lang="en-US" sz="900" dirty="0" smtClean="0">
                <a:solidFill>
                  <a:schemeClr val="bg1">
                    <a:lumMod val="50000"/>
                  </a:schemeClr>
                </a:solidFill>
                <a:ea typeface="Times New Roman" panose="02020603050405020304" pitchFamily="18" charset="0"/>
                <a:cs typeface="Times New Roman" panose="02020603050405020304" pitchFamily="18" charset="0"/>
              </a:rPr>
              <a:t>Source: U.S. Census Bureau, 2016</a:t>
            </a:r>
            <a:r>
              <a:rPr lang="en-US" sz="900" dirty="0">
                <a:solidFill>
                  <a:schemeClr val="bg1">
                    <a:lumMod val="50000"/>
                  </a:schemeClr>
                </a:solidFill>
                <a:ea typeface="Times New Roman" panose="02020603050405020304" pitchFamily="18" charset="0"/>
                <a:cs typeface="Times New Roman" panose="02020603050405020304" pitchFamily="18" charset="0"/>
              </a:rPr>
              <a:t> </a:t>
            </a:r>
            <a:r>
              <a:rPr lang="en-US" sz="900" dirty="0" smtClean="0">
                <a:solidFill>
                  <a:schemeClr val="bg1">
                    <a:lumMod val="50000"/>
                  </a:schemeClr>
                </a:solidFill>
                <a:ea typeface="Times New Roman" panose="02020603050405020304" pitchFamily="18" charset="0"/>
                <a:cs typeface="Times New Roman" panose="02020603050405020304" pitchFamily="18" charset="0"/>
              </a:rPr>
              <a:t>ACS 5-Year Estimates</a:t>
            </a:r>
            <a:endParaRPr lang="en-US" sz="1100" dirty="0">
              <a:solidFill>
                <a:schemeClr val="bg1">
                  <a:lumMod val="5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9993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32" y="0"/>
            <a:ext cx="9888832" cy="6858000"/>
          </a:xfrm>
          <a:prstGeom prst="rect">
            <a:avLst/>
          </a:prstGeom>
        </p:spPr>
      </p:pic>
      <p:sp>
        <p:nvSpPr>
          <p:cNvPr id="3" name="TextBox 2"/>
          <p:cNvSpPr txBox="1"/>
          <p:nvPr/>
        </p:nvSpPr>
        <p:spPr>
          <a:xfrm>
            <a:off x="250631" y="6169724"/>
            <a:ext cx="8610600" cy="461665"/>
          </a:xfrm>
          <a:prstGeom prst="rect">
            <a:avLst/>
          </a:prstGeom>
          <a:noFill/>
        </p:spPr>
        <p:txBody>
          <a:bodyPr wrap="square" rtlCol="0">
            <a:spAutoFit/>
          </a:bodyPr>
          <a:lstStyle/>
          <a:p>
            <a:r>
              <a:rPr lang="en-US" sz="2400" dirty="0" smtClean="0">
                <a:solidFill>
                  <a:schemeClr val="bg1"/>
                </a:solidFill>
                <a:latin typeface="+mj-lt"/>
              </a:rPr>
              <a:t>Population Projections</a:t>
            </a:r>
            <a:endParaRPr lang="en-US" sz="2400" dirty="0">
              <a:solidFill>
                <a:schemeClr val="bg1"/>
              </a:solidFill>
              <a:latin typeface="+mj-lt"/>
            </a:endParaRPr>
          </a:p>
        </p:txBody>
      </p:sp>
    </p:spTree>
    <p:extLst>
      <p:ext uri="{BB962C8B-B14F-4D97-AF65-F5344CB8AC3E}">
        <p14:creationId xmlns:p14="http://schemas.microsoft.com/office/powerpoint/2010/main" val="2907599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t>Population Growth of Select States</a:t>
            </a:r>
            <a:r>
              <a:rPr lang="en-US" sz="2400" dirty="0"/>
              <a:t>, </a:t>
            </a:r>
            <a:r>
              <a:rPr lang="en-US" sz="2400" dirty="0" smtClean="0"/>
              <a:t>2000-2018</a:t>
            </a:r>
            <a:endParaRPr lang="en-US" sz="2400" dirty="0"/>
          </a:p>
        </p:txBody>
      </p:sp>
      <p:sp>
        <p:nvSpPr>
          <p:cNvPr id="4" name="Slide Number Placeholder 3"/>
          <p:cNvSpPr>
            <a:spLocks noGrp="1"/>
          </p:cNvSpPr>
          <p:nvPr>
            <p:ph type="sldNum" sz="quarter" idx="4"/>
          </p:nvPr>
        </p:nvSpPr>
        <p:spPr>
          <a:prstGeom prst="rect">
            <a:avLst/>
          </a:prstGeom>
        </p:spPr>
        <p:txBody>
          <a:bodyPr/>
          <a:lstStyle/>
          <a:p>
            <a:fld id="{2BC1FA3B-F0C1-4F58-90BE-DCC7501F4B28}" type="slidenum">
              <a:rPr lang="en-US" smtClean="0"/>
              <a:pPr/>
              <a:t>4</a:t>
            </a:fld>
            <a:endParaRPr lang="en-US" dirty="0"/>
          </a:p>
        </p:txBody>
      </p:sp>
      <p:graphicFrame>
        <p:nvGraphicFramePr>
          <p:cNvPr id="6" name="Table 5"/>
          <p:cNvGraphicFramePr>
            <a:graphicFrameLocks noGrp="1"/>
          </p:cNvGraphicFramePr>
          <p:nvPr>
            <p:extLst/>
          </p:nvPr>
        </p:nvGraphicFramePr>
        <p:xfrm>
          <a:off x="245095" y="1481107"/>
          <a:ext cx="8653811" cy="4858706"/>
        </p:xfrm>
        <a:graphic>
          <a:graphicData uri="http://schemas.openxmlformats.org/drawingml/2006/table">
            <a:tbl>
              <a:tblPr firstRow="1" bandRow="1">
                <a:tableStyleId>{3B4B98B0-60AC-42C2-AFA5-B58CD77FA1E5}</a:tableStyleId>
              </a:tblPr>
              <a:tblGrid>
                <a:gridCol w="1470583">
                  <a:extLst>
                    <a:ext uri="{9D8B030D-6E8A-4147-A177-3AD203B41FA5}">
                      <a16:colId xmlns:a16="http://schemas.microsoft.com/office/drawing/2014/main" val="20000"/>
                    </a:ext>
                  </a:extLst>
                </a:gridCol>
                <a:gridCol w="1677971">
                  <a:extLst>
                    <a:ext uri="{9D8B030D-6E8A-4147-A177-3AD203B41FA5}">
                      <a16:colId xmlns:a16="http://schemas.microsoft.com/office/drawing/2014/main" val="20001"/>
                    </a:ext>
                  </a:extLst>
                </a:gridCol>
                <a:gridCol w="1536571">
                  <a:extLst>
                    <a:ext uri="{9D8B030D-6E8A-4147-A177-3AD203B41FA5}">
                      <a16:colId xmlns:a16="http://schemas.microsoft.com/office/drawing/2014/main" val="20002"/>
                    </a:ext>
                  </a:extLst>
                </a:gridCol>
                <a:gridCol w="1457893">
                  <a:extLst>
                    <a:ext uri="{9D8B030D-6E8A-4147-A177-3AD203B41FA5}">
                      <a16:colId xmlns:a16="http://schemas.microsoft.com/office/drawing/2014/main" val="20003"/>
                    </a:ext>
                  </a:extLst>
                </a:gridCol>
                <a:gridCol w="1361458">
                  <a:extLst>
                    <a:ext uri="{9D8B030D-6E8A-4147-A177-3AD203B41FA5}">
                      <a16:colId xmlns:a16="http://schemas.microsoft.com/office/drawing/2014/main" val="20004"/>
                    </a:ext>
                  </a:extLst>
                </a:gridCol>
                <a:gridCol w="1149335">
                  <a:extLst>
                    <a:ext uri="{9D8B030D-6E8A-4147-A177-3AD203B41FA5}">
                      <a16:colId xmlns:a16="http://schemas.microsoft.com/office/drawing/2014/main" val="20005"/>
                    </a:ext>
                  </a:extLst>
                </a:gridCol>
              </a:tblGrid>
              <a:tr h="1249031">
                <a:tc>
                  <a:txBody>
                    <a:bodyPr/>
                    <a:lstStyle/>
                    <a:p>
                      <a:pPr marL="117475" indent="0" algn="l"/>
                      <a:endParaRPr lang="en-US" sz="1600" b="1" dirty="0">
                        <a:solidFill>
                          <a:schemeClr val="accent1">
                            <a:lumMod val="50000"/>
                          </a:schemeClr>
                        </a:solidFill>
                        <a:latin typeface="Arial" pitchFamily="34" charset="0"/>
                        <a:cs typeface="Arial" pitchFamily="34" charset="0"/>
                      </a:endParaRPr>
                    </a:p>
                  </a:txBody>
                  <a:tcPr anchor="b"/>
                </a:tc>
                <a:tc>
                  <a:txBody>
                    <a:bodyPr/>
                    <a:lstStyle/>
                    <a:p>
                      <a:pPr marL="233363" indent="0" algn="ctr"/>
                      <a:r>
                        <a:rPr lang="en-US" sz="1600" dirty="0" smtClean="0">
                          <a:solidFill>
                            <a:schemeClr val="accent1">
                              <a:lumMod val="50000"/>
                            </a:schemeClr>
                          </a:solidFill>
                        </a:rPr>
                        <a:t>2000</a:t>
                      </a:r>
                    </a:p>
                    <a:p>
                      <a:pPr marL="233363" indent="0" algn="ctr"/>
                      <a:r>
                        <a:rPr lang="en-US" sz="1600" dirty="0" smtClean="0">
                          <a:solidFill>
                            <a:schemeClr val="accent1">
                              <a:lumMod val="50000"/>
                            </a:schemeClr>
                          </a:solidFill>
                        </a:rPr>
                        <a:t>Population</a:t>
                      </a:r>
                      <a:endParaRPr lang="en-US" sz="1600" b="1" dirty="0">
                        <a:solidFill>
                          <a:schemeClr val="accent1">
                            <a:lumMod val="50000"/>
                          </a:schemeClr>
                        </a:solidFill>
                        <a:latin typeface="Arial" pitchFamily="34" charset="0"/>
                        <a:cs typeface="Arial" pitchFamily="34" charset="0"/>
                      </a:endParaRPr>
                    </a:p>
                  </a:txBody>
                  <a:tcPr anchor="b"/>
                </a:tc>
                <a:tc>
                  <a:txBody>
                    <a:bodyPr/>
                    <a:lstStyle/>
                    <a:p>
                      <a:pPr marL="233363" indent="0" algn="ctr" defTabSz="914400" rtl="0" eaLnBrk="1" latinLnBrk="0" hangingPunct="1"/>
                      <a:r>
                        <a:rPr lang="en-US" sz="1600" kern="1200" dirty="0" smtClean="0">
                          <a:solidFill>
                            <a:schemeClr val="accent1">
                              <a:lumMod val="50000"/>
                            </a:schemeClr>
                          </a:solidFill>
                        </a:rPr>
                        <a:t>2010</a:t>
                      </a:r>
                    </a:p>
                    <a:p>
                      <a:pPr marL="233363" indent="0" algn="ctr" defTabSz="914400" rtl="0" eaLnBrk="1" latinLnBrk="0" hangingPunct="1"/>
                      <a:r>
                        <a:rPr lang="en-US" sz="1600" kern="1200" dirty="0" smtClean="0">
                          <a:solidFill>
                            <a:schemeClr val="accent1">
                              <a:lumMod val="50000"/>
                            </a:schemeClr>
                          </a:solidFill>
                        </a:rPr>
                        <a:t>Population</a:t>
                      </a:r>
                      <a:endParaRPr lang="en-US" sz="1600" b="1" kern="1200" dirty="0" smtClean="0">
                        <a:solidFill>
                          <a:schemeClr val="accent1">
                            <a:lumMod val="50000"/>
                          </a:schemeClr>
                        </a:solidFill>
                        <a:latin typeface="Arial" pitchFamily="34" charset="0"/>
                        <a:ea typeface="+mn-ea"/>
                        <a:cs typeface="Arial" pitchFamily="34" charset="0"/>
                      </a:endParaRPr>
                    </a:p>
                  </a:txBody>
                  <a:tcPr anchor="b"/>
                </a:tc>
                <a:tc>
                  <a:txBody>
                    <a:bodyPr/>
                    <a:lstStyle/>
                    <a:p>
                      <a:pPr marL="233363" indent="0" algn="ctr" defTabSz="914400" rtl="0" eaLnBrk="1" latinLnBrk="0" hangingPunct="1"/>
                      <a:r>
                        <a:rPr lang="en-US" sz="1600" kern="1200" dirty="0" smtClean="0">
                          <a:solidFill>
                            <a:schemeClr val="accent1">
                              <a:lumMod val="50000"/>
                            </a:schemeClr>
                          </a:solidFill>
                        </a:rPr>
                        <a:t>2018 Population</a:t>
                      </a:r>
                      <a:endParaRPr lang="en-US" sz="1600" b="1" kern="1200" dirty="0" smtClean="0">
                        <a:solidFill>
                          <a:schemeClr val="accent1">
                            <a:lumMod val="50000"/>
                          </a:schemeClr>
                        </a:solidFill>
                        <a:latin typeface="Arial" pitchFamily="34" charset="0"/>
                        <a:ea typeface="+mn-ea"/>
                        <a:cs typeface="Arial" pitchFamily="34" charset="0"/>
                      </a:endParaRPr>
                    </a:p>
                  </a:txBody>
                  <a:tcPr anchor="b"/>
                </a:tc>
                <a:tc>
                  <a:txBody>
                    <a:bodyPr/>
                    <a:lstStyle/>
                    <a:p>
                      <a:pPr marL="233363" indent="0" algn="ctr" defTabSz="914400" rtl="0" eaLnBrk="1" latinLnBrk="0" hangingPunct="1"/>
                      <a:r>
                        <a:rPr lang="en-US" sz="1600" kern="1200" dirty="0" smtClean="0">
                          <a:solidFill>
                            <a:schemeClr val="accent1">
                              <a:lumMod val="50000"/>
                            </a:schemeClr>
                          </a:solidFill>
                        </a:rPr>
                        <a:t>Numeric</a:t>
                      </a:r>
                    </a:p>
                    <a:p>
                      <a:pPr marL="233363" indent="0" algn="ctr" defTabSz="914400" rtl="0" eaLnBrk="1" latinLnBrk="0" hangingPunct="1"/>
                      <a:r>
                        <a:rPr lang="en-US" sz="1600" kern="1200" dirty="0" smtClean="0">
                          <a:solidFill>
                            <a:schemeClr val="accent1">
                              <a:lumMod val="50000"/>
                            </a:schemeClr>
                          </a:solidFill>
                        </a:rPr>
                        <a:t>Change</a:t>
                      </a:r>
                    </a:p>
                    <a:p>
                      <a:pPr marL="233363" indent="0" algn="ctr" defTabSz="914400" rtl="0" eaLnBrk="1" latinLnBrk="0" hangingPunct="1"/>
                      <a:r>
                        <a:rPr lang="en-US" sz="1600" kern="1200" dirty="0" smtClean="0">
                          <a:solidFill>
                            <a:schemeClr val="accent1">
                              <a:lumMod val="50000"/>
                            </a:schemeClr>
                          </a:solidFill>
                        </a:rPr>
                        <a:t>2010-2018</a:t>
                      </a:r>
                      <a:endParaRPr lang="en-US" sz="1600" b="1" kern="1200" dirty="0" smtClean="0">
                        <a:solidFill>
                          <a:schemeClr val="accent1">
                            <a:lumMod val="50000"/>
                          </a:schemeClr>
                        </a:solidFill>
                        <a:latin typeface="Arial" pitchFamily="34" charset="0"/>
                        <a:ea typeface="+mn-ea"/>
                        <a:cs typeface="Arial" pitchFamily="34" charset="0"/>
                      </a:endParaRPr>
                    </a:p>
                  </a:txBody>
                  <a:tcPr anchor="b"/>
                </a:tc>
                <a:tc>
                  <a:txBody>
                    <a:bodyPr/>
                    <a:lstStyle/>
                    <a:p>
                      <a:pPr marL="58738" indent="0" algn="ctr"/>
                      <a:r>
                        <a:rPr lang="en-US" sz="1600" dirty="0" smtClean="0">
                          <a:solidFill>
                            <a:schemeClr val="accent1">
                              <a:lumMod val="50000"/>
                            </a:schemeClr>
                          </a:solidFill>
                        </a:rPr>
                        <a:t>Percent</a:t>
                      </a:r>
                    </a:p>
                    <a:p>
                      <a:pPr marL="58738" indent="0" algn="ctr"/>
                      <a:r>
                        <a:rPr lang="en-US" sz="1600" dirty="0" smtClean="0">
                          <a:solidFill>
                            <a:schemeClr val="accent1">
                              <a:lumMod val="50000"/>
                            </a:schemeClr>
                          </a:solidFill>
                        </a:rPr>
                        <a:t>Change</a:t>
                      </a:r>
                    </a:p>
                    <a:p>
                      <a:pPr marL="58738" indent="0" algn="ctr"/>
                      <a:r>
                        <a:rPr lang="en-US" sz="1600" dirty="0" smtClean="0">
                          <a:solidFill>
                            <a:schemeClr val="accent1">
                              <a:lumMod val="50000"/>
                            </a:schemeClr>
                          </a:solidFill>
                        </a:rPr>
                        <a:t>2010-2018</a:t>
                      </a:r>
                      <a:endParaRPr lang="en-US" sz="1600" b="1" dirty="0">
                        <a:solidFill>
                          <a:schemeClr val="accent1">
                            <a:lumMod val="50000"/>
                          </a:schemeClr>
                        </a:solidFill>
                        <a:latin typeface="Arial" pitchFamily="34" charset="0"/>
                        <a:cs typeface="Arial" pitchFamily="34" charset="0"/>
                      </a:endParaRPr>
                    </a:p>
                  </a:txBody>
                  <a:tcPr anchor="b"/>
                </a:tc>
                <a:extLst>
                  <a:ext uri="{0D108BD9-81ED-4DB2-BD59-A6C34878D82A}">
                    <a16:rowId xmlns:a16="http://schemas.microsoft.com/office/drawing/2014/main" val="10000"/>
                  </a:ext>
                </a:extLst>
              </a:tr>
              <a:tr h="401075">
                <a:tc>
                  <a:txBody>
                    <a:bodyPr/>
                    <a:lstStyle/>
                    <a:p>
                      <a:pPr algn="l" rtl="0" fontAlgn="ctr"/>
                      <a:r>
                        <a:rPr lang="en-US" sz="1600" u="none" strike="noStrike" dirty="0">
                          <a:effectLst/>
                        </a:rPr>
                        <a:t>United States</a:t>
                      </a:r>
                      <a:endParaRPr lang="en-US" sz="1600" b="1" i="0" u="none" strike="noStrike" dirty="0">
                        <a:solidFill>
                          <a:schemeClr val="tx1"/>
                        </a:solidFill>
                        <a:effectLst/>
                        <a:latin typeface="Calibri" panose="020F0502020204030204" pitchFamily="34" charset="0"/>
                      </a:endParaRPr>
                    </a:p>
                  </a:txBody>
                  <a:tcPr marL="7620" marR="7620" marT="7620" marB="0" anchor="ctr"/>
                </a:tc>
                <a:tc>
                  <a:txBody>
                    <a:bodyPr/>
                    <a:lstStyle/>
                    <a:p>
                      <a:pPr algn="ctr" rtl="0" fontAlgn="b"/>
                      <a:r>
                        <a:rPr lang="en-US" sz="1600" u="none" strike="noStrike" dirty="0">
                          <a:effectLst/>
                        </a:rPr>
                        <a:t>281,421,906</a:t>
                      </a:r>
                      <a:endParaRPr lang="en-US" sz="1600" b="1" i="0" u="none" strike="noStrike" dirty="0">
                        <a:solidFill>
                          <a:schemeClr val="tx1"/>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308,745,538</a:t>
                      </a:r>
                      <a:endParaRPr lang="en-US" sz="1600" b="1" i="0" u="none" strike="noStrike" dirty="0">
                        <a:solidFill>
                          <a:schemeClr val="tx1"/>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327,167,434</a:t>
                      </a:r>
                      <a:endParaRPr lang="en-US" sz="1600" b="1" i="0" u="none" strike="noStrike" dirty="0">
                        <a:solidFill>
                          <a:schemeClr val="tx1"/>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18,409,329</a:t>
                      </a:r>
                      <a:endParaRPr lang="en-US" sz="1600" b="1" i="0" u="none" strike="noStrike" dirty="0">
                        <a:solidFill>
                          <a:schemeClr val="tx1"/>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6%</a:t>
                      </a:r>
                      <a:endParaRPr lang="en-US" sz="1600" b="1" i="0" u="none" strike="noStrike" dirty="0">
                        <a:solidFill>
                          <a:schemeClr val="tx1"/>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401075">
                <a:tc>
                  <a:txBody>
                    <a:bodyPr/>
                    <a:lstStyle/>
                    <a:p>
                      <a:pPr algn="l" rtl="0" fontAlgn="ctr"/>
                      <a:r>
                        <a:rPr lang="en-US" sz="1600" b="1" u="none" strike="noStrike" dirty="0">
                          <a:solidFill>
                            <a:schemeClr val="accent1">
                              <a:lumMod val="50000"/>
                            </a:schemeClr>
                          </a:solidFill>
                          <a:effectLst/>
                        </a:rPr>
                        <a:t>Texas</a:t>
                      </a:r>
                      <a:endParaRPr lang="en-US" sz="1600" b="1" i="0" u="none" strike="noStrike" dirty="0">
                        <a:solidFill>
                          <a:schemeClr val="accent1">
                            <a:lumMod val="50000"/>
                          </a:schemeClr>
                        </a:solidFill>
                        <a:effectLst/>
                        <a:latin typeface="Calibri" panose="020F0502020204030204" pitchFamily="34" charset="0"/>
                      </a:endParaRPr>
                    </a:p>
                  </a:txBody>
                  <a:tcPr marL="7620" marR="7620" marT="7620" marB="0" anchor="ctr"/>
                </a:tc>
                <a:tc>
                  <a:txBody>
                    <a:bodyPr/>
                    <a:lstStyle/>
                    <a:p>
                      <a:pPr algn="ctr" rtl="0" fontAlgn="b"/>
                      <a:r>
                        <a:rPr lang="en-US" sz="1600" b="1" u="none" strike="noStrike" dirty="0">
                          <a:solidFill>
                            <a:schemeClr val="accent1">
                              <a:lumMod val="50000"/>
                            </a:schemeClr>
                          </a:solidFill>
                          <a:effectLst/>
                        </a:rPr>
                        <a:t>20,851,820</a:t>
                      </a:r>
                      <a:endParaRPr lang="en-US" sz="1600" b="1" i="0" u="none" strike="noStrike" dirty="0">
                        <a:solidFill>
                          <a:schemeClr val="accent1">
                            <a:lumMod val="50000"/>
                          </a:schemeClr>
                        </a:solidFill>
                        <a:effectLst/>
                        <a:latin typeface="Calibri" panose="020F0502020204030204" pitchFamily="34" charset="0"/>
                      </a:endParaRPr>
                    </a:p>
                  </a:txBody>
                  <a:tcPr marL="7620" marR="7620" marT="7620" marB="0" anchor="b"/>
                </a:tc>
                <a:tc>
                  <a:txBody>
                    <a:bodyPr/>
                    <a:lstStyle/>
                    <a:p>
                      <a:pPr algn="ctr" rtl="0" fontAlgn="b"/>
                      <a:r>
                        <a:rPr lang="en-US" sz="1600" b="1" u="none" strike="noStrike" dirty="0">
                          <a:solidFill>
                            <a:schemeClr val="accent1">
                              <a:lumMod val="50000"/>
                            </a:schemeClr>
                          </a:solidFill>
                          <a:effectLst/>
                        </a:rPr>
                        <a:t>25,145,561</a:t>
                      </a:r>
                      <a:endParaRPr lang="en-US" sz="1600" b="1" i="0" u="none" strike="noStrike" dirty="0">
                        <a:solidFill>
                          <a:schemeClr val="accent1">
                            <a:lumMod val="50000"/>
                          </a:schemeClr>
                        </a:solidFill>
                        <a:effectLst/>
                        <a:latin typeface="Calibri" panose="020F0502020204030204" pitchFamily="34" charset="0"/>
                      </a:endParaRPr>
                    </a:p>
                  </a:txBody>
                  <a:tcPr marL="7620" marR="7620" marT="7620" marB="0" anchor="b"/>
                </a:tc>
                <a:tc>
                  <a:txBody>
                    <a:bodyPr/>
                    <a:lstStyle/>
                    <a:p>
                      <a:pPr algn="ctr" rtl="0" fontAlgn="b"/>
                      <a:r>
                        <a:rPr lang="en-US" sz="1600" b="1" u="none" strike="noStrike" dirty="0" smtClean="0">
                          <a:solidFill>
                            <a:schemeClr val="accent1">
                              <a:lumMod val="50000"/>
                            </a:schemeClr>
                          </a:solidFill>
                          <a:effectLst/>
                        </a:rPr>
                        <a:t>28,701,845</a:t>
                      </a:r>
                      <a:endParaRPr lang="en-US" sz="1600" b="1" i="0" u="none" strike="noStrike" dirty="0">
                        <a:solidFill>
                          <a:schemeClr val="accent1">
                            <a:lumMod val="50000"/>
                          </a:schemeClr>
                        </a:solidFill>
                        <a:effectLst/>
                        <a:latin typeface="Calibri" panose="020F0502020204030204" pitchFamily="34" charset="0"/>
                      </a:endParaRPr>
                    </a:p>
                  </a:txBody>
                  <a:tcPr marL="7620" marR="7620" marT="7620" marB="0" anchor="b"/>
                </a:tc>
                <a:tc>
                  <a:txBody>
                    <a:bodyPr/>
                    <a:lstStyle/>
                    <a:p>
                      <a:pPr algn="ctr" rtl="0" fontAlgn="b"/>
                      <a:r>
                        <a:rPr lang="en-US" sz="1600" b="1" u="none" strike="noStrike" dirty="0" smtClean="0">
                          <a:solidFill>
                            <a:schemeClr val="accent1">
                              <a:lumMod val="50000"/>
                            </a:schemeClr>
                          </a:solidFill>
                          <a:effectLst/>
                        </a:rPr>
                        <a:t>3,555,731</a:t>
                      </a:r>
                      <a:endParaRPr lang="en-US" sz="1600" b="1" i="0" u="none" strike="noStrike" dirty="0">
                        <a:solidFill>
                          <a:schemeClr val="accent1">
                            <a:lumMod val="50000"/>
                          </a:schemeClr>
                        </a:solidFill>
                        <a:effectLst/>
                        <a:latin typeface="Calibri" panose="020F0502020204030204" pitchFamily="34" charset="0"/>
                      </a:endParaRPr>
                    </a:p>
                  </a:txBody>
                  <a:tcPr marL="7620" marR="7620" marT="7620" marB="0" anchor="b"/>
                </a:tc>
                <a:tc>
                  <a:txBody>
                    <a:bodyPr/>
                    <a:lstStyle/>
                    <a:p>
                      <a:pPr algn="ctr" rtl="0" fontAlgn="b"/>
                      <a:r>
                        <a:rPr lang="en-US" sz="1600" b="1" u="none" strike="noStrike" dirty="0" smtClean="0">
                          <a:solidFill>
                            <a:schemeClr val="accent1">
                              <a:lumMod val="50000"/>
                            </a:schemeClr>
                          </a:solidFill>
                          <a:effectLst/>
                        </a:rPr>
                        <a:t>14%</a:t>
                      </a:r>
                      <a:endParaRPr lang="en-US" sz="1600" b="1" i="0" u="none" strike="noStrike" dirty="0">
                        <a:solidFill>
                          <a:schemeClr val="accent1">
                            <a:lumMod val="50000"/>
                          </a:schemeClr>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401075">
                <a:tc>
                  <a:txBody>
                    <a:bodyPr/>
                    <a:lstStyle/>
                    <a:p>
                      <a:pPr algn="l" rtl="0" fontAlgn="ctr"/>
                      <a:r>
                        <a:rPr lang="en-US" sz="1600" u="none" strike="noStrike" dirty="0">
                          <a:effectLst/>
                        </a:rPr>
                        <a:t>California</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1600" u="none" strike="noStrike" dirty="0">
                          <a:effectLst/>
                        </a:rPr>
                        <a:t>33,871,648</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37,253,956</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39,557,045</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2,302,522</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6%</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401075">
                <a:tc>
                  <a:txBody>
                    <a:bodyPr/>
                    <a:lstStyle/>
                    <a:p>
                      <a:pPr algn="l" rtl="0" fontAlgn="ctr"/>
                      <a:r>
                        <a:rPr lang="en-US" sz="1600" u="none" strike="noStrike" dirty="0">
                          <a:effectLst/>
                        </a:rPr>
                        <a:t>Florida</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1600" u="none" strike="noStrike" dirty="0">
                          <a:effectLst/>
                        </a:rPr>
                        <a:t>15,982,378</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18,801,310</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21,299,325</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2,494,745</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13%</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401075">
                <a:tc>
                  <a:txBody>
                    <a:bodyPr/>
                    <a:lstStyle/>
                    <a:p>
                      <a:pPr algn="l" rtl="0" fontAlgn="ctr"/>
                      <a:r>
                        <a:rPr lang="en-US" sz="1600" u="none" strike="noStrike" dirty="0">
                          <a:effectLst/>
                        </a:rPr>
                        <a:t>Georgia</a:t>
                      </a:r>
                      <a:endParaRPr lang="en-US"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rtl="0" fontAlgn="b"/>
                      <a:r>
                        <a:rPr lang="en-US" sz="1600" u="none" strike="noStrike" dirty="0">
                          <a:effectLst/>
                        </a:rPr>
                        <a:t>8,186,453</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9,687,653</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10,519,475</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830,766</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9%</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401075">
                <a:tc>
                  <a:txBody>
                    <a:bodyPr/>
                    <a:lstStyle/>
                    <a:p>
                      <a:pPr algn="l" rtl="0" fontAlgn="b"/>
                      <a:r>
                        <a:rPr lang="en-US" sz="1600" u="none" strike="noStrike" dirty="0">
                          <a:effectLst/>
                        </a:rPr>
                        <a:t>North Carolina</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8,049,313</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9,535,483</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10,383,620</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847,884</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9%</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401075">
                <a:tc>
                  <a:txBody>
                    <a:bodyPr/>
                    <a:lstStyle/>
                    <a:p>
                      <a:pPr algn="l" rtl="0" fontAlgn="b"/>
                      <a:r>
                        <a:rPr lang="en-US" sz="1600" u="none" strike="noStrike" dirty="0">
                          <a:effectLst/>
                        </a:rPr>
                        <a:t>Washington</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5,894,121</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6,724,540</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7,535,591</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811,051</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12%</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935442627"/>
                  </a:ext>
                </a:extLst>
              </a:tr>
              <a:tr h="401075">
                <a:tc>
                  <a:txBody>
                    <a:bodyPr/>
                    <a:lstStyle/>
                    <a:p>
                      <a:pPr algn="l" rtl="0" fontAlgn="b"/>
                      <a:r>
                        <a:rPr lang="en-US" sz="1600" u="none" strike="noStrike" dirty="0">
                          <a:effectLst/>
                        </a:rPr>
                        <a:t>Arizona</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5,130,632</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a:effectLst/>
                        </a:rPr>
                        <a:t>6,392,017</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7,171,646</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779,358</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u="none" strike="noStrike" dirty="0" smtClean="0">
                          <a:effectLst/>
                        </a:rPr>
                        <a:t>12%</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401075">
                <a:tc>
                  <a:txBody>
                    <a:bodyPr/>
                    <a:lstStyle/>
                    <a:p>
                      <a:pPr algn="l" rtl="0" fontAlgn="b"/>
                      <a:r>
                        <a:rPr lang="en-US" sz="1600" b="0" i="0" u="none" strike="noStrike" dirty="0" smtClean="0">
                          <a:solidFill>
                            <a:srgbClr val="000000"/>
                          </a:solidFill>
                          <a:effectLst/>
                          <a:latin typeface="Calibri" panose="020F0502020204030204" pitchFamily="34" charset="0"/>
                        </a:rPr>
                        <a:t>Colorado</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b="0" i="0" u="none" strike="noStrike" dirty="0" smtClean="0">
                          <a:solidFill>
                            <a:srgbClr val="000000"/>
                          </a:solidFill>
                          <a:effectLst/>
                          <a:latin typeface="Calibri" panose="020F0502020204030204" pitchFamily="34" charset="0"/>
                        </a:rPr>
                        <a:t>5,029,196</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b="0" i="0" u="none" strike="noStrike" dirty="0" smtClean="0">
                          <a:solidFill>
                            <a:srgbClr val="000000"/>
                          </a:solidFill>
                          <a:effectLst/>
                          <a:latin typeface="Calibri" panose="020F0502020204030204" pitchFamily="34" charset="0"/>
                        </a:rPr>
                        <a:t>5,029,196</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b="0" i="0" u="none" strike="noStrike" dirty="0" smtClean="0">
                          <a:solidFill>
                            <a:srgbClr val="000000"/>
                          </a:solidFill>
                          <a:effectLst/>
                          <a:latin typeface="Calibri" panose="020F0502020204030204" pitchFamily="34" charset="0"/>
                        </a:rPr>
                        <a:t>5,695,564</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b="0" i="0" u="none" strike="noStrike" dirty="0" smtClean="0">
                          <a:solidFill>
                            <a:srgbClr val="000000"/>
                          </a:solidFill>
                          <a:effectLst/>
                          <a:latin typeface="Calibri" panose="020F0502020204030204" pitchFamily="34" charset="0"/>
                        </a:rPr>
                        <a:t>666,248</a:t>
                      </a:r>
                      <a:endParaRPr lang="en-US"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600" b="0" i="0" u="none" strike="noStrike" dirty="0" smtClean="0">
                          <a:solidFill>
                            <a:srgbClr val="000000"/>
                          </a:solidFill>
                          <a:effectLst/>
                          <a:latin typeface="Calibri" panose="020F0502020204030204" pitchFamily="34" charset="0"/>
                        </a:rPr>
                        <a:t>13%</a:t>
                      </a:r>
                      <a:endParaRPr lang="en-US"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37089043"/>
                  </a:ext>
                </a:extLst>
              </a:tr>
            </a:tbl>
          </a:graphicData>
        </a:graphic>
      </p:graphicFrame>
      <p:sp>
        <p:nvSpPr>
          <p:cNvPr id="9" name="Rectangle 8"/>
          <p:cNvSpPr/>
          <p:nvPr/>
        </p:nvSpPr>
        <p:spPr>
          <a:xfrm>
            <a:off x="0" y="6396338"/>
            <a:ext cx="8001000" cy="461665"/>
          </a:xfrm>
          <a:prstGeom prst="rect">
            <a:avLst/>
          </a:prstGeom>
        </p:spPr>
        <p:txBody>
          <a:bodyPr wrap="square">
            <a:spAutoFit/>
          </a:bodyPr>
          <a:lstStyle/>
          <a:p>
            <a:r>
              <a:rPr lang="en-US" sz="1200" dirty="0">
                <a:solidFill>
                  <a:schemeClr val="tx1">
                    <a:lumMod val="50000"/>
                    <a:lumOff val="50000"/>
                  </a:schemeClr>
                </a:solidFill>
              </a:rPr>
              <a:t>Source: U.S. Census Bureau. 2000 and 2010 Census Count, </a:t>
            </a:r>
            <a:r>
              <a:rPr lang="en-US" sz="1200" dirty="0" smtClean="0">
                <a:solidFill>
                  <a:schemeClr val="tx1">
                    <a:lumMod val="50000"/>
                    <a:lumOff val="50000"/>
                  </a:schemeClr>
                </a:solidFill>
              </a:rPr>
              <a:t>2018 </a:t>
            </a:r>
            <a:r>
              <a:rPr lang="en-US" sz="1200" dirty="0">
                <a:solidFill>
                  <a:schemeClr val="tx1">
                    <a:lumMod val="50000"/>
                    <a:lumOff val="50000"/>
                  </a:schemeClr>
                </a:solidFill>
              </a:rPr>
              <a:t>Population Estimates.					</a:t>
            </a:r>
          </a:p>
        </p:txBody>
      </p:sp>
    </p:spTree>
    <p:extLst>
      <p:ext uri="{BB962C8B-B14F-4D97-AF65-F5344CB8AC3E}">
        <p14:creationId xmlns:p14="http://schemas.microsoft.com/office/powerpoint/2010/main" val="3018483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Projected Population, 2010-2050, Texas</a:t>
            </a:r>
            <a:endParaRPr lang="en-US" sz="2400" dirty="0"/>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FA3B-F0C1-4F58-90BE-DCC7501F4B28}" type="slidenum">
              <a:rPr kumimoji="0" lang="en-US" sz="1200" b="0" i="0" u="none" strike="noStrike" kern="1200" cap="none" spc="0" normalizeH="0" baseline="0" noProof="0" smtClean="0">
                <a:ln>
                  <a:noFill/>
                </a:ln>
                <a:solidFill>
                  <a:srgbClr val="8FA5D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8FA5D1"/>
              </a:solidFill>
              <a:effectLst/>
              <a:uLnTx/>
              <a:uFillTx/>
              <a:latin typeface="Calibri" panose="020F0502020204030204"/>
              <a:ea typeface="+mn-ea"/>
              <a:cs typeface="+mn-cs"/>
            </a:endParaRPr>
          </a:p>
        </p:txBody>
      </p:sp>
      <p:graphicFrame>
        <p:nvGraphicFramePr>
          <p:cNvPr id="6" name="Chart 5"/>
          <p:cNvGraphicFramePr>
            <a:graphicFrameLocks noGrp="1"/>
          </p:cNvGraphicFramePr>
          <p:nvPr>
            <p:extLst/>
          </p:nvPr>
        </p:nvGraphicFramePr>
        <p:xfrm>
          <a:off x="333955" y="1069104"/>
          <a:ext cx="8181892" cy="52740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85945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Projected </a:t>
            </a:r>
            <a:r>
              <a:rPr lang="en-US" sz="2400" dirty="0" smtClean="0"/>
              <a:t>Population </a:t>
            </a:r>
            <a:r>
              <a:rPr lang="en-US" sz="2400" dirty="0"/>
              <a:t>by Race and Ethnicity, </a:t>
            </a:r>
            <a:r>
              <a:rPr lang="en-US" sz="2400" dirty="0" smtClean="0"/>
              <a:t/>
            </a:r>
            <a:br>
              <a:rPr lang="en-US" sz="2400" dirty="0" smtClean="0"/>
            </a:br>
            <a:r>
              <a:rPr lang="en-US" sz="2400" dirty="0" smtClean="0"/>
              <a:t>Texas </a:t>
            </a:r>
            <a:r>
              <a:rPr lang="en-US" sz="2400" dirty="0"/>
              <a:t>2010-2050</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1FA3B-F0C1-4F58-90BE-DCC7501F4B28}" type="slidenum">
              <a:rPr kumimoji="0" lang="en-US" sz="1200" b="0" i="0" u="none" strike="noStrike" kern="1200" cap="none" spc="0" normalizeH="0" baseline="0" noProof="0" smtClean="0">
                <a:ln>
                  <a:noFill/>
                </a:ln>
                <a:solidFill>
                  <a:srgbClr val="8FA5D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8FA5D1"/>
              </a:solidFill>
              <a:effectLst/>
              <a:uLnTx/>
              <a:uFillTx/>
              <a:latin typeface="Calibri" panose="020F0502020204030204"/>
              <a:ea typeface="+mn-ea"/>
              <a:cs typeface="+mn-cs"/>
            </a:endParaRPr>
          </a:p>
        </p:txBody>
      </p:sp>
      <p:sp>
        <p:nvSpPr>
          <p:cNvPr id="10" name="TextBox 9"/>
          <p:cNvSpPr txBox="1"/>
          <p:nvPr/>
        </p:nvSpPr>
        <p:spPr>
          <a:xfrm>
            <a:off x="76200" y="6478320"/>
            <a:ext cx="8763000" cy="246221"/>
          </a:xfrm>
          <a:prstGeom prst="rect">
            <a:avLst/>
          </a:prstGeom>
          <a:noFill/>
        </p:spPr>
        <p:txBody>
          <a:bodyPr wrap="square" rtlCol="0">
            <a:spAutoFit/>
          </a:bodyPr>
          <a:lstStyle/>
          <a:p>
            <a:pPr marL="798513" marR="0" lvl="0" indent="-798513" algn="l" defTabSz="914400" rtl="0" eaLnBrk="1" fontAlgn="auto" latinLnBrk="0" hangingPunct="1">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pitchFamily="34" charset="0"/>
              </a:rPr>
              <a:t>Source: Texas </a:t>
            </a:r>
            <a:r>
              <a:rPr kumimoji="0" lang="en-US" sz="10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Arial" pitchFamily="34" charset="0"/>
              </a:rPr>
              <a:t>Demographic </a:t>
            </a: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pitchFamily="34" charset="0"/>
              </a:rPr>
              <a:t>Center </a:t>
            </a:r>
            <a:r>
              <a:rPr kumimoji="0" lang="en-US" sz="1000" b="0" i="0" u="none" strike="noStrike" kern="1200" cap="none" spc="0" normalizeH="0" baseline="0" noProof="0" dirty="0" smtClean="0">
                <a:ln>
                  <a:noFill/>
                </a:ln>
                <a:solidFill>
                  <a:prstClr val="black">
                    <a:lumMod val="50000"/>
                    <a:lumOff val="50000"/>
                  </a:prstClr>
                </a:solidFill>
                <a:effectLst/>
                <a:uLnTx/>
                <a:uFillTx/>
                <a:latin typeface="Calibri" panose="020F0502020204030204"/>
                <a:ea typeface="+mn-ea"/>
                <a:cs typeface="Arial" pitchFamily="34" charset="0"/>
              </a:rPr>
              <a:t>2018 </a:t>
            </a:r>
            <a:r>
              <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pitchFamily="34" charset="0"/>
              </a:rPr>
              <a:t>Population Projections </a:t>
            </a:r>
          </a:p>
        </p:txBody>
      </p:sp>
      <p:graphicFrame>
        <p:nvGraphicFramePr>
          <p:cNvPr id="6" name="Chart 5"/>
          <p:cNvGraphicFramePr>
            <a:graphicFrameLocks noGrp="1"/>
          </p:cNvGraphicFramePr>
          <p:nvPr>
            <p:extLst/>
          </p:nvPr>
        </p:nvGraphicFramePr>
        <p:xfrm>
          <a:off x="628650" y="1276350"/>
          <a:ext cx="7886700" cy="53016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6417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Population</a:t>
            </a:r>
            <a:r>
              <a:rPr lang="en-US" sz="2800" dirty="0" smtClean="0"/>
              <a:t> Projections, DFW Metro Largest Counties, 2010-2050</a:t>
            </a:r>
            <a:endParaRPr lang="en-US" sz="28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42</a:t>
            </a:fld>
            <a:endParaRPr lang="en-US" dirty="0"/>
          </a:p>
        </p:txBody>
      </p:sp>
      <p:sp>
        <p:nvSpPr>
          <p:cNvPr id="8" name="TextBox 7"/>
          <p:cNvSpPr txBox="1"/>
          <p:nvPr/>
        </p:nvSpPr>
        <p:spPr>
          <a:xfrm>
            <a:off x="152403" y="6489550"/>
            <a:ext cx="3861955" cy="261610"/>
          </a:xfrm>
          <a:prstGeom prst="rect">
            <a:avLst/>
          </a:prstGeom>
          <a:noFill/>
        </p:spPr>
        <p:txBody>
          <a:bodyPr wrap="none" rtlCol="0">
            <a:spAutoFit/>
          </a:bodyPr>
          <a:lstStyle/>
          <a:p>
            <a:r>
              <a:rPr lang="en-US" sz="1100" dirty="0">
                <a:solidFill>
                  <a:schemeClr val="tx1">
                    <a:lumMod val="50000"/>
                    <a:lumOff val="50000"/>
                  </a:schemeClr>
                </a:solidFill>
              </a:rPr>
              <a:t>Source: </a:t>
            </a:r>
            <a:r>
              <a:rPr lang="en-US" sz="1100" dirty="0" smtClean="0">
                <a:solidFill>
                  <a:schemeClr val="tx1">
                    <a:lumMod val="50000"/>
                    <a:lumOff val="50000"/>
                  </a:schemeClr>
                </a:solidFill>
              </a:rPr>
              <a:t>Texas Demographic Center, 2018 Population Projections</a:t>
            </a:r>
            <a:endParaRPr lang="en-US" sz="1100" dirty="0">
              <a:solidFill>
                <a:schemeClr val="tx1">
                  <a:lumMod val="50000"/>
                  <a:lumOff val="50000"/>
                </a:schemeClr>
              </a:solidFill>
            </a:endParaRPr>
          </a:p>
        </p:txBody>
      </p:sp>
      <p:graphicFrame>
        <p:nvGraphicFramePr>
          <p:cNvPr id="9" name="Chart 8"/>
          <p:cNvGraphicFramePr>
            <a:graphicFrameLocks/>
          </p:cNvGraphicFramePr>
          <p:nvPr>
            <p:extLst>
              <p:ext uri="{D42A27DB-BD31-4B8C-83A1-F6EECF244321}">
                <p14:modId xmlns:p14="http://schemas.microsoft.com/office/powerpoint/2010/main" val="1034788821"/>
              </p:ext>
            </p:extLst>
          </p:nvPr>
        </p:nvGraphicFramePr>
        <p:xfrm>
          <a:off x="620203" y="1314450"/>
          <a:ext cx="7814852" cy="5269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3815430077"/>
              </p:ext>
            </p:extLst>
          </p:nvPr>
        </p:nvGraphicFramePr>
        <p:xfrm>
          <a:off x="1423283" y="1176654"/>
          <a:ext cx="2965838" cy="16540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99919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Population Projections, DFW Metro Smaller Counties, 2010-2050</a:t>
            </a:r>
            <a:endParaRPr lang="en-US" sz="2400"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43</a:t>
            </a:fld>
            <a:endParaRPr lang="en-US" dirty="0"/>
          </a:p>
        </p:txBody>
      </p:sp>
      <p:sp>
        <p:nvSpPr>
          <p:cNvPr id="8" name="TextBox 7"/>
          <p:cNvSpPr txBox="1"/>
          <p:nvPr/>
        </p:nvSpPr>
        <p:spPr>
          <a:xfrm>
            <a:off x="152403" y="6489550"/>
            <a:ext cx="3861955" cy="261610"/>
          </a:xfrm>
          <a:prstGeom prst="rect">
            <a:avLst/>
          </a:prstGeom>
          <a:noFill/>
        </p:spPr>
        <p:txBody>
          <a:bodyPr wrap="none" rtlCol="0">
            <a:spAutoFit/>
          </a:bodyPr>
          <a:lstStyle/>
          <a:p>
            <a:r>
              <a:rPr lang="en-US" sz="1100" dirty="0">
                <a:solidFill>
                  <a:schemeClr val="tx1">
                    <a:lumMod val="50000"/>
                    <a:lumOff val="50000"/>
                  </a:schemeClr>
                </a:solidFill>
              </a:rPr>
              <a:t>Source: </a:t>
            </a:r>
            <a:r>
              <a:rPr lang="en-US" sz="1100" dirty="0" smtClean="0">
                <a:solidFill>
                  <a:schemeClr val="tx1">
                    <a:lumMod val="50000"/>
                    <a:lumOff val="50000"/>
                  </a:schemeClr>
                </a:solidFill>
              </a:rPr>
              <a:t>Texas Demographic Center, 2018 Population Projections</a:t>
            </a:r>
            <a:endParaRPr lang="en-US" sz="1100" dirty="0">
              <a:solidFill>
                <a:schemeClr val="tx1">
                  <a:lumMod val="50000"/>
                  <a:lumOff val="50000"/>
                </a:schemeClr>
              </a:solidFill>
            </a:endParaRPr>
          </a:p>
        </p:txBody>
      </p:sp>
      <p:graphicFrame>
        <p:nvGraphicFramePr>
          <p:cNvPr id="9" name="Chart 8"/>
          <p:cNvGraphicFramePr>
            <a:graphicFrameLocks/>
          </p:cNvGraphicFramePr>
          <p:nvPr>
            <p:extLst>
              <p:ext uri="{D42A27DB-BD31-4B8C-83A1-F6EECF244321}">
                <p14:modId xmlns:p14="http://schemas.microsoft.com/office/powerpoint/2010/main" val="2231318995"/>
              </p:ext>
            </p:extLst>
          </p:nvPr>
        </p:nvGraphicFramePr>
        <p:xfrm>
          <a:off x="453225" y="1408013"/>
          <a:ext cx="8237551" cy="50815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877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Slide Number Placeholder 3"/>
          <p:cNvSpPr>
            <a:spLocks noGrp="1"/>
          </p:cNvSpPr>
          <p:nvPr>
            <p:ph type="sldNum" sz="quarter" idx="4294967295"/>
          </p:nvPr>
        </p:nvSpPr>
        <p:spPr>
          <a:xfrm>
            <a:off x="8326438" y="6407150"/>
            <a:ext cx="817562" cy="314325"/>
          </a:xfrm>
        </p:spPr>
        <p:txBody>
          <a:bodyPr/>
          <a:lstStyle/>
          <a:p>
            <a:fld id="{2BC1FA3B-F0C1-4F58-90BE-DCC7501F4B28}" type="slidenum">
              <a:rPr lang="en-US" smtClean="0"/>
              <a:pPr/>
              <a:t>44</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779030117"/>
              </p:ext>
            </p:extLst>
          </p:nvPr>
        </p:nvGraphicFramePr>
        <p:xfrm>
          <a:off x="1176792" y="1256300"/>
          <a:ext cx="7149646" cy="5041132"/>
        </p:xfrm>
        <a:graphic>
          <a:graphicData uri="http://schemas.openxmlformats.org/drawingml/2006/table">
            <a:tbl>
              <a:tblPr bandRow="1">
                <a:tableStyleId>{B301B821-A1FF-4177-AEE7-76D212191A09}</a:tableStyleId>
              </a:tblPr>
              <a:tblGrid>
                <a:gridCol w="1021378">
                  <a:extLst>
                    <a:ext uri="{9D8B030D-6E8A-4147-A177-3AD203B41FA5}">
                      <a16:colId xmlns:a16="http://schemas.microsoft.com/office/drawing/2014/main" val="2590413031"/>
                    </a:ext>
                  </a:extLst>
                </a:gridCol>
                <a:gridCol w="1021378">
                  <a:extLst>
                    <a:ext uri="{9D8B030D-6E8A-4147-A177-3AD203B41FA5}">
                      <a16:colId xmlns:a16="http://schemas.microsoft.com/office/drawing/2014/main" val="3559662414"/>
                    </a:ext>
                  </a:extLst>
                </a:gridCol>
                <a:gridCol w="1021378">
                  <a:extLst>
                    <a:ext uri="{9D8B030D-6E8A-4147-A177-3AD203B41FA5}">
                      <a16:colId xmlns:a16="http://schemas.microsoft.com/office/drawing/2014/main" val="1185243979"/>
                    </a:ext>
                  </a:extLst>
                </a:gridCol>
                <a:gridCol w="1021378">
                  <a:extLst>
                    <a:ext uri="{9D8B030D-6E8A-4147-A177-3AD203B41FA5}">
                      <a16:colId xmlns:a16="http://schemas.microsoft.com/office/drawing/2014/main" val="3514732122"/>
                    </a:ext>
                  </a:extLst>
                </a:gridCol>
                <a:gridCol w="1021378">
                  <a:extLst>
                    <a:ext uri="{9D8B030D-6E8A-4147-A177-3AD203B41FA5}">
                      <a16:colId xmlns:a16="http://schemas.microsoft.com/office/drawing/2014/main" val="1126113533"/>
                    </a:ext>
                  </a:extLst>
                </a:gridCol>
                <a:gridCol w="1021378">
                  <a:extLst>
                    <a:ext uri="{9D8B030D-6E8A-4147-A177-3AD203B41FA5}">
                      <a16:colId xmlns:a16="http://schemas.microsoft.com/office/drawing/2014/main" val="267575737"/>
                    </a:ext>
                  </a:extLst>
                </a:gridCol>
                <a:gridCol w="1021378">
                  <a:extLst>
                    <a:ext uri="{9D8B030D-6E8A-4147-A177-3AD203B41FA5}">
                      <a16:colId xmlns:a16="http://schemas.microsoft.com/office/drawing/2014/main" val="299856130"/>
                    </a:ext>
                  </a:extLst>
                </a:gridCol>
              </a:tblGrid>
              <a:tr h="353524">
                <a:tc>
                  <a:txBody>
                    <a:bodyPr/>
                    <a:lstStyle/>
                    <a:p>
                      <a:pPr algn="ctr" fontAlgn="b"/>
                      <a:endParaRPr lang="en-US" sz="1200" b="0" i="0" u="none" strike="noStrike">
                        <a:effectLst/>
                        <a:latin typeface="Calibri" panose="020F0502020204030204" pitchFamily="34" charset="0"/>
                      </a:endParaRPr>
                    </a:p>
                  </a:txBody>
                  <a:tcPr marL="9035" marR="9035" marT="9035" marB="0" anchor="b"/>
                </a:tc>
                <a:tc>
                  <a:txBody>
                    <a:bodyPr/>
                    <a:lstStyle/>
                    <a:p>
                      <a:pPr algn="ctr" fontAlgn="b"/>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NH </a:t>
                      </a:r>
                      <a:r>
                        <a:rPr lang="en-US" sz="1200" u="none" strike="noStrike" dirty="0" smtClean="0">
                          <a:effectLst/>
                        </a:rPr>
                        <a:t>White</a:t>
                      </a:r>
                      <a:endParaRPr lang="en-US" sz="1200" b="1"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NH </a:t>
                      </a:r>
                      <a:r>
                        <a:rPr lang="en-US" sz="1200" u="none" strike="noStrike" dirty="0" smtClean="0">
                          <a:effectLst/>
                        </a:rPr>
                        <a:t>Black</a:t>
                      </a:r>
                      <a:endParaRPr lang="en-US" sz="1200" b="1"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dirty="0" smtClean="0">
                          <a:effectLst/>
                        </a:rPr>
                        <a:t>Hispanic</a:t>
                      </a:r>
                      <a:endParaRPr lang="en-US" sz="1200" b="1"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NH </a:t>
                      </a:r>
                      <a:r>
                        <a:rPr lang="en-US" sz="1200" u="none" strike="noStrike" dirty="0" smtClean="0">
                          <a:effectLst/>
                        </a:rPr>
                        <a:t>Asian</a:t>
                      </a:r>
                      <a:endParaRPr lang="en-US" sz="1200" b="1"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NH </a:t>
                      </a:r>
                      <a:r>
                        <a:rPr lang="en-US" sz="1200" u="none" strike="noStrike" dirty="0" smtClean="0">
                          <a:effectLst/>
                        </a:rPr>
                        <a:t>Other</a:t>
                      </a:r>
                      <a:endParaRPr lang="en-US" sz="1200" b="1" i="0" u="none" strike="noStrike" dirty="0">
                        <a:effectLst/>
                        <a:latin typeface="Calibri" panose="020F0502020204030204" pitchFamily="34" charset="0"/>
                      </a:endParaRPr>
                    </a:p>
                  </a:txBody>
                  <a:tcPr marL="9035" marR="9035" marT="9035" marB="0" anchor="b"/>
                </a:tc>
                <a:extLst>
                  <a:ext uri="{0D108BD9-81ED-4DB2-BD59-A6C34878D82A}">
                    <a16:rowId xmlns:a16="http://schemas.microsoft.com/office/drawing/2014/main" val="1825397514"/>
                  </a:ext>
                </a:extLst>
              </a:tr>
              <a:tr h="195317">
                <a:tc rowSpan="2">
                  <a:txBody>
                    <a:bodyPr/>
                    <a:lstStyle/>
                    <a:p>
                      <a:pPr algn="ctr" fontAlgn="b"/>
                      <a:r>
                        <a:rPr lang="en-US" sz="1200" u="none" strike="noStrike">
                          <a:effectLst/>
                        </a:rPr>
                        <a:t>Collin</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63.1%</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8.3%</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14.7%</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11.2%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2.7%</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2438444282"/>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47.6%</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12.0%</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16.6%</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19.9%</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3.9%</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2485742042"/>
                  </a:ext>
                </a:extLst>
              </a:tr>
              <a:tr h="195317">
                <a:tc rowSpan="2">
                  <a:txBody>
                    <a:bodyPr/>
                    <a:lstStyle/>
                    <a:p>
                      <a:pPr algn="ctr" fontAlgn="b"/>
                      <a:r>
                        <a:rPr lang="en-US" sz="1200" u="none" strike="noStrike">
                          <a:effectLst/>
                        </a:rPr>
                        <a:t>Dallas</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33.1%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21.9%</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38.3%</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5.0%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1.7%</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1874596813"/>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24.3%</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23.0%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40.9%</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9.3%</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2.5%</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668796651"/>
                  </a:ext>
                </a:extLst>
              </a:tr>
              <a:tr h="195317">
                <a:tc rowSpan="2">
                  <a:txBody>
                    <a:bodyPr/>
                    <a:lstStyle/>
                    <a:p>
                      <a:pPr algn="ctr" fontAlgn="b"/>
                      <a:r>
                        <a:rPr lang="en-US" sz="1200" u="none" strike="noStrike">
                          <a:effectLst/>
                        </a:rPr>
                        <a:t>Delta</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83.2%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7.2%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5.5%</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0.6%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3.6%</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1940540279"/>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76.5%</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9.2%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9.2%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0.6%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4.6%</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1329311394"/>
                  </a:ext>
                </a:extLst>
              </a:tr>
              <a:tr h="195317">
                <a:tc rowSpan="2">
                  <a:txBody>
                    <a:bodyPr/>
                    <a:lstStyle/>
                    <a:p>
                      <a:pPr algn="ctr" fontAlgn="b"/>
                      <a:r>
                        <a:rPr lang="en-US" sz="1200" u="none" strike="noStrike">
                          <a:effectLst/>
                        </a:rPr>
                        <a:t>Denton</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64.4%</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8.2%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18.2%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6.5%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2.7%</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353345324"/>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48.3%</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14.6%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20.9%</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12.9%</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3.3%</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3175220409"/>
                  </a:ext>
                </a:extLst>
              </a:tr>
              <a:tr h="195317">
                <a:tc rowSpan="2">
                  <a:txBody>
                    <a:bodyPr/>
                    <a:lstStyle/>
                    <a:p>
                      <a:pPr algn="ctr" fontAlgn="b"/>
                      <a:r>
                        <a:rPr lang="en-US" sz="1200" u="none" strike="noStrike">
                          <a:effectLst/>
                        </a:rPr>
                        <a:t>Ellis</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65.5%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8.8%</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23.5%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0.5%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1.7%</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2246546033"/>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54.4%</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11.6%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31.1%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0.5%</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2.5%</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3789469201"/>
                  </a:ext>
                </a:extLst>
              </a:tr>
              <a:tr h="195317">
                <a:tc rowSpan="2">
                  <a:txBody>
                    <a:bodyPr/>
                    <a:lstStyle/>
                    <a:p>
                      <a:pPr algn="ctr" fontAlgn="b"/>
                      <a:r>
                        <a:rPr lang="en-US" sz="1200" u="none" strike="noStrike">
                          <a:effectLst/>
                        </a:rPr>
                        <a:t>Hunt</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74.8%</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8.1%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13.6%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1.0%</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2.5%</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2251254081"/>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62.9%</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9.2%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20.7%</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5.0%</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2.2%</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611619315"/>
                  </a:ext>
                </a:extLst>
              </a:tr>
              <a:tr h="195317">
                <a:tc rowSpan="2">
                  <a:txBody>
                    <a:bodyPr/>
                    <a:lstStyle/>
                    <a:p>
                      <a:pPr algn="ctr" fontAlgn="b"/>
                      <a:r>
                        <a:rPr lang="en-US" sz="1200" u="none" strike="noStrike">
                          <a:effectLst/>
                        </a:rPr>
                        <a:t>Johnson</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76.6%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18.1%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0.6%</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2.2%</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350682250"/>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64.1%</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4.2%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27.4%</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0.7%</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3.6%</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3016905369"/>
                  </a:ext>
                </a:extLst>
              </a:tr>
              <a:tr h="195317">
                <a:tc rowSpan="2">
                  <a:txBody>
                    <a:bodyPr/>
                    <a:lstStyle/>
                    <a:p>
                      <a:pPr algn="ctr" fontAlgn="b"/>
                      <a:r>
                        <a:rPr lang="en-US" sz="1200" u="none" strike="noStrike">
                          <a:effectLst/>
                        </a:rPr>
                        <a:t>Kaufman</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70.0%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10.2%</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17.0%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0.8%</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2435597166"/>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56.4%</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10.7%</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29.6%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0.8%</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2.5%</a:t>
                      </a:r>
                      <a:endParaRPr lang="en-US" sz="1200" b="0" i="0" u="none" strike="noStrike">
                        <a:effectLst/>
                        <a:latin typeface="Calibri" panose="020F0502020204030204" pitchFamily="34" charset="0"/>
                      </a:endParaRPr>
                    </a:p>
                  </a:txBody>
                  <a:tcPr marL="9035" marR="9035" marT="9035" marB="0" anchor="b"/>
                </a:tc>
                <a:extLst>
                  <a:ext uri="{0D108BD9-81ED-4DB2-BD59-A6C34878D82A}">
                    <a16:rowId xmlns:a16="http://schemas.microsoft.com/office/drawing/2014/main" val="1767864833"/>
                  </a:ext>
                </a:extLst>
              </a:tr>
              <a:tr h="195317">
                <a:tc rowSpan="2">
                  <a:txBody>
                    <a:bodyPr/>
                    <a:lstStyle/>
                    <a:p>
                      <a:pPr algn="ctr" fontAlgn="b"/>
                      <a:r>
                        <a:rPr lang="en-US" sz="1200" u="none" strike="noStrike">
                          <a:effectLst/>
                        </a:rPr>
                        <a:t>Parker</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85.3%</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10.6%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0.5%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2.0%</a:t>
                      </a:r>
                      <a:endParaRPr lang="en-US" sz="1200" b="0" i="0" u="none" strike="noStrike" dirty="0">
                        <a:effectLst/>
                        <a:latin typeface="Calibri" panose="020F0502020204030204" pitchFamily="34" charset="0"/>
                      </a:endParaRPr>
                    </a:p>
                  </a:txBody>
                  <a:tcPr marL="9035" marR="9035" marT="9035" marB="0" anchor="b"/>
                </a:tc>
                <a:extLst>
                  <a:ext uri="{0D108BD9-81ED-4DB2-BD59-A6C34878D82A}">
                    <a16:rowId xmlns:a16="http://schemas.microsoft.com/office/drawing/2014/main" val="3704773244"/>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79.2%</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1.4%</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16.1%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0.5%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2.8%</a:t>
                      </a:r>
                      <a:endParaRPr lang="en-US" sz="1200" b="0" i="0" u="none" strike="noStrike" dirty="0">
                        <a:effectLst/>
                        <a:latin typeface="Calibri" panose="020F0502020204030204" pitchFamily="34" charset="0"/>
                      </a:endParaRPr>
                    </a:p>
                  </a:txBody>
                  <a:tcPr marL="9035" marR="9035" marT="9035" marB="0" anchor="b"/>
                </a:tc>
                <a:extLst>
                  <a:ext uri="{0D108BD9-81ED-4DB2-BD59-A6C34878D82A}">
                    <a16:rowId xmlns:a16="http://schemas.microsoft.com/office/drawing/2014/main" val="2523312057"/>
                  </a:ext>
                </a:extLst>
              </a:tr>
              <a:tr h="195317">
                <a:tc rowSpan="2">
                  <a:txBody>
                    <a:bodyPr/>
                    <a:lstStyle/>
                    <a:p>
                      <a:pPr algn="ctr" fontAlgn="b"/>
                      <a:r>
                        <a:rPr lang="en-US" sz="1200" u="none" strike="noStrike">
                          <a:effectLst/>
                        </a:rPr>
                        <a:t>Rockwall</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74.1%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5.6%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15.9%</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2.4%</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2.0%</a:t>
                      </a:r>
                      <a:endParaRPr lang="en-US" sz="1200" b="0" i="0" u="none" strike="noStrike" dirty="0">
                        <a:effectLst/>
                        <a:latin typeface="Calibri" panose="020F0502020204030204" pitchFamily="34" charset="0"/>
                      </a:endParaRPr>
                    </a:p>
                  </a:txBody>
                  <a:tcPr marL="9035" marR="9035" marT="9035" marB="0" anchor="b"/>
                </a:tc>
                <a:extLst>
                  <a:ext uri="{0D108BD9-81ED-4DB2-BD59-A6C34878D82A}">
                    <a16:rowId xmlns:a16="http://schemas.microsoft.com/office/drawing/2014/main" val="844045816"/>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65.8%</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6.7%</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21.1%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4.1%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2.3%</a:t>
                      </a:r>
                      <a:endParaRPr lang="en-US" sz="1200" b="0" i="0" u="none" strike="noStrike" dirty="0">
                        <a:effectLst/>
                        <a:latin typeface="Calibri" panose="020F0502020204030204" pitchFamily="34" charset="0"/>
                      </a:endParaRPr>
                    </a:p>
                  </a:txBody>
                  <a:tcPr marL="9035" marR="9035" marT="9035" marB="0" anchor="b"/>
                </a:tc>
                <a:extLst>
                  <a:ext uri="{0D108BD9-81ED-4DB2-BD59-A6C34878D82A}">
                    <a16:rowId xmlns:a16="http://schemas.microsoft.com/office/drawing/2014/main" val="4005147130"/>
                  </a:ext>
                </a:extLst>
              </a:tr>
              <a:tr h="195317">
                <a:tc rowSpan="2">
                  <a:txBody>
                    <a:bodyPr/>
                    <a:lstStyle/>
                    <a:p>
                      <a:pPr algn="ctr" fontAlgn="b"/>
                      <a:r>
                        <a:rPr lang="en-US" sz="1200" u="none" strike="noStrike">
                          <a:effectLst/>
                        </a:rPr>
                        <a:t>Tarrant</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51.8%</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14.5%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26.7%</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4.6%</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2.4%</a:t>
                      </a:r>
                      <a:endParaRPr lang="en-US" sz="1200" b="0" i="0" u="none" strike="noStrike" dirty="0">
                        <a:effectLst/>
                        <a:latin typeface="Calibri" panose="020F0502020204030204" pitchFamily="34" charset="0"/>
                      </a:endParaRPr>
                    </a:p>
                  </a:txBody>
                  <a:tcPr marL="9035" marR="9035" marT="9035" marB="0" anchor="b"/>
                </a:tc>
                <a:extLst>
                  <a:ext uri="{0D108BD9-81ED-4DB2-BD59-A6C34878D82A}">
                    <a16:rowId xmlns:a16="http://schemas.microsoft.com/office/drawing/2014/main" val="1264342312"/>
                  </a:ext>
                </a:extLst>
              </a:tr>
              <a:tr h="195317">
                <a:tc vMerge="1">
                  <a:txBody>
                    <a:bodyPr/>
                    <a:lstStyle/>
                    <a:p>
                      <a:endParaRPr lang="en-US"/>
                    </a:p>
                  </a:txBody>
                  <a:tcPr/>
                </a:tc>
                <a:tc>
                  <a:txBody>
                    <a:bodyPr/>
                    <a:lstStyle/>
                    <a:p>
                      <a:pPr algn="ctr" fontAlgn="b"/>
                      <a:r>
                        <a:rPr lang="en-US" sz="1200" u="none" strike="noStrike">
                          <a:effectLst/>
                        </a:rPr>
                        <a:t>2030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39.8%</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18.1%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31.4%</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7.5%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3.3%</a:t>
                      </a:r>
                      <a:endParaRPr lang="en-US" sz="1200" b="0" i="0" u="none" strike="noStrike" dirty="0">
                        <a:effectLst/>
                        <a:latin typeface="Calibri" panose="020F0502020204030204" pitchFamily="34" charset="0"/>
                      </a:endParaRPr>
                    </a:p>
                  </a:txBody>
                  <a:tcPr marL="9035" marR="9035" marT="9035" marB="0" anchor="b"/>
                </a:tc>
                <a:extLst>
                  <a:ext uri="{0D108BD9-81ED-4DB2-BD59-A6C34878D82A}">
                    <a16:rowId xmlns:a16="http://schemas.microsoft.com/office/drawing/2014/main" val="3697054343"/>
                  </a:ext>
                </a:extLst>
              </a:tr>
              <a:tr h="195317">
                <a:tc rowSpan="2">
                  <a:txBody>
                    <a:bodyPr/>
                    <a:lstStyle/>
                    <a:p>
                      <a:pPr algn="ctr" fontAlgn="b"/>
                      <a:r>
                        <a:rPr lang="en-US" sz="1200" u="none" strike="noStrike">
                          <a:effectLst/>
                        </a:rPr>
                        <a:t>Wise</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2010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79.7%</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1.0%</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17.1%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0.4%</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1.8%</a:t>
                      </a:r>
                      <a:endParaRPr lang="en-US" sz="1200" b="0" i="0" u="none" strike="noStrike" dirty="0">
                        <a:effectLst/>
                        <a:latin typeface="Calibri" panose="020F0502020204030204" pitchFamily="34" charset="0"/>
                      </a:endParaRPr>
                    </a:p>
                  </a:txBody>
                  <a:tcPr marL="9035" marR="9035" marT="9035" marB="0" anchor="b"/>
                </a:tc>
                <a:extLst>
                  <a:ext uri="{0D108BD9-81ED-4DB2-BD59-A6C34878D82A}">
                    <a16:rowId xmlns:a16="http://schemas.microsoft.com/office/drawing/2014/main" val="593393631"/>
                  </a:ext>
                </a:extLst>
              </a:tr>
              <a:tr h="195317">
                <a:tc vMerge="1">
                  <a:txBody>
                    <a:bodyPr/>
                    <a:lstStyle/>
                    <a:p>
                      <a:endParaRPr lang="en-US"/>
                    </a:p>
                  </a:txBody>
                  <a:tcPr/>
                </a:tc>
                <a:tc>
                  <a:txBody>
                    <a:bodyPr/>
                    <a:lstStyle/>
                    <a:p>
                      <a:pPr algn="ctr" fontAlgn="b"/>
                      <a:r>
                        <a:rPr lang="en-US" sz="1200" u="none" strike="noStrike" dirty="0">
                          <a:effectLst/>
                        </a:rPr>
                        <a:t>2030</a:t>
                      </a:r>
                      <a:endParaRPr lang="en-US" sz="1200" b="0" i="0" u="none" strike="noStrike" dirty="0">
                        <a:effectLst/>
                        <a:latin typeface="Calibri" panose="020F0502020204030204" pitchFamily="34" charset="0"/>
                      </a:endParaRPr>
                    </a:p>
                  </a:txBody>
                  <a:tcPr marL="9035" marR="9035" marT="9035" marB="0" anchor="b"/>
                </a:tc>
                <a:tc>
                  <a:txBody>
                    <a:bodyPr/>
                    <a:lstStyle/>
                    <a:p>
                      <a:pPr algn="ctr" fontAlgn="b"/>
                      <a:r>
                        <a:rPr lang="en-US" sz="1200" u="none" strike="noStrike">
                          <a:effectLst/>
                        </a:rPr>
                        <a:t>72.3%</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1.1%</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23.8%</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a:effectLst/>
                        </a:rPr>
                        <a:t>0.5%</a:t>
                      </a:r>
                      <a:endParaRPr lang="en-US" sz="1200" b="0" i="0" u="none" strike="noStrike">
                        <a:effectLst/>
                        <a:latin typeface="Calibri" panose="020F0502020204030204" pitchFamily="34" charset="0"/>
                      </a:endParaRPr>
                    </a:p>
                  </a:txBody>
                  <a:tcPr marL="9035" marR="9035" marT="9035" marB="0" anchor="b"/>
                </a:tc>
                <a:tc>
                  <a:txBody>
                    <a:bodyPr/>
                    <a:lstStyle/>
                    <a:p>
                      <a:pPr algn="ctr" fontAlgn="b"/>
                      <a:r>
                        <a:rPr lang="en-US" sz="1200" u="none" strike="noStrike" dirty="0">
                          <a:effectLst/>
                        </a:rPr>
                        <a:t>2.4%</a:t>
                      </a:r>
                      <a:endParaRPr lang="en-US" sz="1200" b="0" i="0" u="none" strike="noStrike" dirty="0">
                        <a:effectLst/>
                        <a:latin typeface="Calibri" panose="020F0502020204030204" pitchFamily="34" charset="0"/>
                      </a:endParaRPr>
                    </a:p>
                  </a:txBody>
                  <a:tcPr marL="9035" marR="9035" marT="9035" marB="0" anchor="b"/>
                </a:tc>
                <a:extLst>
                  <a:ext uri="{0D108BD9-81ED-4DB2-BD59-A6C34878D82A}">
                    <a16:rowId xmlns:a16="http://schemas.microsoft.com/office/drawing/2014/main" val="982594279"/>
                  </a:ext>
                </a:extLst>
              </a:tr>
            </a:tbl>
          </a:graphicData>
        </a:graphic>
      </p:graphicFrame>
    </p:spTree>
    <p:extLst>
      <p:ext uri="{BB962C8B-B14F-4D97-AF65-F5344CB8AC3E}">
        <p14:creationId xmlns:p14="http://schemas.microsoft.com/office/powerpoint/2010/main" val="2938626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7275" b="77175"/>
          <a:stretch/>
        </p:blipFill>
        <p:spPr>
          <a:xfrm>
            <a:off x="1075174" y="0"/>
            <a:ext cx="6983604" cy="1065540"/>
          </a:xfrm>
          <a:prstGeom prst="rect">
            <a:avLst/>
          </a:prstGeom>
        </p:spPr>
      </p:pic>
      <p:pic>
        <p:nvPicPr>
          <p:cNvPr id="5" name="Picture 4"/>
          <p:cNvPicPr>
            <a:picLocks noChangeAspect="1"/>
          </p:cNvPicPr>
          <p:nvPr/>
        </p:nvPicPr>
        <p:blipFill>
          <a:blip r:embed="rId4"/>
          <a:stretch>
            <a:fillRect/>
          </a:stretch>
        </p:blipFill>
        <p:spPr>
          <a:xfrm>
            <a:off x="1139365" y="1241137"/>
            <a:ext cx="6855222" cy="5191745"/>
          </a:xfrm>
          <a:prstGeom prst="rect">
            <a:avLst/>
          </a:prstGeom>
        </p:spPr>
      </p:pic>
    </p:spTree>
    <p:extLst>
      <p:ext uri="{BB962C8B-B14F-4D97-AF65-F5344CB8AC3E}">
        <p14:creationId xmlns:p14="http://schemas.microsoft.com/office/powerpoint/2010/main" val="1984373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0096"/>
          <a:stretch/>
        </p:blipFill>
        <p:spPr>
          <a:xfrm>
            <a:off x="1010652" y="332989"/>
            <a:ext cx="7205823" cy="6075629"/>
          </a:xfrm>
          <a:prstGeom prst="rect">
            <a:avLst/>
          </a:prstGeom>
        </p:spPr>
      </p:pic>
    </p:spTree>
    <p:extLst>
      <p:ext uri="{BB962C8B-B14F-4D97-AF65-F5344CB8AC3E}">
        <p14:creationId xmlns:p14="http://schemas.microsoft.com/office/powerpoint/2010/main" val="2763407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5579" y="330231"/>
            <a:ext cx="7652843" cy="6180749"/>
          </a:xfrm>
          <a:prstGeom prst="rect">
            <a:avLst/>
          </a:prstGeom>
        </p:spPr>
      </p:pic>
    </p:spTree>
    <p:extLst>
      <p:ext uri="{BB962C8B-B14F-4D97-AF65-F5344CB8AC3E}">
        <p14:creationId xmlns:p14="http://schemas.microsoft.com/office/powerpoint/2010/main" val="858255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6655" y="505790"/>
            <a:ext cx="8250691" cy="6052172"/>
          </a:xfrm>
          <a:prstGeom prst="rect">
            <a:avLst/>
          </a:prstGeom>
        </p:spPr>
      </p:pic>
    </p:spTree>
    <p:extLst>
      <p:ext uri="{BB962C8B-B14F-4D97-AF65-F5344CB8AC3E}">
        <p14:creationId xmlns:p14="http://schemas.microsoft.com/office/powerpoint/2010/main" val="214966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BC1FA3B-F0C1-4F58-90BE-DCC7501F4B28}" type="slidenum">
              <a:rPr lang="en-US" smtClean="0"/>
              <a:pPr/>
              <a:t>49</a:t>
            </a:fld>
            <a:endParaRPr lang="en-US" dirty="0"/>
          </a:p>
        </p:txBody>
      </p:sp>
      <p:grpSp>
        <p:nvGrpSpPr>
          <p:cNvPr id="2" name="Group 1"/>
          <p:cNvGrpSpPr/>
          <p:nvPr/>
        </p:nvGrpSpPr>
        <p:grpSpPr>
          <a:xfrm>
            <a:off x="1282995" y="1959990"/>
            <a:ext cx="8229600" cy="4525963"/>
            <a:chOff x="2590800" y="1676405"/>
            <a:chExt cx="8229600" cy="4525963"/>
          </a:xfrm>
        </p:grpSpPr>
        <p:sp>
          <p:nvSpPr>
            <p:cNvPr id="11" name="Content Placeholder 2"/>
            <p:cNvSpPr txBox="1">
              <a:spLocks/>
            </p:cNvSpPr>
            <p:nvPr/>
          </p:nvSpPr>
          <p:spPr>
            <a:xfrm>
              <a:off x="2590800" y="1676405"/>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None/>
              </a:pPr>
              <a:endParaRPr lang="en-US" dirty="0"/>
            </a:p>
            <a:p>
              <a:pPr lvl="1">
                <a:buFont typeface="Arial" panose="020B0604020202020204" pitchFamily="34" charset="0"/>
                <a:buNone/>
              </a:pPr>
              <a:endParaRPr lang="en-US" dirty="0"/>
            </a:p>
            <a:p>
              <a:pPr lvl="1">
                <a:buFont typeface="Arial" panose="020B0604020202020204" pitchFamily="34" charset="0"/>
                <a:buNone/>
              </a:pPr>
              <a:endParaRPr lang="en-US" dirty="0"/>
            </a:p>
            <a:p>
              <a:pPr lvl="1">
                <a:buFont typeface="Arial" panose="020B0604020202020204" pitchFamily="34" charset="0"/>
                <a:buNone/>
              </a:pPr>
              <a:r>
                <a:rPr lang="en-US" dirty="0">
                  <a:solidFill>
                    <a:schemeClr val="accent5">
                      <a:lumMod val="50000"/>
                    </a:schemeClr>
                  </a:solidFill>
                </a:rPr>
                <a:t>Office: (512) 936-3542</a:t>
              </a:r>
            </a:p>
            <a:p>
              <a:pPr lvl="1">
                <a:buFont typeface="Arial" panose="020B0604020202020204" pitchFamily="34" charset="0"/>
                <a:buNone/>
              </a:pPr>
              <a:r>
                <a:rPr lang="en-US" dirty="0">
                  <a:solidFill>
                    <a:schemeClr val="accent5">
                      <a:lumMod val="50000"/>
                    </a:schemeClr>
                  </a:solidFill>
                </a:rPr>
                <a:t>	</a:t>
              </a:r>
              <a:r>
                <a:rPr lang="en-US" dirty="0" smtClean="0">
                  <a:solidFill>
                    <a:schemeClr val="accent5">
                      <a:lumMod val="50000"/>
                    </a:schemeClr>
                  </a:solidFill>
                </a:rPr>
                <a:t> 	   </a:t>
              </a:r>
              <a:r>
                <a:rPr lang="en-US" dirty="0" smtClean="0">
                  <a:hlinkClick r:id="rId3"/>
                </a:rPr>
                <a:t>Lila.Valencia@utsa.edu</a:t>
              </a:r>
              <a:endParaRPr lang="en-US" dirty="0" smtClean="0"/>
            </a:p>
            <a:p>
              <a:pPr lvl="1">
                <a:buFont typeface="Arial" panose="020B0604020202020204" pitchFamily="34" charset="0"/>
                <a:buNone/>
              </a:pPr>
              <a:r>
                <a:rPr lang="en-US" dirty="0"/>
                <a:t>	</a:t>
              </a:r>
              <a:r>
                <a:rPr lang="en-US" dirty="0" smtClean="0"/>
                <a:t>	</a:t>
              </a:r>
              <a:r>
                <a:rPr lang="en-US" dirty="0" smtClean="0">
                  <a:solidFill>
                    <a:schemeClr val="accent1">
                      <a:lumMod val="50000"/>
                    </a:schemeClr>
                  </a:solidFill>
                </a:rPr>
                <a:t>   </a:t>
              </a:r>
              <a:r>
                <a:rPr lang="en-US" dirty="0" smtClean="0">
                  <a:solidFill>
                    <a:schemeClr val="accent1">
                      <a:lumMod val="50000"/>
                    </a:schemeClr>
                  </a:solidFill>
                  <a:hlinkClick r:id="rId4"/>
                </a:rPr>
                <a:t>demographics.texas.gov</a:t>
              </a:r>
              <a:r>
                <a:rPr lang="en-US" dirty="0" smtClean="0">
                  <a:solidFill>
                    <a:schemeClr val="accent1">
                      <a:lumMod val="50000"/>
                    </a:schemeClr>
                  </a:solidFill>
                </a:rPr>
                <a:t>  </a:t>
              </a:r>
              <a:endParaRPr lang="en-US" dirty="0">
                <a:solidFill>
                  <a:schemeClr val="accent1">
                    <a:lumMod val="50000"/>
                  </a:schemeClr>
                </a:solidFill>
              </a:endParaRPr>
            </a:p>
          </p:txBody>
        </p:sp>
        <p:sp>
          <p:nvSpPr>
            <p:cNvPr id="12" name="Rectangle 11"/>
            <p:cNvSpPr/>
            <p:nvPr/>
          </p:nvSpPr>
          <p:spPr>
            <a:xfrm>
              <a:off x="2819400" y="1905006"/>
              <a:ext cx="4391972" cy="769441"/>
            </a:xfrm>
            <a:prstGeom prst="rect">
              <a:avLst/>
            </a:prstGeom>
          </p:spPr>
          <p:txBody>
            <a:bodyPr wrap="none">
              <a:spAutoFit/>
            </a:bodyPr>
            <a:lstStyle/>
            <a:p>
              <a:pPr eaLnBrk="1" hangingPunct="1">
                <a:buNone/>
              </a:pPr>
              <a:r>
                <a:rPr lang="en-US" sz="4400" dirty="0">
                  <a:solidFill>
                    <a:schemeClr val="accent5">
                      <a:lumMod val="50000"/>
                    </a:schemeClr>
                  </a:solidFill>
                  <a:latin typeface="+mj-lt"/>
                </a:rPr>
                <a:t>Lila Valencia, Ph.D.</a:t>
              </a:r>
            </a:p>
          </p:txBody>
        </p:sp>
        <p:grpSp>
          <p:nvGrpSpPr>
            <p:cNvPr id="13" name="Group 12"/>
            <p:cNvGrpSpPr/>
            <p:nvPr/>
          </p:nvGrpSpPr>
          <p:grpSpPr>
            <a:xfrm>
              <a:off x="3159701" y="4061868"/>
              <a:ext cx="5896037" cy="461665"/>
              <a:chOff x="1600524" y="4688713"/>
              <a:chExt cx="5896036" cy="461665"/>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524" y="4729277"/>
                <a:ext cx="380534" cy="380535"/>
              </a:xfrm>
              <a:prstGeom prst="rect">
                <a:avLst/>
              </a:prstGeom>
            </p:spPr>
          </p:pic>
          <p:sp>
            <p:nvSpPr>
              <p:cNvPr id="15" name="TextBox 14"/>
              <p:cNvSpPr txBox="1"/>
              <p:nvPr/>
            </p:nvSpPr>
            <p:spPr>
              <a:xfrm>
                <a:off x="2165193" y="4688713"/>
                <a:ext cx="5331367" cy="461665"/>
              </a:xfrm>
              <a:prstGeom prst="rect">
                <a:avLst/>
              </a:prstGeom>
              <a:noFill/>
            </p:spPr>
            <p:txBody>
              <a:bodyPr wrap="square" rtlCol="0">
                <a:spAutoFit/>
              </a:bodyPr>
              <a:lstStyle/>
              <a:p>
                <a:r>
                  <a:rPr lang="en-US" sz="2400" dirty="0" smtClean="0">
                    <a:solidFill>
                      <a:schemeClr val="accent5">
                        <a:lumMod val="50000"/>
                      </a:schemeClr>
                    </a:solidFill>
                  </a:rPr>
                  <a:t>@</a:t>
                </a:r>
                <a:r>
                  <a:rPr lang="en-US" sz="2400" dirty="0">
                    <a:solidFill>
                      <a:schemeClr val="accent5">
                        <a:lumMod val="50000"/>
                      </a:schemeClr>
                    </a:solidFill>
                  </a:rPr>
                  <a:t>TexasDemography</a:t>
                </a:r>
              </a:p>
            </p:txBody>
          </p:sp>
        </p:grpSp>
        <p:pic>
          <p:nvPicPr>
            <p:cNvPr id="16" name="Picture 15"/>
            <p:cNvPicPr>
              <a:picLocks noChangeAspect="1"/>
            </p:cNvPicPr>
            <p:nvPr/>
          </p:nvPicPr>
          <p:blipFill>
            <a:blip r:embed="rId6"/>
            <a:stretch>
              <a:fillRect/>
            </a:stretch>
          </p:blipFill>
          <p:spPr>
            <a:xfrm>
              <a:off x="3165988" y="3693908"/>
              <a:ext cx="367960" cy="367960"/>
            </a:xfrm>
            <a:prstGeom prst="rect">
              <a:avLst/>
            </a:prstGeom>
          </p:spPr>
        </p:pic>
        <p:pic>
          <p:nvPicPr>
            <p:cNvPr id="17" name="Picture 16"/>
            <p:cNvPicPr>
              <a:picLocks noChangeAspect="1"/>
            </p:cNvPicPr>
            <p:nvPr/>
          </p:nvPicPr>
          <p:blipFill>
            <a:blip r:embed="rId7"/>
            <a:stretch>
              <a:fillRect/>
            </a:stretch>
          </p:blipFill>
          <p:spPr>
            <a:xfrm>
              <a:off x="3119581" y="3230379"/>
              <a:ext cx="463527" cy="463527"/>
            </a:xfrm>
            <a:prstGeom prst="rect">
              <a:avLst/>
            </a:prstGeom>
          </p:spPr>
        </p:pic>
      </p:grpSp>
    </p:spTree>
    <p:extLst>
      <p:ext uri="{BB962C8B-B14F-4D97-AF65-F5344CB8AC3E}">
        <p14:creationId xmlns:p14="http://schemas.microsoft.com/office/powerpoint/2010/main" val="1126177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326438" y="6407150"/>
            <a:ext cx="817562" cy="314325"/>
          </a:xfrm>
        </p:spPr>
        <p:txBody>
          <a:bodyPr/>
          <a:lstStyle/>
          <a:p>
            <a:fld id="{2BC1FA3B-F0C1-4F58-90BE-DCC7501F4B28}" type="slidenum">
              <a:rPr lang="en-US" smtClean="0"/>
              <a:pPr/>
              <a:t>5</a:t>
            </a:fld>
            <a:endParaRPr lang="en-US" dirty="0"/>
          </a:p>
        </p:txBody>
      </p:sp>
      <p:sp>
        <p:nvSpPr>
          <p:cNvPr id="5" name="Rectangle 1"/>
          <p:cNvSpPr>
            <a:spLocks noChangeArrowheads="1"/>
          </p:cNvSpPr>
          <p:nvPr/>
        </p:nvSpPr>
        <p:spPr bwMode="auto">
          <a:xfrm>
            <a:off x="66924" y="1831968"/>
            <a:ext cx="5809090"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a:r>
              <a:rPr lang="en-US" altLang="en-US" dirty="0">
                <a:solidFill>
                  <a:srgbClr val="254061"/>
                </a:solidFill>
                <a:latin typeface="Arial" panose="020B0604020202020204" pitchFamily="34" charset="0"/>
                <a:ea typeface="Calibri" panose="020F0502020204030204" pitchFamily="34" charset="0"/>
              </a:rPr>
              <a:t>Texas added 379,128 people between July 1, 2017 and July 1, 2018. </a:t>
            </a:r>
          </a:p>
          <a:p>
            <a:pPr defTabSz="1219170"/>
            <a:endParaRPr lang="en-US" altLang="en-US" dirty="0">
              <a:solidFill>
                <a:srgbClr val="254061"/>
              </a:solidFill>
              <a:latin typeface="Arial" panose="020B0604020202020204" pitchFamily="34" charset="0"/>
              <a:ea typeface="Calibri" panose="020F0502020204030204" pitchFamily="34" charset="0"/>
            </a:endParaRPr>
          </a:p>
          <a:p>
            <a:pPr marL="380990" indent="-380990" defTabSz="1219170">
              <a:buFont typeface="Arial" panose="020B0604020202020204" pitchFamily="34" charset="0"/>
              <a:buChar char="•"/>
            </a:pPr>
            <a:r>
              <a:rPr lang="en-US" altLang="en-US" dirty="0">
                <a:solidFill>
                  <a:srgbClr val="254061"/>
                </a:solidFill>
                <a:latin typeface="Arial" panose="020B0604020202020204" pitchFamily="34" charset="0"/>
                <a:ea typeface="Calibri" panose="020F0502020204030204" pitchFamily="34" charset="0"/>
              </a:rPr>
              <a:t>About 1,039 people per day added to our population. </a:t>
            </a:r>
          </a:p>
          <a:p>
            <a:pPr marL="380990" indent="-380990" defTabSz="1219170">
              <a:buFont typeface="Arial" panose="020B0604020202020204" pitchFamily="34" charset="0"/>
              <a:buChar char="•"/>
            </a:pPr>
            <a:endParaRPr lang="en-US" altLang="en-US" dirty="0">
              <a:solidFill>
                <a:srgbClr val="254061"/>
              </a:solidFill>
              <a:latin typeface="Arial" panose="020B0604020202020204" pitchFamily="34" charset="0"/>
              <a:ea typeface="Calibri" panose="020F0502020204030204" pitchFamily="34" charset="0"/>
            </a:endParaRPr>
          </a:p>
          <a:p>
            <a:pPr marL="990575" lvl="1" indent="-380990" defTabSz="1219170">
              <a:buFont typeface="Arial" panose="020B0604020202020204" pitchFamily="34" charset="0"/>
              <a:buChar char="•"/>
            </a:pPr>
            <a:r>
              <a:rPr lang="en-US" altLang="en-US" dirty="0">
                <a:solidFill>
                  <a:srgbClr val="254061"/>
                </a:solidFill>
                <a:latin typeface="Arial" panose="020B0604020202020204" pitchFamily="34" charset="0"/>
                <a:ea typeface="Calibri" panose="020F0502020204030204" pitchFamily="34" charset="0"/>
              </a:rPr>
              <a:t>About 524 persons per day from natural increase (more births than deaths)</a:t>
            </a:r>
          </a:p>
          <a:p>
            <a:pPr marL="990575" lvl="1" indent="-380990" defTabSz="1219170">
              <a:buFont typeface="Arial" panose="020B0604020202020204" pitchFamily="34" charset="0"/>
              <a:buChar char="•"/>
            </a:pPr>
            <a:endParaRPr lang="en-US" altLang="en-US" dirty="0">
              <a:solidFill>
                <a:srgbClr val="254061"/>
              </a:solidFill>
              <a:latin typeface="Arial" panose="020B0604020202020204" pitchFamily="34" charset="0"/>
              <a:ea typeface="Calibri" panose="020F0502020204030204" pitchFamily="34" charset="0"/>
            </a:endParaRPr>
          </a:p>
          <a:p>
            <a:pPr marL="990575" lvl="1" indent="-380990" defTabSz="1219170">
              <a:buFont typeface="Arial" panose="020B0604020202020204" pitchFamily="34" charset="0"/>
              <a:buChar char="•"/>
            </a:pPr>
            <a:r>
              <a:rPr lang="en-US" altLang="en-US" dirty="0">
                <a:solidFill>
                  <a:srgbClr val="254061"/>
                </a:solidFill>
                <a:latin typeface="Arial" panose="020B0604020202020204" pitchFamily="34" charset="0"/>
                <a:ea typeface="Calibri" panose="020F0502020204030204" pitchFamily="34" charset="0"/>
              </a:rPr>
              <a:t>About 515 per day from net migration (288 international and 227 domestic migrants per day).</a:t>
            </a:r>
            <a:endParaRPr lang="en-US" altLang="en-US" dirty="0">
              <a:solidFill>
                <a:srgbClr val="254061"/>
              </a:solidFill>
              <a:latin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180360445"/>
              </p:ext>
            </p:extLst>
          </p:nvPr>
        </p:nvGraphicFramePr>
        <p:xfrm>
          <a:off x="5311471" y="1831968"/>
          <a:ext cx="3959750" cy="375768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5644" y="6457890"/>
            <a:ext cx="5460243" cy="400110"/>
          </a:xfrm>
          <a:prstGeom prst="rect">
            <a:avLst/>
          </a:prstGeom>
        </p:spPr>
        <p:txBody>
          <a:bodyPr wrap="square">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a:t>
            </a:r>
            <a:r>
              <a:rPr lang="en-US" sz="1000" dirty="0">
                <a:solidFill>
                  <a:schemeClr val="tx1">
                    <a:lumMod val="50000"/>
                    <a:lumOff val="50000"/>
                  </a:schemeClr>
                </a:solidFill>
              </a:rPr>
              <a:t>2018 Population Estimates.					</a:t>
            </a:r>
          </a:p>
        </p:txBody>
      </p:sp>
    </p:spTree>
    <p:extLst>
      <p:ext uri="{BB962C8B-B14F-4D97-AF65-F5344CB8AC3E}">
        <p14:creationId xmlns:p14="http://schemas.microsoft.com/office/powerpoint/2010/main" val="3300557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445" t="16849" r="597" b="17886"/>
          <a:stretch/>
        </p:blipFill>
        <p:spPr>
          <a:xfrm>
            <a:off x="1614723" y="1048907"/>
            <a:ext cx="5957415" cy="5565379"/>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400" dirty="0"/>
              <a:t>Total Estimated Population by County, Texas, </a:t>
            </a:r>
            <a:r>
              <a:rPr lang="en-US" sz="2400" dirty="0" smtClean="0"/>
              <a:t>2017</a:t>
            </a:r>
            <a:endParaRPr lang="en-US" sz="2400" dirty="0"/>
          </a:p>
        </p:txBody>
      </p:sp>
      <p:sp>
        <p:nvSpPr>
          <p:cNvPr id="15" name="TextBox 14"/>
          <p:cNvSpPr txBox="1"/>
          <p:nvPr/>
        </p:nvSpPr>
        <p:spPr>
          <a:xfrm>
            <a:off x="1" y="6510048"/>
            <a:ext cx="3486852" cy="246221"/>
          </a:xfrm>
          <a:prstGeom prst="rect">
            <a:avLst/>
          </a:prstGeom>
          <a:noFill/>
        </p:spPr>
        <p:txBody>
          <a:bodyPr wrap="none" rtlCol="0">
            <a:spAutoFit/>
          </a:bodyPr>
          <a:lstStyle/>
          <a:p>
            <a:r>
              <a:rPr lang="en-US" sz="1000" dirty="0">
                <a:solidFill>
                  <a:schemeClr val="tx1">
                    <a:lumMod val="50000"/>
                    <a:lumOff val="50000"/>
                  </a:schemeClr>
                </a:solidFill>
              </a:rPr>
              <a:t>Source: U.S. Census Bureau, </a:t>
            </a:r>
            <a:r>
              <a:rPr lang="en-US" sz="1000" dirty="0" smtClean="0">
                <a:solidFill>
                  <a:schemeClr val="tx1">
                    <a:lumMod val="50000"/>
                    <a:lumOff val="50000"/>
                  </a:schemeClr>
                </a:solidFill>
              </a:rPr>
              <a:t>2017 </a:t>
            </a:r>
            <a:r>
              <a:rPr lang="en-US" sz="1000" dirty="0">
                <a:solidFill>
                  <a:schemeClr val="tx1">
                    <a:lumMod val="50000"/>
                    <a:lumOff val="50000"/>
                  </a:schemeClr>
                </a:solidFill>
              </a:rPr>
              <a:t>Vintage Population Estimates</a:t>
            </a:r>
          </a:p>
        </p:txBody>
      </p:sp>
      <p:sp>
        <p:nvSpPr>
          <p:cNvPr id="5" name="Isosceles Triangle 4"/>
          <p:cNvSpPr/>
          <p:nvPr/>
        </p:nvSpPr>
        <p:spPr>
          <a:xfrm rot="21366823">
            <a:off x="5109536" y="2970135"/>
            <a:ext cx="1545901" cy="1702385"/>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4746706" y="2519628"/>
            <a:ext cx="1135780" cy="333034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1712" y="2185751"/>
            <a:ext cx="258306" cy="2583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srcRect t="25211"/>
          <a:stretch/>
        </p:blipFill>
        <p:spPr>
          <a:xfrm>
            <a:off x="375535" y="4697954"/>
            <a:ext cx="2231640" cy="1481114"/>
          </a:xfrm>
          <a:prstGeom prst="rect">
            <a:avLst/>
          </a:prstGeom>
        </p:spPr>
      </p:pic>
    </p:spTree>
    <p:extLst>
      <p:ext uri="{BB962C8B-B14F-4D97-AF65-F5344CB8AC3E}">
        <p14:creationId xmlns:p14="http://schemas.microsoft.com/office/powerpoint/2010/main" val="389941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400" dirty="0"/>
              <a:t>Estimated Population Change, Texas Counties, </a:t>
            </a:r>
            <a:r>
              <a:rPr lang="en-US" sz="2400" dirty="0" smtClean="0"/>
              <a:t/>
            </a:r>
            <a:br>
              <a:rPr lang="en-US" sz="2400" dirty="0" smtClean="0"/>
            </a:br>
            <a:r>
              <a:rPr lang="en-US" sz="2400" dirty="0" smtClean="0"/>
              <a:t>2010 </a:t>
            </a:r>
            <a:r>
              <a:rPr lang="en-US" sz="2400" dirty="0"/>
              <a:t>to </a:t>
            </a:r>
            <a:r>
              <a:rPr lang="en-US" sz="2400" dirty="0" smtClean="0"/>
              <a:t>2017</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6" y="6501769"/>
            <a:ext cx="3206327"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2016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sp>
        <p:nvSpPr>
          <p:cNvPr id="3" name="TextBox 2"/>
          <p:cNvSpPr txBox="1"/>
          <p:nvPr/>
        </p:nvSpPr>
        <p:spPr>
          <a:xfrm>
            <a:off x="6287445" y="1351555"/>
            <a:ext cx="2776171" cy="646331"/>
          </a:xfrm>
          <a:prstGeom prst="rect">
            <a:avLst/>
          </a:prstGeom>
          <a:noFill/>
        </p:spPr>
        <p:txBody>
          <a:bodyPr wrap="square" rtlCol="0">
            <a:spAutoFit/>
          </a:bodyPr>
          <a:lstStyle/>
          <a:p>
            <a:r>
              <a:rPr lang="en-US" dirty="0" smtClean="0">
                <a:solidFill>
                  <a:schemeClr val="tx1">
                    <a:lumMod val="75000"/>
                    <a:lumOff val="25000"/>
                  </a:schemeClr>
                </a:solidFill>
              </a:rPr>
              <a:t>91 </a:t>
            </a:r>
            <a:r>
              <a:rPr lang="en-US" dirty="0">
                <a:solidFill>
                  <a:schemeClr val="tx1">
                    <a:lumMod val="75000"/>
                    <a:lumOff val="25000"/>
                  </a:schemeClr>
                </a:solidFill>
              </a:rPr>
              <a:t>counties lost population over the 7</a:t>
            </a:r>
            <a:r>
              <a:rPr lang="en-US" dirty="0" smtClean="0">
                <a:solidFill>
                  <a:schemeClr val="tx1">
                    <a:lumMod val="75000"/>
                    <a:lumOff val="25000"/>
                  </a:schemeClr>
                </a:solidFill>
              </a:rPr>
              <a:t> </a:t>
            </a:r>
            <a:r>
              <a:rPr lang="en-US" dirty="0">
                <a:solidFill>
                  <a:schemeClr val="tx1">
                    <a:lumMod val="75000"/>
                    <a:lumOff val="25000"/>
                  </a:schemeClr>
                </a:solidFill>
              </a:rPr>
              <a:t>year period.</a:t>
            </a:r>
          </a:p>
        </p:txBody>
      </p:sp>
      <p:pic>
        <p:nvPicPr>
          <p:cNvPr id="5" name="Picture 4"/>
          <p:cNvPicPr>
            <a:picLocks noChangeAspect="1"/>
          </p:cNvPicPr>
          <p:nvPr/>
        </p:nvPicPr>
        <p:blipFill rotWithShape="1">
          <a:blip r:embed="rId3"/>
          <a:srcRect l="3074" t="16881" r="474" b="17378"/>
          <a:stretch/>
        </p:blipFill>
        <p:spPr>
          <a:xfrm>
            <a:off x="1813686" y="1100557"/>
            <a:ext cx="5886922" cy="5516628"/>
          </a:xfrm>
          <a:prstGeom prst="rect">
            <a:avLst/>
          </a:prstGeom>
        </p:spPr>
      </p:pic>
      <p:pic>
        <p:nvPicPr>
          <p:cNvPr id="8" name="Picture 7"/>
          <p:cNvPicPr>
            <a:picLocks noChangeAspect="1"/>
          </p:cNvPicPr>
          <p:nvPr/>
        </p:nvPicPr>
        <p:blipFill rotWithShape="1">
          <a:blip r:embed="rId4"/>
          <a:srcRect t="26161"/>
          <a:stretch/>
        </p:blipFill>
        <p:spPr>
          <a:xfrm>
            <a:off x="253603" y="4909845"/>
            <a:ext cx="2043733" cy="1446510"/>
          </a:xfrm>
          <a:prstGeom prst="rect">
            <a:avLst/>
          </a:prstGeom>
        </p:spPr>
      </p:pic>
    </p:spTree>
    <p:extLst>
      <p:ext uri="{BB962C8B-B14F-4D97-AF65-F5344CB8AC3E}">
        <p14:creationId xmlns:p14="http://schemas.microsoft.com/office/powerpoint/2010/main" val="3410935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0" y="124001"/>
            <a:ext cx="7539616" cy="990600"/>
          </a:xfrm>
        </p:spPr>
        <p:txBody>
          <a:bodyPr>
            <a:noAutofit/>
          </a:bodyPr>
          <a:lstStyle/>
          <a:p>
            <a:r>
              <a:rPr lang="en-US" sz="2400" dirty="0"/>
              <a:t>Estimated Percent Change of the Total Population by County, Texas, 2010 to </a:t>
            </a:r>
            <a:r>
              <a:rPr lang="en-US" sz="2400" dirty="0" smtClean="0"/>
              <a:t>2017</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8</a:t>
            </a:fld>
            <a:endParaRPr lang="en-US" dirty="0"/>
          </a:p>
        </p:txBody>
      </p:sp>
      <p:sp>
        <p:nvSpPr>
          <p:cNvPr id="15" name="TextBox 14"/>
          <p:cNvSpPr txBox="1"/>
          <p:nvPr/>
        </p:nvSpPr>
        <p:spPr>
          <a:xfrm>
            <a:off x="5" y="6538923"/>
            <a:ext cx="3515706"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2017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l="3321" t="16522" r="1711" b="17558"/>
          <a:stretch/>
        </p:blipFill>
        <p:spPr>
          <a:xfrm>
            <a:off x="1757858" y="1114601"/>
            <a:ext cx="5796238" cy="5531742"/>
          </a:xfrm>
          <a:prstGeom prst="rect">
            <a:avLst/>
          </a:prstGeom>
        </p:spPr>
      </p:pic>
      <p:pic>
        <p:nvPicPr>
          <p:cNvPr id="6" name="Picture 5"/>
          <p:cNvPicPr>
            <a:picLocks noChangeAspect="1"/>
          </p:cNvPicPr>
          <p:nvPr/>
        </p:nvPicPr>
        <p:blipFill rotWithShape="1">
          <a:blip r:embed="rId4"/>
          <a:srcRect t="27349"/>
          <a:stretch/>
        </p:blipFill>
        <p:spPr>
          <a:xfrm>
            <a:off x="250381" y="4912066"/>
            <a:ext cx="1814775" cy="1444288"/>
          </a:xfrm>
          <a:prstGeom prst="rect">
            <a:avLst/>
          </a:prstGeom>
        </p:spPr>
      </p:pic>
    </p:spTree>
    <p:extLst>
      <p:ext uri="{BB962C8B-B14F-4D97-AF65-F5344CB8AC3E}">
        <p14:creationId xmlns:p14="http://schemas.microsoft.com/office/powerpoint/2010/main" val="461969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386133531"/>
              </p:ext>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586023" y="108097"/>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400" dirty="0" smtClean="0">
                <a:solidFill>
                  <a:schemeClr val="bg1"/>
                </a:solidFill>
                <a:latin typeface="+mn-lt"/>
              </a:rPr>
              <a:t>Components of Population Change </a:t>
            </a:r>
          </a:p>
          <a:p>
            <a:pPr fontAlgn="auto">
              <a:spcAft>
                <a:spcPts val="0"/>
              </a:spcAft>
            </a:pPr>
            <a:r>
              <a:rPr lang="en-US" sz="2400" dirty="0" smtClean="0">
                <a:solidFill>
                  <a:schemeClr val="bg1"/>
                </a:solidFill>
                <a:latin typeface="+mn-lt"/>
              </a:rPr>
              <a:t>by Percent in Texas, 1950-2010</a:t>
            </a:r>
            <a:endParaRPr lang="en-US" sz="2400" dirty="0">
              <a:solidFill>
                <a:schemeClr val="bg1"/>
              </a:solidFill>
              <a:latin typeface="+mn-lt"/>
            </a:endParaRPr>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150828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7067</TotalTime>
  <Words>3711</Words>
  <Application>Microsoft Office PowerPoint</Application>
  <PresentationFormat>On-screen Show (4:3)</PresentationFormat>
  <Paragraphs>1082</Paragraphs>
  <Slides>49</Slides>
  <Notes>28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49</vt:i4>
      </vt:variant>
    </vt:vector>
  </HeadingPairs>
  <TitlesOfParts>
    <vt:vector size="60" baseType="lpstr">
      <vt:lpstr>ＭＳ Ｐゴシック</vt:lpstr>
      <vt:lpstr>Arial</vt:lpstr>
      <vt:lpstr>Arial Rounded MT Bold</vt:lpstr>
      <vt:lpstr>Calibri</vt:lpstr>
      <vt:lpstr>Calibri Light</vt:lpstr>
      <vt:lpstr>Times New Roman</vt:lpstr>
      <vt:lpstr>Office Theme</vt:lpstr>
      <vt:lpstr>2_Office Theme</vt:lpstr>
      <vt:lpstr>1_Office Theme</vt:lpstr>
      <vt:lpstr>Custom Design</vt:lpstr>
      <vt:lpstr>3_Office Theme</vt:lpstr>
      <vt:lpstr> Demographic Trends, Characteristics, and Projections for Texas and the DFW Metro</vt:lpstr>
      <vt:lpstr>Demographic Overview</vt:lpstr>
      <vt:lpstr>PowerPoint Presentation</vt:lpstr>
      <vt:lpstr>Population Growth of Select States, 2000-2018</vt:lpstr>
      <vt:lpstr>PowerPoint Presentation</vt:lpstr>
      <vt:lpstr>Total Estimated Population by County, Texas, 2017</vt:lpstr>
      <vt:lpstr>Estimated Population Change, Texas Counties,  2010 to 2017</vt:lpstr>
      <vt:lpstr>Estimated Percent Change of the Total Population by County, Texas, 2010 to 2017</vt:lpstr>
      <vt:lpstr>PowerPoint Presentation</vt:lpstr>
      <vt:lpstr>Estimates of Percent Components of Population Change, Texas, 2011-2018</vt:lpstr>
      <vt:lpstr>PowerPoint Presentation</vt:lpstr>
      <vt:lpstr>PowerPoint Presentation</vt:lpstr>
      <vt:lpstr>Largest U.S. Cities, 2017</vt:lpstr>
      <vt:lpstr>15 Fastest-Growing Large Cities and Towns Between July 1, 2016, and July 1, 2017 (Populations of 50,000 or more in 2016)</vt:lpstr>
      <vt:lpstr>Increases in Population Density, Census Tracts, Texas Population Triangle, 2011-2016</vt:lpstr>
      <vt:lpstr>Population Growth and Components of Change for the DFW Metro Area, 2017</vt:lpstr>
      <vt:lpstr>Estimated Percent of Total Net-Migrant Flows to and From Texas and Other States, 2016</vt:lpstr>
      <vt:lpstr>Domestic and Internal Migration Flows  to and from the DFW Metro</vt:lpstr>
      <vt:lpstr>County to County Migration Flows, Dallas and Tarrant Counties, 2010-2014</vt:lpstr>
      <vt:lpstr>PowerPoint Presentation</vt:lpstr>
      <vt:lpstr>PowerPoint Presentation</vt:lpstr>
      <vt:lpstr>Race/Ethnicity Composition, Dallas Metro Area and DFW Counties, 2017</vt:lpstr>
      <vt:lpstr>Numeric and Percent Change by Race/Ethnicity, 2010 to 2016</vt:lpstr>
      <vt:lpstr>PowerPoint Presentation</vt:lpstr>
      <vt:lpstr>Population Pyramid for White Non-Hispanics in Texas, 2017</vt:lpstr>
      <vt:lpstr>Population Pyramid for Hispanics in Texas, 2017</vt:lpstr>
      <vt:lpstr>Texas Population Pyramid by Race/Ethnicity, 2017</vt:lpstr>
      <vt:lpstr>PowerPoint Presentation</vt:lpstr>
      <vt:lpstr>Economic Indicators, Texas and U.S., 2017</vt:lpstr>
      <vt:lpstr>Gender Pay Gap, Texas and Big Four Metros, 2017</vt:lpstr>
      <vt:lpstr>Educational Attainment by Race/Ethnicity,  Texas and Big Four Metro Areas, 2017</vt:lpstr>
      <vt:lpstr>Percent Population 25 Years and Older with BA Degree and Above, DFW Metro Area Census Tracts, 2012-2016</vt:lpstr>
      <vt:lpstr>Median Household Income by Race/Ethnicity,  Texas and Big Four Metro Areas, 2017</vt:lpstr>
      <vt:lpstr>Median Household Income, DFW Metro Area Census Tracts, 2012-2016</vt:lpstr>
      <vt:lpstr>Unemployment and Poverty Rates by Race/Ethnicity,  Texas and Big Four Metro Areas, 2017</vt:lpstr>
      <vt:lpstr>Percent Population Below Poverty Level,  DFW Metro Area Census Tracts, 2012-2016</vt:lpstr>
      <vt:lpstr>Housing Affordability in Select Texas Metros,  2007-2017</vt:lpstr>
      <vt:lpstr>Percent of Housing Units Built before 1960 and after 2000, DFW Metro, 2012-2016</vt:lpstr>
      <vt:lpstr>PowerPoint Presentation</vt:lpstr>
      <vt:lpstr>Projected Population, 2010-2050, Texas</vt:lpstr>
      <vt:lpstr>Projected Population by Race and Ethnicity,  Texas 2010-2050</vt:lpstr>
      <vt:lpstr>Population Projections, DFW Metro Largest Counties, 2010-2050</vt:lpstr>
      <vt:lpstr>Population Projections, DFW Metro Smaller Counties, 2010-2050</vt:lpstr>
      <vt:lpstr>PowerPoint Presentation</vt:lpstr>
      <vt:lpstr>PowerPoint Presentation</vt:lpstr>
      <vt:lpstr>PowerPoint Presentation</vt:lpstr>
      <vt:lpstr>PowerPoint Presentation</vt:lpstr>
      <vt:lpstr>PowerPoint Presentation</vt:lpstr>
      <vt:lpstr>PowerPoint Presentation</vt:lpstr>
    </vt:vector>
  </TitlesOfParts>
  <Company>UTSA/IDSER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Alelhie Lila Valencia</dc:creator>
  <cp:lastModifiedBy>Alelhie Lila Valencia</cp:lastModifiedBy>
  <cp:revision>396</cp:revision>
  <cp:lastPrinted>2018-10-03T15:51:15Z</cp:lastPrinted>
  <dcterms:created xsi:type="dcterms:W3CDTF">2016-06-30T18:52:57Z</dcterms:created>
  <dcterms:modified xsi:type="dcterms:W3CDTF">2019-01-17T21:59:56Z</dcterms:modified>
</cp:coreProperties>
</file>