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25"/>
  </p:notesMasterIdLst>
  <p:sldIdLst>
    <p:sldId id="781" r:id="rId10"/>
    <p:sldId id="792" r:id="rId11"/>
    <p:sldId id="674" r:id="rId12"/>
    <p:sldId id="604" r:id="rId13"/>
    <p:sldId id="802" r:id="rId14"/>
    <p:sldId id="803" r:id="rId15"/>
    <p:sldId id="808" r:id="rId16"/>
    <p:sldId id="801" r:id="rId17"/>
    <p:sldId id="805" r:id="rId18"/>
    <p:sldId id="786" r:id="rId19"/>
    <p:sldId id="787" r:id="rId20"/>
    <p:sldId id="807" r:id="rId21"/>
    <p:sldId id="796" r:id="rId22"/>
    <p:sldId id="797" r:id="rId23"/>
    <p:sldId id="789"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171" d="100"/>
          <a:sy n="171" d="100"/>
        </p:scale>
        <p:origin x="32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28528528528527E-2"/>
          <c:y val="3.4471325536257737E-2"/>
          <c:w val="0.96696696696696693"/>
          <c:h val="0.80803292544004701"/>
        </c:manualLayout>
      </c:layout>
      <c:barChart>
        <c:barDir val="col"/>
        <c:grouping val="clustered"/>
        <c:varyColors val="0"/>
        <c:ser>
          <c:idx val="0"/>
          <c:order val="0"/>
          <c:tx>
            <c:strRef>
              <c:f>Sheet1!$B$1</c:f>
              <c:strCache>
                <c:ptCount val="1"/>
                <c:pt idx="0">
                  <c:v>CB Estimates</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3-EF35-4266-B9F1-4342188EB8E0}"/>
              </c:ext>
            </c:extLst>
          </c:dPt>
          <c:dLbls>
            <c:dLbl>
              <c:idx val="0"/>
              <c:layout>
                <c:manualLayout>
                  <c:x val="4.654654654654649E-2"/>
                  <c:y val="7.95492127759793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2"/>
              <c:layout>
                <c:manualLayout>
                  <c:x val="-8.131942966588647E-2"/>
                  <c:y val="-1.0251336559001513E-2"/>
                </c:manualLayout>
              </c:layout>
              <c:tx>
                <c:rich>
                  <a:bodyPr/>
                  <a:lstStyle/>
                  <a:p>
                    <a:r>
                      <a:rPr lang="en-US" dirty="0">
                        <a:solidFill>
                          <a:schemeClr val="tx2"/>
                        </a:solidFill>
                      </a:rPr>
                      <a:t>29,360,759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3"/>
                <c:pt idx="0">
                  <c:v>2010</c:v>
                </c:pt>
                <c:pt idx="1">
                  <c:v>2015</c:v>
                </c:pt>
                <c:pt idx="2">
                  <c:v>2020</c:v>
                </c:pt>
              </c:numCache>
            </c:numRef>
          </c:cat>
          <c:val>
            <c:numRef>
              <c:f>Sheet1!$B$2:$B$12</c:f>
              <c:numCache>
                <c:formatCode>#,##0</c:formatCode>
                <c:ptCount val="3"/>
                <c:pt idx="0">
                  <c:v>25145561</c:v>
                </c:pt>
                <c:pt idx="1">
                  <c:v>27470056</c:v>
                </c:pt>
                <c:pt idx="2">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2"/>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3"/>
                <c:pt idx="0">
                  <c:v>2010</c:v>
                </c:pt>
                <c:pt idx="1">
                  <c:v>2015</c:v>
                </c:pt>
                <c:pt idx="2">
                  <c:v>2020</c:v>
                </c:pt>
              </c:numCache>
            </c:numRef>
          </c:cat>
          <c:val>
            <c:numRef>
              <c:f>Sheet1!$C$2:$C$12</c:f>
              <c:numCache>
                <c:formatCode>#,##0</c:formatCode>
                <c:ptCount val="3"/>
                <c:pt idx="0">
                  <c:v>25145561</c:v>
                </c:pt>
                <c:pt idx="1">
                  <c:v>27326193</c:v>
                </c:pt>
                <c:pt idx="2">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manualLayout>
                <c:xMode val="edge"/>
                <c:yMode val="edge"/>
                <c:x val="9.4350486053586622E-3"/>
                <c:y val="0.35845199958040347"/>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3/30/2021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914400"/>
            <a:ext cx="8342312"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914400"/>
            <a:ext cx="8578850" cy="4826000"/>
          </a:xfrm>
        </p:spPr>
      </p:sp>
      <p:sp>
        <p:nvSpPr>
          <p:cNvPr id="3" name="Notes Placeholder 2"/>
          <p:cNvSpPr>
            <a:spLocks noGrp="1"/>
          </p:cNvSpPr>
          <p:nvPr>
            <p:ph type="body" idx="1"/>
          </p:nvPr>
        </p:nvSpPr>
        <p:spPr>
          <a:xfrm>
            <a:off x="960120" y="6045365"/>
            <a:ext cx="7680960" cy="35543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3113" y="422275"/>
            <a:ext cx="83375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4132">
              <a:defRPr/>
            </a:pPr>
            <a:fld id="{76F32840-EA76-4A40-B83F-F31ACE11B3A9}" type="slidenum">
              <a:rPr lang="en-US">
                <a:solidFill>
                  <a:prstClr val="black"/>
                </a:solidFill>
                <a:latin typeface="Calibri" panose="020F0502020204030204"/>
              </a:rPr>
              <a:pPr defTabSz="914132">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914400"/>
            <a:ext cx="7399338" cy="4162425"/>
          </a:xfrm>
        </p:spPr>
      </p:sp>
      <p:sp>
        <p:nvSpPr>
          <p:cNvPr id="3" name="Notes Placeholder 2"/>
          <p:cNvSpPr>
            <a:spLocks noGrp="1"/>
          </p:cNvSpPr>
          <p:nvPr>
            <p:ph type="body" idx="1"/>
          </p:nvPr>
        </p:nvSpPr>
        <p:spPr>
          <a:xfrm>
            <a:off x="952976" y="5275718"/>
            <a:ext cx="7680960" cy="932203"/>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14400"/>
            <a:ext cx="7981950" cy="4491038"/>
          </a:xfrm>
        </p:spPr>
      </p:sp>
      <p:sp>
        <p:nvSpPr>
          <p:cNvPr id="3" name="Notes Placeholder 2"/>
          <p:cNvSpPr>
            <a:spLocks noGrp="1"/>
          </p:cNvSpPr>
          <p:nvPr>
            <p:ph type="body" idx="1"/>
          </p:nvPr>
        </p:nvSpPr>
        <p:spPr>
          <a:xfrm>
            <a:off x="941070" y="5422615"/>
            <a:ext cx="7680960" cy="754189"/>
          </a:xfrm>
        </p:spPr>
        <p:txBody>
          <a:bodyPr/>
          <a:lstStyle/>
          <a:p>
            <a:pPr defTabSz="948368">
              <a:defRPr/>
            </a:pPr>
            <a:r>
              <a:rPr lang="en-US" dirty="0"/>
              <a:t>Population projections </a:t>
            </a:r>
            <a:r>
              <a:rPr lang="en-US" baseline="0" dirty="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10</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914400"/>
            <a:ext cx="8034337" cy="4519613"/>
          </a:xfrm>
        </p:spPr>
      </p:sp>
      <p:sp>
        <p:nvSpPr>
          <p:cNvPr id="3" name="Notes Placeholder 2"/>
          <p:cNvSpPr>
            <a:spLocks noGrp="1"/>
          </p:cNvSpPr>
          <p:nvPr>
            <p:ph type="body" idx="1"/>
          </p:nvPr>
        </p:nvSpPr>
        <p:spPr>
          <a:xfrm>
            <a:off x="1002983" y="5434013"/>
            <a:ext cx="7680960" cy="473868"/>
          </a:xfrm>
        </p:spPr>
        <p:txBody>
          <a:bodyPr/>
          <a:lstStyle/>
          <a:p>
            <a:r>
              <a:rPr lang="en-US" dirty="0"/>
              <a:t>The bulk of the growth</a:t>
            </a:r>
            <a:r>
              <a:rPr lang="en-US" baseline="0" dirty="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914400"/>
            <a:ext cx="8412162"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18827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835" y="1098163"/>
            <a:ext cx="8168329" cy="2944396"/>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Census 2020 and Redistricting in Texas:</a:t>
            </a: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West Texas</a:t>
            </a:r>
          </a:p>
          <a:p>
            <a:pPr algn="ctr" defTabSz="914377">
              <a:spcBef>
                <a:spcPts val="1000"/>
              </a:spcBef>
            </a:pPr>
            <a:endParaRPr lang="en-US" sz="3200" b="1" dirty="0">
              <a:solidFill>
                <a:srgbClr val="4472C4">
                  <a:lumMod val="50000"/>
                </a:srgbClr>
              </a:solidFill>
              <a:latin typeface="Arial" panose="020B0604020202020204" pitchFamily="34" charset="0"/>
              <a:cs typeface="Arial" panose="020B0604020202020204" pitchFamily="34" charset="0"/>
            </a:endParaRPr>
          </a:p>
          <a:p>
            <a:pPr algn="ctr" defTabSz="914377">
              <a:spcBef>
                <a:spcPts val="1000"/>
              </a:spcBef>
            </a:pPr>
            <a:r>
              <a:rPr lang="en-US" sz="2800" dirty="0">
                <a:solidFill>
                  <a:srgbClr val="4472C4">
                    <a:lumMod val="50000"/>
                  </a:srgbClr>
                </a:solidFill>
                <a:latin typeface="Calibri Light" panose="020F0302020204030204"/>
              </a:rPr>
              <a:t>Texas House Redistricting Hearing </a:t>
            </a:r>
          </a:p>
          <a:p>
            <a:pPr algn="ctr" defTabSz="914377">
              <a:spcBef>
                <a:spcPts val="1000"/>
              </a:spcBef>
            </a:pPr>
            <a:r>
              <a:rPr lang="en-US" sz="2800" dirty="0">
                <a:solidFill>
                  <a:srgbClr val="4472C4">
                    <a:lumMod val="50000"/>
                  </a:srgbClr>
                </a:solidFill>
                <a:latin typeface="Calibri Light" panose="020F0302020204030204"/>
              </a:rPr>
              <a:t>April 1, 2021</a:t>
            </a: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96" y="4849921"/>
            <a:ext cx="341697" cy="341697"/>
          </a:xfrm>
          <a:prstGeom prst="rect">
            <a:avLst/>
          </a:prstGeom>
        </p:spPr>
      </p:pic>
      <p:sp>
        <p:nvSpPr>
          <p:cNvPr id="9" name="TextBox 8"/>
          <p:cNvSpPr txBox="1"/>
          <p:nvPr/>
        </p:nvSpPr>
        <p:spPr>
          <a:xfrm>
            <a:off x="5116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21963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sp>
        <p:nvSpPr>
          <p:cNvPr id="2" name="Title 1"/>
          <p:cNvSpPr>
            <a:spLocks noGrp="1"/>
          </p:cNvSpPr>
          <p:nvPr>
            <p:ph type="title" idx="4294967295"/>
          </p:nvPr>
        </p:nvSpPr>
        <p:spPr>
          <a:xfrm>
            <a:off x="1721009" y="221952"/>
            <a:ext cx="9845161" cy="559396"/>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by Race and Ethnicity, Texas 2010-2020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64101639"/>
              </p:ext>
            </p:extLst>
          </p:nvPr>
        </p:nvGraphicFramePr>
        <p:xfrm>
          <a:off x="838200" y="1354873"/>
          <a:ext cx="10653132" cy="50014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326915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4824891"/>
              </p:ext>
            </p:extLst>
          </p:nvPr>
        </p:nvGraphicFramePr>
        <p:xfrm>
          <a:off x="1024684" y="1703913"/>
          <a:ext cx="10424531" cy="4652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idx="4294967295"/>
          </p:nvPr>
        </p:nvSpPr>
        <p:spPr>
          <a:xfrm>
            <a:off x="1726584" y="106840"/>
            <a:ext cx="9916598" cy="646149"/>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Change and Percent of Total Projected Change by Race/Ethnicity, 2010-2020, Texas</a:t>
            </a:r>
          </a:p>
        </p:txBody>
      </p:sp>
      <p:sp>
        <p:nvSpPr>
          <p:cNvPr id="7" name="TextBox 6"/>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404195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C4F64-2913-44AF-A588-522B8D76F5FB}"/>
              </a:ext>
            </a:extLst>
          </p:cNvPr>
          <p:cNvSpPr>
            <a:spLocks noGrp="1"/>
          </p:cNvSpPr>
          <p:nvPr>
            <p:ph type="sldNum" sz="quarter" idx="12"/>
          </p:nvPr>
        </p:nvSpPr>
        <p:spPr/>
        <p:txBody>
          <a:bodyPr/>
          <a:lstStyle/>
          <a:p>
            <a:fld id="{CFD7B3FC-F52A-4C3D-BF43-F2954D09CBBE}" type="slidenum">
              <a:rPr lang="en-US" smtClean="0"/>
              <a:t>12</a:t>
            </a:fld>
            <a:endParaRPr lang="en-US" dirty="0"/>
          </a:p>
        </p:txBody>
      </p:sp>
      <p:pic>
        <p:nvPicPr>
          <p:cNvPr id="3" name="Picture 2">
            <a:extLst>
              <a:ext uri="{FF2B5EF4-FFF2-40B4-BE49-F238E27FC236}">
                <a16:creationId xmlns:a16="http://schemas.microsoft.com/office/drawing/2014/main" id="{4636C8EC-4C6D-4973-A8F2-5F317C7EA7ED}"/>
              </a:ext>
            </a:extLst>
          </p:cNvPr>
          <p:cNvPicPr>
            <a:picLocks noChangeAspect="1"/>
          </p:cNvPicPr>
          <p:nvPr/>
        </p:nvPicPr>
        <p:blipFill rotWithShape="1">
          <a:blip r:embed="rId2"/>
          <a:srcRect b="3292"/>
          <a:stretch/>
        </p:blipFill>
        <p:spPr>
          <a:xfrm>
            <a:off x="1859260" y="827103"/>
            <a:ext cx="9435067" cy="5361978"/>
          </a:xfrm>
          <a:prstGeom prst="rect">
            <a:avLst/>
          </a:prstGeom>
        </p:spPr>
      </p:pic>
      <p:sp>
        <p:nvSpPr>
          <p:cNvPr id="4" name="Rectangle 3">
            <a:extLst>
              <a:ext uri="{FF2B5EF4-FFF2-40B4-BE49-F238E27FC236}">
                <a16:creationId xmlns:a16="http://schemas.microsoft.com/office/drawing/2014/main" id="{3A2A9E38-66A8-415D-A2CE-2DBF374A1E0F}"/>
              </a:ext>
            </a:extLst>
          </p:cNvPr>
          <p:cNvSpPr/>
          <p:nvPr/>
        </p:nvSpPr>
        <p:spPr>
          <a:xfrm>
            <a:off x="2046248" y="6369826"/>
            <a:ext cx="8564137" cy="369332"/>
          </a:xfrm>
          <a:prstGeom prst="rect">
            <a:avLst/>
          </a:prstGeom>
        </p:spPr>
        <p:txBody>
          <a:bodyPr wrap="square">
            <a:spAutoFit/>
          </a:bodyPr>
          <a:lstStyle/>
          <a:p>
            <a:r>
              <a:rPr lang="en-US" dirty="0"/>
              <a:t>https://www.census.gov/programs-surveys/decennial-census/about/rdo.html</a:t>
            </a:r>
          </a:p>
        </p:txBody>
      </p:sp>
    </p:spTree>
    <p:extLst>
      <p:ext uri="{BB962C8B-B14F-4D97-AF65-F5344CB8AC3E}">
        <p14:creationId xmlns:p14="http://schemas.microsoft.com/office/powerpoint/2010/main" val="317574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13</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14</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3319714" y="830766"/>
            <a:ext cx="5290886" cy="4877074"/>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977527" y="5570429"/>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
        <p:nvSpPr>
          <p:cNvPr id="5" name="Rectangle 4">
            <a:extLst>
              <a:ext uri="{FF2B5EF4-FFF2-40B4-BE49-F238E27FC236}">
                <a16:creationId xmlns:a16="http://schemas.microsoft.com/office/drawing/2014/main" id="{E248B3DF-2EB2-4BA7-8DDE-4B9E98D0B73B}"/>
              </a:ext>
            </a:extLst>
          </p:cNvPr>
          <p:cNvSpPr/>
          <p:nvPr/>
        </p:nvSpPr>
        <p:spPr>
          <a:xfrm>
            <a:off x="977527" y="6231135"/>
            <a:ext cx="11615854" cy="307777"/>
          </a:xfrm>
          <a:prstGeom prst="rect">
            <a:avLst/>
          </a:prstGeom>
        </p:spPr>
        <p:txBody>
          <a:bodyPr wrap="square">
            <a:spAutoFit/>
          </a:bodyPr>
          <a:lstStyle/>
          <a:p>
            <a:r>
              <a:rPr lang="en-US" sz="1400" dirty="0"/>
              <a:t>https://www.census.gov/programs-surveys/decennial-census/decade/2010/program-management/cqr.html</a:t>
            </a:r>
          </a:p>
        </p:txBody>
      </p:sp>
      <p:sp>
        <p:nvSpPr>
          <p:cNvPr id="6" name="TextBox 5">
            <a:extLst>
              <a:ext uri="{FF2B5EF4-FFF2-40B4-BE49-F238E27FC236}">
                <a16:creationId xmlns:a16="http://schemas.microsoft.com/office/drawing/2014/main" id="{82EC9FED-4F25-4829-9218-7C0427CDEFC9}"/>
              </a:ext>
            </a:extLst>
          </p:cNvPr>
          <p:cNvSpPr txBox="1"/>
          <p:nvPr/>
        </p:nvSpPr>
        <p:spPr>
          <a:xfrm>
            <a:off x="977527" y="5938024"/>
            <a:ext cx="3397405" cy="646331"/>
          </a:xfrm>
          <a:prstGeom prst="rect">
            <a:avLst/>
          </a:prstGeom>
          <a:noFill/>
        </p:spPr>
        <p:txBody>
          <a:bodyPr wrap="none" rtlCol="0">
            <a:spAutoFit/>
          </a:bodyPr>
          <a:lstStyle/>
          <a:p>
            <a:r>
              <a:rPr lang="en-US" dirty="0"/>
              <a:t>Information on 2010 CQR process:</a:t>
            </a:r>
          </a:p>
          <a:p>
            <a:endParaRPr lang="en-US" dirty="0"/>
          </a:p>
        </p:txBody>
      </p:sp>
    </p:spTree>
    <p:extLst>
      <p:ext uri="{BB962C8B-B14F-4D97-AF65-F5344CB8AC3E}">
        <p14:creationId xmlns:p14="http://schemas.microsoft.com/office/powerpoint/2010/main" val="358044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0" y="1717344"/>
            <a:ext cx="5816325" cy="3222170"/>
            <a:chOff x="2819400" y="1905006"/>
            <a:chExt cx="6194121" cy="3428581"/>
          </a:xfrm>
        </p:grpSpPr>
        <p:sp>
          <p:nvSpPr>
            <p:cNvPr id="9" name="Rectangle 8"/>
            <p:cNvSpPr/>
            <p:nvPr/>
          </p:nvSpPr>
          <p:spPr>
            <a:xfrm>
              <a:off x="2819400" y="1905006"/>
              <a:ext cx="308969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Lloyd.Potter@utsa.edu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15</a:t>
            </a:fld>
            <a:endParaRPr lang="en-US" dirty="0"/>
          </a:p>
        </p:txBody>
      </p:sp>
      <p:grpSp>
        <p:nvGrpSpPr>
          <p:cNvPr id="3" name="Group 2"/>
          <p:cNvGrpSpPr/>
          <p:nvPr/>
        </p:nvGrpSpPr>
        <p:grpSpPr>
          <a:xfrm>
            <a:off x="1842053"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1" y="3172109"/>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68" y="3342779"/>
            <a:ext cx="390195" cy="390523"/>
          </a:xfrm>
          <a:prstGeom prst="rect">
            <a:avLst/>
          </a:prstGeom>
        </p:spPr>
      </p:pic>
    </p:spTree>
    <p:extLst>
      <p:ext uri="{BB962C8B-B14F-4D97-AF65-F5344CB8AC3E}">
        <p14:creationId xmlns:p14="http://schemas.microsoft.com/office/powerpoint/2010/main" val="4071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16250" y="103214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9" name="Straight Connector 8"/>
          <p:cNvCxnSpPr/>
          <p:nvPr/>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 y="647498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	</a:t>
            </a:r>
          </a:p>
        </p:txBody>
      </p:sp>
      <p:sp>
        <p:nvSpPr>
          <p:cNvPr id="3" name="Slide Number Placeholder 2"/>
          <p:cNvSpPr>
            <a:spLocks noGrp="1"/>
          </p:cNvSpPr>
          <p:nvPr>
            <p:ph type="sldNum" sz="quarter" idx="12"/>
          </p:nvPr>
        </p:nvSpPr>
        <p:spPr/>
        <p:txBody>
          <a:bodyPr/>
          <a:lstStyle/>
          <a:p>
            <a:fld id="{CFD7B3FC-F52A-4C3D-BF43-F2954D09CBBE}" type="slidenum">
              <a:rPr lang="en-US" smtClean="0"/>
              <a:t>2</a:t>
            </a:fld>
            <a:endParaRPr lang="en-US" dirty="0"/>
          </a:p>
        </p:txBody>
      </p:sp>
      <p:sp>
        <p:nvSpPr>
          <p:cNvPr id="4" name="Rectangle 3">
            <a:extLst>
              <a:ext uri="{FF2B5EF4-FFF2-40B4-BE49-F238E27FC236}">
                <a16:creationId xmlns:a16="http://schemas.microsoft.com/office/drawing/2014/main" id="{3071C291-91E3-4903-B8BE-460127D65B8B}"/>
              </a:ext>
            </a:extLst>
          </p:cNvPr>
          <p:cNvSpPr/>
          <p:nvPr/>
        </p:nvSpPr>
        <p:spPr>
          <a:xfrm>
            <a:off x="1716250" y="927673"/>
            <a:ext cx="9691380" cy="4278094"/>
          </a:xfrm>
          <a:prstGeom prst="rect">
            <a:avLst/>
          </a:prstGeom>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2020</a:t>
            </a:r>
          </a:p>
          <a:p>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to </a:t>
            </a:r>
            <a:r>
              <a:rPr lang="en-US" sz="2400" u="sng" dirty="0">
                <a:solidFill>
                  <a:schemeClr val="tx2"/>
                </a:solidFill>
                <a:latin typeface="Arial" panose="020B0604020202020204" pitchFamily="34" charset="0"/>
                <a:cs typeface="Arial" panose="020B0604020202020204" pitchFamily="34" charset="0"/>
              </a:rPr>
              <a:t>reapportion the U.S. House of Representatives</a:t>
            </a:r>
            <a:r>
              <a:rPr lang="en-US" sz="2400" dirty="0">
                <a:solidFill>
                  <a:schemeClr val="tx2"/>
                </a:solidFill>
                <a:latin typeface="Arial" panose="020B0604020202020204" pitchFamily="34" charset="0"/>
                <a:cs typeface="Arial" panose="020B0604020202020204" pitchFamily="34" charset="0"/>
              </a:rPr>
              <a:t>, determining how many seats each state gets.</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by state officials to </a:t>
            </a:r>
            <a:r>
              <a:rPr lang="en-US" sz="2400" u="sng" dirty="0">
                <a:solidFill>
                  <a:schemeClr val="tx2"/>
                </a:solidFill>
                <a:latin typeface="Arial" panose="020B0604020202020204" pitchFamily="34" charset="0"/>
                <a:cs typeface="Arial" panose="020B0604020202020204" pitchFamily="34" charset="0"/>
              </a:rPr>
              <a:t>redraw</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congressional and state legislative boundaries</a:t>
            </a:r>
            <a:r>
              <a:rPr lang="en-US" sz="2400" dirty="0">
                <a:solidFill>
                  <a:schemeClr val="tx2"/>
                </a:solidFill>
                <a:latin typeface="Arial" panose="020B0604020202020204" pitchFamily="34" charset="0"/>
                <a:cs typeface="Arial" panose="020B0604020202020204" pitchFamily="34" charset="0"/>
              </a:rPr>
              <a:t> to account for population shifts. </a:t>
            </a:r>
          </a:p>
          <a:p>
            <a:pPr marL="457200" indent="-4572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derived data are used to allocate over </a:t>
            </a:r>
            <a:r>
              <a:rPr lang="en-US" sz="2400" u="sng" dirty="0">
                <a:solidFill>
                  <a:schemeClr val="tx2"/>
                </a:solidFill>
                <a:latin typeface="Arial" panose="020B0604020202020204" pitchFamily="34" charset="0"/>
                <a:cs typeface="Arial" panose="020B0604020202020204" pitchFamily="34" charset="0"/>
              </a:rPr>
              <a:t>$1.5 trillion in federal funds</a:t>
            </a:r>
            <a:r>
              <a:rPr lang="en-US" sz="2400" dirty="0">
                <a:solidFill>
                  <a:schemeClr val="tx2"/>
                </a:solidFill>
                <a:latin typeface="Arial" panose="020B0604020202020204" pitchFamily="34" charset="0"/>
                <a:cs typeface="Arial" panose="020B0604020202020204" pitchFamily="34" charset="0"/>
              </a:rPr>
              <a:t> to support healthcare, education, transportation, and other service programs. </a:t>
            </a:r>
          </a:p>
        </p:txBody>
      </p:sp>
    </p:spTree>
    <p:extLst>
      <p:ext uri="{BB962C8B-B14F-4D97-AF65-F5344CB8AC3E}">
        <p14:creationId xmlns:p14="http://schemas.microsoft.com/office/powerpoint/2010/main" val="39862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t>
            </a:r>
            <a:r>
              <a:rPr lang="en-US" sz="2400" strike="sngStrike" dirty="0">
                <a:solidFill>
                  <a:schemeClr val="tx2"/>
                </a:solidFill>
                <a:latin typeface="Arial" panose="020B0604020202020204" pitchFamily="34" charset="0"/>
                <a:cs typeface="Arial" panose="020B0604020202020204" pitchFamily="34" charset="0"/>
              </a:rPr>
              <a:t>12/31/2020</a:t>
            </a:r>
            <a:r>
              <a:rPr lang="en-US" sz="2400" dirty="0">
                <a:solidFill>
                  <a:schemeClr val="tx2"/>
                </a:solidFill>
                <a:latin typeface="Arial" panose="020B0604020202020204" pitchFamily="34" charset="0"/>
                <a:cs typeface="Arial" panose="020B0604020202020204" pitchFamily="34" charset="0"/>
              </a:rPr>
              <a:t>- now by  April 30, 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no later than </a:t>
            </a:r>
            <a:r>
              <a:rPr lang="en-US" sz="2400" strike="sngStrike" dirty="0">
                <a:solidFill>
                  <a:schemeClr val="tx2"/>
                </a:solidFill>
                <a:latin typeface="Arial" panose="020B0604020202020204" pitchFamily="34" charset="0"/>
                <a:cs typeface="Arial" panose="020B0604020202020204" pitchFamily="34" charset="0"/>
              </a:rPr>
              <a:t>April 1, 2021 </a:t>
            </a:r>
            <a:r>
              <a:rPr lang="en-US" sz="2400" dirty="0">
                <a:solidFill>
                  <a:schemeClr val="tx2"/>
                </a:solidFill>
                <a:latin typeface="Arial" panose="020B0604020202020204" pitchFamily="34" charset="0"/>
                <a:cs typeface="Arial" panose="020B0604020202020204" pitchFamily="34" charset="0"/>
              </a:rPr>
              <a:t> - now by September 30, 2021</a:t>
            </a:r>
            <a:endParaRPr lang="en-US" sz="2400" strike="sngStrike"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PL 94-171 released to states in groups of 8 states per week, with one week prior notice</a:t>
            </a:r>
          </a:p>
          <a:p>
            <a:r>
              <a:rPr lang="en-US" sz="2400" dirty="0">
                <a:solidFill>
                  <a:schemeClr val="tx2"/>
                </a:solidFill>
                <a:latin typeface="Arial" panose="020B0604020202020204" pitchFamily="34" charset="0"/>
                <a:cs typeface="Arial" panose="020B0604020202020204" pitchFamily="34" charset="0"/>
              </a:rPr>
              <a:t>PL 94-171 File to include: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3</a:t>
            </a:fld>
            <a:endParaRPr lang="en-US" dirty="0"/>
          </a:p>
        </p:txBody>
      </p:sp>
    </p:spTree>
    <p:extLst>
      <p:ext uri="{BB962C8B-B14F-4D97-AF65-F5344CB8AC3E}">
        <p14:creationId xmlns:p14="http://schemas.microsoft.com/office/powerpoint/2010/main" val="5438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5" name="Title 1"/>
          <p:cNvSpPr>
            <a:spLocks noGrp="1"/>
          </p:cNvSpPr>
          <p:nvPr>
            <p:ph type="title" idx="4294967295"/>
          </p:nvPr>
        </p:nvSpPr>
        <p:spPr>
          <a:xfrm>
            <a:off x="1721965" y="0"/>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Projected Congressional Seats of Select States</a:t>
            </a:r>
          </a:p>
        </p:txBody>
      </p:sp>
      <p:graphicFrame>
        <p:nvGraphicFramePr>
          <p:cNvPr id="6" name="Table 5"/>
          <p:cNvGraphicFramePr>
            <a:graphicFrameLocks noGrp="1"/>
          </p:cNvGraphicFramePr>
          <p:nvPr>
            <p:extLst>
              <p:ext uri="{D42A27DB-BD31-4B8C-83A1-F6EECF244321}">
                <p14:modId xmlns:p14="http://schemas.microsoft.com/office/powerpoint/2010/main" val="1306578274"/>
              </p:ext>
            </p:extLst>
          </p:nvPr>
        </p:nvGraphicFramePr>
        <p:xfrm>
          <a:off x="1796494" y="1545031"/>
          <a:ext cx="9406895" cy="4733706"/>
        </p:xfrm>
        <a:graphic>
          <a:graphicData uri="http://schemas.openxmlformats.org/drawingml/2006/table">
            <a:tbl>
              <a:tblPr firstRow="1" bandRow="1">
                <a:tableStyleId>{3B4B98B0-60AC-42C2-AFA5-B58CD77FA1E5}</a:tableStyleId>
              </a:tblPr>
              <a:tblGrid>
                <a:gridCol w="1537801">
                  <a:extLst>
                    <a:ext uri="{9D8B030D-6E8A-4147-A177-3AD203B41FA5}">
                      <a16:colId xmlns:a16="http://schemas.microsoft.com/office/drawing/2014/main" val="20000"/>
                    </a:ext>
                  </a:extLst>
                </a:gridCol>
                <a:gridCol w="1714815">
                  <a:extLst>
                    <a:ext uri="{9D8B030D-6E8A-4147-A177-3AD203B41FA5}">
                      <a16:colId xmlns:a16="http://schemas.microsoft.com/office/drawing/2014/main" val="20002"/>
                    </a:ext>
                  </a:extLst>
                </a:gridCol>
                <a:gridCol w="1648128">
                  <a:extLst>
                    <a:ext uri="{9D8B030D-6E8A-4147-A177-3AD203B41FA5}">
                      <a16:colId xmlns:a16="http://schemas.microsoft.com/office/drawing/2014/main" val="20003"/>
                    </a:ext>
                  </a:extLst>
                </a:gridCol>
                <a:gridCol w="1600494">
                  <a:extLst>
                    <a:ext uri="{9D8B030D-6E8A-4147-A177-3AD203B41FA5}">
                      <a16:colId xmlns:a16="http://schemas.microsoft.com/office/drawing/2014/main" val="20004"/>
                    </a:ext>
                  </a:extLst>
                </a:gridCol>
                <a:gridCol w="1333745">
                  <a:extLst>
                    <a:ext uri="{9D8B030D-6E8A-4147-A177-3AD203B41FA5}">
                      <a16:colId xmlns:a16="http://schemas.microsoft.com/office/drawing/2014/main" val="20005"/>
                    </a:ext>
                  </a:extLst>
                </a:gridCol>
                <a:gridCol w="1571912">
                  <a:extLst>
                    <a:ext uri="{9D8B030D-6E8A-4147-A177-3AD203B41FA5}">
                      <a16:colId xmlns:a16="http://schemas.microsoft.com/office/drawing/2014/main" val="844658184"/>
                    </a:ext>
                  </a:extLst>
                </a:gridCol>
              </a:tblGrid>
              <a:tr h="801769">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a:solidFill>
                            <a:schemeClr val="accent1">
                              <a:lumMod val="50000"/>
                            </a:schemeClr>
                          </a:solidFill>
                          <a:latin typeface="+mn-lt"/>
                          <a:cs typeface="Arial" pitchFamily="34" charset="0"/>
                        </a:rPr>
                        <a:t>Projected</a:t>
                      </a:r>
                      <a:r>
                        <a:rPr lang="en-US" sz="1600" b="1" baseline="0" dirty="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364542">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rtl="0" fontAlgn="b"/>
                      <a:r>
                        <a:rPr lang="en-US" sz="1600" u="none" strike="noStrike" dirty="0">
                          <a:solidFill>
                            <a:schemeClr val="tx2"/>
                          </a:solidFill>
                          <a:effectLst/>
                          <a:latin typeface="+mn-lt"/>
                        </a:rPr>
                        <a:t>308,745,538</a:t>
                      </a:r>
                      <a:endParaRPr lang="en-US" sz="1600" b="1" i="0" u="none" strike="noStrike" dirty="0">
                        <a:solidFill>
                          <a:schemeClr val="tx2"/>
                        </a:solidFill>
                        <a:effectLst/>
                        <a:latin typeface="+mn-lt"/>
                      </a:endParaRPr>
                    </a:p>
                  </a:txBody>
                  <a:tcPr marL="7620" marR="7620" marT="7620" marB="0" anchor="ctr">
                    <a:noFill/>
                  </a:tcPr>
                </a:tc>
                <a:tc>
                  <a:txBody>
                    <a:bodyPr/>
                    <a:lstStyle/>
                    <a:p>
                      <a:pPr algn="r" fontAlgn="b"/>
                      <a:r>
                        <a:rPr lang="en-US" sz="1600" b="0" i="0" u="none" strike="noStrike" dirty="0">
                          <a:solidFill>
                            <a:schemeClr val="tx2"/>
                          </a:solidFill>
                          <a:effectLst/>
                          <a:latin typeface="+mn-lt"/>
                        </a:rPr>
                        <a:t>329,484,123</a:t>
                      </a:r>
                    </a:p>
                  </a:txBody>
                  <a:tcPr marL="9525" marR="9525" marT="9525" marB="0" anchor="ctr">
                    <a:noFill/>
                  </a:tcPr>
                </a:tc>
                <a:tc>
                  <a:txBody>
                    <a:bodyPr/>
                    <a:lstStyle/>
                    <a:p>
                      <a:pPr algn="r" fontAlgn="b"/>
                      <a:r>
                        <a:rPr lang="en-US" sz="1600" b="0" i="0" u="none" strike="noStrike" dirty="0">
                          <a:solidFill>
                            <a:schemeClr val="tx2"/>
                          </a:solidFill>
                          <a:effectLst/>
                          <a:latin typeface="+mn-lt"/>
                        </a:rPr>
                        <a:t>20,738,585</a:t>
                      </a:r>
                    </a:p>
                  </a:txBody>
                  <a:tcPr marL="9525" marR="9525" marT="9525" marB="0" anchor="ctr">
                    <a:noFill/>
                  </a:tcPr>
                </a:tc>
                <a:tc>
                  <a:txBody>
                    <a:bodyPr/>
                    <a:lstStyle/>
                    <a:p>
                      <a:pPr algn="r" fontAlgn="b"/>
                      <a:r>
                        <a:rPr lang="en-US" sz="1600" b="0" i="0" u="none" strike="noStrike" dirty="0">
                          <a:solidFill>
                            <a:schemeClr val="tx2"/>
                          </a:solidFill>
                          <a:effectLst/>
                          <a:latin typeface="+mn-lt"/>
                        </a:rPr>
                        <a:t>6.7%</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364542">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r" rtl="0" fontAlgn="b"/>
                      <a:r>
                        <a:rPr lang="en-US" sz="1600" b="1" u="none" strike="noStrike" dirty="0">
                          <a:solidFill>
                            <a:schemeClr val="tx2"/>
                          </a:solidFill>
                          <a:effectLst/>
                          <a:latin typeface="+mn-lt"/>
                        </a:rPr>
                        <a:t>25,145,561</a:t>
                      </a:r>
                      <a:endParaRPr lang="en-US" sz="1600" b="1" i="0" u="none" strike="noStrike" dirty="0">
                        <a:solidFill>
                          <a:schemeClr val="tx2"/>
                        </a:solidFill>
                        <a:effectLst/>
                        <a:latin typeface="+mn-lt"/>
                      </a:endParaRPr>
                    </a:p>
                  </a:txBody>
                  <a:tcPr marL="7620" marR="7620" marT="7620"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29,360,759</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4,215,198</a:t>
                      </a:r>
                    </a:p>
                  </a:txBody>
                  <a:tcPr marL="9525" marR="9525" marT="9525" marB="0" anchor="ctr">
                    <a:solidFill>
                      <a:schemeClr val="accent1">
                        <a:lumMod val="60000"/>
                        <a:lumOff val="40000"/>
                      </a:schemeClr>
                    </a:solidFill>
                  </a:tcPr>
                </a:tc>
                <a:tc>
                  <a:txBody>
                    <a:bodyPr/>
                    <a:lstStyle/>
                    <a:p>
                      <a:pPr algn="r" fontAlgn="b"/>
                      <a:r>
                        <a:rPr lang="en-US" sz="1600" b="1" i="0" u="none" strike="noStrike" dirty="0">
                          <a:solidFill>
                            <a:schemeClr val="tx2"/>
                          </a:solidFill>
                          <a:effectLst/>
                          <a:latin typeface="+mn-lt"/>
                        </a:rPr>
                        <a:t>16.8%</a:t>
                      </a:r>
                    </a:p>
                  </a:txBody>
                  <a:tcPr marL="9525" marR="9525" marT="9525" marB="0" anchor="ctr">
                    <a:solidFill>
                      <a:schemeClr val="accent1">
                        <a:lumMod val="60000"/>
                        <a:lumOff val="40000"/>
                      </a:schemeClr>
                    </a:solidFill>
                  </a:tcPr>
                </a:tc>
                <a:tc>
                  <a:txBody>
                    <a:bodyPr/>
                    <a:lstStyle/>
                    <a:p>
                      <a:pPr algn="ctr" rtl="0" fontAlgn="b"/>
                      <a:r>
                        <a:rPr lang="en-US" sz="1600" b="1" i="0" u="none" strike="noStrike" dirty="0">
                          <a:solidFill>
                            <a:schemeClr val="tx1"/>
                          </a:solidFill>
                          <a:effectLst/>
                          <a:latin typeface="Calibri" panose="020F0502020204030204" pitchFamily="34" charset="0"/>
                        </a:rPr>
                        <a:t>3</a:t>
                      </a:r>
                    </a:p>
                  </a:txBody>
                  <a:tcPr marL="7620" marR="7620" marT="7620" marB="0" anchor="ctr">
                    <a:solidFill>
                      <a:schemeClr val="accent1">
                        <a:lumMod val="60000"/>
                        <a:lumOff val="40000"/>
                      </a:schemeClr>
                    </a:solidFill>
                  </a:tcPr>
                </a:tc>
                <a:extLst>
                  <a:ext uri="{0D108BD9-81ED-4DB2-BD59-A6C34878D82A}">
                    <a16:rowId xmlns:a16="http://schemas.microsoft.com/office/drawing/2014/main" val="10002"/>
                  </a:ext>
                </a:extLst>
              </a:tr>
              <a:tr h="364542">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r" rtl="0" fontAlgn="b"/>
                      <a:r>
                        <a:rPr lang="en-US" sz="1600" u="none" strike="noStrike" dirty="0">
                          <a:solidFill>
                            <a:schemeClr val="tx2"/>
                          </a:solidFill>
                          <a:effectLst/>
                          <a:latin typeface="+mn-lt"/>
                        </a:rPr>
                        <a:t>18,801,310</a:t>
                      </a:r>
                      <a:endParaRPr lang="en-US" sz="1600" b="0" i="0" u="none" strike="noStrike" dirty="0">
                        <a:solidFill>
                          <a:schemeClr val="tx2"/>
                        </a:solidFill>
                        <a:effectLst/>
                        <a:latin typeface="+mn-lt"/>
                      </a:endParaRPr>
                    </a:p>
                  </a:txBody>
                  <a:tcPr marL="7620" marR="7620" marT="7620"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21,733,312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2,932,002</a:t>
                      </a:r>
                    </a:p>
                  </a:txBody>
                  <a:tcPr marL="9525" marR="9525" marT="9525" marB="0" anchor="ctr">
                    <a:solidFill>
                      <a:schemeClr val="accent1">
                        <a:lumMod val="40000"/>
                        <a:lumOff val="60000"/>
                      </a:schemeClr>
                    </a:solidFill>
                  </a:tcPr>
                </a:tc>
                <a:tc>
                  <a:txBody>
                    <a:bodyPr/>
                    <a:lstStyle/>
                    <a:p>
                      <a:pPr algn="r" fontAlgn="b"/>
                      <a:r>
                        <a:rPr lang="en-US" sz="1600" b="0" i="0" u="none" strike="noStrike" dirty="0">
                          <a:solidFill>
                            <a:schemeClr val="tx2"/>
                          </a:solidFill>
                          <a:effectLst/>
                          <a:latin typeface="+mn-lt"/>
                        </a:rPr>
                        <a:t>15.6%</a:t>
                      </a:r>
                    </a:p>
                  </a:txBody>
                  <a:tcPr marL="9525" marR="9525" marT="9525" marB="0" anchor="ctr">
                    <a:solidFill>
                      <a:schemeClr val="accent1">
                        <a:lumMod val="40000"/>
                        <a:lumOff val="6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2</a:t>
                      </a:r>
                    </a:p>
                  </a:txBody>
                  <a:tcPr marL="7620" marR="7620" marT="7620" marB="0" anchor="ctr">
                    <a:solidFill>
                      <a:schemeClr val="accent1">
                        <a:lumMod val="40000"/>
                        <a:lumOff val="60000"/>
                      </a:schemeClr>
                    </a:solidFill>
                  </a:tcPr>
                </a:tc>
                <a:extLst>
                  <a:ext uri="{0D108BD9-81ED-4DB2-BD59-A6C34878D82A}">
                    <a16:rowId xmlns:a16="http://schemas.microsoft.com/office/drawing/2014/main" val="10004"/>
                  </a:ext>
                </a:extLst>
              </a:tr>
              <a:tr h="364542">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9,535,483</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10,600,823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1,065,340</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11.2%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67118346"/>
                  </a:ext>
                </a:extLst>
              </a:tr>
              <a:tr h="364542">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6,392,017</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7,421,401</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1,029,384</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16.1%</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03805305"/>
                  </a:ext>
                </a:extLst>
              </a:tr>
              <a:tr h="364542">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7620" marR="7620" marT="7620" marB="0" anchor="ctr">
                    <a:solidFill>
                      <a:schemeClr val="accent1">
                        <a:lumMod val="20000"/>
                        <a:lumOff val="80000"/>
                      </a:schemeClr>
                    </a:solidFill>
                  </a:tcPr>
                </a:tc>
                <a:tc>
                  <a:txBody>
                    <a:bodyPr/>
                    <a:lstStyle/>
                    <a:p>
                      <a:pPr algn="r" rtl="0" fontAlgn="b"/>
                      <a:r>
                        <a:rPr lang="en-US" sz="1600" b="0" i="0" u="none" strike="noStrike" dirty="0">
                          <a:solidFill>
                            <a:schemeClr val="tx2"/>
                          </a:solidFill>
                          <a:effectLst/>
                          <a:latin typeface="+mn-lt"/>
                        </a:rPr>
                        <a:t>5,029,196</a:t>
                      </a: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5,807,719</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778,523</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15.5%</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2687128006"/>
                  </a:ext>
                </a:extLst>
              </a:tr>
              <a:tr h="484402">
                <a:tc>
                  <a:txBody>
                    <a:bodyPr/>
                    <a:lstStyle/>
                    <a:p>
                      <a:pPr algn="l" rtl="0" fontAlgn="ctr"/>
                      <a:r>
                        <a:rPr lang="en-US" sz="1600" u="none" strike="noStrike" dirty="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3,831,074</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4,241,507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410,433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10.7%</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10005"/>
                  </a:ext>
                </a:extLst>
              </a:tr>
              <a:tr h="484402">
                <a:tc>
                  <a:txBody>
                    <a:bodyPr/>
                    <a:lstStyle/>
                    <a:p>
                      <a:pPr algn="l" rtl="0" fontAlgn="b"/>
                      <a:r>
                        <a:rPr lang="en-US" sz="1600" u="none" strike="noStrike" dirty="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r" rtl="0" fontAlgn="b"/>
                      <a:r>
                        <a:rPr lang="en-US" sz="1600" u="none" strike="noStrike" dirty="0">
                          <a:solidFill>
                            <a:schemeClr val="tx2"/>
                          </a:solidFill>
                          <a:effectLst/>
                          <a:latin typeface="+mn-lt"/>
                        </a:rPr>
                        <a:t>989,415</a:t>
                      </a:r>
                      <a:endParaRPr lang="en-US" sz="1600" b="0" i="0" u="none" strike="noStrike" dirty="0">
                        <a:solidFill>
                          <a:schemeClr val="tx2"/>
                        </a:solidFill>
                        <a:effectLst/>
                        <a:latin typeface="+mn-lt"/>
                      </a:endParaRPr>
                    </a:p>
                  </a:txBody>
                  <a:tcPr marL="7620" marR="7620" marT="7620"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1,080,577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                 91,162 </a:t>
                      </a:r>
                    </a:p>
                  </a:txBody>
                  <a:tcPr marL="9525" marR="9525" marT="9525" marB="0" anchor="ctr">
                    <a:solidFill>
                      <a:schemeClr val="accent1">
                        <a:lumMod val="20000"/>
                        <a:lumOff val="80000"/>
                      </a:schemeClr>
                    </a:solidFill>
                  </a:tcPr>
                </a:tc>
                <a:tc>
                  <a:txBody>
                    <a:bodyPr/>
                    <a:lstStyle/>
                    <a:p>
                      <a:pPr algn="r" fontAlgn="b"/>
                      <a:r>
                        <a:rPr lang="en-US" sz="1600" b="0" i="0" u="none" strike="noStrike" dirty="0">
                          <a:solidFill>
                            <a:schemeClr val="tx2"/>
                          </a:solidFill>
                          <a:effectLst/>
                          <a:latin typeface="+mn-lt"/>
                        </a:rPr>
                        <a:t>9.2%</a:t>
                      </a:r>
                    </a:p>
                  </a:txBody>
                  <a:tcPr marL="9525" marR="9525" marT="9525" marB="0" anchor="ctr">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1">
                        <a:lumMod val="20000"/>
                        <a:lumOff val="80000"/>
                      </a:schemeClr>
                    </a:solidFill>
                  </a:tcPr>
                </a:tc>
                <a:extLst>
                  <a:ext uri="{0D108BD9-81ED-4DB2-BD59-A6C34878D82A}">
                    <a16:rowId xmlns:a16="http://schemas.microsoft.com/office/drawing/2014/main" val="935442627"/>
                  </a:ext>
                </a:extLst>
              </a:tr>
              <a:tr h="364542">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r" rtl="0" fontAlgn="b"/>
                      <a:r>
                        <a:rPr lang="en-US" sz="1600" u="none" strike="noStrike" dirty="0">
                          <a:solidFill>
                            <a:schemeClr val="tx2"/>
                          </a:solidFill>
                          <a:effectLst/>
                          <a:latin typeface="+mn-lt"/>
                        </a:rPr>
                        <a:t>37,253,956</a:t>
                      </a:r>
                      <a:endParaRPr lang="en-US" sz="1600" b="0" i="0" u="none" strike="noStrike" dirty="0">
                        <a:solidFill>
                          <a:schemeClr val="tx2"/>
                        </a:solidFill>
                        <a:effectLst/>
                        <a:latin typeface="+mn-lt"/>
                      </a:endParaRP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39,368,078</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2,114,122</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5.7%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3105692329"/>
                  </a:ext>
                </a:extLst>
              </a:tr>
              <a:tr h="364542">
                <a:tc>
                  <a:txBody>
                    <a:bodyPr/>
                    <a:lstStyle/>
                    <a:p>
                      <a:pPr algn="l" rtl="0" fontAlgn="ctr"/>
                      <a:r>
                        <a:rPr lang="en-US" sz="1600" b="0" i="0" u="none" strike="noStrike" dirty="0">
                          <a:solidFill>
                            <a:srgbClr val="000000"/>
                          </a:solidFill>
                          <a:effectLst/>
                          <a:latin typeface="Calibri" panose="020F0502020204030204" pitchFamily="34" charset="0"/>
                        </a:rPr>
                        <a:t>Minnesota</a:t>
                      </a:r>
                    </a:p>
                  </a:txBody>
                  <a:tcPr marL="7620" marR="7620" marT="7620" marB="0" anchor="ctr">
                    <a:solidFill>
                      <a:schemeClr val="accent2">
                        <a:lumMod val="20000"/>
                        <a:lumOff val="80000"/>
                      </a:schemeClr>
                    </a:solidFill>
                  </a:tcPr>
                </a:tc>
                <a:tc>
                  <a:txBody>
                    <a:bodyPr/>
                    <a:lstStyle/>
                    <a:p>
                      <a:pPr algn="r" rtl="0" fontAlgn="b"/>
                      <a:r>
                        <a:rPr lang="en-US" sz="1600" b="0" i="0" u="none" strike="noStrike" dirty="0">
                          <a:solidFill>
                            <a:schemeClr val="tx2"/>
                          </a:solidFill>
                          <a:effectLst/>
                          <a:latin typeface="+mn-lt"/>
                        </a:rPr>
                        <a:t>5,303,925</a:t>
                      </a:r>
                    </a:p>
                  </a:txBody>
                  <a:tcPr marL="7620" marR="7620" marT="7620"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5,657,342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               353,417 </a:t>
                      </a:r>
                    </a:p>
                  </a:txBody>
                  <a:tcPr marL="9525" marR="9525" marT="9525" marB="0" anchor="ctr">
                    <a:solidFill>
                      <a:schemeClr val="accent2">
                        <a:lumMod val="20000"/>
                        <a:lumOff val="80000"/>
                      </a:schemeClr>
                    </a:solidFill>
                  </a:tcPr>
                </a:tc>
                <a:tc>
                  <a:txBody>
                    <a:bodyPr/>
                    <a:lstStyle/>
                    <a:p>
                      <a:pPr algn="r" fontAlgn="b"/>
                      <a:r>
                        <a:rPr lang="en-US" sz="1600" b="0" i="0" u="none" strike="noStrike" dirty="0">
                          <a:solidFill>
                            <a:schemeClr val="tx2"/>
                          </a:solidFill>
                          <a:effectLst/>
                          <a:latin typeface="+mn-lt"/>
                        </a:rPr>
                        <a:t>6.7%</a:t>
                      </a:r>
                    </a:p>
                  </a:txBody>
                  <a:tcPr marL="9525" marR="9525" marT="9525" marB="0" anchor="ctr">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7620" marR="7620" marT="7620" marB="0" anchor="ctr">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524000" y="6396339"/>
            <a:ext cx="8001000" cy="461665"/>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Census Count, 2019 Population Estimates; Projected Seats- Brookings Institute.					</a:t>
            </a:r>
          </a:p>
        </p:txBody>
      </p:sp>
    </p:spTree>
    <p:extLst>
      <p:ext uri="{BB962C8B-B14F-4D97-AF65-F5344CB8AC3E}">
        <p14:creationId xmlns:p14="http://schemas.microsoft.com/office/powerpoint/2010/main" val="4055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5</a:t>
            </a:fld>
            <a:endParaRPr lang="en-US" dirty="0"/>
          </a:p>
        </p:txBody>
      </p:sp>
      <p:sp>
        <p:nvSpPr>
          <p:cNvPr id="2" name="Title 1"/>
          <p:cNvSpPr>
            <a:spLocks noGrp="1"/>
          </p:cNvSpPr>
          <p:nvPr>
            <p:ph type="title" idx="4294967295"/>
          </p:nvPr>
        </p:nvSpPr>
        <p:spPr>
          <a:xfrm>
            <a:off x="1803408" y="-42380"/>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Bureau Population Estimates 2010-2020 and TDC Population Projections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314447785"/>
              </p:ext>
            </p:extLst>
          </p:nvPr>
        </p:nvGraphicFramePr>
        <p:xfrm>
          <a:off x="1931987" y="1806009"/>
          <a:ext cx="8458200" cy="47894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Texas Demographic Center 2018 Population Projections; Census Bureau </a:t>
            </a:r>
            <a:r>
              <a:rPr lang="en-US" sz="1000" dirty="0">
                <a:solidFill>
                  <a:prstClr val="black">
                    <a:lumMod val="50000"/>
                    <a:lumOff val="50000"/>
                  </a:prstClr>
                </a:solidFill>
                <a:cs typeface="Arial" pitchFamily="34" charset="0"/>
              </a:rPr>
              <a:t>2020  Population Estimates</a:t>
            </a:r>
            <a:r>
              <a:rPr lang="en-US" sz="1000" dirty="0">
                <a:solidFill>
                  <a:prstClr val="black">
                    <a:lumMod val="50000"/>
                    <a:lumOff val="50000"/>
                  </a:prstClr>
                </a:solidFill>
                <a:latin typeface="Calibri" panose="020F0502020204030204"/>
                <a:cs typeface="Arial" pitchFamily="34" charset="0"/>
              </a:rPr>
              <a:t> </a:t>
            </a:r>
          </a:p>
        </p:txBody>
      </p:sp>
      <p:sp>
        <p:nvSpPr>
          <p:cNvPr id="7" name="TextBox 6"/>
          <p:cNvSpPr txBox="1"/>
          <p:nvPr/>
        </p:nvSpPr>
        <p:spPr>
          <a:xfrm>
            <a:off x="1803408" y="872020"/>
            <a:ext cx="9077997" cy="923330"/>
          </a:xfrm>
          <a:prstGeom prst="rect">
            <a:avLst/>
          </a:prstGeom>
          <a:solidFill>
            <a:schemeClr val="bg1"/>
          </a:solidFill>
        </p:spPr>
        <p:txBody>
          <a:bodyPr wrap="square" rtlCol="0">
            <a:spAutoFit/>
          </a:bodyPr>
          <a:lstStyle/>
          <a:p>
            <a:r>
              <a:rPr lang="en-US" dirty="0">
                <a:solidFill>
                  <a:schemeClr val="tx2"/>
                </a:solidFill>
              </a:rPr>
              <a:t>Texas Senate District Size (31 seats) = 947,121 to 957,345 (811,147 in 2010)</a:t>
            </a:r>
          </a:p>
          <a:p>
            <a:r>
              <a:rPr lang="en-US" b="1" dirty="0">
                <a:solidFill>
                  <a:schemeClr val="tx2"/>
                </a:solidFill>
              </a:rPr>
              <a:t>Texas House District  Size (150 seats) = 195,738 to 197,851 (167,637 in 2010)</a:t>
            </a:r>
          </a:p>
          <a:p>
            <a:r>
              <a:rPr lang="en-US" dirty="0">
                <a:solidFill>
                  <a:schemeClr val="tx2"/>
                </a:solidFill>
              </a:rPr>
              <a:t>U.S. House Seat District Size (39 seats) = 753,840 to 760,966 (698,488 in 2010 – 36 seats)</a:t>
            </a:r>
          </a:p>
        </p:txBody>
      </p:sp>
    </p:spTree>
    <p:extLst>
      <p:ext uri="{BB962C8B-B14F-4D97-AF65-F5344CB8AC3E}">
        <p14:creationId xmlns:p14="http://schemas.microsoft.com/office/powerpoint/2010/main" val="48101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6</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House Districts</a:t>
            </a:r>
          </a:p>
        </p:txBody>
      </p:sp>
      <p:pic>
        <p:nvPicPr>
          <p:cNvPr id="3" name="Picture 2">
            <a:extLst>
              <a:ext uri="{FF2B5EF4-FFF2-40B4-BE49-F238E27FC236}">
                <a16:creationId xmlns:a16="http://schemas.microsoft.com/office/drawing/2014/main" id="{DE568762-2A7E-4FDB-AA24-C342989BF14B}"/>
              </a:ext>
            </a:extLst>
          </p:cNvPr>
          <p:cNvPicPr>
            <a:picLocks noChangeAspect="1"/>
          </p:cNvPicPr>
          <p:nvPr/>
        </p:nvPicPr>
        <p:blipFill>
          <a:blip r:embed="rId2"/>
          <a:stretch>
            <a:fillRect/>
          </a:stretch>
        </p:blipFill>
        <p:spPr>
          <a:xfrm>
            <a:off x="1844780" y="830763"/>
            <a:ext cx="7321521" cy="5799003"/>
          </a:xfrm>
          <a:prstGeom prst="rect">
            <a:avLst/>
          </a:prstGeom>
        </p:spPr>
      </p:pic>
      <p:pic>
        <p:nvPicPr>
          <p:cNvPr id="6" name="Picture 5">
            <a:extLst>
              <a:ext uri="{FF2B5EF4-FFF2-40B4-BE49-F238E27FC236}">
                <a16:creationId xmlns:a16="http://schemas.microsoft.com/office/drawing/2014/main" id="{A231C810-E1D6-4B30-9632-E746406A2AAB}"/>
              </a:ext>
            </a:extLst>
          </p:cNvPr>
          <p:cNvPicPr>
            <a:picLocks noChangeAspect="1"/>
          </p:cNvPicPr>
          <p:nvPr/>
        </p:nvPicPr>
        <p:blipFill>
          <a:blip r:embed="rId3"/>
          <a:stretch>
            <a:fillRect/>
          </a:stretch>
        </p:blipFill>
        <p:spPr>
          <a:xfrm>
            <a:off x="9302441" y="2849485"/>
            <a:ext cx="1638300" cy="1571625"/>
          </a:xfrm>
          <a:prstGeom prst="rect">
            <a:avLst/>
          </a:prstGeom>
        </p:spPr>
      </p:pic>
      <p:sp>
        <p:nvSpPr>
          <p:cNvPr id="7" name="TextBox 6">
            <a:extLst>
              <a:ext uri="{FF2B5EF4-FFF2-40B4-BE49-F238E27FC236}">
                <a16:creationId xmlns:a16="http://schemas.microsoft.com/office/drawing/2014/main" id="{F8547D22-AB11-4430-A296-2DF54F1CC6BF}"/>
              </a:ext>
            </a:extLst>
          </p:cNvPr>
          <p:cNvSpPr txBox="1"/>
          <p:nvPr/>
        </p:nvSpPr>
        <p:spPr>
          <a:xfrm>
            <a:off x="9302441" y="4613287"/>
            <a:ext cx="2971426" cy="646331"/>
          </a:xfrm>
          <a:prstGeom prst="rect">
            <a:avLst/>
          </a:prstGeom>
          <a:noFill/>
        </p:spPr>
        <p:txBody>
          <a:bodyPr wrap="square" rtlCol="0">
            <a:spAutoFit/>
          </a:bodyPr>
          <a:lstStyle/>
          <a:p>
            <a:r>
              <a:rPr lang="en-US" dirty="0">
                <a:solidFill>
                  <a:schemeClr val="tx2"/>
                </a:solidFill>
              </a:rPr>
              <a:t>104 counties lost population over the 9 year period</a:t>
            </a:r>
          </a:p>
        </p:txBody>
      </p:sp>
    </p:spTree>
    <p:extLst>
      <p:ext uri="{BB962C8B-B14F-4D97-AF65-F5344CB8AC3E}">
        <p14:creationId xmlns:p14="http://schemas.microsoft.com/office/powerpoint/2010/main" val="315624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7</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House Districts</a:t>
            </a:r>
          </a:p>
        </p:txBody>
      </p:sp>
      <p:pic>
        <p:nvPicPr>
          <p:cNvPr id="6" name="Picture 5">
            <a:extLst>
              <a:ext uri="{FF2B5EF4-FFF2-40B4-BE49-F238E27FC236}">
                <a16:creationId xmlns:a16="http://schemas.microsoft.com/office/drawing/2014/main" id="{A231C810-E1D6-4B30-9632-E746406A2AAB}"/>
              </a:ext>
            </a:extLst>
          </p:cNvPr>
          <p:cNvPicPr>
            <a:picLocks noChangeAspect="1"/>
          </p:cNvPicPr>
          <p:nvPr/>
        </p:nvPicPr>
        <p:blipFill>
          <a:blip r:embed="rId2"/>
          <a:stretch>
            <a:fillRect/>
          </a:stretch>
        </p:blipFill>
        <p:spPr>
          <a:xfrm>
            <a:off x="8717002" y="2749124"/>
            <a:ext cx="1638300" cy="1571625"/>
          </a:xfrm>
          <a:prstGeom prst="rect">
            <a:avLst/>
          </a:prstGeom>
        </p:spPr>
      </p:pic>
      <p:pic>
        <p:nvPicPr>
          <p:cNvPr id="2" name="Picture 1">
            <a:extLst>
              <a:ext uri="{FF2B5EF4-FFF2-40B4-BE49-F238E27FC236}">
                <a16:creationId xmlns:a16="http://schemas.microsoft.com/office/drawing/2014/main" id="{1C7CC45F-B37D-49CA-89C9-06716AC59276}"/>
              </a:ext>
            </a:extLst>
          </p:cNvPr>
          <p:cNvPicPr>
            <a:picLocks noChangeAspect="1"/>
          </p:cNvPicPr>
          <p:nvPr/>
        </p:nvPicPr>
        <p:blipFill>
          <a:blip r:embed="rId3"/>
          <a:stretch>
            <a:fillRect/>
          </a:stretch>
        </p:blipFill>
        <p:spPr>
          <a:xfrm>
            <a:off x="3263315" y="836341"/>
            <a:ext cx="5267388" cy="5815361"/>
          </a:xfrm>
          <a:prstGeom prst="rect">
            <a:avLst/>
          </a:prstGeom>
        </p:spPr>
      </p:pic>
    </p:spTree>
    <p:extLst>
      <p:ext uri="{BB962C8B-B14F-4D97-AF65-F5344CB8AC3E}">
        <p14:creationId xmlns:p14="http://schemas.microsoft.com/office/powerpoint/2010/main" val="176020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8</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House Districts</a:t>
            </a:r>
          </a:p>
        </p:txBody>
      </p:sp>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pic>
        <p:nvPicPr>
          <p:cNvPr id="3" name="Picture 2">
            <a:extLst>
              <a:ext uri="{FF2B5EF4-FFF2-40B4-BE49-F238E27FC236}">
                <a16:creationId xmlns:a16="http://schemas.microsoft.com/office/drawing/2014/main" id="{41A69F1C-E744-4C2C-B4F9-B164F6ECC65B}"/>
              </a:ext>
            </a:extLst>
          </p:cNvPr>
          <p:cNvPicPr>
            <a:picLocks noChangeAspect="1"/>
          </p:cNvPicPr>
          <p:nvPr/>
        </p:nvPicPr>
        <p:blipFill>
          <a:blip r:embed="rId2"/>
          <a:stretch>
            <a:fillRect/>
          </a:stretch>
        </p:blipFill>
        <p:spPr>
          <a:xfrm>
            <a:off x="1803235" y="926784"/>
            <a:ext cx="7207182" cy="5575610"/>
          </a:xfrm>
          <a:prstGeom prst="rect">
            <a:avLst/>
          </a:prstGeom>
        </p:spPr>
      </p:pic>
      <p:pic>
        <p:nvPicPr>
          <p:cNvPr id="8" name="Picture 7">
            <a:extLst>
              <a:ext uri="{FF2B5EF4-FFF2-40B4-BE49-F238E27FC236}">
                <a16:creationId xmlns:a16="http://schemas.microsoft.com/office/drawing/2014/main" id="{AFC29B0D-81A2-477F-827C-932F5DE04C27}"/>
              </a:ext>
            </a:extLst>
          </p:cNvPr>
          <p:cNvPicPr>
            <a:picLocks noChangeAspect="1"/>
          </p:cNvPicPr>
          <p:nvPr/>
        </p:nvPicPr>
        <p:blipFill>
          <a:blip r:embed="rId3"/>
          <a:stretch>
            <a:fillRect/>
          </a:stretch>
        </p:blipFill>
        <p:spPr>
          <a:xfrm>
            <a:off x="9200452" y="3658196"/>
            <a:ext cx="1655259" cy="1237648"/>
          </a:xfrm>
          <a:prstGeom prst="rect">
            <a:avLst/>
          </a:prstGeom>
        </p:spPr>
      </p:pic>
    </p:spTree>
    <p:extLst>
      <p:ext uri="{BB962C8B-B14F-4D97-AF65-F5344CB8AC3E}">
        <p14:creationId xmlns:p14="http://schemas.microsoft.com/office/powerpoint/2010/main" val="118098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20F8FC-6994-4671-9FE6-3AA901BC4E54}"/>
              </a:ext>
            </a:extLst>
          </p:cNvPr>
          <p:cNvPicPr>
            <a:picLocks noChangeAspect="1"/>
          </p:cNvPicPr>
          <p:nvPr/>
        </p:nvPicPr>
        <p:blipFill>
          <a:blip r:embed="rId2"/>
          <a:stretch>
            <a:fillRect/>
          </a:stretch>
        </p:blipFill>
        <p:spPr>
          <a:xfrm>
            <a:off x="8808069" y="1708486"/>
            <a:ext cx="1655259" cy="1237648"/>
          </a:xfrm>
          <a:prstGeom prst="rect">
            <a:avLst/>
          </a:prstGeom>
        </p:spPr>
      </p:pic>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9</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House Districts</a:t>
            </a:r>
          </a:p>
        </p:txBody>
      </p:sp>
      <p:pic>
        <p:nvPicPr>
          <p:cNvPr id="5" name="Picture 4">
            <a:extLst>
              <a:ext uri="{FF2B5EF4-FFF2-40B4-BE49-F238E27FC236}">
                <a16:creationId xmlns:a16="http://schemas.microsoft.com/office/drawing/2014/main" id="{88A3DECC-E756-46A8-8F87-B7C42CE72129}"/>
              </a:ext>
            </a:extLst>
          </p:cNvPr>
          <p:cNvPicPr>
            <a:picLocks noChangeAspect="1"/>
          </p:cNvPicPr>
          <p:nvPr/>
        </p:nvPicPr>
        <p:blipFill>
          <a:blip r:embed="rId3"/>
          <a:stretch>
            <a:fillRect/>
          </a:stretch>
        </p:blipFill>
        <p:spPr>
          <a:xfrm>
            <a:off x="3368464" y="831224"/>
            <a:ext cx="5197531" cy="5809771"/>
          </a:xfrm>
          <a:prstGeom prst="rect">
            <a:avLst/>
          </a:prstGeom>
        </p:spPr>
      </p:pic>
    </p:spTree>
    <p:extLst>
      <p:ext uri="{BB962C8B-B14F-4D97-AF65-F5344CB8AC3E}">
        <p14:creationId xmlns:p14="http://schemas.microsoft.com/office/powerpoint/2010/main" val="641831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6717D3-C7A6-437C-8864-D9C4D755427D}">
  <ds:schemaRefs>
    <ds:schemaRef ds:uri="http://schemas.microsoft.com/sharepoint/v3/contenttype/forms"/>
  </ds:schemaRefs>
</ds:datastoreItem>
</file>

<file path=customXml/itemProps2.xml><?xml version="1.0" encoding="utf-8"?>
<ds:datastoreItem xmlns:ds="http://schemas.openxmlformats.org/officeDocument/2006/customXml" ds:itemID="{8F1484A1-434B-4BD9-91E0-487B0D646ADF}">
  <ds:schemaRef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122656c6-b205-4b62-909d-389f9e348b2b"/>
    <ds:schemaRef ds:uri="8865c3b5-672f-488d-b474-fd2e6972fa66"/>
    <ds:schemaRef ds:uri="http://www.w3.org/XML/1998/namespace"/>
  </ds:schemaRefs>
</ds:datastoreItem>
</file>

<file path=customXml/itemProps3.xml><?xml version="1.0" encoding="utf-8"?>
<ds:datastoreItem xmlns:ds="http://schemas.openxmlformats.org/officeDocument/2006/customXml" ds:itemID="{13272F3D-D714-4AE0-B34F-BA8ECE7BB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25103</TotalTime>
  <Words>927</Words>
  <Application>Microsoft Office PowerPoint</Application>
  <PresentationFormat>Widescreen</PresentationFormat>
  <Paragraphs>160</Paragraphs>
  <Slides>15</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ＭＳ Ｐゴシック</vt:lpstr>
      <vt:lpstr>Arial</vt:lpstr>
      <vt:lpstr>Calibri</vt:lpstr>
      <vt:lpstr>Calibri Light</vt:lpstr>
      <vt:lpstr>Century Gothic</vt:lpstr>
      <vt:lpstr>Office Theme</vt:lpstr>
      <vt:lpstr>2_Office Theme</vt:lpstr>
      <vt:lpstr>1_Office Theme</vt:lpstr>
      <vt:lpstr>Custom Design</vt:lpstr>
      <vt:lpstr>3_Office Theme</vt:lpstr>
      <vt:lpstr>4_Office Theme</vt:lpstr>
      <vt:lpstr>PowerPoint Presentation</vt:lpstr>
      <vt:lpstr>PowerPoint Presentation</vt:lpstr>
      <vt:lpstr>PowerPoint Presentation</vt:lpstr>
      <vt:lpstr>Population Growth and Projected Congressional Seats of Select States</vt:lpstr>
      <vt:lpstr>Census Bureau Population Estimates 2010-2020 and TDC Population Projections</vt:lpstr>
      <vt:lpstr>PowerPoint Presentation</vt:lpstr>
      <vt:lpstr>PowerPoint Presentation</vt:lpstr>
      <vt:lpstr>Percent population change 2010-2019, Texas Counties with Current Texas House Districts</vt:lpstr>
      <vt:lpstr>PowerPoint Presentation</vt:lpstr>
      <vt:lpstr>Projected Population by Race and Ethnicity, Texas 2010-2020</vt:lpstr>
      <vt:lpstr>Projected Population Change and Percent of Total Projected Change by Race/Ethnicity, 2010-2020, Texas</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744</cp:revision>
  <cp:lastPrinted>2021-03-17T14:35:06Z</cp:lastPrinted>
  <dcterms:created xsi:type="dcterms:W3CDTF">2016-06-30T18:52:57Z</dcterms:created>
  <dcterms:modified xsi:type="dcterms:W3CDTF">2021-03-30T15:28:41Z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