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87" r:id="rId5"/>
    <p:sldMasterId id="2147483673" r:id="rId6"/>
    <p:sldMasterId id="2147483703" r:id="rId7"/>
    <p:sldMasterId id="2147483721" r:id="rId8"/>
    <p:sldMasterId id="2147483734" r:id="rId9"/>
  </p:sldMasterIdLst>
  <p:notesMasterIdLst>
    <p:notesMasterId r:id="rId25"/>
  </p:notesMasterIdLst>
  <p:sldIdLst>
    <p:sldId id="781" r:id="rId10"/>
    <p:sldId id="792" r:id="rId11"/>
    <p:sldId id="674" r:id="rId12"/>
    <p:sldId id="604" r:id="rId13"/>
    <p:sldId id="802" r:id="rId14"/>
    <p:sldId id="803" r:id="rId15"/>
    <p:sldId id="808" r:id="rId16"/>
    <p:sldId id="801" r:id="rId17"/>
    <p:sldId id="805" r:id="rId18"/>
    <p:sldId id="786" r:id="rId19"/>
    <p:sldId id="787" r:id="rId20"/>
    <p:sldId id="807" r:id="rId21"/>
    <p:sldId id="796" r:id="rId22"/>
    <p:sldId id="797" r:id="rId23"/>
    <p:sldId id="789" r:id="rId24"/>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D6"/>
    <a:srgbClr val="F5573D"/>
    <a:srgbClr val="DC5930"/>
    <a:srgbClr val="F0573E"/>
    <a:srgbClr val="8A4FFF"/>
    <a:srgbClr val="9966FF"/>
    <a:srgbClr val="B00000"/>
    <a:srgbClr val="9900FF"/>
    <a:srgbClr val="990033"/>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1" autoAdjust="0"/>
    <p:restoredTop sz="90183" autoAdjust="0"/>
  </p:normalViewPr>
  <p:slideViewPr>
    <p:cSldViewPr snapToGrid="0">
      <p:cViewPr varScale="1">
        <p:scale>
          <a:sx n="171" d="100"/>
          <a:sy n="171" d="100"/>
        </p:scale>
        <p:origin x="1728"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528528528528527E-2"/>
          <c:y val="3.4471325536257737E-2"/>
          <c:w val="0.96696696696696693"/>
          <c:h val="0.80803292544004701"/>
        </c:manualLayout>
      </c:layout>
      <c:barChart>
        <c:barDir val="col"/>
        <c:grouping val="clustered"/>
        <c:varyColors val="0"/>
        <c:ser>
          <c:idx val="0"/>
          <c:order val="0"/>
          <c:tx>
            <c:strRef>
              <c:f>Sheet1!$B$1</c:f>
              <c:strCache>
                <c:ptCount val="1"/>
                <c:pt idx="0">
                  <c:v>CB Estimates</c:v>
                </c:pt>
              </c:strCache>
            </c:strRef>
          </c:tx>
          <c:spPr>
            <a:solidFill>
              <a:schemeClr val="accent1"/>
            </a:solidFill>
            <a:ln>
              <a:noFill/>
            </a:ln>
            <a:effectLst/>
          </c:spPr>
          <c:invertIfNegative val="0"/>
          <c:dLbls>
            <c:dLbl>
              <c:idx val="0"/>
              <c:layout>
                <c:manualLayout>
                  <c:x val="4.654654654654649E-2"/>
                  <c:y val="7.9549212775979396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F35-4266-B9F1-4342188EB8E0}"/>
                </c:ext>
              </c:extLst>
            </c:dLbl>
            <c:dLbl>
              <c:idx val="1"/>
              <c:layout>
                <c:manualLayout>
                  <c:x val="-8.7087087087087081E-2"/>
                  <c:y val="-5.303280851731959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18A-415E-ABB7-37029A31AA31}"/>
                </c:ext>
              </c:extLst>
            </c:dLbl>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dLblPos val="outEnd"/>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xmlns:c15="http://schemas.microsoft.com/office/drawing/2012/chart" uri="{02D57815-91ED-43cb-92C2-25804820EDAC}">
                  <c15:fullRef>
                    <c15:sqref>Sheet1!$A$2:$A$12</c15:sqref>
                  </c15:fullRef>
                </c:ext>
              </c:extLst>
              <c:f>(Sheet1!$A$2,Sheet1!$A$12)</c:f>
              <c:numCache>
                <c:formatCode>General</c:formatCode>
                <c:ptCount val="2"/>
                <c:pt idx="0">
                  <c:v>2010</c:v>
                </c:pt>
                <c:pt idx="1">
                  <c:v>2020</c:v>
                </c:pt>
              </c:numCache>
            </c:numRef>
          </c:cat>
          <c:val>
            <c:numRef>
              <c:extLst>
                <c:ext xmlns:c15="http://schemas.microsoft.com/office/drawing/2012/chart" uri="{02D57815-91ED-43cb-92C2-25804820EDAC}">
                  <c15:fullRef>
                    <c15:sqref>Sheet1!$B$2:$B$12</c15:sqref>
                  </c15:fullRef>
                </c:ext>
              </c:extLst>
              <c:f>(Sheet1!$B$2,Sheet1!$B$12)</c:f>
              <c:numCache>
                <c:formatCode>#,##0</c:formatCode>
                <c:ptCount val="2"/>
                <c:pt idx="0">
                  <c:v>25145561</c:v>
                </c:pt>
                <c:pt idx="1">
                  <c:v>29360067.354318134</c:v>
                </c:pt>
              </c:numCache>
            </c:numRef>
          </c:val>
          <c:extLst>
            <c:ext xmlns:c15="http://schemas.microsoft.com/office/drawing/2012/chart" uri="{02D57815-91ED-43cb-92C2-25804820EDAC}">
              <c15:categoryFilterExceptions>
                <c15:categoryFilterException>
                  <c15:sqref>Sheet1!$B$4</c15:sqref>
                  <c15:spPr xmlns:c15="http://schemas.microsoft.com/office/drawing/2012/chart">
                    <a:solidFill>
                      <a:schemeClr val="accent1"/>
                    </a:solidFill>
                    <a:ln>
                      <a:noFill/>
                    </a:ln>
                    <a:effectLst/>
                  </c15:spPr>
                  <c15:invertIfNegative val="0"/>
                  <c15:bubble3D val="0"/>
                  <c15:dLbl>
                    <c:idx val="0"/>
                    <c:layout>
                      <c:manualLayout>
                        <c:x val="-8.131942966588647E-2"/>
                        <c:y val="-1.0251336559001513E-2"/>
                      </c:manualLayout>
                    </c:layout>
                    <c:tx>
                      <c:rich>
                        <a:bodyPr/>
                        <a:lstStyle/>
                        <a:p>
                          <a:r>
                            <a:rPr lang="en-US" dirty="0">
                              <a:solidFill>
                                <a:schemeClr val="tx2"/>
                              </a:solidFill>
                            </a:rPr>
                            <a:t>29,360,759</a:t>
                          </a:r>
                        </a:p>
                      </c:rich>
                    </c:tx>
                    <c:dLblPos val="outEnd"/>
                    <c:showLegendKey val="0"/>
                    <c:showVal val="1"/>
                    <c:showCatName val="0"/>
                    <c:showSerName val="0"/>
                    <c:showPercent val="0"/>
                    <c:showBubbleSize val="0"/>
                    <c:extLst>
                      <c:ext uri="{CE6537A1-D6FC-4f65-9D91-7224C49458BB}"/>
                      <c:ext xmlns:c16="http://schemas.microsoft.com/office/drawing/2014/chart" uri="{C3380CC4-5D6E-409C-BE32-E72D297353CC}">
                        <c16:uniqueId val="{00000003-EF35-4266-B9F1-4342188EB8E0}"/>
                      </c:ext>
                    </c:extLst>
                  </c15:dLbl>
                </c15:categoryFilterException>
              </c15:categoryFilterExceptions>
            </c:ext>
            <c:ext xmlns:c16="http://schemas.microsoft.com/office/drawing/2014/chart" uri="{C3380CC4-5D6E-409C-BE32-E72D297353CC}">
              <c16:uniqueId val="{00000005-EF35-4266-B9F1-4342188EB8E0}"/>
            </c:ext>
          </c:extLst>
        </c:ser>
        <c:ser>
          <c:idx val="1"/>
          <c:order val="1"/>
          <c:tx>
            <c:strRef>
              <c:f>Sheet1!$C$1</c:f>
              <c:strCache>
                <c:ptCount val="1"/>
                <c:pt idx="0">
                  <c:v>TDC Projections</c:v>
                </c:pt>
              </c:strCache>
            </c:strRef>
          </c:tx>
          <c:spPr>
            <a:solidFill>
              <a:schemeClr val="accent1">
                <a:lumMod val="50000"/>
              </a:schemeClr>
            </a:solidFill>
            <a:ln>
              <a:noFill/>
            </a:ln>
            <a:effectLst/>
          </c:spPr>
          <c:invertIfNegative val="0"/>
          <c:dLbls>
            <c:dLbl>
              <c:idx val="1"/>
              <c:layout>
                <c:manualLayout>
                  <c:x val="3.6036036036036036E-2"/>
                  <c:y val="-5.038116809145361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18A-415E-ABB7-37029A31AA31}"/>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xmlns:c15="http://schemas.microsoft.com/office/drawing/2012/chart" uri="{02D57815-91ED-43cb-92C2-25804820EDAC}">
                  <c15:fullRef>
                    <c15:sqref>Sheet1!$A$2:$A$12</c15:sqref>
                  </c15:fullRef>
                </c:ext>
              </c:extLst>
              <c:f>(Sheet1!$A$2,Sheet1!$A$12)</c:f>
              <c:numCache>
                <c:formatCode>General</c:formatCode>
                <c:ptCount val="2"/>
                <c:pt idx="0">
                  <c:v>2010</c:v>
                </c:pt>
                <c:pt idx="1">
                  <c:v>2020</c:v>
                </c:pt>
              </c:numCache>
            </c:numRef>
          </c:cat>
          <c:val>
            <c:numRef>
              <c:extLst>
                <c:ext xmlns:c15="http://schemas.microsoft.com/office/drawing/2012/chart" uri="{02D57815-91ED-43cb-92C2-25804820EDAC}">
                  <c15:fullRef>
                    <c15:sqref>Sheet1!$C$2:$C$12</c15:sqref>
                  </c15:fullRef>
                </c:ext>
              </c:extLst>
              <c:f>(Sheet1!$C$2,Sheet1!$C$12)</c:f>
              <c:numCache>
                <c:formatCode>#,##0</c:formatCode>
                <c:ptCount val="2"/>
                <c:pt idx="0">
                  <c:v>25145561</c:v>
                </c:pt>
                <c:pt idx="1">
                  <c:v>29677668</c:v>
                </c:pt>
              </c:numCache>
            </c:numRef>
          </c:val>
          <c:extLst>
            <c:ext xmlns:c15="http://schemas.microsoft.com/office/drawing/2012/chart" uri="{02D57815-91ED-43cb-92C2-25804820EDAC}">
              <c15:categoryFilterExceptions>
                <c15:categoryFilterException>
                  <c15:sqref>Sheet1!$C$4</c15:sqref>
                  <c15:dLbl>
                    <c:idx val="0"/>
                    <c:layout>
                      <c:manualLayout>
                        <c:x val="0"/>
                        <c:y val="-2.6514057043219179E-2"/>
                      </c:manualLayout>
                    </c:layout>
                    <c:dLblPos val="outEnd"/>
                    <c:showLegendKey val="0"/>
                    <c:showVal val="1"/>
                    <c:showCatName val="0"/>
                    <c:showSerName val="0"/>
                    <c:showPercent val="0"/>
                    <c:showBubbleSize val="0"/>
                    <c:extLst>
                      <c:ext uri="{CE6537A1-D6FC-4f65-9D91-7224C49458BB}"/>
                      <c:ext xmlns:c16="http://schemas.microsoft.com/office/drawing/2014/chart" uri="{C3380CC4-5D6E-409C-BE32-E72D297353CC}">
                        <c16:uniqueId val="{00000006-EF35-4266-B9F1-4342188EB8E0}"/>
                      </c:ext>
                    </c:extLst>
                  </c15:dLbl>
                </c15:categoryFilterException>
              </c15:categoryFilterExceptions>
            </c:ext>
            <c:ext xmlns:c16="http://schemas.microsoft.com/office/drawing/2014/chart" uri="{C3380CC4-5D6E-409C-BE32-E72D297353CC}">
              <c16:uniqueId val="{00000007-EF35-4266-B9F1-4342188EB8E0}"/>
            </c:ext>
          </c:extLst>
        </c:ser>
        <c:dLbls>
          <c:showLegendKey val="0"/>
          <c:showVal val="0"/>
          <c:showCatName val="0"/>
          <c:showSerName val="0"/>
          <c:showPercent val="0"/>
          <c:showBubbleSize val="0"/>
        </c:dLbls>
        <c:gapWidth val="219"/>
        <c:axId val="230727096"/>
        <c:axId val="230727424"/>
      </c:barChart>
      <c:catAx>
        <c:axId val="230727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30727424"/>
        <c:crossesAt val="0"/>
        <c:auto val="1"/>
        <c:lblAlgn val="ctr"/>
        <c:lblOffset val="100"/>
        <c:noMultiLvlLbl val="0"/>
      </c:catAx>
      <c:valAx>
        <c:axId val="2307274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307270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Sheet3!$B$1</c:f>
              <c:strCache>
                <c:ptCount val="1"/>
                <c:pt idx="0">
                  <c:v>NH White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449-49B9-9D7D-975FC740B053}"/>
                </c:ext>
              </c:extLst>
            </c:dLbl>
            <c:dLbl>
              <c:idx val="1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449-49B9-9D7D-975FC740B053}"/>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Sheet3!$B$2:$B$12</c:f>
              <c:numCache>
                <c:formatCode>#,##0</c:formatCode>
                <c:ptCount val="11"/>
                <c:pt idx="0">
                  <c:v>11397345</c:v>
                </c:pt>
                <c:pt idx="1">
                  <c:v>11473189</c:v>
                </c:pt>
                <c:pt idx="2">
                  <c:v>11548679</c:v>
                </c:pt>
                <c:pt idx="3">
                  <c:v>11624174</c:v>
                </c:pt>
                <c:pt idx="4">
                  <c:v>11699326</c:v>
                </c:pt>
                <c:pt idx="5">
                  <c:v>11773981</c:v>
                </c:pt>
                <c:pt idx="6">
                  <c:v>11848133</c:v>
                </c:pt>
                <c:pt idx="7">
                  <c:v>11921715</c:v>
                </c:pt>
                <c:pt idx="8">
                  <c:v>11994710</c:v>
                </c:pt>
                <c:pt idx="9">
                  <c:v>12066910</c:v>
                </c:pt>
                <c:pt idx="10">
                  <c:v>12138523</c:v>
                </c:pt>
              </c:numCache>
            </c:numRef>
          </c:val>
          <c:smooth val="0"/>
          <c:extLst>
            <c:ext xmlns:c16="http://schemas.microsoft.com/office/drawing/2014/chart" uri="{C3380CC4-5D6E-409C-BE32-E72D297353CC}">
              <c16:uniqueId val="{00000000-1449-49B9-9D7D-975FC740B053}"/>
            </c:ext>
          </c:extLst>
        </c:ser>
        <c:ser>
          <c:idx val="1"/>
          <c:order val="1"/>
          <c:tx>
            <c:strRef>
              <c:f>Sheet3!$C$1</c:f>
              <c:strCache>
                <c:ptCount val="1"/>
                <c:pt idx="0">
                  <c:v>NH Black </c:v>
                </c:pt>
              </c:strCache>
            </c:strRef>
          </c:tx>
          <c:spPr>
            <a:ln w="28575" cap="rnd">
              <a:solidFill>
                <a:srgbClr val="BC8B00"/>
              </a:solidFill>
              <a:round/>
            </a:ln>
            <a:effectLst/>
          </c:spPr>
          <c:marker>
            <c:symbol val="circle"/>
            <c:size val="5"/>
            <c:spPr>
              <a:solidFill>
                <a:srgbClr val="BC8B00"/>
              </a:solidFill>
              <a:ln w="9525">
                <a:solidFill>
                  <a:srgbClr val="BC8B00"/>
                </a:solidFill>
              </a:ln>
              <a:effectLst/>
            </c:spPr>
          </c:marker>
          <c:dLbls>
            <c:dLbl>
              <c:idx val="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449-49B9-9D7D-975FC740B053}"/>
                </c:ext>
              </c:extLst>
            </c:dLbl>
            <c:dLbl>
              <c:idx val="1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449-49B9-9D7D-975FC740B053}"/>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Sheet3!$C$2:$C$12</c:f>
              <c:numCache>
                <c:formatCode>#,##0</c:formatCode>
                <c:ptCount val="11"/>
                <c:pt idx="0">
                  <c:v>2886825</c:v>
                </c:pt>
                <c:pt idx="1">
                  <c:v>2948232</c:v>
                </c:pt>
                <c:pt idx="2">
                  <c:v>3011317</c:v>
                </c:pt>
                <c:pt idx="3">
                  <c:v>3075723</c:v>
                </c:pt>
                <c:pt idx="4">
                  <c:v>3141271</c:v>
                </c:pt>
                <c:pt idx="5">
                  <c:v>3207833</c:v>
                </c:pt>
                <c:pt idx="6">
                  <c:v>3275849</c:v>
                </c:pt>
                <c:pt idx="7">
                  <c:v>3344849</c:v>
                </c:pt>
                <c:pt idx="8">
                  <c:v>3414806</c:v>
                </c:pt>
                <c:pt idx="9">
                  <c:v>3485870</c:v>
                </c:pt>
                <c:pt idx="10">
                  <c:v>3557892</c:v>
                </c:pt>
              </c:numCache>
            </c:numRef>
          </c:val>
          <c:smooth val="0"/>
          <c:extLst>
            <c:ext xmlns:c16="http://schemas.microsoft.com/office/drawing/2014/chart" uri="{C3380CC4-5D6E-409C-BE32-E72D297353CC}">
              <c16:uniqueId val="{00000001-1449-49B9-9D7D-975FC740B053}"/>
            </c:ext>
          </c:extLst>
        </c:ser>
        <c:ser>
          <c:idx val="2"/>
          <c:order val="2"/>
          <c:tx>
            <c:strRef>
              <c:f>Sheet3!$D$1</c:f>
              <c:strCache>
                <c:ptCount val="1"/>
                <c:pt idx="0">
                  <c:v>Hispanic </c:v>
                </c:pt>
              </c:strCache>
            </c:strRef>
          </c:tx>
          <c:spPr>
            <a:ln w="28575" cap="rnd">
              <a:solidFill>
                <a:schemeClr val="tx2"/>
              </a:solidFill>
              <a:round/>
            </a:ln>
            <a:effectLst/>
          </c:spPr>
          <c:marker>
            <c:symbol val="circle"/>
            <c:size val="5"/>
            <c:spPr>
              <a:solidFill>
                <a:schemeClr val="tx2"/>
              </a:solidFill>
              <a:ln w="9525">
                <a:solidFill>
                  <a:schemeClr val="tx2"/>
                </a:solidFill>
              </a:ln>
              <a:effectLst/>
            </c:spPr>
          </c:marker>
          <c:dLbls>
            <c:dLbl>
              <c:idx val="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449-49B9-9D7D-975FC740B053}"/>
                </c:ext>
              </c:extLst>
            </c:dLbl>
            <c:dLbl>
              <c:idx val="1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449-49B9-9D7D-975FC740B053}"/>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Sheet3!$D$2:$D$12</c:f>
              <c:numCache>
                <c:formatCode>#,##0</c:formatCode>
                <c:ptCount val="11"/>
                <c:pt idx="0">
                  <c:v>9460921</c:v>
                </c:pt>
                <c:pt idx="1">
                  <c:v>9681249</c:v>
                </c:pt>
                <c:pt idx="2">
                  <c:v>9905223</c:v>
                </c:pt>
                <c:pt idx="3">
                  <c:v>10132148</c:v>
                </c:pt>
                <c:pt idx="4">
                  <c:v>10361956</c:v>
                </c:pt>
                <c:pt idx="5">
                  <c:v>10594952</c:v>
                </c:pt>
                <c:pt idx="6">
                  <c:v>10830665</c:v>
                </c:pt>
                <c:pt idx="7">
                  <c:v>11069430</c:v>
                </c:pt>
                <c:pt idx="8">
                  <c:v>11311352</c:v>
                </c:pt>
                <c:pt idx="9">
                  <c:v>11556382</c:v>
                </c:pt>
                <c:pt idx="10">
                  <c:v>11804659</c:v>
                </c:pt>
              </c:numCache>
            </c:numRef>
          </c:val>
          <c:smooth val="0"/>
          <c:extLst>
            <c:ext xmlns:c16="http://schemas.microsoft.com/office/drawing/2014/chart" uri="{C3380CC4-5D6E-409C-BE32-E72D297353CC}">
              <c16:uniqueId val="{00000002-1449-49B9-9D7D-975FC740B053}"/>
            </c:ext>
          </c:extLst>
        </c:ser>
        <c:ser>
          <c:idx val="3"/>
          <c:order val="3"/>
          <c:tx>
            <c:strRef>
              <c:f>Sheet3!$E$1</c:f>
              <c:strCache>
                <c:ptCount val="1"/>
                <c:pt idx="0">
                  <c:v>NH Asian </c:v>
                </c:pt>
              </c:strCache>
            </c:strRef>
          </c:tx>
          <c:spPr>
            <a:ln w="28575" cap="rnd">
              <a:solidFill>
                <a:schemeClr val="accent2">
                  <a:lumMod val="75000"/>
                </a:schemeClr>
              </a:solidFill>
              <a:round/>
            </a:ln>
            <a:effectLst/>
          </c:spPr>
          <c:marker>
            <c:symbol val="circle"/>
            <c:size val="5"/>
            <c:spPr>
              <a:solidFill>
                <a:schemeClr val="accent2">
                  <a:lumMod val="75000"/>
                </a:schemeClr>
              </a:solidFill>
              <a:ln w="9525">
                <a:solidFill>
                  <a:schemeClr val="accent2">
                    <a:lumMod val="75000"/>
                  </a:schemeClr>
                </a:solidFill>
              </a:ln>
              <a:effectLst/>
            </c:spPr>
          </c:marker>
          <c:dLbls>
            <c:dLbl>
              <c:idx val="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449-49B9-9D7D-975FC740B053}"/>
                </c:ext>
              </c:extLst>
            </c:dLbl>
            <c:dLbl>
              <c:idx val="1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1449-49B9-9D7D-975FC740B053}"/>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Sheet3!$E$2:$E$12</c:f>
              <c:numCache>
                <c:formatCode>#,##0</c:formatCode>
                <c:ptCount val="11"/>
                <c:pt idx="0">
                  <c:v>948426</c:v>
                </c:pt>
                <c:pt idx="1">
                  <c:v>995813</c:v>
                </c:pt>
                <c:pt idx="2">
                  <c:v>1045280</c:v>
                </c:pt>
                <c:pt idx="3">
                  <c:v>1096888</c:v>
                </c:pt>
                <c:pt idx="4">
                  <c:v>1150724</c:v>
                </c:pt>
                <c:pt idx="5">
                  <c:v>1206752</c:v>
                </c:pt>
                <c:pt idx="6">
                  <c:v>1265200</c:v>
                </c:pt>
                <c:pt idx="7">
                  <c:v>1326199</c:v>
                </c:pt>
                <c:pt idx="8">
                  <c:v>1389858</c:v>
                </c:pt>
                <c:pt idx="9">
                  <c:v>1456220</c:v>
                </c:pt>
                <c:pt idx="10">
                  <c:v>1525540</c:v>
                </c:pt>
              </c:numCache>
            </c:numRef>
          </c:val>
          <c:smooth val="0"/>
          <c:extLst>
            <c:ext xmlns:c16="http://schemas.microsoft.com/office/drawing/2014/chart" uri="{C3380CC4-5D6E-409C-BE32-E72D297353CC}">
              <c16:uniqueId val="{00000003-1449-49B9-9D7D-975FC740B053}"/>
            </c:ext>
          </c:extLst>
        </c:ser>
        <c:ser>
          <c:idx val="4"/>
          <c:order val="4"/>
          <c:tx>
            <c:strRef>
              <c:f>Sheet3!$F$1</c:f>
              <c:strCache>
                <c:ptCount val="1"/>
                <c:pt idx="0">
                  <c:v>NH Other </c:v>
                </c:pt>
              </c:strCache>
            </c:strRef>
          </c:tx>
          <c:spPr>
            <a:ln w="28575" cap="rnd">
              <a:solidFill>
                <a:schemeClr val="accent6">
                  <a:lumMod val="75000"/>
                </a:schemeClr>
              </a:solidFill>
              <a:round/>
            </a:ln>
            <a:effectLst/>
          </c:spPr>
          <c:marker>
            <c:symbol val="circle"/>
            <c:size val="5"/>
            <c:spPr>
              <a:solidFill>
                <a:schemeClr val="accent6">
                  <a:lumMod val="75000"/>
                </a:schemeClr>
              </a:solidFill>
              <a:ln w="9525">
                <a:solidFill>
                  <a:schemeClr val="accent6">
                    <a:lumMod val="75000"/>
                  </a:schemeClr>
                </a:solidFill>
              </a:ln>
              <a:effectLst/>
            </c:spPr>
          </c:marker>
          <c:dLbls>
            <c:dLbl>
              <c:idx val="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449-49B9-9D7D-975FC740B053}"/>
                </c:ext>
              </c:extLst>
            </c:dLbl>
            <c:dLbl>
              <c:idx val="10"/>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1449-49B9-9D7D-975FC740B053}"/>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Sheet3!$F$2:$F$12</c:f>
              <c:numCache>
                <c:formatCode>#,##0</c:formatCode>
                <c:ptCount val="11"/>
                <c:pt idx="0">
                  <c:v>452044</c:v>
                </c:pt>
                <c:pt idx="1">
                  <c:v>468808</c:v>
                </c:pt>
                <c:pt idx="2">
                  <c:v>486223</c:v>
                </c:pt>
                <c:pt idx="3">
                  <c:v>504309</c:v>
                </c:pt>
                <c:pt idx="4">
                  <c:v>523152</c:v>
                </c:pt>
                <c:pt idx="5">
                  <c:v>542675</c:v>
                </c:pt>
                <c:pt idx="6">
                  <c:v>562844</c:v>
                </c:pt>
                <c:pt idx="7">
                  <c:v>583789</c:v>
                </c:pt>
                <c:pt idx="8">
                  <c:v>605397</c:v>
                </c:pt>
                <c:pt idx="9">
                  <c:v>627886</c:v>
                </c:pt>
                <c:pt idx="10">
                  <c:v>651054</c:v>
                </c:pt>
              </c:numCache>
            </c:numRef>
          </c:val>
          <c:smooth val="0"/>
          <c:extLst>
            <c:ext xmlns:c16="http://schemas.microsoft.com/office/drawing/2014/chart" uri="{C3380CC4-5D6E-409C-BE32-E72D297353CC}">
              <c16:uniqueId val="{00000004-1449-49B9-9D7D-975FC740B053}"/>
            </c:ext>
          </c:extLst>
        </c:ser>
        <c:dLbls>
          <c:showLegendKey val="0"/>
          <c:showVal val="0"/>
          <c:showCatName val="0"/>
          <c:showSerName val="0"/>
          <c:showPercent val="0"/>
          <c:showBubbleSize val="0"/>
        </c:dLbls>
        <c:marker val="1"/>
        <c:smooth val="0"/>
        <c:axId val="675402264"/>
        <c:axId val="675402592"/>
      </c:lineChart>
      <c:catAx>
        <c:axId val="675402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75402592"/>
        <c:crosses val="autoZero"/>
        <c:auto val="1"/>
        <c:lblAlgn val="ctr"/>
        <c:lblOffset val="100"/>
        <c:noMultiLvlLbl val="0"/>
      </c:catAx>
      <c:valAx>
        <c:axId val="6754025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75402264"/>
        <c:crosses val="autoZero"/>
        <c:crossBetween val="between"/>
        <c:dispUnits>
          <c:builtInUnit val="millions"/>
          <c:dispUnitsLbl>
            <c:layout>
              <c:manualLayout>
                <c:xMode val="edge"/>
                <c:yMode val="edge"/>
                <c:x val="9.4350486053586622E-3"/>
                <c:y val="0.35845199958040347"/>
              </c:manualLayout>
            </c:layout>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Numeric Change, 2010-2020</c:v>
          </c:tx>
          <c:spPr>
            <a:solidFill>
              <a:schemeClr val="accent1"/>
            </a:solidFill>
            <a:ln>
              <a:noFill/>
            </a:ln>
            <a:effectLst/>
          </c:spPr>
          <c:invertIfNegative val="0"/>
          <c:dPt>
            <c:idx val="1"/>
            <c:invertIfNegative val="0"/>
            <c:bubble3D val="0"/>
            <c:spPr>
              <a:solidFill>
                <a:srgbClr val="BC8B00"/>
              </a:solidFill>
              <a:ln>
                <a:noFill/>
              </a:ln>
              <a:effectLst/>
            </c:spPr>
            <c:extLst>
              <c:ext xmlns:c16="http://schemas.microsoft.com/office/drawing/2014/chart" uri="{C3380CC4-5D6E-409C-BE32-E72D297353CC}">
                <c16:uniqueId val="{00000003-C61D-44AA-87B4-7BDE934C5953}"/>
              </c:ext>
            </c:extLst>
          </c:dPt>
          <c:dPt>
            <c:idx val="2"/>
            <c:invertIfNegative val="0"/>
            <c:bubble3D val="0"/>
            <c:spPr>
              <a:solidFill>
                <a:schemeClr val="tx2"/>
              </a:solidFill>
              <a:ln>
                <a:noFill/>
              </a:ln>
              <a:effectLst/>
            </c:spPr>
            <c:extLst>
              <c:ext xmlns:c16="http://schemas.microsoft.com/office/drawing/2014/chart" uri="{C3380CC4-5D6E-409C-BE32-E72D297353CC}">
                <c16:uniqueId val="{00000004-C61D-44AA-87B4-7BDE934C5953}"/>
              </c:ext>
            </c:extLst>
          </c:dPt>
          <c:dPt>
            <c:idx val="3"/>
            <c:invertIfNegative val="0"/>
            <c:bubble3D val="0"/>
            <c:spPr>
              <a:solidFill>
                <a:schemeClr val="accent2">
                  <a:lumMod val="75000"/>
                </a:schemeClr>
              </a:solidFill>
              <a:ln>
                <a:noFill/>
              </a:ln>
              <a:effectLst/>
            </c:spPr>
            <c:extLst>
              <c:ext xmlns:c16="http://schemas.microsoft.com/office/drawing/2014/chart" uri="{C3380CC4-5D6E-409C-BE32-E72D297353CC}">
                <c16:uniqueId val="{00000007-C61D-44AA-87B4-7BDE934C5953}"/>
              </c:ext>
            </c:extLst>
          </c:dPt>
          <c:dPt>
            <c:idx val="4"/>
            <c:invertIfNegative val="0"/>
            <c:bubble3D val="0"/>
            <c:spPr>
              <a:solidFill>
                <a:schemeClr val="accent6">
                  <a:lumMod val="75000"/>
                </a:schemeClr>
              </a:solidFill>
              <a:ln>
                <a:noFill/>
              </a:ln>
              <a:effectLst/>
            </c:spPr>
            <c:extLst>
              <c:ext xmlns:c16="http://schemas.microsoft.com/office/drawing/2014/chart" uri="{C3380CC4-5D6E-409C-BE32-E72D297353CC}">
                <c16:uniqueId val="{00000008-C61D-44AA-87B4-7BDE934C5953}"/>
              </c:ext>
            </c:extLst>
          </c:dPt>
          <c:dLbls>
            <c:dLbl>
              <c:idx val="0"/>
              <c:spPr>
                <a:solidFill>
                  <a:schemeClr val="accent1"/>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C61D-44AA-87B4-7BDE934C5953}"/>
                </c:ext>
              </c:extLst>
            </c:dLbl>
            <c:dLbl>
              <c:idx val="1"/>
              <c:spPr>
                <a:solidFill>
                  <a:srgbClr val="BC8B00"/>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3-C61D-44AA-87B4-7BDE934C5953}"/>
                </c:ext>
              </c:extLst>
            </c:dLbl>
            <c:dLbl>
              <c:idx val="2"/>
              <c:spPr>
                <a:solidFill>
                  <a:schemeClr val="tx2"/>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4-C61D-44AA-87B4-7BDE934C5953}"/>
                </c:ext>
              </c:extLst>
            </c:dLbl>
            <c:dLbl>
              <c:idx val="3"/>
              <c:spPr>
                <a:solidFill>
                  <a:schemeClr val="accent2">
                    <a:lumMod val="75000"/>
                  </a:schemeClr>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7-C61D-44AA-87B4-7BDE934C5953}"/>
                </c:ext>
              </c:extLst>
            </c:dLbl>
            <c:dLbl>
              <c:idx val="4"/>
              <c:spPr>
                <a:solidFill>
                  <a:schemeClr val="accent6">
                    <a:lumMod val="75000"/>
                  </a:schemeClr>
                </a:solid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C61D-44AA-87B4-7BDE934C5953}"/>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Sheet3!$H$1:$L$1</c:f>
              <c:strCache>
                <c:ptCount val="5"/>
                <c:pt idx="0">
                  <c:v>NH White </c:v>
                </c:pt>
                <c:pt idx="1">
                  <c:v>NH Black </c:v>
                </c:pt>
                <c:pt idx="2">
                  <c:v>Hispanic </c:v>
                </c:pt>
                <c:pt idx="3">
                  <c:v>NH Asian </c:v>
                </c:pt>
                <c:pt idx="4">
                  <c:v>NH Other </c:v>
                </c:pt>
              </c:strCache>
            </c:strRef>
          </c:cat>
          <c:val>
            <c:numRef>
              <c:f>Sheet3!$H$2:$L$2</c:f>
              <c:numCache>
                <c:formatCode>#,##0</c:formatCode>
                <c:ptCount val="5"/>
                <c:pt idx="0">
                  <c:v>741178</c:v>
                </c:pt>
                <c:pt idx="1">
                  <c:v>671067</c:v>
                </c:pt>
                <c:pt idx="2">
                  <c:v>2343738</c:v>
                </c:pt>
                <c:pt idx="3">
                  <c:v>577114</c:v>
                </c:pt>
                <c:pt idx="4">
                  <c:v>199010</c:v>
                </c:pt>
              </c:numCache>
            </c:numRef>
          </c:val>
          <c:extLst>
            <c:ext xmlns:c16="http://schemas.microsoft.com/office/drawing/2014/chart" uri="{C3380CC4-5D6E-409C-BE32-E72D297353CC}">
              <c16:uniqueId val="{00000000-C61D-44AA-87B4-7BDE934C5953}"/>
            </c:ext>
          </c:extLst>
        </c:ser>
        <c:dLbls>
          <c:dLblPos val="inBase"/>
          <c:showLegendKey val="0"/>
          <c:showVal val="1"/>
          <c:showCatName val="0"/>
          <c:showSerName val="0"/>
          <c:showPercent val="0"/>
          <c:showBubbleSize val="0"/>
        </c:dLbls>
        <c:gapWidth val="150"/>
        <c:axId val="678333960"/>
        <c:axId val="678334288"/>
      </c:barChart>
      <c:lineChart>
        <c:grouping val="standard"/>
        <c:varyColors val="0"/>
        <c:ser>
          <c:idx val="1"/>
          <c:order val="1"/>
          <c:tx>
            <c:v>Percent of Total Population Change</c:v>
          </c:tx>
          <c:spPr>
            <a:ln w="34925" cap="rnd">
              <a:solidFill>
                <a:schemeClr val="tx1">
                  <a:lumMod val="65000"/>
                  <a:lumOff val="35000"/>
                </a:schemeClr>
              </a:solidFill>
              <a:round/>
            </a:ln>
            <a:effectLst/>
          </c:spPr>
          <c:marker>
            <c:symbol val="circle"/>
            <c:size val="6"/>
            <c:spPr>
              <a:solidFill>
                <a:schemeClr val="tx1">
                  <a:lumMod val="65000"/>
                  <a:lumOff val="35000"/>
                </a:schemeClr>
              </a:solidFill>
              <a:ln w="9525">
                <a:solidFill>
                  <a:schemeClr val="tx1">
                    <a:lumMod val="65000"/>
                    <a:lumOff val="35000"/>
                  </a:schemeClr>
                </a:solidFill>
              </a:ln>
              <a:effectLst/>
            </c:spPr>
          </c:marker>
          <c:dLbls>
            <c:dLbl>
              <c:idx val="1"/>
              <c:layout>
                <c:manualLayout>
                  <c:x val="-6.5187746801920035E-2"/>
                  <c:y val="-5.45812406532913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61D-44AA-87B4-7BDE934C5953}"/>
                </c:ext>
              </c:extLst>
            </c:dLbl>
            <c:dLbl>
              <c:idx val="2"/>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5-C61D-44AA-87B4-7BDE934C5953}"/>
                </c:ext>
              </c:extLst>
            </c:dLbl>
            <c:dLbl>
              <c:idx val="3"/>
              <c:layout>
                <c:manualLayout>
                  <c:x val="-1.4136695750869089E-2"/>
                  <c:y val="-5.1858299877253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61D-44AA-87B4-7BDE934C5953}"/>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Sheet3!$H$1:$L$1</c:f>
              <c:strCache>
                <c:ptCount val="5"/>
                <c:pt idx="0">
                  <c:v>NH White </c:v>
                </c:pt>
                <c:pt idx="1">
                  <c:v>NH Black </c:v>
                </c:pt>
                <c:pt idx="2">
                  <c:v>Hispanic </c:v>
                </c:pt>
                <c:pt idx="3">
                  <c:v>NH Asian </c:v>
                </c:pt>
                <c:pt idx="4">
                  <c:v>NH Other </c:v>
                </c:pt>
              </c:strCache>
            </c:strRef>
          </c:cat>
          <c:val>
            <c:numRef>
              <c:f>Sheet3!$H$3:$L$3</c:f>
              <c:numCache>
                <c:formatCode>0.0%</c:formatCode>
                <c:ptCount val="5"/>
                <c:pt idx="0">
                  <c:v>0.16353938686796229</c:v>
                </c:pt>
                <c:pt idx="1">
                  <c:v>0.14806954028225724</c:v>
                </c:pt>
                <c:pt idx="2">
                  <c:v>0.51714092363662201</c:v>
                </c:pt>
                <c:pt idx="3">
                  <c:v>0.12733900589725705</c:v>
                </c:pt>
                <c:pt idx="4">
                  <c:v>4.3911143315901409E-2</c:v>
                </c:pt>
              </c:numCache>
            </c:numRef>
          </c:val>
          <c:smooth val="0"/>
          <c:extLst>
            <c:ext xmlns:c16="http://schemas.microsoft.com/office/drawing/2014/chart" uri="{C3380CC4-5D6E-409C-BE32-E72D297353CC}">
              <c16:uniqueId val="{00000001-C61D-44AA-87B4-7BDE934C5953}"/>
            </c:ext>
          </c:extLst>
        </c:ser>
        <c:dLbls>
          <c:showLegendKey val="0"/>
          <c:showVal val="1"/>
          <c:showCatName val="0"/>
          <c:showSerName val="0"/>
          <c:showPercent val="0"/>
          <c:showBubbleSize val="0"/>
        </c:dLbls>
        <c:marker val="1"/>
        <c:smooth val="0"/>
        <c:axId val="221221144"/>
        <c:axId val="221218520"/>
      </c:lineChart>
      <c:catAx>
        <c:axId val="678333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78334288"/>
        <c:crosses val="autoZero"/>
        <c:auto val="1"/>
        <c:lblAlgn val="ctr"/>
        <c:lblOffset val="100"/>
        <c:noMultiLvlLbl val="0"/>
      </c:catAx>
      <c:valAx>
        <c:axId val="6783342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78333960"/>
        <c:crosses val="autoZero"/>
        <c:crossBetween val="between"/>
      </c:valAx>
      <c:valAx>
        <c:axId val="221218520"/>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1221144"/>
        <c:crosses val="max"/>
        <c:crossBetween val="between"/>
      </c:valAx>
      <c:catAx>
        <c:axId val="221221144"/>
        <c:scaling>
          <c:orientation val="minMax"/>
        </c:scaling>
        <c:delete val="1"/>
        <c:axPos val="b"/>
        <c:numFmt formatCode="General" sourceLinked="1"/>
        <c:majorTickMark val="out"/>
        <c:minorTickMark val="none"/>
        <c:tickLblPos val="nextTo"/>
        <c:crossAx val="22121852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755BA6F8-D932-4BC6-B450-A920176CDAFB}" type="datetimeFigureOut">
              <a:rPr lang="en-US" smtClean="0"/>
              <a:t>4/7/2021</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36C95698-22BF-4099-B592-586CF61CB162}" type="slidenum">
              <a:rPr lang="en-US" smtClean="0"/>
              <a:t>‹#›</a:t>
            </a:fld>
            <a:endParaRPr lang="en-US" dirty="0"/>
          </a:p>
        </p:txBody>
      </p:sp>
    </p:spTree>
    <p:extLst>
      <p:ext uri="{BB962C8B-B14F-4D97-AF65-F5344CB8AC3E}">
        <p14:creationId xmlns:p14="http://schemas.microsoft.com/office/powerpoint/2010/main" val="2500926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914400"/>
            <a:ext cx="8342312" cy="4692650"/>
          </a:xfrm>
        </p:spPr>
      </p:sp>
      <p:sp>
        <p:nvSpPr>
          <p:cNvPr id="3" name="Notes Placeholder 2"/>
          <p:cNvSpPr>
            <a:spLocks noGrp="1"/>
          </p:cNvSpPr>
          <p:nvPr>
            <p:ph type="body" idx="1"/>
          </p:nvPr>
        </p:nvSpPr>
        <p:spPr>
          <a:xfrm>
            <a:off x="960120" y="5682216"/>
            <a:ext cx="7680960" cy="718585"/>
          </a:xfrm>
        </p:spPr>
        <p:txBody>
          <a:bodyPr/>
          <a:lstStyle/>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1</a:t>
            </a:fld>
            <a:endParaRPr lang="en-US" dirty="0"/>
          </a:p>
        </p:txBody>
      </p:sp>
    </p:spTree>
    <p:extLst>
      <p:ext uri="{BB962C8B-B14F-4D97-AF65-F5344CB8AC3E}">
        <p14:creationId xmlns:p14="http://schemas.microsoft.com/office/powerpoint/2010/main" val="3082863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95698-22BF-4099-B592-586CF61CB1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7674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613" y="914400"/>
            <a:ext cx="8578850" cy="4826000"/>
          </a:xfrm>
        </p:spPr>
      </p:sp>
      <p:sp>
        <p:nvSpPr>
          <p:cNvPr id="3" name="Notes Placeholder 2"/>
          <p:cNvSpPr>
            <a:spLocks noGrp="1"/>
          </p:cNvSpPr>
          <p:nvPr>
            <p:ph type="body" idx="1"/>
          </p:nvPr>
        </p:nvSpPr>
        <p:spPr>
          <a:xfrm>
            <a:off x="960120" y="6045365"/>
            <a:ext cx="7680960" cy="355436"/>
          </a:xfrm>
        </p:spPr>
        <p:txBody>
          <a:bodyPr/>
          <a:lstStyle/>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3</a:t>
            </a:fld>
            <a:endParaRPr lang="en-US" dirty="0"/>
          </a:p>
        </p:txBody>
      </p:sp>
    </p:spTree>
    <p:extLst>
      <p:ext uri="{BB962C8B-B14F-4D97-AF65-F5344CB8AC3E}">
        <p14:creationId xmlns:p14="http://schemas.microsoft.com/office/powerpoint/2010/main" val="4115570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3113" y="422275"/>
            <a:ext cx="8337550" cy="4691063"/>
          </a:xfrm>
        </p:spPr>
      </p:sp>
      <p:sp>
        <p:nvSpPr>
          <p:cNvPr id="3" name="Notes Placeholder 2"/>
          <p:cNvSpPr>
            <a:spLocks noGrp="1"/>
          </p:cNvSpPr>
          <p:nvPr>
            <p:ph type="body" idx="1"/>
          </p:nvPr>
        </p:nvSpPr>
        <p:spPr>
          <a:xfrm>
            <a:off x="960120" y="5304825"/>
            <a:ext cx="7680960" cy="1095975"/>
          </a:xfrm>
        </p:spPr>
        <p:txBody>
          <a:bodyPr>
            <a:normAutofit/>
          </a:bodyPr>
          <a:lstStyle/>
          <a:p>
            <a:pPr defTabSz="1218812"/>
            <a:r>
              <a:rPr lang="en-US" dirty="0"/>
              <a:t>Texas is the second largest</a:t>
            </a:r>
            <a:r>
              <a:rPr lang="en-US" baseline="0" dirty="0"/>
              <a:t> state in terms of population (2</a:t>
            </a:r>
            <a:r>
              <a:rPr lang="en-US" baseline="30000" dirty="0"/>
              <a:t>nd</a:t>
            </a:r>
            <a:r>
              <a:rPr lang="en-US" baseline="0" dirty="0"/>
              <a:t> to CA) and area (2</a:t>
            </a:r>
            <a:r>
              <a:rPr lang="en-US" baseline="30000" dirty="0"/>
              <a:t>nd</a:t>
            </a:r>
            <a:r>
              <a:rPr lang="en-US" baseline="0" dirty="0"/>
              <a:t> to AK). In terms of </a:t>
            </a:r>
            <a:r>
              <a:rPr lang="en-US" b="1" baseline="0" dirty="0"/>
              <a:t>number of people, </a:t>
            </a:r>
            <a:r>
              <a:rPr lang="en-US" baseline="0" dirty="0"/>
              <a:t>Texas’ growth exceeds that of all other states between 2010 and 2020. </a:t>
            </a:r>
            <a:r>
              <a:rPr lang="en-US" altLang="en-US" dirty="0">
                <a:ea typeface="Calibri" panose="020F0502020204030204" pitchFamily="34" charset="0"/>
              </a:rPr>
              <a:t>Texas has added over 4.2 million people between April 1, 2010 and July 1, 2020. This puts Texas</a:t>
            </a:r>
            <a:r>
              <a:rPr lang="en-US" altLang="en-US" baseline="0" dirty="0">
                <a:ea typeface="Calibri" panose="020F0502020204030204" pitchFamily="34" charset="0"/>
              </a:rPr>
              <a:t> on track to meet or surpass the number of people added in the last census when T</a:t>
            </a:r>
            <a:r>
              <a:rPr lang="en-US" altLang="en-US" dirty="0">
                <a:ea typeface="Calibri" panose="020F0502020204030204" pitchFamily="34" charset="0"/>
              </a:rPr>
              <a:t>exas gained 4 congressional</a:t>
            </a:r>
            <a:r>
              <a:rPr lang="en-US" altLang="en-US" baseline="0" dirty="0">
                <a:ea typeface="Calibri" panose="020F0502020204030204" pitchFamily="34" charset="0"/>
              </a:rPr>
              <a:t> seats. Projections from multiple sources anticipate Texas will gain 3 congressional districts after the 2020 census. </a:t>
            </a:r>
            <a:endParaRPr lang="en-US" dirty="0"/>
          </a:p>
        </p:txBody>
      </p:sp>
      <p:sp>
        <p:nvSpPr>
          <p:cNvPr id="4" name="Slide Number Placeholder 3"/>
          <p:cNvSpPr>
            <a:spLocks noGrp="1"/>
          </p:cNvSpPr>
          <p:nvPr>
            <p:ph type="sldNum" sz="quarter" idx="10"/>
          </p:nvPr>
        </p:nvSpPr>
        <p:spPr/>
        <p:txBody>
          <a:bodyPr/>
          <a:lstStyle/>
          <a:p>
            <a:pPr defTabSz="914132">
              <a:defRPr/>
            </a:pPr>
            <a:fld id="{76F32840-EA76-4A40-B83F-F31ACE11B3A9}" type="slidenum">
              <a:rPr lang="en-US">
                <a:solidFill>
                  <a:prstClr val="black"/>
                </a:solidFill>
                <a:latin typeface="Calibri" panose="020F0502020204030204"/>
              </a:rPr>
              <a:pPr defTabSz="914132">
                <a:defRPr/>
              </a:pPr>
              <a:t>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846495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8550" y="914400"/>
            <a:ext cx="7399338" cy="4162425"/>
          </a:xfrm>
        </p:spPr>
      </p:sp>
      <p:sp>
        <p:nvSpPr>
          <p:cNvPr id="3" name="Notes Placeholder 2"/>
          <p:cNvSpPr>
            <a:spLocks noGrp="1"/>
          </p:cNvSpPr>
          <p:nvPr>
            <p:ph type="body" idx="1"/>
          </p:nvPr>
        </p:nvSpPr>
        <p:spPr>
          <a:xfrm>
            <a:off x="952976" y="5275718"/>
            <a:ext cx="7680960" cy="932203"/>
          </a:xfrm>
        </p:spPr>
        <p:txBody>
          <a:bodyPr/>
          <a:lstStyle/>
          <a:p>
            <a:r>
              <a:rPr lang="en-US" dirty="0"/>
              <a:t>The Texas</a:t>
            </a:r>
            <a:r>
              <a:rPr lang="en-US" baseline="0" dirty="0"/>
              <a:t> Demographic Center produces population projections for the state. In comparing these projections, to the Census Bureau’s population estimates since 2010, we see the Texas Demographic Center is closely aligned with the Census Bureau estimates trend. TDC projections indicate Texas will grow to just under 29.7 million by 2020.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5</a:t>
            </a:fld>
            <a:endParaRPr lang="en-US" dirty="0"/>
          </a:p>
        </p:txBody>
      </p:sp>
    </p:spTree>
    <p:extLst>
      <p:ext uri="{BB962C8B-B14F-4D97-AF65-F5344CB8AC3E}">
        <p14:creationId xmlns:p14="http://schemas.microsoft.com/office/powerpoint/2010/main" val="4059930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0575" y="914400"/>
            <a:ext cx="7981950" cy="4491038"/>
          </a:xfrm>
        </p:spPr>
      </p:sp>
      <p:sp>
        <p:nvSpPr>
          <p:cNvPr id="3" name="Notes Placeholder 2"/>
          <p:cNvSpPr>
            <a:spLocks noGrp="1"/>
          </p:cNvSpPr>
          <p:nvPr>
            <p:ph type="body" idx="1"/>
          </p:nvPr>
        </p:nvSpPr>
        <p:spPr>
          <a:xfrm>
            <a:off x="941070" y="5422615"/>
            <a:ext cx="7680960" cy="754189"/>
          </a:xfrm>
        </p:spPr>
        <p:txBody>
          <a:bodyPr/>
          <a:lstStyle/>
          <a:p>
            <a:pPr defTabSz="948368">
              <a:defRPr/>
            </a:pPr>
            <a:r>
              <a:rPr lang="en-US" dirty="0"/>
              <a:t>Population projections </a:t>
            </a:r>
            <a:r>
              <a:rPr lang="en-US" baseline="0" dirty="0"/>
              <a:t>by race and ethnicity suggest that Latino’s are and will increasingly be the largest race/ethnic group. NH Black and NH Asian populations in Texas are projected to grow steadily. The non-Hispanic white population is projected to grow but at a slower pace. </a:t>
            </a:r>
            <a:endParaRPr lang="en-US" dirty="0"/>
          </a:p>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10</a:t>
            </a:fld>
            <a:endParaRPr lang="en-US" dirty="0"/>
          </a:p>
        </p:txBody>
      </p:sp>
    </p:spTree>
    <p:extLst>
      <p:ext uri="{BB962C8B-B14F-4D97-AF65-F5344CB8AC3E}">
        <p14:creationId xmlns:p14="http://schemas.microsoft.com/office/powerpoint/2010/main" val="1980412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8363" y="914400"/>
            <a:ext cx="8034337" cy="4519613"/>
          </a:xfrm>
        </p:spPr>
      </p:sp>
      <p:sp>
        <p:nvSpPr>
          <p:cNvPr id="3" name="Notes Placeholder 2"/>
          <p:cNvSpPr>
            <a:spLocks noGrp="1"/>
          </p:cNvSpPr>
          <p:nvPr>
            <p:ph type="body" idx="1"/>
          </p:nvPr>
        </p:nvSpPr>
        <p:spPr>
          <a:xfrm>
            <a:off x="1002983" y="5434013"/>
            <a:ext cx="7680960" cy="473868"/>
          </a:xfrm>
        </p:spPr>
        <p:txBody>
          <a:bodyPr/>
          <a:lstStyle/>
          <a:p>
            <a:r>
              <a:rPr lang="en-US" dirty="0"/>
              <a:t>The bulk of the growth</a:t>
            </a:r>
            <a:r>
              <a:rPr lang="en-US" baseline="0" dirty="0"/>
              <a:t> projected between 2010 and 2020 will come from growth among non-White populations, with only 16.4% coming from NH Whites.</a:t>
            </a:r>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11</a:t>
            </a:fld>
            <a:endParaRPr lang="en-US" dirty="0"/>
          </a:p>
        </p:txBody>
      </p:sp>
    </p:spTree>
    <p:extLst>
      <p:ext uri="{BB962C8B-B14F-4D97-AF65-F5344CB8AC3E}">
        <p14:creationId xmlns:p14="http://schemas.microsoft.com/office/powerpoint/2010/main" val="3207448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5488" y="914400"/>
            <a:ext cx="8412162" cy="4732338"/>
          </a:xfrm>
        </p:spPr>
      </p:sp>
      <p:sp>
        <p:nvSpPr>
          <p:cNvPr id="3" name="Notes Placeholder 2"/>
          <p:cNvSpPr>
            <a:spLocks noGrp="1"/>
          </p:cNvSpPr>
          <p:nvPr>
            <p:ph type="body" idx="1"/>
          </p:nvPr>
        </p:nvSpPr>
        <p:spPr>
          <a:xfrm>
            <a:off x="960120" y="5838869"/>
            <a:ext cx="7680960" cy="561933"/>
          </a:xfrm>
        </p:spPr>
        <p:txBody>
          <a:bodyPr/>
          <a:lstStyle/>
          <a:p>
            <a:endParaRPr lang="en-US" dirty="0"/>
          </a:p>
        </p:txBody>
      </p:sp>
      <p:sp>
        <p:nvSpPr>
          <p:cNvPr id="4" name="Slide Number Placeholder 3"/>
          <p:cNvSpPr>
            <a:spLocks noGrp="1"/>
          </p:cNvSpPr>
          <p:nvPr>
            <p:ph type="sldNum" sz="quarter" idx="10"/>
          </p:nvPr>
        </p:nvSpPr>
        <p:spPr/>
        <p:txBody>
          <a:bodyPr/>
          <a:lstStyle/>
          <a:p>
            <a:fld id="{36C95698-22BF-4099-B592-586CF61CB162}" type="slidenum">
              <a:rPr lang="en-US" smtClean="0"/>
              <a:t>15</a:t>
            </a:fld>
            <a:endParaRPr lang="en-US" dirty="0"/>
          </a:p>
        </p:txBody>
      </p:sp>
    </p:spTree>
    <p:extLst>
      <p:ext uri="{BB962C8B-B14F-4D97-AF65-F5344CB8AC3E}">
        <p14:creationId xmlns:p14="http://schemas.microsoft.com/office/powerpoint/2010/main" val="18827250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261396" y="11"/>
            <a:ext cx="7930605" cy="1323703"/>
          </a:xfrm>
        </p:spPr>
        <p:txBody>
          <a:bodyPr anchor="t">
            <a:normAutofit/>
          </a:bodyPr>
          <a:lstStyle>
            <a:lvl1pPr algn="ctr">
              <a:defRPr sz="4000">
                <a:solidFill>
                  <a:schemeClr val="accent5">
                    <a:lumMod val="50000"/>
                  </a:schemeClr>
                </a:solidFill>
              </a:defRPr>
            </a:lvl1pPr>
          </a:lstStyle>
          <a:p>
            <a:r>
              <a:rPr lang="en-US" dirty="0"/>
              <a:t>Click to edit Master title style</a:t>
            </a:r>
          </a:p>
        </p:txBody>
      </p:sp>
      <p:sp>
        <p:nvSpPr>
          <p:cNvPr id="3" name="Subtitle 2"/>
          <p:cNvSpPr>
            <a:spLocks noGrp="1"/>
          </p:cNvSpPr>
          <p:nvPr>
            <p:ph type="subTitle" idx="1"/>
          </p:nvPr>
        </p:nvSpPr>
        <p:spPr>
          <a:xfrm>
            <a:off x="8011889" y="1607208"/>
            <a:ext cx="4180115" cy="2755786"/>
          </a:xfrm>
        </p:spPr>
        <p:txBody>
          <a:bodyPr/>
          <a:lstStyle>
            <a:lvl1pPr marL="0" indent="0" algn="ctr">
              <a:buNone/>
              <a:defRPr sz="2400">
                <a:solidFill>
                  <a:schemeClr val="accent5">
                    <a:lumMod val="5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9777" t="1" r="-8" b="-765"/>
          <a:stretch/>
        </p:blipFill>
        <p:spPr>
          <a:xfrm>
            <a:off x="0" y="11"/>
            <a:ext cx="8516232" cy="656216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7261" y="5669290"/>
            <a:ext cx="4429911" cy="1090655"/>
          </a:xfrm>
          <a:prstGeom prst="rect">
            <a:avLst/>
          </a:prstGeom>
        </p:spPr>
      </p:pic>
    </p:spTree>
    <p:extLst>
      <p:ext uri="{BB962C8B-B14F-4D97-AF65-F5344CB8AC3E}">
        <p14:creationId xmlns:p14="http://schemas.microsoft.com/office/powerpoint/2010/main" val="99913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solidFill>
                  <a:schemeClr val="accent5">
                    <a:lumMod val="5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3" y="1326833"/>
            <a:ext cx="5183188" cy="823912"/>
          </a:xfrm>
        </p:spPr>
        <p:txBody>
          <a:bodyPr anchor="b"/>
          <a:lstStyle>
            <a:lvl1pPr marL="0" indent="0">
              <a:buNone/>
              <a:defRPr sz="2400" b="1">
                <a:solidFill>
                  <a:schemeClr val="accent5">
                    <a:lumMod val="5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3" y="2150755"/>
            <a:ext cx="5183188" cy="4101465"/>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39691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solidFill>
                  <a:schemeClr val="accent5">
                    <a:lumMod val="50000"/>
                  </a:schemeClr>
                </a:solidFill>
              </a:defRPr>
            </a:lvl1pPr>
            <a:lvl2pPr>
              <a:defRPr sz="2800">
                <a:solidFill>
                  <a:schemeClr val="accent5">
                    <a:lumMod val="50000"/>
                  </a:schemeClr>
                </a:solidFill>
              </a:defRPr>
            </a:lvl2pPr>
            <a:lvl3pPr>
              <a:defRPr sz="2400">
                <a:solidFill>
                  <a:schemeClr val="accent5">
                    <a:lumMod val="50000"/>
                  </a:schemeClr>
                </a:solidFill>
              </a:defRPr>
            </a:lvl3pPr>
            <a:lvl4pPr>
              <a:defRPr sz="2000">
                <a:solidFill>
                  <a:schemeClr val="accent5">
                    <a:lumMod val="50000"/>
                  </a:schemeClr>
                </a:solidFill>
              </a:defRPr>
            </a:lvl4pPr>
            <a:lvl5pPr>
              <a:defRPr sz="2000">
                <a:solidFill>
                  <a:schemeClr val="accent5">
                    <a:lumMod val="50000"/>
                  </a:schemeClr>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6"/>
            <a:ext cx="3932237" cy="487489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02867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solidFill>
                  <a:schemeClr val="accent5">
                    <a:lumMod val="50000"/>
                  </a:schemeClr>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083032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697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normAutofit/>
          </a:bodyPr>
          <a:lstStyle>
            <a:lvl1pPr algn="ctr">
              <a:defRPr sz="3600">
                <a:solidFill>
                  <a:schemeClr val="bg1"/>
                </a:solidFill>
                <a:effectLst>
                  <a:outerShdw blurRad="50800" dist="38100" dir="5400000" algn="t" rotWithShape="0">
                    <a:prstClr val="black">
                      <a:alpha val="40000"/>
                    </a:prstClr>
                  </a:outerShdw>
                </a:effectLst>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739711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0" descr="6"/>
          <p:cNvPicPr>
            <a:picLocks noChangeAspect="1" noChangeArrowheads="1"/>
          </p:cNvPicPr>
          <p:nvPr userDrawn="1"/>
        </p:nvPicPr>
        <p:blipFill>
          <a:blip r:embed="rId2" cstate="print"/>
          <a:srcRect/>
          <a:stretch>
            <a:fillRect/>
          </a:stretch>
        </p:blipFill>
        <p:spPr bwMode="auto">
          <a:xfrm>
            <a:off x="-10584" y="-1586"/>
            <a:ext cx="12202584" cy="6859588"/>
          </a:xfrm>
          <a:prstGeom prst="rect">
            <a:avLst/>
          </a:prstGeom>
          <a:noFill/>
          <a:ln w="9525">
            <a:noFill/>
            <a:miter lim="800000"/>
            <a:headEnd/>
            <a:tailEnd/>
          </a:ln>
        </p:spPr>
      </p:pic>
      <p:sp>
        <p:nvSpPr>
          <p:cNvPr id="2" name="Title 1"/>
          <p:cNvSpPr>
            <a:spLocks noGrp="1"/>
          </p:cNvSpPr>
          <p:nvPr>
            <p:ph type="ctrTitle"/>
          </p:nvPr>
        </p:nvSpPr>
        <p:spPr>
          <a:xfrm>
            <a:off x="304800" y="152401"/>
            <a:ext cx="7213600" cy="1447800"/>
          </a:xfrm>
        </p:spPr>
        <p:txBody>
          <a:bodyPr/>
          <a:lstStyle>
            <a:lvl1pPr>
              <a:defRPr>
                <a:solidFill>
                  <a:schemeClr val="bg1"/>
                </a:solidFill>
              </a:defRPr>
            </a:lvl1pPr>
          </a:lstStyle>
          <a:p>
            <a:r>
              <a:rPr lang="en-US"/>
              <a:t>Click to edit Master title style</a:t>
            </a:r>
          </a:p>
        </p:txBody>
      </p:sp>
      <p:sp>
        <p:nvSpPr>
          <p:cNvPr id="3" name="Subtitle 2"/>
          <p:cNvSpPr>
            <a:spLocks noGrp="1"/>
          </p:cNvSpPr>
          <p:nvPr>
            <p:ph type="subTitle" idx="1"/>
          </p:nvPr>
        </p:nvSpPr>
        <p:spPr>
          <a:xfrm>
            <a:off x="8534400" y="3276600"/>
            <a:ext cx="3860800" cy="1752600"/>
          </a:xfrm>
        </p:spPr>
        <p:txBody>
          <a:bodyPr/>
          <a:lstStyle>
            <a:lvl1pPr marL="0" indent="0" algn="ctr">
              <a:buNone/>
              <a:defRPr>
                <a:solidFill>
                  <a:srgbClr val="1B1E7A"/>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27471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72224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01775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7"/>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80" y="1535117"/>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84900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07992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normAutofit/>
          </a:bodyPr>
          <a:lstStyle>
            <a:lvl1pPr algn="ctr">
              <a:defRPr sz="3600">
                <a:solidFill>
                  <a:schemeClr val="bg1"/>
                </a:solidFill>
                <a:effectLst>
                  <a:outerShdw blurRad="50800" dist="38100" dir="5400000" algn="t" rotWithShape="0">
                    <a:prstClr val="black">
                      <a:alpha val="40000"/>
                    </a:prstClr>
                  </a:outerShdw>
                </a:effectLst>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509175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934225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pic>
        <p:nvPicPr>
          <p:cNvPr id="7" name="Picture 14" descr="7"/>
          <p:cNvPicPr>
            <a:picLocks noChangeAspect="1" noChangeArrowheads="1"/>
          </p:cNvPicPr>
          <p:nvPr userDrawn="1"/>
        </p:nvPicPr>
        <p:blipFill>
          <a:blip r:embed="rId2" cstate="print"/>
          <a:srcRect/>
          <a:stretch>
            <a:fillRect/>
          </a:stretch>
        </p:blipFill>
        <p:spPr bwMode="auto">
          <a:xfrm>
            <a:off x="0" y="2"/>
            <a:ext cx="12194117" cy="6859588"/>
          </a:xfrm>
          <a:prstGeom prst="rect">
            <a:avLst/>
          </a:prstGeom>
          <a:noFill/>
          <a:ln w="9525">
            <a:noFill/>
            <a:miter lim="800000"/>
            <a:headEnd/>
            <a:tailEnd/>
          </a:ln>
        </p:spPr>
      </p:pic>
    </p:spTree>
    <p:extLst>
      <p:ext uri="{BB962C8B-B14F-4D97-AF65-F5344CB8AC3E}">
        <p14:creationId xmlns:p14="http://schemas.microsoft.com/office/powerpoint/2010/main" val="3816664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657600" y="228600"/>
            <a:ext cx="7620000" cy="990600"/>
          </a:xfrm>
        </p:spPr>
        <p:txBody>
          <a:bodyPr/>
          <a:lstStyle>
            <a:lvl1pPr>
              <a:defRPr>
                <a:solidFill>
                  <a:schemeClr val="bg1"/>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68374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15" descr="1"/>
          <p:cNvPicPr>
            <a:picLocks noChangeAspect="1" noChangeArrowheads="1"/>
          </p:cNvPicPr>
          <p:nvPr userDrawn="1"/>
        </p:nvPicPr>
        <p:blipFill>
          <a:blip r:embed="rId2" cstate="print"/>
          <a:srcRect b="74376"/>
          <a:stretch>
            <a:fillRect/>
          </a:stretch>
        </p:blipFill>
        <p:spPr bwMode="auto">
          <a:xfrm>
            <a:off x="-4233" y="-6349"/>
            <a:ext cx="12202584" cy="1758951"/>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pic>
        <p:nvPicPr>
          <p:cNvPr id="8" name="Picture 16" descr="2"/>
          <p:cNvPicPr>
            <a:picLocks noChangeAspect="1" noChangeArrowheads="1"/>
          </p:cNvPicPr>
          <p:nvPr userDrawn="1"/>
        </p:nvPicPr>
        <p:blipFill>
          <a:blip r:embed="rId3" cstate="print"/>
          <a:srcRect/>
          <a:stretch>
            <a:fillRect/>
          </a:stretch>
        </p:blipFill>
        <p:spPr bwMode="auto">
          <a:xfrm>
            <a:off x="1" y="0"/>
            <a:ext cx="3426707" cy="1295400"/>
          </a:xfrm>
          <a:prstGeom prst="rect">
            <a:avLst/>
          </a:prstGeom>
          <a:noFill/>
          <a:ln w="9525">
            <a:noFill/>
            <a:miter lim="800000"/>
            <a:headEnd/>
            <a:tailEnd/>
          </a:ln>
        </p:spPr>
      </p:pic>
    </p:spTree>
    <p:extLst>
      <p:ext uri="{BB962C8B-B14F-4D97-AF65-F5344CB8AC3E}">
        <p14:creationId xmlns:p14="http://schemas.microsoft.com/office/powerpoint/2010/main" val="33117160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pic>
        <p:nvPicPr>
          <p:cNvPr id="6" name="Picture 15" descr="1"/>
          <p:cNvPicPr>
            <a:picLocks noChangeAspect="1" noChangeArrowheads="1"/>
          </p:cNvPicPr>
          <p:nvPr userDrawn="1"/>
        </p:nvPicPr>
        <p:blipFill>
          <a:blip r:embed="rId2" cstate="print"/>
          <a:srcRect b="74376"/>
          <a:stretch>
            <a:fillRect/>
          </a:stretch>
        </p:blipFill>
        <p:spPr bwMode="auto">
          <a:xfrm>
            <a:off x="-4233" y="-6349"/>
            <a:ext cx="12202584" cy="1758951"/>
          </a:xfrm>
          <a:prstGeom prst="rect">
            <a:avLst/>
          </a:prstGeom>
          <a:noFill/>
          <a:ln w="9525">
            <a:noFill/>
            <a:miter lim="800000"/>
            <a:headEnd/>
            <a:tailEnd/>
          </a:ln>
        </p:spPr>
      </p:pic>
      <p:pic>
        <p:nvPicPr>
          <p:cNvPr id="7" name="Picture 16" descr="2"/>
          <p:cNvPicPr>
            <a:picLocks noChangeAspect="1" noChangeArrowheads="1"/>
          </p:cNvPicPr>
          <p:nvPr userDrawn="1"/>
        </p:nvPicPr>
        <p:blipFill>
          <a:blip r:embed="rId3" cstate="print"/>
          <a:srcRect/>
          <a:stretch>
            <a:fillRect/>
          </a:stretch>
        </p:blipFill>
        <p:spPr bwMode="auto">
          <a:xfrm>
            <a:off x="1" y="0"/>
            <a:ext cx="3426707" cy="1295400"/>
          </a:xfrm>
          <a:prstGeom prst="rect">
            <a:avLst/>
          </a:prstGeom>
          <a:noFill/>
          <a:ln w="9525">
            <a:noFill/>
            <a:miter lim="800000"/>
            <a:headEnd/>
            <a:tailEnd/>
          </a:ln>
        </p:spPr>
      </p:pic>
    </p:spTree>
    <p:extLst>
      <p:ext uri="{BB962C8B-B14F-4D97-AF65-F5344CB8AC3E}">
        <p14:creationId xmlns:p14="http://schemas.microsoft.com/office/powerpoint/2010/main" val="3371913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14" descr="7"/>
          <p:cNvPicPr>
            <a:picLocks noChangeAspect="1" noChangeArrowheads="1"/>
          </p:cNvPicPr>
          <p:nvPr userDrawn="1"/>
        </p:nvPicPr>
        <p:blipFill>
          <a:blip r:embed="rId2" cstate="print"/>
          <a:srcRect/>
          <a:stretch>
            <a:fillRect/>
          </a:stretch>
        </p:blipFill>
        <p:spPr bwMode="auto">
          <a:xfrm rot="5400000">
            <a:off x="2667000" y="-2667000"/>
            <a:ext cx="6858000" cy="12192000"/>
          </a:xfrm>
          <a:prstGeom prst="rect">
            <a:avLst/>
          </a:prstGeom>
          <a:noFill/>
          <a:ln w="9525">
            <a:noFill/>
            <a:miter lim="800000"/>
            <a:headEnd/>
            <a:tailEnd/>
          </a:ln>
        </p:spPr>
      </p:pic>
      <p:sp>
        <p:nvSpPr>
          <p:cNvPr id="2" name="Vertical Title 1"/>
          <p:cNvSpPr>
            <a:spLocks noGrp="1"/>
          </p:cNvSpPr>
          <p:nvPr>
            <p:ph type="title" orient="vert"/>
          </p:nvPr>
        </p:nvSpPr>
        <p:spPr>
          <a:xfrm>
            <a:off x="10363200" y="1143006"/>
            <a:ext cx="1422400" cy="5440363"/>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09600" y="274650"/>
            <a:ext cx="87376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C1FA3B-F0C1-4F58-90BE-DCC7501F4B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333031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8688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22082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57554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4" name="Picture 5" descr="2"/>
          <p:cNvPicPr>
            <a:picLocks noChangeAspect="1" noChangeArrowheads="1"/>
          </p:cNvPicPr>
          <p:nvPr userDrawn="1"/>
        </p:nvPicPr>
        <p:blipFill>
          <a:blip r:embed="rId2" cstate="print"/>
          <a:srcRect/>
          <a:stretch>
            <a:fillRect/>
          </a:stretch>
        </p:blipFill>
        <p:spPr bwMode="auto">
          <a:xfrm>
            <a:off x="0" y="0"/>
            <a:ext cx="12194117" cy="6859588"/>
          </a:xfrm>
          <a:prstGeom prst="rect">
            <a:avLst/>
          </a:prstGeom>
          <a:noFill/>
          <a:ln w="9525">
            <a:noFill/>
            <a:miter lim="800000"/>
            <a:headEnd/>
            <a:tailEnd/>
          </a:ln>
        </p:spPr>
      </p:pic>
      <p:sp>
        <p:nvSpPr>
          <p:cNvPr id="6" name="Content Placeholder 2"/>
          <p:cNvSpPr>
            <a:spLocks noGrp="1"/>
          </p:cNvSpPr>
          <p:nvPr>
            <p:ph idx="1"/>
          </p:nvPr>
        </p:nvSpPr>
        <p:spPr>
          <a:xfrm>
            <a:off x="609600" y="1600206"/>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10" descr="Untitled-11"/>
          <p:cNvPicPr>
            <a:picLocks noChangeAspect="1" noChangeArrowheads="1"/>
          </p:cNvPicPr>
          <p:nvPr userDrawn="1"/>
        </p:nvPicPr>
        <p:blipFill>
          <a:blip r:embed="rId3" cstate="print"/>
          <a:srcRect/>
          <a:stretch>
            <a:fillRect/>
          </a:stretch>
        </p:blipFill>
        <p:spPr bwMode="auto">
          <a:xfrm>
            <a:off x="0" y="-1588"/>
            <a:ext cx="12194117" cy="6859588"/>
          </a:xfrm>
          <a:prstGeom prst="rect">
            <a:avLst/>
          </a:prstGeom>
          <a:noFill/>
          <a:ln w="9525">
            <a:noFill/>
            <a:miter lim="800000"/>
            <a:headEnd/>
            <a:tailEnd/>
          </a:ln>
        </p:spPr>
      </p:pic>
      <p:sp>
        <p:nvSpPr>
          <p:cNvPr id="5" name="Title 1"/>
          <p:cNvSpPr>
            <a:spLocks noGrp="1"/>
          </p:cNvSpPr>
          <p:nvPr>
            <p:ph type="title"/>
          </p:nvPr>
        </p:nvSpPr>
        <p:spPr>
          <a:xfrm>
            <a:off x="291402" y="0"/>
            <a:ext cx="11913995" cy="990600"/>
          </a:xfrm>
          <a:prstGeom prst="rect">
            <a:avLst/>
          </a:prstGeom>
        </p:spPr>
        <p:txBody>
          <a:bodyPr anchor="ctr" anchorCtr="1">
            <a:normAutofit/>
          </a:bodyPr>
          <a:lstStyle>
            <a:lvl1pPr marL="342891" indent="-342891" algn="ctr" rtl="0" eaLnBrk="0" fontAlgn="base" hangingPunct="0">
              <a:spcBef>
                <a:spcPct val="20000"/>
              </a:spcBef>
              <a:spcAft>
                <a:spcPct val="0"/>
              </a:spcAft>
              <a:buFontTx/>
              <a:buNone/>
              <a:defRPr lang="en-US" sz="3600" b="1" dirty="0">
                <a:solidFill>
                  <a:schemeClr val="accent6"/>
                </a:solidFill>
                <a:latin typeface="+mj-lt"/>
                <a:ea typeface="+mn-ea"/>
                <a:cs typeface="+mn-cs"/>
              </a:defRPr>
            </a:lvl1pPr>
          </a:lstStyle>
          <a:p>
            <a:r>
              <a:rPr lang="en-US" dirty="0"/>
              <a:t>Click to edit Master title style</a:t>
            </a:r>
          </a:p>
        </p:txBody>
      </p:sp>
      <p:sp>
        <p:nvSpPr>
          <p:cNvPr id="7" name="Content Placeholder 2"/>
          <p:cNvSpPr>
            <a:spLocks noGrp="1"/>
          </p:cNvSpPr>
          <p:nvPr>
            <p:ph idx="10"/>
          </p:nvPr>
        </p:nvSpPr>
        <p:spPr>
          <a:xfrm>
            <a:off x="812800" y="1752600"/>
            <a:ext cx="10972800" cy="4525963"/>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7486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26262"/>
            <a:ext cx="10515600" cy="2852737"/>
          </a:xfrm>
        </p:spPr>
        <p:txBody>
          <a:bodyPr anchor="b"/>
          <a:lstStyle>
            <a:lvl1pPr>
              <a:defRPr sz="6000">
                <a:solidFill>
                  <a:schemeClr val="accent5">
                    <a:lumMod val="50000"/>
                  </a:schemeClr>
                </a:solidFill>
                <a:effectLst/>
              </a:defRPr>
            </a:lvl1pPr>
          </a:lstStyle>
          <a:p>
            <a:r>
              <a:rPr lang="en-US"/>
              <a:t>Click to edit Master title style</a:t>
            </a:r>
            <a:endParaRPr lang="en-US" dirty="0"/>
          </a:p>
        </p:txBody>
      </p:sp>
      <p:sp>
        <p:nvSpPr>
          <p:cNvPr id="3" name="Text Placeholder 2"/>
          <p:cNvSpPr>
            <a:spLocks noGrp="1"/>
          </p:cNvSpPr>
          <p:nvPr>
            <p:ph type="body" idx="1"/>
          </p:nvPr>
        </p:nvSpPr>
        <p:spPr>
          <a:xfrm>
            <a:off x="831851" y="4589475"/>
            <a:ext cx="10515600" cy="1500187"/>
          </a:xfrm>
        </p:spPr>
        <p:txBody>
          <a:bodyPr/>
          <a:lstStyle>
            <a:lvl1pPr marL="0" indent="0">
              <a:buNone/>
              <a:defRPr sz="2400">
                <a:solidFill>
                  <a:schemeClr val="tx1">
                    <a:lumMod val="75000"/>
                    <a:lumOff val="2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39270899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5827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0" y="120015"/>
            <a:ext cx="6728459" cy="908684"/>
          </a:xfrm>
        </p:spPr>
        <p:txBody>
          <a:bodyPr anchor="t" anchorCtr="0">
            <a:noAutofit/>
          </a:bodyPr>
          <a:lstStyle>
            <a:lvl1pPr algn="r">
              <a:defRPr sz="32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8549641" y="1754508"/>
            <a:ext cx="3512819" cy="2874645"/>
          </a:xfrm>
        </p:spPr>
        <p:txBody>
          <a:bodyPr>
            <a:noAutofit/>
          </a:bodyPr>
          <a:lstStyle>
            <a:lvl1pPr marL="0" indent="0" algn="r">
              <a:lnSpc>
                <a:spcPct val="100000"/>
              </a:lnSpc>
              <a:buNone/>
              <a:defRPr sz="2400">
                <a:solidFill>
                  <a:srgbClr val="25327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5" name="Group 4"/>
          <p:cNvGrpSpPr/>
          <p:nvPr/>
        </p:nvGrpSpPr>
        <p:grpSpPr>
          <a:xfrm>
            <a:off x="8026402" y="6256840"/>
            <a:ext cx="3860799" cy="400110"/>
            <a:chOff x="6229737" y="6256840"/>
            <a:chExt cx="2895599" cy="40011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29737" y="6256840"/>
              <a:ext cx="399663" cy="399663"/>
            </a:xfrm>
            <a:prstGeom prst="rect">
              <a:avLst/>
            </a:prstGeom>
          </p:spPr>
        </p:pic>
        <p:sp>
          <p:nvSpPr>
            <p:cNvPr id="16" name="TextBox 15"/>
            <p:cNvSpPr txBox="1"/>
            <p:nvPr userDrawn="1"/>
          </p:nvSpPr>
          <p:spPr>
            <a:xfrm>
              <a:off x="6629399" y="6256840"/>
              <a:ext cx="2495937" cy="400110"/>
            </a:xfrm>
            <a:prstGeom prst="rect">
              <a:avLst/>
            </a:prstGeom>
            <a:noFill/>
          </p:spPr>
          <p:txBody>
            <a:bodyPr wrap="square" rtlCol="0">
              <a:normAutofit/>
            </a:bodyPr>
            <a:lstStyle/>
            <a:p>
              <a:r>
                <a:rPr lang="en-US" sz="2000" dirty="0">
                  <a:solidFill>
                    <a:schemeClr val="tx2"/>
                  </a:solidFill>
                </a:rPr>
                <a:t>@TexasDemography</a:t>
              </a:r>
            </a:p>
          </p:txBody>
        </p:sp>
      </p:gr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2421" y="5112828"/>
            <a:ext cx="4107179" cy="1011198"/>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19777" t="1" r="-8" b="-765"/>
          <a:stretch/>
        </p:blipFill>
        <p:spPr>
          <a:xfrm>
            <a:off x="0" y="0"/>
            <a:ext cx="8900160" cy="6766560"/>
          </a:xfrm>
          <a:prstGeom prst="rect">
            <a:avLst/>
          </a:prstGeom>
        </p:spPr>
      </p:pic>
    </p:spTree>
    <p:extLst>
      <p:ext uri="{BB962C8B-B14F-4D97-AF65-F5344CB8AC3E}">
        <p14:creationId xmlns:p14="http://schemas.microsoft.com/office/powerpoint/2010/main" val="25205356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normAutofit/>
          </a:bodyPr>
          <a:lstStyle>
            <a:lvl1pPr algn="ctr">
              <a:defRPr sz="3600">
                <a:solidFill>
                  <a:schemeClr val="bg1"/>
                </a:solidFill>
                <a:effectLst>
                  <a:outerShdw blurRad="50800" dist="38100" dir="5400000" algn="t" rotWithShape="0">
                    <a:prstClr val="black">
                      <a:alpha val="40000"/>
                    </a:prstClr>
                  </a:outerShdw>
                </a:effectLst>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2"/>
          </p:nvPr>
        </p:nvSpPr>
        <p:spPr>
          <a:xfrm>
            <a:off x="228602"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6312975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26254"/>
            <a:ext cx="10515600" cy="2852737"/>
          </a:xfrm>
        </p:spPr>
        <p:txBody>
          <a:bodyPr anchor="b"/>
          <a:lstStyle>
            <a:lvl1pPr>
              <a:defRPr sz="6000">
                <a:solidFill>
                  <a:srgbClr val="25327B"/>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228602"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8"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9"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393137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1060" y="1563019"/>
            <a:ext cx="5181600" cy="4677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5060" y="1563019"/>
            <a:ext cx="5181600" cy="4677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913763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2" y="132683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2" y="2150747"/>
            <a:ext cx="5183188" cy="41014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8536365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17821590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37326683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2"/>
            <a:ext cx="3932237" cy="487489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9445482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4183330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1060" y="1563024"/>
            <a:ext cx="5181600" cy="4677763"/>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5060" y="1563024"/>
            <a:ext cx="5181600" cy="4677763"/>
          </a:xfrm>
        </p:spPr>
        <p:txBody>
          <a:bodyPr/>
          <a:lstStyle>
            <a:lvl1pPr>
              <a:defRPr>
                <a:solidFill>
                  <a:schemeClr val="accent5">
                    <a:lumMod val="50000"/>
                  </a:schemeClr>
                </a:solidFill>
              </a:defRPr>
            </a:lvl1pPr>
            <a:lvl2pPr>
              <a:defRPr>
                <a:solidFill>
                  <a:schemeClr val="accent5">
                    <a:lumMod val="50000"/>
                  </a:schemeClr>
                </a:solidFill>
              </a:defRPr>
            </a:lvl2pPr>
            <a:lvl3pPr>
              <a:defRPr>
                <a:solidFill>
                  <a:schemeClr val="accent5">
                    <a:lumMod val="50000"/>
                  </a:schemeClr>
                </a:solidFill>
              </a:defRPr>
            </a:lvl3pPr>
            <a:lvl4pPr>
              <a:defRPr>
                <a:solidFill>
                  <a:schemeClr val="accent5">
                    <a:lumMod val="50000"/>
                  </a:schemeClr>
                </a:solidFill>
              </a:defRPr>
            </a:lvl4pPr>
            <a:lvl5pPr>
              <a:defRPr>
                <a:solidFill>
                  <a:schemeClr val="accent5">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82153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2" y="132683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2" y="2150747"/>
            <a:ext cx="5183188" cy="41014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905459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2"/>
            <a:ext cx="3932237" cy="487489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5650724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18673720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9777" t="1" r="-8" b="-765"/>
          <a:stretch/>
        </p:blipFill>
        <p:spPr>
          <a:xfrm>
            <a:off x="0" y="11"/>
            <a:ext cx="8516232" cy="656216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7261" y="5669290"/>
            <a:ext cx="4429911" cy="1090655"/>
          </a:xfrm>
          <a:prstGeom prst="rect">
            <a:avLst/>
          </a:prstGeom>
        </p:spPr>
      </p:pic>
    </p:spTree>
    <p:extLst>
      <p:ext uri="{BB962C8B-B14F-4D97-AF65-F5344CB8AC3E}">
        <p14:creationId xmlns:p14="http://schemas.microsoft.com/office/powerpoint/2010/main" val="40644752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4549301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31865054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25182419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9440082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36641358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01849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0109" y="1326833"/>
            <a:ext cx="5157787" cy="823912"/>
          </a:xfrm>
        </p:spPr>
        <p:txBody>
          <a:bodyPr anchor="b"/>
          <a:lstStyle>
            <a:lvl1pPr marL="0" indent="0">
              <a:buNone/>
              <a:defRPr sz="2400" b="1">
                <a:solidFill>
                  <a:schemeClr val="accent5">
                    <a:lumMod val="50000"/>
                  </a:schemeClr>
                </a:solidFill>
                <a:latin typeface="+mj-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80109" y="2150745"/>
            <a:ext cx="5157787" cy="4101464"/>
          </a:xfrm>
        </p:spPr>
        <p:txBody>
          <a:bodyPr/>
          <a:lstStyle>
            <a:lvl1pPr>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2523" y="1326833"/>
            <a:ext cx="5183188" cy="823912"/>
          </a:xfrm>
        </p:spPr>
        <p:txBody>
          <a:bodyPr anchor="b"/>
          <a:lstStyle>
            <a:lvl1pPr marL="0" indent="0">
              <a:buNone/>
              <a:defRPr sz="2400" b="1">
                <a:solidFill>
                  <a:schemeClr val="accent5">
                    <a:lumMod val="50000"/>
                  </a:schemeClr>
                </a:solidFill>
                <a:latin typeface="+mj-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2523" y="2150755"/>
            <a:ext cx="5183188" cy="4101465"/>
          </a:xfrm>
        </p:spPr>
        <p:txBody>
          <a:bodyPr/>
          <a:lstStyle>
            <a:lvl1pPr>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C1FA3B-F0C1-4F58-90BE-DCC7501F4B28}" type="slidenum">
              <a:rPr lang="en-US" smtClean="0"/>
              <a:pPr/>
              <a:t>‹#›</a:t>
            </a:fld>
            <a:endParaRPr lang="en-US" dirty="0"/>
          </a:p>
        </p:txBody>
      </p:sp>
      <p:sp>
        <p:nvSpPr>
          <p:cNvPr id="10"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9104270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18017798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35884700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28438290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6043264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grpSp>
        <p:nvGrpSpPr>
          <p:cNvPr id="5" name="Group 4"/>
          <p:cNvGrpSpPr/>
          <p:nvPr userDrawn="1"/>
        </p:nvGrpSpPr>
        <p:grpSpPr>
          <a:xfrm>
            <a:off x="1842053" y="5513768"/>
            <a:ext cx="8507894" cy="1344232"/>
            <a:chOff x="318052" y="5513768"/>
            <a:chExt cx="8507894" cy="1344232"/>
          </a:xfrm>
        </p:grpSpPr>
        <p:cxnSp>
          <p:nvCxnSpPr>
            <p:cNvPr id="6" name="Straight Connector 5"/>
            <p:cNvCxnSpPr/>
            <p:nvPr/>
          </p:nvCxnSpPr>
          <p:spPr>
            <a:xfrm>
              <a:off x="318052" y="6453229"/>
              <a:ext cx="2270954"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89006" y="5513768"/>
              <a:ext cx="3965986" cy="1344232"/>
            </a:xfrm>
            <a:prstGeom prst="rect">
              <a:avLst/>
            </a:prstGeom>
          </p:spPr>
        </p:pic>
        <p:cxnSp>
          <p:nvCxnSpPr>
            <p:cNvPr id="8" name="Straight Connector 7"/>
            <p:cNvCxnSpPr/>
            <p:nvPr/>
          </p:nvCxnSpPr>
          <p:spPr>
            <a:xfrm>
              <a:off x="6554992" y="6467475"/>
              <a:ext cx="2270954" cy="0"/>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itle 8"/>
          <p:cNvSpPr>
            <a:spLocks noGrp="1"/>
          </p:cNvSpPr>
          <p:nvPr>
            <p:ph type="title"/>
          </p:nvPr>
        </p:nvSpPr>
        <p:spPr/>
        <p:txBody>
          <a:bodyPr/>
          <a:lstStyle>
            <a:lvl1pPr algn="ctr">
              <a:defRPr b="1">
                <a:solidFill>
                  <a:schemeClr val="accent5">
                    <a:lumMod val="50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Text Placeholder 12"/>
          <p:cNvSpPr>
            <a:spLocks noGrp="1"/>
          </p:cNvSpPr>
          <p:nvPr>
            <p:ph type="body" sz="quarter" idx="12"/>
          </p:nvPr>
        </p:nvSpPr>
        <p:spPr>
          <a:xfrm>
            <a:off x="3421928" y="3331869"/>
            <a:ext cx="5348143" cy="1173739"/>
          </a:xfrm>
        </p:spPr>
        <p:txBody>
          <a:bodyPr/>
          <a:lstStyle>
            <a:lvl1pPr marL="0" indent="0">
              <a:buNone/>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204261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Blank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730" y="0"/>
            <a:ext cx="1590520" cy="1590520"/>
          </a:xfrm>
          <a:prstGeom prst="rect">
            <a:avLst/>
          </a:prstGeom>
        </p:spPr>
      </p:pic>
      <p:cxnSp>
        <p:nvCxnSpPr>
          <p:cNvPr id="3" name="Straight Connector 2"/>
          <p:cNvCxnSpPr/>
          <p:nvPr userDrawn="1"/>
        </p:nvCxnSpPr>
        <p:spPr>
          <a:xfrm>
            <a:off x="1716250" y="781014"/>
            <a:ext cx="9896630"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CFD7B3FC-F52A-4C3D-BF43-F2954D09CBBE}" type="slidenum">
              <a:rPr lang="en-US" smtClean="0"/>
              <a:t>‹#›</a:t>
            </a:fld>
            <a:endParaRPr lang="en-US" dirty="0"/>
          </a:p>
        </p:txBody>
      </p:sp>
    </p:spTree>
    <p:extLst>
      <p:ext uri="{BB962C8B-B14F-4D97-AF65-F5344CB8AC3E}">
        <p14:creationId xmlns:p14="http://schemas.microsoft.com/office/powerpoint/2010/main" val="903901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72640" y="91440"/>
            <a:ext cx="9997440" cy="914400"/>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2011905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BC1FA3B-F0C1-4F58-90BE-DCC7501F4B28}" type="slidenum">
              <a:rPr lang="en-US" smtClean="0"/>
              <a:pPr/>
              <a:t>‹#›</a:t>
            </a:fld>
            <a:endParaRPr lang="en-US" dirty="0"/>
          </a:p>
        </p:txBody>
      </p:sp>
    </p:spTree>
    <p:extLst>
      <p:ext uri="{BB962C8B-B14F-4D97-AF65-F5344CB8AC3E}">
        <p14:creationId xmlns:p14="http://schemas.microsoft.com/office/powerpoint/2010/main" val="3552743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314450"/>
            <a:ext cx="6172200" cy="4874894"/>
          </a:xfrm>
        </p:spPr>
        <p:txBody>
          <a:bodyPr/>
          <a:lstStyle>
            <a:lvl1pPr>
              <a:defRPr sz="3200">
                <a:solidFill>
                  <a:schemeClr val="accent5">
                    <a:lumMod val="50000"/>
                  </a:schemeClr>
                </a:solidFill>
              </a:defRPr>
            </a:lvl1pPr>
            <a:lvl2pPr>
              <a:defRPr sz="2800">
                <a:solidFill>
                  <a:schemeClr val="accent5">
                    <a:lumMod val="50000"/>
                  </a:schemeClr>
                </a:solidFill>
              </a:defRPr>
            </a:lvl2pPr>
            <a:lvl3pPr>
              <a:defRPr sz="2400">
                <a:solidFill>
                  <a:schemeClr val="accent5">
                    <a:lumMod val="50000"/>
                  </a:schemeClr>
                </a:solidFill>
              </a:defRPr>
            </a:lvl3pPr>
            <a:lvl4pPr>
              <a:defRPr sz="2000">
                <a:solidFill>
                  <a:schemeClr val="accent5">
                    <a:lumMod val="50000"/>
                  </a:schemeClr>
                </a:solidFill>
              </a:defRPr>
            </a:lvl4pPr>
            <a:lvl5pPr>
              <a:defRPr sz="2000">
                <a:solidFill>
                  <a:schemeClr val="accent5">
                    <a:lumMod val="50000"/>
                  </a:schemeClr>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314456"/>
            <a:ext cx="3932237" cy="487489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5938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60328" y="1297307"/>
            <a:ext cx="6172200" cy="5012055"/>
          </a:xfrm>
        </p:spPr>
        <p:txBody>
          <a:bodyPr anchor="t"/>
          <a:lstStyle>
            <a:lvl1pPr marL="0" indent="0">
              <a:buNone/>
              <a:defRPr sz="3200">
                <a:solidFill>
                  <a:schemeClr val="accent5">
                    <a:lumMod val="50000"/>
                  </a:schemeClr>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839788" y="1297307"/>
            <a:ext cx="3932237" cy="5012055"/>
          </a:xfrm>
        </p:spPr>
        <p:txBody>
          <a:bodyPr/>
          <a:lstStyle>
            <a:lvl1pPr marL="0" indent="0">
              <a:buNone/>
              <a:defRPr sz="1600">
                <a:solidFill>
                  <a:schemeClr val="accent5">
                    <a:lumMod val="50000"/>
                  </a:schemeClr>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C1FA3B-F0C1-4F58-90BE-DCC7501F4B28}" type="slidenum">
              <a:rPr lang="en-US" smtClean="0"/>
              <a:pPr/>
              <a:t>‹#›</a:t>
            </a:fld>
            <a:endParaRPr lang="en-US" dirty="0"/>
          </a:p>
        </p:txBody>
      </p:sp>
      <p:sp>
        <p:nvSpPr>
          <p:cNvPr id="8"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5803879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4.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4.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5.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6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6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6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7B3FC-F52A-4C3D-BF43-F2954D09CBBE}" type="slidenum">
              <a:rPr lang="en-US" smtClean="0"/>
              <a:t>‹#›</a:t>
            </a:fld>
            <a:endParaRPr lang="en-US" dirty="0"/>
          </a:p>
        </p:txBody>
      </p:sp>
    </p:spTree>
    <p:extLst>
      <p:ext uri="{BB962C8B-B14F-4D97-AF65-F5344CB8AC3E}">
        <p14:creationId xmlns:p14="http://schemas.microsoft.com/office/powerpoint/2010/main" val="1422370371"/>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1131570"/>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1511216"/>
            <a:ext cx="11277600" cy="46634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5"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6"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
        <p:nvSpPr>
          <p:cNvPr id="7" name="Rectangle 6"/>
          <p:cNvSpPr/>
          <p:nvPr/>
        </p:nvSpPr>
        <p:spPr>
          <a:xfrm>
            <a:off x="0" y="6721476"/>
            <a:ext cx="12192000" cy="136524"/>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p:nvPicPr>
        <p:blipFill rotWithShape="1">
          <a:blip r:embed="rId14" cstate="print">
            <a:extLst>
              <a:ext uri="{28A0092B-C50C-407E-A947-70E740481C1C}">
                <a14:useLocalDpi xmlns:a14="http://schemas.microsoft.com/office/drawing/2010/main" val="0"/>
              </a:ext>
            </a:extLst>
          </a:blip>
          <a:srcRect l="15228" r="-1522"/>
          <a:stretch/>
        </p:blipFill>
        <p:spPr>
          <a:xfrm>
            <a:off x="0" y="11"/>
            <a:ext cx="2072640" cy="1453899"/>
          </a:xfrm>
          <a:prstGeom prst="rect">
            <a:avLst/>
          </a:prstGeom>
        </p:spPr>
      </p:pic>
    </p:spTree>
    <p:extLst>
      <p:ext uri="{BB962C8B-B14F-4D97-AF65-F5344CB8AC3E}">
        <p14:creationId xmlns:p14="http://schemas.microsoft.com/office/powerpoint/2010/main" val="10188792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hf hdr="0" ftr="0" dt="0"/>
  <p:txStyles>
    <p:titleStyle>
      <a:lvl1pPr algn="ctr" defTabSz="914377" rtl="0" eaLnBrk="1" latinLnBrk="0" hangingPunct="1">
        <a:lnSpc>
          <a:spcPct val="90000"/>
        </a:lnSpc>
        <a:spcBef>
          <a:spcPct val="0"/>
        </a:spcBef>
        <a:buNone/>
        <a:defRPr sz="3600" kern="1200">
          <a:solidFill>
            <a:schemeClr val="bg1"/>
          </a:solidFill>
          <a:effectLst>
            <a:outerShdw blurRad="50800" dist="38100" dir="5400000" algn="t" rotWithShape="0">
              <a:prstClr val="black">
                <a:alpha val="40000"/>
              </a:prstClr>
            </a:outerShdw>
          </a:effectLst>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accent5">
              <a:lumMod val="50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accent5">
              <a:lumMod val="50000"/>
            </a:schemeClr>
          </a:solidFill>
          <a:latin typeface="+mj-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accent5">
              <a:lumMod val="50000"/>
            </a:schemeClr>
          </a:solidFill>
          <a:latin typeface="+mj-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1131570"/>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2400" dirty="0">
              <a:solidFill>
                <a:prstClr val="white"/>
              </a:solidFill>
            </a:endParaRPr>
          </a:p>
        </p:txBody>
      </p:sp>
      <p:sp>
        <p:nvSpPr>
          <p:cNvPr id="2"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1511216"/>
            <a:ext cx="11277600" cy="46634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8603" y="6406376"/>
            <a:ext cx="1516380" cy="315100"/>
          </a:xfrm>
          <a:prstGeom prst="rect">
            <a:avLst/>
          </a:prstGeom>
        </p:spPr>
        <p:txBody>
          <a:bodyPr vert="horz" lIns="91440" tIns="45720" rIns="91440" bIns="45720" rtlCol="0" anchor="ctr"/>
          <a:lstStyle>
            <a:lvl1pPr algn="l">
              <a:defRPr sz="1200">
                <a:solidFill>
                  <a:srgbClr val="8FA5D1"/>
                </a:solidFill>
              </a:defRPr>
            </a:lvl1pPr>
          </a:lstStyle>
          <a:p>
            <a:pPr eaLnBrk="0" fontAlgn="base" hangingPunct="0">
              <a:spcBef>
                <a:spcPct val="0"/>
              </a:spcBef>
              <a:spcAft>
                <a:spcPct val="0"/>
              </a:spcAft>
            </a:pPr>
            <a:endParaRPr lang="en-US" dirty="0">
              <a:latin typeface="Arial" charset="0"/>
              <a:ea typeface="ＭＳ Ｐゴシック" pitchFamily="-16" charset="-128"/>
            </a:endParaRPr>
          </a:p>
        </p:txBody>
      </p:sp>
      <p:sp>
        <p:nvSpPr>
          <p:cNvPr id="5"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pPr eaLnBrk="0" fontAlgn="base" hangingPunct="0">
              <a:spcBef>
                <a:spcPct val="0"/>
              </a:spcBef>
              <a:spcAft>
                <a:spcPct val="0"/>
              </a:spcAft>
            </a:pPr>
            <a:endParaRPr lang="en-US" dirty="0">
              <a:latin typeface="Arial" charset="0"/>
              <a:ea typeface="ＭＳ Ｐゴシック" pitchFamily="-16" charset="-128"/>
            </a:endParaRPr>
          </a:p>
        </p:txBody>
      </p:sp>
      <p:sp>
        <p:nvSpPr>
          <p:cNvPr id="6"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pPr eaLnBrk="0" fontAlgn="base" hangingPunct="0">
              <a:spcBef>
                <a:spcPct val="0"/>
              </a:spcBef>
              <a:spcAft>
                <a:spcPct val="0"/>
              </a:spcAft>
            </a:pPr>
            <a:fld id="{2BC1FA3B-F0C1-4F58-90BE-DCC7501F4B28}" type="slidenum">
              <a:rPr lang="en-US" smtClean="0">
                <a:latin typeface="Arial" charset="0"/>
                <a:ea typeface="ＭＳ Ｐゴシック" pitchFamily="-16" charset="-128"/>
              </a:rPr>
              <a:pPr eaLnBrk="0" fontAlgn="base" hangingPunct="0">
                <a:spcBef>
                  <a:spcPct val="0"/>
                </a:spcBef>
                <a:spcAft>
                  <a:spcPct val="0"/>
                </a:spcAft>
              </a:pPr>
              <a:t>‹#›</a:t>
            </a:fld>
            <a:endParaRPr lang="en-US" dirty="0">
              <a:latin typeface="Arial" charset="0"/>
              <a:ea typeface="ＭＳ Ｐゴシック" pitchFamily="-16" charset="-128"/>
            </a:endParaRPr>
          </a:p>
        </p:txBody>
      </p:sp>
      <p:sp>
        <p:nvSpPr>
          <p:cNvPr id="7" name="Rectangle 6"/>
          <p:cNvSpPr/>
          <p:nvPr/>
        </p:nvSpPr>
        <p:spPr>
          <a:xfrm>
            <a:off x="0" y="6721476"/>
            <a:ext cx="12192000" cy="136524"/>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2400" dirty="0">
              <a:solidFill>
                <a:prstClr val="white"/>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15228" r="-1522"/>
          <a:stretch/>
        </p:blipFill>
        <p:spPr>
          <a:xfrm>
            <a:off x="0" y="27688"/>
            <a:ext cx="1072353" cy="1057702"/>
          </a:xfrm>
          <a:prstGeom prst="rect">
            <a:avLst/>
          </a:prstGeom>
        </p:spPr>
      </p:pic>
    </p:spTree>
    <p:extLst>
      <p:ext uri="{BB962C8B-B14F-4D97-AF65-F5344CB8AC3E}">
        <p14:creationId xmlns:p14="http://schemas.microsoft.com/office/powerpoint/2010/main" val="883395493"/>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defTabSz="914377" rtl="0" eaLnBrk="1" latinLnBrk="0" hangingPunct="1">
        <a:lnSpc>
          <a:spcPct val="90000"/>
        </a:lnSpc>
        <a:spcBef>
          <a:spcPct val="0"/>
        </a:spcBef>
        <a:buNone/>
        <a:defRPr sz="3600" kern="1200">
          <a:solidFill>
            <a:schemeClr val="bg1"/>
          </a:solidFill>
          <a:effectLst>
            <a:outerShdw blurRad="50800" dist="38100" dir="5400000" algn="t" rotWithShape="0">
              <a:prstClr val="black">
                <a:alpha val="40000"/>
              </a:prstClr>
            </a:outerShdw>
          </a:effectLst>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accent5">
              <a:lumMod val="50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accent5">
              <a:lumMod val="50000"/>
            </a:schemeClr>
          </a:solidFill>
          <a:latin typeface="+mj-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accent5">
              <a:lumMod val="50000"/>
            </a:schemeClr>
          </a:solidFill>
          <a:latin typeface="+mj-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accent5">
              <a:lumMod val="50000"/>
            </a:schemeClr>
          </a:solidFill>
          <a:latin typeface="+mj-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14" descr="7"/>
          <p:cNvPicPr>
            <a:picLocks noChangeAspect="1" noChangeArrowheads="1"/>
          </p:cNvPicPr>
          <p:nvPr/>
        </p:nvPicPr>
        <p:blipFill>
          <a:blip r:embed="rId18" cstate="print"/>
          <a:srcRect/>
          <a:stretch>
            <a:fillRect/>
          </a:stretch>
        </p:blipFill>
        <p:spPr bwMode="auto">
          <a:xfrm>
            <a:off x="0" y="2"/>
            <a:ext cx="12194117" cy="6859588"/>
          </a:xfrm>
          <a:prstGeom prst="rect">
            <a:avLst/>
          </a:prstGeom>
          <a:noFill/>
          <a:ln w="9525">
            <a:noFill/>
            <a:miter lim="800000"/>
            <a:headEnd/>
            <a:tailEnd/>
          </a:ln>
        </p:spPr>
      </p:pic>
      <p:sp>
        <p:nvSpPr>
          <p:cNvPr id="2" name="Title Placeholder 1"/>
          <p:cNvSpPr>
            <a:spLocks noGrp="1"/>
          </p:cNvSpPr>
          <p:nvPr>
            <p:ph type="title"/>
          </p:nvPr>
        </p:nvSpPr>
        <p:spPr>
          <a:xfrm>
            <a:off x="2133600" y="228600"/>
            <a:ext cx="9144000" cy="990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6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fontAlgn="base" hangingPunct="0">
              <a:spcBef>
                <a:spcPct val="0"/>
              </a:spcBef>
              <a:spcAft>
                <a:spcPct val="0"/>
              </a:spcAft>
            </a:pPr>
            <a:endParaRPr lang="en-US" dirty="0">
              <a:solidFill>
                <a:prstClr val="black">
                  <a:tint val="75000"/>
                </a:prstClr>
              </a:solidFill>
              <a:latin typeface="Arial" charset="0"/>
              <a:ea typeface="ＭＳ Ｐゴシック" pitchFamily="-16" charset="-128"/>
            </a:endParaRPr>
          </a:p>
        </p:txBody>
      </p:sp>
      <p:sp>
        <p:nvSpPr>
          <p:cNvPr id="5" name="Footer Placeholder 4"/>
          <p:cNvSpPr>
            <a:spLocks noGrp="1"/>
          </p:cNvSpPr>
          <p:nvPr>
            <p:ph type="ftr" sz="quarter" idx="3"/>
          </p:nvPr>
        </p:nvSpPr>
        <p:spPr>
          <a:xfrm>
            <a:off x="4165600" y="635636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pPr>
            <a:endParaRPr lang="en-US" dirty="0">
              <a:solidFill>
                <a:prstClr val="black">
                  <a:tint val="75000"/>
                </a:prstClr>
              </a:solidFill>
              <a:latin typeface="Arial" charset="0"/>
              <a:ea typeface="ＭＳ Ｐゴシック" pitchFamily="-16" charset="-128"/>
            </a:endParaRPr>
          </a:p>
        </p:txBody>
      </p:sp>
      <p:sp>
        <p:nvSpPr>
          <p:cNvPr id="6" name="Slide Number Placeholder 5"/>
          <p:cNvSpPr>
            <a:spLocks noGrp="1"/>
          </p:cNvSpPr>
          <p:nvPr>
            <p:ph type="sldNum" sz="quarter" idx="4"/>
          </p:nvPr>
        </p:nvSpPr>
        <p:spPr>
          <a:xfrm>
            <a:off x="8737600" y="635636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2BC1FA3B-F0C1-4F58-90BE-DCC7501F4B28}" type="slidenum">
              <a:rPr lang="en-US" smtClean="0">
                <a:solidFill>
                  <a:prstClr val="black">
                    <a:tint val="75000"/>
                  </a:prstClr>
                </a:solidFill>
                <a:latin typeface="Arial" charset="0"/>
                <a:ea typeface="ＭＳ Ｐゴシック" pitchFamily="-16" charset="-128"/>
              </a:rPr>
              <a:pPr eaLnBrk="0" fontAlgn="base" hangingPunct="0">
                <a:spcBef>
                  <a:spcPct val="0"/>
                </a:spcBef>
                <a:spcAft>
                  <a:spcPct val="0"/>
                </a:spcAft>
              </a:pPr>
              <a:t>‹#›</a:t>
            </a:fld>
            <a:endParaRPr lang="en-US" dirty="0">
              <a:solidFill>
                <a:prstClr val="black">
                  <a:tint val="75000"/>
                </a:prstClr>
              </a:solidFill>
              <a:latin typeface="Arial" charset="0"/>
              <a:ea typeface="ＭＳ Ｐゴシック" pitchFamily="-16" charset="-128"/>
            </a:endParaRPr>
          </a:p>
        </p:txBody>
      </p:sp>
    </p:spTree>
    <p:extLst>
      <p:ext uri="{BB962C8B-B14F-4D97-AF65-F5344CB8AC3E}">
        <p14:creationId xmlns:p14="http://schemas.microsoft.com/office/powerpoint/2010/main" val="117507059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hf hdr="0" ftr="0" dt="0"/>
  <p:txStyles>
    <p:titleStyle>
      <a:lvl1pPr algn="ctr" defTabSz="914377" rtl="0" eaLnBrk="1" latinLnBrk="0" hangingPunct="1">
        <a:spcBef>
          <a:spcPct val="0"/>
        </a:spcBef>
        <a:buNone/>
        <a:defRPr sz="4400" kern="1200">
          <a:solidFill>
            <a:srgbClr val="1B1E7A"/>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rgbClr val="1B1E7A"/>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rgbClr val="1B1E7A"/>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rgbClr val="1B1E7A"/>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rgbClr val="1B1E7A"/>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rgbClr val="1B1E7A"/>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1131570"/>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2072640" y="91440"/>
            <a:ext cx="999744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1511216"/>
            <a:ext cx="11277600" cy="46634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8602" y="6406376"/>
            <a:ext cx="1516380" cy="315100"/>
          </a:xfrm>
          <a:prstGeom prst="rect">
            <a:avLst/>
          </a:prstGeom>
        </p:spPr>
        <p:txBody>
          <a:bodyPr vert="horz" lIns="91440" tIns="45720" rIns="91440" bIns="45720" rtlCol="0" anchor="ctr"/>
          <a:lstStyle>
            <a:lvl1pPr algn="l">
              <a:defRPr sz="1200">
                <a:solidFill>
                  <a:srgbClr val="8FA5D1"/>
                </a:solidFill>
              </a:defRPr>
            </a:lvl1pPr>
          </a:lstStyle>
          <a:p>
            <a:endParaRPr lang="en-US" dirty="0"/>
          </a:p>
        </p:txBody>
      </p:sp>
      <p:sp>
        <p:nvSpPr>
          <p:cNvPr id="5" name="Footer Placeholder 4"/>
          <p:cNvSpPr>
            <a:spLocks noGrp="1"/>
          </p:cNvSpPr>
          <p:nvPr>
            <p:ph type="ftr" sz="quarter" idx="3"/>
          </p:nvPr>
        </p:nvSpPr>
        <p:spPr>
          <a:xfrm>
            <a:off x="2019300" y="6414383"/>
            <a:ext cx="8656320" cy="315100"/>
          </a:xfrm>
          <a:prstGeom prst="rect">
            <a:avLst/>
          </a:prstGeom>
        </p:spPr>
        <p:txBody>
          <a:bodyPr vert="horz" lIns="91440" tIns="45720" rIns="91440" bIns="45720" rtlCol="0" anchor="ctr"/>
          <a:lstStyle>
            <a:lvl1pPr algn="ctr">
              <a:defRPr sz="1200">
                <a:solidFill>
                  <a:srgbClr val="8FA5D1"/>
                </a:solidFill>
              </a:defRPr>
            </a:lvl1pPr>
          </a:lstStyle>
          <a:p>
            <a:endParaRPr lang="en-US" dirty="0"/>
          </a:p>
        </p:txBody>
      </p:sp>
      <p:sp>
        <p:nvSpPr>
          <p:cNvPr id="6" name="Slide Number Placeholder 5"/>
          <p:cNvSpPr>
            <a:spLocks noGrp="1"/>
          </p:cNvSpPr>
          <p:nvPr>
            <p:ph type="sldNum" sz="quarter" idx="4"/>
          </p:nvPr>
        </p:nvSpPr>
        <p:spPr>
          <a:xfrm>
            <a:off x="10850879" y="6406376"/>
            <a:ext cx="1089660" cy="315100"/>
          </a:xfrm>
          <a:prstGeom prst="rect">
            <a:avLst/>
          </a:prstGeom>
        </p:spPr>
        <p:txBody>
          <a:bodyPr vert="horz" lIns="91440" tIns="45720" rIns="91440" bIns="45720" rtlCol="0" anchor="ctr"/>
          <a:lstStyle>
            <a:lvl1pPr algn="r">
              <a:defRPr sz="1200">
                <a:solidFill>
                  <a:srgbClr val="8FA5D1"/>
                </a:solidFill>
              </a:defRPr>
            </a:lvl1pPr>
          </a:lstStyle>
          <a:p>
            <a:fld id="{2BC1FA3B-F0C1-4F58-90BE-DCC7501F4B28}" type="slidenum">
              <a:rPr lang="en-US" smtClean="0"/>
              <a:pPr/>
              <a:t>‹#›</a:t>
            </a:fld>
            <a:endParaRPr lang="en-US" dirty="0"/>
          </a:p>
        </p:txBody>
      </p:sp>
      <p:sp>
        <p:nvSpPr>
          <p:cNvPr id="7" name="Rectangle 6"/>
          <p:cNvSpPr/>
          <p:nvPr/>
        </p:nvSpPr>
        <p:spPr>
          <a:xfrm>
            <a:off x="0" y="6721476"/>
            <a:ext cx="12192000" cy="136524"/>
          </a:xfrm>
          <a:prstGeom prst="rect">
            <a:avLst/>
          </a:prstGeom>
          <a:solidFill>
            <a:srgbClr val="253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p:nvPicPr>
        <p:blipFill rotWithShape="1">
          <a:blip r:embed="rId14" cstate="print">
            <a:extLst>
              <a:ext uri="{28A0092B-C50C-407E-A947-70E740481C1C}">
                <a14:useLocalDpi xmlns:a14="http://schemas.microsoft.com/office/drawing/2010/main" val="0"/>
              </a:ext>
            </a:extLst>
          </a:blip>
          <a:srcRect l="15228" r="-1522"/>
          <a:stretch/>
        </p:blipFill>
        <p:spPr>
          <a:xfrm>
            <a:off x="0" y="-1918"/>
            <a:ext cx="1242062" cy="1101115"/>
          </a:xfrm>
          <a:prstGeom prst="rect">
            <a:avLst/>
          </a:prstGeom>
        </p:spPr>
      </p:pic>
    </p:spTree>
    <p:extLst>
      <p:ext uri="{BB962C8B-B14F-4D97-AF65-F5344CB8AC3E}">
        <p14:creationId xmlns:p14="http://schemas.microsoft.com/office/powerpoint/2010/main" val="3227765184"/>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lnSpc>
          <a:spcPct val="90000"/>
        </a:lnSpc>
        <a:spcBef>
          <a:spcPct val="0"/>
        </a:spcBef>
        <a:buNone/>
        <a:defRPr sz="3600" kern="1200">
          <a:solidFill>
            <a:schemeClr val="bg1"/>
          </a:solidFill>
          <a:effectLst>
            <a:outerShdw blurRad="50800" dist="38100" dir="5400000" algn="t" rotWithShape="0">
              <a:prstClr val="black">
                <a:alpha val="40000"/>
              </a:prstClr>
            </a:outerShdw>
          </a:effectLst>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7B3FC-F52A-4C3D-BF43-F2954D09CBBE}" type="slidenum">
              <a:rPr lang="en-US" smtClean="0"/>
              <a:t>‹#›</a:t>
            </a:fld>
            <a:endParaRPr lang="en-US" dirty="0"/>
          </a:p>
        </p:txBody>
      </p:sp>
    </p:spTree>
    <p:extLst>
      <p:ext uri="{BB962C8B-B14F-4D97-AF65-F5344CB8AC3E}">
        <p14:creationId xmlns:p14="http://schemas.microsoft.com/office/powerpoint/2010/main" val="989339337"/>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7" r:id="rId7"/>
    <p:sldLayoutId id="2147483742" r:id="rId8"/>
    <p:sldLayoutId id="2147483743" r:id="rId9"/>
    <p:sldLayoutId id="2147483744" r:id="rId10"/>
    <p:sldLayoutId id="2147483745" r:id="rId11"/>
    <p:sldLayoutId id="2147483741" r:id="rId12"/>
    <p:sldLayoutId id="2147483746"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5.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55.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55.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5.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55.xml"/><Relationship Id="rId6" Type="http://schemas.openxmlformats.org/officeDocument/2006/relationships/image" Target="../media/image21.png"/><Relationship Id="rId5" Type="http://schemas.openxmlformats.org/officeDocument/2006/relationships/image" Target="../media/image1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3" Type="http://schemas.openxmlformats.org/officeDocument/2006/relationships/hyperlink" Target="http://www.census.gov/RDO" TargetMode="External"/><Relationship Id="rId2" Type="http://schemas.openxmlformats.org/officeDocument/2006/relationships/notesSlide" Target="../notesSlides/notesSlide3.xml"/><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5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11835" y="1098163"/>
            <a:ext cx="8168329" cy="2944396"/>
          </a:xfrm>
          <a:prstGeom prst="rect">
            <a:avLst/>
          </a:prstGeom>
          <a:noFill/>
        </p:spPr>
        <p:txBody>
          <a:bodyPr wrap="square" rtlCol="0">
            <a:spAutoFit/>
          </a:bodyPr>
          <a:lstStyle/>
          <a:p>
            <a:pPr algn="ctr" defTabSz="914377">
              <a:spcBef>
                <a:spcPts val="1000"/>
              </a:spcBef>
            </a:pPr>
            <a:r>
              <a:rPr lang="en-US" sz="3200" b="1" dirty="0">
                <a:solidFill>
                  <a:srgbClr val="4472C4">
                    <a:lumMod val="50000"/>
                  </a:srgbClr>
                </a:solidFill>
                <a:latin typeface="Arial" panose="020B0604020202020204" pitchFamily="34" charset="0"/>
                <a:cs typeface="Arial" panose="020B0604020202020204" pitchFamily="34" charset="0"/>
              </a:rPr>
              <a:t>Census 2020 and Redistricting in Texas:</a:t>
            </a:r>
          </a:p>
          <a:p>
            <a:pPr algn="ctr" defTabSz="914377">
              <a:spcBef>
                <a:spcPts val="1000"/>
              </a:spcBef>
            </a:pPr>
            <a:r>
              <a:rPr lang="en-US" sz="3200" b="1" dirty="0">
                <a:solidFill>
                  <a:srgbClr val="4472C4">
                    <a:lumMod val="50000"/>
                  </a:srgbClr>
                </a:solidFill>
                <a:latin typeface="Arial" panose="020B0604020202020204" pitchFamily="34" charset="0"/>
                <a:cs typeface="Arial" panose="020B0604020202020204" pitchFamily="34" charset="0"/>
              </a:rPr>
              <a:t>East Texas</a:t>
            </a:r>
          </a:p>
          <a:p>
            <a:pPr algn="ctr" defTabSz="914377">
              <a:spcBef>
                <a:spcPts val="1000"/>
              </a:spcBef>
            </a:pPr>
            <a:endParaRPr lang="en-US" sz="3200" b="1" dirty="0">
              <a:solidFill>
                <a:srgbClr val="4472C4">
                  <a:lumMod val="50000"/>
                </a:srgbClr>
              </a:solidFill>
              <a:latin typeface="Arial" panose="020B0604020202020204" pitchFamily="34" charset="0"/>
              <a:cs typeface="Arial" panose="020B0604020202020204" pitchFamily="34" charset="0"/>
            </a:endParaRPr>
          </a:p>
          <a:p>
            <a:pPr algn="ctr" defTabSz="914377">
              <a:spcBef>
                <a:spcPts val="1000"/>
              </a:spcBef>
            </a:pPr>
            <a:r>
              <a:rPr lang="en-US" sz="2800" dirty="0">
                <a:solidFill>
                  <a:srgbClr val="4472C4">
                    <a:lumMod val="50000"/>
                  </a:srgbClr>
                </a:solidFill>
                <a:latin typeface="Calibri Light" panose="020F0302020204030204"/>
              </a:rPr>
              <a:t>Texas House Redistricting Hearing </a:t>
            </a:r>
          </a:p>
          <a:p>
            <a:pPr algn="ctr" defTabSz="914377">
              <a:spcBef>
                <a:spcPts val="1000"/>
              </a:spcBef>
            </a:pPr>
            <a:r>
              <a:rPr lang="en-US" sz="2800" dirty="0">
                <a:solidFill>
                  <a:srgbClr val="4472C4">
                    <a:lumMod val="50000"/>
                  </a:srgbClr>
                </a:solidFill>
                <a:latin typeface="Calibri Light" panose="020F0302020204030204"/>
              </a:rPr>
              <a:t>April 8, 2021</a:t>
            </a:r>
          </a:p>
        </p:txBody>
      </p:sp>
      <p:grpSp>
        <p:nvGrpSpPr>
          <p:cNvPr id="11" name="Group 10"/>
          <p:cNvGrpSpPr/>
          <p:nvPr/>
        </p:nvGrpSpPr>
        <p:grpSpPr>
          <a:xfrm>
            <a:off x="1842053" y="5513768"/>
            <a:ext cx="8507894" cy="1344232"/>
            <a:chOff x="318052" y="5513768"/>
            <a:chExt cx="8507894" cy="1344232"/>
          </a:xfrm>
        </p:grpSpPr>
        <p:cxnSp>
          <p:nvCxnSpPr>
            <p:cNvPr id="5" name="Straight Connector 4"/>
            <p:cNvCxnSpPr/>
            <p:nvPr/>
          </p:nvCxnSpPr>
          <p:spPr>
            <a:xfrm>
              <a:off x="318052" y="6453229"/>
              <a:ext cx="2270954"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9006" y="5513768"/>
              <a:ext cx="3965986" cy="1344232"/>
            </a:xfrm>
            <a:prstGeom prst="rect">
              <a:avLst/>
            </a:prstGeom>
          </p:spPr>
        </p:pic>
        <p:cxnSp>
          <p:nvCxnSpPr>
            <p:cNvPr id="7" name="Straight Connector 6"/>
            <p:cNvCxnSpPr/>
            <p:nvPr/>
          </p:nvCxnSpPr>
          <p:spPr>
            <a:xfrm>
              <a:off x="6554992" y="6467475"/>
              <a:ext cx="2270954" cy="0"/>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52196" y="4849921"/>
            <a:ext cx="341697" cy="341697"/>
          </a:xfrm>
          <a:prstGeom prst="rect">
            <a:avLst/>
          </a:prstGeom>
        </p:spPr>
      </p:pic>
      <p:sp>
        <p:nvSpPr>
          <p:cNvPr id="9" name="TextBox 8"/>
          <p:cNvSpPr txBox="1"/>
          <p:nvPr/>
        </p:nvSpPr>
        <p:spPr>
          <a:xfrm>
            <a:off x="5116890" y="4820710"/>
            <a:ext cx="4561172" cy="400110"/>
          </a:xfrm>
          <a:prstGeom prst="rect">
            <a:avLst/>
          </a:prstGeom>
          <a:noFill/>
        </p:spPr>
        <p:txBody>
          <a:bodyPr wrap="square" rtlCol="0">
            <a:spAutoFit/>
          </a:bodyPr>
          <a:lstStyle/>
          <a:p>
            <a:r>
              <a:rPr lang="en-US" sz="2000" dirty="0">
                <a:solidFill>
                  <a:schemeClr val="accent5">
                    <a:lumMod val="50000"/>
                  </a:schemeClr>
                </a:solidFill>
              </a:rPr>
              <a:t>@TexasDemography</a:t>
            </a:r>
          </a:p>
        </p:txBody>
      </p:sp>
    </p:spTree>
    <p:extLst>
      <p:ext uri="{BB962C8B-B14F-4D97-AF65-F5344CB8AC3E}">
        <p14:creationId xmlns:p14="http://schemas.microsoft.com/office/powerpoint/2010/main" val="3219636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BC1FA3B-F0C1-4F58-90BE-DCC7501F4B28}" type="slidenum">
              <a:rPr lang="en-US" smtClean="0"/>
              <a:pPr/>
              <a:t>10</a:t>
            </a:fld>
            <a:endParaRPr lang="en-US" dirty="0"/>
          </a:p>
        </p:txBody>
      </p:sp>
      <p:sp>
        <p:nvSpPr>
          <p:cNvPr id="2" name="Title 1"/>
          <p:cNvSpPr>
            <a:spLocks noGrp="1"/>
          </p:cNvSpPr>
          <p:nvPr>
            <p:ph type="title" idx="4294967295"/>
          </p:nvPr>
        </p:nvSpPr>
        <p:spPr>
          <a:xfrm>
            <a:off x="1721009" y="221952"/>
            <a:ext cx="9845161" cy="559396"/>
          </a:xfrm>
        </p:spPr>
        <p:txBody>
          <a:bodyPr>
            <a:noAutofit/>
          </a:bodyPr>
          <a:lstStyle/>
          <a:p>
            <a:r>
              <a:rPr lang="en-US" sz="2400" b="1" dirty="0">
                <a:solidFill>
                  <a:schemeClr val="accent5">
                    <a:lumMod val="75000"/>
                  </a:schemeClr>
                </a:solidFill>
                <a:latin typeface="Arial" panose="020B0604020202020204" pitchFamily="34" charset="0"/>
                <a:cs typeface="Arial" panose="020B0604020202020204" pitchFamily="34" charset="0"/>
              </a:rPr>
              <a:t>Projected Population by Race and Ethnicity, Texas 2010-2020</a:t>
            </a: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764101639"/>
              </p:ext>
            </p:extLst>
          </p:nvPr>
        </p:nvGraphicFramePr>
        <p:xfrm>
          <a:off x="838200" y="1354873"/>
          <a:ext cx="10653132" cy="500147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676404" y="6489550"/>
            <a:ext cx="4006225" cy="261610"/>
          </a:xfrm>
          <a:prstGeom prst="rect">
            <a:avLst/>
          </a:prstGeom>
          <a:noFill/>
        </p:spPr>
        <p:txBody>
          <a:bodyPr wrap="none" rtlCol="0">
            <a:spAutoFit/>
          </a:bodyPr>
          <a:lstStyle/>
          <a:p>
            <a:r>
              <a:rPr lang="en-US" sz="1100" dirty="0">
                <a:solidFill>
                  <a:schemeClr val="tx1">
                    <a:lumMod val="50000"/>
                    <a:lumOff val="50000"/>
                  </a:schemeClr>
                </a:solidFill>
              </a:rPr>
              <a:t>Source: Texas Demographic Center, 2018 Population Projections</a:t>
            </a:r>
          </a:p>
        </p:txBody>
      </p:sp>
    </p:spTree>
    <p:extLst>
      <p:ext uri="{BB962C8B-B14F-4D97-AF65-F5344CB8AC3E}">
        <p14:creationId xmlns:p14="http://schemas.microsoft.com/office/powerpoint/2010/main" val="3269154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BC1FA3B-F0C1-4F58-90BE-DCC7501F4B28}" type="slidenum">
              <a:rPr lang="en-US" smtClean="0"/>
              <a:pPr/>
              <a:t>11</a:t>
            </a:fld>
            <a:endParaRPr lang="en-US"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994824891"/>
              </p:ext>
            </p:extLst>
          </p:nvPr>
        </p:nvGraphicFramePr>
        <p:xfrm>
          <a:off x="1024684" y="1703913"/>
          <a:ext cx="10424531" cy="4652437"/>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idx="4294967295"/>
          </p:nvPr>
        </p:nvSpPr>
        <p:spPr>
          <a:xfrm>
            <a:off x="1726584" y="106840"/>
            <a:ext cx="9916598" cy="646149"/>
          </a:xfrm>
        </p:spPr>
        <p:txBody>
          <a:bodyPr>
            <a:noAutofit/>
          </a:bodyPr>
          <a:lstStyle/>
          <a:p>
            <a:r>
              <a:rPr lang="en-US" sz="2400" b="1" dirty="0">
                <a:solidFill>
                  <a:schemeClr val="accent5">
                    <a:lumMod val="75000"/>
                  </a:schemeClr>
                </a:solidFill>
                <a:latin typeface="Arial" panose="020B0604020202020204" pitchFamily="34" charset="0"/>
                <a:cs typeface="Arial" panose="020B0604020202020204" pitchFamily="34" charset="0"/>
              </a:rPr>
              <a:t>Projected Population Change and Percent of Total Projected Change by Race/Ethnicity, 2010-2020, Texas</a:t>
            </a:r>
          </a:p>
        </p:txBody>
      </p:sp>
      <p:sp>
        <p:nvSpPr>
          <p:cNvPr id="7" name="TextBox 6"/>
          <p:cNvSpPr txBox="1"/>
          <p:nvPr/>
        </p:nvSpPr>
        <p:spPr>
          <a:xfrm>
            <a:off x="1676404" y="6489550"/>
            <a:ext cx="4006225" cy="261610"/>
          </a:xfrm>
          <a:prstGeom prst="rect">
            <a:avLst/>
          </a:prstGeom>
          <a:noFill/>
        </p:spPr>
        <p:txBody>
          <a:bodyPr wrap="none" rtlCol="0">
            <a:spAutoFit/>
          </a:bodyPr>
          <a:lstStyle/>
          <a:p>
            <a:r>
              <a:rPr lang="en-US" sz="1100" dirty="0">
                <a:solidFill>
                  <a:schemeClr val="tx1">
                    <a:lumMod val="50000"/>
                    <a:lumOff val="50000"/>
                  </a:schemeClr>
                </a:solidFill>
              </a:rPr>
              <a:t>Source: Texas Demographic Center, 2018 Population Projections</a:t>
            </a:r>
          </a:p>
        </p:txBody>
      </p:sp>
    </p:spTree>
    <p:extLst>
      <p:ext uri="{BB962C8B-B14F-4D97-AF65-F5344CB8AC3E}">
        <p14:creationId xmlns:p14="http://schemas.microsoft.com/office/powerpoint/2010/main" val="4041956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C4F64-2913-44AF-A588-522B8D76F5FB}"/>
              </a:ext>
            </a:extLst>
          </p:cNvPr>
          <p:cNvSpPr>
            <a:spLocks noGrp="1"/>
          </p:cNvSpPr>
          <p:nvPr>
            <p:ph type="sldNum" sz="quarter" idx="12"/>
          </p:nvPr>
        </p:nvSpPr>
        <p:spPr/>
        <p:txBody>
          <a:bodyPr/>
          <a:lstStyle/>
          <a:p>
            <a:fld id="{CFD7B3FC-F52A-4C3D-BF43-F2954D09CBBE}" type="slidenum">
              <a:rPr lang="en-US" smtClean="0"/>
              <a:t>12</a:t>
            </a:fld>
            <a:endParaRPr lang="en-US" dirty="0"/>
          </a:p>
        </p:txBody>
      </p:sp>
      <p:pic>
        <p:nvPicPr>
          <p:cNvPr id="3" name="Picture 2">
            <a:extLst>
              <a:ext uri="{FF2B5EF4-FFF2-40B4-BE49-F238E27FC236}">
                <a16:creationId xmlns:a16="http://schemas.microsoft.com/office/drawing/2014/main" id="{4636C8EC-4C6D-4973-A8F2-5F317C7EA7ED}"/>
              </a:ext>
            </a:extLst>
          </p:cNvPr>
          <p:cNvPicPr>
            <a:picLocks noChangeAspect="1"/>
          </p:cNvPicPr>
          <p:nvPr/>
        </p:nvPicPr>
        <p:blipFill rotWithShape="1">
          <a:blip r:embed="rId2"/>
          <a:srcRect b="3292"/>
          <a:stretch/>
        </p:blipFill>
        <p:spPr>
          <a:xfrm>
            <a:off x="1859260" y="827103"/>
            <a:ext cx="9435067" cy="5361978"/>
          </a:xfrm>
          <a:prstGeom prst="rect">
            <a:avLst/>
          </a:prstGeom>
        </p:spPr>
      </p:pic>
      <p:sp>
        <p:nvSpPr>
          <p:cNvPr id="4" name="Rectangle 3">
            <a:extLst>
              <a:ext uri="{FF2B5EF4-FFF2-40B4-BE49-F238E27FC236}">
                <a16:creationId xmlns:a16="http://schemas.microsoft.com/office/drawing/2014/main" id="{3A2A9E38-66A8-415D-A2CE-2DBF374A1E0F}"/>
              </a:ext>
            </a:extLst>
          </p:cNvPr>
          <p:cNvSpPr/>
          <p:nvPr/>
        </p:nvSpPr>
        <p:spPr>
          <a:xfrm>
            <a:off x="2046248" y="6369826"/>
            <a:ext cx="8564137" cy="369332"/>
          </a:xfrm>
          <a:prstGeom prst="rect">
            <a:avLst/>
          </a:prstGeom>
        </p:spPr>
        <p:txBody>
          <a:bodyPr wrap="square">
            <a:spAutoFit/>
          </a:bodyPr>
          <a:lstStyle/>
          <a:p>
            <a:r>
              <a:rPr lang="en-US" dirty="0"/>
              <a:t>https://www.census.gov/programs-surveys/decennial-census/about/rdo.html</a:t>
            </a:r>
          </a:p>
        </p:txBody>
      </p:sp>
    </p:spTree>
    <p:extLst>
      <p:ext uri="{BB962C8B-B14F-4D97-AF65-F5344CB8AC3E}">
        <p14:creationId xmlns:p14="http://schemas.microsoft.com/office/powerpoint/2010/main" val="3175741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B670FB-767C-4D72-9495-301D7C71EA75}"/>
              </a:ext>
            </a:extLst>
          </p:cNvPr>
          <p:cNvSpPr>
            <a:spLocks noGrp="1"/>
          </p:cNvSpPr>
          <p:nvPr>
            <p:ph type="sldNum" sz="quarter" idx="12"/>
          </p:nvPr>
        </p:nvSpPr>
        <p:spPr/>
        <p:txBody>
          <a:bodyPr/>
          <a:lstStyle/>
          <a:p>
            <a:fld id="{CFD7B3FC-F52A-4C3D-BF43-F2954D09CBBE}" type="slidenum">
              <a:rPr lang="en-US" smtClean="0"/>
              <a:t>13</a:t>
            </a:fld>
            <a:endParaRPr lang="en-US" dirty="0"/>
          </a:p>
        </p:txBody>
      </p:sp>
      <p:pic>
        <p:nvPicPr>
          <p:cNvPr id="3" name="Picture 2">
            <a:extLst>
              <a:ext uri="{FF2B5EF4-FFF2-40B4-BE49-F238E27FC236}">
                <a16:creationId xmlns:a16="http://schemas.microsoft.com/office/drawing/2014/main" id="{5A7685F0-0F25-47F3-A76E-1AF39B29FB17}"/>
              </a:ext>
            </a:extLst>
          </p:cNvPr>
          <p:cNvPicPr>
            <a:picLocks noChangeAspect="1"/>
          </p:cNvPicPr>
          <p:nvPr/>
        </p:nvPicPr>
        <p:blipFill>
          <a:blip r:embed="rId2"/>
          <a:stretch>
            <a:fillRect/>
          </a:stretch>
        </p:blipFill>
        <p:spPr>
          <a:xfrm>
            <a:off x="3306911" y="874739"/>
            <a:ext cx="4582390" cy="5618136"/>
          </a:xfrm>
          <a:prstGeom prst="rect">
            <a:avLst/>
          </a:prstGeom>
        </p:spPr>
      </p:pic>
      <p:sp>
        <p:nvSpPr>
          <p:cNvPr id="4" name="Rectangle 3">
            <a:extLst>
              <a:ext uri="{FF2B5EF4-FFF2-40B4-BE49-F238E27FC236}">
                <a16:creationId xmlns:a16="http://schemas.microsoft.com/office/drawing/2014/main" id="{AB64B5C0-2EB5-4057-BE31-C13A9FBF073C}"/>
              </a:ext>
            </a:extLst>
          </p:cNvPr>
          <p:cNvSpPr/>
          <p:nvPr/>
        </p:nvSpPr>
        <p:spPr>
          <a:xfrm>
            <a:off x="1123626" y="6348268"/>
            <a:ext cx="10314122" cy="369332"/>
          </a:xfrm>
          <a:prstGeom prst="rect">
            <a:avLst/>
          </a:prstGeom>
        </p:spPr>
        <p:txBody>
          <a:bodyPr wrap="square">
            <a:spAutoFit/>
          </a:bodyPr>
          <a:lstStyle/>
          <a:p>
            <a:r>
              <a:rPr lang="en-US" dirty="0"/>
              <a:t>https://www.census.gov/newsroom/press-releases/2020/2020-census-quality-assessments.html</a:t>
            </a:r>
          </a:p>
        </p:txBody>
      </p:sp>
    </p:spTree>
    <p:extLst>
      <p:ext uri="{BB962C8B-B14F-4D97-AF65-F5344CB8AC3E}">
        <p14:creationId xmlns:p14="http://schemas.microsoft.com/office/powerpoint/2010/main" val="1941522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CDB1F9-B507-4671-9954-32F3695B08A0}"/>
              </a:ext>
            </a:extLst>
          </p:cNvPr>
          <p:cNvSpPr>
            <a:spLocks noGrp="1"/>
          </p:cNvSpPr>
          <p:nvPr>
            <p:ph type="sldNum" sz="quarter" idx="12"/>
          </p:nvPr>
        </p:nvSpPr>
        <p:spPr/>
        <p:txBody>
          <a:bodyPr/>
          <a:lstStyle/>
          <a:p>
            <a:fld id="{CFD7B3FC-F52A-4C3D-BF43-F2954D09CBBE}" type="slidenum">
              <a:rPr lang="en-US" smtClean="0"/>
              <a:t>14</a:t>
            </a:fld>
            <a:endParaRPr lang="en-US" dirty="0"/>
          </a:p>
        </p:txBody>
      </p:sp>
      <p:pic>
        <p:nvPicPr>
          <p:cNvPr id="3" name="Picture 2">
            <a:extLst>
              <a:ext uri="{FF2B5EF4-FFF2-40B4-BE49-F238E27FC236}">
                <a16:creationId xmlns:a16="http://schemas.microsoft.com/office/drawing/2014/main" id="{34A0743F-B965-4238-B7E7-6FA5AF9E8CF9}"/>
              </a:ext>
            </a:extLst>
          </p:cNvPr>
          <p:cNvPicPr>
            <a:picLocks noChangeAspect="1"/>
          </p:cNvPicPr>
          <p:nvPr/>
        </p:nvPicPr>
        <p:blipFill>
          <a:blip r:embed="rId2"/>
          <a:stretch>
            <a:fillRect/>
          </a:stretch>
        </p:blipFill>
        <p:spPr>
          <a:xfrm>
            <a:off x="3319714" y="830766"/>
            <a:ext cx="5290886" cy="4877074"/>
          </a:xfrm>
          <a:prstGeom prst="rect">
            <a:avLst/>
          </a:prstGeom>
        </p:spPr>
      </p:pic>
      <p:sp>
        <p:nvSpPr>
          <p:cNvPr id="4" name="Rectangle 3">
            <a:extLst>
              <a:ext uri="{FF2B5EF4-FFF2-40B4-BE49-F238E27FC236}">
                <a16:creationId xmlns:a16="http://schemas.microsoft.com/office/drawing/2014/main" id="{CA6C6808-0FE2-4D79-B168-5E93170ACF32}"/>
              </a:ext>
            </a:extLst>
          </p:cNvPr>
          <p:cNvSpPr/>
          <p:nvPr/>
        </p:nvSpPr>
        <p:spPr>
          <a:xfrm>
            <a:off x="977527" y="5570429"/>
            <a:ext cx="13421532" cy="307777"/>
          </a:xfrm>
          <a:prstGeom prst="rect">
            <a:avLst/>
          </a:prstGeom>
        </p:spPr>
        <p:txBody>
          <a:bodyPr wrap="square">
            <a:spAutoFit/>
          </a:bodyPr>
          <a:lstStyle/>
          <a:p>
            <a:r>
              <a:rPr lang="en-US" sz="1400" dirty="0"/>
              <a:t>https://www.census.gov/programs-surveys/decennial-census/2020-census/planning-management/planning-docs/CQR-detailed-op-plan.html</a:t>
            </a:r>
          </a:p>
        </p:txBody>
      </p:sp>
      <p:sp>
        <p:nvSpPr>
          <p:cNvPr id="5" name="Rectangle 4">
            <a:extLst>
              <a:ext uri="{FF2B5EF4-FFF2-40B4-BE49-F238E27FC236}">
                <a16:creationId xmlns:a16="http://schemas.microsoft.com/office/drawing/2014/main" id="{E248B3DF-2EB2-4BA7-8DDE-4B9E98D0B73B}"/>
              </a:ext>
            </a:extLst>
          </p:cNvPr>
          <p:cNvSpPr/>
          <p:nvPr/>
        </p:nvSpPr>
        <p:spPr>
          <a:xfrm>
            <a:off x="977527" y="6231135"/>
            <a:ext cx="11615854" cy="307777"/>
          </a:xfrm>
          <a:prstGeom prst="rect">
            <a:avLst/>
          </a:prstGeom>
        </p:spPr>
        <p:txBody>
          <a:bodyPr wrap="square">
            <a:spAutoFit/>
          </a:bodyPr>
          <a:lstStyle/>
          <a:p>
            <a:r>
              <a:rPr lang="en-US" sz="1400" dirty="0"/>
              <a:t>https://www.census.gov/programs-surveys/decennial-census/decade/2010/program-management/cqr.html</a:t>
            </a:r>
          </a:p>
        </p:txBody>
      </p:sp>
      <p:sp>
        <p:nvSpPr>
          <p:cNvPr id="6" name="TextBox 5">
            <a:extLst>
              <a:ext uri="{FF2B5EF4-FFF2-40B4-BE49-F238E27FC236}">
                <a16:creationId xmlns:a16="http://schemas.microsoft.com/office/drawing/2014/main" id="{82EC9FED-4F25-4829-9218-7C0427CDEFC9}"/>
              </a:ext>
            </a:extLst>
          </p:cNvPr>
          <p:cNvSpPr txBox="1"/>
          <p:nvPr/>
        </p:nvSpPr>
        <p:spPr>
          <a:xfrm>
            <a:off x="977527" y="5938024"/>
            <a:ext cx="3397405" cy="646331"/>
          </a:xfrm>
          <a:prstGeom prst="rect">
            <a:avLst/>
          </a:prstGeom>
          <a:noFill/>
        </p:spPr>
        <p:txBody>
          <a:bodyPr wrap="none" rtlCol="0">
            <a:spAutoFit/>
          </a:bodyPr>
          <a:lstStyle/>
          <a:p>
            <a:r>
              <a:rPr lang="en-US" dirty="0"/>
              <a:t>Information on 2010 CQR process:</a:t>
            </a:r>
          </a:p>
          <a:p>
            <a:endParaRPr lang="en-US" dirty="0"/>
          </a:p>
        </p:txBody>
      </p:sp>
    </p:spTree>
    <p:extLst>
      <p:ext uri="{BB962C8B-B14F-4D97-AF65-F5344CB8AC3E}">
        <p14:creationId xmlns:p14="http://schemas.microsoft.com/office/powerpoint/2010/main" val="3580442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253160" y="1717344"/>
            <a:ext cx="5816325" cy="3222170"/>
            <a:chOff x="2819400" y="1905006"/>
            <a:chExt cx="6194121" cy="3428581"/>
          </a:xfrm>
        </p:grpSpPr>
        <p:sp>
          <p:nvSpPr>
            <p:cNvPr id="9" name="Rectangle 8"/>
            <p:cNvSpPr/>
            <p:nvPr/>
          </p:nvSpPr>
          <p:spPr>
            <a:xfrm>
              <a:off x="2819400" y="1905006"/>
              <a:ext cx="3089692" cy="818731"/>
            </a:xfrm>
            <a:prstGeom prst="rect">
              <a:avLst/>
            </a:prstGeom>
          </p:spPr>
          <p:txBody>
            <a:bodyPr wrap="none">
              <a:spAutoFit/>
            </a:bodyPr>
            <a:lstStyle/>
            <a:p>
              <a:pPr eaLnBrk="1" hangingPunct="1">
                <a:buNone/>
              </a:pPr>
              <a:r>
                <a:rPr lang="en-US" sz="4400" dirty="0">
                  <a:solidFill>
                    <a:schemeClr val="accent5">
                      <a:lumMod val="50000"/>
                    </a:schemeClr>
                  </a:solidFill>
                  <a:latin typeface="+mj-lt"/>
                </a:rPr>
                <a:t>Lloyd Potter</a:t>
              </a:r>
            </a:p>
          </p:txBody>
        </p:sp>
        <p:grpSp>
          <p:nvGrpSpPr>
            <p:cNvPr id="10" name="Group 9"/>
            <p:cNvGrpSpPr/>
            <p:nvPr/>
          </p:nvGrpSpPr>
          <p:grpSpPr>
            <a:xfrm>
              <a:off x="3159701" y="2877393"/>
              <a:ext cx="5853820" cy="2456194"/>
              <a:chOff x="1600524" y="3504238"/>
              <a:chExt cx="5853819" cy="2456194"/>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0524" y="5419306"/>
                <a:ext cx="380534" cy="380536"/>
              </a:xfrm>
              <a:prstGeom prst="rect">
                <a:avLst/>
              </a:prstGeom>
            </p:spPr>
          </p:pic>
          <p:sp>
            <p:nvSpPr>
              <p:cNvPr id="14" name="TextBox 13"/>
              <p:cNvSpPr txBox="1"/>
              <p:nvPr/>
            </p:nvSpPr>
            <p:spPr>
              <a:xfrm>
                <a:off x="2122976" y="3504238"/>
                <a:ext cx="5331367" cy="2456194"/>
              </a:xfrm>
              <a:prstGeom prst="rect">
                <a:avLst/>
              </a:prstGeom>
              <a:noFill/>
            </p:spPr>
            <p:txBody>
              <a:bodyPr wrap="square" rtlCol="0">
                <a:spAutoFit/>
              </a:bodyPr>
              <a:lstStyle/>
              <a:p>
                <a:pPr>
                  <a:lnSpc>
                    <a:spcPct val="150000"/>
                  </a:lnSpc>
                </a:pPr>
                <a:r>
                  <a:rPr lang="en-US" sz="2400" dirty="0">
                    <a:solidFill>
                      <a:schemeClr val="accent5">
                        <a:lumMod val="50000"/>
                      </a:schemeClr>
                    </a:solidFill>
                  </a:rPr>
                  <a:t>(210) 458-6530</a:t>
                </a:r>
              </a:p>
              <a:p>
                <a:pPr>
                  <a:lnSpc>
                    <a:spcPct val="150000"/>
                  </a:lnSpc>
                </a:pPr>
                <a:r>
                  <a:rPr lang="en-US" sz="2400" dirty="0">
                    <a:solidFill>
                      <a:schemeClr val="accent5">
                        <a:lumMod val="50000"/>
                      </a:schemeClr>
                    </a:solidFill>
                  </a:rPr>
                  <a:t>Lloyd.Potter@utsa.edu</a:t>
                </a:r>
              </a:p>
              <a:p>
                <a:pPr>
                  <a:lnSpc>
                    <a:spcPct val="150000"/>
                  </a:lnSpc>
                </a:pPr>
                <a:r>
                  <a:rPr lang="en-US" sz="2400" dirty="0">
                    <a:solidFill>
                      <a:schemeClr val="accent5">
                        <a:lumMod val="50000"/>
                      </a:schemeClr>
                    </a:solidFill>
                  </a:rPr>
                  <a:t>demographics.texas.gov</a:t>
                </a:r>
              </a:p>
              <a:p>
                <a:pPr>
                  <a:lnSpc>
                    <a:spcPct val="150000"/>
                  </a:lnSpc>
                </a:pPr>
                <a:r>
                  <a:rPr lang="en-US" sz="2400" dirty="0">
                    <a:solidFill>
                      <a:schemeClr val="accent5">
                        <a:lumMod val="50000"/>
                      </a:schemeClr>
                    </a:solidFill>
                  </a:rPr>
                  <a:t>@TexasDemography</a:t>
                </a:r>
              </a:p>
            </p:txBody>
          </p:sp>
        </p:grpSp>
        <p:pic>
          <p:nvPicPr>
            <p:cNvPr id="11" name="Picture 10"/>
            <p:cNvPicPr>
              <a:picLocks noChangeAspect="1"/>
            </p:cNvPicPr>
            <p:nvPr/>
          </p:nvPicPr>
          <p:blipFill>
            <a:blip r:embed="rId4"/>
            <a:stretch>
              <a:fillRect/>
            </a:stretch>
          </p:blipFill>
          <p:spPr>
            <a:xfrm>
              <a:off x="3145478" y="4240534"/>
              <a:ext cx="367960" cy="367960"/>
            </a:xfrm>
            <a:prstGeom prst="rect">
              <a:avLst/>
            </a:prstGeom>
          </p:spPr>
        </p:pic>
      </p:grpSp>
      <p:sp>
        <p:nvSpPr>
          <p:cNvPr id="2" name="Slide Number Placeholder 1"/>
          <p:cNvSpPr>
            <a:spLocks noGrp="1"/>
          </p:cNvSpPr>
          <p:nvPr>
            <p:ph type="sldNum" sz="quarter" idx="4294967295"/>
          </p:nvPr>
        </p:nvSpPr>
        <p:spPr>
          <a:xfrm>
            <a:off x="11374438" y="6407150"/>
            <a:ext cx="817562" cy="314325"/>
          </a:xfrm>
        </p:spPr>
        <p:txBody>
          <a:bodyPr/>
          <a:lstStyle/>
          <a:p>
            <a:fld id="{2BC1FA3B-F0C1-4F58-90BE-DCC7501F4B28}" type="slidenum">
              <a:rPr lang="en-US" smtClean="0"/>
              <a:pPr/>
              <a:t>15</a:t>
            </a:fld>
            <a:endParaRPr lang="en-US" dirty="0"/>
          </a:p>
        </p:txBody>
      </p:sp>
      <p:grpSp>
        <p:nvGrpSpPr>
          <p:cNvPr id="3" name="Group 2"/>
          <p:cNvGrpSpPr/>
          <p:nvPr/>
        </p:nvGrpSpPr>
        <p:grpSpPr>
          <a:xfrm>
            <a:off x="1842053" y="5513768"/>
            <a:ext cx="8492573" cy="1344232"/>
            <a:chOff x="318052" y="5513768"/>
            <a:chExt cx="8492573" cy="1344232"/>
          </a:xfrm>
        </p:grpSpPr>
        <p:cxnSp>
          <p:nvCxnSpPr>
            <p:cNvPr id="4" name="Straight Connector 3"/>
            <p:cNvCxnSpPr/>
            <p:nvPr/>
          </p:nvCxnSpPr>
          <p:spPr>
            <a:xfrm>
              <a:off x="318052" y="6453229"/>
              <a:ext cx="2270954"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89006" y="5513768"/>
              <a:ext cx="3965986" cy="1344232"/>
            </a:xfrm>
            <a:prstGeom prst="rect">
              <a:avLst/>
            </a:prstGeom>
          </p:spPr>
        </p:pic>
        <p:cxnSp>
          <p:nvCxnSpPr>
            <p:cNvPr id="6" name="Straight Connector 5"/>
            <p:cNvCxnSpPr/>
            <p:nvPr/>
          </p:nvCxnSpPr>
          <p:spPr>
            <a:xfrm>
              <a:off x="6486525" y="6467475"/>
              <a:ext cx="2324100" cy="0"/>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 name="AutoShape 2" descr="Image result for telephone icon vector"/>
          <p:cNvSpPr>
            <a:spLocks noChangeAspect="1" noChangeArrowheads="1"/>
          </p:cNvSpPr>
          <p:nvPr/>
        </p:nvSpPr>
        <p:spPr bwMode="auto">
          <a:xfrm>
            <a:off x="3353551" y="3172109"/>
            <a:ext cx="290141" cy="25538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34" name="Picture 10" descr="Image result for telephone icon vector"/>
          <p:cNvPicPr>
            <a:picLocks noChangeAspect="1" noChangeArrowheads="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84664" y="2719896"/>
            <a:ext cx="533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p:cNvPicPr>
          <p:nvPr/>
        </p:nvPicPr>
        <p:blipFill>
          <a:blip r:embed="rId7">
            <a:grayscl/>
          </a:blip>
          <a:stretch>
            <a:fillRect/>
          </a:stretch>
        </p:blipFill>
        <p:spPr>
          <a:xfrm>
            <a:off x="3556268" y="3342779"/>
            <a:ext cx="390195" cy="390523"/>
          </a:xfrm>
          <a:prstGeom prst="rect">
            <a:avLst/>
          </a:prstGeom>
        </p:spPr>
      </p:pic>
    </p:spTree>
    <p:extLst>
      <p:ext uri="{BB962C8B-B14F-4D97-AF65-F5344CB8AC3E}">
        <p14:creationId xmlns:p14="http://schemas.microsoft.com/office/powerpoint/2010/main" val="4071143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1716250" y="1032141"/>
            <a:ext cx="9896630" cy="5482959"/>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000" dirty="0">
              <a:latin typeface="Century Gothic" panose="020B05020202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730" y="0"/>
            <a:ext cx="1590520" cy="1590520"/>
          </a:xfrm>
          <a:prstGeom prst="rect">
            <a:avLst/>
          </a:prstGeom>
        </p:spPr>
      </p:pic>
      <p:cxnSp>
        <p:nvCxnSpPr>
          <p:cNvPr id="9" name="Straight Connector 8"/>
          <p:cNvCxnSpPr/>
          <p:nvPr/>
        </p:nvCxnSpPr>
        <p:spPr>
          <a:xfrm>
            <a:off x="1716250" y="781014"/>
            <a:ext cx="9896630" cy="14246"/>
          </a:xfrm>
          <a:prstGeom prst="line">
            <a:avLst/>
          </a:prstGeom>
          <a:ln w="3492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12420" y="6474982"/>
            <a:ext cx="8001000" cy="276999"/>
          </a:xfrm>
          <a:prstGeom prst="rect">
            <a:avLst/>
          </a:prstGeom>
        </p:spPr>
        <p:txBody>
          <a:bodyPr wrap="square">
            <a:spAutoFit/>
          </a:bodyPr>
          <a:lstStyle/>
          <a:p>
            <a:pPr>
              <a:defRPr/>
            </a:pPr>
            <a:r>
              <a:rPr lang="en-US" sz="1200" dirty="0">
                <a:solidFill>
                  <a:prstClr val="black">
                    <a:lumMod val="50000"/>
                    <a:lumOff val="50000"/>
                  </a:prstClr>
                </a:solidFill>
                <a:latin typeface="Calibri" panose="020F0502020204030204"/>
              </a:rPr>
              <a:t>	</a:t>
            </a:r>
          </a:p>
        </p:txBody>
      </p:sp>
      <p:sp>
        <p:nvSpPr>
          <p:cNvPr id="3" name="Slide Number Placeholder 2"/>
          <p:cNvSpPr>
            <a:spLocks noGrp="1"/>
          </p:cNvSpPr>
          <p:nvPr>
            <p:ph type="sldNum" sz="quarter" idx="12"/>
          </p:nvPr>
        </p:nvSpPr>
        <p:spPr/>
        <p:txBody>
          <a:bodyPr/>
          <a:lstStyle/>
          <a:p>
            <a:fld id="{CFD7B3FC-F52A-4C3D-BF43-F2954D09CBBE}" type="slidenum">
              <a:rPr lang="en-US" smtClean="0"/>
              <a:t>2</a:t>
            </a:fld>
            <a:endParaRPr lang="en-US" dirty="0"/>
          </a:p>
        </p:txBody>
      </p:sp>
      <p:sp>
        <p:nvSpPr>
          <p:cNvPr id="4" name="Rectangle 3">
            <a:extLst>
              <a:ext uri="{FF2B5EF4-FFF2-40B4-BE49-F238E27FC236}">
                <a16:creationId xmlns:a16="http://schemas.microsoft.com/office/drawing/2014/main" id="{3071C291-91E3-4903-B8BE-460127D65B8B}"/>
              </a:ext>
            </a:extLst>
          </p:cNvPr>
          <p:cNvSpPr/>
          <p:nvPr/>
        </p:nvSpPr>
        <p:spPr>
          <a:xfrm>
            <a:off x="1716250" y="927673"/>
            <a:ext cx="9691380" cy="4278094"/>
          </a:xfrm>
          <a:prstGeom prst="rect">
            <a:avLst/>
          </a:prstGeom>
        </p:spPr>
        <p:txBody>
          <a:bodyPr wrap="square">
            <a:spAutoFit/>
          </a:bodyPr>
          <a:lstStyle/>
          <a:p>
            <a:r>
              <a:rPr lang="en-US" sz="2400" b="1" dirty="0">
                <a:solidFill>
                  <a:schemeClr val="accent5">
                    <a:lumMod val="75000"/>
                  </a:schemeClr>
                </a:solidFill>
                <a:latin typeface="Arial" panose="020B0604020202020204" pitchFamily="34" charset="0"/>
                <a:cs typeface="Arial" panose="020B0604020202020204" pitchFamily="34" charset="0"/>
              </a:rPr>
              <a:t>Census 2020</a:t>
            </a:r>
          </a:p>
          <a:p>
            <a:endParaRPr lang="en-US" sz="2800" dirty="0">
              <a:solidFill>
                <a:schemeClr val="tx2"/>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a:solidFill>
                  <a:schemeClr val="tx2"/>
                </a:solidFill>
                <a:latin typeface="Arial" panose="020B0604020202020204" pitchFamily="34" charset="0"/>
                <a:cs typeface="Arial" panose="020B0604020202020204" pitchFamily="34" charset="0"/>
              </a:rPr>
              <a:t>Census counts used to </a:t>
            </a:r>
            <a:r>
              <a:rPr lang="en-US" sz="2400" u="sng" dirty="0">
                <a:solidFill>
                  <a:schemeClr val="tx2"/>
                </a:solidFill>
                <a:latin typeface="Arial" panose="020B0604020202020204" pitchFamily="34" charset="0"/>
                <a:cs typeface="Arial" panose="020B0604020202020204" pitchFamily="34" charset="0"/>
              </a:rPr>
              <a:t>reapportion the U.S. House of Representatives</a:t>
            </a:r>
            <a:r>
              <a:rPr lang="en-US" sz="2400" dirty="0">
                <a:solidFill>
                  <a:schemeClr val="tx2"/>
                </a:solidFill>
                <a:latin typeface="Arial" panose="020B0604020202020204" pitchFamily="34" charset="0"/>
                <a:cs typeface="Arial" panose="020B0604020202020204" pitchFamily="34" charset="0"/>
              </a:rPr>
              <a:t>, determining how many seats each state gets.</a:t>
            </a:r>
          </a:p>
          <a:p>
            <a:endParaRPr lang="en-US" sz="2400" dirty="0">
              <a:solidFill>
                <a:schemeClr val="tx2"/>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a:solidFill>
                  <a:schemeClr val="tx2"/>
                </a:solidFill>
                <a:latin typeface="Arial" panose="020B0604020202020204" pitchFamily="34" charset="0"/>
                <a:cs typeface="Arial" panose="020B0604020202020204" pitchFamily="34" charset="0"/>
              </a:rPr>
              <a:t>Census counts used by state officials to </a:t>
            </a:r>
            <a:r>
              <a:rPr lang="en-US" sz="2400" u="sng" dirty="0">
                <a:solidFill>
                  <a:schemeClr val="tx2"/>
                </a:solidFill>
                <a:latin typeface="Arial" panose="020B0604020202020204" pitchFamily="34" charset="0"/>
                <a:cs typeface="Arial" panose="020B0604020202020204" pitchFamily="34" charset="0"/>
              </a:rPr>
              <a:t>redraw</a:t>
            </a:r>
            <a:r>
              <a:rPr lang="en-US" sz="2400" dirty="0">
                <a:solidFill>
                  <a:schemeClr val="tx2"/>
                </a:solidFill>
                <a:latin typeface="Arial" panose="020B0604020202020204" pitchFamily="34" charset="0"/>
                <a:cs typeface="Arial" panose="020B0604020202020204" pitchFamily="34" charset="0"/>
              </a:rPr>
              <a:t> </a:t>
            </a:r>
            <a:r>
              <a:rPr lang="en-US" sz="2400" u="sng" dirty="0">
                <a:solidFill>
                  <a:schemeClr val="tx2"/>
                </a:solidFill>
                <a:latin typeface="Arial" panose="020B0604020202020204" pitchFamily="34" charset="0"/>
                <a:cs typeface="Arial" panose="020B0604020202020204" pitchFamily="34" charset="0"/>
              </a:rPr>
              <a:t>congressional and state legislative boundaries</a:t>
            </a:r>
            <a:r>
              <a:rPr lang="en-US" sz="2400" dirty="0">
                <a:solidFill>
                  <a:schemeClr val="tx2"/>
                </a:solidFill>
                <a:latin typeface="Arial" panose="020B0604020202020204" pitchFamily="34" charset="0"/>
                <a:cs typeface="Arial" panose="020B0604020202020204" pitchFamily="34" charset="0"/>
              </a:rPr>
              <a:t> to account for population shifts. </a:t>
            </a:r>
          </a:p>
          <a:p>
            <a:pPr marL="457200" indent="-457200">
              <a:buFont typeface="Arial" panose="020B0604020202020204" pitchFamily="34" charset="0"/>
              <a:buChar char="•"/>
            </a:pPr>
            <a:endParaRPr lang="en-US" sz="2400" dirty="0">
              <a:solidFill>
                <a:schemeClr val="tx2"/>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a:solidFill>
                  <a:schemeClr val="tx2"/>
                </a:solidFill>
                <a:latin typeface="Arial" panose="020B0604020202020204" pitchFamily="34" charset="0"/>
                <a:cs typeface="Arial" panose="020B0604020202020204" pitchFamily="34" charset="0"/>
              </a:rPr>
              <a:t>Census derived data are used to allocate over </a:t>
            </a:r>
            <a:r>
              <a:rPr lang="en-US" sz="2400" u="sng" dirty="0">
                <a:solidFill>
                  <a:schemeClr val="tx2"/>
                </a:solidFill>
                <a:latin typeface="Arial" panose="020B0604020202020204" pitchFamily="34" charset="0"/>
                <a:cs typeface="Arial" panose="020B0604020202020204" pitchFamily="34" charset="0"/>
              </a:rPr>
              <a:t>$1.5 trillion in federal funds</a:t>
            </a:r>
            <a:r>
              <a:rPr lang="en-US" sz="2400" dirty="0">
                <a:solidFill>
                  <a:schemeClr val="tx2"/>
                </a:solidFill>
                <a:latin typeface="Arial" panose="020B0604020202020204" pitchFamily="34" charset="0"/>
                <a:cs typeface="Arial" panose="020B0604020202020204" pitchFamily="34" charset="0"/>
              </a:rPr>
              <a:t> to support healthcare, education, transportation, and other service programs. </a:t>
            </a:r>
          </a:p>
        </p:txBody>
      </p:sp>
    </p:spTree>
    <p:extLst>
      <p:ext uri="{BB962C8B-B14F-4D97-AF65-F5344CB8AC3E}">
        <p14:creationId xmlns:p14="http://schemas.microsoft.com/office/powerpoint/2010/main" val="3986226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25433" y="858741"/>
            <a:ext cx="9072665" cy="5593014"/>
          </a:xfrm>
        </p:spPr>
        <p:txBody>
          <a:bodyPr>
            <a:normAutofit/>
          </a:bodyPr>
          <a:lstStyle/>
          <a:p>
            <a:pPr marL="0" indent="0">
              <a:buNone/>
            </a:pPr>
            <a:r>
              <a:rPr lang="en-US" sz="2400" b="1" dirty="0">
                <a:solidFill>
                  <a:schemeClr val="accent5">
                    <a:lumMod val="75000"/>
                  </a:schemeClr>
                </a:solidFill>
                <a:latin typeface="Arial" panose="020B0604020202020204" pitchFamily="34" charset="0"/>
                <a:cs typeface="Arial" panose="020B0604020202020204" pitchFamily="34" charset="0"/>
              </a:rPr>
              <a:t>Redistricting Dates</a:t>
            </a:r>
          </a:p>
          <a:p>
            <a:endParaRPr lang="en-US" sz="2400" dirty="0">
              <a:solidFill>
                <a:schemeClr val="accent1">
                  <a:lumMod val="50000"/>
                </a:schemeClr>
              </a:solidFill>
              <a:latin typeface="Arial" panose="020B0604020202020204" pitchFamily="34" charset="0"/>
              <a:cs typeface="Arial" panose="020B0604020202020204" pitchFamily="34" charset="0"/>
            </a:endParaRPr>
          </a:p>
          <a:p>
            <a:r>
              <a:rPr lang="en-US" sz="2400" dirty="0">
                <a:solidFill>
                  <a:schemeClr val="tx2"/>
                </a:solidFill>
                <a:latin typeface="Arial" panose="020B0604020202020204" pitchFamily="34" charset="0"/>
                <a:cs typeface="Arial" panose="020B0604020202020204" pitchFamily="34" charset="0"/>
              </a:rPr>
              <a:t>Apportionment File sent to POTUS on </a:t>
            </a:r>
            <a:r>
              <a:rPr lang="en-US" sz="2400" strike="sngStrike" dirty="0">
                <a:solidFill>
                  <a:schemeClr val="tx2"/>
                </a:solidFill>
                <a:latin typeface="Arial" panose="020B0604020202020204" pitchFamily="34" charset="0"/>
                <a:cs typeface="Arial" panose="020B0604020202020204" pitchFamily="34" charset="0"/>
              </a:rPr>
              <a:t>12/31/2020</a:t>
            </a:r>
            <a:r>
              <a:rPr lang="en-US" sz="2400" dirty="0">
                <a:solidFill>
                  <a:schemeClr val="tx2"/>
                </a:solidFill>
                <a:latin typeface="Arial" panose="020B0604020202020204" pitchFamily="34" charset="0"/>
                <a:cs typeface="Arial" panose="020B0604020202020204" pitchFamily="34" charset="0"/>
              </a:rPr>
              <a:t>- now by  April 30, 2021</a:t>
            </a:r>
          </a:p>
          <a:p>
            <a:r>
              <a:rPr lang="en-US" sz="2400" dirty="0">
                <a:solidFill>
                  <a:schemeClr val="tx2"/>
                </a:solidFill>
                <a:latin typeface="Arial" panose="020B0604020202020204" pitchFamily="34" charset="0"/>
                <a:cs typeface="Arial" panose="020B0604020202020204" pitchFamily="34" charset="0"/>
              </a:rPr>
              <a:t>Redistricting Data File (Public Law 94-171 File) received by the Governor no later than </a:t>
            </a:r>
            <a:r>
              <a:rPr lang="en-US" sz="2400" strike="sngStrike" dirty="0">
                <a:solidFill>
                  <a:schemeClr val="tx2"/>
                </a:solidFill>
                <a:latin typeface="Arial" panose="020B0604020202020204" pitchFamily="34" charset="0"/>
                <a:cs typeface="Arial" panose="020B0604020202020204" pitchFamily="34" charset="0"/>
              </a:rPr>
              <a:t>April 1, 2021 </a:t>
            </a:r>
            <a:r>
              <a:rPr lang="en-US" sz="2400" dirty="0">
                <a:solidFill>
                  <a:schemeClr val="tx2"/>
                </a:solidFill>
                <a:latin typeface="Arial" panose="020B0604020202020204" pitchFamily="34" charset="0"/>
                <a:cs typeface="Arial" panose="020B0604020202020204" pitchFamily="34" charset="0"/>
              </a:rPr>
              <a:t> - now by September 30, 2021</a:t>
            </a:r>
            <a:endParaRPr lang="en-US" sz="2400" strike="sngStrike" dirty="0">
              <a:solidFill>
                <a:schemeClr val="tx2"/>
              </a:solidFill>
              <a:latin typeface="Arial" panose="020B0604020202020204" pitchFamily="34" charset="0"/>
              <a:cs typeface="Arial" panose="020B0604020202020204" pitchFamily="34" charset="0"/>
            </a:endParaRPr>
          </a:p>
          <a:p>
            <a:r>
              <a:rPr lang="en-US" sz="2400" dirty="0">
                <a:solidFill>
                  <a:schemeClr val="tx2"/>
                </a:solidFill>
                <a:latin typeface="Arial" panose="020B0604020202020204" pitchFamily="34" charset="0"/>
                <a:cs typeface="Arial" panose="020B0604020202020204" pitchFamily="34" charset="0"/>
              </a:rPr>
              <a:t>PL 94-171 released to states in groups of 8 states per week, with one week prior notice</a:t>
            </a:r>
          </a:p>
          <a:p>
            <a:r>
              <a:rPr lang="en-US" sz="2400" dirty="0">
                <a:solidFill>
                  <a:schemeClr val="tx2"/>
                </a:solidFill>
                <a:latin typeface="Arial" panose="020B0604020202020204" pitchFamily="34" charset="0"/>
                <a:cs typeface="Arial" panose="020B0604020202020204" pitchFamily="34" charset="0"/>
              </a:rPr>
              <a:t>PL 94-171 File to include: </a:t>
            </a:r>
          </a:p>
          <a:p>
            <a:pPr lvl="1"/>
            <a:r>
              <a:rPr lang="en-US" dirty="0">
                <a:solidFill>
                  <a:schemeClr val="tx2"/>
                </a:solidFill>
                <a:latin typeface="Arial" panose="020B0604020202020204" pitchFamily="34" charset="0"/>
                <a:cs typeface="Arial" panose="020B0604020202020204" pitchFamily="34" charset="0"/>
              </a:rPr>
              <a:t>Race, Hispanic origin, 18 and older, occupancy status, and group quarters by type.</a:t>
            </a:r>
          </a:p>
          <a:p>
            <a:r>
              <a:rPr lang="en-US" sz="2400" dirty="0">
                <a:solidFill>
                  <a:schemeClr val="tx2"/>
                </a:solidFill>
                <a:latin typeface="Arial" panose="020B0604020202020204" pitchFamily="34" charset="0"/>
                <a:cs typeface="Arial" panose="020B0604020202020204" pitchFamily="34" charset="0"/>
              </a:rPr>
              <a:t>Data available at </a:t>
            </a:r>
            <a:r>
              <a:rPr lang="en-US" sz="2400" dirty="0">
                <a:solidFill>
                  <a:schemeClr val="accent1">
                    <a:lumMod val="50000"/>
                  </a:schemeClr>
                </a:solidFill>
                <a:latin typeface="Arial" panose="020B0604020202020204" pitchFamily="34" charset="0"/>
                <a:cs typeface="Arial" panose="020B0604020202020204" pitchFamily="34" charset="0"/>
                <a:hlinkClick r:id="rId3"/>
              </a:rPr>
              <a:t>WWW.CENSUS.GOV/RDO</a:t>
            </a:r>
            <a:r>
              <a:rPr lang="en-US" sz="2400" dirty="0">
                <a:solidFill>
                  <a:schemeClr val="accent1">
                    <a:lumMod val="50000"/>
                  </a:schemeClr>
                </a:solidFill>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D8B68E9A-AEB1-4FD3-BFDE-5A2A5CBBA9E8}"/>
              </a:ext>
            </a:extLst>
          </p:cNvPr>
          <p:cNvSpPr>
            <a:spLocks noGrp="1"/>
          </p:cNvSpPr>
          <p:nvPr>
            <p:ph type="sldNum" sz="quarter" idx="12"/>
          </p:nvPr>
        </p:nvSpPr>
        <p:spPr/>
        <p:txBody>
          <a:bodyPr/>
          <a:lstStyle/>
          <a:p>
            <a:fld id="{CFD7B3FC-F52A-4C3D-BF43-F2954D09CBBE}" type="slidenum">
              <a:rPr lang="en-US" smtClean="0"/>
              <a:t>3</a:t>
            </a:fld>
            <a:endParaRPr lang="en-US" dirty="0"/>
          </a:p>
        </p:txBody>
      </p:sp>
    </p:spTree>
    <p:extLst>
      <p:ext uri="{BB962C8B-B14F-4D97-AF65-F5344CB8AC3E}">
        <p14:creationId xmlns:p14="http://schemas.microsoft.com/office/powerpoint/2010/main" val="54382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FC69FF5-790E-48E8-A5C5-294F8899C685}"/>
              </a:ext>
            </a:extLst>
          </p:cNvPr>
          <p:cNvSpPr>
            <a:spLocks noGrp="1"/>
          </p:cNvSpPr>
          <p:nvPr>
            <p:ph type="sldNum" sz="quarter" idx="12"/>
          </p:nvPr>
        </p:nvSpPr>
        <p:spPr/>
        <p:txBody>
          <a:bodyPr/>
          <a:lstStyle/>
          <a:p>
            <a:fld id="{CFD7B3FC-F52A-4C3D-BF43-F2954D09CBBE}" type="slidenum">
              <a:rPr lang="en-US" smtClean="0"/>
              <a:t>4</a:t>
            </a:fld>
            <a:endParaRPr lang="en-US" dirty="0"/>
          </a:p>
        </p:txBody>
      </p:sp>
      <p:sp>
        <p:nvSpPr>
          <p:cNvPr id="5" name="Title 1"/>
          <p:cNvSpPr>
            <a:spLocks noGrp="1"/>
          </p:cNvSpPr>
          <p:nvPr>
            <p:ph type="title" idx="4294967295"/>
          </p:nvPr>
        </p:nvSpPr>
        <p:spPr>
          <a:xfrm>
            <a:off x="1721965" y="0"/>
            <a:ext cx="10262839" cy="783451"/>
          </a:xfrm>
        </p:spPr>
        <p:txBody>
          <a:bodyPr>
            <a:normAutofit/>
          </a:bodyPr>
          <a:lstStyle/>
          <a:p>
            <a:r>
              <a:rPr lang="en-US" sz="2400" b="1" dirty="0">
                <a:solidFill>
                  <a:schemeClr val="accent5">
                    <a:lumMod val="75000"/>
                  </a:schemeClr>
                </a:solidFill>
                <a:latin typeface="Arial" panose="020B0604020202020204" pitchFamily="34" charset="0"/>
                <a:cs typeface="Arial" panose="020B0604020202020204" pitchFamily="34" charset="0"/>
              </a:rPr>
              <a:t>Population Growth and Projected Congressional Seats of Select States</a:t>
            </a:r>
          </a:p>
        </p:txBody>
      </p:sp>
      <p:graphicFrame>
        <p:nvGraphicFramePr>
          <p:cNvPr id="6" name="Table 5"/>
          <p:cNvGraphicFramePr>
            <a:graphicFrameLocks noGrp="1"/>
          </p:cNvGraphicFramePr>
          <p:nvPr>
            <p:extLst>
              <p:ext uri="{D42A27DB-BD31-4B8C-83A1-F6EECF244321}">
                <p14:modId xmlns:p14="http://schemas.microsoft.com/office/powerpoint/2010/main" val="1306578274"/>
              </p:ext>
            </p:extLst>
          </p:nvPr>
        </p:nvGraphicFramePr>
        <p:xfrm>
          <a:off x="1796494" y="1545031"/>
          <a:ext cx="9406895" cy="4733706"/>
        </p:xfrm>
        <a:graphic>
          <a:graphicData uri="http://schemas.openxmlformats.org/drawingml/2006/table">
            <a:tbl>
              <a:tblPr firstRow="1" bandRow="1">
                <a:tableStyleId>{3B4B98B0-60AC-42C2-AFA5-B58CD77FA1E5}</a:tableStyleId>
              </a:tblPr>
              <a:tblGrid>
                <a:gridCol w="1537801">
                  <a:extLst>
                    <a:ext uri="{9D8B030D-6E8A-4147-A177-3AD203B41FA5}">
                      <a16:colId xmlns:a16="http://schemas.microsoft.com/office/drawing/2014/main" val="20000"/>
                    </a:ext>
                  </a:extLst>
                </a:gridCol>
                <a:gridCol w="1714815">
                  <a:extLst>
                    <a:ext uri="{9D8B030D-6E8A-4147-A177-3AD203B41FA5}">
                      <a16:colId xmlns:a16="http://schemas.microsoft.com/office/drawing/2014/main" val="20002"/>
                    </a:ext>
                  </a:extLst>
                </a:gridCol>
                <a:gridCol w="1648128">
                  <a:extLst>
                    <a:ext uri="{9D8B030D-6E8A-4147-A177-3AD203B41FA5}">
                      <a16:colId xmlns:a16="http://schemas.microsoft.com/office/drawing/2014/main" val="20003"/>
                    </a:ext>
                  </a:extLst>
                </a:gridCol>
                <a:gridCol w="1600494">
                  <a:extLst>
                    <a:ext uri="{9D8B030D-6E8A-4147-A177-3AD203B41FA5}">
                      <a16:colId xmlns:a16="http://schemas.microsoft.com/office/drawing/2014/main" val="20004"/>
                    </a:ext>
                  </a:extLst>
                </a:gridCol>
                <a:gridCol w="1333745">
                  <a:extLst>
                    <a:ext uri="{9D8B030D-6E8A-4147-A177-3AD203B41FA5}">
                      <a16:colId xmlns:a16="http://schemas.microsoft.com/office/drawing/2014/main" val="20005"/>
                    </a:ext>
                  </a:extLst>
                </a:gridCol>
                <a:gridCol w="1571912">
                  <a:extLst>
                    <a:ext uri="{9D8B030D-6E8A-4147-A177-3AD203B41FA5}">
                      <a16:colId xmlns:a16="http://schemas.microsoft.com/office/drawing/2014/main" val="844658184"/>
                    </a:ext>
                  </a:extLst>
                </a:gridCol>
              </a:tblGrid>
              <a:tr h="801769">
                <a:tc>
                  <a:txBody>
                    <a:bodyPr/>
                    <a:lstStyle/>
                    <a:p>
                      <a:pPr marL="117475" indent="0" algn="l"/>
                      <a:endParaRPr lang="en-US" sz="1600" b="1" dirty="0">
                        <a:solidFill>
                          <a:schemeClr val="accent1">
                            <a:lumMod val="50000"/>
                          </a:schemeClr>
                        </a:solidFill>
                        <a:latin typeface="Arial" pitchFamily="34" charset="0"/>
                        <a:cs typeface="Arial" pitchFamily="34" charset="0"/>
                      </a:endParaRPr>
                    </a:p>
                  </a:txBody>
                  <a:tcPr anchor="b"/>
                </a:tc>
                <a:tc>
                  <a:txBody>
                    <a:bodyPr/>
                    <a:lstStyle/>
                    <a:p>
                      <a:pPr marL="233363" indent="0" algn="ctr" defTabSz="914400" rtl="0" eaLnBrk="1" latinLnBrk="0" hangingPunct="1"/>
                      <a:r>
                        <a:rPr lang="en-US" sz="1600" kern="1200" dirty="0">
                          <a:solidFill>
                            <a:schemeClr val="accent1">
                              <a:lumMod val="50000"/>
                            </a:schemeClr>
                          </a:solidFill>
                        </a:rPr>
                        <a:t>2010</a:t>
                      </a:r>
                    </a:p>
                    <a:p>
                      <a:pPr marL="233363" indent="0" algn="ctr" defTabSz="914400" rtl="0" eaLnBrk="1" latinLnBrk="0" hangingPunct="1"/>
                      <a:r>
                        <a:rPr lang="en-US" sz="1600" kern="1200" dirty="0">
                          <a:solidFill>
                            <a:schemeClr val="accent1">
                              <a:lumMod val="50000"/>
                            </a:schemeClr>
                          </a:solidFill>
                        </a:rPr>
                        <a:t>Population</a:t>
                      </a:r>
                      <a:endParaRPr lang="en-US" sz="1600" b="1" kern="1200" dirty="0">
                        <a:solidFill>
                          <a:schemeClr val="accent1">
                            <a:lumMod val="50000"/>
                          </a:schemeClr>
                        </a:solidFill>
                        <a:latin typeface="Arial" pitchFamily="34" charset="0"/>
                        <a:ea typeface="+mn-ea"/>
                        <a:cs typeface="Arial" pitchFamily="34" charset="0"/>
                      </a:endParaRPr>
                    </a:p>
                  </a:txBody>
                  <a:tcPr anchor="b"/>
                </a:tc>
                <a:tc>
                  <a:txBody>
                    <a:bodyPr/>
                    <a:lstStyle/>
                    <a:p>
                      <a:pPr marL="233363" indent="0" algn="ctr" defTabSz="914400" rtl="0" eaLnBrk="1" latinLnBrk="0" hangingPunct="1"/>
                      <a:r>
                        <a:rPr lang="en-US" sz="1600" kern="1200" dirty="0">
                          <a:solidFill>
                            <a:schemeClr val="accent1">
                              <a:lumMod val="50000"/>
                            </a:schemeClr>
                          </a:solidFill>
                        </a:rPr>
                        <a:t>2020 Population</a:t>
                      </a:r>
                      <a:endParaRPr lang="en-US" sz="1600" b="1" kern="1200" dirty="0">
                        <a:solidFill>
                          <a:schemeClr val="accent1">
                            <a:lumMod val="50000"/>
                          </a:schemeClr>
                        </a:solidFill>
                        <a:latin typeface="Arial" pitchFamily="34" charset="0"/>
                        <a:ea typeface="+mn-ea"/>
                        <a:cs typeface="Arial" pitchFamily="34" charset="0"/>
                      </a:endParaRPr>
                    </a:p>
                  </a:txBody>
                  <a:tcPr anchor="b"/>
                </a:tc>
                <a:tc>
                  <a:txBody>
                    <a:bodyPr/>
                    <a:lstStyle/>
                    <a:p>
                      <a:pPr marL="233363" indent="0" algn="ctr" defTabSz="914400" rtl="0" eaLnBrk="1" latinLnBrk="0" hangingPunct="1"/>
                      <a:r>
                        <a:rPr lang="en-US" sz="1600" kern="1200" dirty="0">
                          <a:solidFill>
                            <a:schemeClr val="accent1">
                              <a:lumMod val="50000"/>
                            </a:schemeClr>
                          </a:solidFill>
                        </a:rPr>
                        <a:t>Numeric</a:t>
                      </a:r>
                    </a:p>
                    <a:p>
                      <a:pPr marL="233363" indent="0" algn="ctr" defTabSz="914400" rtl="0" eaLnBrk="1" latinLnBrk="0" hangingPunct="1"/>
                      <a:r>
                        <a:rPr lang="en-US" sz="1600" kern="1200" dirty="0">
                          <a:solidFill>
                            <a:schemeClr val="accent1">
                              <a:lumMod val="50000"/>
                            </a:schemeClr>
                          </a:solidFill>
                        </a:rPr>
                        <a:t>Change</a:t>
                      </a:r>
                    </a:p>
                    <a:p>
                      <a:pPr marL="233363" indent="0" algn="ctr" defTabSz="914400" rtl="0" eaLnBrk="1" latinLnBrk="0" hangingPunct="1"/>
                      <a:r>
                        <a:rPr lang="en-US" sz="1600" kern="1200" dirty="0">
                          <a:solidFill>
                            <a:schemeClr val="accent1">
                              <a:lumMod val="50000"/>
                            </a:schemeClr>
                          </a:solidFill>
                        </a:rPr>
                        <a:t>2010-2020</a:t>
                      </a:r>
                      <a:endParaRPr lang="en-US" sz="1600" b="1" kern="1200" dirty="0">
                        <a:solidFill>
                          <a:schemeClr val="accent1">
                            <a:lumMod val="50000"/>
                          </a:schemeClr>
                        </a:solidFill>
                        <a:latin typeface="Arial" pitchFamily="34" charset="0"/>
                        <a:ea typeface="+mn-ea"/>
                        <a:cs typeface="Arial" pitchFamily="34" charset="0"/>
                      </a:endParaRPr>
                    </a:p>
                  </a:txBody>
                  <a:tcPr anchor="b"/>
                </a:tc>
                <a:tc>
                  <a:txBody>
                    <a:bodyPr/>
                    <a:lstStyle/>
                    <a:p>
                      <a:pPr marL="58738" indent="0" algn="ctr"/>
                      <a:r>
                        <a:rPr lang="en-US" sz="1600" dirty="0">
                          <a:solidFill>
                            <a:schemeClr val="accent1">
                              <a:lumMod val="50000"/>
                            </a:schemeClr>
                          </a:solidFill>
                        </a:rPr>
                        <a:t>Percent</a:t>
                      </a:r>
                    </a:p>
                    <a:p>
                      <a:pPr marL="58738" indent="0" algn="ctr"/>
                      <a:r>
                        <a:rPr lang="en-US" sz="1600" dirty="0">
                          <a:solidFill>
                            <a:schemeClr val="accent1">
                              <a:lumMod val="50000"/>
                            </a:schemeClr>
                          </a:solidFill>
                        </a:rPr>
                        <a:t>Change</a:t>
                      </a:r>
                    </a:p>
                    <a:p>
                      <a:pPr marL="58738" indent="0" algn="ctr"/>
                      <a:r>
                        <a:rPr lang="en-US" sz="1600" dirty="0">
                          <a:solidFill>
                            <a:schemeClr val="accent1">
                              <a:lumMod val="50000"/>
                            </a:schemeClr>
                          </a:solidFill>
                        </a:rPr>
                        <a:t>2010-2020</a:t>
                      </a:r>
                      <a:endParaRPr lang="en-US" sz="1600" b="1" dirty="0">
                        <a:solidFill>
                          <a:schemeClr val="accent1">
                            <a:lumMod val="50000"/>
                          </a:schemeClr>
                        </a:solidFill>
                        <a:latin typeface="Arial" pitchFamily="34" charset="0"/>
                        <a:cs typeface="Arial" pitchFamily="34" charset="0"/>
                      </a:endParaRPr>
                    </a:p>
                  </a:txBody>
                  <a:tcPr anchor="b"/>
                </a:tc>
                <a:tc>
                  <a:txBody>
                    <a:bodyPr/>
                    <a:lstStyle/>
                    <a:p>
                      <a:pPr marL="58738" indent="0" algn="ctr"/>
                      <a:r>
                        <a:rPr lang="en-US" sz="1600" b="1" dirty="0">
                          <a:solidFill>
                            <a:schemeClr val="accent1">
                              <a:lumMod val="50000"/>
                            </a:schemeClr>
                          </a:solidFill>
                          <a:latin typeface="+mn-lt"/>
                          <a:cs typeface="Arial" pitchFamily="34" charset="0"/>
                        </a:rPr>
                        <a:t>Projected</a:t>
                      </a:r>
                      <a:r>
                        <a:rPr lang="en-US" sz="1600" b="1" baseline="0" dirty="0">
                          <a:solidFill>
                            <a:schemeClr val="accent1">
                              <a:lumMod val="50000"/>
                            </a:schemeClr>
                          </a:solidFill>
                          <a:latin typeface="+mn-lt"/>
                          <a:cs typeface="Arial" pitchFamily="34" charset="0"/>
                        </a:rPr>
                        <a:t> Congressional Seats Added</a:t>
                      </a:r>
                      <a:endParaRPr lang="en-US" sz="1600" b="1" dirty="0">
                        <a:solidFill>
                          <a:schemeClr val="accent1">
                            <a:lumMod val="50000"/>
                          </a:schemeClr>
                        </a:solidFill>
                        <a:latin typeface="+mn-lt"/>
                        <a:cs typeface="Arial" pitchFamily="34" charset="0"/>
                      </a:endParaRPr>
                    </a:p>
                  </a:txBody>
                  <a:tcPr anchor="b"/>
                </a:tc>
                <a:extLst>
                  <a:ext uri="{0D108BD9-81ED-4DB2-BD59-A6C34878D82A}">
                    <a16:rowId xmlns:a16="http://schemas.microsoft.com/office/drawing/2014/main" val="10000"/>
                  </a:ext>
                </a:extLst>
              </a:tr>
              <a:tr h="364542">
                <a:tc>
                  <a:txBody>
                    <a:bodyPr/>
                    <a:lstStyle/>
                    <a:p>
                      <a:pPr algn="l" rtl="0" fontAlgn="ctr"/>
                      <a:r>
                        <a:rPr lang="en-US" sz="1600" u="none" strike="noStrike" dirty="0">
                          <a:effectLst/>
                        </a:rPr>
                        <a:t>United States</a:t>
                      </a:r>
                      <a:endParaRPr lang="en-US" sz="1600" b="1" i="0" u="none" strike="noStrike" dirty="0">
                        <a:solidFill>
                          <a:schemeClr val="tx1"/>
                        </a:solidFill>
                        <a:effectLst/>
                        <a:latin typeface="Calibri" panose="020F0502020204030204" pitchFamily="34" charset="0"/>
                      </a:endParaRPr>
                    </a:p>
                  </a:txBody>
                  <a:tcPr marL="7620" marR="7620" marT="7620" marB="0" anchor="ctr">
                    <a:noFill/>
                  </a:tcPr>
                </a:tc>
                <a:tc>
                  <a:txBody>
                    <a:bodyPr/>
                    <a:lstStyle/>
                    <a:p>
                      <a:pPr algn="r" rtl="0" fontAlgn="b"/>
                      <a:r>
                        <a:rPr lang="en-US" sz="1600" u="none" strike="noStrike" dirty="0">
                          <a:solidFill>
                            <a:schemeClr val="tx2"/>
                          </a:solidFill>
                          <a:effectLst/>
                          <a:latin typeface="+mn-lt"/>
                        </a:rPr>
                        <a:t>308,745,538</a:t>
                      </a:r>
                      <a:endParaRPr lang="en-US" sz="1600" b="1" i="0" u="none" strike="noStrike" dirty="0">
                        <a:solidFill>
                          <a:schemeClr val="tx2"/>
                        </a:solidFill>
                        <a:effectLst/>
                        <a:latin typeface="+mn-lt"/>
                      </a:endParaRPr>
                    </a:p>
                  </a:txBody>
                  <a:tcPr marL="7620" marR="7620" marT="7620" marB="0" anchor="ctr">
                    <a:noFill/>
                  </a:tcPr>
                </a:tc>
                <a:tc>
                  <a:txBody>
                    <a:bodyPr/>
                    <a:lstStyle/>
                    <a:p>
                      <a:pPr algn="r" fontAlgn="b"/>
                      <a:r>
                        <a:rPr lang="en-US" sz="1600" b="0" i="0" u="none" strike="noStrike" dirty="0">
                          <a:solidFill>
                            <a:schemeClr val="tx2"/>
                          </a:solidFill>
                          <a:effectLst/>
                          <a:latin typeface="+mn-lt"/>
                        </a:rPr>
                        <a:t>329,484,123</a:t>
                      </a:r>
                    </a:p>
                  </a:txBody>
                  <a:tcPr marL="9525" marR="9525" marT="9525" marB="0" anchor="ctr">
                    <a:noFill/>
                  </a:tcPr>
                </a:tc>
                <a:tc>
                  <a:txBody>
                    <a:bodyPr/>
                    <a:lstStyle/>
                    <a:p>
                      <a:pPr algn="r" fontAlgn="b"/>
                      <a:r>
                        <a:rPr lang="en-US" sz="1600" b="0" i="0" u="none" strike="noStrike" dirty="0">
                          <a:solidFill>
                            <a:schemeClr val="tx2"/>
                          </a:solidFill>
                          <a:effectLst/>
                          <a:latin typeface="+mn-lt"/>
                        </a:rPr>
                        <a:t>20,738,585</a:t>
                      </a:r>
                    </a:p>
                  </a:txBody>
                  <a:tcPr marL="9525" marR="9525" marT="9525" marB="0" anchor="ctr">
                    <a:noFill/>
                  </a:tcPr>
                </a:tc>
                <a:tc>
                  <a:txBody>
                    <a:bodyPr/>
                    <a:lstStyle/>
                    <a:p>
                      <a:pPr algn="r" fontAlgn="b"/>
                      <a:r>
                        <a:rPr lang="en-US" sz="1600" b="0" i="0" u="none" strike="noStrike" dirty="0">
                          <a:solidFill>
                            <a:schemeClr val="tx2"/>
                          </a:solidFill>
                          <a:effectLst/>
                          <a:latin typeface="+mn-lt"/>
                        </a:rPr>
                        <a:t>6.7%</a:t>
                      </a:r>
                    </a:p>
                  </a:txBody>
                  <a:tcPr marL="9525" marR="9525" marT="9525" marB="0" anchor="ctr">
                    <a:noFill/>
                  </a:tcPr>
                </a:tc>
                <a:tc>
                  <a:txBody>
                    <a:bodyPr/>
                    <a:lstStyle/>
                    <a:p>
                      <a:pPr algn="ctr" rtl="0" fontAlgn="b"/>
                      <a:endParaRPr lang="en-US" sz="1600" b="1" i="0" u="none" strike="noStrike" dirty="0">
                        <a:solidFill>
                          <a:schemeClr val="tx1"/>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10001"/>
                  </a:ext>
                </a:extLst>
              </a:tr>
              <a:tr h="364542">
                <a:tc>
                  <a:txBody>
                    <a:bodyPr/>
                    <a:lstStyle/>
                    <a:p>
                      <a:pPr algn="l" rtl="0" fontAlgn="ctr"/>
                      <a:r>
                        <a:rPr lang="en-US" sz="1600" b="1" u="none" strike="noStrike" dirty="0">
                          <a:solidFill>
                            <a:schemeClr val="tx1"/>
                          </a:solidFill>
                          <a:effectLst/>
                        </a:rPr>
                        <a:t>Texas</a:t>
                      </a:r>
                      <a:endParaRPr lang="en-US" sz="1600" b="1" i="0" u="none" strike="noStrike" dirty="0">
                        <a:solidFill>
                          <a:schemeClr val="tx1"/>
                        </a:solidFill>
                        <a:effectLst/>
                        <a:latin typeface="Calibri" panose="020F0502020204030204" pitchFamily="34" charset="0"/>
                      </a:endParaRPr>
                    </a:p>
                  </a:txBody>
                  <a:tcPr marL="7620" marR="7620" marT="7620" marB="0" anchor="ctr">
                    <a:solidFill>
                      <a:schemeClr val="accent1">
                        <a:lumMod val="60000"/>
                        <a:lumOff val="40000"/>
                      </a:schemeClr>
                    </a:solidFill>
                  </a:tcPr>
                </a:tc>
                <a:tc>
                  <a:txBody>
                    <a:bodyPr/>
                    <a:lstStyle/>
                    <a:p>
                      <a:pPr algn="r" rtl="0" fontAlgn="b"/>
                      <a:r>
                        <a:rPr lang="en-US" sz="1600" b="1" u="none" strike="noStrike" dirty="0">
                          <a:solidFill>
                            <a:schemeClr val="tx2"/>
                          </a:solidFill>
                          <a:effectLst/>
                          <a:latin typeface="+mn-lt"/>
                        </a:rPr>
                        <a:t>25,145,561</a:t>
                      </a:r>
                      <a:endParaRPr lang="en-US" sz="1600" b="1" i="0" u="none" strike="noStrike" dirty="0">
                        <a:solidFill>
                          <a:schemeClr val="tx2"/>
                        </a:solidFill>
                        <a:effectLst/>
                        <a:latin typeface="+mn-lt"/>
                      </a:endParaRPr>
                    </a:p>
                  </a:txBody>
                  <a:tcPr marL="7620" marR="7620" marT="7620" marB="0" anchor="ctr">
                    <a:solidFill>
                      <a:schemeClr val="accent1">
                        <a:lumMod val="60000"/>
                        <a:lumOff val="40000"/>
                      </a:schemeClr>
                    </a:solidFill>
                  </a:tcPr>
                </a:tc>
                <a:tc>
                  <a:txBody>
                    <a:bodyPr/>
                    <a:lstStyle/>
                    <a:p>
                      <a:pPr algn="r" fontAlgn="b"/>
                      <a:r>
                        <a:rPr lang="en-US" sz="1600" b="1" i="0" u="none" strike="noStrike" dirty="0">
                          <a:solidFill>
                            <a:schemeClr val="tx2"/>
                          </a:solidFill>
                          <a:effectLst/>
                          <a:latin typeface="+mn-lt"/>
                        </a:rPr>
                        <a:t>29,360,759</a:t>
                      </a:r>
                    </a:p>
                  </a:txBody>
                  <a:tcPr marL="9525" marR="9525" marT="9525" marB="0" anchor="ctr">
                    <a:solidFill>
                      <a:schemeClr val="accent1">
                        <a:lumMod val="60000"/>
                        <a:lumOff val="40000"/>
                      </a:schemeClr>
                    </a:solidFill>
                  </a:tcPr>
                </a:tc>
                <a:tc>
                  <a:txBody>
                    <a:bodyPr/>
                    <a:lstStyle/>
                    <a:p>
                      <a:pPr algn="r" fontAlgn="b"/>
                      <a:r>
                        <a:rPr lang="en-US" sz="1600" b="1" i="0" u="none" strike="noStrike" dirty="0">
                          <a:solidFill>
                            <a:schemeClr val="tx2"/>
                          </a:solidFill>
                          <a:effectLst/>
                          <a:latin typeface="+mn-lt"/>
                        </a:rPr>
                        <a:t>4,215,198</a:t>
                      </a:r>
                    </a:p>
                  </a:txBody>
                  <a:tcPr marL="9525" marR="9525" marT="9525" marB="0" anchor="ctr">
                    <a:solidFill>
                      <a:schemeClr val="accent1">
                        <a:lumMod val="60000"/>
                        <a:lumOff val="40000"/>
                      </a:schemeClr>
                    </a:solidFill>
                  </a:tcPr>
                </a:tc>
                <a:tc>
                  <a:txBody>
                    <a:bodyPr/>
                    <a:lstStyle/>
                    <a:p>
                      <a:pPr algn="r" fontAlgn="b"/>
                      <a:r>
                        <a:rPr lang="en-US" sz="1600" b="1" i="0" u="none" strike="noStrike" dirty="0">
                          <a:solidFill>
                            <a:schemeClr val="tx2"/>
                          </a:solidFill>
                          <a:effectLst/>
                          <a:latin typeface="+mn-lt"/>
                        </a:rPr>
                        <a:t>16.8%</a:t>
                      </a:r>
                    </a:p>
                  </a:txBody>
                  <a:tcPr marL="9525" marR="9525" marT="9525" marB="0" anchor="ctr">
                    <a:solidFill>
                      <a:schemeClr val="accent1">
                        <a:lumMod val="60000"/>
                        <a:lumOff val="40000"/>
                      </a:schemeClr>
                    </a:solidFill>
                  </a:tcPr>
                </a:tc>
                <a:tc>
                  <a:txBody>
                    <a:bodyPr/>
                    <a:lstStyle/>
                    <a:p>
                      <a:pPr algn="ctr" rtl="0" fontAlgn="b"/>
                      <a:r>
                        <a:rPr lang="en-US" sz="1600" b="1" i="0" u="none" strike="noStrike" dirty="0">
                          <a:solidFill>
                            <a:schemeClr val="tx1"/>
                          </a:solidFill>
                          <a:effectLst/>
                          <a:latin typeface="Calibri" panose="020F0502020204030204" pitchFamily="34" charset="0"/>
                        </a:rPr>
                        <a:t>3</a:t>
                      </a:r>
                    </a:p>
                  </a:txBody>
                  <a:tcPr marL="7620" marR="7620" marT="7620" marB="0" anchor="ctr">
                    <a:solidFill>
                      <a:schemeClr val="accent1">
                        <a:lumMod val="60000"/>
                        <a:lumOff val="40000"/>
                      </a:schemeClr>
                    </a:solidFill>
                  </a:tcPr>
                </a:tc>
                <a:extLst>
                  <a:ext uri="{0D108BD9-81ED-4DB2-BD59-A6C34878D82A}">
                    <a16:rowId xmlns:a16="http://schemas.microsoft.com/office/drawing/2014/main" val="10002"/>
                  </a:ext>
                </a:extLst>
              </a:tr>
              <a:tr h="364542">
                <a:tc>
                  <a:txBody>
                    <a:bodyPr/>
                    <a:lstStyle/>
                    <a:p>
                      <a:pPr algn="l" rtl="0" fontAlgn="ctr"/>
                      <a:r>
                        <a:rPr lang="en-US" sz="1600" u="none" strike="noStrike" dirty="0">
                          <a:effectLst/>
                        </a:rPr>
                        <a:t>Florida</a:t>
                      </a:r>
                      <a:endParaRPr lang="en-US" sz="1600" b="0" i="0" u="none" strike="noStrike" dirty="0">
                        <a:solidFill>
                          <a:srgbClr val="000000"/>
                        </a:solidFill>
                        <a:effectLst/>
                        <a:latin typeface="Calibri" panose="020F0502020204030204" pitchFamily="34" charset="0"/>
                      </a:endParaRPr>
                    </a:p>
                  </a:txBody>
                  <a:tcPr marL="7620" marR="7620" marT="7620" marB="0" anchor="ctr">
                    <a:solidFill>
                      <a:schemeClr val="accent1">
                        <a:lumMod val="40000"/>
                        <a:lumOff val="60000"/>
                      </a:schemeClr>
                    </a:solidFill>
                  </a:tcPr>
                </a:tc>
                <a:tc>
                  <a:txBody>
                    <a:bodyPr/>
                    <a:lstStyle/>
                    <a:p>
                      <a:pPr algn="r" rtl="0" fontAlgn="b"/>
                      <a:r>
                        <a:rPr lang="en-US" sz="1600" u="none" strike="noStrike" dirty="0">
                          <a:solidFill>
                            <a:schemeClr val="tx2"/>
                          </a:solidFill>
                          <a:effectLst/>
                          <a:latin typeface="+mn-lt"/>
                        </a:rPr>
                        <a:t>18,801,310</a:t>
                      </a:r>
                      <a:endParaRPr lang="en-US" sz="1600" b="0" i="0" u="none" strike="noStrike" dirty="0">
                        <a:solidFill>
                          <a:schemeClr val="tx2"/>
                        </a:solidFill>
                        <a:effectLst/>
                        <a:latin typeface="+mn-lt"/>
                      </a:endParaRPr>
                    </a:p>
                  </a:txBody>
                  <a:tcPr marL="7620" marR="7620" marT="7620" marB="0" anchor="ctr">
                    <a:solidFill>
                      <a:schemeClr val="accent1">
                        <a:lumMod val="40000"/>
                        <a:lumOff val="60000"/>
                      </a:schemeClr>
                    </a:solidFill>
                  </a:tcPr>
                </a:tc>
                <a:tc>
                  <a:txBody>
                    <a:bodyPr/>
                    <a:lstStyle/>
                    <a:p>
                      <a:pPr algn="r" fontAlgn="b"/>
                      <a:r>
                        <a:rPr lang="en-US" sz="1600" b="0" i="0" u="none" strike="noStrike" dirty="0">
                          <a:solidFill>
                            <a:schemeClr val="tx2"/>
                          </a:solidFill>
                          <a:effectLst/>
                          <a:latin typeface="+mn-lt"/>
                        </a:rPr>
                        <a:t>21,733,312</a:t>
                      </a:r>
                    </a:p>
                  </a:txBody>
                  <a:tcPr marL="9525" marR="9525" marT="9525" marB="0" anchor="ctr">
                    <a:solidFill>
                      <a:schemeClr val="accent1">
                        <a:lumMod val="40000"/>
                        <a:lumOff val="60000"/>
                      </a:schemeClr>
                    </a:solidFill>
                  </a:tcPr>
                </a:tc>
                <a:tc>
                  <a:txBody>
                    <a:bodyPr/>
                    <a:lstStyle/>
                    <a:p>
                      <a:pPr algn="r" fontAlgn="b"/>
                      <a:r>
                        <a:rPr lang="en-US" sz="1600" b="0" i="0" u="none" strike="noStrike" dirty="0">
                          <a:solidFill>
                            <a:schemeClr val="tx2"/>
                          </a:solidFill>
                          <a:effectLst/>
                          <a:latin typeface="+mn-lt"/>
                        </a:rPr>
                        <a:t>2,932,002</a:t>
                      </a:r>
                    </a:p>
                  </a:txBody>
                  <a:tcPr marL="9525" marR="9525" marT="9525" marB="0" anchor="ctr">
                    <a:solidFill>
                      <a:schemeClr val="accent1">
                        <a:lumMod val="40000"/>
                        <a:lumOff val="60000"/>
                      </a:schemeClr>
                    </a:solidFill>
                  </a:tcPr>
                </a:tc>
                <a:tc>
                  <a:txBody>
                    <a:bodyPr/>
                    <a:lstStyle/>
                    <a:p>
                      <a:pPr algn="r" fontAlgn="b"/>
                      <a:r>
                        <a:rPr lang="en-US" sz="1600" b="0" i="0" u="none" strike="noStrike" dirty="0">
                          <a:solidFill>
                            <a:schemeClr val="tx2"/>
                          </a:solidFill>
                          <a:effectLst/>
                          <a:latin typeface="+mn-lt"/>
                        </a:rPr>
                        <a:t>15.6%</a:t>
                      </a:r>
                    </a:p>
                  </a:txBody>
                  <a:tcPr marL="9525" marR="9525" marT="9525" marB="0" anchor="ctr">
                    <a:solidFill>
                      <a:schemeClr val="accent1">
                        <a:lumMod val="40000"/>
                        <a:lumOff val="6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2</a:t>
                      </a:r>
                    </a:p>
                  </a:txBody>
                  <a:tcPr marL="7620" marR="7620" marT="7620" marB="0" anchor="ctr">
                    <a:solidFill>
                      <a:schemeClr val="accent1">
                        <a:lumMod val="40000"/>
                        <a:lumOff val="60000"/>
                      </a:schemeClr>
                    </a:solidFill>
                  </a:tcPr>
                </a:tc>
                <a:extLst>
                  <a:ext uri="{0D108BD9-81ED-4DB2-BD59-A6C34878D82A}">
                    <a16:rowId xmlns:a16="http://schemas.microsoft.com/office/drawing/2014/main" val="10004"/>
                  </a:ext>
                </a:extLst>
              </a:tr>
              <a:tr h="364542">
                <a:tc>
                  <a:txBody>
                    <a:bodyPr/>
                    <a:lstStyle/>
                    <a:p>
                      <a:pPr algn="l" rtl="0" fontAlgn="b"/>
                      <a:r>
                        <a:rPr lang="en-US" sz="1600" u="none" strike="noStrike" dirty="0">
                          <a:effectLst/>
                        </a:rPr>
                        <a:t>North Carolina</a:t>
                      </a:r>
                      <a:endParaRPr lang="en-US" sz="1600" b="0" i="0" u="none" strike="noStrike" dirty="0">
                        <a:solidFill>
                          <a:srgbClr val="000000"/>
                        </a:solidFill>
                        <a:effectLst/>
                        <a:latin typeface="Calibri" panose="020F050202020403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mn-lt"/>
                        </a:rPr>
                        <a:t>9,535,483</a:t>
                      </a:r>
                      <a:endParaRPr lang="en-US" sz="1600" b="0" i="0" u="none" strike="noStrike" dirty="0">
                        <a:solidFill>
                          <a:schemeClr val="tx2"/>
                        </a:solidFill>
                        <a:effectLst/>
                        <a:latin typeface="+mn-lt"/>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10,600,823</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1,065,340</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11.2%</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967118346"/>
                  </a:ext>
                </a:extLst>
              </a:tr>
              <a:tr h="364542">
                <a:tc>
                  <a:txBody>
                    <a:bodyPr/>
                    <a:lstStyle/>
                    <a:p>
                      <a:pPr algn="l" rtl="0" fontAlgn="b"/>
                      <a:r>
                        <a:rPr lang="en-US" sz="1600" u="none" strike="noStrike" dirty="0">
                          <a:effectLst/>
                        </a:rPr>
                        <a:t>Arizona</a:t>
                      </a:r>
                      <a:endParaRPr lang="en-US" sz="1600" b="0" i="0" u="none" strike="noStrike" dirty="0">
                        <a:solidFill>
                          <a:srgbClr val="000000"/>
                        </a:solidFill>
                        <a:effectLst/>
                        <a:latin typeface="Calibri" panose="020F050202020403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mn-lt"/>
                        </a:rPr>
                        <a:t>6,392,017</a:t>
                      </a:r>
                      <a:endParaRPr lang="en-US" sz="1600" b="0" i="0" u="none" strike="noStrike" dirty="0">
                        <a:solidFill>
                          <a:schemeClr val="tx2"/>
                        </a:solidFill>
                        <a:effectLst/>
                        <a:latin typeface="+mn-lt"/>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7,421,401</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1,029,384</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16.1%</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903805305"/>
                  </a:ext>
                </a:extLst>
              </a:tr>
              <a:tr h="364542">
                <a:tc>
                  <a:txBody>
                    <a:bodyPr/>
                    <a:lstStyle/>
                    <a:p>
                      <a:pPr algn="l" rtl="0" fontAlgn="b"/>
                      <a:r>
                        <a:rPr lang="en-US" sz="1600" b="0" i="0" u="none" strike="noStrike" dirty="0">
                          <a:solidFill>
                            <a:srgbClr val="000000"/>
                          </a:solidFill>
                          <a:effectLst/>
                          <a:latin typeface="Calibri" panose="020F0502020204030204" pitchFamily="34" charset="0"/>
                        </a:rPr>
                        <a:t>Colorado</a:t>
                      </a:r>
                    </a:p>
                  </a:txBody>
                  <a:tcPr marL="7620" marR="7620" marT="7620" marB="0" anchor="ctr">
                    <a:solidFill>
                      <a:schemeClr val="accent1">
                        <a:lumMod val="20000"/>
                        <a:lumOff val="80000"/>
                      </a:schemeClr>
                    </a:solidFill>
                  </a:tcPr>
                </a:tc>
                <a:tc>
                  <a:txBody>
                    <a:bodyPr/>
                    <a:lstStyle/>
                    <a:p>
                      <a:pPr algn="r" rtl="0" fontAlgn="b"/>
                      <a:r>
                        <a:rPr lang="en-US" sz="1600" b="0" i="0" u="none" strike="noStrike" dirty="0">
                          <a:solidFill>
                            <a:schemeClr val="tx2"/>
                          </a:solidFill>
                          <a:effectLst/>
                          <a:latin typeface="+mn-lt"/>
                        </a:rPr>
                        <a:t>5,029,196</a:t>
                      </a: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5,807,719</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778,523</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15.5%</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2687128006"/>
                  </a:ext>
                </a:extLst>
              </a:tr>
              <a:tr h="484402">
                <a:tc>
                  <a:txBody>
                    <a:bodyPr/>
                    <a:lstStyle/>
                    <a:p>
                      <a:pPr algn="l" rtl="0" fontAlgn="ctr"/>
                      <a:r>
                        <a:rPr lang="en-US" sz="1600" u="none" strike="noStrike" dirty="0">
                          <a:effectLst/>
                        </a:rPr>
                        <a:t>Oregon</a:t>
                      </a:r>
                      <a:endParaRPr lang="en-US" sz="1600" b="0" i="0" u="none" strike="noStrike" dirty="0">
                        <a:solidFill>
                          <a:srgbClr val="000000"/>
                        </a:solidFill>
                        <a:effectLst/>
                        <a:latin typeface="Calibri" panose="020F050202020403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mn-lt"/>
                        </a:rPr>
                        <a:t>3,831,074</a:t>
                      </a:r>
                      <a:endParaRPr lang="en-US" sz="1600" b="0" i="0" u="none" strike="noStrike" dirty="0">
                        <a:solidFill>
                          <a:schemeClr val="tx2"/>
                        </a:solidFill>
                        <a:effectLst/>
                        <a:latin typeface="+mn-lt"/>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                   4,241,507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               410,433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10.7%</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10005"/>
                  </a:ext>
                </a:extLst>
              </a:tr>
              <a:tr h="484402">
                <a:tc>
                  <a:txBody>
                    <a:bodyPr/>
                    <a:lstStyle/>
                    <a:p>
                      <a:pPr algn="l" rtl="0" fontAlgn="b"/>
                      <a:r>
                        <a:rPr lang="en-US" sz="1600" u="none" strike="noStrike" dirty="0">
                          <a:effectLst/>
                        </a:rPr>
                        <a:t>Montana</a:t>
                      </a:r>
                      <a:endParaRPr lang="en-US" sz="1600" b="0" i="0" u="none" strike="noStrike" dirty="0">
                        <a:solidFill>
                          <a:srgbClr val="000000"/>
                        </a:solidFill>
                        <a:effectLst/>
                        <a:latin typeface="Calibri" panose="020F0502020204030204" pitchFamily="34" charset="0"/>
                      </a:endParaRPr>
                    </a:p>
                  </a:txBody>
                  <a:tcPr marL="7620" marR="7620" marT="7620" marB="0" anchor="ctr">
                    <a:solidFill>
                      <a:schemeClr val="accent1">
                        <a:lumMod val="20000"/>
                        <a:lumOff val="80000"/>
                      </a:schemeClr>
                    </a:solidFill>
                  </a:tcPr>
                </a:tc>
                <a:tc>
                  <a:txBody>
                    <a:bodyPr/>
                    <a:lstStyle/>
                    <a:p>
                      <a:pPr algn="r" rtl="0" fontAlgn="b"/>
                      <a:r>
                        <a:rPr lang="en-US" sz="1600" u="none" strike="noStrike" dirty="0">
                          <a:solidFill>
                            <a:schemeClr val="tx2"/>
                          </a:solidFill>
                          <a:effectLst/>
                          <a:latin typeface="+mn-lt"/>
                        </a:rPr>
                        <a:t>989,415</a:t>
                      </a:r>
                      <a:endParaRPr lang="en-US" sz="1600" b="0" i="0" u="none" strike="noStrike" dirty="0">
                        <a:solidFill>
                          <a:schemeClr val="tx2"/>
                        </a:solidFill>
                        <a:effectLst/>
                        <a:latin typeface="+mn-lt"/>
                      </a:endParaRPr>
                    </a:p>
                  </a:txBody>
                  <a:tcPr marL="7620" marR="7620" marT="7620"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                   1,080,577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                 91,162 </a:t>
                      </a:r>
                    </a:p>
                  </a:txBody>
                  <a:tcPr marL="9525" marR="9525" marT="9525" marB="0" anchor="ctr">
                    <a:solidFill>
                      <a:schemeClr val="accent1">
                        <a:lumMod val="20000"/>
                        <a:lumOff val="80000"/>
                      </a:schemeClr>
                    </a:solidFill>
                  </a:tcPr>
                </a:tc>
                <a:tc>
                  <a:txBody>
                    <a:bodyPr/>
                    <a:lstStyle/>
                    <a:p>
                      <a:pPr algn="r" fontAlgn="b"/>
                      <a:r>
                        <a:rPr lang="en-US" sz="1600" b="0" i="0" u="none" strike="noStrike" dirty="0">
                          <a:solidFill>
                            <a:schemeClr val="tx2"/>
                          </a:solidFill>
                          <a:effectLst/>
                          <a:latin typeface="+mn-lt"/>
                        </a:rPr>
                        <a:t>9.2%</a:t>
                      </a:r>
                    </a:p>
                  </a:txBody>
                  <a:tcPr marL="9525" marR="9525" marT="9525" marB="0" anchor="ctr">
                    <a:solidFill>
                      <a:schemeClr val="accent1">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1">
                        <a:lumMod val="20000"/>
                        <a:lumOff val="80000"/>
                      </a:schemeClr>
                    </a:solidFill>
                  </a:tcPr>
                </a:tc>
                <a:extLst>
                  <a:ext uri="{0D108BD9-81ED-4DB2-BD59-A6C34878D82A}">
                    <a16:rowId xmlns:a16="http://schemas.microsoft.com/office/drawing/2014/main" val="935442627"/>
                  </a:ext>
                </a:extLst>
              </a:tr>
              <a:tr h="364542">
                <a:tc>
                  <a:txBody>
                    <a:bodyPr/>
                    <a:lstStyle/>
                    <a:p>
                      <a:pPr algn="l" rtl="0" fontAlgn="ctr"/>
                      <a:r>
                        <a:rPr lang="en-US" sz="1600" u="none" strike="noStrike" dirty="0">
                          <a:effectLst/>
                        </a:rPr>
                        <a:t>California</a:t>
                      </a:r>
                      <a:endParaRPr lang="en-US" sz="1600" b="0" i="0" u="none" strike="noStrike" dirty="0">
                        <a:solidFill>
                          <a:srgbClr val="000000"/>
                        </a:solidFill>
                        <a:effectLst/>
                        <a:latin typeface="Calibri" panose="020F0502020204030204" pitchFamily="34" charset="0"/>
                      </a:endParaRPr>
                    </a:p>
                  </a:txBody>
                  <a:tcPr marL="7620" marR="7620" marT="7620" marB="0" anchor="ctr">
                    <a:solidFill>
                      <a:schemeClr val="accent2">
                        <a:lumMod val="20000"/>
                        <a:lumOff val="80000"/>
                      </a:schemeClr>
                    </a:solidFill>
                  </a:tcPr>
                </a:tc>
                <a:tc>
                  <a:txBody>
                    <a:bodyPr/>
                    <a:lstStyle/>
                    <a:p>
                      <a:pPr algn="r" rtl="0" fontAlgn="b"/>
                      <a:r>
                        <a:rPr lang="en-US" sz="1600" u="none" strike="noStrike" dirty="0">
                          <a:solidFill>
                            <a:schemeClr val="tx2"/>
                          </a:solidFill>
                          <a:effectLst/>
                          <a:latin typeface="+mn-lt"/>
                        </a:rPr>
                        <a:t>37,253,956</a:t>
                      </a:r>
                      <a:endParaRPr lang="en-US" sz="1600" b="0" i="0" u="none" strike="noStrike" dirty="0">
                        <a:solidFill>
                          <a:schemeClr val="tx2"/>
                        </a:solidFill>
                        <a:effectLst/>
                        <a:latin typeface="+mn-lt"/>
                      </a:endParaRPr>
                    </a:p>
                  </a:txBody>
                  <a:tcPr marL="7620" marR="7620" marT="7620"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mn-lt"/>
                        </a:rPr>
                        <a:t>39,368,078</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mn-lt"/>
                        </a:rPr>
                        <a:t>2,114,122</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mn-lt"/>
                        </a:rPr>
                        <a:t>5.7%</a:t>
                      </a:r>
                    </a:p>
                  </a:txBody>
                  <a:tcPr marL="9525" marR="9525" marT="9525" marB="0" anchor="ctr">
                    <a:solidFill>
                      <a:schemeClr val="accent2">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2">
                        <a:lumMod val="20000"/>
                        <a:lumOff val="80000"/>
                      </a:schemeClr>
                    </a:solidFill>
                  </a:tcPr>
                </a:tc>
                <a:extLst>
                  <a:ext uri="{0D108BD9-81ED-4DB2-BD59-A6C34878D82A}">
                    <a16:rowId xmlns:a16="http://schemas.microsoft.com/office/drawing/2014/main" val="3105692329"/>
                  </a:ext>
                </a:extLst>
              </a:tr>
              <a:tr h="364542">
                <a:tc>
                  <a:txBody>
                    <a:bodyPr/>
                    <a:lstStyle/>
                    <a:p>
                      <a:pPr algn="l" rtl="0" fontAlgn="ctr"/>
                      <a:r>
                        <a:rPr lang="en-US" sz="1600" b="0" i="0" u="none" strike="noStrike" dirty="0">
                          <a:solidFill>
                            <a:srgbClr val="000000"/>
                          </a:solidFill>
                          <a:effectLst/>
                          <a:latin typeface="Calibri" panose="020F0502020204030204" pitchFamily="34" charset="0"/>
                        </a:rPr>
                        <a:t>Minnesota</a:t>
                      </a:r>
                    </a:p>
                  </a:txBody>
                  <a:tcPr marL="7620" marR="7620" marT="7620" marB="0" anchor="ctr">
                    <a:solidFill>
                      <a:schemeClr val="accent2">
                        <a:lumMod val="20000"/>
                        <a:lumOff val="80000"/>
                      </a:schemeClr>
                    </a:solidFill>
                  </a:tcPr>
                </a:tc>
                <a:tc>
                  <a:txBody>
                    <a:bodyPr/>
                    <a:lstStyle/>
                    <a:p>
                      <a:pPr algn="r" rtl="0" fontAlgn="b"/>
                      <a:r>
                        <a:rPr lang="en-US" sz="1600" b="0" i="0" u="none" strike="noStrike" dirty="0">
                          <a:solidFill>
                            <a:schemeClr val="tx2"/>
                          </a:solidFill>
                          <a:effectLst/>
                          <a:latin typeface="+mn-lt"/>
                        </a:rPr>
                        <a:t>5,303,925</a:t>
                      </a:r>
                    </a:p>
                  </a:txBody>
                  <a:tcPr marL="7620" marR="7620" marT="7620"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mn-lt"/>
                        </a:rPr>
                        <a:t>              5,657,342 </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mn-lt"/>
                        </a:rPr>
                        <a:t>               353,417 </a:t>
                      </a:r>
                    </a:p>
                  </a:txBody>
                  <a:tcPr marL="9525" marR="9525" marT="9525" marB="0" anchor="ctr">
                    <a:solidFill>
                      <a:schemeClr val="accent2">
                        <a:lumMod val="20000"/>
                        <a:lumOff val="80000"/>
                      </a:schemeClr>
                    </a:solidFill>
                  </a:tcPr>
                </a:tc>
                <a:tc>
                  <a:txBody>
                    <a:bodyPr/>
                    <a:lstStyle/>
                    <a:p>
                      <a:pPr algn="r" fontAlgn="b"/>
                      <a:r>
                        <a:rPr lang="en-US" sz="1600" b="0" i="0" u="none" strike="noStrike" dirty="0">
                          <a:solidFill>
                            <a:schemeClr val="tx2"/>
                          </a:solidFill>
                          <a:effectLst/>
                          <a:latin typeface="+mn-lt"/>
                        </a:rPr>
                        <a:t>6.7%</a:t>
                      </a:r>
                    </a:p>
                  </a:txBody>
                  <a:tcPr marL="9525" marR="9525" marT="9525" marB="0" anchor="ctr">
                    <a:solidFill>
                      <a:schemeClr val="accent2">
                        <a:lumMod val="20000"/>
                        <a:lumOff val="80000"/>
                      </a:schemeClr>
                    </a:solidFill>
                  </a:tcPr>
                </a:tc>
                <a:tc>
                  <a:txBody>
                    <a:bodyPr/>
                    <a:lstStyle/>
                    <a:p>
                      <a:pPr algn="ctr" rtl="0" fontAlgn="b"/>
                      <a:r>
                        <a:rPr lang="en-US" sz="1600" b="0" i="0" u="none" strike="noStrike" dirty="0">
                          <a:solidFill>
                            <a:srgbClr val="000000"/>
                          </a:solidFill>
                          <a:effectLst/>
                          <a:latin typeface="Calibri" panose="020F0502020204030204" pitchFamily="34" charset="0"/>
                        </a:rPr>
                        <a:t>-1</a:t>
                      </a:r>
                    </a:p>
                  </a:txBody>
                  <a:tcPr marL="7620" marR="7620" marT="7620" marB="0" anchor="ctr">
                    <a:solidFill>
                      <a:schemeClr val="accent2">
                        <a:lumMod val="20000"/>
                        <a:lumOff val="80000"/>
                      </a:schemeClr>
                    </a:solidFill>
                  </a:tcPr>
                </a:tc>
                <a:extLst>
                  <a:ext uri="{0D108BD9-81ED-4DB2-BD59-A6C34878D82A}">
                    <a16:rowId xmlns:a16="http://schemas.microsoft.com/office/drawing/2014/main" val="2369260453"/>
                  </a:ext>
                </a:extLst>
              </a:tr>
            </a:tbl>
          </a:graphicData>
        </a:graphic>
      </p:graphicFrame>
      <p:sp>
        <p:nvSpPr>
          <p:cNvPr id="9" name="Rectangle 8"/>
          <p:cNvSpPr/>
          <p:nvPr/>
        </p:nvSpPr>
        <p:spPr>
          <a:xfrm>
            <a:off x="1524000" y="6396339"/>
            <a:ext cx="8001000" cy="461665"/>
          </a:xfrm>
          <a:prstGeom prst="rect">
            <a:avLst/>
          </a:prstGeom>
        </p:spPr>
        <p:txBody>
          <a:bodyPr wrap="square">
            <a:spAutoFit/>
          </a:bodyPr>
          <a:lstStyle/>
          <a:p>
            <a:pPr>
              <a:defRPr/>
            </a:pPr>
            <a:r>
              <a:rPr lang="en-US" sz="1200" dirty="0">
                <a:solidFill>
                  <a:prstClr val="black">
                    <a:lumMod val="50000"/>
                    <a:lumOff val="50000"/>
                  </a:prstClr>
                </a:solidFill>
                <a:latin typeface="Calibri" panose="020F0502020204030204"/>
              </a:rPr>
              <a:t>Source: U.S. Census Bureau. 2010 Census Count, 2019 Population Estimates; Projected Seats- Brookings Institute.					</a:t>
            </a:r>
          </a:p>
        </p:txBody>
      </p:sp>
    </p:spTree>
    <p:extLst>
      <p:ext uri="{BB962C8B-B14F-4D97-AF65-F5344CB8AC3E}">
        <p14:creationId xmlns:p14="http://schemas.microsoft.com/office/powerpoint/2010/main" val="405537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DE14C6-2BCE-4BCA-A8D1-EAABF6F5A668}"/>
              </a:ext>
            </a:extLst>
          </p:cNvPr>
          <p:cNvSpPr>
            <a:spLocks noGrp="1"/>
          </p:cNvSpPr>
          <p:nvPr>
            <p:ph type="sldNum" sz="quarter" idx="12"/>
          </p:nvPr>
        </p:nvSpPr>
        <p:spPr/>
        <p:txBody>
          <a:bodyPr/>
          <a:lstStyle/>
          <a:p>
            <a:fld id="{CFD7B3FC-F52A-4C3D-BF43-F2954D09CBBE}" type="slidenum">
              <a:rPr lang="en-US" smtClean="0"/>
              <a:t>5</a:t>
            </a:fld>
            <a:endParaRPr lang="en-US" dirty="0"/>
          </a:p>
        </p:txBody>
      </p:sp>
      <p:sp>
        <p:nvSpPr>
          <p:cNvPr id="2" name="Title 1"/>
          <p:cNvSpPr>
            <a:spLocks noGrp="1"/>
          </p:cNvSpPr>
          <p:nvPr>
            <p:ph type="title" idx="4294967295"/>
          </p:nvPr>
        </p:nvSpPr>
        <p:spPr>
          <a:xfrm>
            <a:off x="1803408" y="-42380"/>
            <a:ext cx="9897083" cy="914400"/>
          </a:xfrm>
        </p:spPr>
        <p:txBody>
          <a:bodyPr>
            <a:noAutofit/>
          </a:bodyPr>
          <a:lstStyle/>
          <a:p>
            <a:r>
              <a:rPr lang="en-US" sz="2400" b="1" dirty="0">
                <a:solidFill>
                  <a:schemeClr val="accent5">
                    <a:lumMod val="75000"/>
                  </a:schemeClr>
                </a:solidFill>
                <a:latin typeface="Arial" panose="020B0604020202020204" pitchFamily="34" charset="0"/>
                <a:cs typeface="Arial" panose="020B0604020202020204" pitchFamily="34" charset="0"/>
              </a:rPr>
              <a:t>Census Bureau Population Estimates 2010-2020 and TDC Population Projections</a:t>
            </a:r>
          </a:p>
        </p:txBody>
      </p:sp>
      <p:graphicFrame>
        <p:nvGraphicFramePr>
          <p:cNvPr id="9" name="Content Placeholder 8"/>
          <p:cNvGraphicFramePr>
            <a:graphicFrameLocks noGrp="1"/>
          </p:cNvGraphicFramePr>
          <p:nvPr>
            <p:ph idx="4294967295"/>
            <p:extLst>
              <p:ext uri="{D42A27DB-BD31-4B8C-83A1-F6EECF244321}">
                <p14:modId xmlns:p14="http://schemas.microsoft.com/office/powerpoint/2010/main" val="621522693"/>
              </p:ext>
            </p:extLst>
          </p:nvPr>
        </p:nvGraphicFramePr>
        <p:xfrm>
          <a:off x="1931987" y="1806009"/>
          <a:ext cx="8458200" cy="478948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600200" y="6478321"/>
            <a:ext cx="8763000" cy="246221"/>
          </a:xfrm>
          <a:prstGeom prst="rect">
            <a:avLst/>
          </a:prstGeom>
          <a:noFill/>
        </p:spPr>
        <p:txBody>
          <a:bodyPr wrap="square" rtlCol="0">
            <a:spAutoFit/>
          </a:bodyPr>
          <a:lstStyle/>
          <a:p>
            <a:pPr marL="798513" indent="-798513">
              <a:spcBef>
                <a:spcPct val="50000"/>
              </a:spcBef>
              <a:defRPr/>
            </a:pPr>
            <a:r>
              <a:rPr lang="en-US" sz="1000" dirty="0">
                <a:solidFill>
                  <a:prstClr val="black">
                    <a:lumMod val="50000"/>
                    <a:lumOff val="50000"/>
                  </a:prstClr>
                </a:solidFill>
                <a:latin typeface="Calibri" panose="020F0502020204030204"/>
                <a:cs typeface="Arial" pitchFamily="34" charset="0"/>
              </a:rPr>
              <a:t>Source: Texas Demographic Center 2018 Population Projections; Census Bureau </a:t>
            </a:r>
            <a:r>
              <a:rPr lang="en-US" sz="1000" dirty="0">
                <a:solidFill>
                  <a:prstClr val="black">
                    <a:lumMod val="50000"/>
                    <a:lumOff val="50000"/>
                  </a:prstClr>
                </a:solidFill>
                <a:cs typeface="Arial" pitchFamily="34" charset="0"/>
              </a:rPr>
              <a:t>2020  Population Estimates</a:t>
            </a:r>
            <a:r>
              <a:rPr lang="en-US" sz="1000" dirty="0">
                <a:solidFill>
                  <a:prstClr val="black">
                    <a:lumMod val="50000"/>
                    <a:lumOff val="50000"/>
                  </a:prstClr>
                </a:solidFill>
                <a:latin typeface="Calibri" panose="020F0502020204030204"/>
                <a:cs typeface="Arial" pitchFamily="34" charset="0"/>
              </a:rPr>
              <a:t> </a:t>
            </a:r>
          </a:p>
        </p:txBody>
      </p:sp>
      <p:sp>
        <p:nvSpPr>
          <p:cNvPr id="7" name="TextBox 6"/>
          <p:cNvSpPr txBox="1"/>
          <p:nvPr/>
        </p:nvSpPr>
        <p:spPr>
          <a:xfrm>
            <a:off x="1803408" y="872020"/>
            <a:ext cx="9077997" cy="923330"/>
          </a:xfrm>
          <a:prstGeom prst="rect">
            <a:avLst/>
          </a:prstGeom>
          <a:solidFill>
            <a:schemeClr val="bg1"/>
          </a:solidFill>
        </p:spPr>
        <p:txBody>
          <a:bodyPr wrap="square" rtlCol="0">
            <a:spAutoFit/>
          </a:bodyPr>
          <a:lstStyle/>
          <a:p>
            <a:r>
              <a:rPr lang="en-US" dirty="0">
                <a:solidFill>
                  <a:schemeClr val="tx2"/>
                </a:solidFill>
              </a:rPr>
              <a:t>Texas Senate District Size (31 seats) = 947,121 to 957,345 (811,147 in 2010)</a:t>
            </a:r>
          </a:p>
          <a:p>
            <a:r>
              <a:rPr lang="en-US" b="1" dirty="0">
                <a:solidFill>
                  <a:schemeClr val="tx2"/>
                </a:solidFill>
              </a:rPr>
              <a:t>Texas House District  Size (150 seats) = 195,738 to 197,851 (167,637 in 2010)</a:t>
            </a:r>
          </a:p>
          <a:p>
            <a:r>
              <a:rPr lang="en-US" dirty="0">
                <a:solidFill>
                  <a:schemeClr val="tx2"/>
                </a:solidFill>
              </a:rPr>
              <a:t>U.S. House Seat District Size (39 seats) = 753,840 to 760,966 (698,488 in 2010 – 36 seats)</a:t>
            </a:r>
          </a:p>
        </p:txBody>
      </p:sp>
      <p:cxnSp>
        <p:nvCxnSpPr>
          <p:cNvPr id="5" name="Straight Arrow Connector 4">
            <a:extLst>
              <a:ext uri="{FF2B5EF4-FFF2-40B4-BE49-F238E27FC236}">
                <a16:creationId xmlns:a16="http://schemas.microsoft.com/office/drawing/2014/main" id="{0EAA19E6-2F77-4FAE-A305-CB70D52B685E}"/>
              </a:ext>
            </a:extLst>
          </p:cNvPr>
          <p:cNvCxnSpPr>
            <a:cxnSpLocks/>
          </p:cNvCxnSpPr>
          <p:nvPr/>
        </p:nvCxnSpPr>
        <p:spPr>
          <a:xfrm>
            <a:off x="4733693" y="1416205"/>
            <a:ext cx="2308302" cy="115164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FD8775A-A69B-4CA0-BE93-BA66B48FA2E7}"/>
              </a:ext>
            </a:extLst>
          </p:cNvPr>
          <p:cNvCxnSpPr>
            <a:cxnSpLocks/>
          </p:cNvCxnSpPr>
          <p:nvPr/>
        </p:nvCxnSpPr>
        <p:spPr>
          <a:xfrm flipH="1" flipV="1">
            <a:off x="6161087" y="1416205"/>
            <a:ext cx="970118" cy="64677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B77E63A-03A1-4346-A9BB-D48ADC196B7E}"/>
              </a:ext>
            </a:extLst>
          </p:cNvPr>
          <p:cNvCxnSpPr>
            <a:cxnSpLocks/>
          </p:cNvCxnSpPr>
          <p:nvPr/>
        </p:nvCxnSpPr>
        <p:spPr>
          <a:xfrm>
            <a:off x="6970581" y="2418688"/>
            <a:ext cx="807395" cy="0"/>
          </a:xfrm>
          <a:prstGeom prst="line">
            <a:avLst/>
          </a:prstGeom>
          <a:ln w="2222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59A2A78-1207-4B8F-B075-6D4FDB955771}"/>
              </a:ext>
            </a:extLst>
          </p:cNvPr>
          <p:cNvSpPr txBox="1"/>
          <p:nvPr/>
        </p:nvSpPr>
        <p:spPr>
          <a:xfrm>
            <a:off x="7164124" y="2429348"/>
            <a:ext cx="458780" cy="307777"/>
          </a:xfrm>
          <a:prstGeom prst="rect">
            <a:avLst/>
          </a:prstGeom>
          <a:noFill/>
        </p:spPr>
        <p:txBody>
          <a:bodyPr wrap="none" rtlCol="0">
            <a:spAutoFit/>
          </a:bodyPr>
          <a:lstStyle/>
          <a:p>
            <a:r>
              <a:rPr lang="en-US" sz="1400" dirty="0"/>
              <a:t>150</a:t>
            </a:r>
          </a:p>
        </p:txBody>
      </p:sp>
    </p:spTree>
    <p:extLst>
      <p:ext uri="{BB962C8B-B14F-4D97-AF65-F5344CB8AC3E}">
        <p14:creationId xmlns:p14="http://schemas.microsoft.com/office/powerpoint/2010/main" val="48101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7" presetID="1" presetClass="entr" presetSubtype="0" fill="hold" grpId="0" nodeType="withEffect">
                                  <p:stCondLst>
                                    <p:cond delay="100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50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3EE525-1F73-4890-B81C-0035087901EE}"/>
              </a:ext>
            </a:extLst>
          </p:cNvPr>
          <p:cNvSpPr>
            <a:spLocks noGrp="1"/>
          </p:cNvSpPr>
          <p:nvPr>
            <p:ph type="sldNum" sz="quarter" idx="12"/>
          </p:nvPr>
        </p:nvSpPr>
        <p:spPr/>
        <p:txBody>
          <a:bodyPr/>
          <a:lstStyle/>
          <a:p>
            <a:fld id="{CFD7B3FC-F52A-4C3D-BF43-F2954D09CBBE}" type="slidenum">
              <a:rPr lang="en-US" smtClean="0"/>
              <a:t>6</a:t>
            </a:fld>
            <a:endParaRPr lang="en-US" dirty="0"/>
          </a:p>
        </p:txBody>
      </p:sp>
      <p:sp>
        <p:nvSpPr>
          <p:cNvPr id="8" name="Rectangle 7">
            <a:extLst>
              <a:ext uri="{FF2B5EF4-FFF2-40B4-BE49-F238E27FC236}">
                <a16:creationId xmlns:a16="http://schemas.microsoft.com/office/drawing/2014/main" id="{8E70D6BB-B618-4403-88EF-25A1D2CD0133}"/>
              </a:ext>
            </a:extLst>
          </p:cNvPr>
          <p:cNvSpPr/>
          <p:nvPr/>
        </p:nvSpPr>
        <p:spPr>
          <a:xfrm>
            <a:off x="137667" y="6596390"/>
            <a:ext cx="6096000" cy="261610"/>
          </a:xfrm>
          <a:prstGeom prst="rect">
            <a:avLst/>
          </a:prstGeom>
        </p:spPr>
        <p:txBody>
          <a:bodyPr>
            <a:spAutoFit/>
          </a:bodyPr>
          <a:lstStyle/>
          <a:p>
            <a:r>
              <a:rPr lang="en-US" sz="1100" dirty="0">
                <a:solidFill>
                  <a:prstClr val="black">
                    <a:lumMod val="50000"/>
                    <a:lumOff val="50000"/>
                  </a:prstClr>
                </a:solidFill>
              </a:rPr>
              <a:t>Source: U.S. Census Bureau. 2010 Census Count, 2019 Population Estimates</a:t>
            </a:r>
            <a:endParaRPr lang="en-US" sz="1100" dirty="0"/>
          </a:p>
        </p:txBody>
      </p:sp>
      <p:sp>
        <p:nvSpPr>
          <p:cNvPr id="9" name="Title 1">
            <a:extLst>
              <a:ext uri="{FF2B5EF4-FFF2-40B4-BE49-F238E27FC236}">
                <a16:creationId xmlns:a16="http://schemas.microsoft.com/office/drawing/2014/main" id="{5B2411C6-0572-43A9-991F-E4531E82334C}"/>
              </a:ext>
            </a:extLst>
          </p:cNvPr>
          <p:cNvSpPr txBox="1">
            <a:spLocks/>
          </p:cNvSpPr>
          <p:nvPr/>
        </p:nvSpPr>
        <p:spPr>
          <a:xfrm>
            <a:off x="1663908" y="136525"/>
            <a:ext cx="9992705" cy="63704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chemeClr val="accent5">
                    <a:lumMod val="75000"/>
                  </a:schemeClr>
                </a:solidFill>
                <a:latin typeface="Arial" panose="020B0604020202020204" pitchFamily="34" charset="0"/>
                <a:cs typeface="Arial" panose="020B0604020202020204" pitchFamily="34" charset="0"/>
              </a:rPr>
              <a:t>Numeric population change 2010-2019, Texas Counties with Current Texas House Districts</a:t>
            </a:r>
          </a:p>
        </p:txBody>
      </p:sp>
      <p:pic>
        <p:nvPicPr>
          <p:cNvPr id="3" name="Picture 2">
            <a:extLst>
              <a:ext uri="{FF2B5EF4-FFF2-40B4-BE49-F238E27FC236}">
                <a16:creationId xmlns:a16="http://schemas.microsoft.com/office/drawing/2014/main" id="{DE568762-2A7E-4FDB-AA24-C342989BF14B}"/>
              </a:ext>
            </a:extLst>
          </p:cNvPr>
          <p:cNvPicPr>
            <a:picLocks noChangeAspect="1"/>
          </p:cNvPicPr>
          <p:nvPr/>
        </p:nvPicPr>
        <p:blipFill>
          <a:blip r:embed="rId2"/>
          <a:stretch>
            <a:fillRect/>
          </a:stretch>
        </p:blipFill>
        <p:spPr>
          <a:xfrm>
            <a:off x="1844780" y="830763"/>
            <a:ext cx="7321521" cy="5799003"/>
          </a:xfrm>
          <a:prstGeom prst="rect">
            <a:avLst/>
          </a:prstGeom>
        </p:spPr>
      </p:pic>
      <p:pic>
        <p:nvPicPr>
          <p:cNvPr id="6" name="Picture 5">
            <a:extLst>
              <a:ext uri="{FF2B5EF4-FFF2-40B4-BE49-F238E27FC236}">
                <a16:creationId xmlns:a16="http://schemas.microsoft.com/office/drawing/2014/main" id="{A231C810-E1D6-4B30-9632-E746406A2AAB}"/>
              </a:ext>
            </a:extLst>
          </p:cNvPr>
          <p:cNvPicPr>
            <a:picLocks noChangeAspect="1"/>
          </p:cNvPicPr>
          <p:nvPr/>
        </p:nvPicPr>
        <p:blipFill>
          <a:blip r:embed="rId3"/>
          <a:stretch>
            <a:fillRect/>
          </a:stretch>
        </p:blipFill>
        <p:spPr>
          <a:xfrm>
            <a:off x="9302441" y="2849485"/>
            <a:ext cx="1638300" cy="1571625"/>
          </a:xfrm>
          <a:prstGeom prst="rect">
            <a:avLst/>
          </a:prstGeom>
        </p:spPr>
      </p:pic>
      <p:sp>
        <p:nvSpPr>
          <p:cNvPr id="7" name="TextBox 6">
            <a:extLst>
              <a:ext uri="{FF2B5EF4-FFF2-40B4-BE49-F238E27FC236}">
                <a16:creationId xmlns:a16="http://schemas.microsoft.com/office/drawing/2014/main" id="{F8547D22-AB11-4430-A296-2DF54F1CC6BF}"/>
              </a:ext>
            </a:extLst>
          </p:cNvPr>
          <p:cNvSpPr txBox="1"/>
          <p:nvPr/>
        </p:nvSpPr>
        <p:spPr>
          <a:xfrm>
            <a:off x="9302441" y="4613287"/>
            <a:ext cx="2971426" cy="646331"/>
          </a:xfrm>
          <a:prstGeom prst="rect">
            <a:avLst/>
          </a:prstGeom>
          <a:noFill/>
        </p:spPr>
        <p:txBody>
          <a:bodyPr wrap="square" rtlCol="0">
            <a:spAutoFit/>
          </a:bodyPr>
          <a:lstStyle/>
          <a:p>
            <a:r>
              <a:rPr lang="en-US" dirty="0">
                <a:solidFill>
                  <a:schemeClr val="tx2"/>
                </a:solidFill>
              </a:rPr>
              <a:t>104 counties lost population over the 9 year period</a:t>
            </a:r>
          </a:p>
        </p:txBody>
      </p:sp>
    </p:spTree>
    <p:extLst>
      <p:ext uri="{BB962C8B-B14F-4D97-AF65-F5344CB8AC3E}">
        <p14:creationId xmlns:p14="http://schemas.microsoft.com/office/powerpoint/2010/main" val="3156247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3EE525-1F73-4890-B81C-0035087901EE}"/>
              </a:ext>
            </a:extLst>
          </p:cNvPr>
          <p:cNvSpPr>
            <a:spLocks noGrp="1"/>
          </p:cNvSpPr>
          <p:nvPr>
            <p:ph type="sldNum" sz="quarter" idx="12"/>
          </p:nvPr>
        </p:nvSpPr>
        <p:spPr/>
        <p:txBody>
          <a:bodyPr/>
          <a:lstStyle/>
          <a:p>
            <a:fld id="{CFD7B3FC-F52A-4C3D-BF43-F2954D09CBBE}" type="slidenum">
              <a:rPr lang="en-US" smtClean="0"/>
              <a:t>7</a:t>
            </a:fld>
            <a:endParaRPr lang="en-US" dirty="0"/>
          </a:p>
        </p:txBody>
      </p:sp>
      <p:sp>
        <p:nvSpPr>
          <p:cNvPr id="8" name="Rectangle 7">
            <a:extLst>
              <a:ext uri="{FF2B5EF4-FFF2-40B4-BE49-F238E27FC236}">
                <a16:creationId xmlns:a16="http://schemas.microsoft.com/office/drawing/2014/main" id="{8E70D6BB-B618-4403-88EF-25A1D2CD0133}"/>
              </a:ext>
            </a:extLst>
          </p:cNvPr>
          <p:cNvSpPr/>
          <p:nvPr/>
        </p:nvSpPr>
        <p:spPr>
          <a:xfrm>
            <a:off x="137667" y="6596390"/>
            <a:ext cx="6096000" cy="261610"/>
          </a:xfrm>
          <a:prstGeom prst="rect">
            <a:avLst/>
          </a:prstGeom>
        </p:spPr>
        <p:txBody>
          <a:bodyPr>
            <a:spAutoFit/>
          </a:bodyPr>
          <a:lstStyle/>
          <a:p>
            <a:r>
              <a:rPr lang="en-US" sz="1100" dirty="0">
                <a:solidFill>
                  <a:prstClr val="black">
                    <a:lumMod val="50000"/>
                    <a:lumOff val="50000"/>
                  </a:prstClr>
                </a:solidFill>
              </a:rPr>
              <a:t>Source: U.S. Census Bureau. 2010 Census Count, 2019 Population Estimates</a:t>
            </a:r>
            <a:endParaRPr lang="en-US" sz="1100" dirty="0"/>
          </a:p>
        </p:txBody>
      </p:sp>
      <p:sp>
        <p:nvSpPr>
          <p:cNvPr id="9" name="Title 1">
            <a:extLst>
              <a:ext uri="{FF2B5EF4-FFF2-40B4-BE49-F238E27FC236}">
                <a16:creationId xmlns:a16="http://schemas.microsoft.com/office/drawing/2014/main" id="{5B2411C6-0572-43A9-991F-E4531E82334C}"/>
              </a:ext>
            </a:extLst>
          </p:cNvPr>
          <p:cNvSpPr txBox="1">
            <a:spLocks/>
          </p:cNvSpPr>
          <p:nvPr/>
        </p:nvSpPr>
        <p:spPr>
          <a:xfrm>
            <a:off x="1663908" y="136525"/>
            <a:ext cx="9992705" cy="63704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chemeClr val="accent5">
                    <a:lumMod val="75000"/>
                  </a:schemeClr>
                </a:solidFill>
                <a:latin typeface="Arial" panose="020B0604020202020204" pitchFamily="34" charset="0"/>
                <a:cs typeface="Arial" panose="020B0604020202020204" pitchFamily="34" charset="0"/>
              </a:rPr>
              <a:t>Numeric population change 2010-2019, Texas Counties with Current Texas House Districts</a:t>
            </a:r>
          </a:p>
        </p:txBody>
      </p:sp>
      <p:pic>
        <p:nvPicPr>
          <p:cNvPr id="6" name="Picture 5">
            <a:extLst>
              <a:ext uri="{FF2B5EF4-FFF2-40B4-BE49-F238E27FC236}">
                <a16:creationId xmlns:a16="http://schemas.microsoft.com/office/drawing/2014/main" id="{A231C810-E1D6-4B30-9632-E746406A2AAB}"/>
              </a:ext>
            </a:extLst>
          </p:cNvPr>
          <p:cNvPicPr>
            <a:picLocks noChangeAspect="1"/>
          </p:cNvPicPr>
          <p:nvPr/>
        </p:nvPicPr>
        <p:blipFill>
          <a:blip r:embed="rId2"/>
          <a:stretch>
            <a:fillRect/>
          </a:stretch>
        </p:blipFill>
        <p:spPr>
          <a:xfrm>
            <a:off x="8717002" y="2749124"/>
            <a:ext cx="1638300" cy="1571625"/>
          </a:xfrm>
          <a:prstGeom prst="rect">
            <a:avLst/>
          </a:prstGeom>
        </p:spPr>
      </p:pic>
      <p:pic>
        <p:nvPicPr>
          <p:cNvPr id="7" name="Picture 6">
            <a:extLst>
              <a:ext uri="{FF2B5EF4-FFF2-40B4-BE49-F238E27FC236}">
                <a16:creationId xmlns:a16="http://schemas.microsoft.com/office/drawing/2014/main" id="{47B6F013-1016-4F71-B811-73009C716E59}"/>
              </a:ext>
            </a:extLst>
          </p:cNvPr>
          <p:cNvPicPr>
            <a:picLocks noChangeAspect="1"/>
          </p:cNvPicPr>
          <p:nvPr/>
        </p:nvPicPr>
        <p:blipFill rotWithShape="1">
          <a:blip r:embed="rId3"/>
          <a:srcRect l="74089" t="26632" b="36543"/>
          <a:stretch/>
        </p:blipFill>
        <p:spPr>
          <a:xfrm>
            <a:off x="3474999" y="932843"/>
            <a:ext cx="4889808" cy="5504271"/>
          </a:xfrm>
          <a:prstGeom prst="rect">
            <a:avLst/>
          </a:prstGeom>
        </p:spPr>
      </p:pic>
    </p:spTree>
    <p:extLst>
      <p:ext uri="{BB962C8B-B14F-4D97-AF65-F5344CB8AC3E}">
        <p14:creationId xmlns:p14="http://schemas.microsoft.com/office/powerpoint/2010/main" val="1760208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700C9BA-0EA0-447B-BB80-66D01F0A0779}"/>
              </a:ext>
            </a:extLst>
          </p:cNvPr>
          <p:cNvSpPr>
            <a:spLocks noGrp="1"/>
          </p:cNvSpPr>
          <p:nvPr>
            <p:ph type="sldNum" sz="quarter" idx="12"/>
          </p:nvPr>
        </p:nvSpPr>
        <p:spPr/>
        <p:txBody>
          <a:bodyPr/>
          <a:lstStyle/>
          <a:p>
            <a:fld id="{CFD7B3FC-F52A-4C3D-BF43-F2954D09CBBE}" type="slidenum">
              <a:rPr lang="en-US" smtClean="0"/>
              <a:t>8</a:t>
            </a:fld>
            <a:endParaRPr lang="en-US" dirty="0"/>
          </a:p>
        </p:txBody>
      </p:sp>
      <p:sp>
        <p:nvSpPr>
          <p:cNvPr id="2" name="Title 1">
            <a:extLst>
              <a:ext uri="{FF2B5EF4-FFF2-40B4-BE49-F238E27FC236}">
                <a16:creationId xmlns:a16="http://schemas.microsoft.com/office/drawing/2014/main" id="{FB8AD5E5-AE45-43C1-97F9-BF8E0BC1C161}"/>
              </a:ext>
            </a:extLst>
          </p:cNvPr>
          <p:cNvSpPr>
            <a:spLocks noGrp="1"/>
          </p:cNvSpPr>
          <p:nvPr>
            <p:ph type="title" idx="4294967295"/>
          </p:nvPr>
        </p:nvSpPr>
        <p:spPr>
          <a:xfrm>
            <a:off x="1714239" y="76830"/>
            <a:ext cx="9902618" cy="734204"/>
          </a:xfrm>
        </p:spPr>
        <p:txBody>
          <a:bodyPr>
            <a:noAutofit/>
          </a:bodyPr>
          <a:lstStyle/>
          <a:p>
            <a:r>
              <a:rPr lang="en-US" sz="2400" b="1" dirty="0">
                <a:solidFill>
                  <a:schemeClr val="accent5">
                    <a:lumMod val="75000"/>
                  </a:schemeClr>
                </a:solidFill>
                <a:latin typeface="Arial" panose="020B0604020202020204" pitchFamily="34" charset="0"/>
                <a:cs typeface="Arial" panose="020B0604020202020204" pitchFamily="34" charset="0"/>
              </a:rPr>
              <a:t>Percent population change 2010-2019, Texas Counties with Current Texas House Districts</a:t>
            </a:r>
          </a:p>
        </p:txBody>
      </p:sp>
      <p:sp>
        <p:nvSpPr>
          <p:cNvPr id="7" name="Rectangle 6">
            <a:extLst>
              <a:ext uri="{FF2B5EF4-FFF2-40B4-BE49-F238E27FC236}">
                <a16:creationId xmlns:a16="http://schemas.microsoft.com/office/drawing/2014/main" id="{E9E50FF6-9BE7-4598-B3C0-C302C6A57B28}"/>
              </a:ext>
            </a:extLst>
          </p:cNvPr>
          <p:cNvSpPr/>
          <p:nvPr/>
        </p:nvSpPr>
        <p:spPr>
          <a:xfrm>
            <a:off x="0" y="6618144"/>
            <a:ext cx="6096000" cy="261610"/>
          </a:xfrm>
          <a:prstGeom prst="rect">
            <a:avLst/>
          </a:prstGeom>
        </p:spPr>
        <p:txBody>
          <a:bodyPr>
            <a:spAutoFit/>
          </a:bodyPr>
          <a:lstStyle/>
          <a:p>
            <a:r>
              <a:rPr lang="en-US" sz="1100" dirty="0">
                <a:solidFill>
                  <a:prstClr val="black">
                    <a:lumMod val="50000"/>
                    <a:lumOff val="50000"/>
                  </a:prstClr>
                </a:solidFill>
              </a:rPr>
              <a:t>Source: U.S. Census Bureau. 2010 Census Count, 2019 Population Estimates</a:t>
            </a:r>
            <a:endParaRPr lang="en-US" sz="1100" dirty="0"/>
          </a:p>
        </p:txBody>
      </p:sp>
      <p:pic>
        <p:nvPicPr>
          <p:cNvPr id="3" name="Picture 2">
            <a:extLst>
              <a:ext uri="{FF2B5EF4-FFF2-40B4-BE49-F238E27FC236}">
                <a16:creationId xmlns:a16="http://schemas.microsoft.com/office/drawing/2014/main" id="{41A69F1C-E744-4C2C-B4F9-B164F6ECC65B}"/>
              </a:ext>
            </a:extLst>
          </p:cNvPr>
          <p:cNvPicPr>
            <a:picLocks noChangeAspect="1"/>
          </p:cNvPicPr>
          <p:nvPr/>
        </p:nvPicPr>
        <p:blipFill>
          <a:blip r:embed="rId2"/>
          <a:stretch>
            <a:fillRect/>
          </a:stretch>
        </p:blipFill>
        <p:spPr>
          <a:xfrm>
            <a:off x="1803235" y="926784"/>
            <a:ext cx="7207182" cy="5575610"/>
          </a:xfrm>
          <a:prstGeom prst="rect">
            <a:avLst/>
          </a:prstGeom>
        </p:spPr>
      </p:pic>
      <p:pic>
        <p:nvPicPr>
          <p:cNvPr id="8" name="Picture 7">
            <a:extLst>
              <a:ext uri="{FF2B5EF4-FFF2-40B4-BE49-F238E27FC236}">
                <a16:creationId xmlns:a16="http://schemas.microsoft.com/office/drawing/2014/main" id="{AFC29B0D-81A2-477F-827C-932F5DE04C27}"/>
              </a:ext>
            </a:extLst>
          </p:cNvPr>
          <p:cNvPicPr>
            <a:picLocks noChangeAspect="1"/>
          </p:cNvPicPr>
          <p:nvPr/>
        </p:nvPicPr>
        <p:blipFill>
          <a:blip r:embed="rId3"/>
          <a:stretch>
            <a:fillRect/>
          </a:stretch>
        </p:blipFill>
        <p:spPr>
          <a:xfrm>
            <a:off x="9200452" y="3658196"/>
            <a:ext cx="1655259" cy="1237648"/>
          </a:xfrm>
          <a:prstGeom prst="rect">
            <a:avLst/>
          </a:prstGeom>
        </p:spPr>
      </p:pic>
    </p:spTree>
    <p:extLst>
      <p:ext uri="{BB962C8B-B14F-4D97-AF65-F5344CB8AC3E}">
        <p14:creationId xmlns:p14="http://schemas.microsoft.com/office/powerpoint/2010/main" val="1180980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820F8FC-6994-4671-9FE6-3AA901BC4E54}"/>
              </a:ext>
            </a:extLst>
          </p:cNvPr>
          <p:cNvPicPr>
            <a:picLocks noChangeAspect="1"/>
          </p:cNvPicPr>
          <p:nvPr/>
        </p:nvPicPr>
        <p:blipFill>
          <a:blip r:embed="rId2"/>
          <a:stretch>
            <a:fillRect/>
          </a:stretch>
        </p:blipFill>
        <p:spPr>
          <a:xfrm>
            <a:off x="8880552" y="2689793"/>
            <a:ext cx="1655259" cy="1237648"/>
          </a:xfrm>
          <a:prstGeom prst="rect">
            <a:avLst/>
          </a:prstGeom>
        </p:spPr>
      </p:pic>
      <p:sp>
        <p:nvSpPr>
          <p:cNvPr id="4" name="Slide Number Placeholder 3">
            <a:extLst>
              <a:ext uri="{FF2B5EF4-FFF2-40B4-BE49-F238E27FC236}">
                <a16:creationId xmlns:a16="http://schemas.microsoft.com/office/drawing/2014/main" id="{A13EE525-1F73-4890-B81C-0035087901EE}"/>
              </a:ext>
            </a:extLst>
          </p:cNvPr>
          <p:cNvSpPr>
            <a:spLocks noGrp="1"/>
          </p:cNvSpPr>
          <p:nvPr>
            <p:ph type="sldNum" sz="quarter" idx="12"/>
          </p:nvPr>
        </p:nvSpPr>
        <p:spPr/>
        <p:txBody>
          <a:bodyPr/>
          <a:lstStyle/>
          <a:p>
            <a:fld id="{CFD7B3FC-F52A-4C3D-BF43-F2954D09CBBE}" type="slidenum">
              <a:rPr lang="en-US" smtClean="0"/>
              <a:t>9</a:t>
            </a:fld>
            <a:endParaRPr lang="en-US" dirty="0"/>
          </a:p>
        </p:txBody>
      </p:sp>
      <p:sp>
        <p:nvSpPr>
          <p:cNvPr id="8" name="Rectangle 7">
            <a:extLst>
              <a:ext uri="{FF2B5EF4-FFF2-40B4-BE49-F238E27FC236}">
                <a16:creationId xmlns:a16="http://schemas.microsoft.com/office/drawing/2014/main" id="{8E70D6BB-B618-4403-88EF-25A1D2CD0133}"/>
              </a:ext>
            </a:extLst>
          </p:cNvPr>
          <p:cNvSpPr/>
          <p:nvPr/>
        </p:nvSpPr>
        <p:spPr>
          <a:xfrm>
            <a:off x="137667" y="6596390"/>
            <a:ext cx="6096000" cy="261610"/>
          </a:xfrm>
          <a:prstGeom prst="rect">
            <a:avLst/>
          </a:prstGeom>
        </p:spPr>
        <p:txBody>
          <a:bodyPr>
            <a:spAutoFit/>
          </a:bodyPr>
          <a:lstStyle/>
          <a:p>
            <a:r>
              <a:rPr lang="en-US" sz="1100" dirty="0">
                <a:solidFill>
                  <a:prstClr val="black">
                    <a:lumMod val="50000"/>
                    <a:lumOff val="50000"/>
                  </a:prstClr>
                </a:solidFill>
              </a:rPr>
              <a:t>Source: U.S. Census Bureau. 2010 Census Count, 2019 Population Estimates</a:t>
            </a:r>
            <a:endParaRPr lang="en-US" sz="1100" dirty="0"/>
          </a:p>
        </p:txBody>
      </p:sp>
      <p:sp>
        <p:nvSpPr>
          <p:cNvPr id="9" name="Title 1">
            <a:extLst>
              <a:ext uri="{FF2B5EF4-FFF2-40B4-BE49-F238E27FC236}">
                <a16:creationId xmlns:a16="http://schemas.microsoft.com/office/drawing/2014/main" id="{5B2411C6-0572-43A9-991F-E4531E82334C}"/>
              </a:ext>
            </a:extLst>
          </p:cNvPr>
          <p:cNvSpPr txBox="1">
            <a:spLocks/>
          </p:cNvSpPr>
          <p:nvPr/>
        </p:nvSpPr>
        <p:spPr>
          <a:xfrm>
            <a:off x="1663908" y="136525"/>
            <a:ext cx="9992705" cy="63704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chemeClr val="accent5">
                    <a:lumMod val="75000"/>
                  </a:schemeClr>
                </a:solidFill>
                <a:latin typeface="Arial" panose="020B0604020202020204" pitchFamily="34" charset="0"/>
                <a:cs typeface="Arial" panose="020B0604020202020204" pitchFamily="34" charset="0"/>
              </a:rPr>
              <a:t>Percent population change 2010-2019, Texas Counties with Current Texas House Districts</a:t>
            </a:r>
          </a:p>
        </p:txBody>
      </p:sp>
      <p:pic>
        <p:nvPicPr>
          <p:cNvPr id="7" name="Picture 6">
            <a:extLst>
              <a:ext uri="{FF2B5EF4-FFF2-40B4-BE49-F238E27FC236}">
                <a16:creationId xmlns:a16="http://schemas.microsoft.com/office/drawing/2014/main" id="{E877EB61-2DE1-4565-A110-75504A3DD36D}"/>
              </a:ext>
            </a:extLst>
          </p:cNvPr>
          <p:cNvPicPr>
            <a:picLocks noChangeAspect="1"/>
          </p:cNvPicPr>
          <p:nvPr/>
        </p:nvPicPr>
        <p:blipFill rotWithShape="1">
          <a:blip r:embed="rId3"/>
          <a:srcRect l="71605" t="23778" r="3716" b="39822"/>
          <a:stretch/>
        </p:blipFill>
        <p:spPr>
          <a:xfrm>
            <a:off x="3838942" y="891270"/>
            <a:ext cx="4789450" cy="5465080"/>
          </a:xfrm>
          <a:prstGeom prst="rect">
            <a:avLst/>
          </a:prstGeom>
        </p:spPr>
      </p:pic>
    </p:spTree>
    <p:extLst>
      <p:ext uri="{BB962C8B-B14F-4D97-AF65-F5344CB8AC3E}">
        <p14:creationId xmlns:p14="http://schemas.microsoft.com/office/powerpoint/2010/main" val="6418313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smtClean="0">
            <a:solidFill>
              <a:schemeClr val="tx2"/>
            </a:solidFill>
          </a:defRPr>
        </a:defPPr>
      </a:lstStyle>
    </a:spDef>
  </a:objectDefaults>
  <a:extraClrSchemeLst/>
  <a:extLst>
    <a:ext uri="{05A4C25C-085E-4340-85A3-A5531E510DB2}">
      <thm15:themeFamily xmlns:thm15="http://schemas.microsoft.com/office/thememl/2012/main" name="TDC Template.potx" id="{A8AA4A31-D64B-4527-8D8E-CE9363F07BF5}" vid="{DEBAF849-1D8C-4359-AD0F-0FCB4EBE36F8}"/>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smtClean="0">
            <a:solidFill>
              <a:schemeClr val="tx2"/>
            </a:solidFill>
          </a:defRPr>
        </a:defPPr>
      </a:lstStyle>
    </a:spDef>
  </a:objectDefaults>
  <a:extraClrSchemeLst/>
  <a:extLst>
    <a:ext uri="{05A4C25C-085E-4340-85A3-A5531E510DB2}">
      <thm15:themeFamily xmlns:thm15="http://schemas.microsoft.com/office/thememl/2012/main" name="TDC Template.potx" id="{A8AA4A31-D64B-4527-8D8E-CE9363F07BF5}" vid="{DEBAF849-1D8C-4359-AD0F-0FCB4EBE36F8}"/>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smtClean="0">
            <a:solidFill>
              <a:schemeClr val="tx2"/>
            </a:solidFill>
          </a:defRPr>
        </a:defPPr>
      </a:lstStyle>
    </a:spDef>
  </a:objectDefaults>
  <a:extraClrSchemeLst/>
  <a:extLst>
    <a:ext uri="{05A4C25C-085E-4340-85A3-A5531E510DB2}">
      <thm15:themeFamily xmlns:thm15="http://schemas.microsoft.com/office/thememl/2012/main" name="TDC Template.potx" id="{A8AA4A31-D64B-4527-8D8E-CE9363F07BF5}" vid="{DEBAF849-1D8C-4359-AD0F-0FCB4EBE36F8}"/>
    </a:ext>
  </a:extLst>
</a:theme>
</file>

<file path=ppt/theme/theme6.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09ED1DF319F2048B3E62B9641678531" ma:contentTypeVersion="13" ma:contentTypeDescription="Create a new document." ma:contentTypeScope="" ma:versionID="50a7753f872e4cfca2a4b7a9a3400574">
  <xsd:schema xmlns:xsd="http://www.w3.org/2001/XMLSchema" xmlns:xs="http://www.w3.org/2001/XMLSchema" xmlns:p="http://schemas.microsoft.com/office/2006/metadata/properties" xmlns:ns3="8865c3b5-672f-488d-b474-fd2e6972fa66" xmlns:ns4="122656c6-b205-4b62-909d-389f9e348b2b" targetNamespace="http://schemas.microsoft.com/office/2006/metadata/properties" ma:root="true" ma:fieldsID="763b770c41b169756f268df9f9434cd4" ns3:_="" ns4:_="">
    <xsd:import namespace="8865c3b5-672f-488d-b474-fd2e6972fa66"/>
    <xsd:import namespace="122656c6-b205-4b62-909d-389f9e348b2b"/>
    <xsd:element name="properties">
      <xsd:complexType>
        <xsd:sequence>
          <xsd:element name="documentManagement">
            <xsd:complexType>
              <xsd:all>
                <xsd:element ref="ns3:SharedWithUsers" minOccurs="0"/>
                <xsd:element ref="ns3:SharingHintHash" minOccurs="0"/>
                <xsd:element ref="ns3:SharedWithDetails"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65c3b5-672f-488d-b474-fd2e6972fa6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22656c6-b205-4b62-909d-389f9e348b2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1484A1-434B-4BD9-91E0-487B0D646ADF}">
  <ds:schemaRefs>
    <ds:schemaRef ds:uri="http://schemas.microsoft.com/office/2006/documentManagement/types"/>
    <ds:schemaRef ds:uri="122656c6-b205-4b62-909d-389f9e348b2b"/>
    <ds:schemaRef ds:uri="http://www.w3.org/XML/1998/namespace"/>
    <ds:schemaRef ds:uri="http://purl.org/dc/terms/"/>
    <ds:schemaRef ds:uri="http://schemas.openxmlformats.org/package/2006/metadata/core-properties"/>
    <ds:schemaRef ds:uri="http://purl.org/dc/elements/1.1/"/>
    <ds:schemaRef ds:uri="http://purl.org/dc/dcmitype/"/>
    <ds:schemaRef ds:uri="http://schemas.microsoft.com/office/2006/metadata/properties"/>
    <ds:schemaRef ds:uri="http://schemas.microsoft.com/office/infopath/2007/PartnerControls"/>
    <ds:schemaRef ds:uri="8865c3b5-672f-488d-b474-fd2e6972fa66"/>
  </ds:schemaRefs>
</ds:datastoreItem>
</file>

<file path=customXml/itemProps2.xml><?xml version="1.0" encoding="utf-8"?>
<ds:datastoreItem xmlns:ds="http://schemas.openxmlformats.org/officeDocument/2006/customXml" ds:itemID="{9E6717D3-C7A6-437C-8864-D9C4D755427D}">
  <ds:schemaRefs>
    <ds:schemaRef ds:uri="http://schemas.microsoft.com/sharepoint/v3/contenttype/forms"/>
  </ds:schemaRefs>
</ds:datastoreItem>
</file>

<file path=customXml/itemProps3.xml><?xml version="1.0" encoding="utf-8"?>
<ds:datastoreItem xmlns:ds="http://schemas.openxmlformats.org/officeDocument/2006/customXml" ds:itemID="{13272F3D-D714-4AE0-B34F-BA8ECE7BB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65c3b5-672f-488d-b474-fd2e6972fa66"/>
    <ds:schemaRef ds:uri="122656c6-b205-4b62-909d-389f9e348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25124</TotalTime>
  <Words>930</Words>
  <Application>Microsoft Office PowerPoint</Application>
  <PresentationFormat>Widescreen</PresentationFormat>
  <Paragraphs>163</Paragraphs>
  <Slides>15</Slides>
  <Notes>8</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15</vt:i4>
      </vt:variant>
    </vt:vector>
  </HeadingPairs>
  <TitlesOfParts>
    <vt:vector size="26" baseType="lpstr">
      <vt:lpstr>ＭＳ Ｐゴシック</vt:lpstr>
      <vt:lpstr>Arial</vt:lpstr>
      <vt:lpstr>Calibri</vt:lpstr>
      <vt:lpstr>Calibri Light</vt:lpstr>
      <vt:lpstr>Century Gothic</vt:lpstr>
      <vt:lpstr>Office Theme</vt:lpstr>
      <vt:lpstr>2_Office Theme</vt:lpstr>
      <vt:lpstr>1_Office Theme</vt:lpstr>
      <vt:lpstr>Custom Design</vt:lpstr>
      <vt:lpstr>3_Office Theme</vt:lpstr>
      <vt:lpstr>4_Office Theme</vt:lpstr>
      <vt:lpstr>PowerPoint Presentation</vt:lpstr>
      <vt:lpstr>PowerPoint Presentation</vt:lpstr>
      <vt:lpstr>PowerPoint Presentation</vt:lpstr>
      <vt:lpstr>Population Growth and Projected Congressional Seats of Select States</vt:lpstr>
      <vt:lpstr>Census Bureau Population Estimates 2010-2020 and TDC Population Projections</vt:lpstr>
      <vt:lpstr>PowerPoint Presentation</vt:lpstr>
      <vt:lpstr>PowerPoint Presentation</vt:lpstr>
      <vt:lpstr>Percent population change 2010-2019, Texas Counties with Current Texas House Districts</vt:lpstr>
      <vt:lpstr>PowerPoint Presentation</vt:lpstr>
      <vt:lpstr>Projected Population by Race and Ethnicity, Texas 2010-2020</vt:lpstr>
      <vt:lpstr>Projected Population Change and Percent of Total Projected Change by Race/Ethnicity, 2010-2020, Texas</vt:lpstr>
      <vt:lpstr>PowerPoint Presentation</vt:lpstr>
      <vt:lpstr>PowerPoint Presentation</vt:lpstr>
      <vt:lpstr>PowerPoint Presentation</vt:lpstr>
      <vt:lpstr>PowerPoint Presentation</vt:lpstr>
    </vt:vector>
  </TitlesOfParts>
  <Company>UTSA/IDSER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Alelhie Lila Valencia</dc:creator>
  <cp:lastModifiedBy>Lloyd Potter</cp:lastModifiedBy>
  <cp:revision>748</cp:revision>
  <cp:lastPrinted>2021-03-17T14:35:06Z</cp:lastPrinted>
  <dcterms:created xsi:type="dcterms:W3CDTF">2016-06-30T18:52:57Z</dcterms:created>
  <dcterms:modified xsi:type="dcterms:W3CDTF">2021-04-07T18:01:35Z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0x010100809ED1DF319F2048B3E62B9641678531</vt:lpwstr>
  </property>
</Properties>
</file>