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1"/>
  </p:sldMasterIdLst>
  <p:notesMasterIdLst>
    <p:notesMasterId r:id="rId44"/>
  </p:notesMasterIdLst>
  <p:handoutMasterIdLst>
    <p:handoutMasterId r:id="rId45"/>
  </p:handoutMasterIdLst>
  <p:sldIdLst>
    <p:sldId id="258" r:id="rId2"/>
    <p:sldId id="396" r:id="rId3"/>
    <p:sldId id="468" r:id="rId4"/>
    <p:sldId id="464" r:id="rId5"/>
    <p:sldId id="466" r:id="rId6"/>
    <p:sldId id="432" r:id="rId7"/>
    <p:sldId id="425" r:id="rId8"/>
    <p:sldId id="449" r:id="rId9"/>
    <p:sldId id="471" r:id="rId10"/>
    <p:sldId id="418" r:id="rId11"/>
    <p:sldId id="495" r:id="rId12"/>
    <p:sldId id="529" r:id="rId13"/>
    <p:sldId id="502" r:id="rId14"/>
    <p:sldId id="518" r:id="rId15"/>
    <p:sldId id="503" r:id="rId16"/>
    <p:sldId id="504" r:id="rId17"/>
    <p:sldId id="505" r:id="rId18"/>
    <p:sldId id="512" r:id="rId19"/>
    <p:sldId id="510" r:id="rId20"/>
    <p:sldId id="514" r:id="rId21"/>
    <p:sldId id="530" r:id="rId22"/>
    <p:sldId id="511" r:id="rId23"/>
    <p:sldId id="515" r:id="rId24"/>
    <p:sldId id="499" r:id="rId25"/>
    <p:sldId id="498" r:id="rId26"/>
    <p:sldId id="496" r:id="rId27"/>
    <p:sldId id="500" r:id="rId28"/>
    <p:sldId id="467" r:id="rId29"/>
    <p:sldId id="517" r:id="rId30"/>
    <p:sldId id="519" r:id="rId31"/>
    <p:sldId id="520" r:id="rId32"/>
    <p:sldId id="521" r:id="rId33"/>
    <p:sldId id="522" r:id="rId34"/>
    <p:sldId id="523" r:id="rId35"/>
    <p:sldId id="524" r:id="rId36"/>
    <p:sldId id="526" r:id="rId37"/>
    <p:sldId id="527" r:id="rId38"/>
    <p:sldId id="525" r:id="rId39"/>
    <p:sldId id="528" r:id="rId40"/>
    <p:sldId id="497" r:id="rId41"/>
    <p:sldId id="531" r:id="rId42"/>
    <p:sldId id="318" r:id="rId43"/>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DE00"/>
    <a:srgbClr val="FFFFCC"/>
    <a:srgbClr val="C00000"/>
    <a:srgbClr val="FFFF00"/>
    <a:srgbClr val="1C5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434" autoAdjust="0"/>
    <p:restoredTop sz="86327" autoAdjust="0"/>
  </p:normalViewPr>
  <p:slideViewPr>
    <p:cSldViewPr snapToGrid="0" snapToObjects="1">
      <p:cViewPr varScale="1">
        <p:scale>
          <a:sx n="129" d="100"/>
          <a:sy n="129" d="100"/>
        </p:scale>
        <p:origin x="2310"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0"/>
    </p:cViewPr>
  </p:sorterViewPr>
  <p:notesViewPr>
    <p:cSldViewPr snapToGrid="0" snapToObjects="1">
      <p:cViewPr>
        <p:scale>
          <a:sx n="90" d="100"/>
          <a:sy n="90" d="100"/>
        </p:scale>
        <p:origin x="-3726"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Mike\Desktop\percent%20urban%201910-2010.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Urban Population as a Percentage of Total US Population,</a:t>
            </a:r>
            <a:r>
              <a:rPr lang="en-US" baseline="0"/>
              <a:t> 1790-2010</a:t>
            </a:r>
            <a:endParaRPr lang="en-US"/>
          </a:p>
        </c:rich>
      </c:tx>
      <c:layout>
        <c:manualLayout>
          <c:xMode val="edge"/>
          <c:yMode val="edge"/>
          <c:x val="0.17347933070866145"/>
          <c:y val="2.0326424222103477E-3"/>
        </c:manualLayout>
      </c:layout>
      <c:overlay val="0"/>
    </c:title>
    <c:autoTitleDeleted val="0"/>
    <c:plotArea>
      <c:layout/>
      <c:lineChart>
        <c:grouping val="standard"/>
        <c:varyColors val="0"/>
        <c:ser>
          <c:idx val="0"/>
          <c:order val="0"/>
          <c:tx>
            <c:strRef>
              <c:f>'1790-2010'!$B$1</c:f>
              <c:strCache>
                <c:ptCount val="1"/>
                <c:pt idx="0">
                  <c:v>Percent Urban</c:v>
                </c:pt>
              </c:strCache>
            </c:strRef>
          </c:tx>
          <c:marker>
            <c:symbol val="none"/>
          </c:marker>
          <c:cat>
            <c:numLit>
              <c:formatCode>General</c:formatCode>
              <c:ptCount val="23"/>
              <c:pt idx="0">
                <c:v>1790</c:v>
              </c:pt>
              <c:pt idx="1">
                <c:v>1800</c:v>
              </c:pt>
              <c:pt idx="2">
                <c:v>1810</c:v>
              </c:pt>
              <c:pt idx="3">
                <c:v>1820</c:v>
              </c:pt>
              <c:pt idx="4">
                <c:v>1830</c:v>
              </c:pt>
              <c:pt idx="5">
                <c:v>1840</c:v>
              </c:pt>
              <c:pt idx="6">
                <c:v>1850</c:v>
              </c:pt>
              <c:pt idx="7">
                <c:v>1860</c:v>
              </c:pt>
              <c:pt idx="8">
                <c:v>1870</c:v>
              </c:pt>
              <c:pt idx="9">
                <c:v>1880</c:v>
              </c:pt>
              <c:pt idx="10">
                <c:v>1890</c:v>
              </c:pt>
              <c:pt idx="11">
                <c:v>1900</c:v>
              </c:pt>
              <c:pt idx="12">
                <c:v>1910</c:v>
              </c:pt>
              <c:pt idx="13">
                <c:v>1920</c:v>
              </c:pt>
              <c:pt idx="14">
                <c:v>1930</c:v>
              </c:pt>
              <c:pt idx="15">
                <c:v>1940</c:v>
              </c:pt>
              <c:pt idx="16">
                <c:v>1950</c:v>
              </c:pt>
              <c:pt idx="17">
                <c:v>1960</c:v>
              </c:pt>
              <c:pt idx="18">
                <c:v>1970</c:v>
              </c:pt>
              <c:pt idx="19">
                <c:v>1980</c:v>
              </c:pt>
              <c:pt idx="20">
                <c:v>1990</c:v>
              </c:pt>
              <c:pt idx="21">
                <c:v>2000</c:v>
              </c:pt>
              <c:pt idx="22">
                <c:v>2010</c:v>
              </c:pt>
            </c:numLit>
          </c:cat>
          <c:val>
            <c:numRef>
              <c:f>'1790-2010'!$B$2:$B$24</c:f>
              <c:numCache>
                <c:formatCode>General</c:formatCode>
                <c:ptCount val="23"/>
                <c:pt idx="0">
                  <c:v>5.0999999999999996</c:v>
                </c:pt>
                <c:pt idx="1">
                  <c:v>6.1</c:v>
                </c:pt>
                <c:pt idx="2">
                  <c:v>7.3</c:v>
                </c:pt>
                <c:pt idx="3">
                  <c:v>7.2</c:v>
                </c:pt>
                <c:pt idx="4">
                  <c:v>8.8000000000000007</c:v>
                </c:pt>
                <c:pt idx="5">
                  <c:v>10.8</c:v>
                </c:pt>
                <c:pt idx="6">
                  <c:v>15.4</c:v>
                </c:pt>
                <c:pt idx="7">
                  <c:v>19.8</c:v>
                </c:pt>
                <c:pt idx="8">
                  <c:v>25.7</c:v>
                </c:pt>
                <c:pt idx="9">
                  <c:v>28.2</c:v>
                </c:pt>
                <c:pt idx="10">
                  <c:v>35.1</c:v>
                </c:pt>
                <c:pt idx="11">
                  <c:v>39.6</c:v>
                </c:pt>
                <c:pt idx="12" formatCode="0.0">
                  <c:v>45.6</c:v>
                </c:pt>
                <c:pt idx="13" formatCode="0.0">
                  <c:v>51.2</c:v>
                </c:pt>
                <c:pt idx="14" formatCode="0.0">
                  <c:v>56.1</c:v>
                </c:pt>
                <c:pt idx="15" formatCode="0.0">
                  <c:v>56.5</c:v>
                </c:pt>
                <c:pt idx="16" formatCode="0.0">
                  <c:v>64</c:v>
                </c:pt>
                <c:pt idx="17" formatCode="0.0">
                  <c:v>69.900000000000006</c:v>
                </c:pt>
                <c:pt idx="18" formatCode="0.0">
                  <c:v>73.599999999999994</c:v>
                </c:pt>
                <c:pt idx="19" formatCode="0.0">
                  <c:v>73.7</c:v>
                </c:pt>
                <c:pt idx="20" formatCode="0.0">
                  <c:v>75.2</c:v>
                </c:pt>
                <c:pt idx="21" formatCode="0.0">
                  <c:v>79</c:v>
                </c:pt>
                <c:pt idx="22" formatCode="0.0">
                  <c:v>80.7</c:v>
                </c:pt>
              </c:numCache>
            </c:numRef>
          </c:val>
          <c:smooth val="0"/>
          <c:extLst>
            <c:ext xmlns:c16="http://schemas.microsoft.com/office/drawing/2014/chart" uri="{C3380CC4-5D6E-409C-BE32-E72D297353CC}">
              <c16:uniqueId val="{00000000-BF69-4059-9BEB-011ED87BAED1}"/>
            </c:ext>
          </c:extLst>
        </c:ser>
        <c:dLbls>
          <c:showLegendKey val="0"/>
          <c:showVal val="0"/>
          <c:showCatName val="0"/>
          <c:showSerName val="0"/>
          <c:showPercent val="0"/>
          <c:showBubbleSize val="0"/>
        </c:dLbls>
        <c:smooth val="0"/>
        <c:axId val="122181120"/>
        <c:axId val="122182656"/>
      </c:lineChart>
      <c:catAx>
        <c:axId val="122181120"/>
        <c:scaling>
          <c:orientation val="minMax"/>
        </c:scaling>
        <c:delete val="0"/>
        <c:axPos val="b"/>
        <c:numFmt formatCode="General" sourceLinked="1"/>
        <c:majorTickMark val="none"/>
        <c:minorTickMark val="none"/>
        <c:tickLblPos val="nextTo"/>
        <c:crossAx val="122182656"/>
        <c:crosses val="autoZero"/>
        <c:auto val="1"/>
        <c:lblAlgn val="ctr"/>
        <c:lblOffset val="100"/>
        <c:noMultiLvlLbl val="0"/>
      </c:catAx>
      <c:valAx>
        <c:axId val="122182656"/>
        <c:scaling>
          <c:orientation val="minMax"/>
        </c:scaling>
        <c:delete val="0"/>
        <c:axPos val="l"/>
        <c:majorGridlines/>
        <c:numFmt formatCode="General" sourceLinked="1"/>
        <c:majorTickMark val="none"/>
        <c:minorTickMark val="none"/>
        <c:tickLblPos val="nextTo"/>
        <c:crossAx val="122181120"/>
        <c:crosses val="autoZero"/>
        <c:crossBetween val="between"/>
      </c:valAx>
      <c:dTable>
        <c:showHorzBorder val="1"/>
        <c:showVertBorder val="1"/>
        <c:showOutline val="1"/>
        <c:showKeys val="1"/>
      </c:dTable>
    </c:plotArea>
    <c:plotVisOnly val="1"/>
    <c:dispBlanksAs val="gap"/>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66324001166522"/>
          <c:y val="4.2946440348716954E-2"/>
          <c:w val="0.79552007387965396"/>
          <c:h val="0.88491951878528397"/>
        </c:manualLayout>
      </c:layout>
      <c:barChart>
        <c:barDir val="col"/>
        <c:grouping val="clustered"/>
        <c:varyColors val="0"/>
        <c:ser>
          <c:idx val="0"/>
          <c:order val="0"/>
          <c:tx>
            <c:strRef>
              <c:f>Sheet1!$B$1</c:f>
              <c:strCache>
                <c:ptCount val="1"/>
                <c:pt idx="0">
                  <c:v>2000</c:v>
                </c:pt>
              </c:strCache>
            </c:strRef>
          </c:tx>
          <c:spPr>
            <a:solidFill>
              <a:schemeClr val="accent1"/>
            </a:solidFill>
            <a:ln>
              <a:noFill/>
            </a:ln>
            <a:effectLst/>
          </c:spPr>
          <c:invertIfNegative val="0"/>
          <c:cat>
            <c:strRef>
              <c:f>Sheet1!$A$2:$A$4</c:f>
              <c:strCache>
                <c:ptCount val="3"/>
                <c:pt idx="0">
                  <c:v>Total</c:v>
                </c:pt>
                <c:pt idx="1">
                  <c:v>Urban</c:v>
                </c:pt>
                <c:pt idx="2">
                  <c:v>Rural</c:v>
                </c:pt>
              </c:strCache>
            </c:strRef>
          </c:cat>
          <c:val>
            <c:numRef>
              <c:f>Sheet1!$B$2:$B$4</c:f>
              <c:numCache>
                <c:formatCode>General</c:formatCode>
                <c:ptCount val="3"/>
                <c:pt idx="0">
                  <c:v>20851820</c:v>
                </c:pt>
                <c:pt idx="1">
                  <c:v>17204281</c:v>
                </c:pt>
                <c:pt idx="2">
                  <c:v>3647539</c:v>
                </c:pt>
              </c:numCache>
            </c:numRef>
          </c:val>
          <c:extLst>
            <c:ext xmlns:c16="http://schemas.microsoft.com/office/drawing/2014/chart" uri="{C3380CC4-5D6E-409C-BE32-E72D297353CC}">
              <c16:uniqueId val="{00000000-4673-4D21-BFF7-520EB513E8AA}"/>
            </c:ext>
          </c:extLst>
        </c:ser>
        <c:ser>
          <c:idx val="1"/>
          <c:order val="1"/>
          <c:tx>
            <c:strRef>
              <c:f>Sheet1!$C$1</c:f>
              <c:strCache>
                <c:ptCount val="1"/>
                <c:pt idx="0">
                  <c:v>2010</c:v>
                </c:pt>
              </c:strCache>
            </c:strRef>
          </c:tx>
          <c:spPr>
            <a:solidFill>
              <a:srgbClr val="002060"/>
            </a:solidFill>
            <a:ln>
              <a:noFill/>
            </a:ln>
            <a:effectLst/>
          </c:spPr>
          <c:invertIfNegative val="0"/>
          <c:cat>
            <c:strRef>
              <c:f>Sheet1!$A$2:$A$4</c:f>
              <c:strCache>
                <c:ptCount val="3"/>
                <c:pt idx="0">
                  <c:v>Total</c:v>
                </c:pt>
                <c:pt idx="1">
                  <c:v>Urban</c:v>
                </c:pt>
                <c:pt idx="2">
                  <c:v>Rural</c:v>
                </c:pt>
              </c:strCache>
            </c:strRef>
          </c:cat>
          <c:val>
            <c:numRef>
              <c:f>Sheet1!$C$2:$C$4</c:f>
              <c:numCache>
                <c:formatCode>General</c:formatCode>
                <c:ptCount val="3"/>
                <c:pt idx="0">
                  <c:v>25145561</c:v>
                </c:pt>
                <c:pt idx="1">
                  <c:v>21298039</c:v>
                </c:pt>
                <c:pt idx="2">
                  <c:v>3847522</c:v>
                </c:pt>
              </c:numCache>
            </c:numRef>
          </c:val>
          <c:extLst>
            <c:ext xmlns:c16="http://schemas.microsoft.com/office/drawing/2014/chart" uri="{C3380CC4-5D6E-409C-BE32-E72D297353CC}">
              <c16:uniqueId val="{00000001-4673-4D21-BFF7-520EB513E8AA}"/>
            </c:ext>
          </c:extLst>
        </c:ser>
        <c:dLbls>
          <c:showLegendKey val="0"/>
          <c:showVal val="0"/>
          <c:showCatName val="0"/>
          <c:showSerName val="0"/>
          <c:showPercent val="0"/>
          <c:showBubbleSize val="0"/>
        </c:dLbls>
        <c:gapWidth val="219"/>
        <c:overlap val="-27"/>
        <c:axId val="503856576"/>
        <c:axId val="503857560"/>
      </c:barChart>
      <c:catAx>
        <c:axId val="503856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3857560"/>
        <c:crosses val="autoZero"/>
        <c:auto val="1"/>
        <c:lblAlgn val="ctr"/>
        <c:lblOffset val="100"/>
        <c:noMultiLvlLbl val="0"/>
      </c:catAx>
      <c:valAx>
        <c:axId val="5038575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3856576"/>
        <c:crosses val="autoZero"/>
        <c:crossBetween val="between"/>
      </c:valAx>
      <c:spPr>
        <a:noFill/>
        <a:ln>
          <a:noFill/>
        </a:ln>
        <a:effectLst/>
      </c:spPr>
    </c:plotArea>
    <c:legend>
      <c:legendPos val="r"/>
      <c:layout>
        <c:manualLayout>
          <c:xMode val="edge"/>
          <c:yMode val="edge"/>
          <c:x val="0.91912158549625744"/>
          <c:y val="0.36082376281025719"/>
          <c:w val="6.6989525614853704E-2"/>
          <c:h val="0.1148449512291638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drawing1.xml><?xml version="1.0" encoding="utf-8"?>
<c:userShapes xmlns:c="http://schemas.openxmlformats.org/drawingml/2006/chart">
  <cdr:relSizeAnchor xmlns:cdr="http://schemas.openxmlformats.org/drawingml/2006/chartDrawing">
    <cdr:from>
      <cdr:x>0.74907</cdr:x>
      <cdr:y>0.33199</cdr:y>
    </cdr:from>
    <cdr:to>
      <cdr:x>0.74907</cdr:x>
      <cdr:y>0.91147</cdr:y>
    </cdr:to>
    <cdr:sp macro="" textlink="">
      <cdr:nvSpPr>
        <cdr:cNvPr id="13" name="Straight Arrow Connector 12"/>
        <cdr:cNvSpPr/>
      </cdr:nvSpPr>
      <cdr:spPr>
        <a:xfrm xmlns:a="http://schemas.openxmlformats.org/drawingml/2006/main" flipV="1">
          <a:off x="6392883" y="1796143"/>
          <a:ext cx="0" cy="3135086"/>
        </a:xfrm>
        <a:prstGeom xmlns:a="http://schemas.openxmlformats.org/drawingml/2006/main" prst="straightConnector1">
          <a:avLst/>
        </a:prstGeom>
        <a:ln xmlns:a="http://schemas.openxmlformats.org/drawingml/2006/main" w="38100">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0.92857</cdr:x>
      <cdr:y>0.19151</cdr:y>
    </cdr:from>
    <cdr:to>
      <cdr:x>0.93393</cdr:x>
      <cdr:y>0.90927</cdr:y>
    </cdr:to>
    <cdr:sp macro="" textlink="">
      <cdr:nvSpPr>
        <cdr:cNvPr id="15" name="Straight Arrow Connector 14"/>
        <cdr:cNvSpPr/>
      </cdr:nvSpPr>
      <cdr:spPr>
        <a:xfrm xmlns:a="http://schemas.openxmlformats.org/drawingml/2006/main" flipV="1">
          <a:off x="7924800" y="1036122"/>
          <a:ext cx="45719" cy="3883231"/>
        </a:xfrm>
        <a:prstGeom xmlns:a="http://schemas.openxmlformats.org/drawingml/2006/main" prst="straightConnector1">
          <a:avLst/>
        </a:prstGeom>
        <a:ln xmlns:a="http://schemas.openxmlformats.org/drawingml/2006/main" w="38100">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9C1E7870-5283-4E02-8332-CCDDE940BFBA}" type="datetimeFigureOut">
              <a:rPr lang="en-US"/>
              <a:pPr>
                <a:defRPr/>
              </a:pPr>
              <a:t>5/22/2018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panose="020F0502020204030204" pitchFamily="34" charset="0"/>
              </a:defRPr>
            </a:lvl1pPr>
          </a:lstStyle>
          <a:p>
            <a:fld id="{C9F017A3-109C-4362-9D45-202594609F3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7652" name="Slide Number Placeholder 3"/>
          <p:cNvSpPr>
            <a:spLocks noGrp="1"/>
          </p:cNvSpPr>
          <p:nvPr>
            <p:ph type="sldNum" sz="quarter" idx="5"/>
          </p:nvPr>
        </p:nvSpPr>
        <p:spPr bwMode="auto">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D35EB94-F3AB-4805-8667-DF0BBF4F8131}" type="slidenum">
              <a:rPr lang="en-US" altLang="en-US">
                <a:latin typeface="Calibri" panose="020F0502020204030204" pitchFamily="34" charset="0"/>
              </a:rPr>
              <a:pPr eaLnBrk="1" hangingPunct="1"/>
              <a:t>1</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38916"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E82EB45-755B-457D-8FF4-E40054687425}" type="slidenum">
              <a:rPr lang="en-US" altLang="en-US">
                <a:latin typeface="Calibri" panose="020F0502020204030204" pitchFamily="34" charset="0"/>
              </a:rPr>
              <a:pPr eaLnBrk="1" hangingPunct="1"/>
              <a:t>10</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38916"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E82EB45-755B-457D-8FF4-E40054687425}" type="slidenum">
              <a:rPr lang="en-US" altLang="en-US">
                <a:latin typeface="Calibri" panose="020F0502020204030204" pitchFamily="34" charset="0"/>
              </a:rPr>
              <a:pPr eaLnBrk="1" hangingPunct="1"/>
              <a:t>11</a:t>
            </a:fld>
            <a:endParaRPr lang="en-US" altLang="en-US">
              <a:latin typeface="Calibri" panose="020F0502020204030204" pitchFamily="34" charset="0"/>
            </a:endParaRPr>
          </a:p>
        </p:txBody>
      </p:sp>
    </p:spTree>
    <p:extLst>
      <p:ext uri="{BB962C8B-B14F-4D97-AF65-F5344CB8AC3E}">
        <p14:creationId xmlns:p14="http://schemas.microsoft.com/office/powerpoint/2010/main" val="4284603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38916"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E82EB45-755B-457D-8FF4-E40054687425}" type="slidenum">
              <a:rPr lang="en-US" altLang="en-US">
                <a:latin typeface="Calibri" panose="020F0502020204030204" pitchFamily="34" charset="0"/>
              </a:rPr>
              <a:pPr eaLnBrk="1" hangingPunct="1"/>
              <a:t>12</a:t>
            </a:fld>
            <a:endParaRPr lang="en-US" altLang="en-US">
              <a:latin typeface="Calibri" panose="020F0502020204030204" pitchFamily="34" charset="0"/>
            </a:endParaRPr>
          </a:p>
        </p:txBody>
      </p:sp>
    </p:spTree>
    <p:extLst>
      <p:ext uri="{BB962C8B-B14F-4D97-AF65-F5344CB8AC3E}">
        <p14:creationId xmlns:p14="http://schemas.microsoft.com/office/powerpoint/2010/main" val="1265873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B5F19E2-B301-44E3-98F9-1AF80B3EF3C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006255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B5F19E2-B301-44E3-98F9-1AF80B3EF3C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73371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B5F19E2-B301-44E3-98F9-1AF80B3EF3C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20168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B5F19E2-B301-44E3-98F9-1AF80B3EF3C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48044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B5F19E2-B301-44E3-98F9-1AF80B3EF3C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25522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98DB9FA-BDFA-4932-BD92-BAF06C291FDB}" type="slidenum">
              <a:rPr lang="en-US" altLang="en-US">
                <a:latin typeface="Calibri" panose="020F0502020204030204" pitchFamily="34" charset="0"/>
              </a:rPr>
              <a:pPr eaLnBrk="1" hangingPunct="1"/>
              <a:t>22</a:t>
            </a:fld>
            <a:endParaRPr lang="en-US" altLang="en-US">
              <a:latin typeface="Calibri" panose="020F0502020204030204" pitchFamily="34" charset="0"/>
            </a:endParaRPr>
          </a:p>
        </p:txBody>
      </p:sp>
    </p:spTree>
    <p:extLst>
      <p:ext uri="{BB962C8B-B14F-4D97-AF65-F5344CB8AC3E}">
        <p14:creationId xmlns:p14="http://schemas.microsoft.com/office/powerpoint/2010/main" val="1147656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38916"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E82EB45-755B-457D-8FF4-E40054687425}" type="slidenum">
              <a:rPr lang="en-US" altLang="en-US">
                <a:latin typeface="Calibri" panose="020F0502020204030204" pitchFamily="34" charset="0"/>
              </a:rPr>
              <a:pPr eaLnBrk="1" hangingPunct="1"/>
              <a:t>24</a:t>
            </a:fld>
            <a:endParaRPr lang="en-US" altLang="en-US">
              <a:latin typeface="Calibri" panose="020F0502020204030204" pitchFamily="34" charset="0"/>
            </a:endParaRPr>
          </a:p>
        </p:txBody>
      </p:sp>
    </p:spTree>
    <p:extLst>
      <p:ext uri="{BB962C8B-B14F-4D97-AF65-F5344CB8AC3E}">
        <p14:creationId xmlns:p14="http://schemas.microsoft.com/office/powerpoint/2010/main" val="3338338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We’ll start this presentation with two observations:</a:t>
            </a:r>
          </a:p>
          <a:p>
            <a:endParaRPr lang="en-US" altLang="en-US" dirty="0" smtClean="0"/>
          </a:p>
          <a:p>
            <a:r>
              <a:rPr lang="en-US" altLang="en-US" dirty="0" smtClean="0"/>
              <a:t>The history of urban and rural classifications since the late-19</a:t>
            </a:r>
            <a:r>
              <a:rPr lang="en-US" altLang="en-US" baseline="30000" dirty="0" smtClean="0"/>
              <a:t>th</a:t>
            </a:r>
            <a:r>
              <a:rPr lang="en-US" altLang="en-US" dirty="0" smtClean="0"/>
              <a:t> century has been one of response to improvements in spatial resolution of data, increased amounts and variety of data, and improved technology.  We’ll provide a few examples in this presentation.</a:t>
            </a:r>
          </a:p>
          <a:p>
            <a:endParaRPr lang="en-US" altLang="en-US" dirty="0" smtClean="0"/>
          </a:p>
          <a:p>
            <a:r>
              <a:rPr lang="en-US" altLang="en-US" dirty="0" smtClean="0"/>
              <a:t>Applying more data at lower levels of geography more frequently does not necessarily produce a better definition of rural or urban.  We can now measure and define the urban landscape with greater precision than ever before.  But, to what avail?  We now quibble over small differences in measurements, or over whether the boundary line runs down the middle of a road or along one side or the other.   We can now calculate block-level densities and measure changing commuting patterns at the tract-level on an annual basis, but we would ask:  does that give us a better definition?  Do we really need to do so?</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B5F19E2-B301-44E3-98F9-1AF80B3EF3C7}" type="slidenum">
              <a:rPr lang="en-US" altLang="en-US">
                <a:latin typeface="Calibri" panose="020F0502020204030204" pitchFamily="34" charset="0"/>
              </a:rPr>
              <a:pPr eaLnBrk="1" hangingPunct="1"/>
              <a:t>2</a:t>
            </a:fld>
            <a:endParaRPr lang="en-US"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38916"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E82EB45-755B-457D-8FF4-E40054687425}" type="slidenum">
              <a:rPr lang="en-US" altLang="en-US">
                <a:latin typeface="Calibri" panose="020F0502020204030204" pitchFamily="34" charset="0"/>
              </a:rPr>
              <a:pPr eaLnBrk="1" hangingPunct="1"/>
              <a:t>25</a:t>
            </a:fld>
            <a:endParaRPr lang="en-US" altLang="en-US">
              <a:latin typeface="Calibri" panose="020F0502020204030204" pitchFamily="34" charset="0"/>
            </a:endParaRPr>
          </a:p>
        </p:txBody>
      </p:sp>
    </p:spTree>
    <p:extLst>
      <p:ext uri="{BB962C8B-B14F-4D97-AF65-F5344CB8AC3E}">
        <p14:creationId xmlns:p14="http://schemas.microsoft.com/office/powerpoint/2010/main" val="159099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4B566B6-A749-49AC-B121-5407B8DAFB09}" type="slidenum">
              <a:rPr lang="en-US" altLang="en-US">
                <a:latin typeface="Calibri" panose="020F0502020204030204" pitchFamily="34" charset="0"/>
              </a:rPr>
              <a:pPr eaLnBrk="1" hangingPunct="1"/>
              <a:t>28</a:t>
            </a:fld>
            <a:endParaRPr lang="en-US" altLang="en-US">
              <a:latin typeface="Calibri" panose="020F0502020204030204" pitchFamily="34" charset="0"/>
            </a:endParaRPr>
          </a:p>
        </p:txBody>
      </p:sp>
    </p:spTree>
    <p:extLst>
      <p:ext uri="{BB962C8B-B14F-4D97-AF65-F5344CB8AC3E}">
        <p14:creationId xmlns:p14="http://schemas.microsoft.com/office/powerpoint/2010/main" val="3048994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4B566B6-A749-49AC-B121-5407B8DAFB09}" type="slidenum">
              <a:rPr lang="en-US" altLang="en-US">
                <a:latin typeface="Calibri" panose="020F0502020204030204" pitchFamily="34" charset="0"/>
              </a:rPr>
              <a:pPr eaLnBrk="1" hangingPunct="1"/>
              <a:t>29</a:t>
            </a:fld>
            <a:endParaRPr lang="en-US" altLang="en-US">
              <a:latin typeface="Calibri" panose="020F0502020204030204" pitchFamily="34" charset="0"/>
            </a:endParaRPr>
          </a:p>
        </p:txBody>
      </p:sp>
    </p:spTree>
    <p:extLst>
      <p:ext uri="{BB962C8B-B14F-4D97-AF65-F5344CB8AC3E}">
        <p14:creationId xmlns:p14="http://schemas.microsoft.com/office/powerpoint/2010/main" val="3577592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F017A3-109C-4362-9D45-202594609F32}" type="slidenum">
              <a:rPr lang="en-US" altLang="en-US" smtClean="0"/>
              <a:pPr/>
              <a:t>33</a:t>
            </a:fld>
            <a:endParaRPr lang="en-US" altLang="en-US"/>
          </a:p>
        </p:txBody>
      </p:sp>
    </p:spTree>
    <p:extLst>
      <p:ext uri="{BB962C8B-B14F-4D97-AF65-F5344CB8AC3E}">
        <p14:creationId xmlns:p14="http://schemas.microsoft.com/office/powerpoint/2010/main" val="8910855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F017A3-109C-4362-9D45-202594609F32}" type="slidenum">
              <a:rPr lang="en-US" altLang="en-US" smtClean="0"/>
              <a:pPr/>
              <a:t>35</a:t>
            </a:fld>
            <a:endParaRPr lang="en-US" altLang="en-US"/>
          </a:p>
        </p:txBody>
      </p:sp>
    </p:spTree>
    <p:extLst>
      <p:ext uri="{BB962C8B-B14F-4D97-AF65-F5344CB8AC3E}">
        <p14:creationId xmlns:p14="http://schemas.microsoft.com/office/powerpoint/2010/main" val="3188903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427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65C7966-8991-40D8-A9A6-A5710FC8DE91}" type="slidenum">
              <a:rPr lang="en-US" altLang="en-US">
                <a:latin typeface="Calibri" panose="020F0502020204030204" pitchFamily="34" charset="0"/>
              </a:rPr>
              <a:pPr eaLnBrk="1" hangingPunct="1"/>
              <a:t>40</a:t>
            </a:fld>
            <a:endParaRPr lang="en-US" altLang="en-US">
              <a:latin typeface="Calibri" panose="020F0502020204030204" pitchFamily="34" charset="0"/>
            </a:endParaRPr>
          </a:p>
        </p:txBody>
      </p:sp>
    </p:spTree>
    <p:extLst>
      <p:ext uri="{BB962C8B-B14F-4D97-AF65-F5344CB8AC3E}">
        <p14:creationId xmlns:p14="http://schemas.microsoft.com/office/powerpoint/2010/main" val="2492568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427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65C7966-8991-40D8-A9A6-A5710FC8DE91}" type="slidenum">
              <a:rPr lang="en-US" altLang="en-US">
                <a:latin typeface="Calibri" panose="020F0502020204030204" pitchFamily="34" charset="0"/>
              </a:rPr>
              <a:pPr eaLnBrk="1" hangingPunct="1"/>
              <a:t>42</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smtClean="0"/>
              <a:t>Standard</a:t>
            </a:r>
            <a:r>
              <a:rPr lang="en-US" baseline="0" dirty="0" smtClean="0"/>
              <a:t> Census Bureau geographic hierarchy. The geographic areas along the central axis all nest within the entities higher on the axis. For example, blocks nest or “add up to” block groups, which in turn nest within tracts. Put another way, tracts will never cross county boundaries; counties never cross state boundaries. Entities to either side of the central axis will nest within some of the entities on the central axis, but can cross boundaries of others. For example, places will never cross state boundaries (Texarkana, TX and Texarkana, AR are two separate cities), but can cross county, tract, and block group boundaries. Urban areas can cross boundaries of all other census geographic areas except the nation.</a:t>
            </a:r>
            <a:endParaRPr lang="en-US" dirty="0" smtClean="0"/>
          </a:p>
          <a:p>
            <a:endParaRPr lang="en-US" dirty="0"/>
          </a:p>
        </p:txBody>
      </p:sp>
      <p:sp>
        <p:nvSpPr>
          <p:cNvPr id="4" name="Slide Number Placeholder 3"/>
          <p:cNvSpPr>
            <a:spLocks noGrp="1"/>
          </p:cNvSpPr>
          <p:nvPr>
            <p:ph type="sldNum" sz="quarter" idx="10"/>
          </p:nvPr>
        </p:nvSpPr>
        <p:spPr/>
        <p:txBody>
          <a:bodyPr/>
          <a:lstStyle/>
          <a:p>
            <a:fld id="{C9F017A3-109C-4362-9D45-202594609F32}" type="slidenum">
              <a:rPr lang="en-US" altLang="en-US" smtClean="0"/>
              <a:pPr/>
              <a:t>3</a:t>
            </a:fld>
            <a:endParaRPr lang="en-US" altLang="en-US"/>
          </a:p>
        </p:txBody>
      </p:sp>
    </p:spTree>
    <p:extLst>
      <p:ext uri="{BB962C8B-B14F-4D97-AF65-F5344CB8AC3E}">
        <p14:creationId xmlns:p14="http://schemas.microsoft.com/office/powerpoint/2010/main" val="323018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Over the course of over 200 years, the United States has changed from a predominantly rural to a predominantly urban nation (recognizing, of course, that the way in which one defines urban and rural affects the speed and magnitude of the shift).</a:t>
            </a:r>
          </a:p>
          <a:p>
            <a:endParaRPr lang="en-US" altLang="en-US" smtClean="0"/>
          </a:p>
          <a:p>
            <a:r>
              <a:rPr lang="en-US" altLang="en-US" smtClean="0"/>
              <a:t>As we look at the changing percentage of population that is urban over time, we can see three distinct eras:  1) a period (1790 to 1840) in which the population was predominantly rural and the percentage that was urban increased slowly; 2) a period (1840 to 1970) in which the percentage that is urban increased steadily as the nation industrialized, the nature of our economy changed, agriculture mechanized, and cities and suburbs grew; and 3) a period (1970 to present) in which the population is predominantly urban, with the percentage urban continuing to increase, but at a slower rate.</a:t>
            </a:r>
          </a:p>
          <a:p>
            <a:endParaRPr lang="en-US" altLang="en-US" smtClean="0"/>
          </a:p>
          <a:p>
            <a:r>
              <a:rPr lang="en-US" altLang="en-US" smtClean="0"/>
              <a:t>In the first era, when rural was the norm, cities– or perhaps more appropriately, densely settled populations– were more closely interconnected with the surrounding rural areas, and “urban” was perhaps more difficult to define.  In the second era, as the industrial economy grows and cities expand both out and up, “urban” and “rural” became very distinct and easier to separate.  We defined “urban” because it occupied the smaller footprint and required less time, but there was a clear distinction between urban and rural.  In the third era, urban is the norm, less densely settled areas are closely connected to urban life, with the result that rural is now harder to define.</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AE78DCE-5455-4600-A8E6-DECDC7D6AA73}" type="slidenum">
              <a:rPr lang="en-US" altLang="en-US">
                <a:latin typeface="Calibri" panose="020F0502020204030204" pitchFamily="34" charset="0"/>
              </a:rPr>
              <a:pPr eaLnBrk="1" hangingPunct="1"/>
              <a:t>4</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B5F19E2-B301-44E3-98F9-1AF80B3EF3C7}" type="slidenum">
              <a:rPr lang="en-US" altLang="en-US">
                <a:latin typeface="Calibri" panose="020F0502020204030204" pitchFamily="34" charset="0"/>
              </a:rPr>
              <a:pPr eaLnBrk="1" hangingPunct="1"/>
              <a:t>5</a:t>
            </a:fld>
            <a:endParaRPr lang="en-US" altLang="en-US">
              <a:latin typeface="Calibri" panose="020F0502020204030204" pitchFamily="34" charset="0"/>
            </a:endParaRPr>
          </a:p>
        </p:txBody>
      </p:sp>
    </p:spTree>
    <p:extLst>
      <p:ext uri="{BB962C8B-B14F-4D97-AF65-F5344CB8AC3E}">
        <p14:creationId xmlns:p14="http://schemas.microsoft.com/office/powerpoint/2010/main" val="1468748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smtClean="0"/>
              <a:t>Percentage of population in urban and rural areas,</a:t>
            </a:r>
            <a:r>
              <a:rPr lang="en-US" altLang="en-US" baseline="0" dirty="0" smtClean="0"/>
              <a:t> 2000 and 2010. As a nation, we are becoming more urban. It is important, though, that the rural population increased from 2000 to 2010, but fell as a percentage of the total population.</a:t>
            </a:r>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61C4FC6-7797-42E7-8888-DAB6A642DD3A}" type="slidenum">
              <a:rPr lang="en-US" altLang="en-US">
                <a:latin typeface="Calibri" panose="020F0502020204030204" pitchFamily="34" charset="0"/>
              </a:rPr>
              <a:pPr eaLnBrk="1" hangingPunct="1"/>
              <a:t>6</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2DC6347-920F-4FE4-8C1B-190A87B7A560}" type="slidenum">
              <a:rPr lang="en-US" altLang="en-US">
                <a:latin typeface="Calibri" panose="020F0502020204030204" pitchFamily="34" charset="0"/>
              </a:rPr>
              <a:pPr eaLnBrk="1" hangingPunct="1"/>
              <a:t>7</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98DB9FA-BDFA-4932-BD92-BAF06C291FDB}" type="slidenum">
              <a:rPr lang="en-US" altLang="en-US">
                <a:latin typeface="Calibri" panose="020F0502020204030204" pitchFamily="34" charset="0"/>
              </a:rPr>
              <a:pPr eaLnBrk="1" hangingPunct="1"/>
              <a:t>8</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A0C4880-B08D-41D0-9156-1845970D9007}" type="slidenum">
              <a:rPr lang="en-US" altLang="en-US">
                <a:latin typeface="Calibri" panose="020F0502020204030204" pitchFamily="34" charset="0"/>
              </a:rPr>
              <a:pPr eaLnBrk="1" hangingPunct="1"/>
              <a:t>9</a:t>
            </a:fld>
            <a:endParaRPr lang="en-US" altLang="en-US">
              <a:latin typeface="Calibri" panose="020F0502020204030204" pitchFamily="34" charset="0"/>
            </a:endParaRPr>
          </a:p>
        </p:txBody>
      </p:sp>
    </p:spTree>
    <p:extLst>
      <p:ext uri="{BB962C8B-B14F-4D97-AF65-F5344CB8AC3E}">
        <p14:creationId xmlns:p14="http://schemas.microsoft.com/office/powerpoint/2010/main" val="327565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023AF62-12D7-4025-BE35-C727538D8B97}" type="datetime1">
              <a:rPr lang="en-US" smtClean="0"/>
              <a:t>5/22/2018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416739910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4D62AE0-C9E1-4EC5-90AA-D0013E9B6499}" type="datetime1">
              <a:rPr lang="en-US" smtClean="0"/>
              <a:t>5/22/2018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b="1">
                <a:solidFill>
                  <a:schemeClr val="tx1"/>
                </a:solidFill>
              </a:defRPr>
            </a:lvl1pPr>
          </a:lstStyle>
          <a:p>
            <a:fld id="{11C84473-AFA1-416A-BAD6-6062A312A488}" type="slidenum">
              <a:rPr lang="en-US" altLang="en-US"/>
              <a:pPr/>
              <a:t>‹#›</a:t>
            </a:fld>
            <a:endParaRPr lang="en-US" altLang="en-US"/>
          </a:p>
        </p:txBody>
      </p:sp>
    </p:spTree>
    <p:extLst>
      <p:ext uri="{BB962C8B-B14F-4D97-AF65-F5344CB8AC3E}">
        <p14:creationId xmlns:p14="http://schemas.microsoft.com/office/powerpoint/2010/main" val="25955776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42931-B3B7-40E5-BD05-B7AA660BDD46}" type="datetime1">
              <a:rPr lang="en-US" smtClean="0"/>
              <a:t>5/22/2018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b="1">
                <a:solidFill>
                  <a:schemeClr val="tx1"/>
                </a:solidFill>
              </a:defRPr>
            </a:lvl1pPr>
          </a:lstStyle>
          <a:p>
            <a:fld id="{E482FCA1-18F8-4E62-943B-CC35C326033A}" type="slidenum">
              <a:rPr lang="en-US" altLang="en-US"/>
              <a:pPr/>
              <a:t>‹#›</a:t>
            </a:fld>
            <a:endParaRPr lang="en-US" altLang="en-US"/>
          </a:p>
        </p:txBody>
      </p:sp>
    </p:spTree>
    <p:extLst>
      <p:ext uri="{BB962C8B-B14F-4D97-AF65-F5344CB8AC3E}">
        <p14:creationId xmlns:p14="http://schemas.microsoft.com/office/powerpoint/2010/main" val="48554613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Arial" charset="0"/>
                <a:cs typeface="Arial" charset="0"/>
              </a:defRPr>
            </a:lvl1pPr>
          </a:lstStyle>
          <a:p>
            <a:pPr>
              <a:defRPr/>
            </a:pPr>
            <a:fld id="{F914AB93-8313-4FB1-817C-3B5EED22B662}" type="datetime1">
              <a:rPr lang="en-US" altLang="en-US" smtClean="0"/>
              <a:t>5/22/2018</a:t>
            </a:fld>
            <a:endParaRPr lang="en-US" altLang="en-US"/>
          </a:p>
        </p:txBody>
      </p:sp>
      <p:sp>
        <p:nvSpPr>
          <p:cNvPr id="3" name="Footer Placeholder 4"/>
          <p:cNvSpPr>
            <a:spLocks noGrp="1"/>
          </p:cNvSpPr>
          <p:nvPr>
            <p:ph type="ftr" sz="quarter" idx="11"/>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Arial" charset="0"/>
                <a:cs typeface="Arial" charset="0"/>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solidFill>
                  <a:srgbClr val="000000"/>
                </a:solidFill>
              </a:defRPr>
            </a:lvl1pPr>
          </a:lstStyle>
          <a:p>
            <a:fld id="{2D33B0D6-ECCC-4B26-B67F-7A3567EDCFD6}" type="slidenum">
              <a:rPr lang="en-US" altLang="en-US"/>
              <a:pPr/>
              <a:t>‹#›</a:t>
            </a:fld>
            <a:endParaRPr lang="en-US" altLang="en-US"/>
          </a:p>
        </p:txBody>
      </p:sp>
    </p:spTree>
    <p:extLst>
      <p:ext uri="{BB962C8B-B14F-4D97-AF65-F5344CB8AC3E}">
        <p14:creationId xmlns:p14="http://schemas.microsoft.com/office/powerpoint/2010/main" val="160921040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Arial" charset="0"/>
                <a:cs typeface="Arial" charset="0"/>
              </a:defRPr>
            </a:lvl1pPr>
          </a:lstStyle>
          <a:p>
            <a:pPr>
              <a:defRPr/>
            </a:pPr>
            <a:fld id="{4504D855-D0B8-484A-9143-82A6B9841A85}" type="datetime1">
              <a:rPr lang="en-US" smtClean="0"/>
              <a:t>5/22/2018</a:t>
            </a:fld>
            <a:endParaRPr lang="en-US"/>
          </a:p>
        </p:txBody>
      </p:sp>
      <p:sp>
        <p:nvSpPr>
          <p:cNvPr id="3" name="Footer Placeholder 4"/>
          <p:cNvSpPr>
            <a:spLocks noGrp="1"/>
          </p:cNvSpPr>
          <p:nvPr>
            <p:ph type="ftr" sz="quarter" idx="11"/>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Arial" charset="0"/>
                <a:cs typeface="Arial" charset="0"/>
              </a:defRPr>
            </a:lvl1pPr>
          </a:lstStyle>
          <a:p>
            <a:pPr>
              <a:defRPr/>
            </a:pPr>
            <a:endParaRPr lang="en-US"/>
          </a:p>
        </p:txBody>
      </p:sp>
      <p:sp>
        <p:nvSpPr>
          <p:cNvPr id="4" name="Slide Number Placeholder 5"/>
          <p:cNvSpPr>
            <a:spLocks noGrp="1"/>
          </p:cNvSpPr>
          <p:nvPr>
            <p:ph type="sldNum" sz="quarter" idx="12"/>
          </p:nvPr>
        </p:nvSpPr>
        <p:spPr/>
        <p:txBody>
          <a:bodyPr/>
          <a:lstStyle>
            <a:lvl1pPr>
              <a:defRPr>
                <a:solidFill>
                  <a:srgbClr val="000000"/>
                </a:solidFill>
              </a:defRPr>
            </a:lvl1pPr>
          </a:lstStyle>
          <a:p>
            <a:fld id="{6BD51C02-917B-424C-9BA7-1954F5846AA8}" type="slidenum">
              <a:rPr lang="en-US" altLang="en-US"/>
              <a:pPr/>
              <a:t>‹#›</a:t>
            </a:fld>
            <a:endParaRPr lang="en-US" altLang="en-US"/>
          </a:p>
        </p:txBody>
      </p:sp>
    </p:spTree>
    <p:extLst>
      <p:ext uri="{BB962C8B-B14F-4D97-AF65-F5344CB8AC3E}">
        <p14:creationId xmlns:p14="http://schemas.microsoft.com/office/powerpoint/2010/main" val="3031085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E2F243B-52F1-4A65-BA98-CFFA55621935}" type="datetime1">
              <a:rPr lang="en-US" smtClean="0"/>
              <a:t>5/22/2018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b="1">
                <a:solidFill>
                  <a:schemeClr val="tx1"/>
                </a:solidFill>
              </a:defRPr>
            </a:lvl1pPr>
          </a:lstStyle>
          <a:p>
            <a:fld id="{09189BB7-4D5F-4515-A259-A98E1AA8F01C}" type="slidenum">
              <a:rPr lang="en-US" altLang="en-US"/>
              <a:pPr/>
              <a:t>‹#›</a:t>
            </a:fld>
            <a:endParaRPr lang="en-US" altLang="en-US"/>
          </a:p>
        </p:txBody>
      </p:sp>
    </p:spTree>
    <p:extLst>
      <p:ext uri="{BB962C8B-B14F-4D97-AF65-F5344CB8AC3E}">
        <p14:creationId xmlns:p14="http://schemas.microsoft.com/office/powerpoint/2010/main" val="342363975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E3B21E3-64D8-48D0-AF58-83FDFB28818F}" type="datetime1">
              <a:rPr lang="en-US" smtClean="0"/>
              <a:t>5/22/2018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b="1">
                <a:solidFill>
                  <a:schemeClr val="tx1"/>
                </a:solidFill>
              </a:defRPr>
            </a:lvl1pPr>
          </a:lstStyle>
          <a:p>
            <a:fld id="{68E6A2AD-B309-4712-AAD5-256164A74F7D}" type="slidenum">
              <a:rPr lang="en-US" altLang="en-US"/>
              <a:pPr/>
              <a:t>‹#›</a:t>
            </a:fld>
            <a:endParaRPr lang="en-US" altLang="en-US"/>
          </a:p>
        </p:txBody>
      </p:sp>
    </p:spTree>
    <p:extLst>
      <p:ext uri="{BB962C8B-B14F-4D97-AF65-F5344CB8AC3E}">
        <p14:creationId xmlns:p14="http://schemas.microsoft.com/office/powerpoint/2010/main" val="289561850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F8359E75-27D8-4C99-A928-DD31DEFFB19F}" type="datetime1">
              <a:rPr lang="en-US" smtClean="0"/>
              <a:t>5/22/2018</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b="1">
                <a:solidFill>
                  <a:schemeClr val="tx1"/>
                </a:solidFill>
              </a:defRPr>
            </a:lvl1pPr>
          </a:lstStyle>
          <a:p>
            <a:fld id="{83EEADBE-60F6-49A7-AAC0-E42BB5380346}" type="slidenum">
              <a:rPr lang="en-US" altLang="en-US"/>
              <a:pPr/>
              <a:t>‹#›</a:t>
            </a:fld>
            <a:endParaRPr lang="en-US" altLang="en-US"/>
          </a:p>
        </p:txBody>
      </p:sp>
    </p:spTree>
    <p:extLst>
      <p:ext uri="{BB962C8B-B14F-4D97-AF65-F5344CB8AC3E}">
        <p14:creationId xmlns:p14="http://schemas.microsoft.com/office/powerpoint/2010/main" val="420108067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AE73983F-136B-4599-9226-841A972936EE}" type="datetime1">
              <a:rPr lang="en-US" smtClean="0"/>
              <a:t>5/22/2018</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b="1">
                <a:solidFill>
                  <a:schemeClr val="tx1"/>
                </a:solidFill>
              </a:defRPr>
            </a:lvl1pPr>
          </a:lstStyle>
          <a:p>
            <a:fld id="{0D26E277-868C-4DFE-9AE6-B566B2453E00}" type="slidenum">
              <a:rPr lang="en-US" altLang="en-US"/>
              <a:pPr/>
              <a:t>‹#›</a:t>
            </a:fld>
            <a:endParaRPr lang="en-US" altLang="en-US"/>
          </a:p>
        </p:txBody>
      </p:sp>
    </p:spTree>
    <p:extLst>
      <p:ext uri="{BB962C8B-B14F-4D97-AF65-F5344CB8AC3E}">
        <p14:creationId xmlns:p14="http://schemas.microsoft.com/office/powerpoint/2010/main" val="233542926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0E10BB74-39CD-473A-9812-FD0BFB5AC2EC}" type="datetime1">
              <a:rPr lang="en-US" smtClean="0"/>
              <a:t>5/22/2018</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b="1">
                <a:solidFill>
                  <a:schemeClr val="tx1"/>
                </a:solidFill>
              </a:defRPr>
            </a:lvl1pPr>
          </a:lstStyle>
          <a:p>
            <a:fld id="{4223A387-AAE2-4446-8BFE-AFA98F0BEA42}" type="slidenum">
              <a:rPr lang="en-US" altLang="en-US"/>
              <a:pPr/>
              <a:t>‹#›</a:t>
            </a:fld>
            <a:endParaRPr lang="en-US" altLang="en-US"/>
          </a:p>
        </p:txBody>
      </p:sp>
    </p:spTree>
    <p:extLst>
      <p:ext uri="{BB962C8B-B14F-4D97-AF65-F5344CB8AC3E}">
        <p14:creationId xmlns:p14="http://schemas.microsoft.com/office/powerpoint/2010/main" val="136155559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087E0323-FDD8-487D-B9F4-D606493A1E40}" type="datetime1">
              <a:rPr lang="en-US" smtClean="0"/>
              <a:t>5/22/2018</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b="1">
                <a:solidFill>
                  <a:schemeClr val="tx1"/>
                </a:solidFill>
              </a:defRPr>
            </a:lvl1pPr>
          </a:lstStyle>
          <a:p>
            <a:fld id="{E5706BF1-F954-4EEF-919D-154A2C52628E}" type="slidenum">
              <a:rPr lang="en-US" altLang="en-US"/>
              <a:pPr/>
              <a:t>‹#›</a:t>
            </a:fld>
            <a:endParaRPr lang="en-US" altLang="en-US"/>
          </a:p>
        </p:txBody>
      </p:sp>
    </p:spTree>
    <p:extLst>
      <p:ext uri="{BB962C8B-B14F-4D97-AF65-F5344CB8AC3E}">
        <p14:creationId xmlns:p14="http://schemas.microsoft.com/office/powerpoint/2010/main" val="101273271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8B062BEE-9872-4706-9F60-C8E61C5A21DD}" type="datetime1">
              <a:rPr lang="en-US" smtClean="0"/>
              <a:t>5/22/2018</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b="1">
                <a:solidFill>
                  <a:schemeClr val="tx1"/>
                </a:solidFill>
              </a:defRPr>
            </a:lvl1pPr>
          </a:lstStyle>
          <a:p>
            <a:fld id="{E3A17016-D437-4690-A269-4B876CC763F7}" type="slidenum">
              <a:rPr lang="en-US" altLang="en-US"/>
              <a:pPr/>
              <a:t>‹#›</a:t>
            </a:fld>
            <a:endParaRPr lang="en-US" altLang="en-US"/>
          </a:p>
        </p:txBody>
      </p:sp>
    </p:spTree>
    <p:extLst>
      <p:ext uri="{BB962C8B-B14F-4D97-AF65-F5344CB8AC3E}">
        <p14:creationId xmlns:p14="http://schemas.microsoft.com/office/powerpoint/2010/main" val="132705048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7379D659-AE40-4A86-ACDC-2B1F85CE41F0}" type="datetime1">
              <a:rPr lang="en-US" smtClean="0"/>
              <a:t>5/22/2018</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b="1">
                <a:solidFill>
                  <a:schemeClr val="tx1"/>
                </a:solidFill>
              </a:defRPr>
            </a:lvl1pPr>
          </a:lstStyle>
          <a:p>
            <a:fld id="{6CC76D34-F59C-404F-BEF7-470EBBA2A866}" type="slidenum">
              <a:rPr lang="en-US" altLang="en-US"/>
              <a:pPr/>
              <a:t>‹#›</a:t>
            </a:fld>
            <a:endParaRPr lang="en-US" altLang="en-US"/>
          </a:p>
        </p:txBody>
      </p:sp>
    </p:spTree>
    <p:extLst>
      <p:ext uri="{BB962C8B-B14F-4D97-AF65-F5344CB8AC3E}">
        <p14:creationId xmlns:p14="http://schemas.microsoft.com/office/powerpoint/2010/main" val="60457506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Arial" pitchFamily="34" charset="0"/>
                <a:cs typeface="Arial" pitchFamily="34" charset="0"/>
              </a:defRPr>
            </a:lvl1pPr>
          </a:lstStyle>
          <a:p>
            <a:pPr>
              <a:defRPr/>
            </a:pPr>
            <a:fld id="{BED651C1-8CF7-402F-84BF-5C5F0E023C23}" type="datetime1">
              <a:rPr lang="en-US" smtClean="0"/>
              <a:t>5/22/2018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EA233F2E-26B9-4473-8446-12C11C1AED48}" type="slidenum">
              <a:rPr lang="en-US" altLang="en-US"/>
              <a:pPr/>
              <a:t>‹#›</a:t>
            </a:fld>
            <a:endParaRPr lang="en-US" altLang="en-US"/>
          </a:p>
        </p:txBody>
      </p:sp>
      <p:pic>
        <p:nvPicPr>
          <p:cNvPr id="1031" name="Picture 6"/>
          <p:cNvPicPr>
            <a:picLocks noChangeAspect="1"/>
          </p:cNvPicPr>
          <p:nvPr userDrawn="1"/>
        </p:nvPicPr>
        <p:blipFill>
          <a:blip r:embed="rId15">
            <a:extLst>
              <a:ext uri="{28A0092B-C50C-407E-A947-70E740481C1C}">
                <a14:useLocalDpi xmlns:a14="http://schemas.microsoft.com/office/drawing/2010/main" val="0"/>
              </a:ext>
            </a:extLst>
          </a:blip>
          <a:srcRect r="82484"/>
          <a:stretch>
            <a:fillRect/>
          </a:stretch>
        </p:blipFill>
        <p:spPr bwMode="auto">
          <a:xfrm>
            <a:off x="0" y="5394325"/>
            <a:ext cx="16097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p:nvCxnSpPr>
        <p:spPr>
          <a:xfrm>
            <a:off x="1587500" y="6257925"/>
            <a:ext cx="0" cy="444500"/>
          </a:xfrm>
          <a:prstGeom prst="line">
            <a:avLst/>
          </a:prstGeom>
          <a:ln w="158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033" name="Picture 15"/>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720850" y="6297613"/>
            <a:ext cx="17526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86" r:id="rId1"/>
    <p:sldLayoutId id="2147484787" r:id="rId2"/>
    <p:sldLayoutId id="2147484788" r:id="rId3"/>
    <p:sldLayoutId id="2147484789" r:id="rId4"/>
    <p:sldLayoutId id="2147484790" r:id="rId5"/>
    <p:sldLayoutId id="2147484791" r:id="rId6"/>
    <p:sldLayoutId id="2147484792" r:id="rId7"/>
    <p:sldLayoutId id="2147484793" r:id="rId8"/>
    <p:sldLayoutId id="2147484794" r:id="rId9"/>
    <p:sldLayoutId id="2147484795" r:id="rId10"/>
    <p:sldLayoutId id="2147484796" r:id="rId11"/>
    <p:sldLayoutId id="2147484797" r:id="rId12"/>
    <p:sldLayoutId id="2147484799" r:id="rId13"/>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Arial" charset="0"/>
          <a:cs typeface="Arial" charset="0"/>
        </a:defRPr>
      </a:lvl2pPr>
      <a:lvl3pPr algn="ctr" rtl="0" eaLnBrk="0" fontAlgn="base" hangingPunct="0">
        <a:spcBef>
          <a:spcPct val="0"/>
        </a:spcBef>
        <a:spcAft>
          <a:spcPct val="0"/>
        </a:spcAft>
        <a:defRPr sz="4400">
          <a:solidFill>
            <a:schemeClr val="tx1"/>
          </a:solidFill>
          <a:latin typeface="Arial" charset="0"/>
          <a:cs typeface="Arial" charset="0"/>
        </a:defRPr>
      </a:lvl3pPr>
      <a:lvl4pPr algn="ctr" rtl="0" eaLnBrk="0" fontAlgn="base" hangingPunct="0">
        <a:spcBef>
          <a:spcPct val="0"/>
        </a:spcBef>
        <a:spcAft>
          <a:spcPct val="0"/>
        </a:spcAft>
        <a:defRPr sz="4400">
          <a:solidFill>
            <a:schemeClr val="tx1"/>
          </a:solidFill>
          <a:latin typeface="Arial" charset="0"/>
          <a:cs typeface="Arial" charset="0"/>
        </a:defRPr>
      </a:lvl4pPr>
      <a:lvl5pPr algn="ctr" rtl="0" eaLnBrk="0" fontAlgn="base" hangingPunct="0">
        <a:spcBef>
          <a:spcPct val="0"/>
        </a:spcBef>
        <a:spcAft>
          <a:spcPct val="0"/>
        </a:spcAft>
        <a:defRPr sz="44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Arial" charset="0"/>
          <a:cs typeface="Arial" charset="0"/>
        </a:defRPr>
      </a:lvl6pPr>
      <a:lvl7pPr marL="914400" algn="ctr" rtl="0" fontAlgn="base">
        <a:spcBef>
          <a:spcPct val="0"/>
        </a:spcBef>
        <a:spcAft>
          <a:spcPct val="0"/>
        </a:spcAft>
        <a:defRPr sz="4400">
          <a:solidFill>
            <a:schemeClr val="tx1"/>
          </a:solidFill>
          <a:latin typeface="Arial" charset="0"/>
          <a:cs typeface="Arial" charset="0"/>
        </a:defRPr>
      </a:lvl7pPr>
      <a:lvl8pPr marL="1371600" algn="ctr" rtl="0" fontAlgn="base">
        <a:spcBef>
          <a:spcPct val="0"/>
        </a:spcBef>
        <a:spcAft>
          <a:spcPct val="0"/>
        </a:spcAft>
        <a:defRPr sz="4400">
          <a:solidFill>
            <a:schemeClr val="tx1"/>
          </a:solidFill>
          <a:latin typeface="Arial" charset="0"/>
          <a:cs typeface="Arial" charset="0"/>
        </a:defRPr>
      </a:lvl8pPr>
      <a:lvl9pPr marL="1828800" algn="ctr" rtl="0" fontAlgn="base">
        <a:spcBef>
          <a:spcPct val="0"/>
        </a:spcBef>
        <a:spcAft>
          <a:spcPct val="0"/>
        </a:spcAft>
        <a:defRPr sz="44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8.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049108"/>
          </a:xfrm>
          <a:prstGeom prst="rect">
            <a:avLst/>
          </a:prstGeom>
          <a:blipFill dpi="0" rotWithShape="1">
            <a:blip r:embed="rId3">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Title 1"/>
          <p:cNvSpPr>
            <a:spLocks noGrp="1"/>
          </p:cNvSpPr>
          <p:nvPr>
            <p:ph type="ctrTitle"/>
          </p:nvPr>
        </p:nvSpPr>
        <p:spPr>
          <a:xfrm>
            <a:off x="685800" y="434975"/>
            <a:ext cx="7772400" cy="1800225"/>
          </a:xfrm>
        </p:spPr>
        <p:txBody>
          <a:bodyPr/>
          <a:lstStyle/>
          <a:p>
            <a:pPr eaLnBrk="1" hangingPunct="1"/>
            <a:r>
              <a:rPr lang="en-US" dirty="0" smtClean="0"/>
              <a:t>Rural Texas</a:t>
            </a:r>
            <a:endParaRPr lang="en-US" altLang="en-US" sz="3200" dirty="0" smtClean="0"/>
          </a:p>
        </p:txBody>
      </p:sp>
      <p:sp>
        <p:nvSpPr>
          <p:cNvPr id="3" name="Subtitle 2"/>
          <p:cNvSpPr>
            <a:spLocks noGrp="1"/>
          </p:cNvSpPr>
          <p:nvPr>
            <p:ph type="subTitle" idx="1"/>
          </p:nvPr>
        </p:nvSpPr>
        <p:spPr>
          <a:xfrm>
            <a:off x="1190625" y="2087764"/>
            <a:ext cx="6762750" cy="3657600"/>
          </a:xfrm>
        </p:spPr>
        <p:txBody>
          <a:bodyPr rtlCol="0">
            <a:normAutofit fontScale="92500" lnSpcReduction="20000"/>
          </a:bodyPr>
          <a:lstStyle/>
          <a:p>
            <a:pPr eaLnBrk="1" fontAlgn="auto" hangingPunct="1">
              <a:spcAft>
                <a:spcPts val="0"/>
              </a:spcAft>
              <a:defRPr/>
            </a:pPr>
            <a:endParaRPr lang="en-US" sz="2500" dirty="0" smtClean="0">
              <a:solidFill>
                <a:srgbClr val="C0504D"/>
              </a:solidFill>
            </a:endParaRPr>
          </a:p>
          <a:p>
            <a:pPr eaLnBrk="1" fontAlgn="auto" hangingPunct="1">
              <a:spcAft>
                <a:spcPts val="0"/>
              </a:spcAft>
              <a:defRPr/>
            </a:pPr>
            <a:r>
              <a:rPr lang="en-US" sz="2800" b="1" dirty="0" smtClean="0">
                <a:solidFill>
                  <a:schemeClr val="accent2">
                    <a:lumMod val="75000"/>
                  </a:schemeClr>
                </a:solidFill>
              </a:rPr>
              <a:t>Jennifer Zanoni</a:t>
            </a:r>
            <a:br>
              <a:rPr lang="en-US" sz="2800" b="1" dirty="0" smtClean="0">
                <a:solidFill>
                  <a:schemeClr val="accent2">
                    <a:lumMod val="75000"/>
                  </a:schemeClr>
                </a:solidFill>
              </a:rPr>
            </a:br>
            <a:endParaRPr lang="en-US" sz="2800" b="1" dirty="0">
              <a:solidFill>
                <a:schemeClr val="accent2">
                  <a:lumMod val="75000"/>
                </a:schemeClr>
              </a:solidFill>
            </a:endParaRPr>
          </a:p>
          <a:p>
            <a:pPr eaLnBrk="1" fontAlgn="auto" hangingPunct="1">
              <a:spcAft>
                <a:spcPts val="0"/>
              </a:spcAft>
              <a:defRPr/>
            </a:pPr>
            <a:r>
              <a:rPr lang="en-US" sz="2800" b="1" dirty="0" smtClean="0">
                <a:solidFill>
                  <a:schemeClr val="accent2">
                    <a:lumMod val="75000"/>
                  </a:schemeClr>
                </a:solidFill>
              </a:rPr>
              <a:t>Geography Division</a:t>
            </a:r>
          </a:p>
          <a:p>
            <a:pPr eaLnBrk="1" fontAlgn="auto" hangingPunct="1">
              <a:spcAft>
                <a:spcPts val="0"/>
              </a:spcAft>
              <a:defRPr/>
            </a:pPr>
            <a:r>
              <a:rPr lang="en-US" sz="2800" b="1" dirty="0" smtClean="0">
                <a:solidFill>
                  <a:schemeClr val="accent2">
                    <a:lumMod val="75000"/>
                  </a:schemeClr>
                </a:solidFill>
              </a:rPr>
              <a:t>U.S. Census Bureau</a:t>
            </a:r>
          </a:p>
          <a:p>
            <a:pPr eaLnBrk="1" fontAlgn="auto" hangingPunct="1">
              <a:spcAft>
                <a:spcPts val="0"/>
              </a:spcAft>
              <a:defRPr/>
            </a:pPr>
            <a:endParaRPr lang="en-US" sz="2800" b="1" dirty="0">
              <a:solidFill>
                <a:schemeClr val="accent2">
                  <a:lumMod val="75000"/>
                </a:schemeClr>
              </a:solidFill>
            </a:endParaRPr>
          </a:p>
          <a:p>
            <a:pPr eaLnBrk="1" fontAlgn="auto" hangingPunct="1">
              <a:spcAft>
                <a:spcPts val="0"/>
              </a:spcAft>
              <a:defRPr/>
            </a:pPr>
            <a:r>
              <a:rPr lang="en-US" sz="2200" b="1" dirty="0" smtClean="0">
                <a:solidFill>
                  <a:schemeClr val="accent2">
                    <a:lumMod val="75000"/>
                  </a:schemeClr>
                </a:solidFill>
              </a:rPr>
              <a:t>Texas State Data Center Annual Meeting</a:t>
            </a:r>
          </a:p>
          <a:p>
            <a:pPr eaLnBrk="1" fontAlgn="auto" hangingPunct="1">
              <a:spcAft>
                <a:spcPts val="0"/>
              </a:spcAft>
              <a:defRPr/>
            </a:pPr>
            <a:r>
              <a:rPr lang="en-US" sz="2200" b="1" dirty="0" smtClean="0">
                <a:solidFill>
                  <a:schemeClr val="accent2">
                    <a:lumMod val="75000"/>
                  </a:schemeClr>
                </a:solidFill>
              </a:rPr>
              <a:t>Austin, Texas</a:t>
            </a:r>
          </a:p>
          <a:p>
            <a:pPr eaLnBrk="1" fontAlgn="auto" hangingPunct="1">
              <a:spcAft>
                <a:spcPts val="0"/>
              </a:spcAft>
              <a:defRPr/>
            </a:pPr>
            <a:endParaRPr lang="en-US" sz="2200" b="1" dirty="0">
              <a:solidFill>
                <a:prstClr val="black">
                  <a:tint val="75000"/>
                </a:prstClr>
              </a:solidFill>
            </a:endParaRPr>
          </a:p>
          <a:p>
            <a:pPr eaLnBrk="1" fontAlgn="auto" hangingPunct="1">
              <a:spcAft>
                <a:spcPts val="0"/>
              </a:spcAft>
              <a:defRPr/>
            </a:pPr>
            <a:r>
              <a:rPr lang="en-US" sz="2200" b="1" dirty="0" smtClean="0">
                <a:solidFill>
                  <a:schemeClr val="tx1">
                    <a:lumMod val="65000"/>
                    <a:lumOff val="35000"/>
                  </a:schemeClr>
                </a:solidFill>
              </a:rPr>
              <a:t>May 23, 2018</a:t>
            </a:r>
            <a:endParaRPr lang="en-US" sz="2200" b="1" dirty="0">
              <a:solidFill>
                <a:schemeClr val="tx1">
                  <a:lumMod val="65000"/>
                  <a:lumOff val="35000"/>
                </a:schemeClr>
              </a:solidFill>
            </a:endParaRPr>
          </a:p>
          <a:p>
            <a:pPr eaLnBrk="1" fontAlgn="auto" hangingPunct="1">
              <a:spcAft>
                <a:spcPts val="0"/>
              </a:spcAft>
              <a:defRPr/>
            </a:pPr>
            <a:endParaRPr 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618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defTabSz="914400" eaLnBrk="1" hangingPunct="1">
              <a:spcBef>
                <a:spcPct val="0"/>
              </a:spcBef>
              <a:buFontTx/>
              <a:buNone/>
            </a:pPr>
            <a:fld id="{23804CD2-9994-4A46-A8C5-0205AB5F2C5A}" type="slidenum">
              <a:rPr lang="en-US" altLang="en-US" sz="1200">
                <a:solidFill>
                  <a:srgbClr val="000000"/>
                </a:solidFill>
              </a:rPr>
              <a:pPr defTabSz="914400" eaLnBrk="1" hangingPunct="1">
                <a:spcBef>
                  <a:spcPct val="0"/>
                </a:spcBef>
                <a:buFontTx/>
                <a:buNone/>
              </a:pPr>
              <a:t>10</a:t>
            </a:fld>
            <a:endParaRPr lang="en-US" altLang="en-US" sz="1200" dirty="0">
              <a:solidFill>
                <a:srgbClr val="000000"/>
              </a:solidFill>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61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defTabSz="914400" eaLnBrk="1" hangingPunct="1">
              <a:spcBef>
                <a:spcPct val="0"/>
              </a:spcBef>
              <a:buFontTx/>
              <a:buNone/>
            </a:pPr>
            <a:fld id="{23804CD2-9994-4A46-A8C5-0205AB5F2C5A}" type="slidenum">
              <a:rPr lang="en-US" altLang="en-US" sz="1200">
                <a:solidFill>
                  <a:srgbClr val="000000"/>
                </a:solidFill>
              </a:rPr>
              <a:pPr defTabSz="914400" eaLnBrk="1" hangingPunct="1">
                <a:spcBef>
                  <a:spcPct val="0"/>
                </a:spcBef>
                <a:buFontTx/>
                <a:buNone/>
              </a:pPr>
              <a:t>11</a:t>
            </a:fld>
            <a:endParaRPr lang="en-US" altLang="en-US" sz="1200" dirty="0">
              <a:solidFill>
                <a:srgbClr val="000000"/>
              </a:solidFill>
            </a:endParaRPr>
          </a:p>
        </p:txBody>
      </p:sp>
    </p:spTree>
    <p:extLst>
      <p:ext uri="{BB962C8B-B14F-4D97-AF65-F5344CB8AC3E}">
        <p14:creationId xmlns:p14="http://schemas.microsoft.com/office/powerpoint/2010/main" val="335041345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0"/>
            <a:ext cx="9143999" cy="61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defTabSz="914400" eaLnBrk="1" hangingPunct="1">
              <a:spcBef>
                <a:spcPct val="0"/>
              </a:spcBef>
              <a:buFontTx/>
              <a:buNone/>
            </a:pPr>
            <a:fld id="{23804CD2-9994-4A46-A8C5-0205AB5F2C5A}" type="slidenum">
              <a:rPr lang="en-US" altLang="en-US" sz="1200">
                <a:solidFill>
                  <a:srgbClr val="000000"/>
                </a:solidFill>
              </a:rPr>
              <a:pPr defTabSz="914400" eaLnBrk="1" hangingPunct="1">
                <a:spcBef>
                  <a:spcPct val="0"/>
                </a:spcBef>
                <a:buFontTx/>
                <a:buNone/>
              </a:pPr>
              <a:t>12</a:t>
            </a:fld>
            <a:endParaRPr lang="en-US" altLang="en-US" sz="1200" dirty="0">
              <a:solidFill>
                <a:srgbClr val="000000"/>
              </a:solidFill>
            </a:endParaRPr>
          </a:p>
        </p:txBody>
      </p:sp>
    </p:spTree>
    <p:extLst>
      <p:ext uri="{BB962C8B-B14F-4D97-AF65-F5344CB8AC3E}">
        <p14:creationId xmlns:p14="http://schemas.microsoft.com/office/powerpoint/2010/main" val="65679610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175783"/>
            <a:ext cx="8229600" cy="609221"/>
          </a:xfrm>
        </p:spPr>
        <p:txBody>
          <a:bodyPr/>
          <a:lstStyle/>
          <a:p>
            <a:r>
              <a:rPr lang="en-US" altLang="en-US" sz="3000" dirty="0" smtClean="0">
                <a:solidFill>
                  <a:srgbClr val="C00000"/>
                </a:solidFill>
              </a:rPr>
              <a:t>Metropolitan and </a:t>
            </a:r>
            <a:r>
              <a:rPr lang="en-US" altLang="en-US" sz="3000" dirty="0" err="1" smtClean="0">
                <a:solidFill>
                  <a:srgbClr val="C00000"/>
                </a:solidFill>
              </a:rPr>
              <a:t>Micropolitan</a:t>
            </a:r>
            <a:r>
              <a:rPr lang="en-US" altLang="en-US" sz="3000" dirty="0">
                <a:solidFill>
                  <a:srgbClr val="C00000"/>
                </a:solidFill>
              </a:rPr>
              <a:t> </a:t>
            </a:r>
            <a:r>
              <a:rPr lang="en-US" altLang="en-US" sz="3000" dirty="0" smtClean="0">
                <a:solidFill>
                  <a:srgbClr val="C00000"/>
                </a:solidFill>
              </a:rPr>
              <a:t>Statistical Areas</a:t>
            </a:r>
          </a:p>
        </p:txBody>
      </p:sp>
      <p:sp>
        <p:nvSpPr>
          <p:cNvPr id="1741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C2DD92C-99C0-44CB-832F-2CF43F93688A}" type="slidenum">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Content Placeholder 2"/>
          <p:cNvSpPr>
            <a:spLocks noGrp="1"/>
          </p:cNvSpPr>
          <p:nvPr/>
        </p:nvSpPr>
        <p:spPr bwMode="auto">
          <a:xfrm>
            <a:off x="552090" y="1224952"/>
            <a:ext cx="8229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smtClean="0">
                <a:ln>
                  <a:noFill/>
                </a:ln>
                <a:solidFill>
                  <a:prstClr val="black"/>
                </a:solidFill>
                <a:effectLst/>
                <a:uLnTx/>
                <a:uFillTx/>
              </a:rPr>
              <a:t>Defined by U.S. Office of Management</a:t>
            </a:r>
            <a:r>
              <a:rPr kumimoji="0" lang="en-US" altLang="en-US" sz="2400" b="0" i="0" u="none" strike="noStrike" kern="1200" cap="none" spc="0" normalizeH="0" noProof="0" dirty="0" smtClean="0">
                <a:ln>
                  <a:noFill/>
                </a:ln>
                <a:solidFill>
                  <a:prstClr val="black"/>
                </a:solidFill>
                <a:effectLst/>
                <a:uLnTx/>
                <a:uFillTx/>
              </a:rPr>
              <a:t> and Budget (OMB)</a:t>
            </a:r>
          </a:p>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altLang="en-US" sz="2400" noProof="0" dirty="0" smtClean="0">
                <a:solidFill>
                  <a:prstClr val="black"/>
                </a:solidFill>
              </a:rPr>
              <a:t>County Level</a:t>
            </a:r>
            <a:endParaRPr lang="en-US" altLang="en-US" sz="2400" dirty="0">
              <a:solidFill>
                <a:prstClr val="black"/>
              </a:solidFill>
            </a:endParaRPr>
          </a:p>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rPr>
              <a:t>Metropolitan Statistical Areas</a:t>
            </a:r>
            <a:endParaRPr lang="en-US" sz="2400" dirty="0">
              <a:solidFill>
                <a:prstClr val="black"/>
              </a:solidFill>
            </a:endParaRPr>
          </a:p>
          <a:p>
            <a:pPr lvl="1" indent="-342900">
              <a:buFont typeface="Arial" panose="020B0604020202020204" pitchFamily="34" charset="0"/>
              <a:buChar char="•"/>
            </a:pPr>
            <a:r>
              <a:rPr kumimoji="0" lang="en-US" sz="2000" b="0" i="0" u="none" strike="noStrike" kern="1200" cap="none" spc="0" normalizeH="0" noProof="0" dirty="0" smtClean="0">
                <a:ln>
                  <a:noFill/>
                </a:ln>
                <a:solidFill>
                  <a:prstClr val="black"/>
                </a:solidFill>
                <a:effectLst/>
                <a:uLnTx/>
                <a:uFillTx/>
              </a:rPr>
              <a:t>associated with at least 1 urbanized area with 50,000 population</a:t>
            </a:r>
          </a:p>
          <a:p>
            <a:pPr lvl="1" indent="-342900">
              <a:buFont typeface="Arial" panose="020B0604020202020204" pitchFamily="34" charset="0"/>
              <a:buChar char="•"/>
            </a:pPr>
            <a:r>
              <a:rPr lang="en-US" sz="2000" dirty="0"/>
              <a:t>adjacent counties having a high degree of social and economic integration with the core as measured through commuting </a:t>
            </a:r>
            <a:r>
              <a:rPr lang="en-US" sz="2000" dirty="0" smtClean="0"/>
              <a:t>ties</a:t>
            </a:r>
          </a:p>
          <a:p>
            <a:r>
              <a:rPr kumimoji="0" lang="en-US" sz="2400" b="0" i="0" u="none" strike="noStrike" kern="1200" cap="none" spc="0" normalizeH="0" baseline="0" noProof="0" dirty="0" err="1" smtClean="0">
                <a:ln>
                  <a:noFill/>
                </a:ln>
                <a:solidFill>
                  <a:prstClr val="black"/>
                </a:solidFill>
                <a:effectLst/>
                <a:uLnTx/>
                <a:uFillTx/>
              </a:rPr>
              <a:t>Micropolitan</a:t>
            </a:r>
            <a:r>
              <a:rPr kumimoji="0" lang="en-US" sz="2400" b="0" i="0" u="none" strike="noStrike" kern="1200" cap="none" spc="0" normalizeH="0" noProof="0" dirty="0" smtClean="0">
                <a:ln>
                  <a:noFill/>
                </a:ln>
                <a:solidFill>
                  <a:prstClr val="black"/>
                </a:solidFill>
                <a:effectLst/>
                <a:uLnTx/>
                <a:uFillTx/>
              </a:rPr>
              <a:t> Statistical Areas</a:t>
            </a:r>
          </a:p>
          <a:p>
            <a:pPr lvl="1">
              <a:buFont typeface="Arial" panose="020B0604020202020204" pitchFamily="34" charset="0"/>
              <a:buChar char="•"/>
            </a:pPr>
            <a:r>
              <a:rPr lang="en-US" sz="2000" dirty="0"/>
              <a:t>associated with at least one urban cluster of at least 10,000 but less than 50,000 </a:t>
            </a:r>
            <a:r>
              <a:rPr lang="en-US" sz="2000" dirty="0" smtClean="0"/>
              <a:t>population</a:t>
            </a:r>
          </a:p>
          <a:p>
            <a:pPr lvl="1">
              <a:buFont typeface="Arial" panose="020B0604020202020204" pitchFamily="34" charset="0"/>
              <a:buChar char="•"/>
            </a:pPr>
            <a:r>
              <a:rPr lang="en-US" sz="2000" dirty="0"/>
              <a:t>adjacent counties having a high degree of social and economic integration with the core as measured through commuting ties</a:t>
            </a:r>
            <a:endParaRPr kumimoji="0" lang="en-US" sz="2000" b="0" i="0" u="none" strike="noStrike" kern="1200" cap="none" spc="0" normalizeH="0" baseline="0" noProof="0" dirty="0">
              <a:ln>
                <a:noFill/>
              </a:ln>
              <a:solidFill>
                <a:prstClr val="black"/>
              </a:solidFill>
              <a:effectLst/>
              <a:uLnTx/>
              <a:uFillTx/>
            </a:endParaRPr>
          </a:p>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2734014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199632"/>
          </a:xfrm>
        </p:spPr>
      </p:pic>
      <p:sp>
        <p:nvSpPr>
          <p:cNvPr id="4" name="Slide Number Placeholder 3"/>
          <p:cNvSpPr>
            <a:spLocks noGrp="1"/>
          </p:cNvSpPr>
          <p:nvPr>
            <p:ph type="sldNum" sz="quarter" idx="12"/>
          </p:nvPr>
        </p:nvSpPr>
        <p:spPr/>
        <p:txBody>
          <a:bodyPr/>
          <a:lstStyle/>
          <a:p>
            <a:fld id="{09189BB7-4D5F-4515-A259-A98E1AA8F01C}" type="slidenum">
              <a:rPr lang="en-US" altLang="en-US" smtClean="0"/>
              <a:pPr/>
              <a:t>14</a:t>
            </a:fld>
            <a:endParaRPr lang="en-US" altLang="en-US"/>
          </a:p>
        </p:txBody>
      </p:sp>
    </p:spTree>
    <p:extLst>
      <p:ext uri="{BB962C8B-B14F-4D97-AF65-F5344CB8AC3E}">
        <p14:creationId xmlns:p14="http://schemas.microsoft.com/office/powerpoint/2010/main" val="283486069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175783"/>
            <a:ext cx="8229600" cy="609221"/>
          </a:xfrm>
        </p:spPr>
        <p:txBody>
          <a:bodyPr/>
          <a:lstStyle/>
          <a:p>
            <a:r>
              <a:rPr lang="en-US" altLang="en-US" sz="3600" dirty="0" smtClean="0">
                <a:solidFill>
                  <a:srgbClr val="C00000"/>
                </a:solidFill>
              </a:rPr>
              <a:t>USDA Rural Classifications</a:t>
            </a:r>
          </a:p>
        </p:txBody>
      </p:sp>
      <p:sp>
        <p:nvSpPr>
          <p:cNvPr id="1741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C2DD92C-99C0-44CB-832F-2CF43F93688A}" type="slidenum">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Content Placeholder 2"/>
          <p:cNvSpPr>
            <a:spLocks noGrp="1"/>
          </p:cNvSpPr>
          <p:nvPr/>
        </p:nvSpPr>
        <p:spPr bwMode="auto">
          <a:xfrm>
            <a:off x="552090" y="1224952"/>
            <a:ext cx="8229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altLang="en-US" sz="2800" noProof="0" dirty="0" smtClean="0">
                <a:solidFill>
                  <a:prstClr val="black"/>
                </a:solidFill>
              </a:rPr>
              <a:t>County Level</a:t>
            </a:r>
            <a:endParaRPr lang="en-US" altLang="en-US" sz="2800" dirty="0">
              <a:solidFill>
                <a:prstClr val="black"/>
              </a:solidFill>
            </a:endParaRPr>
          </a:p>
          <a:p>
            <a:pPr lvl="1" indent="-342900">
              <a:buFont typeface="Arial" panose="020B0604020202020204" pitchFamily="34" charset="0"/>
              <a:buChar char="•"/>
            </a:pPr>
            <a:r>
              <a:rPr kumimoji="0" lang="en-US" sz="2400" b="0" i="0" u="none" strike="noStrike" kern="1200" cap="none" spc="0" normalizeH="0" baseline="0" noProof="0" dirty="0" smtClean="0">
                <a:ln>
                  <a:noFill/>
                </a:ln>
                <a:solidFill>
                  <a:prstClr val="black"/>
                </a:solidFill>
                <a:effectLst/>
                <a:uLnTx/>
                <a:uFillTx/>
              </a:rPr>
              <a:t>Rural-Urban</a:t>
            </a:r>
            <a:r>
              <a:rPr kumimoji="0" lang="en-US" sz="2400" b="0" i="0" u="none" strike="noStrike" kern="1200" cap="none" spc="0" normalizeH="0" noProof="0" dirty="0" smtClean="0">
                <a:ln>
                  <a:noFill/>
                </a:ln>
                <a:solidFill>
                  <a:prstClr val="black"/>
                </a:solidFill>
                <a:effectLst/>
                <a:uLnTx/>
                <a:uFillTx/>
              </a:rPr>
              <a:t> Continuum Codes</a:t>
            </a:r>
          </a:p>
          <a:p>
            <a:pPr marL="400050" lvl="1" indent="0">
              <a:buNone/>
            </a:pPr>
            <a:endParaRPr lang="en-US" sz="2400" dirty="0" smtClean="0"/>
          </a:p>
          <a:p>
            <a:r>
              <a:rPr kumimoji="0" lang="en-US" sz="2800" b="0" i="0" u="none" strike="noStrike" kern="1200" cap="none" spc="0" normalizeH="0" baseline="0" noProof="0" dirty="0" smtClean="0">
                <a:ln>
                  <a:noFill/>
                </a:ln>
                <a:solidFill>
                  <a:prstClr val="black"/>
                </a:solidFill>
                <a:effectLst/>
                <a:uLnTx/>
                <a:uFillTx/>
              </a:rPr>
              <a:t>Sub-County</a:t>
            </a:r>
            <a:r>
              <a:rPr kumimoji="0" lang="en-US" sz="2800" b="0" i="0" u="none" strike="noStrike" kern="1200" cap="none" spc="0" normalizeH="0" noProof="0" dirty="0" smtClean="0">
                <a:ln>
                  <a:noFill/>
                </a:ln>
                <a:solidFill>
                  <a:prstClr val="black"/>
                </a:solidFill>
                <a:effectLst/>
                <a:uLnTx/>
                <a:uFillTx/>
              </a:rPr>
              <a:t> Level</a:t>
            </a:r>
          </a:p>
          <a:p>
            <a:pPr lvl="1">
              <a:buFont typeface="Arial" panose="020B0604020202020204" pitchFamily="34" charset="0"/>
              <a:buChar char="•"/>
            </a:pPr>
            <a:r>
              <a:rPr kumimoji="0" lang="en-US" sz="2400" b="0" i="0" u="none" strike="noStrike" kern="1200" cap="none" spc="0" normalizeH="0" baseline="0" noProof="0" dirty="0" smtClean="0">
                <a:ln>
                  <a:noFill/>
                </a:ln>
                <a:solidFill>
                  <a:prstClr val="black"/>
                </a:solidFill>
                <a:effectLst/>
                <a:uLnTx/>
                <a:uFillTx/>
              </a:rPr>
              <a:t>Frontier</a:t>
            </a:r>
            <a:r>
              <a:rPr kumimoji="0" lang="en-US" sz="2400" b="0" i="0" u="none" strike="noStrike" kern="1200" cap="none" spc="0" normalizeH="0" noProof="0" dirty="0" smtClean="0">
                <a:ln>
                  <a:noFill/>
                </a:ln>
                <a:solidFill>
                  <a:prstClr val="black"/>
                </a:solidFill>
                <a:effectLst/>
                <a:uLnTx/>
                <a:uFillTx/>
              </a:rPr>
              <a:t> and Remote Area Codes</a:t>
            </a:r>
          </a:p>
          <a:p>
            <a:pPr lvl="1">
              <a:buFont typeface="Arial" panose="020B0604020202020204" pitchFamily="34" charset="0"/>
              <a:buChar char="•"/>
            </a:pPr>
            <a:endParaRPr kumimoji="0" lang="en-US" sz="2000" b="0" i="0" u="none" strike="noStrike" kern="1200" cap="none" spc="0" normalizeH="0" baseline="0" noProof="0" dirty="0">
              <a:ln>
                <a:noFill/>
              </a:ln>
              <a:solidFill>
                <a:prstClr val="black"/>
              </a:solidFill>
              <a:effectLst/>
              <a:uLnTx/>
              <a:uFillTx/>
            </a:endParaRPr>
          </a:p>
          <a:p>
            <a:pPr lvl="0">
              <a:defRPr/>
            </a:pPr>
            <a:r>
              <a:rPr lang="en-US" altLang="en-US" sz="2400" dirty="0">
                <a:solidFill>
                  <a:prstClr val="black"/>
                </a:solidFill>
              </a:rPr>
              <a:t>https://www.ers.usda.gov/topics/rural-economy-population/rural-classifications/data-for-rural-analysis/</a:t>
            </a:r>
            <a:endParaRPr kumimoji="0" lang="en-US" altLang="en-US" sz="2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25743879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175783"/>
            <a:ext cx="8229600" cy="609221"/>
          </a:xfrm>
        </p:spPr>
        <p:txBody>
          <a:bodyPr/>
          <a:lstStyle/>
          <a:p>
            <a:r>
              <a:rPr lang="en-US" altLang="en-US" sz="3200" dirty="0" smtClean="0">
                <a:solidFill>
                  <a:srgbClr val="C00000"/>
                </a:solidFill>
              </a:rPr>
              <a:t>Rural-Urban Continuum Codes</a:t>
            </a:r>
            <a:endParaRPr lang="en-US" altLang="en-US" sz="3000" dirty="0" smtClean="0">
              <a:solidFill>
                <a:srgbClr val="C00000"/>
              </a:solidFill>
            </a:endParaRPr>
          </a:p>
        </p:txBody>
      </p:sp>
      <p:sp>
        <p:nvSpPr>
          <p:cNvPr id="1741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C2DD92C-99C0-44CB-832F-2CF43F93688A}" type="slidenum">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Content Placeholder 2"/>
          <p:cNvSpPr>
            <a:spLocks noGrp="1"/>
          </p:cNvSpPr>
          <p:nvPr/>
        </p:nvSpPr>
        <p:spPr bwMode="auto">
          <a:xfrm>
            <a:off x="270933" y="1049866"/>
            <a:ext cx="8510757" cy="4639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altLang="en-US" sz="2800" noProof="0" dirty="0" smtClean="0">
                <a:solidFill>
                  <a:prstClr val="black"/>
                </a:solidFill>
              </a:rPr>
              <a:t>2013 (update planned for mid-2023)</a:t>
            </a:r>
          </a:p>
          <a:p>
            <a:r>
              <a:rPr lang="en-US" sz="2800" dirty="0" smtClean="0"/>
              <a:t>Based on OMB Metropolitan and </a:t>
            </a:r>
            <a:r>
              <a:rPr lang="en-US" sz="2800" dirty="0" err="1" smtClean="0"/>
              <a:t>Micropolitan</a:t>
            </a:r>
            <a:r>
              <a:rPr lang="en-US" sz="2800" dirty="0" smtClean="0"/>
              <a:t> categories</a:t>
            </a:r>
            <a:endParaRPr lang="en-US" sz="2800" dirty="0"/>
          </a:p>
          <a:p>
            <a:pPr lvl="1">
              <a:buFont typeface="Arial" panose="020B0604020202020204" pitchFamily="34" charset="0"/>
              <a:buChar char="•"/>
            </a:pPr>
            <a:r>
              <a:rPr lang="en-US" sz="2400" dirty="0" smtClean="0"/>
              <a:t>Metropolitan </a:t>
            </a:r>
            <a:r>
              <a:rPr lang="en-US" sz="2400" dirty="0"/>
              <a:t>counties by the population size of their metro </a:t>
            </a:r>
            <a:r>
              <a:rPr lang="en-US" sz="2400" dirty="0" smtClean="0"/>
              <a:t>area</a:t>
            </a:r>
          </a:p>
          <a:p>
            <a:pPr lvl="1">
              <a:buFont typeface="Arial" panose="020B0604020202020204" pitchFamily="34" charset="0"/>
              <a:buChar char="•"/>
            </a:pPr>
            <a:r>
              <a:rPr lang="en-US" sz="2400" dirty="0" smtClean="0"/>
              <a:t>Nonmetropolitan </a:t>
            </a:r>
            <a:r>
              <a:rPr lang="en-US" sz="2400" dirty="0"/>
              <a:t>counties by degree of urbanization and adjacency to a metro </a:t>
            </a:r>
            <a:r>
              <a:rPr lang="en-US" sz="2400" dirty="0" smtClean="0"/>
              <a:t>area</a:t>
            </a:r>
          </a:p>
          <a:p>
            <a:pPr lvl="1">
              <a:buFont typeface="Arial" panose="020B0604020202020204" pitchFamily="34" charset="0"/>
              <a:buChar char="•"/>
            </a:pPr>
            <a:r>
              <a:rPr lang="en-US" sz="2400" dirty="0" smtClean="0">
                <a:solidFill>
                  <a:prstClr val="black"/>
                </a:solidFill>
              </a:rPr>
              <a:t>Subdivided </a:t>
            </a:r>
            <a:r>
              <a:rPr lang="en-US" sz="2400" dirty="0">
                <a:solidFill>
                  <a:prstClr val="black"/>
                </a:solidFill>
              </a:rPr>
              <a:t>into three metro and six </a:t>
            </a:r>
            <a:r>
              <a:rPr lang="en-US" sz="2400" dirty="0" err="1">
                <a:solidFill>
                  <a:prstClr val="black"/>
                </a:solidFill>
              </a:rPr>
              <a:t>nonmetro</a:t>
            </a:r>
            <a:r>
              <a:rPr lang="en-US" sz="2400" dirty="0">
                <a:solidFill>
                  <a:prstClr val="black"/>
                </a:solidFill>
              </a:rPr>
              <a:t> </a:t>
            </a:r>
            <a:r>
              <a:rPr lang="en-US" sz="2400" dirty="0" smtClean="0">
                <a:solidFill>
                  <a:prstClr val="black"/>
                </a:solidFill>
              </a:rPr>
              <a:t>categories</a:t>
            </a:r>
          </a:p>
          <a:p>
            <a:pPr lvl="1">
              <a:buFont typeface="Arial" panose="020B0604020202020204" pitchFamily="34" charset="0"/>
              <a:buChar char="•"/>
            </a:pPr>
            <a:r>
              <a:rPr lang="en-US" sz="2400" dirty="0" smtClean="0">
                <a:solidFill>
                  <a:prstClr val="black"/>
                </a:solidFill>
              </a:rPr>
              <a:t>Every county assigned </a:t>
            </a:r>
            <a:r>
              <a:rPr lang="en-US" sz="2400" dirty="0">
                <a:solidFill>
                  <a:prstClr val="black"/>
                </a:solidFill>
              </a:rPr>
              <a:t>one of the 9 codes</a:t>
            </a:r>
            <a:endParaRPr kumimoji="0" lang="en-US" sz="2400" b="0" i="0" u="none" strike="noStrike" kern="1200" cap="none" spc="0" normalizeH="0" noProof="0" dirty="0" smtClean="0">
              <a:ln>
                <a:noFill/>
              </a:ln>
              <a:solidFill>
                <a:prstClr val="black"/>
              </a:solidFill>
              <a:effectLst/>
              <a:uLnTx/>
              <a:uFillTx/>
            </a:endParaRPr>
          </a:p>
          <a:p>
            <a:pPr lvl="1">
              <a:buFont typeface="Arial" panose="020B0604020202020204" pitchFamily="34" charset="0"/>
              <a:buChar char="•"/>
            </a:pPr>
            <a:endParaRPr kumimoji="0" lang="en-US" sz="2000" b="0" i="0" u="none" strike="noStrike" kern="1200" cap="none" spc="0" normalizeH="0" baseline="0" noProof="0" dirty="0">
              <a:ln>
                <a:noFill/>
              </a:ln>
              <a:solidFill>
                <a:prstClr val="black"/>
              </a:solidFill>
              <a:effectLst/>
              <a:uLnTx/>
              <a:uFillTx/>
            </a:endParaRPr>
          </a:p>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76206763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175783"/>
            <a:ext cx="8229600" cy="609221"/>
          </a:xfrm>
        </p:spPr>
        <p:txBody>
          <a:bodyPr/>
          <a:lstStyle/>
          <a:p>
            <a:r>
              <a:rPr lang="en-US" altLang="en-US" sz="3200" dirty="0" smtClean="0">
                <a:solidFill>
                  <a:srgbClr val="C00000"/>
                </a:solidFill>
              </a:rPr>
              <a:t>Rural-Urban Continuum Codes</a:t>
            </a:r>
            <a:endParaRPr lang="en-US" altLang="en-US" sz="3000" dirty="0" smtClean="0">
              <a:solidFill>
                <a:srgbClr val="C00000"/>
              </a:solidFill>
            </a:endParaRPr>
          </a:p>
        </p:txBody>
      </p:sp>
      <p:sp>
        <p:nvSpPr>
          <p:cNvPr id="1741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C2DD92C-99C0-44CB-832F-2CF43F93688A}" type="slidenum">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2" name="Table 1"/>
          <p:cNvGraphicFramePr>
            <a:graphicFrameLocks noGrp="1"/>
          </p:cNvGraphicFramePr>
          <p:nvPr>
            <p:extLst/>
          </p:nvPr>
        </p:nvGraphicFramePr>
        <p:xfrm>
          <a:off x="550333" y="785004"/>
          <a:ext cx="8043333" cy="5054460"/>
        </p:xfrm>
        <a:graphic>
          <a:graphicData uri="http://schemas.openxmlformats.org/drawingml/2006/table">
            <a:tbl>
              <a:tblPr firstRow="1" bandRow="1">
                <a:tableStyleId>{5C22544A-7EE6-4342-B048-85BDC9FD1C3A}</a:tableStyleId>
              </a:tblPr>
              <a:tblGrid>
                <a:gridCol w="634025">
                  <a:extLst>
                    <a:ext uri="{9D8B030D-6E8A-4147-A177-3AD203B41FA5}">
                      <a16:colId xmlns:a16="http://schemas.microsoft.com/office/drawing/2014/main" val="442565187"/>
                    </a:ext>
                  </a:extLst>
                </a:gridCol>
                <a:gridCol w="893703">
                  <a:extLst>
                    <a:ext uri="{9D8B030D-6E8A-4147-A177-3AD203B41FA5}">
                      <a16:colId xmlns:a16="http://schemas.microsoft.com/office/drawing/2014/main" val="4124459936"/>
                    </a:ext>
                  </a:extLst>
                </a:gridCol>
                <a:gridCol w="6515605">
                  <a:extLst>
                    <a:ext uri="{9D8B030D-6E8A-4147-A177-3AD203B41FA5}">
                      <a16:colId xmlns:a16="http://schemas.microsoft.com/office/drawing/2014/main" val="3945852220"/>
                    </a:ext>
                  </a:extLst>
                </a:gridCol>
              </a:tblGrid>
              <a:tr h="504579">
                <a:tc>
                  <a:txBody>
                    <a:bodyPr/>
                    <a:lstStyle/>
                    <a:p>
                      <a:endParaRPr lang="en-US" dirty="0"/>
                    </a:p>
                  </a:txBody>
                  <a:tcPr/>
                </a:tc>
                <a:tc>
                  <a:txBody>
                    <a:bodyPr/>
                    <a:lstStyle/>
                    <a:p>
                      <a:r>
                        <a:rPr lang="en-US" dirty="0" smtClean="0"/>
                        <a:t>Code</a:t>
                      </a:r>
                      <a:endParaRPr lang="en-US" dirty="0"/>
                    </a:p>
                  </a:txBody>
                  <a:tcPr/>
                </a:tc>
                <a:tc>
                  <a:txBody>
                    <a:bodyPr/>
                    <a:lstStyle/>
                    <a:p>
                      <a:r>
                        <a:rPr lang="en-US" dirty="0" smtClean="0"/>
                        <a:t>Description</a:t>
                      </a:r>
                      <a:endParaRPr lang="en-US" dirty="0"/>
                    </a:p>
                  </a:txBody>
                  <a:tcPr/>
                </a:tc>
                <a:extLst>
                  <a:ext uri="{0D108BD9-81ED-4DB2-BD59-A6C34878D82A}">
                    <a16:rowId xmlns:a16="http://schemas.microsoft.com/office/drawing/2014/main" val="2157352237"/>
                  </a:ext>
                </a:extLst>
              </a:tr>
              <a:tr h="499377">
                <a:tc rowSpan="3">
                  <a:txBody>
                    <a:bodyPr/>
                    <a:lstStyle/>
                    <a:p>
                      <a:pPr algn="ctr"/>
                      <a:r>
                        <a:rPr lang="en-US" b="1" dirty="0" smtClean="0"/>
                        <a:t>Metro</a:t>
                      </a:r>
                      <a:endParaRPr lang="en-US" b="1" dirty="0"/>
                    </a:p>
                  </a:txBody>
                  <a:tcPr vert="vert270"/>
                </a:tc>
                <a:tc>
                  <a:txBody>
                    <a:bodyPr/>
                    <a:lstStyle/>
                    <a:p>
                      <a:pPr algn="ctr"/>
                      <a:r>
                        <a:rPr lang="en-US" dirty="0" smtClean="0"/>
                        <a:t>1</a:t>
                      </a:r>
                      <a:endParaRPr lang="en-US" dirty="0"/>
                    </a:p>
                  </a:txBody>
                  <a:tcPr anchor="ctr"/>
                </a:tc>
                <a:tc>
                  <a:txBody>
                    <a:bodyPr/>
                    <a:lstStyle/>
                    <a:p>
                      <a:pPr algn="l" fontAlgn="b"/>
                      <a:r>
                        <a:rPr lang="en-US" sz="1200" b="0" i="0" u="none" strike="noStrike" dirty="0">
                          <a:effectLst/>
                          <a:latin typeface="Arial" panose="020B0604020202020204" pitchFamily="34" charset="0"/>
                        </a:rPr>
                        <a:t>Counties in metro areas of 1 million population or more</a:t>
                      </a:r>
                    </a:p>
                  </a:txBody>
                  <a:tcPr marL="182880" marR="7620" marT="7620" marB="0" anchor="ctr"/>
                </a:tc>
                <a:extLst>
                  <a:ext uri="{0D108BD9-81ED-4DB2-BD59-A6C34878D82A}">
                    <a16:rowId xmlns:a16="http://schemas.microsoft.com/office/drawing/2014/main" val="1308059123"/>
                  </a:ext>
                </a:extLst>
              </a:tr>
              <a:tr h="506313">
                <a:tc vMerge="1">
                  <a:txBody>
                    <a:bodyPr/>
                    <a:lstStyle/>
                    <a:p>
                      <a:endParaRPr lang="en-US" dirty="0"/>
                    </a:p>
                  </a:txBody>
                  <a:tcPr/>
                </a:tc>
                <a:tc>
                  <a:txBody>
                    <a:bodyPr/>
                    <a:lstStyle/>
                    <a:p>
                      <a:pPr algn="ctr"/>
                      <a:r>
                        <a:rPr lang="en-US" dirty="0" smtClean="0"/>
                        <a:t>2</a:t>
                      </a:r>
                      <a:endParaRPr lang="en-US" dirty="0"/>
                    </a:p>
                  </a:txBody>
                  <a:tcPr anchor="ctr"/>
                </a:tc>
                <a:tc>
                  <a:txBody>
                    <a:bodyPr/>
                    <a:lstStyle/>
                    <a:p>
                      <a:pPr algn="l" fontAlgn="b"/>
                      <a:r>
                        <a:rPr lang="en-US" sz="1200" b="0" i="0" u="none" strike="noStrike" dirty="0">
                          <a:effectLst/>
                          <a:latin typeface="Arial" panose="020B0604020202020204" pitchFamily="34" charset="0"/>
                        </a:rPr>
                        <a:t>Counties in metro areas of 250,000 to 1 million population</a:t>
                      </a:r>
                    </a:p>
                  </a:txBody>
                  <a:tcPr marL="182880" marR="7620" marT="7620" marB="0" anchor="ctr"/>
                </a:tc>
                <a:extLst>
                  <a:ext uri="{0D108BD9-81ED-4DB2-BD59-A6C34878D82A}">
                    <a16:rowId xmlns:a16="http://schemas.microsoft.com/office/drawing/2014/main" val="640990004"/>
                  </a:ext>
                </a:extLst>
              </a:tr>
              <a:tr h="506313">
                <a:tc vMerge="1">
                  <a:txBody>
                    <a:bodyPr/>
                    <a:lstStyle/>
                    <a:p>
                      <a:endParaRPr lang="en-US" dirty="0"/>
                    </a:p>
                  </a:txBody>
                  <a:tcPr/>
                </a:tc>
                <a:tc>
                  <a:txBody>
                    <a:bodyPr/>
                    <a:lstStyle/>
                    <a:p>
                      <a:pPr algn="ctr"/>
                      <a:r>
                        <a:rPr lang="en-US" dirty="0" smtClean="0"/>
                        <a:t>3</a:t>
                      </a:r>
                      <a:endParaRPr lang="en-US" dirty="0"/>
                    </a:p>
                  </a:txBody>
                  <a:tcPr anchor="ctr"/>
                </a:tc>
                <a:tc>
                  <a:txBody>
                    <a:bodyPr/>
                    <a:lstStyle/>
                    <a:p>
                      <a:pPr algn="l" fontAlgn="b"/>
                      <a:r>
                        <a:rPr lang="en-US" sz="1200" b="0" i="0" u="none" strike="noStrike" dirty="0">
                          <a:effectLst/>
                          <a:latin typeface="Arial" panose="020B0604020202020204" pitchFamily="34" charset="0"/>
                        </a:rPr>
                        <a:t>Counties in metro areas of fewer than 250,000 population</a:t>
                      </a:r>
                    </a:p>
                  </a:txBody>
                  <a:tcPr marL="182880" marR="7620" marT="7620" marB="0" anchor="ctr"/>
                </a:tc>
                <a:extLst>
                  <a:ext uri="{0D108BD9-81ED-4DB2-BD59-A6C34878D82A}">
                    <a16:rowId xmlns:a16="http://schemas.microsoft.com/office/drawing/2014/main" val="3962127538"/>
                  </a:ext>
                </a:extLst>
              </a:tr>
              <a:tr h="506313">
                <a:tc rowSpan="6">
                  <a:txBody>
                    <a:bodyPr/>
                    <a:lstStyle/>
                    <a:p>
                      <a:pPr algn="ctr"/>
                      <a:r>
                        <a:rPr lang="en-US" b="1" dirty="0" smtClean="0"/>
                        <a:t>Micro</a:t>
                      </a:r>
                      <a:endParaRPr lang="en-US" b="1" dirty="0"/>
                    </a:p>
                  </a:txBody>
                  <a:tcPr vert="vert270"/>
                </a:tc>
                <a:tc>
                  <a:txBody>
                    <a:bodyPr/>
                    <a:lstStyle/>
                    <a:p>
                      <a:pPr algn="ctr"/>
                      <a:r>
                        <a:rPr lang="en-US" dirty="0" smtClean="0"/>
                        <a:t>4</a:t>
                      </a:r>
                      <a:endParaRPr lang="en-US" dirty="0"/>
                    </a:p>
                  </a:txBody>
                  <a:tcPr anchor="ctr"/>
                </a:tc>
                <a:tc>
                  <a:txBody>
                    <a:bodyPr/>
                    <a:lstStyle/>
                    <a:p>
                      <a:pPr algn="l" fontAlgn="b"/>
                      <a:r>
                        <a:rPr lang="en-US" sz="1200" b="0" i="0" u="none" strike="noStrike" dirty="0">
                          <a:effectLst/>
                          <a:latin typeface="Arial" panose="020B0604020202020204" pitchFamily="34" charset="0"/>
                        </a:rPr>
                        <a:t>Urban population of 20,000 or more, adjacent to a metro area</a:t>
                      </a:r>
                    </a:p>
                  </a:txBody>
                  <a:tcPr marL="182880" marR="7620" marT="7620" marB="0" anchor="ctr"/>
                </a:tc>
                <a:extLst>
                  <a:ext uri="{0D108BD9-81ED-4DB2-BD59-A6C34878D82A}">
                    <a16:rowId xmlns:a16="http://schemas.microsoft.com/office/drawing/2014/main" val="4205397459"/>
                  </a:ext>
                </a:extLst>
              </a:tr>
              <a:tr h="506313">
                <a:tc vMerge="1">
                  <a:txBody>
                    <a:bodyPr/>
                    <a:lstStyle/>
                    <a:p>
                      <a:endParaRPr lang="en-US" dirty="0"/>
                    </a:p>
                  </a:txBody>
                  <a:tcPr/>
                </a:tc>
                <a:tc>
                  <a:txBody>
                    <a:bodyPr/>
                    <a:lstStyle/>
                    <a:p>
                      <a:pPr algn="ctr"/>
                      <a:r>
                        <a:rPr lang="en-US" dirty="0" smtClean="0"/>
                        <a:t>5</a:t>
                      </a:r>
                      <a:endParaRPr lang="en-US" dirty="0"/>
                    </a:p>
                  </a:txBody>
                  <a:tcPr anchor="ctr"/>
                </a:tc>
                <a:tc>
                  <a:txBody>
                    <a:bodyPr/>
                    <a:lstStyle/>
                    <a:p>
                      <a:pPr algn="l" fontAlgn="b"/>
                      <a:r>
                        <a:rPr lang="en-US" sz="1200" b="0" i="0" u="none" strike="noStrike" dirty="0">
                          <a:effectLst/>
                          <a:latin typeface="Arial" panose="020B0604020202020204" pitchFamily="34" charset="0"/>
                        </a:rPr>
                        <a:t>Urban population of 20,000 or more, not adjacent to a metro area</a:t>
                      </a:r>
                    </a:p>
                  </a:txBody>
                  <a:tcPr marL="182880" marR="7620" marT="7620" marB="0" anchor="ctr"/>
                </a:tc>
                <a:extLst>
                  <a:ext uri="{0D108BD9-81ED-4DB2-BD59-A6C34878D82A}">
                    <a16:rowId xmlns:a16="http://schemas.microsoft.com/office/drawing/2014/main" val="501149075"/>
                  </a:ext>
                </a:extLst>
              </a:tr>
              <a:tr h="506313">
                <a:tc vMerge="1">
                  <a:txBody>
                    <a:bodyPr/>
                    <a:lstStyle/>
                    <a:p>
                      <a:endParaRPr lang="en-US" dirty="0"/>
                    </a:p>
                  </a:txBody>
                  <a:tcPr/>
                </a:tc>
                <a:tc>
                  <a:txBody>
                    <a:bodyPr/>
                    <a:lstStyle/>
                    <a:p>
                      <a:pPr algn="ctr"/>
                      <a:r>
                        <a:rPr lang="en-US" dirty="0" smtClean="0"/>
                        <a:t>6</a:t>
                      </a:r>
                      <a:endParaRPr lang="en-US" dirty="0"/>
                    </a:p>
                  </a:txBody>
                  <a:tcPr anchor="ctr"/>
                </a:tc>
                <a:tc>
                  <a:txBody>
                    <a:bodyPr/>
                    <a:lstStyle/>
                    <a:p>
                      <a:pPr algn="l" fontAlgn="b"/>
                      <a:r>
                        <a:rPr lang="en-US" sz="1200" b="0" i="0" u="none" strike="noStrike" dirty="0">
                          <a:effectLst/>
                          <a:latin typeface="Arial" panose="020B0604020202020204" pitchFamily="34" charset="0"/>
                        </a:rPr>
                        <a:t>Urban population of 2,500 to 19,999, adjacent to a metro area</a:t>
                      </a:r>
                    </a:p>
                  </a:txBody>
                  <a:tcPr marL="182880" marR="7620" marT="7620" marB="0" anchor="ctr"/>
                </a:tc>
                <a:extLst>
                  <a:ext uri="{0D108BD9-81ED-4DB2-BD59-A6C34878D82A}">
                    <a16:rowId xmlns:a16="http://schemas.microsoft.com/office/drawing/2014/main" val="4273347412"/>
                  </a:ext>
                </a:extLst>
              </a:tr>
              <a:tr h="506313">
                <a:tc vMerge="1">
                  <a:txBody>
                    <a:bodyPr/>
                    <a:lstStyle/>
                    <a:p>
                      <a:endParaRPr lang="en-US" dirty="0"/>
                    </a:p>
                  </a:txBody>
                  <a:tcPr/>
                </a:tc>
                <a:tc>
                  <a:txBody>
                    <a:bodyPr/>
                    <a:lstStyle/>
                    <a:p>
                      <a:pPr algn="ctr"/>
                      <a:r>
                        <a:rPr lang="en-US" dirty="0" smtClean="0"/>
                        <a:t>7</a:t>
                      </a:r>
                      <a:endParaRPr lang="en-US" dirty="0"/>
                    </a:p>
                  </a:txBody>
                  <a:tcPr anchor="ctr"/>
                </a:tc>
                <a:tc>
                  <a:txBody>
                    <a:bodyPr/>
                    <a:lstStyle/>
                    <a:p>
                      <a:pPr algn="l" fontAlgn="b"/>
                      <a:r>
                        <a:rPr lang="en-US" sz="1200" b="0" i="0" u="none" strike="noStrike" dirty="0">
                          <a:effectLst/>
                          <a:latin typeface="Arial" panose="020B0604020202020204" pitchFamily="34" charset="0"/>
                        </a:rPr>
                        <a:t>Urban population of 2,500 to 19,999, not adjacent to a metro area</a:t>
                      </a:r>
                    </a:p>
                  </a:txBody>
                  <a:tcPr marL="182880" marR="7620" marT="7620" marB="0" anchor="ctr"/>
                </a:tc>
                <a:extLst>
                  <a:ext uri="{0D108BD9-81ED-4DB2-BD59-A6C34878D82A}">
                    <a16:rowId xmlns:a16="http://schemas.microsoft.com/office/drawing/2014/main" val="3257981333"/>
                  </a:ext>
                </a:extLst>
              </a:tr>
              <a:tr h="506313">
                <a:tc vMerge="1">
                  <a:txBody>
                    <a:bodyPr/>
                    <a:lstStyle/>
                    <a:p>
                      <a:endParaRPr lang="en-US" dirty="0"/>
                    </a:p>
                  </a:txBody>
                  <a:tcPr/>
                </a:tc>
                <a:tc>
                  <a:txBody>
                    <a:bodyPr/>
                    <a:lstStyle/>
                    <a:p>
                      <a:pPr algn="ctr"/>
                      <a:r>
                        <a:rPr lang="en-US" dirty="0" smtClean="0"/>
                        <a:t>8</a:t>
                      </a:r>
                      <a:endParaRPr lang="en-US" dirty="0"/>
                    </a:p>
                  </a:txBody>
                  <a:tcPr anchor="ctr"/>
                </a:tc>
                <a:tc>
                  <a:txBody>
                    <a:bodyPr/>
                    <a:lstStyle/>
                    <a:p>
                      <a:pPr algn="l" fontAlgn="b"/>
                      <a:r>
                        <a:rPr lang="en-US" sz="1200" b="0" i="0" u="none" strike="noStrike" dirty="0">
                          <a:effectLst/>
                          <a:latin typeface="Arial" panose="020B0604020202020204" pitchFamily="34" charset="0"/>
                        </a:rPr>
                        <a:t>Completely rural or less than 2,500 urban population, adjacent to a metro area</a:t>
                      </a:r>
                    </a:p>
                  </a:txBody>
                  <a:tcPr marL="182880" marR="7620" marT="7620" marB="0" anchor="ctr"/>
                </a:tc>
                <a:extLst>
                  <a:ext uri="{0D108BD9-81ED-4DB2-BD59-A6C34878D82A}">
                    <a16:rowId xmlns:a16="http://schemas.microsoft.com/office/drawing/2014/main" val="4229070540"/>
                  </a:ext>
                </a:extLst>
              </a:tr>
              <a:tr h="506313">
                <a:tc vMerge="1">
                  <a:txBody>
                    <a:bodyPr/>
                    <a:lstStyle/>
                    <a:p>
                      <a:endParaRPr lang="en-US" dirty="0"/>
                    </a:p>
                  </a:txBody>
                  <a:tcPr/>
                </a:tc>
                <a:tc>
                  <a:txBody>
                    <a:bodyPr/>
                    <a:lstStyle/>
                    <a:p>
                      <a:pPr algn="ctr"/>
                      <a:r>
                        <a:rPr lang="en-US" dirty="0" smtClean="0"/>
                        <a:t>9</a:t>
                      </a:r>
                      <a:endParaRPr lang="en-US" dirty="0"/>
                    </a:p>
                  </a:txBody>
                  <a:tcPr anchor="ctr"/>
                </a:tc>
                <a:tc>
                  <a:txBody>
                    <a:bodyPr/>
                    <a:lstStyle/>
                    <a:p>
                      <a:pPr algn="l" fontAlgn="b"/>
                      <a:r>
                        <a:rPr lang="en-US" sz="1200" b="0" i="0" u="none" strike="noStrike" dirty="0">
                          <a:effectLst/>
                          <a:latin typeface="Arial" panose="020B0604020202020204" pitchFamily="34" charset="0"/>
                        </a:rPr>
                        <a:t>Completely rural or less than 2,500 urban population, not adjacent to a metro area</a:t>
                      </a:r>
                    </a:p>
                  </a:txBody>
                  <a:tcPr marL="182880" marR="7620" marT="7620" marB="0" anchor="ctr"/>
                </a:tc>
                <a:extLst>
                  <a:ext uri="{0D108BD9-81ED-4DB2-BD59-A6C34878D82A}">
                    <a16:rowId xmlns:a16="http://schemas.microsoft.com/office/drawing/2014/main" val="303185405"/>
                  </a:ext>
                </a:extLst>
              </a:tr>
            </a:tbl>
          </a:graphicData>
        </a:graphic>
      </p:graphicFrame>
    </p:spTree>
    <p:extLst>
      <p:ext uri="{BB962C8B-B14F-4D97-AF65-F5344CB8AC3E}">
        <p14:creationId xmlns:p14="http://schemas.microsoft.com/office/powerpoint/2010/main" val="319135577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193971"/>
          </a:xfrm>
        </p:spPr>
      </p:pic>
      <p:sp>
        <p:nvSpPr>
          <p:cNvPr id="4" name="Slide Number Placeholder 3"/>
          <p:cNvSpPr>
            <a:spLocks noGrp="1"/>
          </p:cNvSpPr>
          <p:nvPr>
            <p:ph type="sldNum" sz="quarter" idx="12"/>
          </p:nvPr>
        </p:nvSpPr>
        <p:spPr/>
        <p:txBody>
          <a:bodyPr/>
          <a:lstStyle/>
          <a:p>
            <a:fld id="{09189BB7-4D5F-4515-A259-A98E1AA8F01C}" type="slidenum">
              <a:rPr lang="en-US" altLang="en-US" smtClean="0"/>
              <a:pPr/>
              <a:t>18</a:t>
            </a:fld>
            <a:endParaRPr lang="en-US" altLang="en-US"/>
          </a:p>
        </p:txBody>
      </p:sp>
    </p:spTree>
    <p:extLst>
      <p:ext uri="{BB962C8B-B14F-4D97-AF65-F5344CB8AC3E}">
        <p14:creationId xmlns:p14="http://schemas.microsoft.com/office/powerpoint/2010/main" val="173700662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175783"/>
            <a:ext cx="8229600" cy="609221"/>
          </a:xfrm>
        </p:spPr>
        <p:txBody>
          <a:bodyPr/>
          <a:lstStyle/>
          <a:p>
            <a:r>
              <a:rPr lang="en-US" altLang="en-US" sz="3200" dirty="0" smtClean="0">
                <a:solidFill>
                  <a:srgbClr val="C00000"/>
                </a:solidFill>
              </a:rPr>
              <a:t>Frontier and Remote Area Codes</a:t>
            </a:r>
            <a:endParaRPr lang="en-US" altLang="en-US" sz="3000" dirty="0" smtClean="0">
              <a:solidFill>
                <a:srgbClr val="C00000"/>
              </a:solidFill>
            </a:endParaRPr>
          </a:p>
        </p:txBody>
      </p:sp>
      <p:sp>
        <p:nvSpPr>
          <p:cNvPr id="1741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C2DD92C-99C0-44CB-832F-2CF43F93688A}" type="slidenum">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Content Placeholder 2"/>
          <p:cNvSpPr>
            <a:spLocks noGrp="1"/>
          </p:cNvSpPr>
          <p:nvPr/>
        </p:nvSpPr>
        <p:spPr bwMode="auto">
          <a:xfrm>
            <a:off x="270933" y="1049865"/>
            <a:ext cx="8510757" cy="493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altLang="en-US" sz="2800" noProof="0" dirty="0" smtClean="0">
                <a:solidFill>
                  <a:prstClr val="black"/>
                </a:solidFill>
              </a:rPr>
              <a:t>ESRI zip code area level</a:t>
            </a:r>
          </a:p>
          <a:p>
            <a:pPr lvl="1">
              <a:buFont typeface="Arial" panose="020B0604020202020204" pitchFamily="34" charset="0"/>
              <a:buChar char="•"/>
            </a:pPr>
            <a:r>
              <a:rPr lang="en-US" sz="2000" dirty="0" smtClean="0">
                <a:solidFill>
                  <a:prstClr val="black"/>
                </a:solidFill>
              </a:rPr>
              <a:t>Based </a:t>
            </a:r>
            <a:r>
              <a:rPr lang="en-US" sz="2000" dirty="0">
                <a:solidFill>
                  <a:prstClr val="black"/>
                </a:solidFill>
              </a:rPr>
              <a:t>on different population thresholds </a:t>
            </a:r>
            <a:endParaRPr lang="en-US" sz="2000" dirty="0" smtClean="0">
              <a:solidFill>
                <a:prstClr val="black"/>
              </a:solidFill>
            </a:endParaRPr>
          </a:p>
          <a:p>
            <a:pPr lvl="1">
              <a:buFont typeface="Arial" panose="020B0604020202020204" pitchFamily="34" charset="0"/>
              <a:buChar char="•"/>
            </a:pPr>
            <a:r>
              <a:rPr lang="en-US" sz="2000" dirty="0" smtClean="0">
                <a:solidFill>
                  <a:prstClr val="black"/>
                </a:solidFill>
              </a:rPr>
              <a:t>Meant </a:t>
            </a:r>
            <a:r>
              <a:rPr lang="en-US" sz="2000" dirty="0">
                <a:solidFill>
                  <a:prstClr val="black"/>
                </a:solidFill>
              </a:rPr>
              <a:t>to reflect likely access to high order services (level one), low order services (level four), and intermediate order services (levels two and three</a:t>
            </a:r>
            <a:r>
              <a:rPr lang="en-US" sz="2000" dirty="0" smtClean="0">
                <a:solidFill>
                  <a:prstClr val="black"/>
                </a:solidFill>
              </a:rPr>
              <a:t>)</a:t>
            </a:r>
          </a:p>
          <a:p>
            <a:pPr lvl="1">
              <a:buFont typeface="Arial" panose="020B0604020202020204" pitchFamily="34" charset="0"/>
              <a:buChar char="•"/>
            </a:pPr>
            <a:endParaRPr kumimoji="0" lang="en-US" sz="2000" b="0" i="0" u="none" strike="noStrike" kern="1200" cap="none" spc="0" normalizeH="0" baseline="0" noProof="0" dirty="0">
              <a:ln>
                <a:noFill/>
              </a:ln>
              <a:solidFill>
                <a:prstClr val="black"/>
              </a:solidFill>
              <a:effectLst/>
              <a:uLnTx/>
              <a:uFillTx/>
            </a:endParaRPr>
          </a:p>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p:txBody>
      </p:sp>
      <p:graphicFrame>
        <p:nvGraphicFramePr>
          <p:cNvPr id="2" name="Table 1"/>
          <p:cNvGraphicFramePr>
            <a:graphicFrameLocks noGrp="1"/>
          </p:cNvGraphicFramePr>
          <p:nvPr>
            <p:extLst/>
          </p:nvPr>
        </p:nvGraphicFramePr>
        <p:xfrm>
          <a:off x="457200" y="3058021"/>
          <a:ext cx="8324490" cy="2565400"/>
        </p:xfrm>
        <a:graphic>
          <a:graphicData uri="http://schemas.openxmlformats.org/drawingml/2006/table">
            <a:tbl>
              <a:tblPr firstRow="1" bandRow="1">
                <a:tableStyleId>{5C22544A-7EE6-4342-B048-85BDC9FD1C3A}</a:tableStyleId>
              </a:tblPr>
              <a:tblGrid>
                <a:gridCol w="717259">
                  <a:extLst>
                    <a:ext uri="{9D8B030D-6E8A-4147-A177-3AD203B41FA5}">
                      <a16:colId xmlns:a16="http://schemas.microsoft.com/office/drawing/2014/main" val="2537910548"/>
                    </a:ext>
                  </a:extLst>
                </a:gridCol>
                <a:gridCol w="7607231">
                  <a:extLst>
                    <a:ext uri="{9D8B030D-6E8A-4147-A177-3AD203B41FA5}">
                      <a16:colId xmlns:a16="http://schemas.microsoft.com/office/drawing/2014/main" val="561388392"/>
                    </a:ext>
                  </a:extLst>
                </a:gridCol>
              </a:tblGrid>
              <a:tr h="370840">
                <a:tc>
                  <a:txBody>
                    <a:bodyPr/>
                    <a:lstStyle/>
                    <a:p>
                      <a:r>
                        <a:rPr lang="en-US" dirty="0" smtClean="0"/>
                        <a:t>Level</a:t>
                      </a:r>
                      <a:endParaRPr lang="en-US" dirty="0"/>
                    </a:p>
                  </a:txBody>
                  <a:tcPr/>
                </a:tc>
                <a:tc>
                  <a:txBody>
                    <a:bodyPr/>
                    <a:lstStyle/>
                    <a:p>
                      <a:r>
                        <a:rPr lang="en-US" dirty="0" smtClean="0"/>
                        <a:t>Description</a:t>
                      </a:r>
                      <a:endParaRPr lang="en-US" dirty="0"/>
                    </a:p>
                  </a:txBody>
                  <a:tcPr/>
                </a:tc>
                <a:extLst>
                  <a:ext uri="{0D108BD9-81ED-4DB2-BD59-A6C34878D82A}">
                    <a16:rowId xmlns:a16="http://schemas.microsoft.com/office/drawing/2014/main" val="4081768200"/>
                  </a:ext>
                </a:extLst>
              </a:tr>
              <a:tr h="370840">
                <a:tc>
                  <a:txBody>
                    <a:bodyPr/>
                    <a:lstStyle/>
                    <a:p>
                      <a:pPr algn="ctr"/>
                      <a:r>
                        <a:rPr lang="en-US" sz="1200" dirty="0" smtClean="0"/>
                        <a:t>1</a:t>
                      </a:r>
                      <a:endParaRPr lang="en-US" sz="1200" dirty="0"/>
                    </a:p>
                  </a:txBody>
                  <a:tcPr/>
                </a:tc>
                <a:tc>
                  <a:txBody>
                    <a:bodyPr/>
                    <a:lstStyle/>
                    <a:p>
                      <a:r>
                        <a:rPr lang="en-US" sz="1200" b="0" i="0" kern="1200" dirty="0" smtClean="0">
                          <a:solidFill>
                            <a:schemeClr val="dk1"/>
                          </a:solidFill>
                          <a:effectLst/>
                          <a:latin typeface="+mn-lt"/>
                          <a:ea typeface="+mn-ea"/>
                          <a:cs typeface="+mn-cs"/>
                        </a:rPr>
                        <a:t>Rural areas and urban areas up to 50,000 people that are 60 minutes or more from an urban area of 50,000 or more people</a:t>
                      </a:r>
                      <a:endParaRPr lang="en-US" sz="1200" dirty="0"/>
                    </a:p>
                  </a:txBody>
                  <a:tcPr/>
                </a:tc>
                <a:extLst>
                  <a:ext uri="{0D108BD9-81ED-4DB2-BD59-A6C34878D82A}">
                    <a16:rowId xmlns:a16="http://schemas.microsoft.com/office/drawing/2014/main" val="1374387841"/>
                  </a:ext>
                </a:extLst>
              </a:tr>
              <a:tr h="370840">
                <a:tc>
                  <a:txBody>
                    <a:bodyPr/>
                    <a:lstStyle/>
                    <a:p>
                      <a:pPr algn="ctr"/>
                      <a:r>
                        <a:rPr lang="en-US" sz="1200" dirty="0" smtClean="0"/>
                        <a:t>2</a:t>
                      </a:r>
                      <a:endParaRPr lang="en-US" sz="1200" dirty="0"/>
                    </a:p>
                  </a:txBody>
                  <a:tcPr/>
                </a:tc>
                <a:tc>
                  <a:txBody>
                    <a:bodyPr/>
                    <a:lstStyle/>
                    <a:p>
                      <a:r>
                        <a:rPr lang="en-US" sz="1200" b="0" i="0" kern="1200" dirty="0" smtClean="0">
                          <a:solidFill>
                            <a:schemeClr val="dk1"/>
                          </a:solidFill>
                          <a:effectLst/>
                          <a:latin typeface="+mn-lt"/>
                          <a:ea typeface="+mn-ea"/>
                          <a:cs typeface="+mn-cs"/>
                        </a:rPr>
                        <a:t>Rural areas and urban areas up to 25,000 people that are: 45 minutes or more from an urban area of 25,000-49,999 people; and 60 minutes or more from an urban area of 50,000 or more people</a:t>
                      </a:r>
                      <a:endParaRPr lang="en-US" sz="1200" dirty="0"/>
                    </a:p>
                  </a:txBody>
                  <a:tcPr/>
                </a:tc>
                <a:extLst>
                  <a:ext uri="{0D108BD9-81ED-4DB2-BD59-A6C34878D82A}">
                    <a16:rowId xmlns:a16="http://schemas.microsoft.com/office/drawing/2014/main" val="1830093326"/>
                  </a:ext>
                </a:extLst>
              </a:tr>
              <a:tr h="370840">
                <a:tc>
                  <a:txBody>
                    <a:bodyPr/>
                    <a:lstStyle/>
                    <a:p>
                      <a:pPr algn="ctr"/>
                      <a:r>
                        <a:rPr lang="en-US" sz="1200" dirty="0" smtClean="0"/>
                        <a:t>3</a:t>
                      </a:r>
                      <a:endParaRPr lang="en-US" sz="1200" dirty="0"/>
                    </a:p>
                  </a:txBody>
                  <a:tcPr/>
                </a:tc>
                <a:tc>
                  <a:txBody>
                    <a:bodyPr/>
                    <a:lstStyle/>
                    <a:p>
                      <a:r>
                        <a:rPr lang="en-US" sz="1200" b="0" i="0" kern="1200" dirty="0" smtClean="0">
                          <a:solidFill>
                            <a:schemeClr val="dk1"/>
                          </a:solidFill>
                          <a:effectLst/>
                          <a:latin typeface="+mn-lt"/>
                          <a:ea typeface="+mn-ea"/>
                          <a:cs typeface="+mn-cs"/>
                        </a:rPr>
                        <a:t>Rural areas and urban areas up to 10,000 people that are: 30 minutes or more from an urban area of 10,000-24,999; 45 minutes or more from an urban area of 25,000-49,999 people; and 60 minutes or more from an urban area of 50,000 or more people</a:t>
                      </a:r>
                      <a:endParaRPr lang="en-US" sz="1200" dirty="0"/>
                    </a:p>
                  </a:txBody>
                  <a:tcPr/>
                </a:tc>
                <a:extLst>
                  <a:ext uri="{0D108BD9-81ED-4DB2-BD59-A6C34878D82A}">
                    <a16:rowId xmlns:a16="http://schemas.microsoft.com/office/drawing/2014/main" val="2737795397"/>
                  </a:ext>
                </a:extLst>
              </a:tr>
              <a:tr h="370840">
                <a:tc>
                  <a:txBody>
                    <a:bodyPr/>
                    <a:lstStyle/>
                    <a:p>
                      <a:pPr algn="ctr"/>
                      <a:r>
                        <a:rPr lang="en-US" sz="1200" dirty="0" smtClean="0"/>
                        <a:t>4</a:t>
                      </a:r>
                      <a:endParaRPr lang="en-US" sz="1200" dirty="0"/>
                    </a:p>
                  </a:txBody>
                  <a:tcPr/>
                </a:tc>
                <a:tc>
                  <a:txBody>
                    <a:bodyPr/>
                    <a:lstStyle/>
                    <a:p>
                      <a:r>
                        <a:rPr lang="en-US" sz="1200" b="0" i="0" kern="1200" dirty="0" smtClean="0">
                          <a:solidFill>
                            <a:schemeClr val="dk1"/>
                          </a:solidFill>
                          <a:effectLst/>
                          <a:latin typeface="+mn-lt"/>
                          <a:ea typeface="+mn-ea"/>
                          <a:cs typeface="+mn-cs"/>
                        </a:rPr>
                        <a:t>Rural areas that are: 15 minutes or more from an urban area of 2,500-9,999 people; 30 minutes or more from an urban area of 10,000-24,999 people; 45 minutes or more from an urban area of 25,000-49,999 people; and 60 minutes or more from an urban area of 50,000 or more people</a:t>
                      </a:r>
                      <a:endParaRPr lang="en-US" sz="1200" dirty="0"/>
                    </a:p>
                  </a:txBody>
                  <a:tcPr/>
                </a:tc>
                <a:extLst>
                  <a:ext uri="{0D108BD9-81ED-4DB2-BD59-A6C34878D82A}">
                    <a16:rowId xmlns:a16="http://schemas.microsoft.com/office/drawing/2014/main" val="3223314256"/>
                  </a:ext>
                </a:extLst>
              </a:tr>
            </a:tbl>
          </a:graphicData>
        </a:graphic>
      </p:graphicFrame>
    </p:spTree>
    <p:extLst>
      <p:ext uri="{BB962C8B-B14F-4D97-AF65-F5344CB8AC3E}">
        <p14:creationId xmlns:p14="http://schemas.microsoft.com/office/powerpoint/2010/main" val="52478958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139543"/>
          </a:xfrm>
          <a:prstGeom prst="rect">
            <a:avLst/>
          </a:prstGeom>
          <a:blipFill dpi="0" rotWithShape="1">
            <a:blip r:embed="rId3">
              <a:alphaModFix amt="7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0" name="Title 1"/>
          <p:cNvSpPr>
            <a:spLocks noGrp="1"/>
          </p:cNvSpPr>
          <p:nvPr>
            <p:ph type="title"/>
          </p:nvPr>
        </p:nvSpPr>
        <p:spPr>
          <a:xfrm>
            <a:off x="457200" y="274638"/>
            <a:ext cx="8229600" cy="703262"/>
          </a:xfrm>
        </p:spPr>
        <p:txBody>
          <a:bodyPr/>
          <a:lstStyle/>
          <a:p>
            <a:pPr algn="l"/>
            <a:r>
              <a:rPr lang="en-US" altLang="en-US" sz="3600" dirty="0" smtClean="0">
                <a:solidFill>
                  <a:srgbClr val="C00000"/>
                </a:solidFill>
              </a:rPr>
              <a:t>Agenda</a:t>
            </a:r>
          </a:p>
        </p:txBody>
      </p:sp>
      <p:sp>
        <p:nvSpPr>
          <p:cNvPr id="17411" name="Content Placeholder 2"/>
          <p:cNvSpPr>
            <a:spLocks noGrp="1"/>
          </p:cNvSpPr>
          <p:nvPr>
            <p:ph idx="1"/>
          </p:nvPr>
        </p:nvSpPr>
        <p:spPr>
          <a:xfrm>
            <a:off x="457200" y="1252538"/>
            <a:ext cx="8229600" cy="4648200"/>
          </a:xfrm>
        </p:spPr>
        <p:txBody>
          <a:bodyPr/>
          <a:lstStyle/>
          <a:p>
            <a:r>
              <a:rPr lang="en-US" altLang="en-US" sz="2400" dirty="0" smtClean="0"/>
              <a:t>Census Geography</a:t>
            </a:r>
          </a:p>
          <a:p>
            <a:r>
              <a:rPr lang="en-US" altLang="en-US" sz="2400" dirty="0" smtClean="0"/>
              <a:t>Urban/Rural Definitions</a:t>
            </a:r>
          </a:p>
          <a:p>
            <a:r>
              <a:rPr lang="en-US" altLang="en-US" sz="2400" dirty="0" smtClean="0"/>
              <a:t>County-based Demographics</a:t>
            </a:r>
          </a:p>
          <a:p>
            <a:r>
              <a:rPr lang="en-US" altLang="en-US" sz="2400" dirty="0" smtClean="0"/>
              <a:t>2020 Census</a:t>
            </a:r>
          </a:p>
          <a:p>
            <a:r>
              <a:rPr lang="en-US" altLang="en-US" sz="2400" dirty="0" smtClean="0"/>
              <a:t>Questions</a:t>
            </a:r>
          </a:p>
          <a:p>
            <a:endParaRPr lang="en-US" altLang="en-US" sz="2400" dirty="0" smtClean="0"/>
          </a:p>
          <a:p>
            <a:pPr marL="0" indent="0">
              <a:buNone/>
            </a:pPr>
            <a:endParaRPr lang="en-US" altLang="en-US" sz="2400" dirty="0" smtClean="0"/>
          </a:p>
        </p:txBody>
      </p:sp>
      <p:sp>
        <p:nvSpPr>
          <p:cNvPr id="1741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3C2DD92C-99C0-44CB-832F-2CF43F93688A}" type="slidenum">
              <a:rPr lang="en-US" altLang="en-US" sz="1200"/>
              <a:pPr eaLnBrk="1" hangingPunct="1">
                <a:spcBef>
                  <a:spcPct val="0"/>
                </a:spcBef>
                <a:buFontTx/>
                <a:buNone/>
              </a:pPr>
              <a:t>2</a:t>
            </a:fld>
            <a:endParaRPr lang="en-US" altLang="en-US" sz="120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9011"/>
            <a:ext cx="9144000" cy="6090249"/>
          </a:xfrm>
        </p:spPr>
      </p:pic>
      <p:sp>
        <p:nvSpPr>
          <p:cNvPr id="4" name="Slide Number Placeholder 3"/>
          <p:cNvSpPr>
            <a:spLocks noGrp="1"/>
          </p:cNvSpPr>
          <p:nvPr>
            <p:ph type="sldNum" sz="quarter" idx="12"/>
          </p:nvPr>
        </p:nvSpPr>
        <p:spPr/>
        <p:txBody>
          <a:bodyPr/>
          <a:lstStyle/>
          <a:p>
            <a:fld id="{09189BB7-4D5F-4515-A259-A98E1AA8F01C}" type="slidenum">
              <a:rPr lang="en-US" altLang="en-US" smtClean="0"/>
              <a:pPr/>
              <a:t>20</a:t>
            </a:fld>
            <a:endParaRPr lang="en-US" altLang="en-US"/>
          </a:p>
        </p:txBody>
      </p:sp>
    </p:spTree>
    <p:extLst>
      <p:ext uri="{BB962C8B-B14F-4D97-AF65-F5344CB8AC3E}">
        <p14:creationId xmlns:p14="http://schemas.microsoft.com/office/powerpoint/2010/main" val="409056833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9189BB7-4D5F-4515-A259-A98E1AA8F01C}" type="slidenum">
              <a:rPr lang="en-US" altLang="en-US" smtClean="0"/>
              <a:pPr/>
              <a:t>21</a:t>
            </a:fld>
            <a:endParaRPr lang="en-US" altLang="en-US"/>
          </a:p>
        </p:txBody>
      </p:sp>
      <p:pic>
        <p:nvPicPr>
          <p:cNvPr id="5" name="Content Placeholder 4"/>
          <p:cNvPicPr>
            <a:picLocks noGrp="1" noChangeAspect="1" noChangeArrowheads="1"/>
          </p:cNvPicPr>
          <p:nvPr>
            <p:ph idx="1"/>
          </p:nvPr>
        </p:nvPicPr>
        <p:blipFill>
          <a:blip r:embed="rId2" cstate="print"/>
          <a:srcRect/>
          <a:stretch>
            <a:fillRect/>
          </a:stretch>
        </p:blipFill>
        <p:spPr>
          <a:xfrm>
            <a:off x="113993" y="803867"/>
            <a:ext cx="8900343" cy="5054321"/>
          </a:xfrm>
          <a:prstGeom prst="rect">
            <a:avLst/>
          </a:prstGeom>
          <a:noFill/>
        </p:spPr>
      </p:pic>
    </p:spTree>
    <p:extLst>
      <p:ext uri="{BB962C8B-B14F-4D97-AF65-F5344CB8AC3E}">
        <p14:creationId xmlns:p14="http://schemas.microsoft.com/office/powerpoint/2010/main" val="146459504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80110" y="1773382"/>
          <a:ext cx="8866908" cy="4281054"/>
        </p:xfrm>
        <a:graphic>
          <a:graphicData uri="http://schemas.openxmlformats.org/drawingml/2006/table">
            <a:tbl>
              <a:tblPr firstRow="1" firstCol="1" bandRow="1"/>
              <a:tblGrid>
                <a:gridCol w="1136115">
                  <a:extLst>
                    <a:ext uri="{9D8B030D-6E8A-4147-A177-3AD203B41FA5}">
                      <a16:colId xmlns:a16="http://schemas.microsoft.com/office/drawing/2014/main" val="88643315"/>
                    </a:ext>
                  </a:extLst>
                </a:gridCol>
                <a:gridCol w="904944">
                  <a:extLst>
                    <a:ext uri="{9D8B030D-6E8A-4147-A177-3AD203B41FA5}">
                      <a16:colId xmlns:a16="http://schemas.microsoft.com/office/drawing/2014/main" val="2171431572"/>
                    </a:ext>
                  </a:extLst>
                </a:gridCol>
                <a:gridCol w="1139639">
                  <a:extLst>
                    <a:ext uri="{9D8B030D-6E8A-4147-A177-3AD203B41FA5}">
                      <a16:colId xmlns:a16="http://schemas.microsoft.com/office/drawing/2014/main" val="1386145840"/>
                    </a:ext>
                  </a:extLst>
                </a:gridCol>
                <a:gridCol w="1138228">
                  <a:extLst>
                    <a:ext uri="{9D8B030D-6E8A-4147-A177-3AD203B41FA5}">
                      <a16:colId xmlns:a16="http://schemas.microsoft.com/office/drawing/2014/main" val="2410954586"/>
                    </a:ext>
                  </a:extLst>
                </a:gridCol>
                <a:gridCol w="1136115">
                  <a:extLst>
                    <a:ext uri="{9D8B030D-6E8A-4147-A177-3AD203B41FA5}">
                      <a16:colId xmlns:a16="http://schemas.microsoft.com/office/drawing/2014/main" val="2324174770"/>
                    </a:ext>
                  </a:extLst>
                </a:gridCol>
                <a:gridCol w="1137524">
                  <a:extLst>
                    <a:ext uri="{9D8B030D-6E8A-4147-A177-3AD203B41FA5}">
                      <a16:colId xmlns:a16="http://schemas.microsoft.com/office/drawing/2014/main" val="3687753560"/>
                    </a:ext>
                  </a:extLst>
                </a:gridCol>
                <a:gridCol w="1137524">
                  <a:extLst>
                    <a:ext uri="{9D8B030D-6E8A-4147-A177-3AD203B41FA5}">
                      <a16:colId xmlns:a16="http://schemas.microsoft.com/office/drawing/2014/main" val="326956786"/>
                    </a:ext>
                  </a:extLst>
                </a:gridCol>
                <a:gridCol w="1136819">
                  <a:extLst>
                    <a:ext uri="{9D8B030D-6E8A-4147-A177-3AD203B41FA5}">
                      <a16:colId xmlns:a16="http://schemas.microsoft.com/office/drawing/2014/main" val="2347302769"/>
                    </a:ext>
                  </a:extLst>
                </a:gridCol>
              </a:tblGrid>
              <a:tr h="410466">
                <a:tc rowSpan="3" grid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rowSpan="3" hMerge="1">
                  <a:txBody>
                    <a:bodyPr/>
                    <a:lstStyle/>
                    <a:p>
                      <a:endParaRPr lang="en-US"/>
                    </a:p>
                  </a:txBody>
                  <a:tcPr/>
                </a:tc>
                <a:tc rowSpan="3" hMerge="1">
                  <a:txBody>
                    <a:bodyPr/>
                    <a:lstStyle/>
                    <a:p>
                      <a:endParaRPr lang="en-US"/>
                    </a:p>
                  </a:txBody>
                  <a:tcPr/>
                </a:tc>
                <a:tc rowSpan="3" gridSpan="2">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Areas outside settlements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hMerge="1">
                  <a:txBody>
                    <a:bodyPr/>
                    <a:lstStyle/>
                    <a:p>
                      <a:endParaRPr lang="en-US"/>
                    </a:p>
                  </a:txBody>
                  <a:tcPr/>
                </a:tc>
                <a:tc gridSpan="3">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Settlements by population size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15977398"/>
                  </a:ext>
                </a:extLst>
              </a:tr>
              <a:tr h="322549">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Small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Medium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Large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5118150"/>
                  </a:ext>
                </a:extLst>
              </a:tr>
              <a:tr h="322549">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500 – 5,000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5,000 – 50,000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&gt;50,000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7509826"/>
                  </a:ext>
                </a:extLst>
              </a:tr>
              <a:tr h="645098">
                <a:tc rowSpan="4">
                  <a:txBody>
                    <a:bodyPr/>
                    <a:lstStyle/>
                    <a:p>
                      <a:pPr marL="71755" marR="71755"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Cell level criteria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Residents per sq km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High Density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&gt;1,500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Town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Urban Centre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552653458"/>
                  </a:ext>
                </a:extLst>
              </a:tr>
              <a:tr h="645098">
                <a:tc v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Medium Density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300 – 1,500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Not Applicable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Village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Suburb &amp; Urban Edge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4629"/>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639707408"/>
                  </a:ext>
                </a:extLst>
              </a:tr>
              <a:tr h="967647">
                <a:tc v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Low Density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50 – 300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Rural Dispersed Areas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538135"/>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a:noFill/>
                    </a:lnT>
                    <a:lnB>
                      <a:noFill/>
                    </a:lnB>
                  </a:tcPr>
                </a:tc>
                <a:extLst>
                  <a:ext uri="{0D108BD9-81ED-4DB2-BD59-A6C34878D82A}">
                    <a16:rowId xmlns:a16="http://schemas.microsoft.com/office/drawing/2014/main" val="625103067"/>
                  </a:ext>
                </a:extLst>
              </a:tr>
              <a:tr h="967647">
                <a:tc v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Very Low Density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&lt;50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Mostly Uninhabited Areas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a:noFill/>
                    </a:lnT>
                    <a:lnB>
                      <a:noFill/>
                    </a:lnB>
                  </a:tcPr>
                </a:tc>
                <a:extLst>
                  <a:ext uri="{0D108BD9-81ED-4DB2-BD59-A6C34878D82A}">
                    <a16:rowId xmlns:a16="http://schemas.microsoft.com/office/drawing/2014/main" val="1172048679"/>
                  </a:ext>
                </a:extLst>
              </a:tr>
            </a:tbl>
          </a:graphicData>
        </a:graphic>
      </p:graphicFrame>
      <p:sp>
        <p:nvSpPr>
          <p:cNvPr id="4" name="Rectangle 3"/>
          <p:cNvSpPr/>
          <p:nvPr/>
        </p:nvSpPr>
        <p:spPr>
          <a:xfrm>
            <a:off x="0" y="102113"/>
            <a:ext cx="8866907" cy="750975"/>
          </a:xfrm>
          <a:prstGeom prst="rect">
            <a:avLst/>
          </a:prstGeom>
        </p:spPr>
        <p:txBody>
          <a:bodyPr wrap="square">
            <a:spAutoFit/>
          </a:bodyPr>
          <a:lstStyle/>
          <a:p>
            <a:pPr marL="0" marR="0" algn="ctr">
              <a:lnSpc>
                <a:spcPct val="107000"/>
              </a:lnSpc>
              <a:spcBef>
                <a:spcPts val="0"/>
              </a:spcBef>
              <a:spcAft>
                <a:spcPts val="800"/>
              </a:spcAft>
            </a:pPr>
            <a:r>
              <a:rPr lang="en-US" sz="1000" dirty="0">
                <a:latin typeface="Calibri" panose="020F0502020204030204" pitchFamily="34" charset="0"/>
                <a:ea typeface="Calibri" panose="020F0502020204030204" pitchFamily="34" charset="0"/>
                <a:cs typeface="Times New Roman" panose="02020603050405020304" pitchFamily="18" charset="0"/>
              </a:rPr>
              <a:t> </a:t>
            </a:r>
            <a:r>
              <a:rPr lang="en-US" sz="40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Refined </a:t>
            </a:r>
            <a:r>
              <a:rPr lang="en-US" sz="4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Degree of </a:t>
            </a:r>
            <a:r>
              <a:rPr lang="en-US" sz="40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Urbanisation</a:t>
            </a:r>
            <a:endParaRPr lang="en-US" sz="4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330676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215743"/>
          </a:xfrm>
        </p:spPr>
      </p:pic>
      <p:sp>
        <p:nvSpPr>
          <p:cNvPr id="2" name="Slide Number Placeholder 1"/>
          <p:cNvSpPr>
            <a:spLocks noGrp="1"/>
          </p:cNvSpPr>
          <p:nvPr>
            <p:ph type="sldNum" sz="quarter" idx="12"/>
          </p:nvPr>
        </p:nvSpPr>
        <p:spPr/>
        <p:txBody>
          <a:bodyPr/>
          <a:lstStyle/>
          <a:p>
            <a:fld id="{E5706BF1-F954-4EEF-919D-154A2C52628E}" type="slidenum">
              <a:rPr lang="en-US" altLang="en-US" smtClean="0"/>
              <a:pPr/>
              <a:t>23</a:t>
            </a:fld>
            <a:endParaRPr lang="en-US" altLang="en-US"/>
          </a:p>
        </p:txBody>
      </p:sp>
    </p:spTree>
    <p:extLst>
      <p:ext uri="{BB962C8B-B14F-4D97-AF65-F5344CB8AC3E}">
        <p14:creationId xmlns:p14="http://schemas.microsoft.com/office/powerpoint/2010/main" val="112214427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1"/>
            <a:ext cx="9143999" cy="61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defTabSz="914400" eaLnBrk="1" hangingPunct="1">
              <a:spcBef>
                <a:spcPct val="0"/>
              </a:spcBef>
              <a:buFontTx/>
              <a:buNone/>
            </a:pPr>
            <a:fld id="{23804CD2-9994-4A46-A8C5-0205AB5F2C5A}" type="slidenum">
              <a:rPr lang="en-US" altLang="en-US" sz="1200">
                <a:solidFill>
                  <a:srgbClr val="000000"/>
                </a:solidFill>
              </a:rPr>
              <a:pPr defTabSz="914400" eaLnBrk="1" hangingPunct="1">
                <a:spcBef>
                  <a:spcPct val="0"/>
                </a:spcBef>
                <a:buFontTx/>
                <a:buNone/>
              </a:pPr>
              <a:t>24</a:t>
            </a:fld>
            <a:endParaRPr lang="en-US" altLang="en-US" sz="1200" dirty="0">
              <a:solidFill>
                <a:srgbClr val="000000"/>
              </a:solidFill>
            </a:endParaRPr>
          </a:p>
        </p:txBody>
      </p:sp>
    </p:spTree>
    <p:extLst>
      <p:ext uri="{BB962C8B-B14F-4D97-AF65-F5344CB8AC3E}">
        <p14:creationId xmlns:p14="http://schemas.microsoft.com/office/powerpoint/2010/main" val="280075276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1"/>
            <a:ext cx="9143999" cy="61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defTabSz="914400" eaLnBrk="1" hangingPunct="1">
              <a:spcBef>
                <a:spcPct val="0"/>
              </a:spcBef>
              <a:buFontTx/>
              <a:buNone/>
            </a:pPr>
            <a:fld id="{23804CD2-9994-4A46-A8C5-0205AB5F2C5A}" type="slidenum">
              <a:rPr lang="en-US" altLang="en-US" sz="1200">
                <a:solidFill>
                  <a:srgbClr val="000000"/>
                </a:solidFill>
              </a:rPr>
              <a:pPr defTabSz="914400" eaLnBrk="1" hangingPunct="1">
                <a:spcBef>
                  <a:spcPct val="0"/>
                </a:spcBef>
                <a:buFontTx/>
                <a:buNone/>
              </a:pPr>
              <a:t>25</a:t>
            </a:fld>
            <a:endParaRPr lang="en-US" altLang="en-US" sz="1200" dirty="0">
              <a:solidFill>
                <a:srgbClr val="000000"/>
              </a:solidFill>
            </a:endParaRPr>
          </a:p>
        </p:txBody>
      </p:sp>
    </p:spTree>
    <p:extLst>
      <p:ext uri="{BB962C8B-B14F-4D97-AF65-F5344CB8AC3E}">
        <p14:creationId xmlns:p14="http://schemas.microsoft.com/office/powerpoint/2010/main" val="790210591"/>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5706BF1-F954-4EEF-919D-154A2C52628E}" type="slidenum">
              <a:rPr lang="en-US" altLang="en-US" smtClean="0"/>
              <a:pPr/>
              <a:t>26</a:t>
            </a:fld>
            <a:endParaRPr lang="en-US" altLang="en-US"/>
          </a:p>
        </p:txBody>
      </p:sp>
      <p:graphicFrame>
        <p:nvGraphicFramePr>
          <p:cNvPr id="3" name="Object 2"/>
          <p:cNvGraphicFramePr>
            <a:graphicFrameLocks noChangeAspect="1"/>
          </p:cNvGraphicFramePr>
          <p:nvPr>
            <p:extLst>
              <p:ext uri="{D42A27DB-BD31-4B8C-83A1-F6EECF244321}">
                <p14:modId xmlns:p14="http://schemas.microsoft.com/office/powerpoint/2010/main" val="3075532124"/>
              </p:ext>
            </p:extLst>
          </p:nvPr>
        </p:nvGraphicFramePr>
        <p:xfrm>
          <a:off x="0" y="0"/>
          <a:ext cx="9144000" cy="6146119"/>
        </p:xfrm>
        <a:graphic>
          <a:graphicData uri="http://schemas.openxmlformats.org/presentationml/2006/ole">
            <mc:AlternateContent xmlns:mc="http://schemas.openxmlformats.org/markup-compatibility/2006">
              <mc:Choice xmlns:v="urn:schemas-microsoft-com:vml" Requires="v">
                <p:oleObj spid="_x0000_s1096" name="Acrobat Document" r:id="rId3" imgW="6034986" imgH="4663440" progId="AcroExch.Document.DC">
                  <p:embed/>
                </p:oleObj>
              </mc:Choice>
              <mc:Fallback>
                <p:oleObj name="Acrobat Document" r:id="rId3" imgW="6034986" imgH="4663440" progId="AcroExch.Document.DC">
                  <p:embed/>
                  <p:pic>
                    <p:nvPicPr>
                      <p:cNvPr id="0" name=""/>
                      <p:cNvPicPr/>
                      <p:nvPr/>
                    </p:nvPicPr>
                    <p:blipFill>
                      <a:blip r:embed="rId4"/>
                      <a:stretch>
                        <a:fillRect/>
                      </a:stretch>
                    </p:blipFill>
                    <p:spPr>
                      <a:xfrm>
                        <a:off x="0" y="0"/>
                        <a:ext cx="9144000" cy="6146119"/>
                      </a:xfrm>
                      <a:prstGeom prst="rect">
                        <a:avLst/>
                      </a:prstGeom>
                    </p:spPr>
                  </p:pic>
                </p:oleObj>
              </mc:Fallback>
            </mc:AlternateContent>
          </a:graphicData>
        </a:graphic>
      </p:graphicFrame>
    </p:spTree>
    <p:extLst>
      <p:ext uri="{BB962C8B-B14F-4D97-AF65-F5344CB8AC3E}">
        <p14:creationId xmlns:p14="http://schemas.microsoft.com/office/powerpoint/2010/main" val="345584821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b="1" dirty="0">
                <a:solidFill>
                  <a:srgbClr val="FF0000"/>
                </a:solidFill>
              </a:rPr>
              <a:t>What is “rural?” What characterizes “rurality</a:t>
            </a:r>
            <a:r>
              <a:rPr lang="en-US" sz="2800" b="1" dirty="0" smtClean="0">
                <a:solidFill>
                  <a:srgbClr val="FF0000"/>
                </a:solidFill>
              </a:rPr>
              <a:t>?”</a:t>
            </a:r>
            <a:endParaRPr lang="en-US" dirty="0"/>
          </a:p>
        </p:txBody>
      </p:sp>
      <p:sp>
        <p:nvSpPr>
          <p:cNvPr id="2" name="Slide Number Placeholder 1"/>
          <p:cNvSpPr>
            <a:spLocks noGrp="1"/>
          </p:cNvSpPr>
          <p:nvPr>
            <p:ph type="sldNum" sz="quarter" idx="12"/>
          </p:nvPr>
        </p:nvSpPr>
        <p:spPr/>
        <p:txBody>
          <a:bodyPr/>
          <a:lstStyle/>
          <a:p>
            <a:fld id="{E5706BF1-F954-4EEF-919D-154A2C52628E}" type="slidenum">
              <a:rPr lang="en-US" altLang="en-US" smtClean="0"/>
              <a:pPr/>
              <a:t>27</a:t>
            </a:fld>
            <a:endParaRPr lang="en-US" altLang="en-US"/>
          </a:p>
        </p:txBody>
      </p:sp>
      <p:sp>
        <p:nvSpPr>
          <p:cNvPr id="3" name="Content Placeholder 2"/>
          <p:cNvSpPr>
            <a:spLocks noGrp="1"/>
          </p:cNvSpPr>
          <p:nvPr/>
        </p:nvSpPr>
        <p:spPr>
          <a:xfrm>
            <a:off x="609600" y="1257300"/>
            <a:ext cx="7924800" cy="4343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en-US" sz="2400" dirty="0" smtClean="0">
                <a:cs typeface="Arial" panose="020B0604020202020204" pitchFamily="34" charset="0"/>
              </a:rPr>
              <a:t>Low </a:t>
            </a:r>
            <a:r>
              <a:rPr lang="en-US" sz="2400" dirty="0">
                <a:cs typeface="Arial" panose="020B0604020202020204" pitchFamily="34" charset="0"/>
              </a:rPr>
              <a:t>population </a:t>
            </a:r>
            <a:r>
              <a:rPr lang="en-US" sz="2400" dirty="0" smtClean="0">
                <a:cs typeface="Arial" panose="020B0604020202020204" pitchFamily="34" charset="0"/>
              </a:rPr>
              <a:t>density</a:t>
            </a:r>
            <a:endParaRPr lang="en-US" sz="2400" dirty="0">
              <a:cs typeface="Arial" panose="020B0604020202020204" pitchFamily="34" charset="0"/>
            </a:endParaRPr>
          </a:p>
          <a:p>
            <a:pPr>
              <a:buFont typeface="Arial" panose="020B0604020202020204" pitchFamily="34" charset="0"/>
              <a:buChar char="•"/>
            </a:pPr>
            <a:r>
              <a:rPr lang="en-US" sz="2400" dirty="0">
                <a:cs typeface="Arial" panose="020B0604020202020204" pitchFamily="34" charset="0"/>
              </a:rPr>
              <a:t>Small numbers of </a:t>
            </a:r>
            <a:r>
              <a:rPr lang="en-US" sz="2400" dirty="0" smtClean="0">
                <a:cs typeface="Arial" panose="020B0604020202020204" pitchFamily="34" charset="0"/>
              </a:rPr>
              <a:t>people</a:t>
            </a:r>
            <a:endParaRPr lang="en-US" sz="2400" dirty="0">
              <a:cs typeface="Arial" panose="020B0604020202020204" pitchFamily="34" charset="0"/>
            </a:endParaRPr>
          </a:p>
          <a:p>
            <a:pPr>
              <a:buFont typeface="Arial" panose="020B0604020202020204" pitchFamily="34" charset="0"/>
              <a:buChar char="•"/>
            </a:pPr>
            <a:r>
              <a:rPr lang="en-US" sz="2400" dirty="0">
                <a:cs typeface="Arial" panose="020B0604020202020204" pitchFamily="34" charset="0"/>
              </a:rPr>
              <a:t>Low levels of urbanization/urban </a:t>
            </a:r>
            <a:r>
              <a:rPr lang="en-US" sz="2400" dirty="0" smtClean="0">
                <a:cs typeface="Arial" panose="020B0604020202020204" pitchFamily="34" charset="0"/>
              </a:rPr>
              <a:t>population</a:t>
            </a:r>
            <a:endParaRPr lang="en-US" sz="2400" dirty="0">
              <a:cs typeface="Arial" panose="020B0604020202020204" pitchFamily="34" charset="0"/>
            </a:endParaRPr>
          </a:p>
          <a:p>
            <a:pPr>
              <a:buFont typeface="Arial" panose="020B0604020202020204" pitchFamily="34" charset="0"/>
              <a:buChar char="•"/>
            </a:pPr>
            <a:r>
              <a:rPr lang="en-US" sz="2400" dirty="0">
                <a:cs typeface="Arial" panose="020B0604020202020204" pitchFamily="34" charset="0"/>
              </a:rPr>
              <a:t>Distance from/proximity to [larger] urban </a:t>
            </a:r>
            <a:r>
              <a:rPr lang="en-US" sz="2400" dirty="0" smtClean="0">
                <a:cs typeface="Arial" panose="020B0604020202020204" pitchFamily="34" charset="0"/>
              </a:rPr>
              <a:t>centers</a:t>
            </a:r>
            <a:endParaRPr lang="en-US" sz="2400" dirty="0">
              <a:cs typeface="Arial" panose="020B0604020202020204" pitchFamily="34" charset="0"/>
            </a:endParaRPr>
          </a:p>
          <a:p>
            <a:pPr>
              <a:buFont typeface="Arial" panose="020B0604020202020204" pitchFamily="34" charset="0"/>
              <a:buChar char="•"/>
            </a:pPr>
            <a:r>
              <a:rPr lang="en-US" sz="2400" dirty="0">
                <a:cs typeface="Arial" panose="020B0604020202020204" pitchFamily="34" charset="0"/>
              </a:rPr>
              <a:t>Isolation and </a:t>
            </a:r>
            <a:r>
              <a:rPr lang="en-US" sz="2400" dirty="0" smtClean="0">
                <a:cs typeface="Arial" panose="020B0604020202020204" pitchFamily="34" charset="0"/>
              </a:rPr>
              <a:t>remoteness</a:t>
            </a:r>
          </a:p>
          <a:p>
            <a:pPr>
              <a:buFont typeface="Arial" panose="020B0604020202020204" pitchFamily="34" charset="0"/>
              <a:buChar char="•"/>
            </a:pPr>
            <a:endParaRPr lang="en-US" sz="2400" dirty="0">
              <a:cs typeface="Arial" panose="020B0604020202020204" pitchFamily="34" charset="0"/>
            </a:endParaRPr>
          </a:p>
          <a:p>
            <a:pPr marL="0" indent="0">
              <a:buNone/>
            </a:pPr>
            <a:r>
              <a:rPr lang="en-US" sz="2400" dirty="0">
                <a:cs typeface="Arial" panose="020B0604020202020204" pitchFamily="34" charset="0"/>
              </a:rPr>
              <a:t>Rural often is defined as the residual. This could be “not urban” or “not metropolitan” in a dichotomous classification, or what remains after all other categories in a multi-category classification have been defined.</a:t>
            </a:r>
          </a:p>
          <a:p>
            <a:pPr>
              <a:buFont typeface="Arial" panose="020B0604020202020204" pitchFamily="34" charset="0"/>
              <a:buChar char="•"/>
            </a:pPr>
            <a:endParaRPr lang="en-US" sz="2400" dirty="0">
              <a:cs typeface="Arial" panose="020B0604020202020204" pitchFamily="34" charset="0"/>
            </a:endParaRPr>
          </a:p>
          <a:p>
            <a:pPr>
              <a:buFont typeface="Arial" panose="020B0604020202020204" pitchFamily="34" charset="0"/>
              <a:buChar char="•"/>
            </a:pPr>
            <a:endParaRPr lang="en-US" sz="2400" dirty="0">
              <a:cs typeface="Arial" panose="020B0604020202020204" pitchFamily="34" charset="0"/>
            </a:endParaRPr>
          </a:p>
          <a:p>
            <a:pPr>
              <a:buFont typeface="Arial" panose="020B0604020202020204" pitchFamily="34" charset="0"/>
              <a:buChar char="•"/>
            </a:pPr>
            <a:endParaRPr lang="en-US" sz="2400" dirty="0">
              <a:cs typeface="Arial" panose="020B0604020202020204" pitchFamily="34" charset="0"/>
            </a:endParaRPr>
          </a:p>
          <a:p>
            <a:pPr marL="0" indent="0">
              <a:buNone/>
            </a:pPr>
            <a:endParaRPr lang="en-US" sz="2000" dirty="0">
              <a:cs typeface="Arial" panose="020B0604020202020204" pitchFamily="34" charset="0"/>
            </a:endParaRPr>
          </a:p>
          <a:p>
            <a:pPr>
              <a:buFont typeface="Arial" panose="020B0604020202020204" pitchFamily="34" charset="0"/>
              <a:buChar char="•"/>
            </a:pPr>
            <a:endParaRPr lang="en-US" sz="2400" dirty="0">
              <a:cs typeface="Arial" panose="020B0604020202020204" pitchFamily="34" charset="0"/>
            </a:endParaRPr>
          </a:p>
        </p:txBody>
      </p:sp>
    </p:spTree>
    <p:extLst>
      <p:ext uri="{BB962C8B-B14F-4D97-AF65-F5344CB8AC3E}">
        <p14:creationId xmlns:p14="http://schemas.microsoft.com/office/powerpoint/2010/main" val="182243081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7200" y="274638"/>
            <a:ext cx="8229600" cy="904875"/>
          </a:xfrm>
        </p:spPr>
        <p:txBody>
          <a:bodyPr/>
          <a:lstStyle/>
          <a:p>
            <a:pPr algn="l"/>
            <a:r>
              <a:rPr lang="en-US" altLang="en-US" sz="3600" dirty="0" smtClean="0">
                <a:solidFill>
                  <a:srgbClr val="C00000"/>
                </a:solidFill>
              </a:rPr>
              <a:t>Rural Texas</a:t>
            </a:r>
            <a:endParaRPr lang="en-US" altLang="en-US" sz="2000" dirty="0" smtClean="0">
              <a:solidFill>
                <a:srgbClr val="C00000"/>
              </a:solidFill>
            </a:endParaRPr>
          </a:p>
        </p:txBody>
      </p:sp>
      <p:sp>
        <p:nvSpPr>
          <p:cNvPr id="43011" name="Content Placeholder 2"/>
          <p:cNvSpPr>
            <a:spLocks noGrp="1"/>
          </p:cNvSpPr>
          <p:nvPr>
            <p:ph idx="1"/>
          </p:nvPr>
        </p:nvSpPr>
        <p:spPr>
          <a:xfrm>
            <a:off x="457200" y="1362869"/>
            <a:ext cx="8229600" cy="4810125"/>
          </a:xfrm>
        </p:spPr>
        <p:txBody>
          <a:bodyPr/>
          <a:lstStyle/>
          <a:p>
            <a:r>
              <a:rPr lang="en-US" sz="2400" b="1" dirty="0" smtClean="0">
                <a:solidFill>
                  <a:schemeClr val="accent3">
                    <a:lumMod val="75000"/>
                  </a:schemeClr>
                </a:solidFill>
              </a:rPr>
              <a:t>Completely Rural: </a:t>
            </a:r>
            <a:r>
              <a:rPr lang="en-US" sz="2400" dirty="0" smtClean="0"/>
              <a:t>100% of population lives in areas that have lower population density with &lt;1,000 people per square mile (Stonewall County)</a:t>
            </a:r>
            <a:endParaRPr lang="en-US" sz="2400" dirty="0"/>
          </a:p>
          <a:p>
            <a:r>
              <a:rPr lang="en-US" altLang="en-US" sz="2400" b="1" dirty="0" smtClean="0">
                <a:solidFill>
                  <a:srgbClr val="E3DE00"/>
                </a:solidFill>
              </a:rPr>
              <a:t>Mostly Rural: </a:t>
            </a:r>
            <a:r>
              <a:rPr lang="en-US" altLang="en-US" sz="2400" dirty="0" smtClean="0"/>
              <a:t>50.1% to 99.9% of the population lives in areas with lower population density (Henderson County)</a:t>
            </a:r>
          </a:p>
          <a:p>
            <a:r>
              <a:rPr lang="en-US" altLang="en-US" sz="2400" b="1" dirty="0" smtClean="0">
                <a:solidFill>
                  <a:schemeClr val="accent6">
                    <a:lumMod val="75000"/>
                  </a:schemeClr>
                </a:solidFill>
              </a:rPr>
              <a:t>Rural/Urban: </a:t>
            </a:r>
            <a:r>
              <a:rPr lang="en-US" altLang="en-US" sz="2400" dirty="0" smtClean="0"/>
              <a:t>Counties with populations &lt; 50,000 people that have &gt;50% of people in higher population density (Kimble County)</a:t>
            </a:r>
          </a:p>
          <a:p>
            <a:r>
              <a:rPr lang="en-US" altLang="en-US" sz="2400" b="1" dirty="0" smtClean="0">
                <a:solidFill>
                  <a:srgbClr val="C00000"/>
                </a:solidFill>
              </a:rPr>
              <a:t>Mostly Urban: </a:t>
            </a:r>
            <a:r>
              <a:rPr lang="en-US" altLang="en-US" sz="2400" dirty="0" smtClean="0"/>
              <a:t>Counties with Populations &gt; 50,000 people that have &gt;50% of people in higher population density (Harris County)</a:t>
            </a:r>
          </a:p>
        </p:txBody>
      </p:sp>
      <p:sp>
        <p:nvSpPr>
          <p:cNvPr id="2" name="Slide Number Placeholder 1"/>
          <p:cNvSpPr>
            <a:spLocks noGrp="1"/>
          </p:cNvSpPr>
          <p:nvPr>
            <p:ph type="sldNum" sz="quarter" idx="12"/>
          </p:nvPr>
        </p:nvSpPr>
        <p:spPr/>
        <p:txBody>
          <a:bodyPr/>
          <a:lstStyle/>
          <a:p>
            <a:fld id="{09189BB7-4D5F-4515-A259-A98E1AA8F01C}" type="slidenum">
              <a:rPr lang="en-US" altLang="en-US" smtClean="0"/>
              <a:pPr/>
              <a:t>28</a:t>
            </a:fld>
            <a:endParaRPr lang="en-US" altLang="en-US"/>
          </a:p>
        </p:txBody>
      </p:sp>
    </p:spTree>
    <p:extLst>
      <p:ext uri="{BB962C8B-B14F-4D97-AF65-F5344CB8AC3E}">
        <p14:creationId xmlns:p14="http://schemas.microsoft.com/office/powerpoint/2010/main" val="34623416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9189BB7-4D5F-4515-A259-A98E1AA8F01C}" type="slidenum">
              <a:rPr lang="en-US" altLang="en-US" smtClean="0"/>
              <a:pPr/>
              <a:t>29</a:t>
            </a:fld>
            <a:endParaRPr lang="en-US" alt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9049109" cy="6224986"/>
          </a:xfrm>
        </p:spPr>
      </p:pic>
    </p:spTree>
    <p:extLst>
      <p:ext uri="{BB962C8B-B14F-4D97-AF65-F5344CB8AC3E}">
        <p14:creationId xmlns:p14="http://schemas.microsoft.com/office/powerpoint/2010/main" val="133207777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b="23038"/>
          <a:stretch/>
        </p:blipFill>
        <p:spPr>
          <a:xfrm>
            <a:off x="0" y="0"/>
            <a:ext cx="9144000" cy="6079524"/>
          </a:xfrm>
        </p:spPr>
      </p:pic>
      <p:sp>
        <p:nvSpPr>
          <p:cNvPr id="4" name="Slide Number Placeholder 3"/>
          <p:cNvSpPr>
            <a:spLocks noGrp="1"/>
          </p:cNvSpPr>
          <p:nvPr>
            <p:ph type="sldNum" sz="quarter" idx="12"/>
          </p:nvPr>
        </p:nvSpPr>
        <p:spPr/>
        <p:txBody>
          <a:bodyPr/>
          <a:lstStyle/>
          <a:p>
            <a:fld id="{09189BB7-4D5F-4515-A259-A98E1AA8F01C}" type="slidenum">
              <a:rPr lang="en-US" altLang="en-US" smtClean="0"/>
              <a:pPr/>
              <a:t>3</a:t>
            </a:fld>
            <a:endParaRPr lang="en-US" altLang="en-US"/>
          </a:p>
        </p:txBody>
      </p:sp>
    </p:spTree>
    <p:extLst>
      <p:ext uri="{BB962C8B-B14F-4D97-AF65-F5344CB8AC3E}">
        <p14:creationId xmlns:p14="http://schemas.microsoft.com/office/powerpoint/2010/main" val="2757252591"/>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6185924"/>
          </a:xfrm>
        </p:spPr>
      </p:pic>
      <p:sp>
        <p:nvSpPr>
          <p:cNvPr id="4" name="Slide Number Placeholder 3"/>
          <p:cNvSpPr>
            <a:spLocks noGrp="1"/>
          </p:cNvSpPr>
          <p:nvPr>
            <p:ph type="sldNum" sz="quarter" idx="12"/>
          </p:nvPr>
        </p:nvSpPr>
        <p:spPr/>
        <p:txBody>
          <a:bodyPr/>
          <a:lstStyle/>
          <a:p>
            <a:fld id="{09189BB7-4D5F-4515-A259-A98E1AA8F01C}" type="slidenum">
              <a:rPr lang="en-US" altLang="en-US" smtClean="0"/>
              <a:pPr/>
              <a:t>30</a:t>
            </a:fld>
            <a:endParaRPr lang="en-US" altLang="en-US"/>
          </a:p>
        </p:txBody>
      </p:sp>
    </p:spTree>
    <p:extLst>
      <p:ext uri="{BB962C8B-B14F-4D97-AF65-F5344CB8AC3E}">
        <p14:creationId xmlns:p14="http://schemas.microsoft.com/office/powerpoint/2010/main" val="139453563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6205922"/>
          </a:xfrm>
        </p:spPr>
      </p:pic>
      <p:sp>
        <p:nvSpPr>
          <p:cNvPr id="4" name="Slide Number Placeholder 3"/>
          <p:cNvSpPr>
            <a:spLocks noGrp="1"/>
          </p:cNvSpPr>
          <p:nvPr>
            <p:ph type="sldNum" sz="quarter" idx="12"/>
          </p:nvPr>
        </p:nvSpPr>
        <p:spPr/>
        <p:txBody>
          <a:bodyPr/>
          <a:lstStyle/>
          <a:p>
            <a:fld id="{09189BB7-4D5F-4515-A259-A98E1AA8F01C}" type="slidenum">
              <a:rPr lang="en-US" altLang="en-US" smtClean="0"/>
              <a:pPr/>
              <a:t>31</a:t>
            </a:fld>
            <a:endParaRPr lang="en-US" altLang="en-US"/>
          </a:p>
        </p:txBody>
      </p:sp>
    </p:spTree>
    <p:extLst>
      <p:ext uri="{BB962C8B-B14F-4D97-AF65-F5344CB8AC3E}">
        <p14:creationId xmlns:p14="http://schemas.microsoft.com/office/powerpoint/2010/main" val="150267505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6205922"/>
          </a:xfrm>
        </p:spPr>
      </p:pic>
      <p:sp>
        <p:nvSpPr>
          <p:cNvPr id="4" name="Slide Number Placeholder 3"/>
          <p:cNvSpPr>
            <a:spLocks noGrp="1"/>
          </p:cNvSpPr>
          <p:nvPr>
            <p:ph type="sldNum" sz="quarter" idx="12"/>
          </p:nvPr>
        </p:nvSpPr>
        <p:spPr/>
        <p:txBody>
          <a:bodyPr/>
          <a:lstStyle/>
          <a:p>
            <a:fld id="{09189BB7-4D5F-4515-A259-A98E1AA8F01C}" type="slidenum">
              <a:rPr lang="en-US" altLang="en-US" smtClean="0"/>
              <a:pPr/>
              <a:t>32</a:t>
            </a:fld>
            <a:endParaRPr lang="en-US" altLang="en-US"/>
          </a:p>
        </p:txBody>
      </p:sp>
    </p:spTree>
    <p:extLst>
      <p:ext uri="{BB962C8B-B14F-4D97-AF65-F5344CB8AC3E}">
        <p14:creationId xmlns:p14="http://schemas.microsoft.com/office/powerpoint/2010/main" val="4009668887"/>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205921"/>
          </a:xfrm>
        </p:spPr>
      </p:pic>
      <p:sp>
        <p:nvSpPr>
          <p:cNvPr id="4" name="Slide Number Placeholder 3"/>
          <p:cNvSpPr>
            <a:spLocks noGrp="1"/>
          </p:cNvSpPr>
          <p:nvPr>
            <p:ph type="sldNum" sz="quarter" idx="12"/>
          </p:nvPr>
        </p:nvSpPr>
        <p:spPr/>
        <p:txBody>
          <a:bodyPr/>
          <a:lstStyle/>
          <a:p>
            <a:fld id="{09189BB7-4D5F-4515-A259-A98E1AA8F01C}" type="slidenum">
              <a:rPr lang="en-US" altLang="en-US" smtClean="0"/>
              <a:pPr/>
              <a:t>33</a:t>
            </a:fld>
            <a:endParaRPr lang="en-US" altLang="en-US"/>
          </a:p>
        </p:txBody>
      </p:sp>
    </p:spTree>
    <p:extLst>
      <p:ext uri="{BB962C8B-B14F-4D97-AF65-F5344CB8AC3E}">
        <p14:creationId xmlns:p14="http://schemas.microsoft.com/office/powerpoint/2010/main" val="3652342265"/>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205921"/>
          </a:xfrm>
        </p:spPr>
      </p:pic>
      <p:sp>
        <p:nvSpPr>
          <p:cNvPr id="4" name="Slide Number Placeholder 3"/>
          <p:cNvSpPr>
            <a:spLocks noGrp="1"/>
          </p:cNvSpPr>
          <p:nvPr>
            <p:ph type="sldNum" sz="quarter" idx="12"/>
          </p:nvPr>
        </p:nvSpPr>
        <p:spPr/>
        <p:txBody>
          <a:bodyPr/>
          <a:lstStyle/>
          <a:p>
            <a:fld id="{09189BB7-4D5F-4515-A259-A98E1AA8F01C}" type="slidenum">
              <a:rPr lang="en-US" altLang="en-US" smtClean="0"/>
              <a:pPr/>
              <a:t>34</a:t>
            </a:fld>
            <a:endParaRPr lang="en-US" altLang="en-US"/>
          </a:p>
        </p:txBody>
      </p:sp>
    </p:spTree>
    <p:extLst>
      <p:ext uri="{BB962C8B-B14F-4D97-AF65-F5344CB8AC3E}">
        <p14:creationId xmlns:p14="http://schemas.microsoft.com/office/powerpoint/2010/main" val="4268953013"/>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205921"/>
          </a:xfrm>
        </p:spPr>
      </p:pic>
      <p:sp>
        <p:nvSpPr>
          <p:cNvPr id="4" name="Slide Number Placeholder 3"/>
          <p:cNvSpPr>
            <a:spLocks noGrp="1"/>
          </p:cNvSpPr>
          <p:nvPr>
            <p:ph type="sldNum" sz="quarter" idx="12"/>
          </p:nvPr>
        </p:nvSpPr>
        <p:spPr/>
        <p:txBody>
          <a:bodyPr/>
          <a:lstStyle/>
          <a:p>
            <a:fld id="{09189BB7-4D5F-4515-A259-A98E1AA8F01C}" type="slidenum">
              <a:rPr lang="en-US" altLang="en-US" smtClean="0"/>
              <a:pPr/>
              <a:t>35</a:t>
            </a:fld>
            <a:endParaRPr lang="en-US" altLang="en-US"/>
          </a:p>
        </p:txBody>
      </p:sp>
    </p:spTree>
    <p:extLst>
      <p:ext uri="{BB962C8B-B14F-4D97-AF65-F5344CB8AC3E}">
        <p14:creationId xmlns:p14="http://schemas.microsoft.com/office/powerpoint/2010/main" val="362541726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205921"/>
          </a:xfrm>
        </p:spPr>
      </p:pic>
      <p:sp>
        <p:nvSpPr>
          <p:cNvPr id="4" name="Slide Number Placeholder 3"/>
          <p:cNvSpPr>
            <a:spLocks noGrp="1"/>
          </p:cNvSpPr>
          <p:nvPr>
            <p:ph type="sldNum" sz="quarter" idx="12"/>
          </p:nvPr>
        </p:nvSpPr>
        <p:spPr/>
        <p:txBody>
          <a:bodyPr/>
          <a:lstStyle/>
          <a:p>
            <a:fld id="{09189BB7-4D5F-4515-A259-A98E1AA8F01C}" type="slidenum">
              <a:rPr lang="en-US" altLang="en-US" smtClean="0"/>
              <a:pPr/>
              <a:t>36</a:t>
            </a:fld>
            <a:endParaRPr lang="en-US" altLang="en-US"/>
          </a:p>
        </p:txBody>
      </p:sp>
    </p:spTree>
    <p:extLst>
      <p:ext uri="{BB962C8B-B14F-4D97-AF65-F5344CB8AC3E}">
        <p14:creationId xmlns:p14="http://schemas.microsoft.com/office/powerpoint/2010/main" val="1434979381"/>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205921"/>
          </a:xfrm>
        </p:spPr>
      </p:pic>
      <p:sp>
        <p:nvSpPr>
          <p:cNvPr id="4" name="Slide Number Placeholder 3"/>
          <p:cNvSpPr>
            <a:spLocks noGrp="1"/>
          </p:cNvSpPr>
          <p:nvPr>
            <p:ph type="sldNum" sz="quarter" idx="12"/>
          </p:nvPr>
        </p:nvSpPr>
        <p:spPr/>
        <p:txBody>
          <a:bodyPr/>
          <a:lstStyle/>
          <a:p>
            <a:fld id="{09189BB7-4D5F-4515-A259-A98E1AA8F01C}" type="slidenum">
              <a:rPr lang="en-US" altLang="en-US" smtClean="0"/>
              <a:pPr/>
              <a:t>37</a:t>
            </a:fld>
            <a:endParaRPr lang="en-US" altLang="en-US"/>
          </a:p>
        </p:txBody>
      </p:sp>
    </p:spTree>
    <p:extLst>
      <p:ext uri="{BB962C8B-B14F-4D97-AF65-F5344CB8AC3E}">
        <p14:creationId xmlns:p14="http://schemas.microsoft.com/office/powerpoint/2010/main" val="2135165406"/>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205921"/>
          </a:xfrm>
        </p:spPr>
      </p:pic>
      <p:sp>
        <p:nvSpPr>
          <p:cNvPr id="4" name="Slide Number Placeholder 3"/>
          <p:cNvSpPr>
            <a:spLocks noGrp="1"/>
          </p:cNvSpPr>
          <p:nvPr>
            <p:ph type="sldNum" sz="quarter" idx="12"/>
          </p:nvPr>
        </p:nvSpPr>
        <p:spPr/>
        <p:txBody>
          <a:bodyPr/>
          <a:lstStyle/>
          <a:p>
            <a:fld id="{09189BB7-4D5F-4515-A259-A98E1AA8F01C}" type="slidenum">
              <a:rPr lang="en-US" altLang="en-US" smtClean="0"/>
              <a:pPr/>
              <a:t>38</a:t>
            </a:fld>
            <a:endParaRPr lang="en-US" altLang="en-US"/>
          </a:p>
        </p:txBody>
      </p:sp>
    </p:spTree>
    <p:extLst>
      <p:ext uri="{BB962C8B-B14F-4D97-AF65-F5344CB8AC3E}">
        <p14:creationId xmlns:p14="http://schemas.microsoft.com/office/powerpoint/2010/main" val="37236005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205921"/>
          </a:xfrm>
        </p:spPr>
      </p:pic>
      <p:sp>
        <p:nvSpPr>
          <p:cNvPr id="4" name="Slide Number Placeholder 3"/>
          <p:cNvSpPr>
            <a:spLocks noGrp="1"/>
          </p:cNvSpPr>
          <p:nvPr>
            <p:ph type="sldNum" sz="quarter" idx="12"/>
          </p:nvPr>
        </p:nvSpPr>
        <p:spPr/>
        <p:txBody>
          <a:bodyPr/>
          <a:lstStyle/>
          <a:p>
            <a:fld id="{09189BB7-4D5F-4515-A259-A98E1AA8F01C}" type="slidenum">
              <a:rPr lang="en-US" altLang="en-US" smtClean="0"/>
              <a:pPr/>
              <a:t>39</a:t>
            </a:fld>
            <a:endParaRPr lang="en-US" altLang="en-US"/>
          </a:p>
        </p:txBody>
      </p:sp>
    </p:spTree>
    <p:extLst>
      <p:ext uri="{BB962C8B-B14F-4D97-AF65-F5344CB8AC3E}">
        <p14:creationId xmlns:p14="http://schemas.microsoft.com/office/powerpoint/2010/main" val="298478359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3817882110"/>
              </p:ext>
            </p:extLst>
          </p:nvPr>
        </p:nvGraphicFramePr>
        <p:xfrm>
          <a:off x="103517" y="308758"/>
          <a:ext cx="8893834" cy="5410199"/>
        </p:xfrm>
        <a:graphic>
          <a:graphicData uri="http://schemas.openxmlformats.org/drawingml/2006/chart">
            <c:chart xmlns:c="http://schemas.openxmlformats.org/drawingml/2006/chart" xmlns:r="http://schemas.openxmlformats.org/officeDocument/2006/relationships" r:id="rId3"/>
          </a:graphicData>
        </a:graphic>
      </p:graphicFrame>
      <p:sp>
        <p:nvSpPr>
          <p:cNvPr id="1843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656455F8-B122-4D57-8A88-FAFE71021096}" type="slidenum">
              <a:rPr lang="en-US" altLang="en-US" sz="1200"/>
              <a:pPr eaLnBrk="1" hangingPunct="1">
                <a:spcBef>
                  <a:spcPct val="0"/>
                </a:spcBef>
                <a:buFontTx/>
                <a:buNone/>
              </a:pPr>
              <a:t>4</a:t>
            </a:fld>
            <a:endParaRPr lang="en-US" altLang="en-US" sz="1200"/>
          </a:p>
        </p:txBody>
      </p:sp>
      <p:sp>
        <p:nvSpPr>
          <p:cNvPr id="18436" name="TextBox 6"/>
          <p:cNvSpPr txBox="1">
            <a:spLocks noChangeArrowheads="1"/>
          </p:cNvSpPr>
          <p:nvPr/>
        </p:nvSpPr>
        <p:spPr bwMode="auto">
          <a:xfrm>
            <a:off x="3551238" y="5710238"/>
            <a:ext cx="4933950"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smtClean="0"/>
              <a:t>1950</a:t>
            </a:r>
            <a:r>
              <a:rPr lang="en-US" altLang="en-US" sz="1800" dirty="0"/>
              <a:t>:  urbanized areas of 50,000+ adopted.</a:t>
            </a:r>
          </a:p>
          <a:p>
            <a:pPr eaLnBrk="1" hangingPunct="1">
              <a:spcBef>
                <a:spcPct val="0"/>
              </a:spcBef>
              <a:buFontTx/>
              <a:buNone/>
            </a:pPr>
            <a:r>
              <a:rPr lang="en-US" altLang="en-US" sz="1800" dirty="0"/>
              <a:t>2000:  urban clusters of 2,500-49,999 adopted.</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685800" y="381000"/>
            <a:ext cx="7772400" cy="762000"/>
          </a:xfrm>
        </p:spPr>
        <p:txBody>
          <a:bodyPr/>
          <a:lstStyle/>
          <a:p>
            <a:pPr algn="l" eaLnBrk="1" hangingPunct="1"/>
            <a:r>
              <a:rPr lang="en-US" altLang="en-US" sz="3600" dirty="0" smtClean="0">
                <a:solidFill>
                  <a:srgbClr val="C00000"/>
                </a:solidFill>
              </a:rPr>
              <a:t>2020 Urban Areas and Future</a:t>
            </a:r>
          </a:p>
        </p:txBody>
      </p:sp>
      <p:sp>
        <p:nvSpPr>
          <p:cNvPr id="45059" name="Content Placeholder 2"/>
          <p:cNvSpPr>
            <a:spLocks noGrp="1"/>
          </p:cNvSpPr>
          <p:nvPr>
            <p:ph idx="1"/>
          </p:nvPr>
        </p:nvSpPr>
        <p:spPr>
          <a:xfrm>
            <a:off x="685800" y="1342769"/>
            <a:ext cx="7772400" cy="4596712"/>
          </a:xfrm>
        </p:spPr>
        <p:txBody>
          <a:bodyPr/>
          <a:lstStyle/>
          <a:p>
            <a:pPr eaLnBrk="1" hangingPunct="1"/>
            <a:r>
              <a:rPr lang="en-US" altLang="en-US" sz="2800" dirty="0" smtClean="0"/>
              <a:t>2020 Urban Areas Delineation Criteria</a:t>
            </a:r>
          </a:p>
          <a:p>
            <a:pPr eaLnBrk="1" hangingPunct="1"/>
            <a:endParaRPr lang="en-US" altLang="en-US" sz="2800" dirty="0"/>
          </a:p>
          <a:p>
            <a:pPr eaLnBrk="1" hangingPunct="1"/>
            <a:r>
              <a:rPr lang="en-US" altLang="en-US" sz="2800" dirty="0" smtClean="0"/>
              <a:t>How to define a Rural Statistical Area?</a:t>
            </a:r>
            <a:endParaRPr lang="en-US" altLang="en-US" sz="2800" dirty="0"/>
          </a:p>
        </p:txBody>
      </p:sp>
      <p:sp>
        <p:nvSpPr>
          <p:cNvPr id="45061" name="Slide Number Placeholder 1"/>
          <p:cNvSpPr txBox="1">
            <a:spLocks/>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r" eaLnBrk="1" hangingPunct="1">
              <a:spcBef>
                <a:spcPct val="0"/>
              </a:spcBef>
              <a:buFontTx/>
              <a:buNone/>
            </a:pPr>
            <a:fld id="{AEF89822-9719-4532-9C8C-2D5D658E80B1}" type="slidenum">
              <a:rPr lang="en-US" altLang="en-US" sz="1200" b="1"/>
              <a:pPr algn="r" eaLnBrk="1" hangingPunct="1">
                <a:spcBef>
                  <a:spcPct val="0"/>
                </a:spcBef>
                <a:buFontTx/>
                <a:buNone/>
              </a:pPr>
              <a:t>40</a:t>
            </a:fld>
            <a:endParaRPr lang="en-US" altLang="en-US" sz="1200" b="1"/>
          </a:p>
        </p:txBody>
      </p:sp>
    </p:spTree>
    <p:extLst>
      <p:ext uri="{BB962C8B-B14F-4D97-AF65-F5344CB8AC3E}">
        <p14:creationId xmlns:p14="http://schemas.microsoft.com/office/powerpoint/2010/main" val="7929322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C00000"/>
                </a:solidFill>
              </a:rPr>
              <a:t>Rural Statistical Areas</a:t>
            </a:r>
            <a:endParaRPr lang="en-US" dirty="0"/>
          </a:p>
        </p:txBody>
      </p:sp>
      <p:sp>
        <p:nvSpPr>
          <p:cNvPr id="3" name="Content Placeholder 2"/>
          <p:cNvSpPr>
            <a:spLocks noGrp="1"/>
          </p:cNvSpPr>
          <p:nvPr>
            <p:ph idx="1"/>
          </p:nvPr>
        </p:nvSpPr>
        <p:spPr/>
        <p:txBody>
          <a:bodyPr/>
          <a:lstStyle/>
          <a:p>
            <a:pPr marL="0" indent="0">
              <a:buNone/>
            </a:pPr>
            <a:r>
              <a:rPr lang="en-US" sz="2400" dirty="0"/>
              <a:t>Each statistical area: </a:t>
            </a:r>
          </a:p>
          <a:p>
            <a:r>
              <a:rPr lang="en-US" sz="2400" dirty="0"/>
              <a:t>Must have a population of 65,000 or </a:t>
            </a:r>
            <a:r>
              <a:rPr lang="en-US" sz="2400" dirty="0" smtClean="0"/>
              <a:t>more (to tabulate </a:t>
            </a:r>
            <a:r>
              <a:rPr lang="en-US" sz="2400" dirty="0"/>
              <a:t>and </a:t>
            </a:r>
            <a:r>
              <a:rPr lang="en-US" sz="2400" dirty="0" smtClean="0"/>
              <a:t>disseminate </a:t>
            </a:r>
            <a:r>
              <a:rPr lang="en-US" sz="2400" dirty="0"/>
              <a:t>ACS 1-year </a:t>
            </a:r>
            <a:r>
              <a:rPr lang="en-US" sz="2400" dirty="0" smtClean="0"/>
              <a:t>data)</a:t>
            </a:r>
            <a:endParaRPr lang="en-US" sz="2400" dirty="0"/>
          </a:p>
          <a:p>
            <a:r>
              <a:rPr lang="en-US" sz="2400" dirty="0"/>
              <a:t>Should encompass one or more contiguous counties (or other geographic unit</a:t>
            </a:r>
            <a:r>
              <a:rPr lang="en-US" sz="2400" dirty="0" smtClean="0"/>
              <a:t>)</a:t>
            </a:r>
            <a:endParaRPr lang="en-US" sz="2400" dirty="0"/>
          </a:p>
          <a:p>
            <a:r>
              <a:rPr lang="en-US" sz="2400" dirty="0"/>
              <a:t>Should, to the extent possible, encompass areas with similar levels of </a:t>
            </a:r>
            <a:r>
              <a:rPr lang="en-US" sz="2400" dirty="0" smtClean="0"/>
              <a:t>rurality</a:t>
            </a:r>
            <a:endParaRPr lang="en-US" sz="2400" dirty="0"/>
          </a:p>
          <a:p>
            <a:endParaRPr lang="en-US" sz="2400" dirty="0"/>
          </a:p>
          <a:p>
            <a:pPr marL="0" indent="0">
              <a:buNone/>
            </a:pPr>
            <a:r>
              <a:rPr lang="en-US" sz="2400" dirty="0" smtClean="0"/>
              <a:t>Statistical </a:t>
            </a:r>
            <a:r>
              <a:rPr lang="en-US" sz="2400" dirty="0"/>
              <a:t>areas should be comparable from one state to another. </a:t>
            </a:r>
          </a:p>
          <a:p>
            <a:endParaRPr lang="en-US" dirty="0"/>
          </a:p>
        </p:txBody>
      </p:sp>
      <p:sp>
        <p:nvSpPr>
          <p:cNvPr id="4" name="Slide Number Placeholder 3"/>
          <p:cNvSpPr>
            <a:spLocks noGrp="1"/>
          </p:cNvSpPr>
          <p:nvPr>
            <p:ph type="sldNum" sz="quarter" idx="12"/>
          </p:nvPr>
        </p:nvSpPr>
        <p:spPr/>
        <p:txBody>
          <a:bodyPr/>
          <a:lstStyle/>
          <a:p>
            <a:fld id="{09189BB7-4D5F-4515-A259-A98E1AA8F01C}" type="slidenum">
              <a:rPr lang="en-US" altLang="en-US" smtClean="0"/>
              <a:pPr/>
              <a:t>41</a:t>
            </a:fld>
            <a:endParaRPr lang="en-US" altLang="en-US"/>
          </a:p>
        </p:txBody>
      </p:sp>
    </p:spTree>
    <p:extLst>
      <p:ext uri="{BB962C8B-B14F-4D97-AF65-F5344CB8AC3E}">
        <p14:creationId xmlns:p14="http://schemas.microsoft.com/office/powerpoint/2010/main" val="623669605"/>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685800" y="381000"/>
            <a:ext cx="7772400" cy="762000"/>
          </a:xfrm>
        </p:spPr>
        <p:txBody>
          <a:bodyPr/>
          <a:lstStyle/>
          <a:p>
            <a:pPr algn="l" eaLnBrk="1" hangingPunct="1"/>
            <a:r>
              <a:rPr lang="en-US" altLang="en-US" sz="3600" smtClean="0">
                <a:solidFill>
                  <a:srgbClr val="C00000"/>
                </a:solidFill>
              </a:rPr>
              <a:t>Questions?  Comments?</a:t>
            </a:r>
          </a:p>
        </p:txBody>
      </p:sp>
      <p:sp>
        <p:nvSpPr>
          <p:cNvPr id="45059" name="Content Placeholder 2"/>
          <p:cNvSpPr>
            <a:spLocks noGrp="1"/>
          </p:cNvSpPr>
          <p:nvPr>
            <p:ph idx="1"/>
          </p:nvPr>
        </p:nvSpPr>
        <p:spPr>
          <a:xfrm>
            <a:off x="685800" y="1342769"/>
            <a:ext cx="7772400" cy="4596712"/>
          </a:xfrm>
        </p:spPr>
        <p:txBody>
          <a:bodyPr/>
          <a:lstStyle/>
          <a:p>
            <a:pPr eaLnBrk="1" hangingPunct="1">
              <a:buFontTx/>
              <a:buNone/>
            </a:pPr>
            <a:r>
              <a:rPr lang="en-US" altLang="en-US" sz="2800" dirty="0" smtClean="0"/>
              <a:t>Contact information:</a:t>
            </a:r>
            <a:br>
              <a:rPr lang="en-US" altLang="en-US" sz="2800" dirty="0" smtClean="0"/>
            </a:br>
            <a:endParaRPr lang="en-US" altLang="en-US" sz="2800" dirty="0"/>
          </a:p>
          <a:p>
            <a:pPr eaLnBrk="1" hangingPunct="1">
              <a:buFontTx/>
              <a:buNone/>
            </a:pPr>
            <a:r>
              <a:rPr lang="en-US" altLang="en-US" sz="2800" dirty="0" smtClean="0"/>
              <a:t>Jennifer Zanoni</a:t>
            </a:r>
          </a:p>
          <a:p>
            <a:pPr eaLnBrk="1" hangingPunct="1">
              <a:buFontTx/>
              <a:buNone/>
            </a:pPr>
            <a:r>
              <a:rPr lang="en-US" altLang="en-US" sz="2800" dirty="0" smtClean="0"/>
              <a:t>301-763-5647</a:t>
            </a:r>
          </a:p>
          <a:p>
            <a:pPr eaLnBrk="1" hangingPunct="1">
              <a:buFontTx/>
              <a:buNone/>
            </a:pPr>
            <a:r>
              <a:rPr lang="en-US" altLang="en-US" sz="2800" dirty="0" smtClean="0"/>
              <a:t>Jennifer.zanoni@census.gov</a:t>
            </a:r>
          </a:p>
        </p:txBody>
      </p:sp>
      <p:sp>
        <p:nvSpPr>
          <p:cNvPr id="45061" name="Slide Number Placeholder 1"/>
          <p:cNvSpPr txBox="1">
            <a:spLocks/>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r" eaLnBrk="1" hangingPunct="1">
              <a:spcBef>
                <a:spcPct val="0"/>
              </a:spcBef>
              <a:buFontTx/>
              <a:buNone/>
            </a:pPr>
            <a:fld id="{AEF89822-9719-4532-9C8C-2D5D658E80B1}" type="slidenum">
              <a:rPr lang="en-US" altLang="en-US" sz="1200" b="1"/>
              <a:pPr algn="r" eaLnBrk="1" hangingPunct="1">
                <a:spcBef>
                  <a:spcPct val="0"/>
                </a:spcBef>
                <a:buFontTx/>
                <a:buNone/>
              </a:pPr>
              <a:t>42</a:t>
            </a:fld>
            <a:endParaRPr lang="en-US" altLang="en-US" sz="1200" b="1"/>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175783"/>
            <a:ext cx="8229600" cy="978287"/>
          </a:xfrm>
        </p:spPr>
        <p:txBody>
          <a:bodyPr/>
          <a:lstStyle/>
          <a:p>
            <a:pPr algn="l"/>
            <a:r>
              <a:rPr lang="en-US" altLang="en-US" sz="3400" dirty="0" smtClean="0">
                <a:solidFill>
                  <a:srgbClr val="C00000"/>
                </a:solidFill>
              </a:rPr>
              <a:t>Census Bureau designated Urban Areas</a:t>
            </a:r>
          </a:p>
        </p:txBody>
      </p:sp>
      <p:sp>
        <p:nvSpPr>
          <p:cNvPr id="1741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3C2DD92C-99C0-44CB-832F-2CF43F93688A}" type="slidenum">
              <a:rPr lang="en-US" altLang="en-US" sz="1200"/>
              <a:pPr eaLnBrk="1" hangingPunct="1">
                <a:spcBef>
                  <a:spcPct val="0"/>
                </a:spcBef>
                <a:buFontTx/>
                <a:buNone/>
              </a:pPr>
              <a:t>5</a:t>
            </a:fld>
            <a:endParaRPr lang="en-US" altLang="en-US" sz="1200"/>
          </a:p>
        </p:txBody>
      </p:sp>
      <p:sp>
        <p:nvSpPr>
          <p:cNvPr id="5" name="Content Placeholder 2"/>
          <p:cNvSpPr>
            <a:spLocks noGrp="1"/>
          </p:cNvSpPr>
          <p:nvPr/>
        </p:nvSpPr>
        <p:spPr bwMode="auto">
          <a:xfrm>
            <a:off x="457200" y="1443168"/>
            <a:ext cx="8229600" cy="3689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2800" dirty="0" smtClean="0"/>
              <a:t>Delineated decennially</a:t>
            </a:r>
            <a:br>
              <a:rPr lang="en-US" altLang="en-US" sz="2800" dirty="0" smtClean="0"/>
            </a:br>
            <a:endParaRPr lang="en-US" altLang="en-US" sz="2800" dirty="0" smtClean="0"/>
          </a:p>
          <a:p>
            <a:r>
              <a:rPr lang="en-US" sz="2800" dirty="0" smtClean="0"/>
              <a:t>Two </a:t>
            </a:r>
            <a:r>
              <a:rPr lang="en-US" sz="2800" dirty="0"/>
              <a:t>types of urban areas:</a:t>
            </a:r>
          </a:p>
          <a:p>
            <a:pPr lvl="1"/>
            <a:r>
              <a:rPr lang="en-US" dirty="0"/>
              <a:t>Urbanized Areas (UAs) of 50,000 or more </a:t>
            </a:r>
            <a:r>
              <a:rPr lang="en-US" dirty="0" smtClean="0"/>
              <a:t>people</a:t>
            </a:r>
            <a:endParaRPr lang="en-US" dirty="0"/>
          </a:p>
          <a:p>
            <a:pPr lvl="1"/>
            <a:r>
              <a:rPr lang="en-US" dirty="0"/>
              <a:t>Urban Clusters (UCs) of at least 2,500 and less than 50,000 </a:t>
            </a:r>
            <a:r>
              <a:rPr lang="en-US" dirty="0" smtClean="0"/>
              <a:t>people</a:t>
            </a:r>
            <a:endParaRPr lang="en-US" dirty="0"/>
          </a:p>
          <a:p>
            <a:endParaRPr lang="en-US" altLang="en-US" sz="2400" dirty="0" smtClean="0"/>
          </a:p>
        </p:txBody>
      </p:sp>
    </p:spTree>
    <p:extLst>
      <p:ext uri="{BB962C8B-B14F-4D97-AF65-F5344CB8AC3E}">
        <p14:creationId xmlns:p14="http://schemas.microsoft.com/office/powerpoint/2010/main" val="154461579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18231169"/>
              </p:ext>
            </p:extLst>
          </p:nvPr>
        </p:nvGraphicFramePr>
        <p:xfrm>
          <a:off x="609600" y="2146706"/>
          <a:ext cx="7802563" cy="2124075"/>
        </p:xfrm>
        <a:graphic>
          <a:graphicData uri="http://schemas.openxmlformats.org/drawingml/2006/table">
            <a:tbl>
              <a:tblPr firstRow="1" bandRow="1">
                <a:tableStyleId>{5C22544A-7EE6-4342-B048-85BDC9FD1C3A}</a:tableStyleId>
              </a:tblPr>
              <a:tblGrid>
                <a:gridCol w="2433059">
                  <a:extLst>
                    <a:ext uri="{9D8B030D-6E8A-4147-A177-3AD203B41FA5}">
                      <a16:colId xmlns:a16="http://schemas.microsoft.com/office/drawing/2014/main" val="20000"/>
                    </a:ext>
                  </a:extLst>
                </a:gridCol>
                <a:gridCol w="1521103">
                  <a:extLst>
                    <a:ext uri="{9D8B030D-6E8A-4147-A177-3AD203B41FA5}">
                      <a16:colId xmlns:a16="http://schemas.microsoft.com/office/drawing/2014/main" val="20003"/>
                    </a:ext>
                  </a:extLst>
                </a:gridCol>
                <a:gridCol w="1260389">
                  <a:extLst>
                    <a:ext uri="{9D8B030D-6E8A-4147-A177-3AD203B41FA5}">
                      <a16:colId xmlns:a16="http://schemas.microsoft.com/office/drawing/2014/main" val="20004"/>
                    </a:ext>
                  </a:extLst>
                </a:gridCol>
                <a:gridCol w="1413433">
                  <a:extLst>
                    <a:ext uri="{9D8B030D-6E8A-4147-A177-3AD203B41FA5}">
                      <a16:colId xmlns:a16="http://schemas.microsoft.com/office/drawing/2014/main" val="3530048326"/>
                    </a:ext>
                  </a:extLst>
                </a:gridCol>
                <a:gridCol w="1174579">
                  <a:extLst>
                    <a:ext uri="{9D8B030D-6E8A-4147-A177-3AD203B41FA5}">
                      <a16:colId xmlns:a16="http://schemas.microsoft.com/office/drawing/2014/main" val="2873755784"/>
                    </a:ext>
                  </a:extLst>
                </a:gridCol>
              </a:tblGrid>
              <a:tr h="640271">
                <a:tc>
                  <a:txBody>
                    <a:bodyPr/>
                    <a:lstStyle/>
                    <a:p>
                      <a:endParaRPr lang="en-US" sz="1800" dirty="0"/>
                    </a:p>
                  </a:txBody>
                  <a:tcPr marT="45734" marB="45734"/>
                </a:tc>
                <a:tc>
                  <a:txBody>
                    <a:bodyPr/>
                    <a:lstStyle/>
                    <a:p>
                      <a:r>
                        <a:rPr lang="en-US" sz="1800" dirty="0" smtClean="0"/>
                        <a:t>2000 Population</a:t>
                      </a:r>
                      <a:endParaRPr lang="en-US" sz="1800" dirty="0"/>
                    </a:p>
                  </a:txBody>
                  <a:tcPr marT="45734" marB="45734"/>
                </a:tc>
                <a:tc>
                  <a:txBody>
                    <a:bodyPr/>
                    <a:lstStyle/>
                    <a:p>
                      <a:r>
                        <a:rPr lang="en-US" sz="1800" dirty="0" smtClean="0"/>
                        <a:t>2000 Percent</a:t>
                      </a:r>
                      <a:endParaRPr lang="en-US" sz="1800" dirty="0"/>
                    </a:p>
                  </a:txBody>
                  <a:tcPr marT="45734" marB="45734"/>
                </a:tc>
                <a:tc>
                  <a:txBody>
                    <a:bodyPr/>
                    <a:lstStyle/>
                    <a:p>
                      <a:r>
                        <a:rPr lang="en-US" sz="1800" dirty="0" smtClean="0"/>
                        <a:t>2010 Population</a:t>
                      </a:r>
                      <a:endParaRPr lang="en-US" sz="1800" dirty="0"/>
                    </a:p>
                  </a:txBody>
                  <a:tcPr marT="45734" marB="45734"/>
                </a:tc>
                <a:tc>
                  <a:txBody>
                    <a:bodyPr/>
                    <a:lstStyle/>
                    <a:p>
                      <a:r>
                        <a:rPr lang="en-US" sz="1800" dirty="0" smtClean="0"/>
                        <a:t>2010 Percent</a:t>
                      </a:r>
                      <a:endParaRPr lang="en-US" sz="1800" dirty="0"/>
                    </a:p>
                  </a:txBody>
                  <a:tcPr marT="45734" marB="45734"/>
                </a:tc>
                <a:extLst>
                  <a:ext uri="{0D108BD9-81ED-4DB2-BD59-A6C34878D82A}">
                    <a16:rowId xmlns:a16="http://schemas.microsoft.com/office/drawing/2014/main" val="10000"/>
                  </a:ext>
                </a:extLst>
              </a:tr>
              <a:tr h="370951">
                <a:tc>
                  <a:txBody>
                    <a:bodyPr/>
                    <a:lstStyle/>
                    <a:p>
                      <a:r>
                        <a:rPr lang="en-US" sz="1800" dirty="0" smtClean="0"/>
                        <a:t>Urban</a:t>
                      </a:r>
                      <a:endParaRPr lang="en-US" sz="1800" b="1" dirty="0"/>
                    </a:p>
                  </a:txBody>
                  <a:tcPr marT="45734" marB="45734"/>
                </a:tc>
                <a:tc>
                  <a:txBody>
                    <a:bodyPr/>
                    <a:lstStyle/>
                    <a:p>
                      <a:r>
                        <a:rPr lang="en-US" sz="1800" dirty="0" smtClean="0"/>
                        <a:t>222,360,539</a:t>
                      </a:r>
                      <a:endParaRPr lang="en-US" sz="1800" dirty="0"/>
                    </a:p>
                  </a:txBody>
                  <a:tcPr marT="45734" marB="45734"/>
                </a:tc>
                <a:tc>
                  <a:txBody>
                    <a:bodyPr/>
                    <a:lstStyle/>
                    <a:p>
                      <a:r>
                        <a:rPr lang="en-US" sz="1800" dirty="0" smtClean="0"/>
                        <a:t>79.0</a:t>
                      </a:r>
                      <a:endParaRPr lang="en-US" sz="1800" dirty="0"/>
                    </a:p>
                  </a:txBody>
                  <a:tcPr marT="45734" marB="45734"/>
                </a:tc>
                <a:tc>
                  <a:txBody>
                    <a:bodyPr/>
                    <a:lstStyle/>
                    <a:p>
                      <a:r>
                        <a:rPr lang="en-US" sz="1800" dirty="0" smtClean="0"/>
                        <a:t>249,253,271</a:t>
                      </a:r>
                      <a:endParaRPr lang="en-US" sz="1800" dirty="0"/>
                    </a:p>
                  </a:txBody>
                  <a:tcPr marT="45734" marB="45734"/>
                </a:tc>
                <a:tc>
                  <a:txBody>
                    <a:bodyPr/>
                    <a:lstStyle/>
                    <a:p>
                      <a:r>
                        <a:rPr lang="en-US" sz="1800" dirty="0" smtClean="0"/>
                        <a:t>80.7</a:t>
                      </a:r>
                      <a:endParaRPr lang="en-US" sz="1800" dirty="0"/>
                    </a:p>
                  </a:txBody>
                  <a:tcPr marT="45734" marB="45734"/>
                </a:tc>
                <a:extLst>
                  <a:ext uri="{0D108BD9-81ED-4DB2-BD59-A6C34878D82A}">
                    <a16:rowId xmlns:a16="http://schemas.microsoft.com/office/drawing/2014/main" val="10001"/>
                  </a:ext>
                </a:extLst>
              </a:tr>
              <a:tr h="370951">
                <a:tc>
                  <a:txBody>
                    <a:bodyPr/>
                    <a:lstStyle/>
                    <a:p>
                      <a:r>
                        <a:rPr lang="en-US" sz="1800" dirty="0" smtClean="0"/>
                        <a:t>       Urbanized Area</a:t>
                      </a:r>
                      <a:endParaRPr lang="en-US" sz="1800" dirty="0"/>
                    </a:p>
                  </a:txBody>
                  <a:tcPr marT="45734" marB="45734"/>
                </a:tc>
                <a:tc>
                  <a:txBody>
                    <a:bodyPr/>
                    <a:lstStyle/>
                    <a:p>
                      <a:r>
                        <a:rPr lang="en-US" sz="1800" dirty="0" smtClean="0"/>
                        <a:t>192,323,824</a:t>
                      </a:r>
                      <a:endParaRPr lang="en-US" sz="1800" dirty="0"/>
                    </a:p>
                  </a:txBody>
                  <a:tcPr marT="45734" marB="45734"/>
                </a:tc>
                <a:tc>
                  <a:txBody>
                    <a:bodyPr/>
                    <a:lstStyle/>
                    <a:p>
                      <a:r>
                        <a:rPr lang="en-US" sz="1800" dirty="0" smtClean="0"/>
                        <a:t>68.3</a:t>
                      </a:r>
                      <a:endParaRPr lang="en-US" sz="1800" dirty="0"/>
                    </a:p>
                  </a:txBody>
                  <a:tcPr marT="45734" marB="45734"/>
                </a:tc>
                <a:tc>
                  <a:txBody>
                    <a:bodyPr/>
                    <a:lstStyle/>
                    <a:p>
                      <a:r>
                        <a:rPr lang="en-US" sz="1800" dirty="0" smtClean="0"/>
                        <a:t>219,922,123</a:t>
                      </a:r>
                      <a:endParaRPr lang="en-US" sz="1800" dirty="0"/>
                    </a:p>
                  </a:txBody>
                  <a:tcPr marT="45734" marB="45734"/>
                </a:tc>
                <a:tc>
                  <a:txBody>
                    <a:bodyPr/>
                    <a:lstStyle/>
                    <a:p>
                      <a:r>
                        <a:rPr lang="en-US" sz="1800" dirty="0" smtClean="0"/>
                        <a:t>71.2</a:t>
                      </a:r>
                      <a:endParaRPr lang="en-US" sz="1800" dirty="0"/>
                    </a:p>
                  </a:txBody>
                  <a:tcPr marT="45734" marB="45734"/>
                </a:tc>
                <a:extLst>
                  <a:ext uri="{0D108BD9-81ED-4DB2-BD59-A6C34878D82A}">
                    <a16:rowId xmlns:a16="http://schemas.microsoft.com/office/drawing/2014/main" val="10002"/>
                  </a:ext>
                </a:extLst>
              </a:tr>
              <a:tr h="370951">
                <a:tc>
                  <a:txBody>
                    <a:bodyPr/>
                    <a:lstStyle/>
                    <a:p>
                      <a:r>
                        <a:rPr lang="en-US" sz="1800" dirty="0" smtClean="0"/>
                        <a:t>       Urban Cluster</a:t>
                      </a:r>
                      <a:endParaRPr lang="en-US" sz="1800" dirty="0"/>
                    </a:p>
                  </a:txBody>
                  <a:tcPr marT="45734" marB="45734"/>
                </a:tc>
                <a:tc>
                  <a:txBody>
                    <a:bodyPr/>
                    <a:lstStyle/>
                    <a:p>
                      <a:r>
                        <a:rPr lang="en-US" sz="1800" dirty="0" smtClean="0"/>
                        <a:t>  30,036,715</a:t>
                      </a:r>
                      <a:endParaRPr lang="en-US" sz="1800" dirty="0"/>
                    </a:p>
                  </a:txBody>
                  <a:tcPr marT="45734" marB="45734"/>
                </a:tc>
                <a:tc>
                  <a:txBody>
                    <a:bodyPr/>
                    <a:lstStyle/>
                    <a:p>
                      <a:r>
                        <a:rPr lang="en-US" sz="1800" dirty="0" smtClean="0"/>
                        <a:t>10.7</a:t>
                      </a:r>
                      <a:endParaRPr lang="en-US" sz="1800" dirty="0"/>
                    </a:p>
                  </a:txBody>
                  <a:tcPr marT="45734" marB="45734"/>
                </a:tc>
                <a:tc>
                  <a:txBody>
                    <a:bodyPr/>
                    <a:lstStyle/>
                    <a:p>
                      <a:r>
                        <a:rPr lang="en-US" sz="1800" dirty="0" smtClean="0"/>
                        <a:t>  29,331,148</a:t>
                      </a:r>
                      <a:endParaRPr lang="en-US" sz="1800" dirty="0"/>
                    </a:p>
                  </a:txBody>
                  <a:tcPr marT="45734" marB="45734"/>
                </a:tc>
                <a:tc>
                  <a:txBody>
                    <a:bodyPr/>
                    <a:lstStyle/>
                    <a:p>
                      <a:r>
                        <a:rPr lang="en-US" sz="1800" dirty="0" smtClean="0"/>
                        <a:t>  9.5</a:t>
                      </a:r>
                      <a:endParaRPr lang="en-US" sz="1800" dirty="0"/>
                    </a:p>
                  </a:txBody>
                  <a:tcPr marT="45734" marB="45734"/>
                </a:tc>
                <a:extLst>
                  <a:ext uri="{0D108BD9-81ED-4DB2-BD59-A6C34878D82A}">
                    <a16:rowId xmlns:a16="http://schemas.microsoft.com/office/drawing/2014/main" val="10003"/>
                  </a:ext>
                </a:extLst>
              </a:tr>
              <a:tr h="370951">
                <a:tc>
                  <a:txBody>
                    <a:bodyPr/>
                    <a:lstStyle/>
                    <a:p>
                      <a:r>
                        <a:rPr lang="en-US" sz="1800" dirty="0" smtClean="0"/>
                        <a:t>Rural</a:t>
                      </a:r>
                      <a:endParaRPr lang="en-US" sz="1800" b="1" dirty="0"/>
                    </a:p>
                  </a:txBody>
                  <a:tcPr marT="45734" marB="45734"/>
                </a:tc>
                <a:tc>
                  <a:txBody>
                    <a:bodyPr/>
                    <a:lstStyle/>
                    <a:p>
                      <a:r>
                        <a:rPr lang="en-US" sz="1800" dirty="0" smtClean="0"/>
                        <a:t>  59,061,367</a:t>
                      </a:r>
                      <a:endParaRPr lang="en-US" sz="1800" dirty="0"/>
                    </a:p>
                  </a:txBody>
                  <a:tcPr marT="45734" marB="45734"/>
                </a:tc>
                <a:tc>
                  <a:txBody>
                    <a:bodyPr/>
                    <a:lstStyle/>
                    <a:p>
                      <a:r>
                        <a:rPr lang="en-US" sz="1800" dirty="0" smtClean="0"/>
                        <a:t>21.0</a:t>
                      </a:r>
                      <a:endParaRPr lang="en-US" sz="1800" dirty="0"/>
                    </a:p>
                  </a:txBody>
                  <a:tcPr marT="45734" marB="45734"/>
                </a:tc>
                <a:tc>
                  <a:txBody>
                    <a:bodyPr/>
                    <a:lstStyle/>
                    <a:p>
                      <a:r>
                        <a:rPr lang="en-US" sz="1800" dirty="0" smtClean="0"/>
                        <a:t>  59,492,267</a:t>
                      </a:r>
                      <a:endParaRPr lang="en-US" sz="1800" dirty="0"/>
                    </a:p>
                  </a:txBody>
                  <a:tcPr marT="45734" marB="45734"/>
                </a:tc>
                <a:tc>
                  <a:txBody>
                    <a:bodyPr/>
                    <a:lstStyle/>
                    <a:p>
                      <a:r>
                        <a:rPr lang="en-US" sz="1800" dirty="0" smtClean="0"/>
                        <a:t>19.3</a:t>
                      </a:r>
                      <a:endParaRPr lang="en-US" sz="1800" dirty="0"/>
                    </a:p>
                  </a:txBody>
                  <a:tcPr marT="45734" marB="45734"/>
                </a:tc>
                <a:extLst>
                  <a:ext uri="{0D108BD9-81ED-4DB2-BD59-A6C34878D82A}">
                    <a16:rowId xmlns:a16="http://schemas.microsoft.com/office/drawing/2014/main" val="10004"/>
                  </a:ext>
                </a:extLst>
              </a:tr>
            </a:tbl>
          </a:graphicData>
        </a:graphic>
      </p:graphicFrame>
      <p:sp>
        <p:nvSpPr>
          <p:cNvPr id="34856" name="TextBox 2"/>
          <p:cNvSpPr txBox="1">
            <a:spLocks noChangeArrowheads="1"/>
          </p:cNvSpPr>
          <p:nvPr/>
        </p:nvSpPr>
        <p:spPr bwMode="auto">
          <a:xfrm>
            <a:off x="609600" y="760413"/>
            <a:ext cx="78025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3600">
                <a:solidFill>
                  <a:srgbClr val="C00000"/>
                </a:solidFill>
              </a:rPr>
              <a:t>Urban and Rural Population</a:t>
            </a:r>
            <a:br>
              <a:rPr lang="en-US" altLang="en-US" sz="3600">
                <a:solidFill>
                  <a:srgbClr val="C00000"/>
                </a:solidFill>
              </a:rPr>
            </a:br>
            <a:r>
              <a:rPr lang="en-US" altLang="en-US" sz="3600">
                <a:solidFill>
                  <a:srgbClr val="C00000"/>
                </a:solidFill>
              </a:rPr>
              <a:t> in the United States:  2010 and 2000</a:t>
            </a:r>
          </a:p>
        </p:txBody>
      </p:sp>
      <p:sp>
        <p:nvSpPr>
          <p:cNvPr id="34857"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defTabSz="914400" eaLnBrk="1" hangingPunct="1">
              <a:spcBef>
                <a:spcPct val="0"/>
              </a:spcBef>
              <a:buFontTx/>
              <a:buNone/>
            </a:pPr>
            <a:fld id="{20DE5A50-9B04-4133-9440-73C7528EA0CE}" type="slidenum">
              <a:rPr lang="en-US" altLang="en-US" sz="1200"/>
              <a:pPr defTabSz="914400" eaLnBrk="1" hangingPunct="1">
                <a:spcBef>
                  <a:spcPct val="0"/>
                </a:spcBef>
                <a:buFontTx/>
                <a:buNone/>
              </a:pPr>
              <a:t>6</a:t>
            </a:fld>
            <a:endParaRPr lang="en-US" altLang="en-US" sz="120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a:xfrm>
            <a:off x="457200" y="258892"/>
            <a:ext cx="8229600" cy="1143000"/>
          </a:xfrm>
        </p:spPr>
        <p:txBody>
          <a:bodyPr/>
          <a:lstStyle/>
          <a:p>
            <a:r>
              <a:rPr lang="en-US" altLang="en-US" sz="3600" dirty="0" smtClean="0">
                <a:solidFill>
                  <a:srgbClr val="C00000"/>
                </a:solidFill>
              </a:rPr>
              <a:t>Urban/Rural Population:  Texas</a:t>
            </a:r>
          </a:p>
        </p:txBody>
      </p:sp>
      <p:sp>
        <p:nvSpPr>
          <p:cNvPr id="2" name="Slide Number Placeholder 1"/>
          <p:cNvSpPr>
            <a:spLocks noGrp="1"/>
          </p:cNvSpPr>
          <p:nvPr>
            <p:ph type="sldNum" sz="quarter" idx="12"/>
          </p:nvPr>
        </p:nvSpPr>
        <p:spPr/>
        <p:txBody>
          <a:bodyPr/>
          <a:lstStyle/>
          <a:p>
            <a:fld id="{09189BB7-4D5F-4515-A259-A98E1AA8F01C}" type="slidenum">
              <a:rPr lang="en-US" altLang="en-US" smtClean="0"/>
              <a:pPr/>
              <a:t>7</a:t>
            </a:fld>
            <a:endParaRPr lang="en-US" altLang="en-US"/>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110379670"/>
              </p:ext>
            </p:extLst>
          </p:nvPr>
        </p:nvGraphicFramePr>
        <p:xfrm>
          <a:off x="356616" y="1401892"/>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627685" y="1758432"/>
            <a:ext cx="2075935" cy="1138773"/>
          </a:xfrm>
          <a:prstGeom prst="rect">
            <a:avLst/>
          </a:prstGeom>
          <a:solidFill>
            <a:schemeClr val="bg1"/>
          </a:solidFill>
          <a:ln>
            <a:solidFill>
              <a:schemeClr val="tx1"/>
            </a:solidFill>
          </a:ln>
        </p:spPr>
        <p:txBody>
          <a:bodyPr wrap="square" rtlCol="0">
            <a:spAutoFit/>
          </a:bodyPr>
          <a:lstStyle/>
          <a:p>
            <a:pPr algn="ctr"/>
            <a:r>
              <a:rPr lang="en-US" b="1" dirty="0" smtClean="0">
                <a:solidFill>
                  <a:srgbClr val="C00000"/>
                </a:solidFill>
              </a:rPr>
              <a:t>Percent Rural</a:t>
            </a:r>
            <a:br>
              <a:rPr lang="en-US" b="1" dirty="0" smtClean="0">
                <a:solidFill>
                  <a:srgbClr val="C00000"/>
                </a:solidFill>
              </a:rPr>
            </a:br>
            <a:endParaRPr lang="en-US" b="1" dirty="0" smtClean="0">
              <a:solidFill>
                <a:srgbClr val="C00000"/>
              </a:solidFill>
            </a:endParaRPr>
          </a:p>
          <a:p>
            <a:pPr algn="ctr"/>
            <a:r>
              <a:rPr lang="en-US" sz="1600" dirty="0" smtClean="0"/>
              <a:t>2000: 17.5%</a:t>
            </a:r>
          </a:p>
          <a:p>
            <a:pPr algn="ctr"/>
            <a:r>
              <a:rPr lang="en-US" sz="1600" dirty="0" smtClean="0"/>
              <a:t>2010: 15.3%</a:t>
            </a:r>
            <a:endParaRPr lang="en-US" sz="1600"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C:\Ua\Figures\DistributionUrbanAreas20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84138"/>
            <a:ext cx="8943975"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185140"/>
          </a:xfrm>
          <a:prstGeom prst="rect">
            <a:avLst/>
          </a:prstGeom>
        </p:spPr>
      </p:pic>
      <p:sp>
        <p:nvSpPr>
          <p:cNvPr id="3891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B8A8B66E-F3BC-4345-95A4-7D154AC7E68A}" type="slidenum">
              <a:rPr lang="en-US" altLang="en-US" sz="1200"/>
              <a:pPr eaLnBrk="1" hangingPunct="1">
                <a:spcBef>
                  <a:spcPct val="0"/>
                </a:spcBef>
                <a:buFontTx/>
                <a:buNone/>
              </a:pPr>
              <a:t>9</a:t>
            </a:fld>
            <a:endParaRPr lang="en-US" altLang="en-US" sz="1200" dirty="0"/>
          </a:p>
        </p:txBody>
      </p:sp>
    </p:spTree>
    <p:extLst>
      <p:ext uri="{BB962C8B-B14F-4D97-AF65-F5344CB8AC3E}">
        <p14:creationId xmlns:p14="http://schemas.microsoft.com/office/powerpoint/2010/main" val="597156624"/>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8288</TotalTime>
  <Words>1634</Words>
  <Application>Microsoft Office PowerPoint</Application>
  <PresentationFormat>On-screen Show (4:3)</PresentationFormat>
  <Paragraphs>261</Paragraphs>
  <Slides>42</Slides>
  <Notes>26</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8" baseType="lpstr">
      <vt:lpstr>Arial</vt:lpstr>
      <vt:lpstr>Calibri</vt:lpstr>
      <vt:lpstr>Times New Roman</vt:lpstr>
      <vt:lpstr>Wingdings</vt:lpstr>
      <vt:lpstr>Custom Design</vt:lpstr>
      <vt:lpstr>Acrobat Document</vt:lpstr>
      <vt:lpstr>Rural Texas</vt:lpstr>
      <vt:lpstr>Agenda</vt:lpstr>
      <vt:lpstr>PowerPoint Presentation</vt:lpstr>
      <vt:lpstr>PowerPoint Presentation</vt:lpstr>
      <vt:lpstr>Census Bureau designated Urban Areas</vt:lpstr>
      <vt:lpstr>PowerPoint Presentation</vt:lpstr>
      <vt:lpstr>Urban/Rural Population:  Texas</vt:lpstr>
      <vt:lpstr>PowerPoint Presentation</vt:lpstr>
      <vt:lpstr>PowerPoint Presentation</vt:lpstr>
      <vt:lpstr>PowerPoint Presentation</vt:lpstr>
      <vt:lpstr>PowerPoint Presentation</vt:lpstr>
      <vt:lpstr>PowerPoint Presentation</vt:lpstr>
      <vt:lpstr>Metropolitan and Micropolitan Statistical Areas</vt:lpstr>
      <vt:lpstr>PowerPoint Presentation</vt:lpstr>
      <vt:lpstr>USDA Rural Classifications</vt:lpstr>
      <vt:lpstr>Rural-Urban Continuum Codes</vt:lpstr>
      <vt:lpstr>Rural-Urban Continuum Codes</vt:lpstr>
      <vt:lpstr>PowerPoint Presentation</vt:lpstr>
      <vt:lpstr>Frontier and Remote Area Codes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“rural?” What characterizes “rurality?”</vt:lpstr>
      <vt:lpstr>Rural Texas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2020 Urban Areas and Future</vt:lpstr>
      <vt:lpstr>Rural Statistical Areas</vt:lpstr>
      <vt:lpstr>Questions?  Comments?</vt:lpstr>
    </vt:vector>
  </TitlesOfParts>
  <Company>DraftFCB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Mark Hall</dc:creator>
  <cp:lastModifiedBy>Alelhie Lila Valencia</cp:lastModifiedBy>
  <cp:revision>429</cp:revision>
  <cp:lastPrinted>2017-12-01T18:52:34Z</cp:lastPrinted>
  <dcterms:created xsi:type="dcterms:W3CDTF">2011-03-08T18:45:57Z</dcterms:created>
  <dcterms:modified xsi:type="dcterms:W3CDTF">2018-05-22T19:36:54Z</dcterms:modified>
</cp:coreProperties>
</file>