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3.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4.xml" ContentType="application/vnd.openxmlformats-officedocument.themeOverride+xml"/>
  <Override PartName="/ppt/drawings/drawing1.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8.xml" ContentType="application/vnd.openxmlformats-officedocument.drawingml.chart+xml"/>
  <Override PartName="/ppt/notesSlides/notesSlide8.xml" ContentType="application/vnd.openxmlformats-officedocument.presentationml.notesSlide+xml"/>
  <Override PartName="/ppt/charts/chart19.xml" ContentType="application/vnd.openxmlformats-officedocument.drawingml.chart+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8" r:id="rId4"/>
  </p:sldMasterIdLst>
  <p:notesMasterIdLst>
    <p:notesMasterId r:id="rId38"/>
  </p:notesMasterIdLst>
  <p:handoutMasterIdLst>
    <p:handoutMasterId r:id="rId39"/>
  </p:handoutMasterIdLst>
  <p:sldIdLst>
    <p:sldId id="353" r:id="rId5"/>
    <p:sldId id="652" r:id="rId6"/>
    <p:sldId id="606" r:id="rId7"/>
    <p:sldId id="612" r:id="rId8"/>
    <p:sldId id="637" r:id="rId9"/>
    <p:sldId id="611" r:id="rId10"/>
    <p:sldId id="654" r:id="rId11"/>
    <p:sldId id="634" r:id="rId12"/>
    <p:sldId id="566" r:id="rId13"/>
    <p:sldId id="575" r:id="rId14"/>
    <p:sldId id="576" r:id="rId15"/>
    <p:sldId id="577" r:id="rId16"/>
    <p:sldId id="585" r:id="rId17"/>
    <p:sldId id="586" r:id="rId18"/>
    <p:sldId id="620" r:id="rId19"/>
    <p:sldId id="621" r:id="rId20"/>
    <p:sldId id="643" r:id="rId21"/>
    <p:sldId id="644" r:id="rId22"/>
    <p:sldId id="645" r:id="rId23"/>
    <p:sldId id="646" r:id="rId24"/>
    <p:sldId id="653" r:id="rId25"/>
    <p:sldId id="638" r:id="rId26"/>
    <p:sldId id="613" r:id="rId27"/>
    <p:sldId id="640" r:id="rId28"/>
    <p:sldId id="641" r:id="rId29"/>
    <p:sldId id="648" r:id="rId30"/>
    <p:sldId id="649" r:id="rId31"/>
    <p:sldId id="655" r:id="rId32"/>
    <p:sldId id="656" r:id="rId33"/>
    <p:sldId id="657" r:id="rId34"/>
    <p:sldId id="650" r:id="rId35"/>
    <p:sldId id="651" r:id="rId36"/>
    <p:sldId id="352" r:id="rId37"/>
  </p:sldIdLst>
  <p:sldSz cx="9144000" cy="6858000" type="letter"/>
  <p:notesSz cx="9601200" cy="73152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extLst>
    <p:ext uri="{521415D9-36F7-43E2-AB2F-B90AF26B5E84}">
      <p14:sectionLst xmlns:p14="http://schemas.microsoft.com/office/powerpoint/2010/main">
        <p14:section name="Default Section" id="{FD87F2B7-93B1-4DB9-9445-2BB58187874E}">
          <p14:sldIdLst>
            <p14:sldId id="353"/>
            <p14:sldId id="652"/>
            <p14:sldId id="606"/>
            <p14:sldId id="612"/>
            <p14:sldId id="637"/>
            <p14:sldId id="611"/>
            <p14:sldId id="654"/>
            <p14:sldId id="634"/>
            <p14:sldId id="566"/>
            <p14:sldId id="575"/>
            <p14:sldId id="576"/>
            <p14:sldId id="577"/>
            <p14:sldId id="585"/>
            <p14:sldId id="586"/>
            <p14:sldId id="620"/>
            <p14:sldId id="621"/>
            <p14:sldId id="643"/>
            <p14:sldId id="644"/>
            <p14:sldId id="645"/>
            <p14:sldId id="646"/>
            <p14:sldId id="653"/>
            <p14:sldId id="638"/>
            <p14:sldId id="613"/>
            <p14:sldId id="640"/>
            <p14:sldId id="641"/>
            <p14:sldId id="648"/>
            <p14:sldId id="649"/>
            <p14:sldId id="655"/>
            <p14:sldId id="656"/>
            <p14:sldId id="657"/>
            <p14:sldId id="650"/>
            <p14:sldId id="651"/>
            <p14:sldId id="35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04" userDrawn="1">
          <p15:clr>
            <a:srgbClr val="A4A3A4"/>
          </p15:clr>
        </p15:guide>
        <p15:guide id="2" pos="30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loyd Potter" initials="LP" lastIdx="2" clrIdx="0">
    <p:extLst>
      <p:ext uri="{19B8F6BF-5375-455C-9EA6-DF929625EA0E}">
        <p15:presenceInfo xmlns:p15="http://schemas.microsoft.com/office/powerpoint/2012/main" userId="S-1-5-21-1922958001-1748050809-1695950106-2354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E7A"/>
    <a:srgbClr val="D78F8D"/>
    <a:srgbClr val="4383D1"/>
    <a:srgbClr val="AF423F"/>
    <a:srgbClr val="191C6F"/>
    <a:srgbClr val="FFFFCC"/>
    <a:srgbClr val="FF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8616" autoAdjust="0"/>
    <p:restoredTop sz="87260" autoAdjust="0"/>
  </p:normalViewPr>
  <p:slideViewPr>
    <p:cSldViewPr>
      <p:cViewPr>
        <p:scale>
          <a:sx n="56" d="100"/>
          <a:sy n="56" d="100"/>
        </p:scale>
        <p:origin x="1078" y="1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3" d="100"/>
        <a:sy n="93" d="100"/>
      </p:scale>
      <p:origin x="0" y="-9029"/>
    </p:cViewPr>
  </p:sorterViewPr>
  <p:notesViewPr>
    <p:cSldViewPr>
      <p:cViewPr varScale="1">
        <p:scale>
          <a:sx n="67" d="100"/>
          <a:sy n="67" d="100"/>
        </p:scale>
        <p:origin x="1774" y="31"/>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4.xlsx"/></Relationships>
</file>

<file path=ppt/charts/_rels/chart11.xml.rels><?xml version="1.0" encoding="UTF-8" standalone="yes"?>
<Relationships xmlns="http://schemas.openxmlformats.org/package/2006/relationships"><Relationship Id="rId3" Type="http://schemas.openxmlformats.org/officeDocument/2006/relationships/oleObject" Target="file:///\\idser-nas01\idser\Collaboration\Product_Development\Briefs_Reports\Migration\MigrationReportSeries\Series_Documents\part5_Figure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idser-nas01\idser\Collaboration\Product_Development\Briefs_Reports\Migration\MigrationReportSeries\Series_Documents\part5_Figure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idser-nas01\IDSER\Users\ocq775\2017\Migration2017\MSAs\condensed_immig_fb.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idser-nas01\IDSER\Users\ocq775\2017\Migration2017\MSAs\condensed_immig_fb.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6.xml"/><Relationship Id="rId1" Type="http://schemas.microsoft.com/office/2011/relationships/chartStyle" Target="style16.xml"/><Relationship Id="rId5" Type="http://schemas.openxmlformats.org/officeDocument/2006/relationships/chartUserShapes" Target="../drawings/drawing1.xml"/><Relationship Id="rId4" Type="http://schemas.openxmlformats.org/officeDocument/2006/relationships/package" Target="../embeddings/Microsoft_Excel_Worksheet6.xlsx"/></Relationships>
</file>

<file path=ppt/charts/_rels/chart17.xml.rels><?xml version="1.0" encoding="UTF-8" standalone="yes"?>
<Relationships xmlns="http://schemas.openxmlformats.org/package/2006/relationships"><Relationship Id="rId3" Type="http://schemas.openxmlformats.org/officeDocument/2006/relationships/oleObject" Target="file:///\\idser-nas01\IDSER\Users\ocq775\2015\Migration_2015\Work\2_fb_2005_2013.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2.xml.rels><?xml version="1.0" encoding="UTF-8" standalone="yes"?>
<Relationships xmlns="http://schemas.openxmlformats.org/package/2006/relationships"><Relationship Id="rId3" Type="http://schemas.openxmlformats.org/officeDocument/2006/relationships/oleObject" Target="file:///\\idser-nas01\IDSER\Users\ocq775\2014\Migration_2014\Nativity\historical_nativit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tsacloud-my.sharepoint.com/personal/lloyd_potter_utsa_edu/Documents/Documents/Projects/natural%20decline/State%20Estimates%202017%20Components%20of%20Chang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utsacloud-my.sharepoint.com/personal/lloyd_potter_utsa_edu/Documents/Documents/Projects/natural%20decline/State%20Estimates%202017%20Components%20of%20Chang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utsacloud-my.sharepoint.com/personal/lloyd_potter_utsa_edu/Documents/Documents/Projects/natural%20decline/State%20Estimates%202017%20Components%20of%20Chang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utsacloud-my.sharepoint.com/personal/lloyd_potter_utsa_edu/Documents/Documents/Projects/natural%20decline/State%20Estimates%202017%20Components%20of%20Chang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2.xlsx"/></Relationships>
</file>

<file path=ppt/charts/_rels/chart8.xml.rels><?xml version="1.0" encoding="UTF-8" standalone="yes"?>
<Relationships xmlns="http://schemas.openxmlformats.org/package/2006/relationships"><Relationship Id="rId3" Type="http://schemas.openxmlformats.org/officeDocument/2006/relationships/oleObject" Target="file:///\\idser-nas01\IDSER\Users\ocq775\2015\DOMESTIC\Work\combo_demoSummary.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Natural Increase</c:v>
                </c:pt>
              </c:strCache>
            </c:strRef>
          </c:tx>
          <c:spPr>
            <a:solidFill>
              <a:schemeClr val="accent1"/>
            </a:solidFill>
            <a:ln>
              <a:noFill/>
            </a:ln>
            <a:effectLst/>
          </c:spPr>
          <c:invertIfNegative val="0"/>
          <c:dLbls>
            <c:spPr>
              <a:gradFill>
                <a:gsLst>
                  <a:gs pos="0">
                    <a:schemeClr val="tx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3"/>
                <c:pt idx="0">
                  <c:v>2015</c:v>
                </c:pt>
                <c:pt idx="1">
                  <c:v>2016</c:v>
                </c:pt>
                <c:pt idx="2">
                  <c:v>2017</c:v>
                </c:pt>
              </c:numCache>
            </c:numRef>
          </c:cat>
          <c:val>
            <c:numRef>
              <c:f>Sheet1!$B$2:$B$8</c:f>
              <c:numCache>
                <c:formatCode>0.0%</c:formatCode>
                <c:ptCount val="3"/>
                <c:pt idx="0">
                  <c:v>0.42984751421095374</c:v>
                </c:pt>
                <c:pt idx="1">
                  <c:v>0.47136308258708237</c:v>
                </c:pt>
                <c:pt idx="2">
                  <c:v>0.52518345981416081</c:v>
                </c:pt>
              </c:numCache>
            </c:numRef>
          </c:val>
          <c:extLst xmlns:c16r2="http://schemas.microsoft.com/office/drawing/2015/06/chart">
            <c:ext xmlns:c16="http://schemas.microsoft.com/office/drawing/2014/chart" uri="{C3380CC4-5D6E-409C-BE32-E72D297353CC}">
              <c16:uniqueId val="{00000000-7910-4928-A331-F6F715EF4A96}"/>
            </c:ext>
          </c:extLst>
        </c:ser>
        <c:ser>
          <c:idx val="1"/>
          <c:order val="1"/>
          <c:tx>
            <c:strRef>
              <c:f>Sheet1!$C$1</c:f>
              <c:strCache>
                <c:ptCount val="1"/>
                <c:pt idx="0">
                  <c:v>Net International Migration</c:v>
                </c:pt>
              </c:strCache>
            </c:strRef>
          </c:tx>
          <c:spPr>
            <a:solidFill>
              <a:schemeClr val="accent2"/>
            </a:solidFill>
            <a:ln>
              <a:noFill/>
            </a:ln>
            <a:effectLst/>
          </c:spPr>
          <c:invertIfNegative val="0"/>
          <c:dLbls>
            <c:spPr>
              <a:gradFill>
                <a:gsLst>
                  <a:gs pos="1000">
                    <a:schemeClr val="accent2">
                      <a:lumMod val="60000"/>
                      <a:lumOff val="40000"/>
                    </a:schemeClr>
                  </a:gs>
                  <a:gs pos="100000">
                    <a:schemeClr val="accent1">
                      <a:lumMod val="45000"/>
                      <a:lumOff val="55000"/>
                    </a:schemeClr>
                  </a:gs>
                  <a:gs pos="100000">
                    <a:schemeClr val="accent2"/>
                  </a:gs>
                </a:gsLst>
                <a:lin ang="5400000" scaled="1"/>
              </a:grad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3"/>
                <c:pt idx="0">
                  <c:v>2015</c:v>
                </c:pt>
                <c:pt idx="1">
                  <c:v>2016</c:v>
                </c:pt>
                <c:pt idx="2">
                  <c:v>2017</c:v>
                </c:pt>
              </c:numCache>
            </c:numRef>
          </c:cat>
          <c:val>
            <c:numRef>
              <c:f>Sheet1!$C$2:$C$8</c:f>
              <c:numCache>
                <c:formatCode>0.0%</c:formatCode>
                <c:ptCount val="3"/>
                <c:pt idx="0">
                  <c:v>0.22086879805908949</c:v>
                </c:pt>
                <c:pt idx="1">
                  <c:v>0.24895954682483926</c:v>
                </c:pt>
                <c:pt idx="2">
                  <c:v>0.27654719863751348</c:v>
                </c:pt>
              </c:numCache>
            </c:numRef>
          </c:val>
          <c:extLst xmlns:c16r2="http://schemas.microsoft.com/office/drawing/2015/06/chart">
            <c:ext xmlns:c16="http://schemas.microsoft.com/office/drawing/2014/chart" uri="{C3380CC4-5D6E-409C-BE32-E72D297353CC}">
              <c16:uniqueId val="{00000001-7910-4928-A331-F6F715EF4A96}"/>
            </c:ext>
          </c:extLst>
        </c:ser>
        <c:ser>
          <c:idx val="2"/>
          <c:order val="2"/>
          <c:tx>
            <c:strRef>
              <c:f>Sheet1!$D$1</c:f>
              <c:strCache>
                <c:ptCount val="1"/>
                <c:pt idx="0">
                  <c:v>Net Domestic Migration</c:v>
                </c:pt>
              </c:strCache>
            </c:strRef>
          </c:tx>
          <c:spPr>
            <a:solidFill>
              <a:schemeClr val="accent3"/>
            </a:solidFill>
            <a:ln>
              <a:noFill/>
            </a:ln>
            <a:effectLst/>
          </c:spPr>
          <c:invertIfNegative val="0"/>
          <c:dLbls>
            <c:spPr>
              <a:gradFill>
                <a:gsLst>
                  <a:gs pos="0">
                    <a:schemeClr val="accent3"/>
                  </a:gs>
                  <a:gs pos="74000">
                    <a:schemeClr val="accent1">
                      <a:lumMod val="45000"/>
                      <a:lumOff val="55000"/>
                    </a:schemeClr>
                  </a:gs>
                  <a:gs pos="83000">
                    <a:srgbClr val="92D050"/>
                  </a:gs>
                  <a:gs pos="100000">
                    <a:schemeClr val="accent1">
                      <a:lumMod val="30000"/>
                      <a:lumOff val="70000"/>
                    </a:schemeClr>
                  </a:gs>
                </a:gsLst>
                <a:lin ang="5400000" scaled="1"/>
              </a:grad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3"/>
                <c:pt idx="0">
                  <c:v>2015</c:v>
                </c:pt>
                <c:pt idx="1">
                  <c:v>2016</c:v>
                </c:pt>
                <c:pt idx="2">
                  <c:v>2017</c:v>
                </c:pt>
              </c:numCache>
            </c:numRef>
          </c:cat>
          <c:val>
            <c:numRef>
              <c:f>Sheet1!$D$2:$D$8</c:f>
              <c:numCache>
                <c:formatCode>0.0%</c:formatCode>
                <c:ptCount val="3"/>
                <c:pt idx="0">
                  <c:v>0.34928368772995677</c:v>
                </c:pt>
                <c:pt idx="1">
                  <c:v>0.27967737058807834</c:v>
                </c:pt>
                <c:pt idx="2">
                  <c:v>0.19826934154832571</c:v>
                </c:pt>
              </c:numCache>
            </c:numRef>
          </c:val>
          <c:extLst xmlns:c16r2="http://schemas.microsoft.com/office/drawing/2015/06/chart">
            <c:ext xmlns:c16="http://schemas.microsoft.com/office/drawing/2014/chart" uri="{C3380CC4-5D6E-409C-BE32-E72D297353CC}">
              <c16:uniqueId val="{00000002-7910-4928-A331-F6F715EF4A96}"/>
            </c:ext>
          </c:extLst>
        </c:ser>
        <c:dLbls>
          <c:showLegendKey val="0"/>
          <c:showVal val="0"/>
          <c:showCatName val="0"/>
          <c:showSerName val="0"/>
          <c:showPercent val="0"/>
          <c:showBubbleSize val="0"/>
        </c:dLbls>
        <c:gapWidth val="150"/>
        <c:overlap val="100"/>
        <c:axId val="510759344"/>
        <c:axId val="510762480"/>
      </c:barChart>
      <c:catAx>
        <c:axId val="510759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10762480"/>
        <c:crosses val="autoZero"/>
        <c:auto val="1"/>
        <c:lblAlgn val="ctr"/>
        <c:lblOffset val="100"/>
        <c:noMultiLvlLbl val="0"/>
      </c:catAx>
      <c:valAx>
        <c:axId val="51076248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0759344"/>
        <c:crosses val="autoZero"/>
        <c:crossBetween val="between"/>
      </c:valAx>
      <c:spPr>
        <a:noFill/>
        <a:ln>
          <a:noFill/>
        </a:ln>
        <a:effectLst/>
      </c:spPr>
    </c:plotArea>
    <c:legend>
      <c:legendPos val="r"/>
      <c:layout>
        <c:manualLayout>
          <c:xMode val="edge"/>
          <c:yMode val="edge"/>
          <c:x val="0.70328959472683605"/>
          <c:y val="9.3893923636904041E-4"/>
          <c:w val="0.23038246908325649"/>
          <c:h val="0.8179491110241580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RACE2!$N$61</c:f>
              <c:strCache>
                <c:ptCount val="1"/>
                <c:pt idx="0">
                  <c:v>Domestic In-Migration</c:v>
                </c:pt>
              </c:strCache>
            </c:strRef>
          </c:tx>
          <c:spPr>
            <a:solidFill>
              <a:srgbClr val="917B4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RACE2!$M$62:$M$66</c:f>
              <c:strCache>
                <c:ptCount val="5"/>
                <c:pt idx="0">
                  <c:v>Anglo, Non-Hispanic</c:v>
                </c:pt>
                <c:pt idx="1">
                  <c:v>Black, Non-Hispanic</c:v>
                </c:pt>
                <c:pt idx="2">
                  <c:v>Hispanic</c:v>
                </c:pt>
                <c:pt idx="3">
                  <c:v>Asian, Non-Hispanic</c:v>
                </c:pt>
                <c:pt idx="4">
                  <c:v>Other, Non-Hispanic</c:v>
                </c:pt>
              </c:strCache>
            </c:strRef>
          </c:cat>
          <c:val>
            <c:numRef>
              <c:f>RACE2!$N$62:$N$66</c:f>
              <c:numCache>
                <c:formatCode>_(* #,##0_);_(* \(#,##0\);_(* "-"??_);_(@_)</c:formatCode>
                <c:ptCount val="5"/>
                <c:pt idx="0">
                  <c:v>291288</c:v>
                </c:pt>
                <c:pt idx="1">
                  <c:v>78776</c:v>
                </c:pt>
                <c:pt idx="2">
                  <c:v>117997</c:v>
                </c:pt>
                <c:pt idx="3">
                  <c:v>36992</c:v>
                </c:pt>
                <c:pt idx="4">
                  <c:v>20662</c:v>
                </c:pt>
              </c:numCache>
            </c:numRef>
          </c:val>
        </c:ser>
        <c:ser>
          <c:idx val="1"/>
          <c:order val="1"/>
          <c:tx>
            <c:strRef>
              <c:f>RACE2!$O$61</c:f>
              <c:strCache>
                <c:ptCount val="1"/>
                <c:pt idx="0">
                  <c:v>Domestic Out-Migratiion</c:v>
                </c:pt>
              </c:strCache>
            </c:strRef>
          </c:tx>
          <c:spPr>
            <a:solidFill>
              <a:srgbClr val="00287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RACE2!$M$62:$M$66</c:f>
              <c:strCache>
                <c:ptCount val="5"/>
                <c:pt idx="0">
                  <c:v>Anglo, Non-Hispanic</c:v>
                </c:pt>
                <c:pt idx="1">
                  <c:v>Black, Non-Hispanic</c:v>
                </c:pt>
                <c:pt idx="2">
                  <c:v>Hispanic</c:v>
                </c:pt>
                <c:pt idx="3">
                  <c:v>Asian, Non-Hispanic</c:v>
                </c:pt>
                <c:pt idx="4">
                  <c:v>Other, Non-Hispanic</c:v>
                </c:pt>
              </c:strCache>
            </c:strRef>
          </c:cat>
          <c:val>
            <c:numRef>
              <c:f>RACE2!$O$62:$O$66</c:f>
              <c:numCache>
                <c:formatCode>_(* #,##0_);_(* \(#,##0\);_(* "-"??_);_(@_)</c:formatCode>
                <c:ptCount val="5"/>
                <c:pt idx="0">
                  <c:v>237160</c:v>
                </c:pt>
                <c:pt idx="1">
                  <c:v>49023</c:v>
                </c:pt>
                <c:pt idx="2">
                  <c:v>86276</c:v>
                </c:pt>
                <c:pt idx="3">
                  <c:v>24650</c:v>
                </c:pt>
                <c:pt idx="4">
                  <c:v>14857</c:v>
                </c:pt>
              </c:numCache>
            </c:numRef>
          </c:val>
        </c:ser>
        <c:ser>
          <c:idx val="2"/>
          <c:order val="2"/>
          <c:tx>
            <c:strRef>
              <c:f>RACE2!$P$61</c:f>
              <c:strCache>
                <c:ptCount val="1"/>
                <c:pt idx="0">
                  <c:v>Net Migration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RACE2!$M$62:$M$66</c:f>
              <c:strCache>
                <c:ptCount val="5"/>
                <c:pt idx="0">
                  <c:v>Anglo, Non-Hispanic</c:v>
                </c:pt>
                <c:pt idx="1">
                  <c:v>Black, Non-Hispanic</c:v>
                </c:pt>
                <c:pt idx="2">
                  <c:v>Hispanic</c:v>
                </c:pt>
                <c:pt idx="3">
                  <c:v>Asian, Non-Hispanic</c:v>
                </c:pt>
                <c:pt idx="4">
                  <c:v>Other, Non-Hispanic</c:v>
                </c:pt>
              </c:strCache>
            </c:strRef>
          </c:cat>
          <c:val>
            <c:numRef>
              <c:f>RACE2!$P$62:$P$66</c:f>
              <c:numCache>
                <c:formatCode>_(* #,##0_);_(* \(#,##0\);_(* "-"??_);_(@_)</c:formatCode>
                <c:ptCount val="5"/>
                <c:pt idx="0">
                  <c:v>54128</c:v>
                </c:pt>
                <c:pt idx="1">
                  <c:v>29753</c:v>
                </c:pt>
                <c:pt idx="2">
                  <c:v>31721</c:v>
                </c:pt>
                <c:pt idx="3">
                  <c:v>12342</c:v>
                </c:pt>
                <c:pt idx="4">
                  <c:v>5805</c:v>
                </c:pt>
              </c:numCache>
            </c:numRef>
          </c:val>
        </c:ser>
        <c:dLbls>
          <c:showLegendKey val="0"/>
          <c:showVal val="0"/>
          <c:showCatName val="0"/>
          <c:showSerName val="0"/>
          <c:showPercent val="0"/>
          <c:showBubbleSize val="0"/>
        </c:dLbls>
        <c:gapWidth val="75"/>
        <c:axId val="511819216"/>
        <c:axId val="511819608"/>
      </c:barChart>
      <c:catAx>
        <c:axId val="5118192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11819608"/>
        <c:crosses val="autoZero"/>
        <c:auto val="1"/>
        <c:lblAlgn val="ctr"/>
        <c:lblOffset val="100"/>
        <c:noMultiLvlLbl val="0"/>
      </c:catAx>
      <c:valAx>
        <c:axId val="511819608"/>
        <c:scaling>
          <c:orientation val="minMax"/>
        </c:scaling>
        <c:delete val="1"/>
        <c:axPos val="b"/>
        <c:numFmt formatCode="_(* #,##0_);_(* \(#,##0\);_(* &quot;-&quot;??_);_(@_)" sourceLinked="1"/>
        <c:majorTickMark val="none"/>
        <c:minorTickMark val="none"/>
        <c:tickLblPos val="nextTo"/>
        <c:crossAx val="5118192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[part5_Figures.xlsx]figure4!$T$1</c:f>
              <c:strCache>
                <c:ptCount val="1"/>
                <c:pt idx="0">
                  <c:v>Net Migration</c:v>
                </c:pt>
              </c:strCache>
            </c:strRef>
          </c:tx>
          <c:spPr>
            <a:solidFill>
              <a:srgbClr val="00287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[part5_Figures.xlsx]figure4!$R$2:$S$6</c:f>
              <c:multiLvlStrCache>
                <c:ptCount val="5"/>
                <c:lvl>
                  <c:pt idx="0">
                    <c:v>Total Net Internal</c:v>
                  </c:pt>
                  <c:pt idx="1">
                    <c:v>Bexar to Guadalupe</c:v>
                  </c:pt>
                  <c:pt idx="2">
                    <c:v>Harris to Montgomery</c:v>
                  </c:pt>
                  <c:pt idx="3">
                    <c:v>Dallas to Denton</c:v>
                  </c:pt>
                  <c:pt idx="4">
                    <c:v>Travis to Williamson</c:v>
                  </c:pt>
                </c:lvl>
                <c:lvl>
                  <c:pt idx="0">
                    <c:v>All 
Texas MSAs</c:v>
                  </c:pt>
                  <c:pt idx="1">
                    <c:v>San Antonio-
New Braunfels</c:v>
                  </c:pt>
                  <c:pt idx="2">
                    <c:v>Houston-
The Woodlands-
Sugar Land</c:v>
                  </c:pt>
                  <c:pt idx="3">
                    <c:v>Dallas-
Fort Worth-
Arlington</c:v>
                  </c:pt>
                  <c:pt idx="4">
                    <c:v>Austin-
Round Rock</c:v>
                  </c:pt>
                </c:lvl>
              </c:multiLvlStrCache>
            </c:multiLvlStrRef>
          </c:cat>
          <c:val>
            <c:numRef>
              <c:f>[part5_Figures.xlsx]figure4!$T$2:$T$6</c:f>
              <c:numCache>
                <c:formatCode>_(* #,##0_);_(* \(#,##0\);_(* "-"??_);_(@_)</c:formatCode>
                <c:ptCount val="5"/>
                <c:pt idx="0" formatCode="#,##0">
                  <c:v>5943</c:v>
                </c:pt>
                <c:pt idx="1">
                  <c:v>2210</c:v>
                </c:pt>
                <c:pt idx="2">
                  <c:v>2610</c:v>
                </c:pt>
                <c:pt idx="3">
                  <c:v>7983</c:v>
                </c:pt>
                <c:pt idx="4">
                  <c:v>4851</c:v>
                </c:pt>
              </c:numCache>
            </c:numRef>
          </c:val>
          <c:extLst xmlns:c16r2="http://schemas.microsoft.com/office/drawing/2015/06/chart">
            <c:ext xmlns:c16="http://schemas.microsoft.com/office/drawing/2014/chart" uri="{C3380CC4-5D6E-409C-BE32-E72D297353CC}">
              <c16:uniqueId val="{00000000-61C5-4C0E-9B28-055E849647CF}"/>
            </c:ext>
          </c:extLst>
        </c:ser>
        <c:dLbls>
          <c:showLegendKey val="0"/>
          <c:showVal val="0"/>
          <c:showCatName val="0"/>
          <c:showSerName val="0"/>
          <c:showPercent val="0"/>
          <c:showBubbleSize val="0"/>
        </c:dLbls>
        <c:gapWidth val="85"/>
        <c:axId val="794136648"/>
        <c:axId val="794138608"/>
      </c:barChart>
      <c:catAx>
        <c:axId val="794136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94138608"/>
        <c:crosses val="autoZero"/>
        <c:auto val="1"/>
        <c:lblAlgn val="ctr"/>
        <c:lblOffset val="100"/>
        <c:noMultiLvlLbl val="0"/>
      </c:catAx>
      <c:valAx>
        <c:axId val="794138608"/>
        <c:scaling>
          <c:orientation val="minMax"/>
          <c:max val="8000"/>
        </c:scaling>
        <c:delete val="1"/>
        <c:axPos val="b"/>
        <c:numFmt formatCode="#,##0" sourceLinked="1"/>
        <c:majorTickMark val="none"/>
        <c:minorTickMark val="none"/>
        <c:tickLblPos val="nextTo"/>
        <c:crossAx val="794136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feed_figure1!$W$1</c:f>
              <c:strCache>
                <c:ptCount val="1"/>
                <c:pt idx="0">
                  <c:v>Internal Within MSA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feed_figure1!$V$2:$V$6</c:f>
              <c:strCache>
                <c:ptCount val="4"/>
                <c:pt idx="0">
                  <c:v>Austin-Round Rock</c:v>
                </c:pt>
                <c:pt idx="1">
                  <c:v>Dallas-Fort Worth-Arlington</c:v>
                </c:pt>
                <c:pt idx="2">
                  <c:v>Houston-The Woodlands-Sugar Land</c:v>
                </c:pt>
                <c:pt idx="3">
                  <c:v>San Antonio-New Braunfels</c:v>
                </c:pt>
              </c:strCache>
            </c:strRef>
          </c:cat>
          <c:val>
            <c:numRef>
              <c:f>feed_figure1!$W$2:$W$6</c:f>
              <c:numCache>
                <c:formatCode>0.0%</c:formatCode>
                <c:ptCount val="4"/>
                <c:pt idx="0">
                  <c:v>0.26438345382790451</c:v>
                </c:pt>
                <c:pt idx="1">
                  <c:v>0.40702657172709322</c:v>
                </c:pt>
                <c:pt idx="2">
                  <c:v>0.29952207718096868</c:v>
                </c:pt>
                <c:pt idx="3">
                  <c:v>0.17138846257355456</c:v>
                </c:pt>
              </c:numCache>
            </c:numRef>
          </c:val>
          <c:extLst xmlns:c16r2="http://schemas.microsoft.com/office/drawing/2015/06/chart">
            <c:ext xmlns:c16="http://schemas.microsoft.com/office/drawing/2014/chart" uri="{C3380CC4-5D6E-409C-BE32-E72D297353CC}">
              <c16:uniqueId val="{00000000-2D37-4770-84B4-87F6DA98EEAD}"/>
            </c:ext>
          </c:extLst>
        </c:ser>
        <c:ser>
          <c:idx val="1"/>
          <c:order val="1"/>
          <c:tx>
            <c:strRef>
              <c:f>feed_figure1!$X$1</c:f>
              <c:strCache>
                <c:ptCount val="1"/>
                <c:pt idx="0">
                  <c:v>Internal Outside MSA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feed_figure1!$V$2:$V$6</c:f>
              <c:strCache>
                <c:ptCount val="4"/>
                <c:pt idx="0">
                  <c:v>Austin-Round Rock</c:v>
                </c:pt>
                <c:pt idx="1">
                  <c:v>Dallas-Fort Worth-Arlington</c:v>
                </c:pt>
                <c:pt idx="2">
                  <c:v>Houston-The Woodlands-Sugar Land</c:v>
                </c:pt>
                <c:pt idx="3">
                  <c:v>San Antonio-New Braunfels</c:v>
                </c:pt>
              </c:strCache>
            </c:strRef>
          </c:cat>
          <c:val>
            <c:numRef>
              <c:f>feed_figure1!$X$2:$X$6</c:f>
              <c:numCache>
                <c:formatCode>0.0%</c:formatCode>
                <c:ptCount val="4"/>
                <c:pt idx="0">
                  <c:v>0.3602469108040342</c:v>
                </c:pt>
                <c:pt idx="1">
                  <c:v>0.19060024578732493</c:v>
                </c:pt>
                <c:pt idx="2">
                  <c:v>0.2283700691918111</c:v>
                </c:pt>
                <c:pt idx="3">
                  <c:v>0.36578340594837178</c:v>
                </c:pt>
              </c:numCache>
            </c:numRef>
          </c:val>
          <c:extLst xmlns:c16r2="http://schemas.microsoft.com/office/drawing/2015/06/chart">
            <c:ext xmlns:c16="http://schemas.microsoft.com/office/drawing/2014/chart" uri="{C3380CC4-5D6E-409C-BE32-E72D297353CC}">
              <c16:uniqueId val="{00000001-2D37-4770-84B4-87F6DA98EEAD}"/>
            </c:ext>
          </c:extLst>
        </c:ser>
        <c:ser>
          <c:idx val="2"/>
          <c:order val="2"/>
          <c:tx>
            <c:strRef>
              <c:f>feed_figure1!$Y$1</c:f>
              <c:strCache>
                <c:ptCount val="1"/>
                <c:pt idx="0">
                  <c:v>Domestic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feed_figure1!$V$2:$V$6</c:f>
              <c:strCache>
                <c:ptCount val="4"/>
                <c:pt idx="0">
                  <c:v>Austin-Round Rock</c:v>
                </c:pt>
                <c:pt idx="1">
                  <c:v>Dallas-Fort Worth-Arlington</c:v>
                </c:pt>
                <c:pt idx="2">
                  <c:v>Houston-The Woodlands-Sugar Land</c:v>
                </c:pt>
                <c:pt idx="3">
                  <c:v>San Antonio-New Braunfels</c:v>
                </c:pt>
              </c:strCache>
            </c:strRef>
          </c:cat>
          <c:val>
            <c:numRef>
              <c:f>feed_figure1!$Y$2:$Y$6</c:f>
              <c:numCache>
                <c:formatCode>0.0%</c:formatCode>
                <c:ptCount val="4"/>
                <c:pt idx="0">
                  <c:v>0.29342583118766796</c:v>
                </c:pt>
                <c:pt idx="1">
                  <c:v>0.30264980829509208</c:v>
                </c:pt>
                <c:pt idx="2">
                  <c:v>0.31644767815108066</c:v>
                </c:pt>
                <c:pt idx="3">
                  <c:v>0.36037910141617507</c:v>
                </c:pt>
              </c:numCache>
            </c:numRef>
          </c:val>
          <c:extLst xmlns:c16r2="http://schemas.microsoft.com/office/drawing/2015/06/chart">
            <c:ext xmlns:c16="http://schemas.microsoft.com/office/drawing/2014/chart" uri="{C3380CC4-5D6E-409C-BE32-E72D297353CC}">
              <c16:uniqueId val="{00000002-2D37-4770-84B4-87F6DA98EEAD}"/>
            </c:ext>
          </c:extLst>
        </c:ser>
        <c:ser>
          <c:idx val="3"/>
          <c:order val="3"/>
          <c:tx>
            <c:strRef>
              <c:f>feed_figure1!$Z$1</c:f>
              <c:strCache>
                <c:ptCount val="1"/>
                <c:pt idx="0">
                  <c:v>Immigration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feed_figure1!$V$2:$V$6</c:f>
              <c:strCache>
                <c:ptCount val="4"/>
                <c:pt idx="0">
                  <c:v>Austin-Round Rock</c:v>
                </c:pt>
                <c:pt idx="1">
                  <c:v>Dallas-Fort Worth-Arlington</c:v>
                </c:pt>
                <c:pt idx="2">
                  <c:v>Houston-The Woodlands-Sugar Land</c:v>
                </c:pt>
                <c:pt idx="3">
                  <c:v>San Antonio-New Braunfels</c:v>
                </c:pt>
              </c:strCache>
            </c:strRef>
          </c:cat>
          <c:val>
            <c:numRef>
              <c:f>feed_figure1!$Z$2:$Z$6</c:f>
              <c:numCache>
                <c:formatCode>0.0%</c:formatCode>
                <c:ptCount val="4"/>
                <c:pt idx="0">
                  <c:v>8.1943804180393306E-2</c:v>
                </c:pt>
                <c:pt idx="1">
                  <c:v>9.972337419048978E-2</c:v>
                </c:pt>
                <c:pt idx="2">
                  <c:v>0.15566017547613953</c:v>
                </c:pt>
                <c:pt idx="3">
                  <c:v>0.10244903006189857</c:v>
                </c:pt>
              </c:numCache>
            </c:numRef>
          </c:val>
          <c:extLst xmlns:c16r2="http://schemas.microsoft.com/office/drawing/2015/06/chart">
            <c:ext xmlns:c16="http://schemas.microsoft.com/office/drawing/2014/chart" uri="{C3380CC4-5D6E-409C-BE32-E72D297353CC}">
              <c16:uniqueId val="{00000003-2D37-4770-84B4-87F6DA98EEAD}"/>
            </c:ext>
          </c:extLst>
        </c:ser>
        <c:dLbls>
          <c:showLegendKey val="0"/>
          <c:showVal val="0"/>
          <c:showCatName val="0"/>
          <c:showSerName val="0"/>
          <c:showPercent val="0"/>
          <c:showBubbleSize val="0"/>
        </c:dLbls>
        <c:gapWidth val="75"/>
        <c:overlap val="100"/>
        <c:axId val="330808856"/>
        <c:axId val="330808464"/>
      </c:barChart>
      <c:catAx>
        <c:axId val="330808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30808464"/>
        <c:crosses val="autoZero"/>
        <c:auto val="1"/>
        <c:lblAlgn val="ctr"/>
        <c:lblOffset val="100"/>
        <c:noMultiLvlLbl val="0"/>
      </c:catAx>
      <c:valAx>
        <c:axId val="330808464"/>
        <c:scaling>
          <c:orientation val="minMax"/>
          <c:max val="1"/>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0808856"/>
        <c:crosses val="autoZero"/>
        <c:crossBetween val="between"/>
        <c:majorUnit val="1"/>
      </c:valAx>
      <c:spPr>
        <a:noFill/>
        <a:ln>
          <a:noFill/>
        </a:ln>
        <a:effectLst/>
      </c:spPr>
    </c:plotArea>
    <c:legend>
      <c:legendPos val="b"/>
      <c:layout>
        <c:manualLayout>
          <c:xMode val="edge"/>
          <c:yMode val="edge"/>
          <c:x val="0.30654157087385397"/>
          <c:y val="0.94499742404748066"/>
          <c:w val="0.58299208163955663"/>
          <c:h val="3.888204771327291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waob_TS!$A$10</c:f>
              <c:strCache>
                <c:ptCount val="1"/>
                <c:pt idx="0">
                  <c:v>Latin America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3"/>
                <c:pt idx="0">
                  <c:v>2015</c:v>
                </c:pt>
                <c:pt idx="1">
                  <c:v>2010</c:v>
                </c:pt>
                <c:pt idx="2">
                  <c:v>2005</c:v>
                </c:pt>
              </c:numCache>
            </c:numRef>
          </c:cat>
          <c:val>
            <c:numRef>
              <c:f>waob_TS!$B$10:$L$10</c:f>
              <c:numCache>
                <c:formatCode>0.0%</c:formatCode>
                <c:ptCount val="3"/>
                <c:pt idx="0">
                  <c:v>0.44067179557631542</c:v>
                </c:pt>
                <c:pt idx="1">
                  <c:v>0.5058690565888091</c:v>
                </c:pt>
                <c:pt idx="2">
                  <c:v>0.69406961682871249</c:v>
                </c:pt>
              </c:numCache>
            </c:numRef>
          </c:val>
          <c:extLst xmlns:c16r2="http://schemas.microsoft.com/office/drawing/2015/06/chart">
            <c:ext xmlns:c16="http://schemas.microsoft.com/office/drawing/2014/chart" uri="{C3380CC4-5D6E-409C-BE32-E72D297353CC}">
              <c16:uniqueId val="{00000000-2E55-459B-9FDE-C6389FA45675}"/>
            </c:ext>
          </c:extLst>
        </c:ser>
        <c:ser>
          <c:idx val="1"/>
          <c:order val="1"/>
          <c:tx>
            <c:strRef>
              <c:f>waob_TS!$A$11</c:f>
              <c:strCache>
                <c:ptCount val="1"/>
                <c:pt idx="0">
                  <c:v>Asia</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3"/>
                <c:pt idx="0">
                  <c:v>2015</c:v>
                </c:pt>
                <c:pt idx="1">
                  <c:v>2010</c:v>
                </c:pt>
                <c:pt idx="2">
                  <c:v>2005</c:v>
                </c:pt>
              </c:numCache>
            </c:numRef>
          </c:cat>
          <c:val>
            <c:numRef>
              <c:f>waob_TS!$B$11:$L$11</c:f>
              <c:numCache>
                <c:formatCode>0.0%</c:formatCode>
                <c:ptCount val="3"/>
                <c:pt idx="0">
                  <c:v>0.35754911388927052</c:v>
                </c:pt>
                <c:pt idx="1">
                  <c:v>0.33027322837768175</c:v>
                </c:pt>
                <c:pt idx="2">
                  <c:v>0.1729107573248512</c:v>
                </c:pt>
              </c:numCache>
            </c:numRef>
          </c:val>
          <c:extLst xmlns:c16r2="http://schemas.microsoft.com/office/drawing/2015/06/chart">
            <c:ext xmlns:c16="http://schemas.microsoft.com/office/drawing/2014/chart" uri="{C3380CC4-5D6E-409C-BE32-E72D297353CC}">
              <c16:uniqueId val="{00000001-2E55-459B-9FDE-C6389FA45675}"/>
            </c:ext>
          </c:extLst>
        </c:ser>
        <c:ser>
          <c:idx val="2"/>
          <c:order val="2"/>
          <c:tx>
            <c:strRef>
              <c:f>waob_TS!$A$12</c:f>
              <c:strCache>
                <c:ptCount val="1"/>
                <c:pt idx="0">
                  <c:v>Europe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3"/>
                <c:pt idx="0">
                  <c:v>2015</c:v>
                </c:pt>
                <c:pt idx="1">
                  <c:v>2010</c:v>
                </c:pt>
                <c:pt idx="2">
                  <c:v>2005</c:v>
                </c:pt>
              </c:numCache>
            </c:numRef>
          </c:cat>
          <c:val>
            <c:numRef>
              <c:f>waob_TS!$B$12:$L$12</c:f>
              <c:numCache>
                <c:formatCode>0.0%</c:formatCode>
                <c:ptCount val="3"/>
                <c:pt idx="0">
                  <c:v>7.1074323396070893E-2</c:v>
                </c:pt>
                <c:pt idx="1">
                  <c:v>7.2520521870166957E-2</c:v>
                </c:pt>
                <c:pt idx="2">
                  <c:v>7.8290239543539211E-2</c:v>
                </c:pt>
              </c:numCache>
            </c:numRef>
          </c:val>
          <c:extLst xmlns:c16r2="http://schemas.microsoft.com/office/drawing/2015/06/chart">
            <c:ext xmlns:c16="http://schemas.microsoft.com/office/drawing/2014/chart" uri="{C3380CC4-5D6E-409C-BE32-E72D297353CC}">
              <c16:uniqueId val="{00000002-2E55-459B-9FDE-C6389FA45675}"/>
            </c:ext>
          </c:extLst>
        </c:ser>
        <c:ser>
          <c:idx val="3"/>
          <c:order val="3"/>
          <c:tx>
            <c:strRef>
              <c:f>waob_TS!$A$13</c:f>
              <c:strCache>
                <c:ptCount val="1"/>
                <c:pt idx="0">
                  <c:v>Africa and Other</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3"/>
                <c:pt idx="0">
                  <c:v>2015</c:v>
                </c:pt>
                <c:pt idx="1">
                  <c:v>2010</c:v>
                </c:pt>
                <c:pt idx="2">
                  <c:v>2005</c:v>
                </c:pt>
              </c:numCache>
            </c:numRef>
          </c:cat>
          <c:val>
            <c:numRef>
              <c:f>waob_TS!$B$13:$L$13</c:f>
              <c:numCache>
                <c:formatCode>0.0%</c:formatCode>
                <c:ptCount val="3"/>
                <c:pt idx="0">
                  <c:v>0.13070476713834317</c:v>
                </c:pt>
                <c:pt idx="1">
                  <c:v>9.1337193163342184E-2</c:v>
                </c:pt>
                <c:pt idx="2">
                  <c:v>5.472938630289715E-2</c:v>
                </c:pt>
              </c:numCache>
            </c:numRef>
          </c:val>
          <c:extLst xmlns:c16r2="http://schemas.microsoft.com/office/drawing/2015/06/chart">
            <c:ext xmlns:c16="http://schemas.microsoft.com/office/drawing/2014/chart" uri="{C3380CC4-5D6E-409C-BE32-E72D297353CC}">
              <c16:uniqueId val="{00000003-2E55-459B-9FDE-C6389FA45675}"/>
            </c:ext>
          </c:extLst>
        </c:ser>
        <c:dLbls>
          <c:showLegendKey val="0"/>
          <c:showVal val="0"/>
          <c:showCatName val="0"/>
          <c:showSerName val="0"/>
          <c:showPercent val="0"/>
          <c:showBubbleSize val="0"/>
        </c:dLbls>
        <c:gapWidth val="50"/>
        <c:overlap val="100"/>
        <c:axId val="510569896"/>
        <c:axId val="510576952"/>
      </c:barChart>
      <c:catAx>
        <c:axId val="5105698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0576952"/>
        <c:crosses val="autoZero"/>
        <c:auto val="1"/>
        <c:lblAlgn val="ctr"/>
        <c:lblOffset val="100"/>
        <c:noMultiLvlLbl val="0"/>
      </c:catAx>
      <c:valAx>
        <c:axId val="510576952"/>
        <c:scaling>
          <c:orientation val="minMax"/>
          <c:max val="1.1000000000000001"/>
        </c:scaling>
        <c:delete val="1"/>
        <c:axPos val="t"/>
        <c:majorGridlines>
          <c:spPr>
            <a:ln w="9525" cap="flat" cmpd="sng" algn="ctr">
              <a:solidFill>
                <a:schemeClr val="tx1">
                  <a:lumMod val="15000"/>
                  <a:lumOff val="85000"/>
                </a:schemeClr>
              </a:solidFill>
              <a:prstDash val="sysDot"/>
              <a:round/>
            </a:ln>
            <a:effectLst/>
          </c:spPr>
        </c:majorGridlines>
        <c:numFmt formatCode="0.0%" sourceLinked="1"/>
        <c:majorTickMark val="none"/>
        <c:minorTickMark val="none"/>
        <c:tickLblPos val="nextTo"/>
        <c:crossAx val="5105698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FeeD!$Z$27</c:f>
              <c:strCache>
                <c:ptCount val="1"/>
                <c:pt idx="0">
                  <c:v>Africa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FeeD!$AA$26:$AB$26</c:f>
              <c:strCache>
                <c:ptCount val="2"/>
                <c:pt idx="0">
                  <c:v>All Metros</c:v>
                </c:pt>
                <c:pt idx="1">
                  <c:v>All Non-Metros</c:v>
                </c:pt>
              </c:strCache>
            </c:strRef>
          </c:cat>
          <c:val>
            <c:numRef>
              <c:f>FeeD!$AA$27:$AB$27</c:f>
              <c:numCache>
                <c:formatCode>0.0%</c:formatCode>
                <c:ptCount val="2"/>
                <c:pt idx="0">
                  <c:v>5.6007185395797458E-2</c:v>
                </c:pt>
                <c:pt idx="1">
                  <c:v>2.389022071587997E-2</c:v>
                </c:pt>
              </c:numCache>
            </c:numRef>
          </c:val>
          <c:extLst xmlns:c16r2="http://schemas.microsoft.com/office/drawing/2015/06/chart">
            <c:ext xmlns:c16="http://schemas.microsoft.com/office/drawing/2014/chart" uri="{C3380CC4-5D6E-409C-BE32-E72D297353CC}">
              <c16:uniqueId val="{00000000-80BC-4CEB-8D50-67E77B1DFB54}"/>
            </c:ext>
          </c:extLst>
        </c:ser>
        <c:ser>
          <c:idx val="1"/>
          <c:order val="1"/>
          <c:tx>
            <c:strRef>
              <c:f>FeeD!$Z$28</c:f>
              <c:strCache>
                <c:ptCount val="1"/>
                <c:pt idx="0">
                  <c:v>Asia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FeeD!$AA$26:$AB$26</c:f>
              <c:strCache>
                <c:ptCount val="2"/>
                <c:pt idx="0">
                  <c:v>All Metros</c:v>
                </c:pt>
                <c:pt idx="1">
                  <c:v>All Non-Metros</c:v>
                </c:pt>
              </c:strCache>
            </c:strRef>
          </c:cat>
          <c:val>
            <c:numRef>
              <c:f>FeeD!$AA$28:$AB$28</c:f>
              <c:numCache>
                <c:formatCode>0.0%</c:formatCode>
                <c:ptCount val="2"/>
                <c:pt idx="0">
                  <c:v>0.37576301923924049</c:v>
                </c:pt>
                <c:pt idx="1">
                  <c:v>0.15871703728197073</c:v>
                </c:pt>
              </c:numCache>
            </c:numRef>
          </c:val>
          <c:extLst xmlns:c16r2="http://schemas.microsoft.com/office/drawing/2015/06/chart">
            <c:ext xmlns:c16="http://schemas.microsoft.com/office/drawing/2014/chart" uri="{C3380CC4-5D6E-409C-BE32-E72D297353CC}">
              <c16:uniqueId val="{00000001-80BC-4CEB-8D50-67E77B1DFB54}"/>
            </c:ext>
          </c:extLst>
        </c:ser>
        <c:ser>
          <c:idx val="2"/>
          <c:order val="2"/>
          <c:tx>
            <c:strRef>
              <c:f>FeeD!$Z$29</c:f>
              <c:strCache>
                <c:ptCount val="1"/>
                <c:pt idx="0">
                  <c:v>Mexico and 
Central America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FeeD!$AA$26:$AB$26</c:f>
              <c:strCache>
                <c:ptCount val="2"/>
                <c:pt idx="0">
                  <c:v>All Metros</c:v>
                </c:pt>
                <c:pt idx="1">
                  <c:v>All Non-Metros</c:v>
                </c:pt>
              </c:strCache>
            </c:strRef>
          </c:cat>
          <c:val>
            <c:numRef>
              <c:f>FeeD!$AA$29:$AB$29</c:f>
              <c:numCache>
                <c:formatCode>0.0%</c:formatCode>
                <c:ptCount val="2"/>
                <c:pt idx="0">
                  <c:v>0.33083713293554312</c:v>
                </c:pt>
                <c:pt idx="1">
                  <c:v>0.69066710754732574</c:v>
                </c:pt>
              </c:numCache>
            </c:numRef>
          </c:val>
          <c:extLst xmlns:c16r2="http://schemas.microsoft.com/office/drawing/2015/06/chart">
            <c:ext xmlns:c16="http://schemas.microsoft.com/office/drawing/2014/chart" uri="{C3380CC4-5D6E-409C-BE32-E72D297353CC}">
              <c16:uniqueId val="{00000002-80BC-4CEB-8D50-67E77B1DFB54}"/>
            </c:ext>
          </c:extLst>
        </c:ser>
        <c:ser>
          <c:idx val="3"/>
          <c:order val="3"/>
          <c:tx>
            <c:strRef>
              <c:f>FeeD!$Z$30</c:f>
              <c:strCache>
                <c:ptCount val="1"/>
                <c:pt idx="0">
                  <c:v>Europe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FeeD!$AA$26:$AB$26</c:f>
              <c:strCache>
                <c:ptCount val="2"/>
                <c:pt idx="0">
                  <c:v>All Metros</c:v>
                </c:pt>
                <c:pt idx="1">
                  <c:v>All Non-Metros</c:v>
                </c:pt>
              </c:strCache>
            </c:strRef>
          </c:cat>
          <c:val>
            <c:numRef>
              <c:f>FeeD!$AA$30:$AB$30</c:f>
              <c:numCache>
                <c:formatCode>0.0%</c:formatCode>
                <c:ptCount val="2"/>
                <c:pt idx="0">
                  <c:v>0.12376501009731176</c:v>
                </c:pt>
                <c:pt idx="1">
                  <c:v>6.0758865834504419E-2</c:v>
                </c:pt>
              </c:numCache>
            </c:numRef>
          </c:val>
          <c:extLst xmlns:c16r2="http://schemas.microsoft.com/office/drawing/2015/06/chart">
            <c:ext xmlns:c16="http://schemas.microsoft.com/office/drawing/2014/chart" uri="{C3380CC4-5D6E-409C-BE32-E72D297353CC}">
              <c16:uniqueId val="{00000003-80BC-4CEB-8D50-67E77B1DFB54}"/>
            </c:ext>
          </c:extLst>
        </c:ser>
        <c:ser>
          <c:idx val="4"/>
          <c:order val="4"/>
          <c:tx>
            <c:strRef>
              <c:f>FeeD!$Z$31</c:f>
              <c:strCache>
                <c:ptCount val="1"/>
                <c:pt idx="0">
                  <c:v>South America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FeeD!$AA$26:$AB$26</c:f>
              <c:strCache>
                <c:ptCount val="2"/>
                <c:pt idx="0">
                  <c:v>All Metros</c:v>
                </c:pt>
                <c:pt idx="1">
                  <c:v>All Non-Metros</c:v>
                </c:pt>
              </c:strCache>
            </c:strRef>
          </c:cat>
          <c:val>
            <c:numRef>
              <c:f>FeeD!$AA$31:$AB$31</c:f>
              <c:numCache>
                <c:formatCode>0.0%</c:formatCode>
                <c:ptCount val="2"/>
                <c:pt idx="0">
                  <c:v>4.5543738808574423E-2</c:v>
                </c:pt>
                <c:pt idx="1">
                  <c:v>2.4634206828139209E-2</c:v>
                </c:pt>
              </c:numCache>
            </c:numRef>
          </c:val>
          <c:extLst xmlns:c16r2="http://schemas.microsoft.com/office/drawing/2015/06/chart">
            <c:ext xmlns:c16="http://schemas.microsoft.com/office/drawing/2014/chart" uri="{C3380CC4-5D6E-409C-BE32-E72D297353CC}">
              <c16:uniqueId val="{00000004-80BC-4CEB-8D50-67E77B1DFB54}"/>
            </c:ext>
          </c:extLst>
        </c:ser>
        <c:ser>
          <c:idx val="5"/>
          <c:order val="5"/>
          <c:tx>
            <c:strRef>
              <c:f>FeeD!$Z$32</c:f>
              <c:strCache>
                <c:ptCount val="1"/>
                <c:pt idx="0">
                  <c:v>All Others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FeeD!$AA$26:$AB$26</c:f>
              <c:strCache>
                <c:ptCount val="2"/>
                <c:pt idx="0">
                  <c:v>All Metros</c:v>
                </c:pt>
                <c:pt idx="1">
                  <c:v>All Non-Metros</c:v>
                </c:pt>
              </c:strCache>
            </c:strRef>
          </c:cat>
          <c:val>
            <c:numRef>
              <c:f>FeeD!$AA$32:$AB$32</c:f>
              <c:numCache>
                <c:formatCode>0.0%</c:formatCode>
                <c:ptCount val="2"/>
                <c:pt idx="0">
                  <c:v>6.8083913523532741E-2</c:v>
                </c:pt>
                <c:pt idx="1">
                  <c:v>4.1332561792179867E-2</c:v>
                </c:pt>
              </c:numCache>
            </c:numRef>
          </c:val>
          <c:extLst xmlns:c16r2="http://schemas.microsoft.com/office/drawing/2015/06/chart">
            <c:ext xmlns:c16="http://schemas.microsoft.com/office/drawing/2014/chart" uri="{C3380CC4-5D6E-409C-BE32-E72D297353CC}">
              <c16:uniqueId val="{00000005-80BC-4CEB-8D50-67E77B1DFB54}"/>
            </c:ext>
          </c:extLst>
        </c:ser>
        <c:dLbls>
          <c:showLegendKey val="0"/>
          <c:showVal val="0"/>
          <c:showCatName val="0"/>
          <c:showSerName val="0"/>
          <c:showPercent val="0"/>
          <c:showBubbleSize val="0"/>
        </c:dLbls>
        <c:gapWidth val="75"/>
        <c:overlap val="100"/>
        <c:axId val="316022208"/>
        <c:axId val="328995624"/>
      </c:barChart>
      <c:catAx>
        <c:axId val="316022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cap="all" baseline="0">
                <a:solidFill>
                  <a:schemeClr val="tx1">
                    <a:lumMod val="65000"/>
                    <a:lumOff val="35000"/>
                  </a:schemeClr>
                </a:solidFill>
                <a:latin typeface="+mn-lt"/>
                <a:ea typeface="+mn-ea"/>
                <a:cs typeface="+mn-cs"/>
              </a:defRPr>
            </a:pPr>
            <a:endParaRPr lang="en-US"/>
          </a:p>
        </c:txPr>
        <c:crossAx val="328995624"/>
        <c:crosses val="autoZero"/>
        <c:auto val="1"/>
        <c:lblAlgn val="ctr"/>
        <c:lblOffset val="100"/>
        <c:noMultiLvlLbl val="0"/>
      </c:catAx>
      <c:valAx>
        <c:axId val="32899562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6022208"/>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FeeD!$AH$52</c:f>
              <c:strCache>
                <c:ptCount val="1"/>
                <c:pt idx="0">
                  <c:v>Africa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FeeD!$AI$51:$AL$51</c:f>
              <c:strCache>
                <c:ptCount val="4"/>
                <c:pt idx="0">
                  <c:v>Austin-Round Rock</c:v>
                </c:pt>
                <c:pt idx="1">
                  <c:v>Dallas-Fort Worth-Arlington</c:v>
                </c:pt>
                <c:pt idx="2">
                  <c:v>Houston-The Woodlands-Sugar Land</c:v>
                </c:pt>
                <c:pt idx="3">
                  <c:v>San Antonio-New Braunfels</c:v>
                </c:pt>
              </c:strCache>
            </c:strRef>
          </c:cat>
          <c:val>
            <c:numRef>
              <c:f>FeeD!$AI$52:$AL$52</c:f>
              <c:numCache>
                <c:formatCode>0.0%</c:formatCode>
                <c:ptCount val="4"/>
                <c:pt idx="0">
                  <c:v>4.7749725576289793E-2</c:v>
                </c:pt>
                <c:pt idx="1">
                  <c:v>8.4579525523862276E-2</c:v>
                </c:pt>
                <c:pt idx="2">
                  <c:v>6.7454862065805157E-2</c:v>
                </c:pt>
                <c:pt idx="3">
                  <c:v>2.1086261980830672E-2</c:v>
                </c:pt>
              </c:numCache>
            </c:numRef>
          </c:val>
          <c:extLst xmlns:c16r2="http://schemas.microsoft.com/office/drawing/2015/06/chart">
            <c:ext xmlns:c16="http://schemas.microsoft.com/office/drawing/2014/chart" uri="{C3380CC4-5D6E-409C-BE32-E72D297353CC}">
              <c16:uniqueId val="{00000000-CB41-4FFD-9B24-E09B9B543ECF}"/>
            </c:ext>
          </c:extLst>
        </c:ser>
        <c:ser>
          <c:idx val="1"/>
          <c:order val="1"/>
          <c:tx>
            <c:strRef>
              <c:f>FeeD!$AH$53</c:f>
              <c:strCache>
                <c:ptCount val="1"/>
                <c:pt idx="0">
                  <c:v>Asia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FeeD!$AI$51:$AL$51</c:f>
              <c:strCache>
                <c:ptCount val="4"/>
                <c:pt idx="0">
                  <c:v>Austin-Round Rock</c:v>
                </c:pt>
                <c:pt idx="1">
                  <c:v>Dallas-Fort Worth-Arlington</c:v>
                </c:pt>
                <c:pt idx="2">
                  <c:v>Houston-The Woodlands-Sugar Land</c:v>
                </c:pt>
                <c:pt idx="3">
                  <c:v>San Antonio-New Braunfels</c:v>
                </c:pt>
              </c:strCache>
            </c:strRef>
          </c:cat>
          <c:val>
            <c:numRef>
              <c:f>FeeD!$AI$53:$AL$53</c:f>
              <c:numCache>
                <c:formatCode>0.0%</c:formatCode>
                <c:ptCount val="4"/>
                <c:pt idx="0">
                  <c:v>0.37877332601536773</c:v>
                </c:pt>
                <c:pt idx="1">
                  <c:v>0.43949044585987262</c:v>
                </c:pt>
                <c:pt idx="2">
                  <c:v>0.38183484556869213</c:v>
                </c:pt>
                <c:pt idx="3">
                  <c:v>0.36542421015264465</c:v>
                </c:pt>
              </c:numCache>
            </c:numRef>
          </c:val>
          <c:extLst xmlns:c16r2="http://schemas.microsoft.com/office/drawing/2015/06/chart">
            <c:ext xmlns:c16="http://schemas.microsoft.com/office/drawing/2014/chart" uri="{C3380CC4-5D6E-409C-BE32-E72D297353CC}">
              <c16:uniqueId val="{00000001-CB41-4FFD-9B24-E09B9B543ECF}"/>
            </c:ext>
          </c:extLst>
        </c:ser>
        <c:ser>
          <c:idx val="2"/>
          <c:order val="2"/>
          <c:tx>
            <c:strRef>
              <c:f>FeeD!$AH$54</c:f>
              <c:strCache>
                <c:ptCount val="1"/>
                <c:pt idx="0">
                  <c:v>Mexico and 
Central America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FeeD!$AI$51:$AL$51</c:f>
              <c:strCache>
                <c:ptCount val="4"/>
                <c:pt idx="0">
                  <c:v>Austin-Round Rock</c:v>
                </c:pt>
                <c:pt idx="1">
                  <c:v>Dallas-Fort Worth-Arlington</c:v>
                </c:pt>
                <c:pt idx="2">
                  <c:v>Houston-The Woodlands-Sugar Land</c:v>
                </c:pt>
                <c:pt idx="3">
                  <c:v>San Antonio-New Braunfels</c:v>
                </c:pt>
              </c:strCache>
            </c:strRef>
          </c:cat>
          <c:val>
            <c:numRef>
              <c:f>FeeD!$AI$54:$AL$54</c:f>
              <c:numCache>
                <c:formatCode>0.0%</c:formatCode>
                <c:ptCount val="4"/>
                <c:pt idx="0">
                  <c:v>0.26337815587266739</c:v>
                </c:pt>
                <c:pt idx="1">
                  <c:v>0.29712452690852026</c:v>
                </c:pt>
                <c:pt idx="2">
                  <c:v>0.25849143066630004</c:v>
                </c:pt>
                <c:pt idx="3">
                  <c:v>0.37891373801916933</c:v>
                </c:pt>
              </c:numCache>
            </c:numRef>
          </c:val>
          <c:extLst xmlns:c16r2="http://schemas.microsoft.com/office/drawing/2015/06/chart">
            <c:ext xmlns:c16="http://schemas.microsoft.com/office/drawing/2014/chart" uri="{C3380CC4-5D6E-409C-BE32-E72D297353CC}">
              <c16:uniqueId val="{00000002-CB41-4FFD-9B24-E09B9B543ECF}"/>
            </c:ext>
          </c:extLst>
        </c:ser>
        <c:ser>
          <c:idx val="3"/>
          <c:order val="3"/>
          <c:tx>
            <c:strRef>
              <c:f>FeeD!$AH$55</c:f>
              <c:strCache>
                <c:ptCount val="1"/>
                <c:pt idx="0">
                  <c:v>Europe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FeeD!$AI$51:$AL$51</c:f>
              <c:strCache>
                <c:ptCount val="4"/>
                <c:pt idx="0">
                  <c:v>Austin-Round Rock</c:v>
                </c:pt>
                <c:pt idx="1">
                  <c:v>Dallas-Fort Worth-Arlington</c:v>
                </c:pt>
                <c:pt idx="2">
                  <c:v>Houston-The Woodlands-Sugar Land</c:v>
                </c:pt>
                <c:pt idx="3">
                  <c:v>San Antonio-New Braunfels</c:v>
                </c:pt>
              </c:strCache>
            </c:strRef>
          </c:cat>
          <c:val>
            <c:numRef>
              <c:f>FeeD!$AI$55:$AL$55</c:f>
              <c:numCache>
                <c:formatCode>0.0%</c:formatCode>
                <c:ptCount val="4"/>
                <c:pt idx="0">
                  <c:v>0.17000548847420416</c:v>
                </c:pt>
                <c:pt idx="1">
                  <c:v>8.8964275823871508E-2</c:v>
                </c:pt>
                <c:pt idx="2">
                  <c:v>0.12532306846301897</c:v>
                </c:pt>
                <c:pt idx="3">
                  <c:v>0.15108271210507632</c:v>
                </c:pt>
              </c:numCache>
            </c:numRef>
          </c:val>
          <c:extLst xmlns:c16r2="http://schemas.microsoft.com/office/drawing/2015/06/chart">
            <c:ext xmlns:c16="http://schemas.microsoft.com/office/drawing/2014/chart" uri="{C3380CC4-5D6E-409C-BE32-E72D297353CC}">
              <c16:uniqueId val="{00000003-CB41-4FFD-9B24-E09B9B543ECF}"/>
            </c:ext>
          </c:extLst>
        </c:ser>
        <c:ser>
          <c:idx val="4"/>
          <c:order val="4"/>
          <c:tx>
            <c:strRef>
              <c:f>FeeD!$AH$56</c:f>
              <c:strCache>
                <c:ptCount val="1"/>
                <c:pt idx="0">
                  <c:v>South America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FeeD!$AI$51:$AL$51</c:f>
              <c:strCache>
                <c:ptCount val="4"/>
                <c:pt idx="0">
                  <c:v>Austin-Round Rock</c:v>
                </c:pt>
                <c:pt idx="1">
                  <c:v>Dallas-Fort Worth-Arlington</c:v>
                </c:pt>
                <c:pt idx="2">
                  <c:v>Houston-The Woodlands-Sugar Land</c:v>
                </c:pt>
                <c:pt idx="3">
                  <c:v>San Antonio-New Braunfels</c:v>
                </c:pt>
              </c:strCache>
            </c:strRef>
          </c:cat>
          <c:val>
            <c:numRef>
              <c:f>FeeD!$AI$56:$AL$56</c:f>
              <c:numCache>
                <c:formatCode>0.0%</c:formatCode>
                <c:ptCount val="4"/>
                <c:pt idx="0">
                  <c:v>5.2757958287596045E-2</c:v>
                </c:pt>
                <c:pt idx="1">
                  <c:v>3.4177974706914062E-2</c:v>
                </c:pt>
                <c:pt idx="2">
                  <c:v>8.3365411053065719E-2</c:v>
                </c:pt>
                <c:pt idx="3">
                  <c:v>3.6350727724529644E-2</c:v>
                </c:pt>
              </c:numCache>
            </c:numRef>
          </c:val>
          <c:extLst xmlns:c16r2="http://schemas.microsoft.com/office/drawing/2015/06/chart">
            <c:ext xmlns:c16="http://schemas.microsoft.com/office/drawing/2014/chart" uri="{C3380CC4-5D6E-409C-BE32-E72D297353CC}">
              <c16:uniqueId val="{00000004-CB41-4FFD-9B24-E09B9B543ECF}"/>
            </c:ext>
          </c:extLst>
        </c:ser>
        <c:ser>
          <c:idx val="5"/>
          <c:order val="5"/>
          <c:tx>
            <c:strRef>
              <c:f>FeeD!$AH$57</c:f>
              <c:strCache>
                <c:ptCount val="1"/>
                <c:pt idx="0">
                  <c:v>All Others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FeeD!$AI$51:$AL$51</c:f>
              <c:strCache>
                <c:ptCount val="4"/>
                <c:pt idx="0">
                  <c:v>Austin-Round Rock</c:v>
                </c:pt>
                <c:pt idx="1">
                  <c:v>Dallas-Fort Worth-Arlington</c:v>
                </c:pt>
                <c:pt idx="2">
                  <c:v>Houston-The Woodlands-Sugar Land</c:v>
                </c:pt>
                <c:pt idx="3">
                  <c:v>San Antonio-New Braunfels</c:v>
                </c:pt>
              </c:strCache>
            </c:strRef>
          </c:cat>
          <c:val>
            <c:numRef>
              <c:f>FeeD!$AI$57:$AL$57</c:f>
              <c:numCache>
                <c:formatCode>0.0%</c:formatCode>
                <c:ptCount val="4"/>
                <c:pt idx="0">
                  <c:v>8.7335345773874862E-2</c:v>
                </c:pt>
                <c:pt idx="1">
                  <c:v>5.5663251176959291E-2</c:v>
                </c:pt>
                <c:pt idx="2">
                  <c:v>8.3530382183117952E-2</c:v>
                </c:pt>
                <c:pt idx="3">
                  <c:v>4.7142350017749378E-2</c:v>
                </c:pt>
              </c:numCache>
            </c:numRef>
          </c:val>
          <c:extLst xmlns:c16r2="http://schemas.microsoft.com/office/drawing/2015/06/chart">
            <c:ext xmlns:c16="http://schemas.microsoft.com/office/drawing/2014/chart" uri="{C3380CC4-5D6E-409C-BE32-E72D297353CC}">
              <c16:uniqueId val="{00000005-CB41-4FFD-9B24-E09B9B543ECF}"/>
            </c:ext>
          </c:extLst>
        </c:ser>
        <c:dLbls>
          <c:showLegendKey val="0"/>
          <c:showVal val="0"/>
          <c:showCatName val="0"/>
          <c:showSerName val="0"/>
          <c:showPercent val="0"/>
          <c:showBubbleSize val="0"/>
        </c:dLbls>
        <c:gapWidth val="75"/>
        <c:overlap val="100"/>
        <c:axId val="380307456"/>
        <c:axId val="380312160"/>
      </c:barChart>
      <c:catAx>
        <c:axId val="380307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small" baseline="0">
                <a:solidFill>
                  <a:schemeClr val="tx1">
                    <a:lumMod val="65000"/>
                    <a:lumOff val="35000"/>
                  </a:schemeClr>
                </a:solidFill>
                <a:latin typeface="+mn-lt"/>
                <a:ea typeface="+mn-ea"/>
                <a:cs typeface="+mn-cs"/>
              </a:defRPr>
            </a:pPr>
            <a:endParaRPr lang="en-US"/>
          </a:p>
        </c:txPr>
        <c:crossAx val="380312160"/>
        <c:crosses val="autoZero"/>
        <c:auto val="1"/>
        <c:lblAlgn val="ctr"/>
        <c:lblOffset val="100"/>
        <c:noMultiLvlLbl val="0"/>
      </c:catAx>
      <c:valAx>
        <c:axId val="380312160"/>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38030745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44022001762415"/>
          <c:y val="2.7346177750155375E-2"/>
          <c:w val="0.80574220415588838"/>
          <c:h val="0.8794194075647318"/>
        </c:manualLayout>
      </c:layout>
      <c:barChart>
        <c:barDir val="bar"/>
        <c:grouping val="stacked"/>
        <c:varyColors val="0"/>
        <c:ser>
          <c:idx val="0"/>
          <c:order val="0"/>
          <c:tx>
            <c:strRef>
              <c:f>Sheet1!$V$1</c:f>
              <c:strCache>
                <c:ptCount val="1"/>
                <c:pt idx="0">
                  <c:v>International</c:v>
                </c:pt>
              </c:strCache>
            </c:strRef>
          </c:tx>
          <c:spPr>
            <a:solidFill>
              <a:srgbClr val="002878"/>
            </a:solidFill>
            <a:ln>
              <a:solidFill>
                <a:sysClr val="windowText" lastClr="000000"/>
              </a:solidFill>
            </a:ln>
            <a:effectLst/>
          </c:spPr>
          <c:invertIfNegative val="0"/>
          <c:dLbls>
            <c:dLbl>
              <c:idx val="0"/>
              <c:layout/>
              <c:tx>
                <c:rich>
                  <a:bodyPr/>
                  <a:lstStyle/>
                  <a:p>
                    <a:fld id="{8ECBE954-8757-4A39-BA98-7AFAAA1FA566}" type="CELLRANGE">
                      <a:rPr lang="en-US"/>
                      <a:pPr/>
                      <a:t>[CELLRANGE]</a:t>
                    </a:fld>
                    <a:endParaRPr lang="en-US" baseline="0"/>
                  </a:p>
                  <a:p>
                    <a:fld id="{2E3A95A7-BFE5-45F3-B5CC-A2F36F6D5FA8}" type="VALUE">
                      <a:rPr lang="en-US"/>
                      <a:pPr/>
                      <a:t>[VALUE]</a:t>
                    </a:fld>
                    <a:endParaRPr lang="en-US"/>
                  </a:p>
                </c:rich>
              </c:tx>
              <c:showLegendKey val="0"/>
              <c:showVal val="1"/>
              <c:showCatName val="0"/>
              <c:showSerName val="0"/>
              <c:showPercent val="0"/>
              <c:showBubbleSize val="0"/>
              <c:separator>
</c:separator>
              <c:extLst>
                <c:ext xmlns:c15="http://schemas.microsoft.com/office/drawing/2012/chart" uri="{CE6537A1-D6FC-4f65-9D91-7224C49458BB}">
                  <c15:layout/>
                  <c15:dlblFieldTable/>
                  <c15:showDataLabelsRange val="1"/>
                </c:ext>
              </c:extLst>
            </c:dLbl>
            <c:dLbl>
              <c:idx val="1"/>
              <c:layout/>
              <c:tx>
                <c:rich>
                  <a:bodyPr/>
                  <a:lstStyle/>
                  <a:p>
                    <a:fld id="{D6F7833B-5AC2-484F-A0BA-E8A9B97D0481}" type="CELLRANGE">
                      <a:rPr lang="en-US"/>
                      <a:pPr/>
                      <a:t>[CELLRANGE]</a:t>
                    </a:fld>
                    <a:endParaRPr lang="en-US" baseline="0"/>
                  </a:p>
                  <a:p>
                    <a:fld id="{FFFDDC13-21D9-413E-A7B5-128E8939A01A}" type="VALUE">
                      <a:rPr lang="en-US"/>
                      <a:pPr/>
                      <a:t>[VALUE]</a:t>
                    </a:fld>
                    <a:endParaRPr lang="en-US"/>
                  </a:p>
                </c:rich>
              </c:tx>
              <c:showLegendKey val="0"/>
              <c:showVal val="1"/>
              <c:showCatName val="0"/>
              <c:showSerName val="0"/>
              <c:showPercent val="0"/>
              <c:showBubbleSize val="0"/>
              <c:separator>
</c:separator>
              <c:extLst>
                <c:ext xmlns:c15="http://schemas.microsoft.com/office/drawing/2012/chart" uri="{CE6537A1-D6FC-4f65-9D91-7224C49458BB}">
                  <c15:layout/>
                  <c15:dlblFieldTable/>
                  <c15:showDataLabelsRange val="1"/>
                </c:ext>
              </c:extLst>
            </c:dLbl>
            <c:dLbl>
              <c:idx val="2"/>
              <c:layout/>
              <c:tx>
                <c:rich>
                  <a:bodyPr/>
                  <a:lstStyle/>
                  <a:p>
                    <a:fld id="{66D7A68A-0DE5-4C34-A79A-AF4CA88DE7AD}" type="CELLRANGE">
                      <a:rPr lang="en-US"/>
                      <a:pPr/>
                      <a:t>[CELLRANGE]</a:t>
                    </a:fld>
                    <a:endParaRPr lang="en-US" baseline="0"/>
                  </a:p>
                  <a:p>
                    <a:fld id="{4E941D0B-4DE5-42AC-AEB9-0C2677ECE856}" type="VALUE">
                      <a:rPr lang="en-US"/>
                      <a:pPr/>
                      <a:t>[VALUE]</a:t>
                    </a:fld>
                    <a:endParaRPr lang="en-US"/>
                  </a:p>
                </c:rich>
              </c:tx>
              <c:showLegendKey val="0"/>
              <c:showVal val="1"/>
              <c:showCatName val="0"/>
              <c:showSerName val="0"/>
              <c:showPercent val="0"/>
              <c:showBubbleSize val="0"/>
              <c:separator>
</c:separator>
              <c:extLst>
                <c:ext xmlns:c15="http://schemas.microsoft.com/office/drawing/2012/chart" uri="{CE6537A1-D6FC-4f65-9D91-7224C49458BB}">
                  <c15:layout/>
                  <c15:dlblFieldTable/>
                  <c15:showDataLabelsRange val="1"/>
                </c:ext>
              </c:extLst>
            </c:dLbl>
            <c:dLbl>
              <c:idx val="3"/>
              <c:layout/>
              <c:tx>
                <c:rich>
                  <a:bodyPr/>
                  <a:lstStyle/>
                  <a:p>
                    <a:fld id="{A75FB955-B2A8-47D3-AB8B-978B6C8C903A}" type="CELLRANGE">
                      <a:rPr lang="en-US"/>
                      <a:pPr/>
                      <a:t>[CELLRANGE]</a:t>
                    </a:fld>
                    <a:endParaRPr lang="en-US" baseline="0"/>
                  </a:p>
                  <a:p>
                    <a:fld id="{672AE79F-EA61-4BF2-83B2-B30542DAB45C}" type="VALUE">
                      <a:rPr lang="en-US"/>
                      <a:pPr/>
                      <a:t>[VALUE]</a:t>
                    </a:fld>
                    <a:endParaRPr lang="en-US"/>
                  </a:p>
                </c:rich>
              </c:tx>
              <c:showLegendKey val="0"/>
              <c:showVal val="1"/>
              <c:showCatName val="0"/>
              <c:showSerName val="0"/>
              <c:showPercent val="0"/>
              <c:showBubbleSize val="0"/>
              <c:separator>
</c:separator>
              <c:extLst>
                <c:ext xmlns:c15="http://schemas.microsoft.com/office/drawing/2012/chart" uri="{CE6537A1-D6FC-4f65-9D91-7224C49458BB}">
                  <c15:layout/>
                  <c15:dlblFieldTable/>
                  <c15:showDataLabelsRange val="1"/>
                </c:ext>
              </c:extLst>
            </c:dLbl>
            <c:dLbl>
              <c:idx val="4"/>
              <c:layout/>
              <c:tx>
                <c:rich>
                  <a:bodyPr/>
                  <a:lstStyle/>
                  <a:p>
                    <a:fld id="{309CF4F6-D762-4095-8868-25C5E5F302A5}" type="CELLRANGE">
                      <a:rPr lang="en-US"/>
                      <a:pPr/>
                      <a:t>[CELLRANGE]</a:t>
                    </a:fld>
                    <a:endParaRPr lang="en-US" baseline="0"/>
                  </a:p>
                  <a:p>
                    <a:fld id="{6E273203-7AD4-47B9-A473-4BAAB4AC3565}" type="VALUE">
                      <a:rPr lang="en-US"/>
                      <a:pPr/>
                      <a:t>[VALUE]</a:t>
                    </a:fld>
                    <a:endParaRPr lang="en-US"/>
                  </a:p>
                </c:rich>
              </c:tx>
              <c:showLegendKey val="0"/>
              <c:showVal val="1"/>
              <c:showCatName val="0"/>
              <c:showSerName val="0"/>
              <c:showPercent val="0"/>
              <c:showBubbleSize val="0"/>
              <c:separator>
</c:separator>
              <c:extLst>
                <c:ext xmlns:c15="http://schemas.microsoft.com/office/drawing/2012/chart" uri="{CE6537A1-D6FC-4f65-9D91-7224C49458BB}">
                  <c15:layout/>
                  <c15:dlblFieldTable/>
                  <c15:showDataLabelsRange val="1"/>
                </c:ext>
              </c:extLst>
            </c:dLbl>
            <c:dLbl>
              <c:idx val="5"/>
              <c:layout/>
              <c:tx>
                <c:rich>
                  <a:bodyPr/>
                  <a:lstStyle/>
                  <a:p>
                    <a:fld id="{158313DB-950F-4042-8297-94D4AD12761A}" type="CELLRANGE">
                      <a:rPr lang="en-US"/>
                      <a:pPr/>
                      <a:t>[CELLRANGE]</a:t>
                    </a:fld>
                    <a:endParaRPr lang="en-US" baseline="0"/>
                  </a:p>
                  <a:p>
                    <a:fld id="{E0CF07E5-CD2E-421D-84C7-4682307407DF}" type="VALUE">
                      <a:rPr lang="en-US"/>
                      <a:pPr/>
                      <a:t>[VALUE]</a:t>
                    </a:fld>
                    <a:endParaRPr lang="en-US"/>
                  </a:p>
                </c:rich>
              </c:tx>
              <c:showLegendKey val="0"/>
              <c:showVal val="1"/>
              <c:showCatName val="0"/>
              <c:showSerName val="0"/>
              <c:showPercent val="0"/>
              <c:showBubbleSize val="0"/>
              <c:separator>
</c:separator>
              <c:extLst>
                <c:ext xmlns:c15="http://schemas.microsoft.com/office/drawing/2012/chart" uri="{CE6537A1-D6FC-4f65-9D91-7224C49458BB}">
                  <c15:layout/>
                  <c15:dlblFieldTable/>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multiLvlStrRef>
              <c:f>Sheet1!$T$2:$U$7</c:f>
              <c:multiLvlStrCache>
                <c:ptCount val="6"/>
                <c:lvl>
                  <c:pt idx="0">
                    <c:v>Latin America</c:v>
                  </c:pt>
                  <c:pt idx="1">
                    <c:v>Asia</c:v>
                  </c:pt>
                  <c:pt idx="2">
                    <c:v>All Others</c:v>
                  </c:pt>
                  <c:pt idx="3">
                    <c:v>Latin America</c:v>
                  </c:pt>
                  <c:pt idx="4">
                    <c:v>Asia</c:v>
                  </c:pt>
                  <c:pt idx="5">
                    <c:v>All Others</c:v>
                  </c:pt>
                </c:lvl>
                <c:lvl>
                  <c:pt idx="0">
                    <c:v>2005</c:v>
                  </c:pt>
                  <c:pt idx="3">
                    <c:v>2013</c:v>
                  </c:pt>
                </c:lvl>
              </c:multiLvlStrCache>
            </c:multiLvlStrRef>
          </c:cat>
          <c:val>
            <c:numRef>
              <c:f>Sheet1!$V$2:$V$7</c:f>
              <c:numCache>
                <c:formatCode>_(* #,##0_);_(* \(#,##0\);_(* "-"??_);_(@_)</c:formatCode>
                <c:ptCount val="6"/>
                <c:pt idx="0">
                  <c:v>86465</c:v>
                </c:pt>
                <c:pt idx="1">
                  <c:v>23446</c:v>
                </c:pt>
                <c:pt idx="2">
                  <c:v>16410</c:v>
                </c:pt>
                <c:pt idx="3">
                  <c:v>55572</c:v>
                </c:pt>
                <c:pt idx="4">
                  <c:v>53358</c:v>
                </c:pt>
                <c:pt idx="5">
                  <c:v>22400</c:v>
                </c:pt>
              </c:numCache>
            </c:numRef>
          </c:val>
          <c:extLst>
            <c:ext xmlns:c15="http://schemas.microsoft.com/office/drawing/2012/chart" uri="{02D57815-91ED-43cb-92C2-25804820EDAC}">
              <c15:datalabelsRange>
                <c15:f>Sheet1!$V$24:$V$29</c15:f>
                <c15:dlblRangeCache>
                  <c:ptCount val="6"/>
                  <c:pt idx="0">
                    <c:v>70.8%</c:v>
                  </c:pt>
                  <c:pt idx="1">
                    <c:v>56.0%</c:v>
                  </c:pt>
                  <c:pt idx="2">
                    <c:v>61.7%</c:v>
                  </c:pt>
                  <c:pt idx="3">
                    <c:v>59.8%</c:v>
                  </c:pt>
                  <c:pt idx="4">
                    <c:v>62.4%</c:v>
                  </c:pt>
                  <c:pt idx="5">
                    <c:v>65.0%</c:v>
                  </c:pt>
                </c15:dlblRangeCache>
              </c15:datalabelsRange>
            </c:ext>
          </c:extLst>
        </c:ser>
        <c:ser>
          <c:idx val="1"/>
          <c:order val="1"/>
          <c:tx>
            <c:strRef>
              <c:f>Sheet1!$W$1</c:f>
              <c:strCache>
                <c:ptCount val="1"/>
                <c:pt idx="0">
                  <c:v>Domestic</c:v>
                </c:pt>
              </c:strCache>
            </c:strRef>
          </c:tx>
          <c:spPr>
            <a:solidFill>
              <a:srgbClr val="917B4C"/>
            </a:solidFill>
            <a:ln>
              <a:solidFill>
                <a:sysClr val="windowText" lastClr="000000"/>
              </a:solidFill>
            </a:ln>
            <a:effectLst/>
          </c:spPr>
          <c:invertIfNegative val="0"/>
          <c:dLbls>
            <c:dLbl>
              <c:idx val="0"/>
              <c:layout/>
              <c:tx>
                <c:rich>
                  <a:bodyPr/>
                  <a:lstStyle/>
                  <a:p>
                    <a:fld id="{C853309A-94DF-4C75-B6D7-5854DA6C25F8}" type="CELLRANGE">
                      <a:rPr lang="en-US"/>
                      <a:pPr/>
                      <a:t>[CELLRANGE]</a:t>
                    </a:fld>
                    <a:endParaRPr lang="en-US" baseline="0"/>
                  </a:p>
                  <a:p>
                    <a:fld id="{7F198470-8809-4AF2-9B94-BE289707A4C6}" type="VALUE">
                      <a:rPr lang="en-US"/>
                      <a:pPr/>
                      <a:t>[VALUE]</a:t>
                    </a:fld>
                    <a:endParaRPr lang="en-US"/>
                  </a:p>
                </c:rich>
              </c:tx>
              <c:showLegendKey val="0"/>
              <c:showVal val="1"/>
              <c:showCatName val="0"/>
              <c:showSerName val="0"/>
              <c:showPercent val="0"/>
              <c:showBubbleSize val="0"/>
              <c:separator>
</c:separator>
              <c:extLst>
                <c:ext xmlns:c15="http://schemas.microsoft.com/office/drawing/2012/chart" uri="{CE6537A1-D6FC-4f65-9D91-7224C49458BB}">
                  <c15:layout/>
                  <c15:dlblFieldTable/>
                  <c15:showDataLabelsRange val="1"/>
                </c:ext>
              </c:extLst>
            </c:dLbl>
            <c:dLbl>
              <c:idx val="1"/>
              <c:layout/>
              <c:tx>
                <c:rich>
                  <a:bodyPr/>
                  <a:lstStyle/>
                  <a:p>
                    <a:fld id="{68FC5C8D-3316-4422-A6F2-FA860FBAC1DE}" type="CELLRANGE">
                      <a:rPr lang="en-US"/>
                      <a:pPr/>
                      <a:t>[CELLRANGE]</a:t>
                    </a:fld>
                    <a:endParaRPr lang="en-US" baseline="0"/>
                  </a:p>
                  <a:p>
                    <a:fld id="{8F9EF7DB-88B1-4C08-B066-E171224A7747}" type="VALUE">
                      <a:rPr lang="en-US"/>
                      <a:pPr/>
                      <a:t>[VALUE]</a:t>
                    </a:fld>
                    <a:endParaRPr lang="en-US"/>
                  </a:p>
                </c:rich>
              </c:tx>
              <c:showLegendKey val="0"/>
              <c:showVal val="1"/>
              <c:showCatName val="0"/>
              <c:showSerName val="0"/>
              <c:showPercent val="0"/>
              <c:showBubbleSize val="0"/>
              <c:separator>
</c:separator>
              <c:extLst>
                <c:ext xmlns:c15="http://schemas.microsoft.com/office/drawing/2012/chart" uri="{CE6537A1-D6FC-4f65-9D91-7224C49458BB}">
                  <c15:layout/>
                  <c15:dlblFieldTable/>
                  <c15:showDataLabelsRange val="1"/>
                </c:ext>
              </c:extLst>
            </c:dLbl>
            <c:dLbl>
              <c:idx val="2"/>
              <c:layout/>
              <c:tx>
                <c:rich>
                  <a:bodyPr/>
                  <a:lstStyle/>
                  <a:p>
                    <a:fld id="{674C4E3B-4575-4323-B405-8F0CED072445}" type="CELLRANGE">
                      <a:rPr lang="en-US"/>
                      <a:pPr/>
                      <a:t>[CELLRANGE]</a:t>
                    </a:fld>
                    <a:endParaRPr lang="en-US" baseline="0"/>
                  </a:p>
                  <a:p>
                    <a:fld id="{BEBC292B-EB7F-4C5E-9860-3097BED59AC6}" type="VALUE">
                      <a:rPr lang="en-US"/>
                      <a:pPr/>
                      <a:t>[VALUE]</a:t>
                    </a:fld>
                    <a:endParaRPr lang="en-US"/>
                  </a:p>
                </c:rich>
              </c:tx>
              <c:showLegendKey val="0"/>
              <c:showVal val="1"/>
              <c:showCatName val="0"/>
              <c:showSerName val="0"/>
              <c:showPercent val="0"/>
              <c:showBubbleSize val="0"/>
              <c:separator>
</c:separator>
              <c:extLst>
                <c:ext xmlns:c15="http://schemas.microsoft.com/office/drawing/2012/chart" uri="{CE6537A1-D6FC-4f65-9D91-7224C49458BB}">
                  <c15:layout/>
                  <c15:dlblFieldTable/>
                  <c15:showDataLabelsRange val="1"/>
                </c:ext>
              </c:extLst>
            </c:dLbl>
            <c:dLbl>
              <c:idx val="3"/>
              <c:layout/>
              <c:tx>
                <c:rich>
                  <a:bodyPr/>
                  <a:lstStyle/>
                  <a:p>
                    <a:fld id="{1547367A-85C2-41EB-989A-B9BC3EA0B100}" type="CELLRANGE">
                      <a:rPr lang="en-US"/>
                      <a:pPr/>
                      <a:t>[CELLRANGE]</a:t>
                    </a:fld>
                    <a:endParaRPr lang="en-US" baseline="0"/>
                  </a:p>
                  <a:p>
                    <a:fld id="{0283002E-E312-4B14-90EB-9244270865D6}" type="VALUE">
                      <a:rPr lang="en-US"/>
                      <a:pPr/>
                      <a:t>[VALUE]</a:t>
                    </a:fld>
                    <a:endParaRPr lang="en-US"/>
                  </a:p>
                </c:rich>
              </c:tx>
              <c:showLegendKey val="0"/>
              <c:showVal val="1"/>
              <c:showCatName val="0"/>
              <c:showSerName val="0"/>
              <c:showPercent val="0"/>
              <c:showBubbleSize val="0"/>
              <c:separator>
</c:separator>
              <c:extLst>
                <c:ext xmlns:c15="http://schemas.microsoft.com/office/drawing/2012/chart" uri="{CE6537A1-D6FC-4f65-9D91-7224C49458BB}">
                  <c15:layout/>
                  <c15:dlblFieldTable/>
                  <c15:showDataLabelsRange val="1"/>
                </c:ext>
              </c:extLst>
            </c:dLbl>
            <c:dLbl>
              <c:idx val="4"/>
              <c:layout/>
              <c:tx>
                <c:rich>
                  <a:bodyPr/>
                  <a:lstStyle/>
                  <a:p>
                    <a:fld id="{70E347A4-3E99-49D1-A0E0-7AC5D68F655C}" type="CELLRANGE">
                      <a:rPr lang="en-US"/>
                      <a:pPr/>
                      <a:t>[CELLRANGE]</a:t>
                    </a:fld>
                    <a:endParaRPr lang="en-US" baseline="0"/>
                  </a:p>
                  <a:p>
                    <a:fld id="{518CDF5C-63CF-4EB6-B001-5A3FCCB355FE}" type="VALUE">
                      <a:rPr lang="en-US"/>
                      <a:pPr/>
                      <a:t>[VALUE]</a:t>
                    </a:fld>
                    <a:endParaRPr lang="en-US"/>
                  </a:p>
                </c:rich>
              </c:tx>
              <c:showLegendKey val="0"/>
              <c:showVal val="1"/>
              <c:showCatName val="0"/>
              <c:showSerName val="0"/>
              <c:showPercent val="0"/>
              <c:showBubbleSize val="0"/>
              <c:separator>
</c:separator>
              <c:extLst>
                <c:ext xmlns:c15="http://schemas.microsoft.com/office/drawing/2012/chart" uri="{CE6537A1-D6FC-4f65-9D91-7224C49458BB}">
                  <c15:layout/>
                  <c15:dlblFieldTable/>
                  <c15:showDataLabelsRange val="1"/>
                </c:ext>
              </c:extLst>
            </c:dLbl>
            <c:dLbl>
              <c:idx val="5"/>
              <c:layout/>
              <c:tx>
                <c:rich>
                  <a:bodyPr/>
                  <a:lstStyle/>
                  <a:p>
                    <a:fld id="{83AC5978-02D6-49D6-9378-FA577224EC42}" type="CELLRANGE">
                      <a:rPr lang="en-US"/>
                      <a:pPr/>
                      <a:t>[CELLRANGE]</a:t>
                    </a:fld>
                    <a:endParaRPr lang="en-US" baseline="0"/>
                  </a:p>
                  <a:p>
                    <a:fld id="{EA40E8CC-A552-4C55-936E-CA9CDF952C60}" type="VALUE">
                      <a:rPr lang="en-US"/>
                      <a:pPr/>
                      <a:t>[VALUE]</a:t>
                    </a:fld>
                    <a:endParaRPr lang="en-US"/>
                  </a:p>
                </c:rich>
              </c:tx>
              <c:showLegendKey val="0"/>
              <c:showVal val="1"/>
              <c:showCatName val="0"/>
              <c:showSerName val="0"/>
              <c:showPercent val="0"/>
              <c:showBubbleSize val="0"/>
              <c:separator>
</c:separator>
              <c:extLst>
                <c:ext xmlns:c15="http://schemas.microsoft.com/office/drawing/2012/chart" uri="{CE6537A1-D6FC-4f65-9D91-7224C49458BB}">
                  <c15:layout/>
                  <c15:dlblFieldTable/>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multiLvlStrRef>
              <c:f>Sheet1!$T$2:$U$7</c:f>
              <c:multiLvlStrCache>
                <c:ptCount val="6"/>
                <c:lvl>
                  <c:pt idx="0">
                    <c:v>Latin America</c:v>
                  </c:pt>
                  <c:pt idx="1">
                    <c:v>Asia</c:v>
                  </c:pt>
                  <c:pt idx="2">
                    <c:v>All Others</c:v>
                  </c:pt>
                  <c:pt idx="3">
                    <c:v>Latin America</c:v>
                  </c:pt>
                  <c:pt idx="4">
                    <c:v>Asia</c:v>
                  </c:pt>
                  <c:pt idx="5">
                    <c:v>All Others</c:v>
                  </c:pt>
                </c:lvl>
                <c:lvl>
                  <c:pt idx="0">
                    <c:v>2005</c:v>
                  </c:pt>
                  <c:pt idx="3">
                    <c:v>2013</c:v>
                  </c:pt>
                </c:lvl>
              </c:multiLvlStrCache>
            </c:multiLvlStrRef>
          </c:cat>
          <c:val>
            <c:numRef>
              <c:f>Sheet1!$W$2:$W$7</c:f>
              <c:numCache>
                <c:formatCode>_(* #,##0_);_(* \(#,##0\);_(* "-"??_);_(@_)</c:formatCode>
                <c:ptCount val="6"/>
                <c:pt idx="0">
                  <c:v>35627</c:v>
                </c:pt>
                <c:pt idx="1">
                  <c:v>18390</c:v>
                </c:pt>
                <c:pt idx="2">
                  <c:v>10191</c:v>
                </c:pt>
                <c:pt idx="3">
                  <c:v>37295</c:v>
                </c:pt>
                <c:pt idx="4">
                  <c:v>32184</c:v>
                </c:pt>
                <c:pt idx="5">
                  <c:v>12040</c:v>
                </c:pt>
              </c:numCache>
            </c:numRef>
          </c:val>
          <c:extLst>
            <c:ext xmlns:c15="http://schemas.microsoft.com/office/drawing/2012/chart" uri="{02D57815-91ED-43cb-92C2-25804820EDAC}">
              <c15:datalabelsRange>
                <c15:f>Sheet1!$W$24:$W$29</c15:f>
                <c15:dlblRangeCache>
                  <c:ptCount val="6"/>
                  <c:pt idx="0">
                    <c:v>29.2%</c:v>
                  </c:pt>
                  <c:pt idx="1">
                    <c:v>44.0%</c:v>
                  </c:pt>
                  <c:pt idx="2">
                    <c:v>38.3%</c:v>
                  </c:pt>
                  <c:pt idx="3">
                    <c:v>40.2%</c:v>
                  </c:pt>
                  <c:pt idx="4">
                    <c:v>37.6%</c:v>
                  </c:pt>
                  <c:pt idx="5">
                    <c:v>35.0%</c:v>
                  </c:pt>
                </c15:dlblRangeCache>
              </c15:datalabelsRange>
            </c:ext>
          </c:extLst>
        </c:ser>
        <c:dLbls>
          <c:showLegendKey val="0"/>
          <c:showVal val="0"/>
          <c:showCatName val="0"/>
          <c:showSerName val="0"/>
          <c:showPercent val="0"/>
          <c:showBubbleSize val="0"/>
        </c:dLbls>
        <c:gapWidth val="50"/>
        <c:overlap val="100"/>
        <c:axId val="511834504"/>
        <c:axId val="511838032"/>
      </c:barChart>
      <c:catAx>
        <c:axId val="511834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11838032"/>
        <c:crosses val="autoZero"/>
        <c:auto val="1"/>
        <c:lblAlgn val="ctr"/>
        <c:lblOffset val="100"/>
        <c:noMultiLvlLbl val="0"/>
      </c:catAx>
      <c:valAx>
        <c:axId val="511838032"/>
        <c:scaling>
          <c:orientation val="minMax"/>
        </c:scaling>
        <c:delete val="1"/>
        <c:axPos val="b"/>
        <c:numFmt formatCode="_(* #,##0_);_(* \(#,##0\);_(* &quot;-&quot;??_);_(@_)" sourceLinked="1"/>
        <c:majorTickMark val="none"/>
        <c:minorTickMark val="none"/>
        <c:tickLblPos val="nextTo"/>
        <c:crossAx val="5118345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Sheet1!$W$258</c:f>
              <c:strCache>
                <c:ptCount val="1"/>
                <c:pt idx="0">
                  <c:v>International</c:v>
                </c:pt>
              </c:strCache>
            </c:strRef>
          </c:tx>
          <c:spPr>
            <a:solidFill>
              <a:srgbClr val="002878"/>
            </a:solidFill>
            <a:ln>
              <a:solidFill>
                <a:schemeClr val="tx1"/>
              </a:solidFill>
            </a:ln>
            <a:effectLst/>
          </c:spPr>
          <c:invertIfNegative val="0"/>
          <c:dLbls>
            <c:dLbl>
              <c:idx val="0"/>
              <c:layout/>
              <c:tx>
                <c:rich>
                  <a:bodyPr/>
                  <a:lstStyle/>
                  <a:p>
                    <a:fld id="{C2DDD547-B22F-4D6C-9A2D-6EACC2754239}" type="VALUE">
                      <a:rPr lang="en-US">
                        <a:solidFill>
                          <a:srgbClr val="FF000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Sheet1!$X$257:$Z$257</c:f>
              <c:strCache>
                <c:ptCount val="3"/>
                <c:pt idx="0">
                  <c:v>Latin America</c:v>
                </c:pt>
                <c:pt idx="1">
                  <c:v>Asia</c:v>
                </c:pt>
                <c:pt idx="2">
                  <c:v>All Others</c:v>
                </c:pt>
              </c:strCache>
            </c:strRef>
          </c:cat>
          <c:val>
            <c:numRef>
              <c:f>Sheet1!$X$258:$Z$258</c:f>
              <c:numCache>
                <c:formatCode>_(* #,##0_);_(* \(#,##0\);_(* "-"??_);_(@_)</c:formatCode>
                <c:ptCount val="3"/>
                <c:pt idx="0">
                  <c:v>-30893</c:v>
                </c:pt>
                <c:pt idx="1">
                  <c:v>29912</c:v>
                </c:pt>
                <c:pt idx="2">
                  <c:v>5990</c:v>
                </c:pt>
              </c:numCache>
            </c:numRef>
          </c:val>
        </c:ser>
        <c:ser>
          <c:idx val="1"/>
          <c:order val="1"/>
          <c:tx>
            <c:strRef>
              <c:f>Sheet1!$W$259</c:f>
              <c:strCache>
                <c:ptCount val="1"/>
                <c:pt idx="0">
                  <c:v>Domestic</c:v>
                </c:pt>
              </c:strCache>
            </c:strRef>
          </c:tx>
          <c:spPr>
            <a:solidFill>
              <a:srgbClr val="917B4C"/>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Sheet1!$X$257:$Z$257</c:f>
              <c:strCache>
                <c:ptCount val="3"/>
                <c:pt idx="0">
                  <c:v>Latin America</c:v>
                </c:pt>
                <c:pt idx="1">
                  <c:v>Asia</c:v>
                </c:pt>
                <c:pt idx="2">
                  <c:v>All Others</c:v>
                </c:pt>
              </c:strCache>
            </c:strRef>
          </c:cat>
          <c:val>
            <c:numRef>
              <c:f>Sheet1!$X$259:$Z$259</c:f>
              <c:numCache>
                <c:formatCode>_(* #,##0_);_(* \(#,##0\);_(* "-"??_);_(@_)</c:formatCode>
                <c:ptCount val="3"/>
                <c:pt idx="0">
                  <c:v>1668</c:v>
                </c:pt>
                <c:pt idx="1">
                  <c:v>13794</c:v>
                </c:pt>
                <c:pt idx="2">
                  <c:v>1849</c:v>
                </c:pt>
              </c:numCache>
            </c:numRef>
          </c:val>
        </c:ser>
        <c:dLbls>
          <c:showLegendKey val="0"/>
          <c:showVal val="0"/>
          <c:showCatName val="0"/>
          <c:showSerName val="0"/>
          <c:showPercent val="0"/>
          <c:showBubbleSize val="0"/>
        </c:dLbls>
        <c:gapWidth val="29"/>
        <c:axId val="788619144"/>
        <c:axId val="788619536"/>
      </c:barChart>
      <c:catAx>
        <c:axId val="788619144"/>
        <c:scaling>
          <c:orientation val="minMax"/>
        </c:scaling>
        <c:delete val="0"/>
        <c:axPos val="l"/>
        <c:majorGridlines>
          <c:spPr>
            <a:ln w="9525" cap="flat" cmpd="sng" algn="ctr">
              <a:solidFill>
                <a:schemeClr val="tx2">
                  <a:lumMod val="40000"/>
                  <a:lumOff val="60000"/>
                </a:schemeClr>
              </a:solidFill>
              <a:round/>
            </a:ln>
            <a:effectLst/>
          </c:spPr>
        </c:majorGridlines>
        <c:numFmt formatCode="General" sourceLinked="1"/>
        <c:majorTickMark val="none"/>
        <c:minorTickMark val="none"/>
        <c:tickLblPos val="high"/>
        <c:spPr>
          <a:noFill/>
          <a:ln w="9525" cap="flat" cmpd="sng" algn="ctr">
            <a:solidFill>
              <a:schemeClr val="accent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88619536"/>
        <c:crosses val="autoZero"/>
        <c:auto val="1"/>
        <c:lblAlgn val="ctr"/>
        <c:lblOffset val="100"/>
        <c:noMultiLvlLbl val="0"/>
      </c:catAx>
      <c:valAx>
        <c:axId val="788619536"/>
        <c:scaling>
          <c:orientation val="minMax"/>
        </c:scaling>
        <c:delete val="1"/>
        <c:axPos val="b"/>
        <c:numFmt formatCode="_(* #,##0_);_(* \(#,##0\);_(* &quot;-&quot;??_);_(@_)" sourceLinked="1"/>
        <c:majorTickMark val="none"/>
        <c:minorTickMark val="none"/>
        <c:tickLblPos val="nextTo"/>
        <c:crossAx val="788619144"/>
        <c:crosses val="autoZero"/>
        <c:crossBetween val="between"/>
      </c:valAx>
      <c:spPr>
        <a:noFill/>
        <a:ln>
          <a:solidFill>
            <a:schemeClr val="accent1"/>
          </a:solid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2458442694663"/>
          <c:y val="6.1375146359402534E-2"/>
          <c:w val="0.77674249052201805"/>
          <c:h val="0.78936150388584614"/>
        </c:manualLayout>
      </c:layout>
      <c:lineChart>
        <c:grouping val="standard"/>
        <c:varyColors val="0"/>
        <c:ser>
          <c:idx val="1"/>
          <c:order val="0"/>
          <c:tx>
            <c:strRef>
              <c:f>Sheet!$B$1</c:f>
              <c:strCache>
                <c:ptCount val="1"/>
                <c:pt idx="0">
                  <c:v>Zero Net Migration</c:v>
                </c:pt>
              </c:strCache>
            </c:strRef>
          </c:tx>
          <c:spPr>
            <a:ln w="50800" cmpd="sng">
              <a:solidFill>
                <a:schemeClr val="accent1"/>
              </a:solidFill>
              <a:prstDash val="sysDash"/>
            </a:ln>
          </c:spPr>
          <c:marker>
            <c:symbol val="none"/>
          </c:marker>
          <c:cat>
            <c:numRef>
              <c:f>Sheet!$A$2:$A$42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Sheet!$B$2:$B$42</c:f>
              <c:numCache>
                <c:formatCode>General</c:formatCode>
                <c:ptCount val="41"/>
                <c:pt idx="0">
                  <c:v>25.145561000000001</c:v>
                </c:pt>
                <c:pt idx="1">
                  <c:v>25.36814</c:v>
                </c:pt>
                <c:pt idx="2">
                  <c:v>25.587758000000001</c:v>
                </c:pt>
                <c:pt idx="3">
                  <c:v>25.804803</c:v>
                </c:pt>
                <c:pt idx="4">
                  <c:v>26.018996000000001</c:v>
                </c:pt>
                <c:pt idx="5">
                  <c:v>26.230098000000002</c:v>
                </c:pt>
                <c:pt idx="6">
                  <c:v>26.438030999999999</c:v>
                </c:pt>
                <c:pt idx="7">
                  <c:v>26.642845999999999</c:v>
                </c:pt>
                <c:pt idx="8">
                  <c:v>26.844587000000001</c:v>
                </c:pt>
                <c:pt idx="9">
                  <c:v>27.043215</c:v>
                </c:pt>
                <c:pt idx="10">
                  <c:v>27.238610000000001</c:v>
                </c:pt>
                <c:pt idx="11">
                  <c:v>27.430845999999999</c:v>
                </c:pt>
                <c:pt idx="12">
                  <c:v>27.619758000000001</c:v>
                </c:pt>
                <c:pt idx="13">
                  <c:v>27.805264000000001</c:v>
                </c:pt>
                <c:pt idx="14">
                  <c:v>27.987306</c:v>
                </c:pt>
                <c:pt idx="15">
                  <c:v>28.165689</c:v>
                </c:pt>
                <c:pt idx="16">
                  <c:v>28.340191999999998</c:v>
                </c:pt>
                <c:pt idx="17">
                  <c:v>28.510652</c:v>
                </c:pt>
                <c:pt idx="18">
                  <c:v>28.676462999999998</c:v>
                </c:pt>
                <c:pt idx="19">
                  <c:v>28.837655000000002</c:v>
                </c:pt>
                <c:pt idx="20">
                  <c:v>28.994209999999999</c:v>
                </c:pt>
                <c:pt idx="21">
                  <c:v>29.146457000000002</c:v>
                </c:pt>
                <c:pt idx="22">
                  <c:v>29.293369999999999</c:v>
                </c:pt>
                <c:pt idx="23">
                  <c:v>29.435223000000001</c:v>
                </c:pt>
                <c:pt idx="24">
                  <c:v>29.572471</c:v>
                </c:pt>
                <c:pt idx="25">
                  <c:v>29.705207000000001</c:v>
                </c:pt>
                <c:pt idx="26">
                  <c:v>29.833584999999999</c:v>
                </c:pt>
                <c:pt idx="27">
                  <c:v>29.957694</c:v>
                </c:pt>
                <c:pt idx="28">
                  <c:v>30.0776</c:v>
                </c:pt>
                <c:pt idx="29">
                  <c:v>30.193458</c:v>
                </c:pt>
                <c:pt idx="30">
                  <c:v>30.305304</c:v>
                </c:pt>
                <c:pt idx="31">
                  <c:v>30.413550000000001</c:v>
                </c:pt>
                <c:pt idx="32">
                  <c:v>30.517688</c:v>
                </c:pt>
                <c:pt idx="33">
                  <c:v>30.617889999999999</c:v>
                </c:pt>
                <c:pt idx="34">
                  <c:v>30.714751</c:v>
                </c:pt>
                <c:pt idx="35">
                  <c:v>30.808219000000001</c:v>
                </c:pt>
                <c:pt idx="36">
                  <c:v>30.89922</c:v>
                </c:pt>
                <c:pt idx="37">
                  <c:v>30.988289999999999</c:v>
                </c:pt>
                <c:pt idx="38">
                  <c:v>31.075662000000001</c:v>
                </c:pt>
                <c:pt idx="39">
                  <c:v>31.161595999999999</c:v>
                </c:pt>
                <c:pt idx="40">
                  <c:v>31.246355000000001</c:v>
                </c:pt>
              </c:numCache>
            </c:numRef>
          </c:val>
          <c:smooth val="0"/>
          <c:extLst xmlns:c16r2="http://schemas.microsoft.com/office/drawing/2015/06/chart">
            <c:ext xmlns:c16="http://schemas.microsoft.com/office/drawing/2014/chart" uri="{C3380CC4-5D6E-409C-BE32-E72D297353CC}">
              <c16:uniqueId val="{00000000-E49D-42AC-B50A-3E04CB31E36F}"/>
            </c:ext>
          </c:extLst>
        </c:ser>
        <c:ser>
          <c:idx val="2"/>
          <c:order val="1"/>
          <c:tx>
            <c:strRef>
              <c:f>Sheet!$C$1</c:f>
              <c:strCache>
                <c:ptCount val="1"/>
                <c:pt idx="0">
                  <c:v>Half 2000 -2010</c:v>
                </c:pt>
              </c:strCache>
            </c:strRef>
          </c:tx>
          <c:spPr>
            <a:ln w="50800" cmpd="sng">
              <a:solidFill>
                <a:srgbClr val="996600"/>
              </a:solidFill>
            </a:ln>
          </c:spPr>
          <c:marker>
            <c:symbol val="none"/>
          </c:marker>
          <c:cat>
            <c:numRef>
              <c:f>Sheet!$A$2:$A$42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Sheet!$C$2:$C$42</c:f>
              <c:numCache>
                <c:formatCode>General</c:formatCode>
                <c:ptCount val="41"/>
                <c:pt idx="0">
                  <c:v>25.145561000000001</c:v>
                </c:pt>
                <c:pt idx="1">
                  <c:v>25.499699</c:v>
                </c:pt>
                <c:pt idx="2">
                  <c:v>25.857199999999999</c:v>
                </c:pt>
                <c:pt idx="3">
                  <c:v>26.217849999999999</c:v>
                </c:pt>
                <c:pt idx="4">
                  <c:v>26.581256</c:v>
                </c:pt>
                <c:pt idx="5">
                  <c:v>26.947116000000001</c:v>
                </c:pt>
                <c:pt idx="6">
                  <c:v>27.315362</c:v>
                </c:pt>
                <c:pt idx="7">
                  <c:v>27.686233999999999</c:v>
                </c:pt>
                <c:pt idx="8">
                  <c:v>28.059417</c:v>
                </c:pt>
                <c:pt idx="9">
                  <c:v>28.435222</c:v>
                </c:pt>
                <c:pt idx="10">
                  <c:v>28.813282000000001</c:v>
                </c:pt>
                <c:pt idx="11">
                  <c:v>29.193542999999998</c:v>
                </c:pt>
                <c:pt idx="12">
                  <c:v>29.576077999999999</c:v>
                </c:pt>
                <c:pt idx="13">
                  <c:v>29.960483</c:v>
                </c:pt>
                <c:pt idx="14">
                  <c:v>30.346675000000001</c:v>
                </c:pt>
                <c:pt idx="15">
                  <c:v>30.734321000000001</c:v>
                </c:pt>
                <c:pt idx="16">
                  <c:v>31.12311</c:v>
                </c:pt>
                <c:pt idx="17">
                  <c:v>31.512597</c:v>
                </c:pt>
                <c:pt idx="18">
                  <c:v>31.902068</c:v>
                </c:pt>
                <c:pt idx="19">
                  <c:v>32.291314</c:v>
                </c:pt>
                <c:pt idx="20">
                  <c:v>32.680216999999999</c:v>
                </c:pt>
                <c:pt idx="21">
                  <c:v>33.069124000000002</c:v>
                </c:pt>
                <c:pt idx="22">
                  <c:v>33.456995999999997</c:v>
                </c:pt>
                <c:pt idx="23">
                  <c:v>33.844034000000001</c:v>
                </c:pt>
                <c:pt idx="24">
                  <c:v>34.230595999999998</c:v>
                </c:pt>
                <c:pt idx="25">
                  <c:v>34.616889999999998</c:v>
                </c:pt>
                <c:pt idx="26">
                  <c:v>35.003182000000002</c:v>
                </c:pt>
                <c:pt idx="27">
                  <c:v>35.389580000000002</c:v>
                </c:pt>
                <c:pt idx="28">
                  <c:v>35.776102000000002</c:v>
                </c:pt>
                <c:pt idx="29">
                  <c:v>36.163116000000002</c:v>
                </c:pt>
                <c:pt idx="30">
                  <c:v>36.550595000000001</c:v>
                </c:pt>
                <c:pt idx="31">
                  <c:v>36.938879</c:v>
                </c:pt>
                <c:pt idx="32">
                  <c:v>37.327562</c:v>
                </c:pt>
                <c:pt idx="33">
                  <c:v>37.716926000000001</c:v>
                </c:pt>
                <c:pt idx="34">
                  <c:v>38.107567000000003</c:v>
                </c:pt>
                <c:pt idx="35">
                  <c:v>38.499538000000001</c:v>
                </c:pt>
                <c:pt idx="36">
                  <c:v>38.893625</c:v>
                </c:pt>
                <c:pt idx="37">
                  <c:v>39.290774999999996</c:v>
                </c:pt>
                <c:pt idx="38">
                  <c:v>39.691096999999999</c:v>
                </c:pt>
                <c:pt idx="39">
                  <c:v>40.095109000000001</c:v>
                </c:pt>
                <c:pt idx="40">
                  <c:v>40.502749000000001</c:v>
                </c:pt>
              </c:numCache>
            </c:numRef>
          </c:val>
          <c:smooth val="0"/>
          <c:extLst xmlns:c16r2="http://schemas.microsoft.com/office/drawing/2015/06/chart">
            <c:ext xmlns:c16="http://schemas.microsoft.com/office/drawing/2014/chart" uri="{C3380CC4-5D6E-409C-BE32-E72D297353CC}">
              <c16:uniqueId val="{00000001-E49D-42AC-B50A-3E04CB31E36F}"/>
            </c:ext>
          </c:extLst>
        </c:ser>
        <c:ser>
          <c:idx val="3"/>
          <c:order val="2"/>
          <c:tx>
            <c:strRef>
              <c:f>Sheet!$D$1</c:f>
              <c:strCache>
                <c:ptCount val="1"/>
                <c:pt idx="0">
                  <c:v>2000 -2010</c:v>
                </c:pt>
              </c:strCache>
            </c:strRef>
          </c:tx>
          <c:spPr>
            <a:ln w="57150" cmpd="dbl">
              <a:solidFill>
                <a:srgbClr val="002060"/>
              </a:solidFill>
            </a:ln>
          </c:spPr>
          <c:marker>
            <c:symbol val="none"/>
          </c:marker>
          <c:cat>
            <c:numRef>
              <c:f>Sheet!$A$2:$A$42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Sheet!$D$2:$D$42</c:f>
              <c:numCache>
                <c:formatCode>General</c:formatCode>
                <c:ptCount val="41"/>
                <c:pt idx="0">
                  <c:v>25.145561000000001</c:v>
                </c:pt>
                <c:pt idx="1">
                  <c:v>25.631695000000001</c:v>
                </c:pt>
                <c:pt idx="2">
                  <c:v>26.130047000000001</c:v>
                </c:pt>
                <c:pt idx="3">
                  <c:v>26.640165</c:v>
                </c:pt>
                <c:pt idx="4">
                  <c:v>27.161942</c:v>
                </c:pt>
                <c:pt idx="5">
                  <c:v>27.695284000000001</c:v>
                </c:pt>
                <c:pt idx="6">
                  <c:v>28.240245000000002</c:v>
                </c:pt>
                <c:pt idx="7">
                  <c:v>28.79729</c:v>
                </c:pt>
                <c:pt idx="8">
                  <c:v>29.366479000000002</c:v>
                </c:pt>
                <c:pt idx="9">
                  <c:v>29.948091000000002</c:v>
                </c:pt>
                <c:pt idx="10">
                  <c:v>30.541978</c:v>
                </c:pt>
                <c:pt idx="11">
                  <c:v>31.148299000000002</c:v>
                </c:pt>
                <c:pt idx="12">
                  <c:v>31.767295000000001</c:v>
                </c:pt>
                <c:pt idx="13">
                  <c:v>32.398820000000001</c:v>
                </c:pt>
                <c:pt idx="14">
                  <c:v>33.042844000000002</c:v>
                </c:pt>
                <c:pt idx="15">
                  <c:v>33.699306999999997</c:v>
                </c:pt>
                <c:pt idx="16">
                  <c:v>34.367812000000001</c:v>
                </c:pt>
                <c:pt idx="17">
                  <c:v>35.048138999999999</c:v>
                </c:pt>
                <c:pt idx="18">
                  <c:v>35.739576</c:v>
                </c:pt>
                <c:pt idx="19">
                  <c:v>36.441844000000003</c:v>
                </c:pt>
                <c:pt idx="20">
                  <c:v>37.155084000000002</c:v>
                </c:pt>
                <c:pt idx="21">
                  <c:v>37.879807999999997</c:v>
                </c:pt>
                <c:pt idx="22">
                  <c:v>38.615544999999997</c:v>
                </c:pt>
                <c:pt idx="23">
                  <c:v>39.362271</c:v>
                </c:pt>
                <c:pt idx="24">
                  <c:v>40.120967999999998</c:v>
                </c:pt>
                <c:pt idx="25">
                  <c:v>40.892254999999999</c:v>
                </c:pt>
                <c:pt idx="26">
                  <c:v>41.676431999999998</c:v>
                </c:pt>
                <c:pt idx="27">
                  <c:v>42.474367999999998</c:v>
                </c:pt>
                <c:pt idx="28">
                  <c:v>43.286563999999998</c:v>
                </c:pt>
                <c:pt idx="29">
                  <c:v>44.113563999999997</c:v>
                </c:pt>
                <c:pt idx="30">
                  <c:v>44.955896000000003</c:v>
                </c:pt>
                <c:pt idx="31">
                  <c:v>45.814205999999999</c:v>
                </c:pt>
                <c:pt idx="32">
                  <c:v>46.688597999999999</c:v>
                </c:pt>
                <c:pt idx="33">
                  <c:v>47.579642999999997</c:v>
                </c:pt>
                <c:pt idx="34">
                  <c:v>48.488715999999997</c:v>
                </c:pt>
                <c:pt idx="35">
                  <c:v>49.416164999999999</c:v>
                </c:pt>
                <c:pt idx="36">
                  <c:v>50.363232000000004</c:v>
                </c:pt>
                <c:pt idx="37">
                  <c:v>51.331195999999998</c:v>
                </c:pt>
                <c:pt idx="38">
                  <c:v>52.321083999999999</c:v>
                </c:pt>
                <c:pt idx="39">
                  <c:v>53.333517000000001</c:v>
                </c:pt>
                <c:pt idx="40">
                  <c:v>54.369297000000003</c:v>
                </c:pt>
              </c:numCache>
            </c:numRef>
          </c:val>
          <c:smooth val="0"/>
          <c:extLst xmlns:c16r2="http://schemas.microsoft.com/office/drawing/2015/06/chart">
            <c:ext xmlns:c16="http://schemas.microsoft.com/office/drawing/2014/chart" uri="{C3380CC4-5D6E-409C-BE32-E72D297353CC}">
              <c16:uniqueId val="{00000002-E49D-42AC-B50A-3E04CB31E36F}"/>
            </c:ext>
          </c:extLst>
        </c:ser>
        <c:ser>
          <c:idx val="0"/>
          <c:order val="3"/>
          <c:tx>
            <c:strRef>
              <c:f>Sheet!$E$1</c:f>
              <c:strCache>
                <c:ptCount val="1"/>
                <c:pt idx="0">
                  <c:v>2010 -2015</c:v>
                </c:pt>
              </c:strCache>
            </c:strRef>
          </c:tx>
          <c:spPr>
            <a:ln w="44450">
              <a:solidFill>
                <a:schemeClr val="accent2"/>
              </a:solidFill>
            </a:ln>
          </c:spPr>
          <c:marker>
            <c:symbol val="none"/>
          </c:marker>
          <c:val>
            <c:numRef>
              <c:f>Sheet!$E$2:$E$42</c:f>
              <c:numCache>
                <c:formatCode>General</c:formatCode>
                <c:ptCount val="41"/>
                <c:pt idx="0">
                  <c:v>25.145561000000001</c:v>
                </c:pt>
                <c:pt idx="1">
                  <c:v>25.560866999999998</c:v>
                </c:pt>
                <c:pt idx="2">
                  <c:v>25.982796</c:v>
                </c:pt>
                <c:pt idx="3">
                  <c:v>26.411553999999999</c:v>
                </c:pt>
                <c:pt idx="4">
                  <c:v>26.847197999999999</c:v>
                </c:pt>
                <c:pt idx="5">
                  <c:v>27.289849</c:v>
                </c:pt>
                <c:pt idx="6">
                  <c:v>27.739236999999999</c:v>
                </c:pt>
                <c:pt idx="7">
                  <c:v>28.195917999999999</c:v>
                </c:pt>
                <c:pt idx="8">
                  <c:v>28.659986</c:v>
                </c:pt>
                <c:pt idx="9">
                  <c:v>29.131564000000001</c:v>
                </c:pt>
                <c:pt idx="10">
                  <c:v>29.610797999999999</c:v>
                </c:pt>
                <c:pt idx="11">
                  <c:v>30.097591999999999</c:v>
                </c:pt>
                <c:pt idx="12">
                  <c:v>30.592002000000001</c:v>
                </c:pt>
                <c:pt idx="13">
                  <c:v>31.094014000000001</c:v>
                </c:pt>
                <c:pt idx="14">
                  <c:v>31.603586</c:v>
                </c:pt>
                <c:pt idx="15">
                  <c:v>32.120618999999998</c:v>
                </c:pt>
                <c:pt idx="16">
                  <c:v>32.644846000000001</c:v>
                </c:pt>
                <c:pt idx="17">
                  <c:v>33.176082999999998</c:v>
                </c:pt>
                <c:pt idx="18">
                  <c:v>33.714047000000001</c:v>
                </c:pt>
                <c:pt idx="19">
                  <c:v>34.258343000000004</c:v>
                </c:pt>
                <c:pt idx="20">
                  <c:v>34.808596000000001</c:v>
                </c:pt>
                <c:pt idx="21">
                  <c:v>35.364516000000002</c:v>
                </c:pt>
                <c:pt idx="22">
                  <c:v>35.926034000000001</c:v>
                </c:pt>
                <c:pt idx="23">
                  <c:v>36.493169000000002</c:v>
                </c:pt>
                <c:pt idx="24">
                  <c:v>37.065918000000003</c:v>
                </c:pt>
                <c:pt idx="25">
                  <c:v>37.644506999999997</c:v>
                </c:pt>
                <c:pt idx="26">
                  <c:v>38.229151000000002</c:v>
                </c:pt>
                <c:pt idx="27">
                  <c:v>38.820807000000002</c:v>
                </c:pt>
                <c:pt idx="28">
                  <c:v>39.419739</c:v>
                </c:pt>
                <c:pt idx="29">
                  <c:v>40.026367999999998</c:v>
                </c:pt>
                <c:pt idx="30">
                  <c:v>40.641319000000003</c:v>
                </c:pt>
                <c:pt idx="31">
                  <c:v>41.265099999999997</c:v>
                </c:pt>
                <c:pt idx="32">
                  <c:v>41.898122000000001</c:v>
                </c:pt>
                <c:pt idx="33">
                  <c:v>42.541187999999998</c:v>
                </c:pt>
                <c:pt idx="34">
                  <c:v>43.195070000000001</c:v>
                </c:pt>
                <c:pt idx="35">
                  <c:v>43.860542000000002</c:v>
                </c:pt>
                <c:pt idx="36">
                  <c:v>44.538311999999998</c:v>
                </c:pt>
                <c:pt idx="37">
                  <c:v>45.229095999999998</c:v>
                </c:pt>
                <c:pt idx="38">
                  <c:v>45.933566999999996</c:v>
                </c:pt>
                <c:pt idx="39">
                  <c:v>46.652445999999998</c:v>
                </c:pt>
                <c:pt idx="40">
                  <c:v>47.386428000000002</c:v>
                </c:pt>
              </c:numCache>
            </c:numRef>
          </c:val>
          <c:smooth val="0"/>
          <c:extLst xmlns:c16r2="http://schemas.microsoft.com/office/drawing/2015/06/chart">
            <c:ext xmlns:c16="http://schemas.microsoft.com/office/drawing/2014/chart" uri="{C3380CC4-5D6E-409C-BE32-E72D297353CC}">
              <c16:uniqueId val="{00000003-E49D-42AC-B50A-3E04CB31E36F}"/>
            </c:ext>
          </c:extLst>
        </c:ser>
        <c:dLbls>
          <c:showLegendKey val="0"/>
          <c:showVal val="0"/>
          <c:showCatName val="0"/>
          <c:showSerName val="0"/>
          <c:showPercent val="0"/>
          <c:showBubbleSize val="0"/>
        </c:dLbls>
        <c:smooth val="0"/>
        <c:axId val="511838424"/>
        <c:axId val="511832936"/>
      </c:lineChart>
      <c:catAx>
        <c:axId val="511838424"/>
        <c:scaling>
          <c:orientation val="minMax"/>
        </c:scaling>
        <c:delete val="0"/>
        <c:axPos val="b"/>
        <c:numFmt formatCode="General" sourceLinked="1"/>
        <c:majorTickMark val="out"/>
        <c:minorTickMark val="none"/>
        <c:tickLblPos val="nextTo"/>
        <c:txPr>
          <a:bodyPr rot="2700000"/>
          <a:lstStyle/>
          <a:p>
            <a:pPr>
              <a:defRPr sz="1400"/>
            </a:pPr>
            <a:endParaRPr lang="en-US"/>
          </a:p>
        </c:txPr>
        <c:crossAx val="511832936"/>
        <c:crosses val="autoZero"/>
        <c:auto val="1"/>
        <c:lblAlgn val="ctr"/>
        <c:lblOffset val="0"/>
        <c:tickLblSkip val="5"/>
        <c:noMultiLvlLbl val="0"/>
      </c:catAx>
      <c:valAx>
        <c:axId val="511832936"/>
        <c:scaling>
          <c:orientation val="minMax"/>
          <c:min val="20"/>
        </c:scaling>
        <c:delete val="0"/>
        <c:axPos val="l"/>
        <c:majorGridlines/>
        <c:title>
          <c:tx>
            <c:rich>
              <a:bodyPr/>
              <a:lstStyle/>
              <a:p>
                <a:pPr>
                  <a:defRPr/>
                </a:pPr>
                <a:r>
                  <a:rPr lang="en-US" dirty="0" smtClean="0"/>
                  <a:t>Millions</a:t>
                </a:r>
                <a:endParaRPr lang="en-US" dirty="0"/>
              </a:p>
            </c:rich>
          </c:tx>
          <c:layout/>
          <c:overlay val="0"/>
        </c:title>
        <c:numFmt formatCode="0" sourceLinked="0"/>
        <c:majorTickMark val="out"/>
        <c:minorTickMark val="none"/>
        <c:tickLblPos val="nextTo"/>
        <c:crossAx val="511838424"/>
        <c:crosses val="autoZero"/>
        <c:crossBetween val="midCat"/>
      </c:valAx>
    </c:plotArea>
    <c:legend>
      <c:legendPos val="l"/>
      <c:layout>
        <c:manualLayout>
          <c:xMode val="edge"/>
          <c:yMode val="edge"/>
          <c:x val="0.13875692621755614"/>
          <c:y val="0.1117884020045586"/>
          <c:w val="0.24976876154369596"/>
          <c:h val="0.27068733761651703"/>
        </c:manualLayout>
      </c:layout>
      <c:overlay val="1"/>
      <c:spPr>
        <a:solidFill>
          <a:schemeClr val="bg1"/>
        </a:solidFill>
        <a:ln>
          <a:solidFill>
            <a:schemeClr val="bg1">
              <a:lumMod val="65000"/>
            </a:schemeClr>
          </a:solidFill>
        </a:ln>
        <a:effectLst>
          <a:outerShdw blurRad="50800" dist="38100" dir="2700000" algn="tl" rotWithShape="0">
            <a:prstClr val="black">
              <a:alpha val="40000"/>
            </a:prstClr>
          </a:outerShdw>
        </a:effectLst>
      </c:spPr>
      <c:txPr>
        <a:bodyPr/>
        <a:lstStyle/>
        <a:p>
          <a:pPr>
            <a:defRPr sz="1600"/>
          </a:pPr>
          <a:endParaRPr lang="en-US"/>
        </a:p>
      </c:txPr>
    </c:legend>
    <c:plotVisOnly val="1"/>
    <c:dispBlanksAs val="gap"/>
    <c:showDLblsOverMax val="0"/>
  </c:chart>
  <c:txPr>
    <a:bodyPr/>
    <a:lstStyle/>
    <a:p>
      <a:pPr>
        <a:defRPr sz="20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2458442694663"/>
          <c:y val="6.1375146359402534E-2"/>
          <c:w val="0.77674249052201805"/>
          <c:h val="0.78936150388584614"/>
        </c:manualLayout>
      </c:layout>
      <c:lineChart>
        <c:grouping val="standard"/>
        <c:varyColors val="0"/>
        <c:ser>
          <c:idx val="1"/>
          <c:order val="0"/>
          <c:tx>
            <c:strRef>
              <c:f>Sheet!$B$1</c:f>
              <c:strCache>
                <c:ptCount val="1"/>
                <c:pt idx="0">
                  <c:v>Zero Net Migration</c:v>
                </c:pt>
              </c:strCache>
            </c:strRef>
          </c:tx>
          <c:spPr>
            <a:ln w="50800" cmpd="sng">
              <a:solidFill>
                <a:schemeClr val="accent1"/>
              </a:solidFill>
              <a:prstDash val="sysDash"/>
            </a:ln>
          </c:spPr>
          <c:marker>
            <c:symbol val="none"/>
          </c:marker>
          <c:cat>
            <c:numRef>
              <c:f>Sheet!$A$2:$A$42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Sheet!$B$2:$B$42</c:f>
              <c:numCache>
                <c:formatCode>General</c:formatCode>
                <c:ptCount val="11"/>
                <c:pt idx="0">
                  <c:v>25.145561000000001</c:v>
                </c:pt>
                <c:pt idx="1">
                  <c:v>25.36814</c:v>
                </c:pt>
                <c:pt idx="2">
                  <c:v>25.587758000000001</c:v>
                </c:pt>
                <c:pt idx="3">
                  <c:v>25.804803</c:v>
                </c:pt>
                <c:pt idx="4">
                  <c:v>26.018996000000001</c:v>
                </c:pt>
                <c:pt idx="5">
                  <c:v>26.230098000000002</c:v>
                </c:pt>
                <c:pt idx="6">
                  <c:v>26.438030999999999</c:v>
                </c:pt>
                <c:pt idx="7">
                  <c:v>26.642845999999999</c:v>
                </c:pt>
                <c:pt idx="8">
                  <c:v>26.844587000000001</c:v>
                </c:pt>
                <c:pt idx="9">
                  <c:v>27.043215</c:v>
                </c:pt>
                <c:pt idx="10">
                  <c:v>27.238610000000001</c:v>
                </c:pt>
              </c:numCache>
            </c:numRef>
          </c:val>
          <c:smooth val="0"/>
          <c:extLst xmlns:c16r2="http://schemas.microsoft.com/office/drawing/2015/06/chart">
            <c:ext xmlns:c16="http://schemas.microsoft.com/office/drawing/2014/chart" uri="{C3380CC4-5D6E-409C-BE32-E72D297353CC}">
              <c16:uniqueId val="{00000000-2CF6-47FA-9908-1DA4392B931E}"/>
            </c:ext>
          </c:extLst>
        </c:ser>
        <c:ser>
          <c:idx val="2"/>
          <c:order val="1"/>
          <c:tx>
            <c:strRef>
              <c:f>Sheet!$C$1</c:f>
              <c:strCache>
                <c:ptCount val="1"/>
                <c:pt idx="0">
                  <c:v>Half 2000 -2010</c:v>
                </c:pt>
              </c:strCache>
            </c:strRef>
          </c:tx>
          <c:spPr>
            <a:ln w="50800" cmpd="sng">
              <a:solidFill>
                <a:srgbClr val="996600"/>
              </a:solidFill>
            </a:ln>
          </c:spPr>
          <c:marker>
            <c:symbol val="none"/>
          </c:marker>
          <c:cat>
            <c:numRef>
              <c:f>Sheet!$A$2:$A$42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Sheet!$C$2:$C$42</c:f>
              <c:numCache>
                <c:formatCode>General</c:formatCode>
                <c:ptCount val="11"/>
                <c:pt idx="0">
                  <c:v>25.145561000000001</c:v>
                </c:pt>
                <c:pt idx="1">
                  <c:v>25.499699</c:v>
                </c:pt>
                <c:pt idx="2">
                  <c:v>25.857199999999999</c:v>
                </c:pt>
                <c:pt idx="3">
                  <c:v>26.217849999999999</c:v>
                </c:pt>
                <c:pt idx="4">
                  <c:v>26.581256</c:v>
                </c:pt>
                <c:pt idx="5">
                  <c:v>26.947116000000001</c:v>
                </c:pt>
                <c:pt idx="6">
                  <c:v>27.315362</c:v>
                </c:pt>
                <c:pt idx="7">
                  <c:v>27.686233999999999</c:v>
                </c:pt>
                <c:pt idx="8">
                  <c:v>28.059417</c:v>
                </c:pt>
                <c:pt idx="9">
                  <c:v>28.435222</c:v>
                </c:pt>
                <c:pt idx="10">
                  <c:v>28.813282000000001</c:v>
                </c:pt>
              </c:numCache>
            </c:numRef>
          </c:val>
          <c:smooth val="0"/>
          <c:extLst xmlns:c16r2="http://schemas.microsoft.com/office/drawing/2015/06/chart">
            <c:ext xmlns:c16="http://schemas.microsoft.com/office/drawing/2014/chart" uri="{C3380CC4-5D6E-409C-BE32-E72D297353CC}">
              <c16:uniqueId val="{00000001-2CF6-47FA-9908-1DA4392B931E}"/>
            </c:ext>
          </c:extLst>
        </c:ser>
        <c:ser>
          <c:idx val="3"/>
          <c:order val="2"/>
          <c:tx>
            <c:strRef>
              <c:f>Sheet!$D$1</c:f>
              <c:strCache>
                <c:ptCount val="1"/>
                <c:pt idx="0">
                  <c:v>2000 -2010</c:v>
                </c:pt>
              </c:strCache>
            </c:strRef>
          </c:tx>
          <c:spPr>
            <a:ln w="57150" cmpd="dbl">
              <a:solidFill>
                <a:srgbClr val="002060"/>
              </a:solidFill>
            </a:ln>
          </c:spPr>
          <c:marker>
            <c:symbol val="none"/>
          </c:marker>
          <c:cat>
            <c:numRef>
              <c:f>Sheet!$A$2:$A$42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Sheet!$D$2:$D$42</c:f>
              <c:numCache>
                <c:formatCode>General</c:formatCode>
                <c:ptCount val="11"/>
                <c:pt idx="0">
                  <c:v>25.145561000000001</c:v>
                </c:pt>
                <c:pt idx="1">
                  <c:v>25.631695000000001</c:v>
                </c:pt>
                <c:pt idx="2">
                  <c:v>26.130047000000001</c:v>
                </c:pt>
                <c:pt idx="3">
                  <c:v>26.640165</c:v>
                </c:pt>
                <c:pt idx="4">
                  <c:v>27.161942</c:v>
                </c:pt>
                <c:pt idx="5">
                  <c:v>27.695284000000001</c:v>
                </c:pt>
                <c:pt idx="6">
                  <c:v>28.240245000000002</c:v>
                </c:pt>
                <c:pt idx="7">
                  <c:v>28.79729</c:v>
                </c:pt>
                <c:pt idx="8">
                  <c:v>29.366479000000002</c:v>
                </c:pt>
                <c:pt idx="9">
                  <c:v>29.948091000000002</c:v>
                </c:pt>
                <c:pt idx="10">
                  <c:v>30.541978</c:v>
                </c:pt>
              </c:numCache>
            </c:numRef>
          </c:val>
          <c:smooth val="0"/>
          <c:extLst xmlns:c16r2="http://schemas.microsoft.com/office/drawing/2015/06/chart">
            <c:ext xmlns:c16="http://schemas.microsoft.com/office/drawing/2014/chart" uri="{C3380CC4-5D6E-409C-BE32-E72D297353CC}">
              <c16:uniqueId val="{00000002-2CF6-47FA-9908-1DA4392B931E}"/>
            </c:ext>
          </c:extLst>
        </c:ser>
        <c:ser>
          <c:idx val="0"/>
          <c:order val="3"/>
          <c:tx>
            <c:strRef>
              <c:f>Sheet!$E$1</c:f>
              <c:strCache>
                <c:ptCount val="1"/>
                <c:pt idx="0">
                  <c:v>2010 -2015</c:v>
                </c:pt>
              </c:strCache>
            </c:strRef>
          </c:tx>
          <c:spPr>
            <a:ln w="44450">
              <a:solidFill>
                <a:schemeClr val="accent2"/>
              </a:solidFill>
            </a:ln>
          </c:spPr>
          <c:marker>
            <c:symbol val="none"/>
          </c:marker>
          <c:cat>
            <c:strLit>
              <c:ptCount val="11"/>
              <c:pt idx="0">
                <c:v>2010</c:v>
              </c:pt>
              <c:pt idx="1">
                <c:v>2011</c:v>
              </c:pt>
              <c:pt idx="2">
                <c:v>2012</c:v>
              </c:pt>
              <c:pt idx="3">
                <c:v>2013</c:v>
              </c:pt>
              <c:pt idx="4">
                <c:v>2014</c:v>
              </c:pt>
              <c:pt idx="5">
                <c:v>2015</c:v>
              </c:pt>
              <c:pt idx="6">
                <c:v>2016</c:v>
              </c:pt>
              <c:pt idx="7">
                <c:v>2017</c:v>
              </c:pt>
              <c:pt idx="8">
                <c:v>2018</c:v>
              </c:pt>
              <c:pt idx="9">
                <c:v>2019</c:v>
              </c:pt>
              <c:pt idx="10">
                <c:v>2020</c:v>
              </c:pt>
              <c:extLst>
                <c:ext xmlns:c15="http://schemas.microsoft.com/office/drawing/2012/chart" uri="{02D57815-91ED-43cb-92C2-25804820EDAC}">
                  <c15:autoCat val="1"/>
                </c:ext>
              </c:extLst>
            </c:strLit>
          </c:cat>
          <c:val>
            <c:numRef>
              <c:f>Sheet!$E$2:$E$42</c:f>
              <c:numCache>
                <c:formatCode>General</c:formatCode>
                <c:ptCount val="11"/>
                <c:pt idx="0">
                  <c:v>25.145561000000001</c:v>
                </c:pt>
                <c:pt idx="1">
                  <c:v>25.560866999999998</c:v>
                </c:pt>
                <c:pt idx="2">
                  <c:v>25.982796</c:v>
                </c:pt>
                <c:pt idx="3">
                  <c:v>26.411553999999999</c:v>
                </c:pt>
                <c:pt idx="4">
                  <c:v>26.847197999999999</c:v>
                </c:pt>
                <c:pt idx="5">
                  <c:v>27.289849</c:v>
                </c:pt>
                <c:pt idx="6">
                  <c:v>27.739236999999999</c:v>
                </c:pt>
                <c:pt idx="7">
                  <c:v>28.195917999999999</c:v>
                </c:pt>
                <c:pt idx="8">
                  <c:v>28.659986</c:v>
                </c:pt>
                <c:pt idx="9">
                  <c:v>29.131564000000001</c:v>
                </c:pt>
                <c:pt idx="10">
                  <c:v>29.610797999999999</c:v>
                </c:pt>
              </c:numCache>
            </c:numRef>
          </c:val>
          <c:smooth val="0"/>
          <c:extLst xmlns:c16r2="http://schemas.microsoft.com/office/drawing/2015/06/chart">
            <c:ext xmlns:c16="http://schemas.microsoft.com/office/drawing/2014/chart" uri="{C3380CC4-5D6E-409C-BE32-E72D297353CC}">
              <c16:uniqueId val="{00000003-2CF6-47FA-9908-1DA4392B931E}"/>
            </c:ext>
          </c:extLst>
        </c:ser>
        <c:ser>
          <c:idx val="4"/>
          <c:order val="4"/>
          <c:tx>
            <c:strRef>
              <c:f>Sheet!$F$1</c:f>
              <c:strCache>
                <c:ptCount val="1"/>
                <c:pt idx="0">
                  <c:v>Estimates</c:v>
                </c:pt>
              </c:strCache>
            </c:strRef>
          </c:tx>
          <c:spPr>
            <a:ln w="44450"/>
          </c:spPr>
          <c:marker>
            <c:symbol val="square"/>
            <c:size val="5"/>
          </c:marker>
          <c:cat>
            <c:strLit>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extLst>
                <c:ext xmlns:c15="http://schemas.microsoft.com/office/drawing/2012/chart" uri="{02D57815-91ED-43cb-92C2-25804820EDAC}">
                  <c15:autoCat val="1"/>
                </c:ext>
              </c:extLst>
            </c:strLit>
          </c:cat>
          <c:val>
            <c:numRef>
              <c:f>Sheet!$F$2:$F$8</c:f>
              <c:numCache>
                <c:formatCode>General</c:formatCode>
                <c:ptCount val="7"/>
                <c:pt idx="0">
                  <c:v>25.145561000000001</c:v>
                </c:pt>
                <c:pt idx="1">
                  <c:v>25.657477</c:v>
                </c:pt>
                <c:pt idx="2">
                  <c:v>26.094422000000002</c:v>
                </c:pt>
                <c:pt idx="3">
                  <c:v>26.505637</c:v>
                </c:pt>
                <c:pt idx="4">
                  <c:v>26.956958</c:v>
                </c:pt>
                <c:pt idx="5">
                  <c:v>27.469114000000001</c:v>
                </c:pt>
                <c:pt idx="6">
                  <c:v>27.862596</c:v>
                </c:pt>
              </c:numCache>
            </c:numRef>
          </c:val>
          <c:smooth val="0"/>
          <c:extLst xmlns:c16r2="http://schemas.microsoft.com/office/drawing/2015/06/chart">
            <c:ext xmlns:c16="http://schemas.microsoft.com/office/drawing/2014/chart" uri="{C3380CC4-5D6E-409C-BE32-E72D297353CC}">
              <c16:uniqueId val="{00000004-2CF6-47FA-9908-1DA4392B931E}"/>
            </c:ext>
          </c:extLst>
        </c:ser>
        <c:dLbls>
          <c:showLegendKey val="0"/>
          <c:showVal val="0"/>
          <c:showCatName val="0"/>
          <c:showSerName val="0"/>
          <c:showPercent val="0"/>
          <c:showBubbleSize val="0"/>
        </c:dLbls>
        <c:smooth val="0"/>
        <c:axId val="511842736"/>
        <c:axId val="511840776"/>
      </c:lineChart>
      <c:catAx>
        <c:axId val="511842736"/>
        <c:scaling>
          <c:orientation val="minMax"/>
        </c:scaling>
        <c:delete val="0"/>
        <c:axPos val="b"/>
        <c:numFmt formatCode="General" sourceLinked="1"/>
        <c:majorTickMark val="out"/>
        <c:minorTickMark val="none"/>
        <c:tickLblPos val="nextTo"/>
        <c:txPr>
          <a:bodyPr rot="2700000"/>
          <a:lstStyle/>
          <a:p>
            <a:pPr>
              <a:defRPr/>
            </a:pPr>
            <a:endParaRPr lang="en-US"/>
          </a:p>
        </c:txPr>
        <c:crossAx val="511840776"/>
        <c:crosses val="autoZero"/>
        <c:auto val="1"/>
        <c:lblAlgn val="ctr"/>
        <c:lblOffset val="0"/>
        <c:noMultiLvlLbl val="0"/>
      </c:catAx>
      <c:valAx>
        <c:axId val="511840776"/>
        <c:scaling>
          <c:orientation val="minMax"/>
          <c:min val="24"/>
        </c:scaling>
        <c:delete val="0"/>
        <c:axPos val="l"/>
        <c:majorGridlines/>
        <c:title>
          <c:tx>
            <c:rich>
              <a:bodyPr/>
              <a:lstStyle/>
              <a:p>
                <a:pPr>
                  <a:defRPr/>
                </a:pPr>
                <a:r>
                  <a:rPr lang="en-US" dirty="0" smtClean="0"/>
                  <a:t>Millions</a:t>
                </a:r>
                <a:endParaRPr lang="en-US" dirty="0"/>
              </a:p>
            </c:rich>
          </c:tx>
          <c:layout/>
          <c:overlay val="0"/>
        </c:title>
        <c:numFmt formatCode="0" sourceLinked="0"/>
        <c:majorTickMark val="out"/>
        <c:minorTickMark val="none"/>
        <c:tickLblPos val="nextTo"/>
        <c:crossAx val="511842736"/>
        <c:crosses val="autoZero"/>
        <c:crossBetween val="midCat"/>
      </c:valAx>
    </c:plotArea>
    <c:legend>
      <c:legendPos val="l"/>
      <c:layout>
        <c:manualLayout>
          <c:xMode val="edge"/>
          <c:yMode val="edge"/>
          <c:x val="0.13875692621755614"/>
          <c:y val="0.1117884020045586"/>
          <c:w val="0.24976876154369596"/>
          <c:h val="0.33835917202064625"/>
        </c:manualLayout>
      </c:layout>
      <c:overlay val="1"/>
      <c:spPr>
        <a:solidFill>
          <a:schemeClr val="bg1"/>
        </a:solidFill>
        <a:ln>
          <a:solidFill>
            <a:schemeClr val="bg1">
              <a:lumMod val="65000"/>
            </a:schemeClr>
          </a:solidFill>
        </a:ln>
        <a:effectLst>
          <a:outerShdw blurRad="50800" dist="38100" dir="2700000" algn="tl" rotWithShape="0">
            <a:prstClr val="black">
              <a:alpha val="40000"/>
            </a:prstClr>
          </a:outerShdw>
        </a:effectLst>
      </c:spPr>
      <c:txPr>
        <a:bodyPr/>
        <a:lstStyle/>
        <a:p>
          <a:pPr>
            <a:defRPr sz="1600"/>
          </a:pPr>
          <a:endParaRPr lang="en-US"/>
        </a:p>
      </c:txPr>
    </c:legend>
    <c:plotVisOnly val="1"/>
    <c:dispBlanksAs val="gap"/>
    <c:showDLblsOverMax val="0"/>
  </c:chart>
  <c:txPr>
    <a:bodyPr/>
    <a:lstStyle/>
    <a:p>
      <a:pPr>
        <a:defRPr sz="2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Sheet1!$G$64</c:f>
              <c:strCache>
                <c:ptCount val="1"/>
                <c:pt idx="0">
                  <c:v>Texas Native-Born Population as a Percent of U.S. Native-Born Population</c:v>
                </c:pt>
              </c:strCache>
            </c:strRef>
          </c:tx>
          <c:spPr>
            <a:solidFill>
              <a:srgbClr val="917B4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917B4C"/>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Sheet1!$F$65:$F$81</c:f>
              <c:numCache>
                <c:formatCode>General</c:formatCode>
                <c:ptCount val="17"/>
                <c:pt idx="0">
                  <c:v>2010</c:v>
                </c:pt>
                <c:pt idx="1">
                  <c:v>2000</c:v>
                </c:pt>
                <c:pt idx="2">
                  <c:v>1990</c:v>
                </c:pt>
                <c:pt idx="3">
                  <c:v>1980</c:v>
                </c:pt>
                <c:pt idx="4">
                  <c:v>1970</c:v>
                </c:pt>
                <c:pt idx="5">
                  <c:v>1960</c:v>
                </c:pt>
                <c:pt idx="6">
                  <c:v>1950</c:v>
                </c:pt>
                <c:pt idx="7">
                  <c:v>1940</c:v>
                </c:pt>
                <c:pt idx="8">
                  <c:v>1930</c:v>
                </c:pt>
                <c:pt idx="9">
                  <c:v>1920</c:v>
                </c:pt>
                <c:pt idx="10">
                  <c:v>1910</c:v>
                </c:pt>
                <c:pt idx="11">
                  <c:v>1900</c:v>
                </c:pt>
                <c:pt idx="12">
                  <c:v>1890</c:v>
                </c:pt>
                <c:pt idx="13">
                  <c:v>1880</c:v>
                </c:pt>
                <c:pt idx="14">
                  <c:v>1870</c:v>
                </c:pt>
                <c:pt idx="15">
                  <c:v>1860</c:v>
                </c:pt>
                <c:pt idx="16">
                  <c:v>1850</c:v>
                </c:pt>
              </c:numCache>
            </c:numRef>
          </c:cat>
          <c:val>
            <c:numRef>
              <c:f>Sheet1!$G$65:$G$81</c:f>
              <c:numCache>
                <c:formatCode>0.0%</c:formatCode>
                <c:ptCount val="17"/>
                <c:pt idx="0">
                  <c:v>7.8379978517325755E-2</c:v>
                </c:pt>
                <c:pt idx="1">
                  <c:v>7.1718628525704972E-2</c:v>
                </c:pt>
                <c:pt idx="2">
                  <c:v>6.7536914947621554E-2</c:v>
                </c:pt>
                <c:pt idx="3">
                  <c:v>6.2941761774203589E-2</c:v>
                </c:pt>
                <c:pt idx="4">
                  <c:v>5.6230155829260858E-2</c:v>
                </c:pt>
                <c:pt idx="5">
                  <c:v>5.4737026416235041E-2</c:v>
                </c:pt>
                <c:pt idx="6">
                  <c:v>5.296502509514011E-2</c:v>
                </c:pt>
                <c:pt idx="7">
                  <c:v>5.1462235753057695E-2</c:v>
                </c:pt>
                <c:pt idx="8">
                  <c:v>5.0312083172712484E-2</c:v>
                </c:pt>
                <c:pt idx="9">
                  <c:v>4.6839518165871098E-2</c:v>
                </c:pt>
                <c:pt idx="10">
                  <c:v>4.6581348769851476E-2</c:v>
                </c:pt>
                <c:pt idx="11">
                  <c:v>4.3704627851221915E-2</c:v>
                </c:pt>
                <c:pt idx="12">
                  <c:v>3.9019327913746474E-2</c:v>
                </c:pt>
                <c:pt idx="13">
                  <c:v>3.3975950780939485E-2</c:v>
                </c:pt>
                <c:pt idx="14">
                  <c:v>2.2920334191523287E-2</c:v>
                </c:pt>
                <c:pt idx="15">
                  <c:v>2.0538389395144206E-2</c:v>
                </c:pt>
                <c:pt idx="16">
                  <c:v>9.3048384243219432E-3</c:v>
                </c:pt>
              </c:numCache>
            </c:numRef>
          </c:val>
        </c:ser>
        <c:ser>
          <c:idx val="1"/>
          <c:order val="1"/>
          <c:tx>
            <c:strRef>
              <c:f>Sheet1!$H$64</c:f>
              <c:strCache>
                <c:ptCount val="1"/>
                <c:pt idx="0">
                  <c:v>Texas Foreign-Born Population as a Percent of U.S. Foreign-Born Population</c:v>
                </c:pt>
              </c:strCache>
            </c:strRef>
          </c:tx>
          <c:spPr>
            <a:solidFill>
              <a:srgbClr val="00287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2878"/>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Sheet1!$F$65:$F$81</c:f>
              <c:numCache>
                <c:formatCode>General</c:formatCode>
                <c:ptCount val="17"/>
                <c:pt idx="0">
                  <c:v>2010</c:v>
                </c:pt>
                <c:pt idx="1">
                  <c:v>2000</c:v>
                </c:pt>
                <c:pt idx="2">
                  <c:v>1990</c:v>
                </c:pt>
                <c:pt idx="3">
                  <c:v>1980</c:v>
                </c:pt>
                <c:pt idx="4">
                  <c:v>1970</c:v>
                </c:pt>
                <c:pt idx="5">
                  <c:v>1960</c:v>
                </c:pt>
                <c:pt idx="6">
                  <c:v>1950</c:v>
                </c:pt>
                <c:pt idx="7">
                  <c:v>1940</c:v>
                </c:pt>
                <c:pt idx="8">
                  <c:v>1930</c:v>
                </c:pt>
                <c:pt idx="9">
                  <c:v>1920</c:v>
                </c:pt>
                <c:pt idx="10">
                  <c:v>1910</c:v>
                </c:pt>
                <c:pt idx="11">
                  <c:v>1900</c:v>
                </c:pt>
                <c:pt idx="12">
                  <c:v>1890</c:v>
                </c:pt>
                <c:pt idx="13">
                  <c:v>1880</c:v>
                </c:pt>
                <c:pt idx="14">
                  <c:v>1870</c:v>
                </c:pt>
                <c:pt idx="15">
                  <c:v>1860</c:v>
                </c:pt>
                <c:pt idx="16">
                  <c:v>1850</c:v>
                </c:pt>
              </c:numCache>
            </c:numRef>
          </c:cat>
          <c:val>
            <c:numRef>
              <c:f>Sheet1!$H$65:$H$81</c:f>
              <c:numCache>
                <c:formatCode>0.0%</c:formatCode>
                <c:ptCount val="17"/>
                <c:pt idx="0">
                  <c:v>0.10366518508151522</c:v>
                </c:pt>
                <c:pt idx="1">
                  <c:v>9.321243238330959E-2</c:v>
                </c:pt>
                <c:pt idx="2">
                  <c:v>7.7119018080148052E-2</c:v>
                </c:pt>
                <c:pt idx="3">
                  <c:v>6.0810988368814392E-2</c:v>
                </c:pt>
                <c:pt idx="4">
                  <c:v>3.2203168171661523E-2</c:v>
                </c:pt>
                <c:pt idx="5">
                  <c:v>3.0682543889528013E-2</c:v>
                </c:pt>
                <c:pt idx="6">
                  <c:v>2.681979377418181E-2</c:v>
                </c:pt>
                <c:pt idx="7">
                  <c:v>2.0313075684335592E-2</c:v>
                </c:pt>
                <c:pt idx="8">
                  <c:v>2.550571667475468E-2</c:v>
                </c:pt>
                <c:pt idx="9">
                  <c:v>2.613605702934883E-2</c:v>
                </c:pt>
                <c:pt idx="10">
                  <c:v>1.7900269357110588E-2</c:v>
                </c:pt>
                <c:pt idx="11">
                  <c:v>1.7343797805996087E-2</c:v>
                </c:pt>
                <c:pt idx="12">
                  <c:v>1.6536593629936688E-2</c:v>
                </c:pt>
                <c:pt idx="13">
                  <c:v>1.7158230242383804E-2</c:v>
                </c:pt>
                <c:pt idx="14">
                  <c:v>1.1210424431975046E-2</c:v>
                </c:pt>
                <c:pt idx="15">
                  <c:v>1.0491707897437285E-2</c:v>
                </c:pt>
                <c:pt idx="16">
                  <c:v>7.877120309079293E-3</c:v>
                </c:pt>
              </c:numCache>
            </c:numRef>
          </c:val>
        </c:ser>
        <c:dLbls>
          <c:showLegendKey val="0"/>
          <c:showVal val="0"/>
          <c:showCatName val="0"/>
          <c:showSerName val="0"/>
          <c:showPercent val="0"/>
          <c:showBubbleSize val="0"/>
        </c:dLbls>
        <c:gapWidth val="50"/>
        <c:axId val="793478432"/>
        <c:axId val="793479608"/>
      </c:barChart>
      <c:catAx>
        <c:axId val="793478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93479608"/>
        <c:crosses val="autoZero"/>
        <c:auto val="1"/>
        <c:lblAlgn val="ctr"/>
        <c:lblOffset val="100"/>
        <c:tickMarkSkip val="1"/>
        <c:noMultiLvlLbl val="0"/>
      </c:catAx>
      <c:valAx>
        <c:axId val="793479608"/>
        <c:scaling>
          <c:orientation val="minMax"/>
          <c:min val="-1.0000000000000002E-2"/>
        </c:scaling>
        <c:delete val="1"/>
        <c:axPos val="b"/>
        <c:numFmt formatCode="0.0%" sourceLinked="1"/>
        <c:majorTickMark val="none"/>
        <c:minorTickMark val="none"/>
        <c:tickLblPos val="nextTo"/>
        <c:crossAx val="793478432"/>
        <c:crosses val="autoZero"/>
        <c:crossBetween val="between"/>
      </c:valAx>
      <c:spPr>
        <a:noFill/>
        <a:ln>
          <a:solidFill>
            <a:schemeClr val="tx1">
              <a:lumMod val="15000"/>
              <a:lumOff val="85000"/>
            </a:schemeClr>
          </a:solidFill>
        </a:ln>
        <a:effectLst/>
      </c:spPr>
    </c:plotArea>
    <c:legend>
      <c:legendPos val="b"/>
      <c:layout>
        <c:manualLayout>
          <c:xMode val="edge"/>
          <c:yMode val="edge"/>
          <c:x val="2.2892064921646037E-2"/>
          <c:y val="0.89929045993714307"/>
          <c:w val="0.77339143381456776"/>
          <c:h val="0.1007095807295062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'nst-est2017-alldata'!$B$4</c:f>
              <c:strCache>
                <c:ptCount val="1"/>
                <c:pt idx="0">
                  <c:v>Texas</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'nst-est2017-alldata'!$N$2:$T$2</c:f>
              <c:numCache>
                <c:formatCode>General</c:formatCode>
                <c:ptCount val="7"/>
                <c:pt idx="0">
                  <c:v>2011</c:v>
                </c:pt>
                <c:pt idx="1">
                  <c:v>2012</c:v>
                </c:pt>
                <c:pt idx="2">
                  <c:v>2013</c:v>
                </c:pt>
                <c:pt idx="3">
                  <c:v>2014</c:v>
                </c:pt>
                <c:pt idx="4">
                  <c:v>2015</c:v>
                </c:pt>
                <c:pt idx="5">
                  <c:v>2016</c:v>
                </c:pt>
                <c:pt idx="6">
                  <c:v>2017</c:v>
                </c:pt>
              </c:numCache>
            </c:numRef>
          </c:cat>
          <c:val>
            <c:numRef>
              <c:f>'nst-est2017-alldata'!$N$4:$T$4</c:f>
              <c:numCache>
                <c:formatCode>_(* #,##0_);_(* \(#,##0\);_(* "-"??_);_(@_)</c:formatCode>
                <c:ptCount val="7"/>
                <c:pt idx="0">
                  <c:v>402776</c:v>
                </c:pt>
                <c:pt idx="1">
                  <c:v>433903</c:v>
                </c:pt>
                <c:pt idx="2">
                  <c:v>400952</c:v>
                </c:pt>
                <c:pt idx="3">
                  <c:v>475157</c:v>
                </c:pt>
                <c:pt idx="4">
                  <c:v>500444</c:v>
                </c:pt>
                <c:pt idx="5">
                  <c:v>449982</c:v>
                </c:pt>
                <c:pt idx="6">
                  <c:v>399734</c:v>
                </c:pt>
              </c:numCache>
            </c:numRef>
          </c:val>
          <c:extLst xmlns:c16r2="http://schemas.microsoft.com/office/drawing/2015/06/chart">
            <c:ext xmlns:c16="http://schemas.microsoft.com/office/drawing/2014/chart" uri="{C3380CC4-5D6E-409C-BE32-E72D297353CC}">
              <c16:uniqueId val="{00000000-7E3A-40B6-9E81-0DBEE6A4D711}"/>
            </c:ext>
          </c:extLst>
        </c:ser>
        <c:ser>
          <c:idx val="1"/>
          <c:order val="1"/>
          <c:tx>
            <c:strRef>
              <c:f>'nst-est2017-alldata'!$B$5</c:f>
              <c:strCache>
                <c:ptCount val="1"/>
                <c:pt idx="0">
                  <c:v>Florida</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'nst-est2017-alldata'!$N$2:$T$2</c:f>
              <c:numCache>
                <c:formatCode>General</c:formatCode>
                <c:ptCount val="7"/>
                <c:pt idx="0">
                  <c:v>2011</c:v>
                </c:pt>
                <c:pt idx="1">
                  <c:v>2012</c:v>
                </c:pt>
                <c:pt idx="2">
                  <c:v>2013</c:v>
                </c:pt>
                <c:pt idx="3">
                  <c:v>2014</c:v>
                </c:pt>
                <c:pt idx="4">
                  <c:v>2015</c:v>
                </c:pt>
                <c:pt idx="5">
                  <c:v>2016</c:v>
                </c:pt>
                <c:pt idx="6">
                  <c:v>2017</c:v>
                </c:pt>
              </c:numCache>
            </c:numRef>
          </c:cat>
          <c:val>
            <c:numRef>
              <c:f>'nst-est2017-alldata'!$N$5:$T$5</c:f>
              <c:numCache>
                <c:formatCode>_(* #,##0_);_(* \(#,##0\);_(* "-"??_);_(@_)</c:formatCode>
                <c:ptCount val="7"/>
                <c:pt idx="0">
                  <c:v>250908</c:v>
                </c:pt>
                <c:pt idx="1">
                  <c:v>243958</c:v>
                </c:pt>
                <c:pt idx="2">
                  <c:v>243600</c:v>
                </c:pt>
                <c:pt idx="3">
                  <c:v>312820</c:v>
                </c:pt>
                <c:pt idx="4">
                  <c:v>370820</c:v>
                </c:pt>
                <c:pt idx="5">
                  <c:v>388022</c:v>
                </c:pt>
                <c:pt idx="6">
                  <c:v>327811</c:v>
                </c:pt>
              </c:numCache>
            </c:numRef>
          </c:val>
          <c:extLst xmlns:c16r2="http://schemas.microsoft.com/office/drawing/2015/06/chart">
            <c:ext xmlns:c16="http://schemas.microsoft.com/office/drawing/2014/chart" uri="{C3380CC4-5D6E-409C-BE32-E72D297353CC}">
              <c16:uniqueId val="{00000001-7E3A-40B6-9E81-0DBEE6A4D711}"/>
            </c:ext>
          </c:extLst>
        </c:ser>
        <c:ser>
          <c:idx val="2"/>
          <c:order val="2"/>
          <c:tx>
            <c:strRef>
              <c:f>'nst-est2017-alldata'!$B$6</c:f>
              <c:strCache>
                <c:ptCount val="1"/>
                <c:pt idx="0">
                  <c:v>California</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'nst-est2017-alldata'!$N$2:$T$2</c:f>
              <c:numCache>
                <c:formatCode>General</c:formatCode>
                <c:ptCount val="7"/>
                <c:pt idx="0">
                  <c:v>2011</c:v>
                </c:pt>
                <c:pt idx="1">
                  <c:v>2012</c:v>
                </c:pt>
                <c:pt idx="2">
                  <c:v>2013</c:v>
                </c:pt>
                <c:pt idx="3">
                  <c:v>2014</c:v>
                </c:pt>
                <c:pt idx="4">
                  <c:v>2015</c:v>
                </c:pt>
                <c:pt idx="5">
                  <c:v>2016</c:v>
                </c:pt>
                <c:pt idx="6">
                  <c:v>2017</c:v>
                </c:pt>
              </c:numCache>
            </c:numRef>
          </c:cat>
          <c:val>
            <c:numRef>
              <c:f>'nst-est2017-alldata'!$N$6:$T$6</c:f>
              <c:numCache>
                <c:formatCode>_(* #,##0_);_(* \(#,##0\);_(* "-"??_);_(@_)</c:formatCode>
                <c:ptCount val="7"/>
                <c:pt idx="0">
                  <c:v>344964</c:v>
                </c:pt>
                <c:pt idx="1">
                  <c:v>346352</c:v>
                </c:pt>
                <c:pt idx="2">
                  <c:v>328377</c:v>
                </c:pt>
                <c:pt idx="3">
                  <c:v>353895</c:v>
                </c:pt>
                <c:pt idx="4">
                  <c:v>331166</c:v>
                </c:pt>
                <c:pt idx="5">
                  <c:v>264032</c:v>
                </c:pt>
                <c:pt idx="6">
                  <c:v>240177</c:v>
                </c:pt>
              </c:numCache>
            </c:numRef>
          </c:val>
          <c:extLst xmlns:c16r2="http://schemas.microsoft.com/office/drawing/2015/06/chart">
            <c:ext xmlns:c16="http://schemas.microsoft.com/office/drawing/2014/chart" uri="{C3380CC4-5D6E-409C-BE32-E72D297353CC}">
              <c16:uniqueId val="{00000002-7E3A-40B6-9E81-0DBEE6A4D711}"/>
            </c:ext>
          </c:extLst>
        </c:ser>
        <c:dLbls>
          <c:showLegendKey val="0"/>
          <c:showVal val="0"/>
          <c:showCatName val="0"/>
          <c:showSerName val="0"/>
          <c:showPercent val="0"/>
          <c:showBubbleSize val="0"/>
        </c:dLbls>
        <c:gapWidth val="219"/>
        <c:overlap val="-27"/>
        <c:axId val="379954480"/>
        <c:axId val="379956832"/>
      </c:barChart>
      <c:catAx>
        <c:axId val="379954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79956832"/>
        <c:crosses val="autoZero"/>
        <c:auto val="1"/>
        <c:lblAlgn val="ctr"/>
        <c:lblOffset val="100"/>
        <c:noMultiLvlLbl val="0"/>
      </c:catAx>
      <c:valAx>
        <c:axId val="379956832"/>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99544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34514435695541"/>
          <c:y val="0.30076443569553807"/>
          <c:w val="0.83465485564304465"/>
          <c:h val="0.41322980460775738"/>
        </c:manualLayout>
      </c:layout>
      <c:barChart>
        <c:barDir val="col"/>
        <c:grouping val="clustered"/>
        <c:varyColors val="0"/>
        <c:ser>
          <c:idx val="0"/>
          <c:order val="0"/>
          <c:tx>
            <c:strRef>
              <c:f>'nst-est2017-alldata'!$B$4</c:f>
              <c:strCache>
                <c:ptCount val="1"/>
                <c:pt idx="0">
                  <c:v>Texas</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'nst-est2017-alldata'!$AL$2:$AR$2</c:f>
              <c:numCache>
                <c:formatCode>General</c:formatCode>
                <c:ptCount val="7"/>
                <c:pt idx="0">
                  <c:v>2011</c:v>
                </c:pt>
                <c:pt idx="1">
                  <c:v>2012</c:v>
                </c:pt>
                <c:pt idx="2">
                  <c:v>2013</c:v>
                </c:pt>
                <c:pt idx="3">
                  <c:v>2014</c:v>
                </c:pt>
                <c:pt idx="4">
                  <c:v>2015</c:v>
                </c:pt>
                <c:pt idx="5">
                  <c:v>2016</c:v>
                </c:pt>
                <c:pt idx="6">
                  <c:v>2017</c:v>
                </c:pt>
              </c:numCache>
            </c:numRef>
          </c:cat>
          <c:val>
            <c:numRef>
              <c:f>'nst-est2017-alldata'!$AL$4:$AR$4</c:f>
              <c:numCache>
                <c:formatCode>_(* #,##0_);_(* \(#,##0\);_(* "-"??_);_(@_)</c:formatCode>
                <c:ptCount val="7"/>
                <c:pt idx="0">
                  <c:v>213651</c:v>
                </c:pt>
                <c:pt idx="1">
                  <c:v>208964</c:v>
                </c:pt>
                <c:pt idx="2">
                  <c:v>205795</c:v>
                </c:pt>
                <c:pt idx="3">
                  <c:v>213541</c:v>
                </c:pt>
                <c:pt idx="4">
                  <c:v>214380</c:v>
                </c:pt>
                <c:pt idx="5">
                  <c:v>212021</c:v>
                </c:pt>
                <c:pt idx="6">
                  <c:v>209690</c:v>
                </c:pt>
              </c:numCache>
            </c:numRef>
          </c:val>
          <c:extLst xmlns:c16r2="http://schemas.microsoft.com/office/drawing/2015/06/chart">
            <c:ext xmlns:c16="http://schemas.microsoft.com/office/drawing/2014/chart" uri="{C3380CC4-5D6E-409C-BE32-E72D297353CC}">
              <c16:uniqueId val="{00000000-5FB1-4F43-B106-90691D53014B}"/>
            </c:ext>
          </c:extLst>
        </c:ser>
        <c:ser>
          <c:idx val="1"/>
          <c:order val="1"/>
          <c:tx>
            <c:strRef>
              <c:f>'nst-est2017-alldata'!$B$5</c:f>
              <c:strCache>
                <c:ptCount val="1"/>
                <c:pt idx="0">
                  <c:v>Florida</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'nst-est2017-alldata'!$AL$2:$AR$2</c:f>
              <c:numCache>
                <c:formatCode>General</c:formatCode>
                <c:ptCount val="7"/>
                <c:pt idx="0">
                  <c:v>2011</c:v>
                </c:pt>
                <c:pt idx="1">
                  <c:v>2012</c:v>
                </c:pt>
                <c:pt idx="2">
                  <c:v>2013</c:v>
                </c:pt>
                <c:pt idx="3">
                  <c:v>2014</c:v>
                </c:pt>
                <c:pt idx="4">
                  <c:v>2015</c:v>
                </c:pt>
                <c:pt idx="5">
                  <c:v>2016</c:v>
                </c:pt>
                <c:pt idx="6">
                  <c:v>2017</c:v>
                </c:pt>
              </c:numCache>
            </c:numRef>
          </c:cat>
          <c:val>
            <c:numRef>
              <c:f>'nst-est2017-alldata'!$AL$5:$AR$5</c:f>
              <c:numCache>
                <c:formatCode>_(* #,##0_);_(* \(#,##0\);_(* "-"??_);_(@_)</c:formatCode>
                <c:ptCount val="7"/>
                <c:pt idx="0">
                  <c:v>38710</c:v>
                </c:pt>
                <c:pt idx="1">
                  <c:v>40265</c:v>
                </c:pt>
                <c:pt idx="2">
                  <c:v>31345</c:v>
                </c:pt>
                <c:pt idx="3">
                  <c:v>37268</c:v>
                </c:pt>
                <c:pt idx="4">
                  <c:v>30762</c:v>
                </c:pt>
                <c:pt idx="5">
                  <c:v>25592</c:v>
                </c:pt>
                <c:pt idx="6">
                  <c:v>22019</c:v>
                </c:pt>
              </c:numCache>
            </c:numRef>
          </c:val>
          <c:extLst xmlns:c16r2="http://schemas.microsoft.com/office/drawing/2015/06/chart">
            <c:ext xmlns:c16="http://schemas.microsoft.com/office/drawing/2014/chart" uri="{C3380CC4-5D6E-409C-BE32-E72D297353CC}">
              <c16:uniqueId val="{00000001-5FB1-4F43-B106-90691D53014B}"/>
            </c:ext>
          </c:extLst>
        </c:ser>
        <c:ser>
          <c:idx val="2"/>
          <c:order val="2"/>
          <c:tx>
            <c:strRef>
              <c:f>'nst-est2017-alldata'!$B$6</c:f>
              <c:strCache>
                <c:ptCount val="1"/>
                <c:pt idx="0">
                  <c:v>California</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'nst-est2017-alldata'!$AL$2:$AR$2</c:f>
              <c:numCache>
                <c:formatCode>General</c:formatCode>
                <c:ptCount val="7"/>
                <c:pt idx="0">
                  <c:v>2011</c:v>
                </c:pt>
                <c:pt idx="1">
                  <c:v>2012</c:v>
                </c:pt>
                <c:pt idx="2">
                  <c:v>2013</c:v>
                </c:pt>
                <c:pt idx="3">
                  <c:v>2014</c:v>
                </c:pt>
                <c:pt idx="4">
                  <c:v>2015</c:v>
                </c:pt>
                <c:pt idx="5">
                  <c:v>2016</c:v>
                </c:pt>
                <c:pt idx="6">
                  <c:v>2017</c:v>
                </c:pt>
              </c:numCache>
            </c:numRef>
          </c:cat>
          <c:val>
            <c:numRef>
              <c:f>'nst-est2017-alldata'!$AL$6:$AR$6</c:f>
              <c:numCache>
                <c:formatCode>_(* #,##0_);_(* \(#,##0\);_(* "-"??_);_(@_)</c:formatCode>
                <c:ptCount val="7"/>
                <c:pt idx="0">
                  <c:v>271336</c:v>
                </c:pt>
                <c:pt idx="1">
                  <c:v>257870</c:v>
                </c:pt>
                <c:pt idx="2">
                  <c:v>251860</c:v>
                </c:pt>
                <c:pt idx="3">
                  <c:v>254912</c:v>
                </c:pt>
                <c:pt idx="4">
                  <c:v>246773</c:v>
                </c:pt>
                <c:pt idx="5">
                  <c:v>217866</c:v>
                </c:pt>
                <c:pt idx="6">
                  <c:v>213939</c:v>
                </c:pt>
              </c:numCache>
            </c:numRef>
          </c:val>
          <c:extLst xmlns:c16r2="http://schemas.microsoft.com/office/drawing/2015/06/chart">
            <c:ext xmlns:c16="http://schemas.microsoft.com/office/drawing/2014/chart" uri="{C3380CC4-5D6E-409C-BE32-E72D297353CC}">
              <c16:uniqueId val="{00000002-5FB1-4F43-B106-90691D53014B}"/>
            </c:ext>
          </c:extLst>
        </c:ser>
        <c:dLbls>
          <c:showLegendKey val="0"/>
          <c:showVal val="0"/>
          <c:showCatName val="0"/>
          <c:showSerName val="0"/>
          <c:showPercent val="0"/>
          <c:showBubbleSize val="0"/>
        </c:dLbls>
        <c:gapWidth val="219"/>
        <c:overlap val="-27"/>
        <c:axId val="379950952"/>
        <c:axId val="379951344"/>
      </c:barChart>
      <c:catAx>
        <c:axId val="379950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79951344"/>
        <c:crosses val="autoZero"/>
        <c:auto val="1"/>
        <c:lblAlgn val="ctr"/>
        <c:lblOffset val="100"/>
        <c:noMultiLvlLbl val="0"/>
      </c:catAx>
      <c:valAx>
        <c:axId val="37995134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99509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'nst-est2017-alldata'!$B$4</c:f>
              <c:strCache>
                <c:ptCount val="1"/>
                <c:pt idx="0">
                  <c:v>Texas</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'nst-est2017-alldata'!$AT$2:$AZ$2</c:f>
              <c:numCache>
                <c:formatCode>General</c:formatCode>
                <c:ptCount val="7"/>
                <c:pt idx="0">
                  <c:v>2011</c:v>
                </c:pt>
                <c:pt idx="1">
                  <c:v>2012</c:v>
                </c:pt>
                <c:pt idx="2">
                  <c:v>2013</c:v>
                </c:pt>
                <c:pt idx="3">
                  <c:v>2014</c:v>
                </c:pt>
                <c:pt idx="4">
                  <c:v>2015</c:v>
                </c:pt>
                <c:pt idx="5">
                  <c:v>2016</c:v>
                </c:pt>
                <c:pt idx="6">
                  <c:v>2017</c:v>
                </c:pt>
              </c:numCache>
            </c:numRef>
          </c:cat>
          <c:val>
            <c:numRef>
              <c:f>'nst-est2017-alldata'!$AT$4:$AZ$4</c:f>
              <c:numCache>
                <c:formatCode>_(* #,##0_);_(* \(#,##0\);_(* "-"??_);_(@_)</c:formatCode>
                <c:ptCount val="7"/>
                <c:pt idx="0">
                  <c:v>70535</c:v>
                </c:pt>
                <c:pt idx="1">
                  <c:v>76954</c:v>
                </c:pt>
                <c:pt idx="2">
                  <c:v>82449</c:v>
                </c:pt>
                <c:pt idx="3">
                  <c:v>95661</c:v>
                </c:pt>
                <c:pt idx="4">
                  <c:v>110155</c:v>
                </c:pt>
                <c:pt idx="5">
                  <c:v>111983</c:v>
                </c:pt>
                <c:pt idx="6">
                  <c:v>110417</c:v>
                </c:pt>
              </c:numCache>
            </c:numRef>
          </c:val>
          <c:extLst xmlns:c16r2="http://schemas.microsoft.com/office/drawing/2015/06/chart">
            <c:ext xmlns:c16="http://schemas.microsoft.com/office/drawing/2014/chart" uri="{C3380CC4-5D6E-409C-BE32-E72D297353CC}">
              <c16:uniqueId val="{00000000-A10D-4DEC-90B6-C13724823C42}"/>
            </c:ext>
          </c:extLst>
        </c:ser>
        <c:ser>
          <c:idx val="1"/>
          <c:order val="1"/>
          <c:tx>
            <c:strRef>
              <c:f>'nst-est2017-alldata'!$B$5</c:f>
              <c:strCache>
                <c:ptCount val="1"/>
                <c:pt idx="0">
                  <c:v>Florida</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'nst-est2017-alldata'!$AT$2:$AZ$2</c:f>
              <c:numCache>
                <c:formatCode>General</c:formatCode>
                <c:ptCount val="7"/>
                <c:pt idx="0">
                  <c:v>2011</c:v>
                </c:pt>
                <c:pt idx="1">
                  <c:v>2012</c:v>
                </c:pt>
                <c:pt idx="2">
                  <c:v>2013</c:v>
                </c:pt>
                <c:pt idx="3">
                  <c:v>2014</c:v>
                </c:pt>
                <c:pt idx="4">
                  <c:v>2015</c:v>
                </c:pt>
                <c:pt idx="5">
                  <c:v>2016</c:v>
                </c:pt>
                <c:pt idx="6">
                  <c:v>2017</c:v>
                </c:pt>
              </c:numCache>
            </c:numRef>
          </c:cat>
          <c:val>
            <c:numRef>
              <c:f>'nst-est2017-alldata'!$AT$5:$AZ$5</c:f>
              <c:numCache>
                <c:formatCode>_(* #,##0_);_(* \(#,##0\);_(* "-"??_);_(@_)</c:formatCode>
                <c:ptCount val="7"/>
                <c:pt idx="0">
                  <c:v>105218</c:v>
                </c:pt>
                <c:pt idx="1">
                  <c:v>110756</c:v>
                </c:pt>
                <c:pt idx="2">
                  <c:v>112232</c:v>
                </c:pt>
                <c:pt idx="3">
                  <c:v>128941</c:v>
                </c:pt>
                <c:pt idx="4">
                  <c:v>141024</c:v>
                </c:pt>
                <c:pt idx="5">
                  <c:v>145327</c:v>
                </c:pt>
                <c:pt idx="6">
                  <c:v>144165</c:v>
                </c:pt>
              </c:numCache>
            </c:numRef>
          </c:val>
          <c:extLst xmlns:c16r2="http://schemas.microsoft.com/office/drawing/2015/06/chart">
            <c:ext xmlns:c16="http://schemas.microsoft.com/office/drawing/2014/chart" uri="{C3380CC4-5D6E-409C-BE32-E72D297353CC}">
              <c16:uniqueId val="{00000001-A10D-4DEC-90B6-C13724823C42}"/>
            </c:ext>
          </c:extLst>
        </c:ser>
        <c:ser>
          <c:idx val="2"/>
          <c:order val="2"/>
          <c:tx>
            <c:strRef>
              <c:f>'nst-est2017-alldata'!$B$6</c:f>
              <c:strCache>
                <c:ptCount val="1"/>
                <c:pt idx="0">
                  <c:v>California</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'nst-est2017-alldata'!$AT$2:$AZ$2</c:f>
              <c:numCache>
                <c:formatCode>General</c:formatCode>
                <c:ptCount val="7"/>
                <c:pt idx="0">
                  <c:v>2011</c:v>
                </c:pt>
                <c:pt idx="1">
                  <c:v>2012</c:v>
                </c:pt>
                <c:pt idx="2">
                  <c:v>2013</c:v>
                </c:pt>
                <c:pt idx="3">
                  <c:v>2014</c:v>
                </c:pt>
                <c:pt idx="4">
                  <c:v>2015</c:v>
                </c:pt>
                <c:pt idx="5">
                  <c:v>2016</c:v>
                </c:pt>
                <c:pt idx="6">
                  <c:v>2017</c:v>
                </c:pt>
              </c:numCache>
            </c:numRef>
          </c:cat>
          <c:val>
            <c:numRef>
              <c:f>'nst-est2017-alldata'!$AT$6:$AZ$6</c:f>
              <c:numCache>
                <c:formatCode>_(* #,##0_);_(* \(#,##0\);_(* "-"??_);_(@_)</c:formatCode>
                <c:ptCount val="7"/>
                <c:pt idx="0">
                  <c:v>130365</c:v>
                </c:pt>
                <c:pt idx="1">
                  <c:v>132141</c:v>
                </c:pt>
                <c:pt idx="2">
                  <c:v>131825</c:v>
                </c:pt>
                <c:pt idx="3">
                  <c:v>148288</c:v>
                </c:pt>
                <c:pt idx="4">
                  <c:v>167976</c:v>
                </c:pt>
                <c:pt idx="5">
                  <c:v>168351</c:v>
                </c:pt>
                <c:pt idx="6">
                  <c:v>164867</c:v>
                </c:pt>
              </c:numCache>
            </c:numRef>
          </c:val>
          <c:extLst xmlns:c16r2="http://schemas.microsoft.com/office/drawing/2015/06/chart">
            <c:ext xmlns:c16="http://schemas.microsoft.com/office/drawing/2014/chart" uri="{C3380CC4-5D6E-409C-BE32-E72D297353CC}">
              <c16:uniqueId val="{00000002-A10D-4DEC-90B6-C13724823C42}"/>
            </c:ext>
          </c:extLst>
        </c:ser>
        <c:dLbls>
          <c:showLegendKey val="0"/>
          <c:showVal val="0"/>
          <c:showCatName val="0"/>
          <c:showSerName val="0"/>
          <c:showPercent val="0"/>
          <c:showBubbleSize val="0"/>
        </c:dLbls>
        <c:gapWidth val="219"/>
        <c:overlap val="-27"/>
        <c:axId val="379952912"/>
        <c:axId val="379957224"/>
      </c:barChart>
      <c:catAx>
        <c:axId val="379952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79957224"/>
        <c:crosses val="autoZero"/>
        <c:auto val="1"/>
        <c:lblAlgn val="ctr"/>
        <c:lblOffset val="100"/>
        <c:noMultiLvlLbl val="0"/>
      </c:catAx>
      <c:valAx>
        <c:axId val="37995722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99529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'nst-est2017-alldata'!$B$4</c:f>
              <c:strCache>
                <c:ptCount val="1"/>
                <c:pt idx="0">
                  <c:v>Texas</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'nst-est2017-alldata'!$BB$2:$BH$2</c:f>
              <c:numCache>
                <c:formatCode>General</c:formatCode>
                <c:ptCount val="7"/>
                <c:pt idx="0">
                  <c:v>2011</c:v>
                </c:pt>
                <c:pt idx="1">
                  <c:v>2012</c:v>
                </c:pt>
                <c:pt idx="2">
                  <c:v>2013</c:v>
                </c:pt>
                <c:pt idx="3">
                  <c:v>2014</c:v>
                </c:pt>
                <c:pt idx="4">
                  <c:v>2015</c:v>
                </c:pt>
                <c:pt idx="5">
                  <c:v>2016</c:v>
                </c:pt>
                <c:pt idx="6">
                  <c:v>2017</c:v>
                </c:pt>
              </c:numCache>
            </c:numRef>
          </c:cat>
          <c:val>
            <c:numRef>
              <c:f>'nst-est2017-alldata'!$BB$4:$BH$4</c:f>
              <c:numCache>
                <c:formatCode>_(* #,##0_);_(* \(#,##0\);_(* "-"??_);_(@_)</c:formatCode>
                <c:ptCount val="7"/>
                <c:pt idx="0">
                  <c:v>117615</c:v>
                </c:pt>
                <c:pt idx="1">
                  <c:v>145513</c:v>
                </c:pt>
                <c:pt idx="2">
                  <c:v>110614</c:v>
                </c:pt>
                <c:pt idx="3">
                  <c:v>163160</c:v>
                </c:pt>
                <c:pt idx="4">
                  <c:v>174200</c:v>
                </c:pt>
                <c:pt idx="5">
                  <c:v>125800</c:v>
                </c:pt>
                <c:pt idx="6">
                  <c:v>79163</c:v>
                </c:pt>
              </c:numCache>
            </c:numRef>
          </c:val>
          <c:extLst xmlns:c16r2="http://schemas.microsoft.com/office/drawing/2015/06/chart">
            <c:ext xmlns:c16="http://schemas.microsoft.com/office/drawing/2014/chart" uri="{C3380CC4-5D6E-409C-BE32-E72D297353CC}">
              <c16:uniqueId val="{00000000-4C28-42DA-A985-94B39FD8E1D9}"/>
            </c:ext>
          </c:extLst>
        </c:ser>
        <c:ser>
          <c:idx val="1"/>
          <c:order val="1"/>
          <c:tx>
            <c:strRef>
              <c:f>'nst-est2017-alldata'!$B$5</c:f>
              <c:strCache>
                <c:ptCount val="1"/>
                <c:pt idx="0">
                  <c:v>Florida</c:v>
                </c:pt>
              </c:strCache>
            </c:strRef>
          </c:tx>
          <c:spPr>
            <a:solidFill>
              <a:schemeClr val="accent2"/>
            </a:solidFill>
            <a:ln>
              <a:noFill/>
            </a:ln>
            <a:effectLst/>
          </c:spPr>
          <c:invertIfNegative val="0"/>
          <c:dLbls>
            <c:dLbl>
              <c:idx val="5"/>
              <c:layout>
                <c:manualLayout>
                  <c:x val="2.4015009380863039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C28-42DA-A985-94B39FD8E1D9}"/>
                </c:ext>
                <c:ext xmlns:c15="http://schemas.microsoft.com/office/drawing/2012/chart" uri="{CE6537A1-D6FC-4f65-9D91-7224C49458BB}">
                  <c15:layout/>
                </c:ext>
              </c:extLst>
            </c:dLbl>
            <c:spPr>
              <a:noFill/>
              <a:ln>
                <a:noFill/>
              </a:ln>
              <a:effectLst/>
            </c:spPr>
            <c:txPr>
              <a:bodyPr rot="-5400000" spcFirstLastPara="1" vertOverflow="ellipsis"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'nst-est2017-alldata'!$BB$2:$BH$2</c:f>
              <c:numCache>
                <c:formatCode>General</c:formatCode>
                <c:ptCount val="7"/>
                <c:pt idx="0">
                  <c:v>2011</c:v>
                </c:pt>
                <c:pt idx="1">
                  <c:v>2012</c:v>
                </c:pt>
                <c:pt idx="2">
                  <c:v>2013</c:v>
                </c:pt>
                <c:pt idx="3">
                  <c:v>2014</c:v>
                </c:pt>
                <c:pt idx="4">
                  <c:v>2015</c:v>
                </c:pt>
                <c:pt idx="5">
                  <c:v>2016</c:v>
                </c:pt>
                <c:pt idx="6">
                  <c:v>2017</c:v>
                </c:pt>
              </c:numCache>
            </c:numRef>
          </c:cat>
          <c:val>
            <c:numRef>
              <c:f>'nst-est2017-alldata'!$BB$5:$BH$5</c:f>
              <c:numCache>
                <c:formatCode>_(* #,##0_);_(* \(#,##0\);_(* "-"??_);_(@_)</c:formatCode>
                <c:ptCount val="7"/>
                <c:pt idx="0">
                  <c:v>105696</c:v>
                </c:pt>
                <c:pt idx="1">
                  <c:v>91745</c:v>
                </c:pt>
                <c:pt idx="2">
                  <c:v>99228</c:v>
                </c:pt>
                <c:pt idx="3">
                  <c:v>144017</c:v>
                </c:pt>
                <c:pt idx="4">
                  <c:v>196560</c:v>
                </c:pt>
                <c:pt idx="5">
                  <c:v>216956</c:v>
                </c:pt>
                <c:pt idx="6">
                  <c:v>160854</c:v>
                </c:pt>
              </c:numCache>
            </c:numRef>
          </c:val>
          <c:extLst xmlns:c16r2="http://schemas.microsoft.com/office/drawing/2015/06/chart">
            <c:ext xmlns:c16="http://schemas.microsoft.com/office/drawing/2014/chart" uri="{C3380CC4-5D6E-409C-BE32-E72D297353CC}">
              <c16:uniqueId val="{00000002-4C28-42DA-A985-94B39FD8E1D9}"/>
            </c:ext>
          </c:extLst>
        </c:ser>
        <c:ser>
          <c:idx val="2"/>
          <c:order val="2"/>
          <c:tx>
            <c:strRef>
              <c:f>'nst-est2017-alldata'!$B$6</c:f>
              <c:strCache>
                <c:ptCount val="1"/>
                <c:pt idx="0">
                  <c:v>California</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'nst-est2017-alldata'!$BB$2:$BH$2</c:f>
              <c:numCache>
                <c:formatCode>General</c:formatCode>
                <c:ptCount val="7"/>
                <c:pt idx="0">
                  <c:v>2011</c:v>
                </c:pt>
                <c:pt idx="1">
                  <c:v>2012</c:v>
                </c:pt>
                <c:pt idx="2">
                  <c:v>2013</c:v>
                </c:pt>
                <c:pt idx="3">
                  <c:v>2014</c:v>
                </c:pt>
                <c:pt idx="4">
                  <c:v>2015</c:v>
                </c:pt>
                <c:pt idx="5">
                  <c:v>2016</c:v>
                </c:pt>
                <c:pt idx="6">
                  <c:v>2017</c:v>
                </c:pt>
              </c:numCache>
            </c:numRef>
          </c:cat>
          <c:val>
            <c:numRef>
              <c:f>'nst-est2017-alldata'!$BB$6:$BH$6</c:f>
              <c:numCache>
                <c:formatCode>_(* #,##0_);_(* \(#,##0\);_(* "-"??_);_(@_)</c:formatCode>
                <c:ptCount val="7"/>
                <c:pt idx="0">
                  <c:v>-54626</c:v>
                </c:pt>
                <c:pt idx="1">
                  <c:v>-40756</c:v>
                </c:pt>
                <c:pt idx="2">
                  <c:v>-53076</c:v>
                </c:pt>
                <c:pt idx="3">
                  <c:v>-46330</c:v>
                </c:pt>
                <c:pt idx="4">
                  <c:v>-80859</c:v>
                </c:pt>
                <c:pt idx="5">
                  <c:v>-122123</c:v>
                </c:pt>
                <c:pt idx="6">
                  <c:v>-138195</c:v>
                </c:pt>
              </c:numCache>
            </c:numRef>
          </c:val>
          <c:extLst xmlns:c16r2="http://schemas.microsoft.com/office/drawing/2015/06/chart">
            <c:ext xmlns:c16="http://schemas.microsoft.com/office/drawing/2014/chart" uri="{C3380CC4-5D6E-409C-BE32-E72D297353CC}">
              <c16:uniqueId val="{00000003-4C28-42DA-A985-94B39FD8E1D9}"/>
            </c:ext>
          </c:extLst>
        </c:ser>
        <c:dLbls>
          <c:showLegendKey val="0"/>
          <c:showVal val="0"/>
          <c:showCatName val="0"/>
          <c:showSerName val="0"/>
          <c:showPercent val="0"/>
          <c:showBubbleSize val="0"/>
        </c:dLbls>
        <c:gapWidth val="219"/>
        <c:overlap val="-27"/>
        <c:axId val="379952128"/>
        <c:axId val="379957616"/>
      </c:barChart>
      <c:catAx>
        <c:axId val="379952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79957616"/>
        <c:crosses val="autoZero"/>
        <c:auto val="1"/>
        <c:lblAlgn val="ctr"/>
        <c:lblOffset val="100"/>
        <c:noMultiLvlLbl val="0"/>
      </c:catAx>
      <c:valAx>
        <c:axId val="37995761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99521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AGE!$D$105</c:f>
              <c:strCache>
                <c:ptCount val="1"/>
                <c:pt idx="0">
                  <c:v>Domestic In-Migration</c:v>
                </c:pt>
              </c:strCache>
            </c:strRef>
          </c:tx>
          <c:spPr>
            <a:solidFill>
              <a:srgbClr val="917B4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AGE!$C$106:$C$109</c:f>
              <c:strCache>
                <c:ptCount val="4"/>
                <c:pt idx="0">
                  <c:v>Under 18      </c:v>
                </c:pt>
                <c:pt idx="1">
                  <c:v>18-44         </c:v>
                </c:pt>
                <c:pt idx="2">
                  <c:v>45-64         </c:v>
                </c:pt>
                <c:pt idx="3">
                  <c:v>65 and Older  </c:v>
                </c:pt>
              </c:strCache>
            </c:strRef>
          </c:cat>
          <c:val>
            <c:numRef>
              <c:f>AGE!$D$106:$D$109</c:f>
              <c:numCache>
                <c:formatCode>0.0%</c:formatCode>
                <c:ptCount val="4"/>
                <c:pt idx="0">
                  <c:v>0.23813348951505159</c:v>
                </c:pt>
                <c:pt idx="1">
                  <c:v>0.5591573690605961</c:v>
                </c:pt>
                <c:pt idx="2">
                  <c:v>0.1509388619438371</c:v>
                </c:pt>
                <c:pt idx="3">
                  <c:v>5.1770279480515144E-2</c:v>
                </c:pt>
              </c:numCache>
            </c:numRef>
          </c:val>
        </c:ser>
        <c:ser>
          <c:idx val="1"/>
          <c:order val="1"/>
          <c:tx>
            <c:strRef>
              <c:f>AGE!$E$105</c:f>
              <c:strCache>
                <c:ptCount val="1"/>
                <c:pt idx="0">
                  <c:v>Domestic Out-Migration</c:v>
                </c:pt>
              </c:strCache>
            </c:strRef>
          </c:tx>
          <c:spPr>
            <a:solidFill>
              <a:srgbClr val="00287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AGE!$C$106:$C$109</c:f>
              <c:strCache>
                <c:ptCount val="4"/>
                <c:pt idx="0">
                  <c:v>Under 18      </c:v>
                </c:pt>
                <c:pt idx="1">
                  <c:v>18-44         </c:v>
                </c:pt>
                <c:pt idx="2">
                  <c:v>45-64         </c:v>
                </c:pt>
                <c:pt idx="3">
                  <c:v>65 and Older  </c:v>
                </c:pt>
              </c:strCache>
            </c:strRef>
          </c:cat>
          <c:val>
            <c:numRef>
              <c:f>AGE!$E$106:$E$109</c:f>
              <c:numCache>
                <c:formatCode>0.0%</c:formatCode>
                <c:ptCount val="4"/>
                <c:pt idx="0">
                  <c:v>0.22394867630286286</c:v>
                </c:pt>
                <c:pt idx="1">
                  <c:v>0.57963474039037799</c:v>
                </c:pt>
                <c:pt idx="2">
                  <c:v>0.15116927103295269</c:v>
                </c:pt>
                <c:pt idx="3">
                  <c:v>4.5247312273806406E-2</c:v>
                </c:pt>
              </c:numCache>
            </c:numRef>
          </c:val>
        </c:ser>
        <c:ser>
          <c:idx val="2"/>
          <c:order val="2"/>
          <c:tx>
            <c:strRef>
              <c:f>AGE!$F$105</c:f>
              <c:strCache>
                <c:ptCount val="1"/>
                <c:pt idx="0">
                  <c:v>All Texans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AGE!$C$106:$C$109</c:f>
              <c:strCache>
                <c:ptCount val="4"/>
                <c:pt idx="0">
                  <c:v>Under 18      </c:v>
                </c:pt>
                <c:pt idx="1">
                  <c:v>18-44         </c:v>
                </c:pt>
                <c:pt idx="2">
                  <c:v>45-64         </c:v>
                </c:pt>
                <c:pt idx="3">
                  <c:v>65 and Older  </c:v>
                </c:pt>
              </c:strCache>
            </c:strRef>
          </c:cat>
          <c:val>
            <c:numRef>
              <c:f>AGE!$F$106:$F$109</c:f>
              <c:numCache>
                <c:formatCode>0.0%</c:formatCode>
                <c:ptCount val="4"/>
                <c:pt idx="0">
                  <c:v>0.26286154333750089</c:v>
                </c:pt>
                <c:pt idx="1">
                  <c:v>0.39378069989907971</c:v>
                </c:pt>
                <c:pt idx="2">
                  <c:v>0.23828159388339393</c:v>
                </c:pt>
                <c:pt idx="3">
                  <c:v>0.10507616288002558</c:v>
                </c:pt>
              </c:numCache>
            </c:numRef>
          </c:val>
        </c:ser>
        <c:dLbls>
          <c:showLegendKey val="0"/>
          <c:showVal val="0"/>
          <c:showCatName val="0"/>
          <c:showSerName val="0"/>
          <c:showPercent val="0"/>
          <c:showBubbleSize val="0"/>
        </c:dLbls>
        <c:gapWidth val="75"/>
        <c:axId val="793476864"/>
        <c:axId val="793475688"/>
      </c:barChart>
      <c:catAx>
        <c:axId val="793476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93475688"/>
        <c:crosses val="autoZero"/>
        <c:auto val="1"/>
        <c:lblAlgn val="ctr"/>
        <c:lblOffset val="100"/>
        <c:noMultiLvlLbl val="0"/>
      </c:catAx>
      <c:valAx>
        <c:axId val="793475688"/>
        <c:scaling>
          <c:orientation val="minMax"/>
        </c:scaling>
        <c:delete val="1"/>
        <c:axPos val="b"/>
        <c:numFmt formatCode="0.0%" sourceLinked="1"/>
        <c:majorTickMark val="none"/>
        <c:minorTickMark val="none"/>
        <c:tickLblPos val="nextTo"/>
        <c:crossAx val="7934768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sexage_2013!$L$1</c:f>
              <c:strCache>
                <c:ptCount val="1"/>
                <c:pt idx="0">
                  <c:v>Male</c:v>
                </c:pt>
              </c:strCache>
            </c:strRef>
          </c:tx>
          <c:spPr>
            <a:solidFill>
              <a:srgbClr val="917B4C"/>
            </a:solidFill>
            <a:ln>
              <a:solidFill>
                <a:srgbClr val="917B4C"/>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sexage_2013!$K$2:$K$5</c:f>
              <c:strCache>
                <c:ptCount val="4"/>
                <c:pt idx="0">
                  <c:v>under 18</c:v>
                </c:pt>
                <c:pt idx="1">
                  <c:v>18-44</c:v>
                </c:pt>
                <c:pt idx="2">
                  <c:v>45-64</c:v>
                </c:pt>
                <c:pt idx="3">
                  <c:v>65 and Older</c:v>
                </c:pt>
              </c:strCache>
            </c:strRef>
          </c:cat>
          <c:val>
            <c:numRef>
              <c:f>sexage_2013!$L$2:$L$5</c:f>
              <c:numCache>
                <c:formatCode>_(* #,##0_);_(* \(#,##0\);_(* "-"??_);_(@_)</c:formatCode>
                <c:ptCount val="4"/>
                <c:pt idx="0">
                  <c:v>17291</c:v>
                </c:pt>
                <c:pt idx="1">
                  <c:v>52202</c:v>
                </c:pt>
                <c:pt idx="2">
                  <c:v>9344</c:v>
                </c:pt>
                <c:pt idx="3">
                  <c:v>576</c:v>
                </c:pt>
              </c:numCache>
            </c:numRef>
          </c:val>
        </c:ser>
        <c:ser>
          <c:idx val="1"/>
          <c:order val="1"/>
          <c:tx>
            <c:strRef>
              <c:f>sexage_2013!$M$1</c:f>
              <c:strCache>
                <c:ptCount val="1"/>
                <c:pt idx="0">
                  <c:v>Female</c:v>
                </c:pt>
              </c:strCache>
            </c:strRef>
          </c:tx>
          <c:spPr>
            <a:solidFill>
              <a:srgbClr val="00287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sexage_2013!$K$2:$K$5</c:f>
              <c:strCache>
                <c:ptCount val="4"/>
                <c:pt idx="0">
                  <c:v>under 18</c:v>
                </c:pt>
                <c:pt idx="1">
                  <c:v>18-44</c:v>
                </c:pt>
                <c:pt idx="2">
                  <c:v>45-64</c:v>
                </c:pt>
                <c:pt idx="3">
                  <c:v>65 and Older</c:v>
                </c:pt>
              </c:strCache>
            </c:strRef>
          </c:cat>
          <c:val>
            <c:numRef>
              <c:f>sexage_2013!$M$2:$M$5</c:f>
              <c:numCache>
                <c:formatCode>_(* #,##0_);_(* \(#,##0\);_(* "-"??_);_(@_)</c:formatCode>
                <c:ptCount val="4"/>
                <c:pt idx="0">
                  <c:v>14863</c:v>
                </c:pt>
                <c:pt idx="1">
                  <c:v>30691</c:v>
                </c:pt>
                <c:pt idx="2">
                  <c:v>5176</c:v>
                </c:pt>
                <c:pt idx="3">
                  <c:v>3606</c:v>
                </c:pt>
              </c:numCache>
            </c:numRef>
          </c:val>
        </c:ser>
        <c:dLbls>
          <c:showLegendKey val="0"/>
          <c:showVal val="0"/>
          <c:showCatName val="0"/>
          <c:showSerName val="0"/>
          <c:showPercent val="0"/>
          <c:showBubbleSize val="0"/>
        </c:dLbls>
        <c:gapWidth val="182"/>
        <c:axId val="767627328"/>
        <c:axId val="767630856"/>
      </c:barChart>
      <c:catAx>
        <c:axId val="767627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67630856"/>
        <c:crosses val="autoZero"/>
        <c:auto val="1"/>
        <c:lblAlgn val="ctr"/>
        <c:lblOffset val="100"/>
        <c:noMultiLvlLbl val="0"/>
      </c:catAx>
      <c:valAx>
        <c:axId val="767630856"/>
        <c:scaling>
          <c:orientation val="minMax"/>
        </c:scaling>
        <c:delete val="1"/>
        <c:axPos val="b"/>
        <c:numFmt formatCode="_(* #,##0_);_(* \(#,##0\);_(* &quot;-&quot;??_);_(@_)" sourceLinked="1"/>
        <c:majorTickMark val="none"/>
        <c:minorTickMark val="none"/>
        <c:tickLblPos val="nextTo"/>
        <c:crossAx val="7676273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RACE!$C$95</c:f>
              <c:strCache>
                <c:ptCount val="1"/>
                <c:pt idx="0">
                  <c:v>Domestic In-Migration</c:v>
                </c:pt>
              </c:strCache>
            </c:strRef>
          </c:tx>
          <c:spPr>
            <a:solidFill>
              <a:srgbClr val="917B4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RACE!$B$96:$B$100</c:f>
              <c:strCache>
                <c:ptCount val="5"/>
                <c:pt idx="0">
                  <c:v>   Anglo, Non-Hispanic </c:v>
                </c:pt>
                <c:pt idx="1">
                  <c:v>   Black, Non-Hispanic </c:v>
                </c:pt>
                <c:pt idx="2">
                  <c:v>   Hispanic            </c:v>
                </c:pt>
                <c:pt idx="3">
                  <c:v>   Asian, Non-Hispanic </c:v>
                </c:pt>
                <c:pt idx="4">
                  <c:v>   Other, Non-Hispanic </c:v>
                </c:pt>
              </c:strCache>
            </c:strRef>
          </c:cat>
          <c:val>
            <c:numRef>
              <c:f>RACE!$C$96:$C$100</c:f>
              <c:numCache>
                <c:formatCode>0.0%</c:formatCode>
                <c:ptCount val="5"/>
                <c:pt idx="0">
                  <c:v>0.54340795734738412</c:v>
                </c:pt>
                <c:pt idx="1">
                  <c:v>0.14862844244168719</c:v>
                </c:pt>
                <c:pt idx="2">
                  <c:v>0.22371217821390085</c:v>
                </c:pt>
                <c:pt idx="3">
                  <c:v>5.4731826679978238E-2</c:v>
                </c:pt>
                <c:pt idx="4">
                  <c:v>2.951959531704958E-2</c:v>
                </c:pt>
              </c:numCache>
            </c:numRef>
          </c:val>
        </c:ser>
        <c:ser>
          <c:idx val="1"/>
          <c:order val="1"/>
          <c:tx>
            <c:strRef>
              <c:f>RACE!$D$95</c:f>
              <c:strCache>
                <c:ptCount val="1"/>
                <c:pt idx="0">
                  <c:v>Domestic Out-Migratiion</c:v>
                </c:pt>
              </c:strCache>
            </c:strRef>
          </c:tx>
          <c:spPr>
            <a:solidFill>
              <a:srgbClr val="00287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RACE!$B$96:$B$100</c:f>
              <c:strCache>
                <c:ptCount val="5"/>
                <c:pt idx="0">
                  <c:v>   Anglo, Non-Hispanic </c:v>
                </c:pt>
                <c:pt idx="1">
                  <c:v>   Black, Non-Hispanic </c:v>
                </c:pt>
                <c:pt idx="2">
                  <c:v>   Hispanic            </c:v>
                </c:pt>
                <c:pt idx="3">
                  <c:v>   Asian, Non-Hispanic </c:v>
                </c:pt>
                <c:pt idx="4">
                  <c:v>   Other, Non-Hispanic </c:v>
                </c:pt>
              </c:strCache>
            </c:strRef>
          </c:cat>
          <c:val>
            <c:numRef>
              <c:f>RACE!$D$96:$D$100</c:f>
              <c:numCache>
                <c:formatCode>0.0%</c:formatCode>
                <c:ptCount val="5"/>
                <c:pt idx="0">
                  <c:v>0.58380896446126418</c:v>
                </c:pt>
                <c:pt idx="1">
                  <c:v>0.12266277414316158</c:v>
                </c:pt>
                <c:pt idx="2">
                  <c:v>0.20768769755070546</c:v>
                </c:pt>
                <c:pt idx="3">
                  <c:v>4.7503280975036775E-2</c:v>
                </c:pt>
                <c:pt idx="4">
                  <c:v>3.8337282869832255E-2</c:v>
                </c:pt>
              </c:numCache>
            </c:numRef>
          </c:val>
        </c:ser>
        <c:ser>
          <c:idx val="2"/>
          <c:order val="2"/>
          <c:tx>
            <c:strRef>
              <c:f>RACE!$E$95</c:f>
              <c:strCache>
                <c:ptCount val="1"/>
                <c:pt idx="0">
                  <c:v>All Texans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RACE!$B$96:$B$100</c:f>
              <c:strCache>
                <c:ptCount val="5"/>
                <c:pt idx="0">
                  <c:v>   Anglo, Non-Hispanic </c:v>
                </c:pt>
                <c:pt idx="1">
                  <c:v>   Black, Non-Hispanic </c:v>
                </c:pt>
                <c:pt idx="2">
                  <c:v>   Hispanic            </c:v>
                </c:pt>
                <c:pt idx="3">
                  <c:v>   Asian, Non-Hispanic </c:v>
                </c:pt>
                <c:pt idx="4">
                  <c:v>   Other, Non-Hispanic </c:v>
                </c:pt>
              </c:strCache>
            </c:strRef>
          </c:cat>
          <c:val>
            <c:numRef>
              <c:f>RACE!$E$96:$E$100</c:f>
              <c:numCache>
                <c:formatCode>0.0%</c:formatCode>
                <c:ptCount val="5"/>
                <c:pt idx="0">
                  <c:v>0.46434307198388047</c:v>
                </c:pt>
                <c:pt idx="1">
                  <c:v>0.11394649888628669</c:v>
                </c:pt>
                <c:pt idx="2">
                  <c:v>0.36821900611766967</c:v>
                </c:pt>
                <c:pt idx="3">
                  <c:v>3.6267821409579688E-2</c:v>
                </c:pt>
                <c:pt idx="4">
                  <c:v>1.7223601602583367E-2</c:v>
                </c:pt>
              </c:numCache>
            </c:numRef>
          </c:val>
        </c:ser>
        <c:dLbls>
          <c:showLegendKey val="0"/>
          <c:showVal val="0"/>
          <c:showCatName val="0"/>
          <c:showSerName val="0"/>
          <c:showPercent val="0"/>
          <c:showBubbleSize val="0"/>
        </c:dLbls>
        <c:gapWidth val="75"/>
        <c:axId val="510378032"/>
        <c:axId val="510378424"/>
      </c:barChart>
      <c:catAx>
        <c:axId val="510378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10378424"/>
        <c:crosses val="autoZero"/>
        <c:auto val="1"/>
        <c:lblAlgn val="ctr"/>
        <c:lblOffset val="100"/>
        <c:noMultiLvlLbl val="0"/>
      </c:catAx>
      <c:valAx>
        <c:axId val="510378424"/>
        <c:scaling>
          <c:orientation val="minMax"/>
        </c:scaling>
        <c:delete val="1"/>
        <c:axPos val="b"/>
        <c:numFmt formatCode="0.0%" sourceLinked="1"/>
        <c:majorTickMark val="none"/>
        <c:minorTickMark val="none"/>
        <c:tickLblPos val="nextTo"/>
        <c:crossAx val="5103780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0.46731</cdr:y>
    </cdr:from>
    <cdr:to>
      <cdr:x>1</cdr:x>
      <cdr:y>0.46913</cdr:y>
    </cdr:to>
    <cdr:cxnSp macro="">
      <cdr:nvCxnSpPr>
        <cdr:cNvPr id="4" name="Straight Connector 3"/>
        <cdr:cNvCxnSpPr/>
      </cdr:nvCxnSpPr>
      <cdr:spPr>
        <a:xfrm xmlns:a="http://schemas.openxmlformats.org/drawingml/2006/main">
          <a:off x="0" y="2387313"/>
          <a:ext cx="7035800" cy="9272"/>
        </a:xfrm>
        <a:prstGeom xmlns:a="http://schemas.openxmlformats.org/drawingml/2006/main" prst="line">
          <a:avLst/>
        </a:prstGeom>
        <a:ln xmlns:a="http://schemas.openxmlformats.org/drawingml/2006/main" w="12700">
          <a:solidFill>
            <a:schemeClr val="bg2">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0.90485</cdr:y>
    </cdr:from>
    <cdr:to>
      <cdr:x>1</cdr:x>
      <cdr:y>0.90667</cdr:y>
    </cdr:to>
    <cdr:cxnSp macro="">
      <cdr:nvCxnSpPr>
        <cdr:cNvPr id="5" name="Straight Connector 4"/>
        <cdr:cNvCxnSpPr/>
      </cdr:nvCxnSpPr>
      <cdr:spPr>
        <a:xfrm xmlns:a="http://schemas.openxmlformats.org/drawingml/2006/main">
          <a:off x="0" y="4622513"/>
          <a:ext cx="7035800" cy="9272"/>
        </a:xfrm>
        <a:prstGeom xmlns:a="http://schemas.openxmlformats.org/drawingml/2006/main" prst="line">
          <a:avLst/>
        </a:prstGeom>
        <a:ln xmlns:a="http://schemas.openxmlformats.org/drawingml/2006/main" w="12700">
          <a:solidFill>
            <a:schemeClr val="bg2">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0.02729</cdr:y>
    </cdr:from>
    <cdr:to>
      <cdr:x>1</cdr:x>
      <cdr:y>0.0291</cdr:y>
    </cdr:to>
    <cdr:cxnSp macro="">
      <cdr:nvCxnSpPr>
        <cdr:cNvPr id="6" name="Straight Connector 5"/>
        <cdr:cNvCxnSpPr/>
      </cdr:nvCxnSpPr>
      <cdr:spPr>
        <a:xfrm xmlns:a="http://schemas.openxmlformats.org/drawingml/2006/main">
          <a:off x="-367323" y="139413"/>
          <a:ext cx="7035800" cy="9272"/>
        </a:xfrm>
        <a:prstGeom xmlns:a="http://schemas.openxmlformats.org/drawingml/2006/main" prst="line">
          <a:avLst/>
        </a:prstGeom>
        <a:ln xmlns:a="http://schemas.openxmlformats.org/drawingml/2006/main" w="12700">
          <a:solidFill>
            <a:schemeClr val="bg2">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161176" cy="366092"/>
          </a:xfrm>
          <a:prstGeom prst="rect">
            <a:avLst/>
          </a:prstGeom>
        </p:spPr>
        <p:txBody>
          <a:bodyPr vert="horz" lIns="94823" tIns="47411" rIns="94823" bIns="47411" rtlCol="0"/>
          <a:lstStyle>
            <a:lvl1pPr algn="l">
              <a:defRPr sz="1200"/>
            </a:lvl1pPr>
          </a:lstStyle>
          <a:p>
            <a:endParaRPr lang="en-US" dirty="0"/>
          </a:p>
        </p:txBody>
      </p:sp>
      <p:sp>
        <p:nvSpPr>
          <p:cNvPr id="3" name="Date Placeholder 2"/>
          <p:cNvSpPr>
            <a:spLocks noGrp="1"/>
          </p:cNvSpPr>
          <p:nvPr>
            <p:ph type="dt" sz="quarter" idx="1"/>
          </p:nvPr>
        </p:nvSpPr>
        <p:spPr>
          <a:xfrm>
            <a:off x="5438391" y="0"/>
            <a:ext cx="4161176" cy="366092"/>
          </a:xfrm>
          <a:prstGeom prst="rect">
            <a:avLst/>
          </a:prstGeom>
        </p:spPr>
        <p:txBody>
          <a:bodyPr vert="horz" lIns="94823" tIns="47411" rIns="94823" bIns="47411" rtlCol="0"/>
          <a:lstStyle>
            <a:lvl1pPr algn="r">
              <a:defRPr sz="1200"/>
            </a:lvl1pPr>
          </a:lstStyle>
          <a:p>
            <a:fld id="{6F86D4F7-26D3-47E1-8796-8EA85FE6EA14}" type="datetimeFigureOut">
              <a:rPr lang="en-US" smtClean="0"/>
              <a:pPr/>
              <a:t>5/24/2018</a:t>
            </a:fld>
            <a:endParaRPr lang="en-US" dirty="0"/>
          </a:p>
        </p:txBody>
      </p:sp>
      <p:sp>
        <p:nvSpPr>
          <p:cNvPr id="4" name="Footer Placeholder 3"/>
          <p:cNvSpPr>
            <a:spLocks noGrp="1"/>
          </p:cNvSpPr>
          <p:nvPr>
            <p:ph type="ftr" sz="quarter" idx="2"/>
          </p:nvPr>
        </p:nvSpPr>
        <p:spPr>
          <a:xfrm>
            <a:off x="2" y="6947452"/>
            <a:ext cx="4161176" cy="366092"/>
          </a:xfrm>
          <a:prstGeom prst="rect">
            <a:avLst/>
          </a:prstGeom>
        </p:spPr>
        <p:txBody>
          <a:bodyPr vert="horz" lIns="94823" tIns="47411" rIns="94823" bIns="47411" rtlCol="0" anchor="b"/>
          <a:lstStyle>
            <a:lvl1pPr algn="l">
              <a:defRPr sz="1200"/>
            </a:lvl1pPr>
          </a:lstStyle>
          <a:p>
            <a:endParaRPr lang="en-US" dirty="0"/>
          </a:p>
        </p:txBody>
      </p:sp>
      <p:sp>
        <p:nvSpPr>
          <p:cNvPr id="5" name="Slide Number Placeholder 4"/>
          <p:cNvSpPr>
            <a:spLocks noGrp="1"/>
          </p:cNvSpPr>
          <p:nvPr>
            <p:ph type="sldNum" sz="quarter" idx="3"/>
          </p:nvPr>
        </p:nvSpPr>
        <p:spPr>
          <a:xfrm>
            <a:off x="5438391" y="6947452"/>
            <a:ext cx="4161176" cy="366092"/>
          </a:xfrm>
          <a:prstGeom prst="rect">
            <a:avLst/>
          </a:prstGeom>
        </p:spPr>
        <p:txBody>
          <a:bodyPr vert="horz" lIns="94823" tIns="47411" rIns="94823" bIns="47411" rtlCol="0" anchor="b"/>
          <a:lstStyle>
            <a:lvl1pPr algn="r">
              <a:defRPr sz="1200"/>
            </a:lvl1pPr>
          </a:lstStyle>
          <a:p>
            <a:fld id="{0B015AEA-5DB0-4693-9BD1-9C380D852E61}" type="slidenum">
              <a:rPr lang="en-US" smtClean="0"/>
              <a:pPr/>
              <a:t>‹#›</a:t>
            </a:fld>
            <a:endParaRPr lang="en-US" dirty="0"/>
          </a:p>
        </p:txBody>
      </p:sp>
    </p:spTree>
    <p:extLst>
      <p:ext uri="{BB962C8B-B14F-4D97-AF65-F5344CB8AC3E}">
        <p14:creationId xmlns:p14="http://schemas.microsoft.com/office/powerpoint/2010/main" val="2013572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160520" cy="365760"/>
          </a:xfrm>
          <a:prstGeom prst="rect">
            <a:avLst/>
          </a:prstGeom>
          <a:noFill/>
          <a:ln w="9525">
            <a:noFill/>
            <a:miter lim="800000"/>
            <a:headEnd/>
            <a:tailEnd/>
          </a:ln>
        </p:spPr>
        <p:txBody>
          <a:bodyPr vert="horz" wrap="square" lIns="96624" tIns="48313" rIns="96624" bIns="48313" numCol="1" anchor="t" anchorCtr="0" compatLnSpc="1">
            <a:prstTxWarp prst="textNoShape">
              <a:avLst/>
            </a:prstTxWarp>
          </a:bodyPr>
          <a:lstStyle>
            <a:lvl1pPr>
              <a:defRPr sz="1200" smtClean="0"/>
            </a:lvl1pPr>
          </a:lstStyle>
          <a:p>
            <a:pPr>
              <a:defRPr/>
            </a:pPr>
            <a:endParaRPr lang="en-US" dirty="0"/>
          </a:p>
        </p:txBody>
      </p:sp>
      <p:sp>
        <p:nvSpPr>
          <p:cNvPr id="5123" name="Rectangle 3"/>
          <p:cNvSpPr>
            <a:spLocks noGrp="1" noChangeArrowheads="1"/>
          </p:cNvSpPr>
          <p:nvPr>
            <p:ph type="dt" idx="1"/>
          </p:nvPr>
        </p:nvSpPr>
        <p:spPr bwMode="auto">
          <a:xfrm>
            <a:off x="5440681" y="0"/>
            <a:ext cx="4160520" cy="365760"/>
          </a:xfrm>
          <a:prstGeom prst="rect">
            <a:avLst/>
          </a:prstGeom>
          <a:noFill/>
          <a:ln w="9525">
            <a:noFill/>
            <a:miter lim="800000"/>
            <a:headEnd/>
            <a:tailEnd/>
          </a:ln>
        </p:spPr>
        <p:txBody>
          <a:bodyPr vert="horz" wrap="square" lIns="96624" tIns="48313" rIns="96624" bIns="48313" numCol="1" anchor="t" anchorCtr="0" compatLnSpc="1">
            <a:prstTxWarp prst="textNoShape">
              <a:avLst/>
            </a:prstTxWarp>
          </a:bodyPr>
          <a:lstStyle>
            <a:lvl1pPr algn="r">
              <a:defRPr sz="1200" smtClean="0"/>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1379538" y="158750"/>
            <a:ext cx="7007225" cy="525621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86984" y="5804452"/>
            <a:ext cx="8263328" cy="1192696"/>
          </a:xfrm>
          <a:prstGeom prst="rect">
            <a:avLst/>
          </a:prstGeom>
          <a:noFill/>
          <a:ln w="9525">
            <a:noFill/>
            <a:miter lim="800000"/>
            <a:headEnd/>
            <a:tailEnd/>
          </a:ln>
        </p:spPr>
        <p:txBody>
          <a:bodyPr vert="horz" wrap="square" lIns="96624" tIns="48313" rIns="96624" bIns="48313"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126" name="Rectangle 6"/>
          <p:cNvSpPr>
            <a:spLocks noGrp="1" noChangeArrowheads="1"/>
          </p:cNvSpPr>
          <p:nvPr>
            <p:ph type="ftr" sz="quarter" idx="4"/>
          </p:nvPr>
        </p:nvSpPr>
        <p:spPr bwMode="auto">
          <a:xfrm>
            <a:off x="0" y="6949440"/>
            <a:ext cx="4160520" cy="365760"/>
          </a:xfrm>
          <a:prstGeom prst="rect">
            <a:avLst/>
          </a:prstGeom>
          <a:noFill/>
          <a:ln w="9525">
            <a:noFill/>
            <a:miter lim="800000"/>
            <a:headEnd/>
            <a:tailEnd/>
          </a:ln>
        </p:spPr>
        <p:txBody>
          <a:bodyPr vert="horz" wrap="square" lIns="96624" tIns="48313" rIns="96624" bIns="48313" numCol="1" anchor="b" anchorCtr="0" compatLnSpc="1">
            <a:prstTxWarp prst="textNoShape">
              <a:avLst/>
            </a:prstTxWarp>
          </a:bodyPr>
          <a:lstStyle>
            <a:lvl1pPr>
              <a:defRPr sz="1200" smtClean="0"/>
            </a:lvl1pPr>
          </a:lstStyle>
          <a:p>
            <a:pPr>
              <a:defRPr/>
            </a:pPr>
            <a:endParaRPr lang="en-US" dirty="0"/>
          </a:p>
        </p:txBody>
      </p:sp>
      <p:sp>
        <p:nvSpPr>
          <p:cNvPr id="5127" name="Rectangle 7"/>
          <p:cNvSpPr>
            <a:spLocks noGrp="1" noChangeArrowheads="1"/>
          </p:cNvSpPr>
          <p:nvPr>
            <p:ph type="sldNum" sz="quarter" idx="5"/>
          </p:nvPr>
        </p:nvSpPr>
        <p:spPr bwMode="auto">
          <a:xfrm>
            <a:off x="5440681" y="6949440"/>
            <a:ext cx="4160520" cy="365760"/>
          </a:xfrm>
          <a:prstGeom prst="rect">
            <a:avLst/>
          </a:prstGeom>
          <a:noFill/>
          <a:ln w="9525">
            <a:noFill/>
            <a:miter lim="800000"/>
            <a:headEnd/>
            <a:tailEnd/>
          </a:ln>
        </p:spPr>
        <p:txBody>
          <a:bodyPr vert="horz" wrap="square" lIns="96624" tIns="48313" rIns="96624" bIns="48313" numCol="1" anchor="b" anchorCtr="0" compatLnSpc="1">
            <a:prstTxWarp prst="textNoShape">
              <a:avLst/>
            </a:prstTxWarp>
          </a:bodyPr>
          <a:lstStyle>
            <a:lvl1pPr algn="r">
              <a:defRPr sz="1200" smtClean="0"/>
            </a:lvl1pPr>
          </a:lstStyle>
          <a:p>
            <a:pPr>
              <a:defRPr/>
            </a:pPr>
            <a:fld id="{47192831-88FD-46AC-A3A6-55A2B3E79D84}" type="slidenum">
              <a:rPr lang="en-US"/>
              <a:pPr>
                <a:defRPr/>
              </a:pPr>
              <a:t>‹#›</a:t>
            </a:fld>
            <a:endParaRPr lang="en-US" dirty="0"/>
          </a:p>
        </p:txBody>
      </p:sp>
    </p:spTree>
    <p:extLst>
      <p:ext uri="{BB962C8B-B14F-4D97-AF65-F5344CB8AC3E}">
        <p14:creationId xmlns:p14="http://schemas.microsoft.com/office/powerpoint/2010/main" val="33008567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358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249238"/>
            <a:ext cx="8212138" cy="6161087"/>
          </a:xfrm>
        </p:spPr>
      </p:sp>
      <p:sp>
        <p:nvSpPr>
          <p:cNvPr id="3" name="Notes Placeholder 2"/>
          <p:cNvSpPr>
            <a:spLocks noGrp="1"/>
          </p:cNvSpPr>
          <p:nvPr>
            <p:ph type="body" idx="1"/>
          </p:nvPr>
        </p:nvSpPr>
        <p:spPr/>
        <p:txBody>
          <a:bodyPr>
            <a:normAutofit fontScale="85000" lnSpcReduction="10000"/>
          </a:bodyPr>
          <a:lstStyle/>
          <a:p>
            <a:endParaRPr lang="en-US" dirty="0" smtClean="0"/>
          </a:p>
          <a:p>
            <a:endParaRPr lang="en-US" dirty="0" smtClean="0"/>
          </a:p>
          <a:p>
            <a:endParaRPr lang="en-US" dirty="0" smtClean="0"/>
          </a:p>
          <a:p>
            <a:endParaRPr lang="en-US" dirty="0" smtClean="0"/>
          </a:p>
          <a:p>
            <a:r>
              <a:rPr lang="en-US" dirty="0" smtClean="0"/>
              <a:t>Texas </a:t>
            </a:r>
            <a:r>
              <a:rPr lang="en-US" dirty="0"/>
              <a:t>is the second largest</a:t>
            </a:r>
            <a:r>
              <a:rPr lang="en-US" baseline="0" dirty="0"/>
              <a:t> state in </a:t>
            </a:r>
            <a:r>
              <a:rPr lang="en-US" baseline="0" dirty="0" smtClean="0"/>
              <a:t>term s </a:t>
            </a:r>
            <a:r>
              <a:rPr lang="en-US" baseline="0" dirty="0"/>
              <a:t>of population (2</a:t>
            </a:r>
            <a:r>
              <a:rPr lang="en-US" baseline="30000" dirty="0"/>
              <a:t>nd</a:t>
            </a:r>
            <a:r>
              <a:rPr lang="en-US" baseline="0" dirty="0"/>
              <a:t> to CA) and area (2</a:t>
            </a:r>
            <a:r>
              <a:rPr lang="en-US" baseline="30000" dirty="0"/>
              <a:t>nd</a:t>
            </a:r>
            <a:r>
              <a:rPr lang="en-US" baseline="0" dirty="0"/>
              <a:t> to AK). In terms of </a:t>
            </a:r>
            <a:r>
              <a:rPr lang="en-US" b="1" baseline="0" dirty="0"/>
              <a:t>number of people, </a:t>
            </a:r>
            <a:r>
              <a:rPr lang="en-US" baseline="0" dirty="0"/>
              <a:t>Texas’ growth exceeds that of all other states between 2010 and 2017</a:t>
            </a:r>
            <a:r>
              <a:rPr lang="en-US" baseline="0" dirty="0" smtClean="0"/>
              <a:t>. The pace of (percent) change of Texas exceeds that of other large states.</a:t>
            </a:r>
            <a:endParaRPr lang="en-US" dirty="0"/>
          </a:p>
        </p:txBody>
      </p:sp>
    </p:spTree>
    <p:extLst>
      <p:ext uri="{BB962C8B-B14F-4D97-AF65-F5344CB8AC3E}">
        <p14:creationId xmlns:p14="http://schemas.microsoft.com/office/powerpoint/2010/main" val="238966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Natural</a:t>
            </a:r>
            <a:r>
              <a:rPr lang="en-US" baseline="0" dirty="0" smtClean="0"/>
              <a:t> increase has been in the range of half of population change since the last Census in Texas. Thus Texas is growing quickly and substantially from having more births than deaths over time. In recent years the number and percent of new Texas from other states has decline and the number and percent of international migrants has increased.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4</a:t>
            </a:fld>
            <a:endParaRPr lang="en-US" dirty="0"/>
          </a:p>
        </p:txBody>
      </p:sp>
    </p:spTree>
    <p:extLst>
      <p:ext uri="{BB962C8B-B14F-4D97-AF65-F5344CB8AC3E}">
        <p14:creationId xmlns:p14="http://schemas.microsoft.com/office/powerpoint/2010/main" val="3421829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5</a:t>
            </a:fld>
            <a:endParaRPr lang="en-US" dirty="0"/>
          </a:p>
        </p:txBody>
      </p:sp>
    </p:spTree>
    <p:extLst>
      <p:ext uri="{BB962C8B-B14F-4D97-AF65-F5344CB8AC3E}">
        <p14:creationId xmlns:p14="http://schemas.microsoft.com/office/powerpoint/2010/main" val="2688155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5200" y="346075"/>
            <a:ext cx="8205788" cy="6156325"/>
          </a:xfrm>
        </p:spPr>
      </p:sp>
      <p:sp>
        <p:nvSpPr>
          <p:cNvPr id="3" name="Notes Placeholder 2"/>
          <p:cNvSpPr>
            <a:spLocks noGrp="1"/>
          </p:cNvSpPr>
          <p:nvPr>
            <p:ph type="body" idx="1"/>
          </p:nvPr>
        </p:nvSpPr>
        <p:spPr>
          <a:xfrm>
            <a:off x="587606" y="6320159"/>
            <a:ext cx="9265764" cy="1976854"/>
          </a:xfrm>
          <a:prstGeom prst="rect">
            <a:avLst/>
          </a:prstGeom>
        </p:spPr>
        <p:txBody>
          <a:bodyPr/>
          <a:lstStyle/>
          <a:p>
            <a:pPr defTabSz="1020137">
              <a:defRPr/>
            </a:pPr>
            <a:endParaRPr lang="en-US" dirty="0" smtClean="0"/>
          </a:p>
        </p:txBody>
      </p:sp>
      <p:sp>
        <p:nvSpPr>
          <p:cNvPr id="4" name="Slide Number Placeholder 3"/>
          <p:cNvSpPr>
            <a:spLocks noGrp="1"/>
          </p:cNvSpPr>
          <p:nvPr>
            <p:ph type="sldNum" sz="quarter" idx="10"/>
          </p:nvPr>
        </p:nvSpPr>
        <p:spPr>
          <a:xfrm>
            <a:off x="5803296" y="7566876"/>
            <a:ext cx="4437813" cy="398257"/>
          </a:xfrm>
          <a:prstGeom prst="rect">
            <a:avLst/>
          </a:prstGeom>
        </p:spPr>
        <p:txBody>
          <a:bodyPr/>
          <a:lstStyle/>
          <a:p>
            <a:pPr>
              <a:defRPr/>
            </a:pPr>
            <a:fld id="{47192831-88FD-46AC-A3A6-55A2B3E79D84}" type="slidenum">
              <a:rPr lang="en-US" smtClean="0"/>
              <a:pPr>
                <a:defRPr/>
              </a:pPr>
              <a:t>8</a:t>
            </a:fld>
            <a:endParaRPr lang="en-US" dirty="0"/>
          </a:p>
        </p:txBody>
      </p:sp>
    </p:spTree>
    <p:extLst>
      <p:ext uri="{BB962C8B-B14F-4D97-AF65-F5344CB8AC3E}">
        <p14:creationId xmlns:p14="http://schemas.microsoft.com/office/powerpoint/2010/main" val="2655275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28</a:t>
            </a:fld>
            <a:endParaRPr lang="en-US" dirty="0"/>
          </a:p>
        </p:txBody>
      </p:sp>
    </p:spTree>
    <p:extLst>
      <p:ext uri="{BB962C8B-B14F-4D97-AF65-F5344CB8AC3E}">
        <p14:creationId xmlns:p14="http://schemas.microsoft.com/office/powerpoint/2010/main" val="3174066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7838" y="173038"/>
            <a:ext cx="7435850" cy="5578475"/>
          </a:xfrm>
        </p:spPr>
      </p:sp>
      <p:sp>
        <p:nvSpPr>
          <p:cNvPr id="3" name="Notes Placeholder 2"/>
          <p:cNvSpPr>
            <a:spLocks noGrp="1"/>
          </p:cNvSpPr>
          <p:nvPr>
            <p:ph type="body" idx="1"/>
          </p:nvPr>
        </p:nvSpPr>
        <p:spPr/>
        <p:txBody>
          <a:bodyPr/>
          <a:lstStyle/>
          <a:p>
            <a:endParaRPr lang="en-US" sz="900" dirty="0"/>
          </a:p>
          <a:p>
            <a:endParaRPr lang="en-US" sz="900"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31</a:t>
            </a:fld>
            <a:endParaRPr lang="en-US" dirty="0"/>
          </a:p>
        </p:txBody>
      </p:sp>
    </p:spTree>
    <p:extLst>
      <p:ext uri="{BB962C8B-B14F-4D97-AF65-F5344CB8AC3E}">
        <p14:creationId xmlns:p14="http://schemas.microsoft.com/office/powerpoint/2010/main" val="1477067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7838" y="173038"/>
            <a:ext cx="7435850" cy="5578475"/>
          </a:xfrm>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32</a:t>
            </a:fld>
            <a:endParaRPr lang="en-US" dirty="0"/>
          </a:p>
        </p:txBody>
      </p:sp>
    </p:spTree>
    <p:extLst>
      <p:ext uri="{BB962C8B-B14F-4D97-AF65-F5344CB8AC3E}">
        <p14:creationId xmlns:p14="http://schemas.microsoft.com/office/powerpoint/2010/main" val="2256119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223963" y="238125"/>
            <a:ext cx="7194550" cy="5395913"/>
          </a:xfrm>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The Texas Demographic Data Center are committed to supporting your work through providing you with the best, most accurate, and objective information we can identify about our greatest asset, the people of Texas. </a:t>
            </a:r>
          </a:p>
          <a:p>
            <a:pPr eaLnBrk="1" hangingPunct="1">
              <a:spcBef>
                <a:spcPct val="0"/>
              </a:spcBef>
            </a:pPr>
            <a:endParaRPr lang="en-US" dirty="0"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507754-BBD3-4A44-82F4-43614AC6E0B7}" type="slidenum">
              <a:rPr lang="en-US" smtClean="0"/>
              <a:pPr fontAlgn="base">
                <a:spcBef>
                  <a:spcPct val="0"/>
                </a:spcBef>
                <a:spcAft>
                  <a:spcPct val="0"/>
                </a:spcAft>
                <a:defRPr/>
              </a:pPr>
              <a:t>33</a:t>
            </a:fld>
            <a:endParaRPr lang="en-US" dirty="0" smtClean="0"/>
          </a:p>
        </p:txBody>
      </p:sp>
    </p:spTree>
    <p:extLst>
      <p:ext uri="{BB962C8B-B14F-4D97-AF65-F5344CB8AC3E}">
        <p14:creationId xmlns:p14="http://schemas.microsoft.com/office/powerpoint/2010/main" val="12716749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00500" y="120015"/>
            <a:ext cx="5046344" cy="908684"/>
          </a:xfrm>
        </p:spPr>
        <p:txBody>
          <a:bodyPr anchor="t" anchorCtr="0">
            <a:noAutofit/>
          </a:bodyPr>
          <a:lstStyle>
            <a:lvl1pPr algn="r">
              <a:defRPr sz="3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412231" y="1754505"/>
            <a:ext cx="2634614" cy="2874645"/>
          </a:xfrm>
        </p:spPr>
        <p:txBody>
          <a:bodyPr>
            <a:noAutofit/>
          </a:bodyPr>
          <a:lstStyle>
            <a:lvl1pPr marL="0" indent="0" algn="r">
              <a:lnSpc>
                <a:spcPct val="100000"/>
              </a:lnSpc>
              <a:buNone/>
              <a:defRPr sz="2400">
                <a:solidFill>
                  <a:srgbClr val="25327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grpSp>
        <p:nvGrpSpPr>
          <p:cNvPr id="5" name="Group 4"/>
          <p:cNvGrpSpPr/>
          <p:nvPr/>
        </p:nvGrpSpPr>
        <p:grpSpPr>
          <a:xfrm>
            <a:off x="6019800" y="6256840"/>
            <a:ext cx="2895599" cy="400110"/>
            <a:chOff x="6229737" y="6256840"/>
            <a:chExt cx="2895599" cy="40011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9737" y="6256840"/>
              <a:ext cx="399663" cy="399663"/>
            </a:xfrm>
            <a:prstGeom prst="rect">
              <a:avLst/>
            </a:prstGeom>
          </p:spPr>
        </p:pic>
        <p:sp>
          <p:nvSpPr>
            <p:cNvPr id="16" name="TextBox 15"/>
            <p:cNvSpPr txBox="1"/>
            <p:nvPr userDrawn="1"/>
          </p:nvSpPr>
          <p:spPr>
            <a:xfrm>
              <a:off x="6629399" y="6256840"/>
              <a:ext cx="2495937" cy="400110"/>
            </a:xfrm>
            <a:prstGeom prst="rect">
              <a:avLst/>
            </a:prstGeom>
            <a:noFill/>
          </p:spPr>
          <p:txBody>
            <a:bodyPr wrap="square" rtlCol="0">
              <a:normAutofit fontScale="92500"/>
            </a:bodyPr>
            <a:lstStyle/>
            <a:p>
              <a:r>
                <a:rPr lang="en-US" sz="2000" dirty="0" smtClean="0">
                  <a:solidFill>
                    <a:schemeClr val="tx2"/>
                  </a:solidFill>
                </a:rPr>
                <a:t>@TexasDemography</a:t>
              </a:r>
              <a:endParaRPr lang="en-US" sz="2000" dirty="0">
                <a:solidFill>
                  <a:schemeClr val="tx2"/>
                </a:solidFill>
              </a:endParaRP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9315" y="5112828"/>
            <a:ext cx="3080384" cy="101119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9777" t="1" r="-8" b="-765"/>
          <a:stretch/>
        </p:blipFill>
        <p:spPr>
          <a:xfrm>
            <a:off x="0" y="0"/>
            <a:ext cx="6675120" cy="6766560"/>
          </a:xfrm>
          <a:prstGeom prst="rect">
            <a:avLst/>
          </a:prstGeom>
        </p:spPr>
      </p:pic>
    </p:spTree>
    <p:extLst>
      <p:ext uri="{BB962C8B-B14F-4D97-AF65-F5344CB8AC3E}">
        <p14:creationId xmlns:p14="http://schemas.microsoft.com/office/powerpoint/2010/main" val="17349161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5/24/2018</a:t>
            </a:fld>
            <a:endParaRPr lang="en-US" dirty="0"/>
          </a:p>
        </p:txBody>
      </p:sp>
      <p:sp>
        <p:nvSpPr>
          <p:cNvPr id="8" name="Footer Placeholder 7"/>
          <p:cNvSpPr>
            <a:spLocks noGrp="1"/>
          </p:cNvSpPr>
          <p:nvPr>
            <p:ph type="ftr" sz="quarter" idx="11"/>
          </p:nvPr>
        </p:nvSpPr>
        <p:spPr/>
        <p:txBody>
          <a:bodyPr/>
          <a:lstStyle/>
          <a:p>
            <a:r>
              <a:rPr lang="en-US"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5450894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5/24/2018</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6743523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5/24/2018</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42838306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6368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5/24/2018</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0483326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1"/>
            <a:ext cx="7886700" cy="2852737"/>
          </a:xfrm>
        </p:spPr>
        <p:txBody>
          <a:bodyPr anchor="b"/>
          <a:lstStyle>
            <a:lvl1pPr>
              <a:defRPr sz="6000">
                <a:solidFill>
                  <a:srgbClr val="25327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5/24/2018</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13280222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5/24/2018</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17937583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5/24/2018</a:t>
            </a:fld>
            <a:endParaRPr lang="en-US" dirty="0"/>
          </a:p>
        </p:txBody>
      </p:sp>
      <p:sp>
        <p:nvSpPr>
          <p:cNvPr id="8" name="Footer Placeholder 7"/>
          <p:cNvSpPr>
            <a:spLocks noGrp="1"/>
          </p:cNvSpPr>
          <p:nvPr>
            <p:ph type="ftr" sz="quarter" idx="11"/>
          </p:nvPr>
        </p:nvSpPr>
        <p:spPr/>
        <p:txBody>
          <a:bodyPr/>
          <a:lstStyle/>
          <a:p>
            <a:r>
              <a:rPr lang="en-US"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257801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5/24/2018</a:t>
            </a:fld>
            <a:endParaRPr lang="en-US" dirty="0"/>
          </a:p>
        </p:txBody>
      </p:sp>
      <p:sp>
        <p:nvSpPr>
          <p:cNvPr id="4" name="Footer Placeholder 3"/>
          <p:cNvSpPr>
            <a:spLocks noGrp="1"/>
          </p:cNvSpPr>
          <p:nvPr>
            <p:ph type="ftr" sz="quarter" idx="11"/>
          </p:nvPr>
        </p:nvSpPr>
        <p:spPr/>
        <p:txBody>
          <a:bodyPr/>
          <a:lstStyle/>
          <a:p>
            <a:r>
              <a:rPr lang="en-US"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6661479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5/24/2018</a:t>
            </a:fld>
            <a:endParaRPr lang="en-US" dirty="0"/>
          </a:p>
        </p:txBody>
      </p:sp>
      <p:sp>
        <p:nvSpPr>
          <p:cNvPr id="3" name="Footer Placeholder 2"/>
          <p:cNvSpPr>
            <a:spLocks noGrp="1"/>
          </p:cNvSpPr>
          <p:nvPr>
            <p:ph type="ftr" sz="quarter" idx="11"/>
          </p:nvPr>
        </p:nvSpPr>
        <p:spPr/>
        <p:txBody>
          <a:bodyPr/>
          <a:lstStyle/>
          <a:p>
            <a:r>
              <a:rPr lang="en-US"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3975998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5/24/2018</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7425736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5/24/2018</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5040947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5/24/2018</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15" cstate="print">
            <a:extLst>
              <a:ext uri="{28A0092B-C50C-407E-A947-70E740481C1C}">
                <a14:useLocalDpi xmlns:a14="http://schemas.microsoft.com/office/drawing/2010/main" val="0"/>
              </a:ext>
            </a:extLst>
          </a:blip>
          <a:srcRect l="15228" r="-1522"/>
          <a:stretch/>
        </p:blipFill>
        <p:spPr>
          <a:xfrm>
            <a:off x="0" y="0"/>
            <a:ext cx="1554480" cy="1453899"/>
          </a:xfrm>
          <a:prstGeom prst="rect">
            <a:avLst/>
          </a:prstGeom>
        </p:spPr>
      </p:pic>
    </p:spTree>
    <p:extLst>
      <p:ext uri="{BB962C8B-B14F-4D97-AF65-F5344CB8AC3E}">
        <p14:creationId xmlns:p14="http://schemas.microsoft.com/office/powerpoint/2010/main" val="122495075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59297" y="381000"/>
            <a:ext cx="5622234" cy="1295400"/>
          </a:xfrm>
        </p:spPr>
        <p:txBody>
          <a:bodyPr>
            <a:normAutofit/>
          </a:bodyPr>
          <a:lstStyle/>
          <a:p>
            <a:pPr algn="ctr"/>
            <a:r>
              <a:rPr lang="en-US" sz="2400" dirty="0" smtClean="0"/>
              <a:t>Migration and Mobility in Texas</a:t>
            </a:r>
            <a:endParaRPr lang="en-US" sz="2400" dirty="0"/>
          </a:p>
        </p:txBody>
      </p:sp>
      <p:sp>
        <p:nvSpPr>
          <p:cNvPr id="4" name="Subtitle 3"/>
          <p:cNvSpPr>
            <a:spLocks noGrp="1"/>
          </p:cNvSpPr>
          <p:nvPr>
            <p:ph type="subTitle" idx="1"/>
          </p:nvPr>
        </p:nvSpPr>
        <p:spPr>
          <a:xfrm>
            <a:off x="6019800" y="2590800"/>
            <a:ext cx="2895600" cy="1981200"/>
          </a:xfrm>
        </p:spPr>
        <p:txBody>
          <a:bodyPr>
            <a:normAutofit/>
          </a:bodyPr>
          <a:lstStyle/>
          <a:p>
            <a:pPr algn="ctr"/>
            <a:r>
              <a:rPr lang="en-US" dirty="0" smtClean="0"/>
              <a:t>Texas Demographic Conference</a:t>
            </a:r>
          </a:p>
          <a:p>
            <a:pPr algn="ctr"/>
            <a:r>
              <a:rPr lang="en-US" sz="2000" dirty="0" smtClean="0"/>
              <a:t>May 24, 2018</a:t>
            </a:r>
          </a:p>
          <a:p>
            <a:pPr algn="ctr"/>
            <a:r>
              <a:rPr lang="en-US" sz="2000" smtClean="0"/>
              <a:t>Austin, </a:t>
            </a:r>
            <a:r>
              <a:rPr lang="en-US" sz="2000" dirty="0" smtClean="0"/>
              <a:t>Texas</a:t>
            </a:r>
          </a:p>
        </p:txBody>
      </p:sp>
    </p:spTree>
    <p:extLst>
      <p:ext uri="{BB962C8B-B14F-4D97-AF65-F5344CB8AC3E}">
        <p14:creationId xmlns:p14="http://schemas.microsoft.com/office/powerpoint/2010/main" val="1219335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Natural increase, Texas, Florida, California, 2011-2017</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10</a:t>
            </a:fld>
            <a:endParaRPr lang="en-US" dirty="0"/>
          </a:p>
        </p:txBody>
      </p:sp>
      <p:graphicFrame>
        <p:nvGraphicFramePr>
          <p:cNvPr id="5" name="Content Placeholder 4"/>
          <p:cNvGraphicFramePr>
            <a:graphicFrameLocks noGrp="1"/>
          </p:cNvGraphicFramePr>
          <p:nvPr>
            <p:ph idx="1"/>
            <p:extLst/>
          </p:nvPr>
        </p:nvGraphicFramePr>
        <p:xfrm>
          <a:off x="-200979" y="1002997"/>
          <a:ext cx="8747760" cy="527367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 y="6538923"/>
            <a:ext cx="3978974" cy="246221"/>
          </a:xfrm>
          <a:prstGeom prst="rect">
            <a:avLst/>
          </a:prstGeom>
          <a:noFill/>
        </p:spPr>
        <p:txBody>
          <a:bodyPr wrap="none" rtlCol="0">
            <a:spAutoFit/>
          </a:bodyPr>
          <a:lstStyle/>
          <a:p>
            <a:r>
              <a:rPr lang="en-US" sz="1000" dirty="0">
                <a:solidFill>
                  <a:schemeClr val="tx1">
                    <a:lumMod val="50000"/>
                    <a:lumOff val="50000"/>
                  </a:schemeClr>
                </a:solidFill>
              </a:rPr>
              <a:t>Source: U.S. Census </a:t>
            </a:r>
            <a:r>
              <a:rPr lang="en-US" sz="1000" dirty="0" smtClean="0">
                <a:solidFill>
                  <a:schemeClr val="tx1">
                    <a:lumMod val="50000"/>
                    <a:lumOff val="50000"/>
                  </a:schemeClr>
                </a:solidFill>
              </a:rPr>
              <a:t>Bureau, 2017 Vintage </a:t>
            </a:r>
            <a:r>
              <a:rPr lang="en-US" sz="1000" dirty="0">
                <a:solidFill>
                  <a:schemeClr val="tx1">
                    <a:lumMod val="50000"/>
                    <a:lumOff val="50000"/>
                  </a:schemeClr>
                </a:solidFill>
              </a:rPr>
              <a:t>Population </a:t>
            </a:r>
            <a:r>
              <a:rPr lang="en-US" sz="1000" dirty="0" smtClean="0">
                <a:solidFill>
                  <a:schemeClr val="tx1">
                    <a:lumMod val="50000"/>
                    <a:lumOff val="50000"/>
                  </a:schemeClr>
                </a:solidFill>
              </a:rPr>
              <a:t>Estimates </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val="2977528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International net-migration, Texas, Florida, California, 2011-2017</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11</a:t>
            </a:fld>
            <a:endParaRPr lang="en-US" dirty="0"/>
          </a:p>
        </p:txBody>
      </p:sp>
      <p:sp>
        <p:nvSpPr>
          <p:cNvPr id="8" name="TextBox 7"/>
          <p:cNvSpPr txBox="1"/>
          <p:nvPr/>
        </p:nvSpPr>
        <p:spPr>
          <a:xfrm>
            <a:off x="5" y="6538923"/>
            <a:ext cx="3978974" cy="246221"/>
          </a:xfrm>
          <a:prstGeom prst="rect">
            <a:avLst/>
          </a:prstGeom>
          <a:noFill/>
        </p:spPr>
        <p:txBody>
          <a:bodyPr wrap="none" rtlCol="0">
            <a:spAutoFit/>
          </a:bodyPr>
          <a:lstStyle/>
          <a:p>
            <a:r>
              <a:rPr lang="en-US" sz="1000" dirty="0">
                <a:solidFill>
                  <a:schemeClr val="tx1">
                    <a:lumMod val="50000"/>
                    <a:lumOff val="50000"/>
                  </a:schemeClr>
                </a:solidFill>
              </a:rPr>
              <a:t>Source: U.S. Census </a:t>
            </a:r>
            <a:r>
              <a:rPr lang="en-US" sz="1000" dirty="0" smtClean="0">
                <a:solidFill>
                  <a:schemeClr val="tx1">
                    <a:lumMod val="50000"/>
                    <a:lumOff val="50000"/>
                  </a:schemeClr>
                </a:solidFill>
              </a:rPr>
              <a:t>Bureau, 2017 Vintage </a:t>
            </a:r>
            <a:r>
              <a:rPr lang="en-US" sz="1000" dirty="0">
                <a:solidFill>
                  <a:schemeClr val="tx1">
                    <a:lumMod val="50000"/>
                    <a:lumOff val="50000"/>
                  </a:schemeClr>
                </a:solidFill>
              </a:rPr>
              <a:t>Population </a:t>
            </a:r>
            <a:r>
              <a:rPr lang="en-US" sz="1000" dirty="0" smtClean="0">
                <a:solidFill>
                  <a:schemeClr val="tx1">
                    <a:lumMod val="50000"/>
                    <a:lumOff val="50000"/>
                  </a:schemeClr>
                </a:solidFill>
              </a:rPr>
              <a:t>Estimates </a:t>
            </a:r>
            <a:endParaRPr lang="en-US" sz="1000" dirty="0">
              <a:solidFill>
                <a:schemeClr val="tx1">
                  <a:lumMod val="50000"/>
                  <a:lumOff val="50000"/>
                </a:schemeClr>
              </a:solidFill>
            </a:endParaRPr>
          </a:p>
        </p:txBody>
      </p:sp>
      <p:graphicFrame>
        <p:nvGraphicFramePr>
          <p:cNvPr id="9" name="Content Placeholder 8"/>
          <p:cNvGraphicFramePr>
            <a:graphicFrameLocks noGrp="1"/>
          </p:cNvGraphicFramePr>
          <p:nvPr>
            <p:ph idx="1"/>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61703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Domestic net-migration, Texas, Florida, California, 2011-2017</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12</a:t>
            </a:fld>
            <a:endParaRPr lang="en-US" dirty="0"/>
          </a:p>
        </p:txBody>
      </p:sp>
      <p:graphicFrame>
        <p:nvGraphicFramePr>
          <p:cNvPr id="7" name="Content Placeholder 6"/>
          <p:cNvGraphicFramePr>
            <a:graphicFrameLocks noGrp="1"/>
          </p:cNvGraphicFramePr>
          <p:nvPr>
            <p:ph idx="1"/>
            <p:extLst/>
          </p:nvPr>
        </p:nvGraphicFramePr>
        <p:xfrm>
          <a:off x="377824" y="1219200"/>
          <a:ext cx="8461375" cy="495617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5" y="6538923"/>
            <a:ext cx="3978974" cy="246221"/>
          </a:xfrm>
          <a:prstGeom prst="rect">
            <a:avLst/>
          </a:prstGeom>
          <a:noFill/>
        </p:spPr>
        <p:txBody>
          <a:bodyPr wrap="none" rtlCol="0">
            <a:spAutoFit/>
          </a:bodyPr>
          <a:lstStyle/>
          <a:p>
            <a:r>
              <a:rPr lang="en-US" sz="1000" dirty="0">
                <a:solidFill>
                  <a:schemeClr val="tx1">
                    <a:lumMod val="50000"/>
                    <a:lumOff val="50000"/>
                  </a:schemeClr>
                </a:solidFill>
              </a:rPr>
              <a:t>Source: U.S. Census </a:t>
            </a:r>
            <a:r>
              <a:rPr lang="en-US" sz="1000" dirty="0" smtClean="0">
                <a:solidFill>
                  <a:schemeClr val="tx1">
                    <a:lumMod val="50000"/>
                    <a:lumOff val="50000"/>
                  </a:schemeClr>
                </a:solidFill>
              </a:rPr>
              <a:t>Bureau, 2017 Vintage </a:t>
            </a:r>
            <a:r>
              <a:rPr lang="en-US" sz="1000" dirty="0">
                <a:solidFill>
                  <a:schemeClr val="tx1">
                    <a:lumMod val="50000"/>
                    <a:lumOff val="50000"/>
                  </a:schemeClr>
                </a:solidFill>
              </a:rPr>
              <a:t>Population </a:t>
            </a:r>
            <a:r>
              <a:rPr lang="en-US" sz="1000" dirty="0" smtClean="0">
                <a:solidFill>
                  <a:schemeClr val="tx1">
                    <a:lumMod val="50000"/>
                    <a:lumOff val="50000"/>
                  </a:schemeClr>
                </a:solidFill>
              </a:rPr>
              <a:t>Estimates </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val="27910712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25460" y="159604"/>
            <a:ext cx="7391400" cy="830997"/>
          </a:xfrm>
          <a:prstGeom prst="rect">
            <a:avLst/>
          </a:prstGeom>
          <a:noFill/>
        </p:spPr>
        <p:txBody>
          <a:bodyPr wrap="square" rtlCol="0">
            <a:spAutoFit/>
          </a:bodyPr>
          <a:lstStyle/>
          <a:p>
            <a:pPr algn="ctr"/>
            <a:r>
              <a:rPr lang="en-US" dirty="0" smtClean="0">
                <a:solidFill>
                  <a:schemeClr val="bg1"/>
                </a:solidFill>
              </a:rPr>
              <a:t>Percent of Housing Units Built Before 1960, Census Tracts</a:t>
            </a:r>
            <a:r>
              <a:rPr lang="en-US" dirty="0">
                <a:solidFill>
                  <a:schemeClr val="bg1"/>
                </a:solidFill>
              </a:rPr>
              <a:t>, </a:t>
            </a:r>
            <a:r>
              <a:rPr lang="en-US" dirty="0" err="1" smtClean="0">
                <a:solidFill>
                  <a:schemeClr val="bg1"/>
                </a:solidFill>
              </a:rPr>
              <a:t>Metroplex</a:t>
            </a:r>
            <a:r>
              <a:rPr lang="en-US" dirty="0" smtClean="0">
                <a:solidFill>
                  <a:schemeClr val="bg1"/>
                </a:solidFill>
              </a:rPr>
              <a:t> Area, Texas, </a:t>
            </a:r>
            <a:r>
              <a:rPr lang="en-US" dirty="0">
                <a:solidFill>
                  <a:schemeClr val="bg1"/>
                </a:solidFill>
              </a:rPr>
              <a:t>2012-2016</a:t>
            </a:r>
          </a:p>
        </p:txBody>
      </p:sp>
      <p:sp>
        <p:nvSpPr>
          <p:cNvPr id="8" name="Rectangle 7"/>
          <p:cNvSpPr/>
          <p:nvPr/>
        </p:nvSpPr>
        <p:spPr>
          <a:xfrm>
            <a:off x="228600" y="6541719"/>
            <a:ext cx="6400800" cy="240515"/>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2012-2016 5-Year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p:cNvSpPr>
            <a:spLocks noGrp="1"/>
          </p:cNvSpPr>
          <p:nvPr>
            <p:ph type="sldNum" sz="quarter" idx="4294967295"/>
          </p:nvPr>
        </p:nvSpPr>
        <p:spPr>
          <a:xfrm>
            <a:off x="8138159" y="6406376"/>
            <a:ext cx="817245" cy="315100"/>
          </a:xfrm>
          <a:prstGeom prst="rect">
            <a:avLst/>
          </a:prstGeom>
        </p:spPr>
        <p:txBody>
          <a:bodyPr/>
          <a:lstStyle/>
          <a:p>
            <a:fld id="{2BC1FA3B-F0C1-4F58-90BE-DCC7501F4B28}" type="slidenum">
              <a:rPr lang="en-US" smtClean="0"/>
              <a:pPr/>
              <a:t>13</a:t>
            </a:fld>
            <a:endParaRPr lang="en-US" dirty="0"/>
          </a:p>
        </p:txBody>
      </p:sp>
      <p:pic>
        <p:nvPicPr>
          <p:cNvPr id="10" name="Content Placeholder 9"/>
          <p:cNvPicPr>
            <a:picLocks noGrp="1" noChangeAspect="1"/>
          </p:cNvPicPr>
          <p:nvPr>
            <p:ph idx="1"/>
          </p:nvPr>
        </p:nvPicPr>
        <p:blipFill rotWithShape="1">
          <a:blip r:embed="rId2"/>
          <a:srcRect b="8237"/>
          <a:stretch/>
        </p:blipFill>
        <p:spPr>
          <a:xfrm>
            <a:off x="3048000" y="1105549"/>
            <a:ext cx="5651042" cy="5398719"/>
          </a:xfrm>
          <a:prstGeom prst="rect">
            <a:avLst/>
          </a:prstGeom>
        </p:spPr>
      </p:pic>
      <p:pic>
        <p:nvPicPr>
          <p:cNvPr id="11" name="Picture 10"/>
          <p:cNvPicPr>
            <a:picLocks noChangeAspect="1"/>
          </p:cNvPicPr>
          <p:nvPr/>
        </p:nvPicPr>
        <p:blipFill rotWithShape="1">
          <a:blip r:embed="rId3"/>
          <a:srcRect t="40399"/>
          <a:stretch/>
        </p:blipFill>
        <p:spPr>
          <a:xfrm>
            <a:off x="1143000" y="3018633"/>
            <a:ext cx="1385227" cy="1236600"/>
          </a:xfrm>
          <a:prstGeom prst="rect">
            <a:avLst/>
          </a:prstGeom>
        </p:spPr>
      </p:pic>
    </p:spTree>
    <p:extLst>
      <p:ext uri="{BB962C8B-B14F-4D97-AF65-F5344CB8AC3E}">
        <p14:creationId xmlns:p14="http://schemas.microsoft.com/office/powerpoint/2010/main" val="3783738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25460" y="159604"/>
            <a:ext cx="7391400" cy="707886"/>
          </a:xfrm>
          <a:prstGeom prst="rect">
            <a:avLst/>
          </a:prstGeom>
          <a:noFill/>
        </p:spPr>
        <p:txBody>
          <a:bodyPr wrap="square" rtlCol="0">
            <a:spAutoFit/>
          </a:bodyPr>
          <a:lstStyle/>
          <a:p>
            <a:pPr algn="ctr"/>
            <a:r>
              <a:rPr lang="en-US" sz="2000" dirty="0" smtClean="0">
                <a:solidFill>
                  <a:schemeClr val="bg1"/>
                </a:solidFill>
              </a:rPr>
              <a:t>Percent of Housing Units Built Between 1960 and 1979, Census Tracts, </a:t>
            </a:r>
            <a:r>
              <a:rPr lang="en-US" sz="2000" dirty="0" err="1">
                <a:solidFill>
                  <a:schemeClr val="bg1"/>
                </a:solidFill>
              </a:rPr>
              <a:t>Metroplex</a:t>
            </a:r>
            <a:r>
              <a:rPr lang="en-US" sz="2000" dirty="0">
                <a:solidFill>
                  <a:schemeClr val="bg1"/>
                </a:solidFill>
              </a:rPr>
              <a:t> Area, Texas</a:t>
            </a:r>
            <a:r>
              <a:rPr lang="en-US" sz="2000" dirty="0" smtClean="0">
                <a:solidFill>
                  <a:schemeClr val="bg1"/>
                </a:solidFill>
              </a:rPr>
              <a:t>, </a:t>
            </a:r>
            <a:r>
              <a:rPr lang="en-US" sz="2000" dirty="0">
                <a:solidFill>
                  <a:schemeClr val="bg1"/>
                </a:solidFill>
              </a:rPr>
              <a:t>2012-2016</a:t>
            </a:r>
          </a:p>
        </p:txBody>
      </p:sp>
      <p:sp>
        <p:nvSpPr>
          <p:cNvPr id="2" name="Slide Number Placeholder 1"/>
          <p:cNvSpPr>
            <a:spLocks noGrp="1"/>
          </p:cNvSpPr>
          <p:nvPr>
            <p:ph type="sldNum" sz="quarter" idx="4294967295"/>
          </p:nvPr>
        </p:nvSpPr>
        <p:spPr>
          <a:xfrm>
            <a:off x="8138159" y="6406376"/>
            <a:ext cx="817245" cy="315100"/>
          </a:xfrm>
          <a:prstGeom prst="rect">
            <a:avLst/>
          </a:prstGeom>
        </p:spPr>
        <p:txBody>
          <a:bodyPr/>
          <a:lstStyle/>
          <a:p>
            <a:fld id="{2BC1FA3B-F0C1-4F58-90BE-DCC7501F4B28}" type="slidenum">
              <a:rPr lang="en-US" smtClean="0"/>
              <a:pPr/>
              <a:t>14</a:t>
            </a:fld>
            <a:endParaRPr lang="en-US" dirty="0"/>
          </a:p>
        </p:txBody>
      </p:sp>
      <p:pic>
        <p:nvPicPr>
          <p:cNvPr id="5" name="Content Placeholder 4"/>
          <p:cNvPicPr>
            <a:picLocks noGrp="1" noChangeAspect="1"/>
          </p:cNvPicPr>
          <p:nvPr>
            <p:ph idx="1"/>
          </p:nvPr>
        </p:nvPicPr>
        <p:blipFill rotWithShape="1">
          <a:blip r:embed="rId2"/>
          <a:srcRect b="8509"/>
          <a:stretch/>
        </p:blipFill>
        <p:spPr>
          <a:xfrm>
            <a:off x="3110687" y="1148425"/>
            <a:ext cx="5524746" cy="5262401"/>
          </a:xfrm>
          <a:prstGeom prst="rect">
            <a:avLst/>
          </a:prstGeom>
        </p:spPr>
      </p:pic>
      <p:pic>
        <p:nvPicPr>
          <p:cNvPr id="10" name="Picture 9"/>
          <p:cNvPicPr>
            <a:picLocks noChangeAspect="1"/>
          </p:cNvPicPr>
          <p:nvPr/>
        </p:nvPicPr>
        <p:blipFill rotWithShape="1">
          <a:blip r:embed="rId3"/>
          <a:srcRect t="40399"/>
          <a:stretch/>
        </p:blipFill>
        <p:spPr>
          <a:xfrm>
            <a:off x="1143000" y="3018633"/>
            <a:ext cx="1385227" cy="1236600"/>
          </a:xfrm>
          <a:prstGeom prst="rect">
            <a:avLst/>
          </a:prstGeom>
        </p:spPr>
      </p:pic>
      <p:sp>
        <p:nvSpPr>
          <p:cNvPr id="11" name="Rectangle 10"/>
          <p:cNvSpPr/>
          <p:nvPr/>
        </p:nvSpPr>
        <p:spPr>
          <a:xfrm>
            <a:off x="228600" y="6541719"/>
            <a:ext cx="6400800" cy="240515"/>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2012-2016 5-Year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8734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25460" y="159604"/>
            <a:ext cx="7391400" cy="707886"/>
          </a:xfrm>
          <a:prstGeom prst="rect">
            <a:avLst/>
          </a:prstGeom>
          <a:noFill/>
        </p:spPr>
        <p:txBody>
          <a:bodyPr wrap="square" rtlCol="0">
            <a:spAutoFit/>
          </a:bodyPr>
          <a:lstStyle/>
          <a:p>
            <a:pPr algn="ctr"/>
            <a:r>
              <a:rPr lang="en-US" sz="2000" dirty="0" smtClean="0">
                <a:solidFill>
                  <a:schemeClr val="bg1"/>
                </a:solidFill>
              </a:rPr>
              <a:t>Percent of Housing Units Built Between 1980 and 1999, Census Tracts, </a:t>
            </a:r>
            <a:r>
              <a:rPr lang="en-US" sz="2000" dirty="0" err="1">
                <a:solidFill>
                  <a:schemeClr val="bg1"/>
                </a:solidFill>
              </a:rPr>
              <a:t>Metroplex</a:t>
            </a:r>
            <a:r>
              <a:rPr lang="en-US" sz="2000" dirty="0">
                <a:solidFill>
                  <a:schemeClr val="bg1"/>
                </a:solidFill>
              </a:rPr>
              <a:t> Area, Texas</a:t>
            </a:r>
            <a:r>
              <a:rPr lang="en-US" sz="2000" dirty="0" smtClean="0">
                <a:solidFill>
                  <a:schemeClr val="bg1"/>
                </a:solidFill>
              </a:rPr>
              <a:t>, </a:t>
            </a:r>
            <a:r>
              <a:rPr lang="en-US" sz="2000" dirty="0">
                <a:solidFill>
                  <a:schemeClr val="bg1"/>
                </a:solidFill>
              </a:rPr>
              <a:t>2012-2016</a:t>
            </a:r>
          </a:p>
        </p:txBody>
      </p:sp>
      <p:sp>
        <p:nvSpPr>
          <p:cNvPr id="2" name="Slide Number Placeholder 1"/>
          <p:cNvSpPr>
            <a:spLocks noGrp="1"/>
          </p:cNvSpPr>
          <p:nvPr>
            <p:ph type="sldNum" sz="quarter" idx="4294967295"/>
          </p:nvPr>
        </p:nvSpPr>
        <p:spPr>
          <a:xfrm>
            <a:off x="8138159" y="6406376"/>
            <a:ext cx="817245" cy="315100"/>
          </a:xfrm>
          <a:prstGeom prst="rect">
            <a:avLst/>
          </a:prstGeom>
        </p:spPr>
        <p:txBody>
          <a:bodyPr/>
          <a:lstStyle/>
          <a:p>
            <a:fld id="{2BC1FA3B-F0C1-4F58-90BE-DCC7501F4B28}" type="slidenum">
              <a:rPr lang="en-US" smtClean="0"/>
              <a:pPr/>
              <a:t>15</a:t>
            </a:fld>
            <a:endParaRPr lang="en-US" dirty="0"/>
          </a:p>
        </p:txBody>
      </p:sp>
      <p:pic>
        <p:nvPicPr>
          <p:cNvPr id="4" name="Content Placeholder 3"/>
          <p:cNvPicPr>
            <a:picLocks noGrp="1" noChangeAspect="1"/>
          </p:cNvPicPr>
          <p:nvPr>
            <p:ph idx="1"/>
          </p:nvPr>
        </p:nvPicPr>
        <p:blipFill rotWithShape="1">
          <a:blip r:embed="rId2"/>
          <a:srcRect b="8509"/>
          <a:stretch/>
        </p:blipFill>
        <p:spPr>
          <a:xfrm>
            <a:off x="3110687" y="1123048"/>
            <a:ext cx="5562600" cy="5298457"/>
          </a:xfrm>
          <a:prstGeom prst="rect">
            <a:avLst/>
          </a:prstGeom>
        </p:spPr>
      </p:pic>
      <p:pic>
        <p:nvPicPr>
          <p:cNvPr id="9" name="Picture 8"/>
          <p:cNvPicPr>
            <a:picLocks noChangeAspect="1"/>
          </p:cNvPicPr>
          <p:nvPr/>
        </p:nvPicPr>
        <p:blipFill rotWithShape="1">
          <a:blip r:embed="rId3"/>
          <a:srcRect t="40399"/>
          <a:stretch/>
        </p:blipFill>
        <p:spPr>
          <a:xfrm>
            <a:off x="1143000" y="3018633"/>
            <a:ext cx="1385227" cy="1236600"/>
          </a:xfrm>
          <a:prstGeom prst="rect">
            <a:avLst/>
          </a:prstGeom>
        </p:spPr>
      </p:pic>
      <p:sp>
        <p:nvSpPr>
          <p:cNvPr id="10" name="Rectangle 9"/>
          <p:cNvSpPr/>
          <p:nvPr/>
        </p:nvSpPr>
        <p:spPr>
          <a:xfrm>
            <a:off x="228600" y="6541719"/>
            <a:ext cx="6400800" cy="240515"/>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2012-2016 5-Year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0623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25460" y="159604"/>
            <a:ext cx="7391400" cy="707886"/>
          </a:xfrm>
          <a:prstGeom prst="rect">
            <a:avLst/>
          </a:prstGeom>
          <a:noFill/>
        </p:spPr>
        <p:txBody>
          <a:bodyPr wrap="square" rtlCol="0">
            <a:spAutoFit/>
          </a:bodyPr>
          <a:lstStyle/>
          <a:p>
            <a:pPr algn="ctr"/>
            <a:r>
              <a:rPr lang="en-US" sz="2000" dirty="0" smtClean="0">
                <a:solidFill>
                  <a:schemeClr val="bg1"/>
                </a:solidFill>
              </a:rPr>
              <a:t>Percent of Housing Units Built Between  2000 and later, Census Tracts, </a:t>
            </a:r>
            <a:r>
              <a:rPr lang="en-US" sz="2000" dirty="0" err="1">
                <a:solidFill>
                  <a:schemeClr val="bg1"/>
                </a:solidFill>
              </a:rPr>
              <a:t>Metroplex</a:t>
            </a:r>
            <a:r>
              <a:rPr lang="en-US" sz="2000" dirty="0">
                <a:solidFill>
                  <a:schemeClr val="bg1"/>
                </a:solidFill>
              </a:rPr>
              <a:t> Area, Texas</a:t>
            </a:r>
            <a:r>
              <a:rPr lang="en-US" sz="2000" dirty="0" smtClean="0">
                <a:solidFill>
                  <a:schemeClr val="bg1"/>
                </a:solidFill>
              </a:rPr>
              <a:t>, 2012-2016</a:t>
            </a:r>
            <a:endParaRPr lang="en-US" sz="2000" dirty="0">
              <a:solidFill>
                <a:schemeClr val="bg1"/>
              </a:solidFill>
            </a:endParaRPr>
          </a:p>
        </p:txBody>
      </p:sp>
      <p:sp>
        <p:nvSpPr>
          <p:cNvPr id="2" name="Slide Number Placeholder 1"/>
          <p:cNvSpPr>
            <a:spLocks noGrp="1"/>
          </p:cNvSpPr>
          <p:nvPr>
            <p:ph type="sldNum" sz="quarter" idx="4294967295"/>
          </p:nvPr>
        </p:nvSpPr>
        <p:spPr>
          <a:xfrm>
            <a:off x="8138159" y="6406376"/>
            <a:ext cx="817245" cy="315100"/>
          </a:xfrm>
          <a:prstGeom prst="rect">
            <a:avLst/>
          </a:prstGeom>
        </p:spPr>
        <p:txBody>
          <a:bodyPr/>
          <a:lstStyle/>
          <a:p>
            <a:fld id="{2BC1FA3B-F0C1-4F58-90BE-DCC7501F4B28}" type="slidenum">
              <a:rPr lang="en-US" smtClean="0"/>
              <a:pPr/>
              <a:t>16</a:t>
            </a:fld>
            <a:endParaRPr lang="en-US" dirty="0"/>
          </a:p>
        </p:txBody>
      </p:sp>
      <p:pic>
        <p:nvPicPr>
          <p:cNvPr id="6" name="Picture 5"/>
          <p:cNvPicPr>
            <a:picLocks noChangeAspect="1"/>
          </p:cNvPicPr>
          <p:nvPr/>
        </p:nvPicPr>
        <p:blipFill rotWithShape="1">
          <a:blip r:embed="rId2"/>
          <a:srcRect t="40399"/>
          <a:stretch/>
        </p:blipFill>
        <p:spPr>
          <a:xfrm>
            <a:off x="1143000" y="3018633"/>
            <a:ext cx="1385227" cy="1236600"/>
          </a:xfrm>
          <a:prstGeom prst="rect">
            <a:avLst/>
          </a:prstGeom>
        </p:spPr>
      </p:pic>
      <p:pic>
        <p:nvPicPr>
          <p:cNvPr id="4" name="Content Placeholder 3"/>
          <p:cNvPicPr>
            <a:picLocks noGrp="1" noChangeAspect="1"/>
          </p:cNvPicPr>
          <p:nvPr>
            <p:ph idx="1"/>
          </p:nvPr>
        </p:nvPicPr>
        <p:blipFill rotWithShape="1">
          <a:blip r:embed="rId3"/>
          <a:srcRect b="8525"/>
          <a:stretch/>
        </p:blipFill>
        <p:spPr>
          <a:xfrm>
            <a:off x="3110686" y="1143763"/>
            <a:ext cx="5576113" cy="5310380"/>
          </a:xfrm>
          <a:prstGeom prst="rect">
            <a:avLst/>
          </a:prstGeom>
        </p:spPr>
      </p:pic>
      <p:sp>
        <p:nvSpPr>
          <p:cNvPr id="9" name="Rectangle 8"/>
          <p:cNvSpPr/>
          <p:nvPr/>
        </p:nvSpPr>
        <p:spPr>
          <a:xfrm>
            <a:off x="228600" y="6541719"/>
            <a:ext cx="6400800" cy="240515"/>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2012-2016 5-Year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97788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effectLst/>
              </a:rPr>
              <a:t>Mean Age Percent Distribution for Domestic Migrants and the Total Population in Texas, 2005-2013</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17</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73528027"/>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76200" y="6404317"/>
            <a:ext cx="6324600" cy="1206484"/>
          </a:xfrm>
          <a:prstGeom prst="rect">
            <a:avLst/>
          </a:prstGeom>
        </p:spPr>
        <p:txBody>
          <a:bodyPr wrap="square">
            <a:spAutoFit/>
          </a:bodyPr>
          <a:lstStyle/>
          <a:p>
            <a:pPr marL="0" marR="25400">
              <a:lnSpc>
                <a:spcPct val="115000"/>
              </a:lnSpc>
              <a:spcBef>
                <a:spcPts val="0"/>
              </a:spcBef>
              <a:spcAft>
                <a:spcPts val="1200"/>
              </a:spcAft>
              <a:tabLst>
                <a:tab pos="285750" algn="l"/>
              </a:tabLst>
            </a:pPr>
            <a:r>
              <a:rPr lang="en-US" sz="1600" i="1" dirty="0">
                <a:latin typeface="Arial" panose="020B0604020202020204" pitchFamily="34" charset="0"/>
                <a:ea typeface="Calibri" panose="020F0502020204030204" pitchFamily="34" charset="0"/>
                <a:cs typeface="Times New Roman" panose="02020603050405020304" pitchFamily="18" charset="0"/>
              </a:rPr>
              <a:t>Source: U.S. Census Bureau ACS </a:t>
            </a:r>
            <a:r>
              <a:rPr lang="en-US" sz="1600" i="1" dirty="0" smtClean="0">
                <a:latin typeface="Arial" panose="020B0604020202020204" pitchFamily="34" charset="0"/>
                <a:ea typeface="Calibri" panose="020F0502020204030204" pitchFamily="34" charset="0"/>
                <a:cs typeface="Times New Roman" panose="02020603050405020304" pitchFamily="18" charset="0"/>
              </a:rPr>
              <a:t>1-Year PUMS </a:t>
            </a:r>
            <a:r>
              <a:rPr lang="en-US" sz="1600" i="1" dirty="0">
                <a:latin typeface="Arial" panose="020B0604020202020204" pitchFamily="34" charset="0"/>
                <a:ea typeface="Calibri" panose="020F0502020204030204" pitchFamily="34" charset="0"/>
                <a:cs typeface="Times New Roman" panose="02020603050405020304" pitchFamily="18" charset="0"/>
              </a:rPr>
              <a:t>2005-2013</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2800" b="1" dirty="0">
                <a:solidFill>
                  <a:srgbClr val="003366"/>
                </a:solidFill>
                <a:latin typeface="Arial" panose="020B0604020202020204" pitchFamily="34" charset="0"/>
                <a:ea typeface="Arial" panose="020B0604020202020204" pitchFamily="34" charset="0"/>
              </a:rPr>
              <a:t/>
            </a:r>
            <a:br>
              <a:rPr lang="en-US" sz="2800" b="1" dirty="0">
                <a:solidFill>
                  <a:srgbClr val="003366"/>
                </a:solidFill>
                <a:latin typeface="Arial" panose="020B0604020202020204" pitchFamily="34" charset="0"/>
                <a:ea typeface="Arial" panose="020B0604020202020204" pitchFamily="34" charset="0"/>
              </a:rPr>
            </a:br>
            <a:endParaRPr lang="en-US" sz="1600" dirty="0"/>
          </a:p>
        </p:txBody>
      </p:sp>
    </p:spTree>
    <p:extLst>
      <p:ext uri="{BB962C8B-B14F-4D97-AF65-F5344CB8AC3E}">
        <p14:creationId xmlns:p14="http://schemas.microsoft.com/office/powerpoint/2010/main" val="964510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Net Domestic Migration to Texas by Age and Sex, </a:t>
            </a:r>
            <a:r>
              <a:rPr lang="en-US" dirty="0" smtClean="0">
                <a:effectLst/>
              </a:rPr>
              <a:t>2013</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18</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12620027"/>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228600" y="6406376"/>
            <a:ext cx="6248400" cy="1206484"/>
          </a:xfrm>
          <a:prstGeom prst="rect">
            <a:avLst/>
          </a:prstGeom>
        </p:spPr>
        <p:txBody>
          <a:bodyPr wrap="square">
            <a:spAutoFit/>
          </a:bodyPr>
          <a:lstStyle/>
          <a:p>
            <a:pPr marL="0" marR="25400">
              <a:lnSpc>
                <a:spcPct val="115000"/>
              </a:lnSpc>
              <a:spcBef>
                <a:spcPts val="0"/>
              </a:spcBef>
              <a:spcAft>
                <a:spcPts val="1200"/>
              </a:spcAft>
              <a:tabLst>
                <a:tab pos="285750" algn="l"/>
              </a:tabLst>
            </a:pPr>
            <a:r>
              <a:rPr lang="en-US" sz="1600" i="1" dirty="0">
                <a:latin typeface="Arial" panose="020B0604020202020204" pitchFamily="34" charset="0"/>
                <a:ea typeface="Calibri" panose="020F0502020204030204" pitchFamily="34" charset="0"/>
                <a:cs typeface="Times New Roman" panose="02020603050405020304" pitchFamily="18" charset="0"/>
              </a:rPr>
              <a:t>Source: U.S. Census Bureau ACS 1-Year PUMS </a:t>
            </a:r>
            <a:r>
              <a:rPr lang="en-US" sz="1600" i="1" dirty="0" smtClean="0">
                <a:latin typeface="Arial" panose="020B0604020202020204" pitchFamily="34" charset="0"/>
                <a:ea typeface="Calibri" panose="020F0502020204030204" pitchFamily="34" charset="0"/>
                <a:cs typeface="Times New Roman" panose="02020603050405020304" pitchFamily="18" charset="0"/>
              </a:rPr>
              <a:t>2013</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2800" b="1" dirty="0">
                <a:solidFill>
                  <a:srgbClr val="003366"/>
                </a:solidFill>
                <a:latin typeface="Arial" panose="020B0604020202020204" pitchFamily="34" charset="0"/>
                <a:ea typeface="Arial" panose="020B0604020202020204" pitchFamily="34" charset="0"/>
              </a:rPr>
              <a:t/>
            </a:r>
            <a:br>
              <a:rPr lang="en-US" sz="2800" b="1" dirty="0">
                <a:solidFill>
                  <a:srgbClr val="003366"/>
                </a:solidFill>
                <a:latin typeface="Arial" panose="020B0604020202020204" pitchFamily="34" charset="0"/>
                <a:ea typeface="Arial" panose="020B0604020202020204" pitchFamily="34" charset="0"/>
              </a:rPr>
            </a:br>
            <a:endParaRPr lang="en-US" sz="1600" dirty="0"/>
          </a:p>
        </p:txBody>
      </p:sp>
    </p:spTree>
    <p:extLst>
      <p:ext uri="{BB962C8B-B14F-4D97-AF65-F5344CB8AC3E}">
        <p14:creationId xmlns:p14="http://schemas.microsoft.com/office/powerpoint/2010/main" val="2351050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effectLst/>
              </a:rPr>
              <a:t>Mean Race/Ethnicity Percent Distribution for Domestic Migrants and the Total Population in Texas, 2005-2013</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19</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58519252"/>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228600" y="6406376"/>
            <a:ext cx="6248400" cy="1206484"/>
          </a:xfrm>
          <a:prstGeom prst="rect">
            <a:avLst/>
          </a:prstGeom>
        </p:spPr>
        <p:txBody>
          <a:bodyPr wrap="square">
            <a:spAutoFit/>
          </a:bodyPr>
          <a:lstStyle/>
          <a:p>
            <a:pPr marL="0" marR="25400">
              <a:lnSpc>
                <a:spcPct val="115000"/>
              </a:lnSpc>
              <a:spcBef>
                <a:spcPts val="0"/>
              </a:spcBef>
              <a:spcAft>
                <a:spcPts val="1200"/>
              </a:spcAft>
              <a:tabLst>
                <a:tab pos="285750" algn="l"/>
              </a:tabLst>
            </a:pPr>
            <a:r>
              <a:rPr lang="en-US" sz="1600" i="1" dirty="0">
                <a:latin typeface="Arial" panose="020B0604020202020204" pitchFamily="34" charset="0"/>
                <a:ea typeface="Calibri" panose="020F0502020204030204" pitchFamily="34" charset="0"/>
                <a:cs typeface="Times New Roman" panose="02020603050405020304" pitchFamily="18" charset="0"/>
              </a:rPr>
              <a:t>Source: U.S. Census Bureau ACS 1-Year PUMS 2005-2013</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2800" b="1" dirty="0">
                <a:solidFill>
                  <a:srgbClr val="003366"/>
                </a:solidFill>
                <a:latin typeface="Arial" panose="020B0604020202020204" pitchFamily="34" charset="0"/>
                <a:ea typeface="Arial" panose="020B0604020202020204" pitchFamily="34" charset="0"/>
              </a:rPr>
              <a:t/>
            </a:r>
            <a:br>
              <a:rPr lang="en-US" sz="2800" b="1" dirty="0">
                <a:solidFill>
                  <a:srgbClr val="003366"/>
                </a:solidFill>
                <a:latin typeface="Arial" panose="020B0604020202020204" pitchFamily="34" charset="0"/>
                <a:ea typeface="Arial" panose="020B0604020202020204" pitchFamily="34" charset="0"/>
              </a:rPr>
            </a:br>
            <a:endParaRPr lang="en-US" sz="1600" dirty="0"/>
          </a:p>
        </p:txBody>
      </p:sp>
    </p:spTree>
    <p:extLst>
      <p:ext uri="{BB962C8B-B14F-4D97-AF65-F5344CB8AC3E}">
        <p14:creationId xmlns:p14="http://schemas.microsoft.com/office/powerpoint/2010/main" val="828706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 estimates</a:t>
            </a:r>
            <a:endParaRPr lang="en-US" dirty="0"/>
          </a:p>
        </p:txBody>
      </p:sp>
      <p:sp>
        <p:nvSpPr>
          <p:cNvPr id="3" name="Content Placeholder 2"/>
          <p:cNvSpPr>
            <a:spLocks noGrp="1"/>
          </p:cNvSpPr>
          <p:nvPr>
            <p:ph idx="1"/>
          </p:nvPr>
        </p:nvSpPr>
        <p:spPr/>
        <p:txBody>
          <a:bodyPr/>
          <a:lstStyle/>
          <a:p>
            <a:r>
              <a:rPr lang="en-US" dirty="0" smtClean="0"/>
              <a:t>Indicators</a:t>
            </a:r>
          </a:p>
          <a:p>
            <a:r>
              <a:rPr lang="en-US" dirty="0" smtClean="0"/>
              <a:t>Residual method</a:t>
            </a:r>
          </a:p>
          <a:p>
            <a:r>
              <a:rPr lang="en-US" dirty="0" smtClean="0"/>
              <a:t>Surveys</a:t>
            </a:r>
          </a:p>
          <a:p>
            <a:r>
              <a:rPr lang="en-US" dirty="0" smtClean="0"/>
              <a:t>IRS data</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a:t>
            </a:fld>
            <a:endParaRPr lang="en-US" dirty="0"/>
          </a:p>
        </p:txBody>
      </p:sp>
    </p:spTree>
    <p:extLst>
      <p:ext uri="{BB962C8B-B14F-4D97-AF65-F5344CB8AC3E}">
        <p14:creationId xmlns:p14="http://schemas.microsoft.com/office/powerpoint/2010/main" val="1294992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Number of Texas Domestic Migration by Race/Ethnicity, </a:t>
            </a:r>
            <a:r>
              <a:rPr lang="en-US" dirty="0" smtClean="0">
                <a:effectLst/>
              </a:rPr>
              <a:t>2013</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20</a:t>
            </a:fld>
            <a:endParaRPr lang="en-US" dirty="0"/>
          </a:p>
        </p:txBody>
      </p:sp>
      <p:graphicFrame>
        <p:nvGraphicFramePr>
          <p:cNvPr id="5" name="Content Placeholder 4"/>
          <p:cNvGraphicFramePr>
            <a:graphicFrameLocks noGrp="1"/>
          </p:cNvGraphicFramePr>
          <p:nvPr>
            <p:ph idx="1"/>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228600" y="6406376"/>
            <a:ext cx="6248400" cy="1206484"/>
          </a:xfrm>
          <a:prstGeom prst="rect">
            <a:avLst/>
          </a:prstGeom>
        </p:spPr>
        <p:txBody>
          <a:bodyPr wrap="square">
            <a:spAutoFit/>
          </a:bodyPr>
          <a:lstStyle/>
          <a:p>
            <a:pPr marL="0" marR="25400">
              <a:lnSpc>
                <a:spcPct val="115000"/>
              </a:lnSpc>
              <a:spcBef>
                <a:spcPts val="0"/>
              </a:spcBef>
              <a:spcAft>
                <a:spcPts val="1200"/>
              </a:spcAft>
              <a:tabLst>
                <a:tab pos="285750" algn="l"/>
              </a:tabLst>
            </a:pPr>
            <a:r>
              <a:rPr lang="en-US" sz="1600" i="1" dirty="0">
                <a:latin typeface="Arial" panose="020B0604020202020204" pitchFamily="34" charset="0"/>
                <a:ea typeface="Calibri" panose="020F0502020204030204" pitchFamily="34" charset="0"/>
                <a:cs typeface="Times New Roman" panose="02020603050405020304" pitchFamily="18" charset="0"/>
              </a:rPr>
              <a:t>Source: U.S. Census Bureau ACS 1-Year PUMS </a:t>
            </a:r>
            <a:r>
              <a:rPr lang="en-US" sz="1600" i="1" dirty="0" smtClean="0">
                <a:latin typeface="Arial" panose="020B0604020202020204" pitchFamily="34" charset="0"/>
                <a:ea typeface="Calibri" panose="020F0502020204030204" pitchFamily="34" charset="0"/>
                <a:cs typeface="Times New Roman" panose="02020603050405020304" pitchFamily="18" charset="0"/>
              </a:rPr>
              <a:t>2013</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2800" b="1" dirty="0">
                <a:solidFill>
                  <a:srgbClr val="003366"/>
                </a:solidFill>
                <a:latin typeface="Arial" panose="020B0604020202020204" pitchFamily="34" charset="0"/>
                <a:ea typeface="Arial" panose="020B0604020202020204" pitchFamily="34" charset="0"/>
              </a:rPr>
              <a:t/>
            </a:r>
            <a:br>
              <a:rPr lang="en-US" sz="2800" b="1" dirty="0">
                <a:solidFill>
                  <a:srgbClr val="003366"/>
                </a:solidFill>
                <a:latin typeface="Arial" panose="020B0604020202020204" pitchFamily="34" charset="0"/>
                <a:ea typeface="Arial" panose="020B0604020202020204" pitchFamily="34" charset="0"/>
              </a:rPr>
            </a:br>
            <a:endParaRPr lang="en-US" sz="1600" dirty="0"/>
          </a:p>
        </p:txBody>
      </p:sp>
    </p:spTree>
    <p:extLst>
      <p:ext uri="{BB962C8B-B14F-4D97-AF65-F5344CB8AC3E}">
        <p14:creationId xmlns:p14="http://schemas.microsoft.com/office/powerpoint/2010/main" val="3790838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Highest Net Internal Migration County Pairs for the Big Four MSAs in Texas, 2010-2014</a:t>
            </a:r>
          </a:p>
        </p:txBody>
      </p:sp>
      <p:sp>
        <p:nvSpPr>
          <p:cNvPr id="4" name="Slide Number Placeholder 3"/>
          <p:cNvSpPr>
            <a:spLocks noGrp="1"/>
          </p:cNvSpPr>
          <p:nvPr>
            <p:ph type="sldNum" sz="quarter" idx="4"/>
          </p:nvPr>
        </p:nvSpPr>
        <p:spPr/>
        <p:txBody>
          <a:bodyPr/>
          <a:lstStyle/>
          <a:p>
            <a:fld id="{2BC1FA3B-F0C1-4F58-90BE-DCC7501F4B28}" type="slidenum">
              <a:rPr lang="en-US" smtClean="0"/>
              <a:pPr/>
              <a:t>21</a:t>
            </a:fld>
            <a:endParaRPr lang="en-US" dirty="0"/>
          </a:p>
        </p:txBody>
      </p:sp>
      <p:graphicFrame>
        <p:nvGraphicFramePr>
          <p:cNvPr id="5" name="Content Placeholder 4"/>
          <p:cNvGraphicFramePr>
            <a:graphicFrameLocks noGrp="1"/>
          </p:cNvGraphicFramePr>
          <p:nvPr>
            <p:ph idx="1"/>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52400" y="6382922"/>
            <a:ext cx="8153400" cy="338554"/>
          </a:xfrm>
          <a:prstGeom prst="rect">
            <a:avLst/>
          </a:prstGeom>
        </p:spPr>
        <p:txBody>
          <a:bodyPr wrap="square">
            <a:spAutoFit/>
          </a:bodyPr>
          <a:lstStyle/>
          <a:p>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U.S. Census Bureau. 2016. County-to-County Migration Flows: 2010-2014 ACS</a:t>
            </a:r>
            <a:endParaRPr lang="en-US" sz="1600" dirty="0"/>
          </a:p>
        </p:txBody>
      </p:sp>
    </p:spTree>
    <p:extLst>
      <p:ext uri="{BB962C8B-B14F-4D97-AF65-F5344CB8AC3E}">
        <p14:creationId xmlns:p14="http://schemas.microsoft.com/office/powerpoint/2010/main" val="1165435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Migration In-Flows for the Big Four MSAs in Texas*, 2011-2015</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22</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49545333"/>
              </p:ext>
            </p:extLst>
          </p:nvPr>
        </p:nvGraphicFramePr>
        <p:xfrm>
          <a:off x="609600" y="1219200"/>
          <a:ext cx="8458200" cy="466407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381000" y="6096635"/>
            <a:ext cx="6400800" cy="646331"/>
          </a:xfrm>
          <a:prstGeom prst="rect">
            <a:avLst/>
          </a:prstGeom>
        </p:spPr>
        <p:txBody>
          <a:bodyPr wrap="square">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Source: U.S. Census Bureau, 2016, ACS County-to-County Migration Flows, 2010-2014</a:t>
            </a:r>
          </a:p>
          <a:p>
            <a:r>
              <a:rPr lang="en-US" sz="1200" dirty="0">
                <a:latin typeface="Calibri" panose="020F0502020204030204" pitchFamily="34" charset="0"/>
                <a:ea typeface="Calibri" panose="020F0502020204030204" pitchFamily="34" charset="0"/>
                <a:cs typeface="Times New Roman" panose="02020603050405020304" pitchFamily="18" charset="0"/>
              </a:rPr>
              <a:t>Note: *The Big Four are the 4 metros with populations of 1,000,000 or more in </a:t>
            </a:r>
            <a:r>
              <a:rPr lang="en-US" sz="1200" dirty="0" smtClean="0">
                <a:latin typeface="Calibri" panose="020F0502020204030204" pitchFamily="34" charset="0"/>
                <a:ea typeface="Calibri" panose="020F0502020204030204" pitchFamily="34" charset="0"/>
                <a:cs typeface="Times New Roman" panose="02020603050405020304" pitchFamily="18" charset="0"/>
              </a:rPr>
              <a:t>2010</a:t>
            </a:r>
            <a:r>
              <a:rPr lang="en-US" sz="1200" dirty="0">
                <a:latin typeface="Calibri" panose="020F0502020204030204" pitchFamily="34" charset="0"/>
                <a:ea typeface="Calibri" panose="020F0502020204030204" pitchFamily="34" charset="0"/>
                <a:cs typeface="Times New Roman" panose="02020603050405020304" pitchFamily="18" charset="0"/>
              </a:rPr>
              <a:t>.</a:t>
            </a:r>
            <a:br>
              <a:rPr lang="en-US" sz="1200" dirty="0">
                <a:latin typeface="Calibri" panose="020F0502020204030204" pitchFamily="34" charset="0"/>
                <a:ea typeface="Calibri" panose="020F0502020204030204" pitchFamily="34" charset="0"/>
                <a:cs typeface="Times New Roman" panose="02020603050405020304" pitchFamily="18" charset="0"/>
              </a:rPr>
            </a:br>
            <a:endParaRPr lang="en-US" sz="1200" dirty="0"/>
          </a:p>
        </p:txBody>
      </p:sp>
    </p:spTree>
    <p:extLst>
      <p:ext uri="{BB962C8B-B14F-4D97-AF65-F5344CB8AC3E}">
        <p14:creationId xmlns:p14="http://schemas.microsoft.com/office/powerpoint/2010/main" val="3868797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C1FA3B-F0C1-4F58-90BE-DCC7501F4B28}" type="slidenum">
              <a:rPr lang="en-US" smtClean="0"/>
              <a:pPr/>
              <a:t>23</a:t>
            </a:fld>
            <a:endParaRPr lang="en-US" dirty="0"/>
          </a:p>
        </p:txBody>
      </p:sp>
      <p:sp>
        <p:nvSpPr>
          <p:cNvPr id="3" name="Title 1"/>
          <p:cNvSpPr txBox="1">
            <a:spLocks/>
          </p:cNvSpPr>
          <p:nvPr/>
        </p:nvSpPr>
        <p:spPr>
          <a:xfrm>
            <a:off x="1600200" y="228600"/>
            <a:ext cx="6858000" cy="990600"/>
          </a:xfrm>
          <a:prstGeom prst="rect">
            <a:avLst/>
          </a:prstGeom>
        </p:spPr>
        <p:txBody>
          <a:bodyPr>
            <a:noAutofit/>
          </a:bodyPr>
          <a:lst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a:lstStyle>
          <a:p>
            <a:r>
              <a:rPr lang="en-US" sz="2400" dirty="0">
                <a:effectLst/>
              </a:rPr>
              <a:t>Annual Shares of Recent Non-Citizen Immigrants to Texas by World Area of Birth, </a:t>
            </a:r>
            <a:r>
              <a:rPr lang="en-US" sz="2400" dirty="0" smtClean="0">
                <a:effectLst/>
              </a:rPr>
              <a:t>2005-2015 </a:t>
            </a:r>
            <a:endParaRPr lang="en-US" sz="2400" dirty="0">
              <a:effectLst/>
            </a:endParaRPr>
          </a:p>
        </p:txBody>
      </p:sp>
      <p:graphicFrame>
        <p:nvGraphicFramePr>
          <p:cNvPr id="5" name="Chart 4"/>
          <p:cNvGraphicFramePr>
            <a:graphicFrameLocks noGrp="1"/>
          </p:cNvGraphicFramePr>
          <p:nvPr>
            <p:extLst/>
          </p:nvPr>
        </p:nvGraphicFramePr>
        <p:xfrm>
          <a:off x="832585" y="1228335"/>
          <a:ext cx="7478830" cy="517247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0" y="6400807"/>
            <a:ext cx="8001000" cy="261610"/>
          </a:xfrm>
          <a:prstGeom prst="rect">
            <a:avLst/>
          </a:prstGeom>
        </p:spPr>
        <p:txBody>
          <a:bodyPr wrap="square">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American Community Survey, 1-Year PUMS</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35152375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7498080" cy="914400"/>
          </a:xfrm>
        </p:spPr>
        <p:txBody>
          <a:bodyPr>
            <a:noAutofit/>
          </a:bodyPr>
          <a:lstStyle/>
          <a:p>
            <a:r>
              <a:rPr lang="en-US" sz="2800" dirty="0">
                <a:effectLst/>
              </a:rPr>
              <a:t>Origins of Recent Immigrants to Texas by </a:t>
            </a:r>
            <a:r>
              <a:rPr lang="en-US" sz="2800" dirty="0" smtClean="0">
                <a:effectLst/>
              </a:rPr>
              <a:t>Metropolitan Status</a:t>
            </a:r>
            <a:r>
              <a:rPr lang="en-US" sz="2800" dirty="0">
                <a:effectLst/>
              </a:rPr>
              <a:t>, 2010-2014</a:t>
            </a:r>
            <a:br>
              <a:rPr lang="en-US" sz="2800" dirty="0">
                <a:effectLst/>
              </a:rPr>
            </a:br>
            <a:endParaRPr lang="en-US" sz="28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24</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9414761"/>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228600" y="6256149"/>
            <a:ext cx="7086600" cy="307777"/>
          </a:xfrm>
          <a:prstGeom prst="rect">
            <a:avLst/>
          </a:prstGeom>
        </p:spPr>
        <p:txBody>
          <a:bodyPr wrap="square">
            <a:spAutoFit/>
          </a:bodyPr>
          <a:lstStyle/>
          <a:p>
            <a:pPr marL="0" marR="0">
              <a:spcBef>
                <a:spcPts val="0"/>
              </a:spcBef>
              <a:spcAft>
                <a:spcPts val="0"/>
              </a:spcAft>
            </a:pPr>
            <a:r>
              <a:rPr lang="en-US" sz="1400" dirty="0">
                <a:latin typeface="Calibri" panose="020F0502020204030204" pitchFamily="34" charset="0"/>
                <a:ea typeface="Times New Roman" panose="02020603050405020304" pitchFamily="18" charset="0"/>
                <a:cs typeface="Arial" panose="020B0604020202020204" pitchFamily="34" charset="0"/>
              </a:rPr>
              <a:t>Source: U.S. Census Bureau, 2016. ACS County-to-County Migration Flows, 2010-2014</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2401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 Origins of Recent Immigrants to the Four Largest MSAs in Texas, 2010-2014</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25</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50643691"/>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228600" y="6256149"/>
            <a:ext cx="7086600" cy="307777"/>
          </a:xfrm>
          <a:prstGeom prst="rect">
            <a:avLst/>
          </a:prstGeom>
        </p:spPr>
        <p:txBody>
          <a:bodyPr wrap="square">
            <a:spAutoFit/>
          </a:bodyPr>
          <a:lstStyle/>
          <a:p>
            <a:pPr marL="0" marR="0">
              <a:spcBef>
                <a:spcPts val="0"/>
              </a:spcBef>
              <a:spcAft>
                <a:spcPts val="0"/>
              </a:spcAft>
            </a:pPr>
            <a:r>
              <a:rPr lang="en-US" sz="1400" dirty="0">
                <a:latin typeface="Calibri" panose="020F0502020204030204" pitchFamily="34" charset="0"/>
                <a:ea typeface="Times New Roman" panose="02020603050405020304" pitchFamily="18" charset="0"/>
                <a:cs typeface="Arial" panose="020B0604020202020204" pitchFamily="34" charset="0"/>
              </a:rPr>
              <a:t>Source: U.S. Census Bureau, 2016. ACS County-to-County Migration Flows, 2010-2014</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0386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effectLst/>
              </a:rPr>
              <a:t>Comparison of 2005 and 2013 Foreign-Born Migrants to Texas by World Area of Birth and Migration Type</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26</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42377497"/>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0" y="6202872"/>
            <a:ext cx="7696200" cy="1037207"/>
          </a:xfrm>
          <a:prstGeom prst="rect">
            <a:avLst/>
          </a:prstGeom>
        </p:spPr>
        <p:txBody>
          <a:bodyPr wrap="square">
            <a:spAutoFit/>
          </a:bodyPr>
          <a:lstStyle/>
          <a:p>
            <a:pPr marL="228600" marR="63500">
              <a:lnSpc>
                <a:spcPct val="115000"/>
              </a:lnSpc>
              <a:spcBef>
                <a:spcPts val="0"/>
              </a:spcBef>
              <a:spcAft>
                <a:spcPts val="600"/>
              </a:spcAft>
            </a:pPr>
            <a:r>
              <a:rPr lang="en-US" sz="1600" dirty="0">
                <a:latin typeface="Arial" panose="020B0604020202020204" pitchFamily="34" charset="0"/>
                <a:ea typeface="Calibri" panose="020F0502020204030204" pitchFamily="34" charset="0"/>
                <a:cs typeface="Times New Roman" panose="02020603050405020304" pitchFamily="18" charset="0"/>
              </a:rPr>
              <a:t>Source: ACS 1-Year PUMS Data, 2005 and 2013</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spc="5" dirty="0">
                <a:latin typeface="Arial" panose="020B0604020202020204" pitchFamily="34" charset="0"/>
                <a:ea typeface="Arial" panose="020B0604020202020204" pitchFamily="34" charset="0"/>
              </a:rPr>
              <a:t/>
            </a:r>
            <a:br>
              <a:rPr lang="en-US" sz="2000" spc="5" dirty="0">
                <a:latin typeface="Arial" panose="020B0604020202020204" pitchFamily="34" charset="0"/>
                <a:ea typeface="Arial" panose="020B0604020202020204" pitchFamily="34" charset="0"/>
              </a:rPr>
            </a:br>
            <a:endParaRPr lang="en-US" sz="1600" dirty="0"/>
          </a:p>
        </p:txBody>
      </p:sp>
    </p:spTree>
    <p:extLst>
      <p:ext uri="{BB962C8B-B14F-4D97-AF65-F5344CB8AC3E}">
        <p14:creationId xmlns:p14="http://schemas.microsoft.com/office/powerpoint/2010/main" val="2165447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effectLst/>
              </a:rPr>
              <a:t>Numerical Change in the Size of the 2005 and 2013 Foreign-Born Migrant Streams to Texas by World Area of Birth and Migration Type</a:t>
            </a:r>
            <a:endParaRPr lang="en-US" sz="20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27</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04265289"/>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0" y="6202872"/>
            <a:ext cx="7696200" cy="1037207"/>
          </a:xfrm>
          <a:prstGeom prst="rect">
            <a:avLst/>
          </a:prstGeom>
        </p:spPr>
        <p:txBody>
          <a:bodyPr wrap="square">
            <a:spAutoFit/>
          </a:bodyPr>
          <a:lstStyle/>
          <a:p>
            <a:pPr marL="228600" marR="63500">
              <a:lnSpc>
                <a:spcPct val="115000"/>
              </a:lnSpc>
              <a:spcBef>
                <a:spcPts val="0"/>
              </a:spcBef>
              <a:spcAft>
                <a:spcPts val="600"/>
              </a:spcAft>
            </a:pPr>
            <a:r>
              <a:rPr lang="en-US" sz="1600" dirty="0">
                <a:latin typeface="Arial" panose="020B0604020202020204" pitchFamily="34" charset="0"/>
                <a:ea typeface="Calibri" panose="020F0502020204030204" pitchFamily="34" charset="0"/>
                <a:cs typeface="Times New Roman" panose="02020603050405020304" pitchFamily="18" charset="0"/>
              </a:rPr>
              <a:t>Source: ACS 1-Year PUMS Data, 2005 and 2013</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spc="5" dirty="0">
                <a:latin typeface="Arial" panose="020B0604020202020204" pitchFamily="34" charset="0"/>
                <a:ea typeface="Arial" panose="020B0604020202020204" pitchFamily="34" charset="0"/>
              </a:rPr>
              <a:t/>
            </a:r>
            <a:br>
              <a:rPr lang="en-US" sz="2000" spc="5" dirty="0">
                <a:latin typeface="Arial" panose="020B0604020202020204" pitchFamily="34" charset="0"/>
                <a:ea typeface="Arial" panose="020B0604020202020204" pitchFamily="34" charset="0"/>
              </a:rPr>
            </a:br>
            <a:endParaRPr lang="en-US" sz="1600" dirty="0"/>
          </a:p>
        </p:txBody>
      </p:sp>
    </p:spTree>
    <p:extLst>
      <p:ext uri="{BB962C8B-B14F-4D97-AF65-F5344CB8AC3E}">
        <p14:creationId xmlns:p14="http://schemas.microsoft.com/office/powerpoint/2010/main" val="1227731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C1FA3B-F0C1-4F58-90BE-DCC7501F4B28}" type="slidenum">
              <a:rPr lang="en-US" smtClean="0"/>
              <a:pPr/>
              <a:t>28</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428" y="1209952"/>
            <a:ext cx="6057143" cy="4438095"/>
          </a:xfrm>
          <a:prstGeom prst="rect">
            <a:avLst/>
          </a:prstGeom>
        </p:spPr>
      </p:pic>
    </p:spTree>
    <p:extLst>
      <p:ext uri="{BB962C8B-B14F-4D97-AF65-F5344CB8AC3E}">
        <p14:creationId xmlns:p14="http://schemas.microsoft.com/office/powerpoint/2010/main" val="3965928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Estimated unauthorized immigrants in Texas, 1990-2015</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29</a:t>
            </a:fld>
            <a:endParaRPr lang="en-US" dirty="0"/>
          </a:p>
        </p:txBody>
      </p:sp>
      <p:pic>
        <p:nvPicPr>
          <p:cNvPr id="2" name="Picture 1"/>
          <p:cNvPicPr>
            <a:picLocks noChangeAspect="1"/>
          </p:cNvPicPr>
          <p:nvPr/>
        </p:nvPicPr>
        <p:blipFill>
          <a:blip r:embed="rId2"/>
          <a:stretch>
            <a:fillRect/>
          </a:stretch>
        </p:blipFill>
        <p:spPr>
          <a:xfrm>
            <a:off x="1904999" y="1346658"/>
            <a:ext cx="5838825" cy="4558842"/>
          </a:xfrm>
          <a:prstGeom prst="rect">
            <a:avLst/>
          </a:prstGeom>
        </p:spPr>
      </p:pic>
      <p:sp>
        <p:nvSpPr>
          <p:cNvPr id="7" name="TextBox 6"/>
          <p:cNvSpPr txBox="1"/>
          <p:nvPr/>
        </p:nvSpPr>
        <p:spPr>
          <a:xfrm>
            <a:off x="609600" y="6248400"/>
            <a:ext cx="2954655" cy="338554"/>
          </a:xfrm>
          <a:prstGeom prst="rect">
            <a:avLst/>
          </a:prstGeom>
          <a:noFill/>
        </p:spPr>
        <p:txBody>
          <a:bodyPr wrap="none" rtlCol="0">
            <a:spAutoFit/>
          </a:bodyPr>
          <a:lstStyle/>
          <a:p>
            <a:r>
              <a:rPr lang="en-US" sz="1600" dirty="0" smtClean="0">
                <a:solidFill>
                  <a:schemeClr val="bg1">
                    <a:lumMod val="50000"/>
                  </a:schemeClr>
                </a:solidFill>
              </a:rPr>
              <a:t>Source: Pew Research Center</a:t>
            </a:r>
            <a:endParaRPr lang="en-US" sz="1600" dirty="0">
              <a:solidFill>
                <a:schemeClr val="bg1">
                  <a:lumMod val="50000"/>
                </a:schemeClr>
              </a:solidFill>
            </a:endParaRPr>
          </a:p>
        </p:txBody>
      </p:sp>
    </p:spTree>
    <p:extLst>
      <p:ext uri="{BB962C8B-B14F-4D97-AF65-F5344CB8AC3E}">
        <p14:creationId xmlns:p14="http://schemas.microsoft.com/office/powerpoint/2010/main" val="1992400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05000" y="432204"/>
            <a:ext cx="6172199" cy="313855"/>
          </a:xfrm>
        </p:spPr>
        <p:txBody>
          <a:bodyPr>
            <a:noAutofit/>
          </a:bodyPr>
          <a:lstStyle/>
          <a:p>
            <a:r>
              <a:rPr lang="en-US" sz="2400" b="1" dirty="0">
                <a:effectLst/>
              </a:rPr>
              <a:t>Growing States, 2010-2017</a:t>
            </a:r>
          </a:p>
        </p:txBody>
      </p:sp>
      <p:graphicFrame>
        <p:nvGraphicFramePr>
          <p:cNvPr id="6" name="Table 5"/>
          <p:cNvGraphicFramePr>
            <a:graphicFrameLocks noGrp="1"/>
          </p:cNvGraphicFramePr>
          <p:nvPr>
            <p:extLst>
              <p:ext uri="{D42A27DB-BD31-4B8C-83A1-F6EECF244321}">
                <p14:modId xmlns:p14="http://schemas.microsoft.com/office/powerpoint/2010/main" val="3741403971"/>
              </p:ext>
            </p:extLst>
          </p:nvPr>
        </p:nvGraphicFramePr>
        <p:xfrm>
          <a:off x="309563" y="838200"/>
          <a:ext cx="8686800" cy="4952996"/>
        </p:xfrm>
        <a:graphic>
          <a:graphicData uri="http://schemas.openxmlformats.org/drawingml/2006/table">
            <a:tbl>
              <a:tblPr firstRow="1" bandRow="1">
                <a:tableStyleId>{073A0DAA-6AF3-43AB-8588-CEC1D06C72B9}</a:tableStyleId>
              </a:tblPr>
              <a:tblGrid>
                <a:gridCol w="1930402">
                  <a:extLst>
                    <a:ext uri="{9D8B030D-6E8A-4147-A177-3AD203B41FA5}">
                      <a16:colId xmlns="" xmlns:a16="http://schemas.microsoft.com/office/drawing/2014/main" val="20000"/>
                    </a:ext>
                  </a:extLst>
                </a:gridCol>
                <a:gridCol w="2010833">
                  <a:extLst>
                    <a:ext uri="{9D8B030D-6E8A-4147-A177-3AD203B41FA5}">
                      <a16:colId xmlns="" xmlns:a16="http://schemas.microsoft.com/office/drawing/2014/main" val="20002"/>
                    </a:ext>
                  </a:extLst>
                </a:gridCol>
                <a:gridCol w="1528233">
                  <a:extLst>
                    <a:ext uri="{9D8B030D-6E8A-4147-A177-3AD203B41FA5}">
                      <a16:colId xmlns="" xmlns:a16="http://schemas.microsoft.com/office/drawing/2014/main" val="20003"/>
                    </a:ext>
                  </a:extLst>
                </a:gridCol>
                <a:gridCol w="1528233">
                  <a:extLst>
                    <a:ext uri="{9D8B030D-6E8A-4147-A177-3AD203B41FA5}">
                      <a16:colId xmlns="" xmlns:a16="http://schemas.microsoft.com/office/drawing/2014/main" val="20004"/>
                    </a:ext>
                  </a:extLst>
                </a:gridCol>
                <a:gridCol w="1689099">
                  <a:extLst>
                    <a:ext uri="{9D8B030D-6E8A-4147-A177-3AD203B41FA5}">
                      <a16:colId xmlns="" xmlns:a16="http://schemas.microsoft.com/office/drawing/2014/main" val="20005"/>
                    </a:ext>
                  </a:extLst>
                </a:gridCol>
              </a:tblGrid>
              <a:tr h="1138884">
                <a:tc>
                  <a:txBody>
                    <a:bodyPr/>
                    <a:lstStyle/>
                    <a:p>
                      <a:pPr marL="117475" indent="0" algn="l"/>
                      <a:endParaRPr lang="en-US" sz="1500" b="1" dirty="0">
                        <a:solidFill>
                          <a:srgbClr val="1B1E7A"/>
                        </a:solidFill>
                        <a:latin typeface="Arial" pitchFamily="34" charset="0"/>
                        <a:cs typeface="Arial" pitchFamily="34" charset="0"/>
                      </a:endParaRPr>
                    </a:p>
                  </a:txBody>
                  <a:tcPr marL="51435" marR="51435" marT="25718" marB="25718"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233363" indent="0" algn="ctr" defTabSz="914400" rtl="0" eaLnBrk="1" latinLnBrk="0" hangingPunct="1"/>
                      <a:r>
                        <a:rPr lang="en-US" sz="1200" b="1" kern="1200" dirty="0">
                          <a:solidFill>
                            <a:srgbClr val="1B1E7A"/>
                          </a:solidFill>
                          <a:latin typeface="Arial" pitchFamily="34" charset="0"/>
                          <a:ea typeface="+mn-ea"/>
                          <a:cs typeface="Arial" pitchFamily="34" charset="0"/>
                        </a:rPr>
                        <a:t>2010 Census</a:t>
                      </a:r>
                    </a:p>
                    <a:p>
                      <a:pPr marL="233363" indent="0" algn="ctr" defTabSz="914400" rtl="0" eaLnBrk="1" latinLnBrk="0" hangingPunct="1"/>
                      <a:r>
                        <a:rPr lang="en-US" sz="1200" b="1" kern="1200" dirty="0">
                          <a:solidFill>
                            <a:srgbClr val="1B1E7A"/>
                          </a:solidFill>
                          <a:latin typeface="Arial" pitchFamily="34" charset="0"/>
                          <a:ea typeface="+mn-ea"/>
                          <a:cs typeface="Arial" pitchFamily="34" charset="0"/>
                        </a:rPr>
                        <a:t>Population</a:t>
                      </a:r>
                    </a:p>
                  </a:txBody>
                  <a:tcPr marL="51435" marR="51435" marT="25718" marB="25718"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233363" indent="0" algn="ctr" defTabSz="914400" rtl="0" eaLnBrk="1" latinLnBrk="0" hangingPunct="1"/>
                      <a:r>
                        <a:rPr lang="en-US" sz="1200" b="1" kern="1200" dirty="0">
                          <a:solidFill>
                            <a:srgbClr val="1B1E7A"/>
                          </a:solidFill>
                          <a:latin typeface="Arial" pitchFamily="34" charset="0"/>
                          <a:ea typeface="+mn-ea"/>
                          <a:cs typeface="Arial" pitchFamily="34" charset="0"/>
                        </a:rPr>
                        <a:t>2017 Population </a:t>
                      </a:r>
                    </a:p>
                  </a:txBody>
                  <a:tcPr marL="51435" marR="51435" marT="25718" marB="25718"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233363" indent="0" algn="ctr" defTabSz="914400" rtl="0" eaLnBrk="1" latinLnBrk="0" hangingPunct="1"/>
                      <a:r>
                        <a:rPr lang="en-US" sz="1200" b="1" kern="1200" dirty="0">
                          <a:solidFill>
                            <a:srgbClr val="1B1E7A"/>
                          </a:solidFill>
                          <a:latin typeface="Arial" pitchFamily="34" charset="0"/>
                          <a:ea typeface="+mn-ea"/>
                          <a:cs typeface="Arial" pitchFamily="34" charset="0"/>
                        </a:rPr>
                        <a:t>Numeric</a:t>
                      </a:r>
                    </a:p>
                    <a:p>
                      <a:pPr marL="233363" indent="0" algn="ctr" defTabSz="914400" rtl="0" eaLnBrk="1" latinLnBrk="0" hangingPunct="1"/>
                      <a:r>
                        <a:rPr lang="en-US" sz="1200" b="1" kern="1200" dirty="0">
                          <a:solidFill>
                            <a:srgbClr val="1B1E7A"/>
                          </a:solidFill>
                          <a:latin typeface="Arial" pitchFamily="34" charset="0"/>
                          <a:ea typeface="+mn-ea"/>
                          <a:cs typeface="Arial" pitchFamily="34" charset="0"/>
                        </a:rPr>
                        <a:t>Change</a:t>
                      </a:r>
                    </a:p>
                    <a:p>
                      <a:pPr marL="233363" indent="0" algn="ctr" defTabSz="914400" rtl="0" eaLnBrk="1" latinLnBrk="0" hangingPunct="1"/>
                      <a:r>
                        <a:rPr lang="en-US" sz="1200" b="1" kern="1200" dirty="0">
                          <a:solidFill>
                            <a:srgbClr val="1B1E7A"/>
                          </a:solidFill>
                          <a:latin typeface="Arial" pitchFamily="34" charset="0"/>
                          <a:ea typeface="+mn-ea"/>
                          <a:cs typeface="Arial" pitchFamily="34" charset="0"/>
                        </a:rPr>
                        <a:t>2010-2017</a:t>
                      </a:r>
                    </a:p>
                  </a:txBody>
                  <a:tcPr marL="51435" marR="51435" marT="25718" marB="25718"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58738" indent="0" algn="ctr"/>
                      <a:r>
                        <a:rPr lang="en-US" sz="1200" b="1" dirty="0">
                          <a:solidFill>
                            <a:srgbClr val="1B1E7A"/>
                          </a:solidFill>
                          <a:latin typeface="Arial" pitchFamily="34" charset="0"/>
                          <a:cs typeface="Arial" pitchFamily="34" charset="0"/>
                        </a:rPr>
                        <a:t>Percent</a:t>
                      </a:r>
                    </a:p>
                    <a:p>
                      <a:pPr marL="58738" indent="0" algn="ctr"/>
                      <a:r>
                        <a:rPr lang="en-US" sz="1200" b="1" dirty="0">
                          <a:solidFill>
                            <a:srgbClr val="1B1E7A"/>
                          </a:solidFill>
                          <a:latin typeface="Arial" pitchFamily="34" charset="0"/>
                          <a:cs typeface="Arial" pitchFamily="34" charset="0"/>
                        </a:rPr>
                        <a:t>Change</a:t>
                      </a:r>
                    </a:p>
                    <a:p>
                      <a:pPr marL="58738" indent="0" algn="ctr"/>
                      <a:r>
                        <a:rPr lang="en-US" sz="1200" b="1" dirty="0">
                          <a:solidFill>
                            <a:srgbClr val="1B1E7A"/>
                          </a:solidFill>
                          <a:latin typeface="Arial" pitchFamily="34" charset="0"/>
                          <a:cs typeface="Arial" pitchFamily="34" charset="0"/>
                        </a:rPr>
                        <a:t>2010-2017</a:t>
                      </a:r>
                    </a:p>
                  </a:txBody>
                  <a:tcPr marL="51435" marR="51435" marT="25718" marB="25718"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extLst>
                  <a:ext uri="{0D108BD9-81ED-4DB2-BD59-A6C34878D82A}">
                    <a16:rowId xmlns="" xmlns:a16="http://schemas.microsoft.com/office/drawing/2014/main" val="10000"/>
                  </a:ext>
                </a:extLst>
              </a:tr>
              <a:tr h="489598">
                <a:tc>
                  <a:txBody>
                    <a:bodyPr/>
                    <a:lstStyle/>
                    <a:p>
                      <a:pPr algn="ctr" rtl="0" fontAlgn="ctr"/>
                      <a:r>
                        <a:rPr lang="en-US" sz="1600" b="0" i="0" u="none" strike="noStrike" dirty="0">
                          <a:solidFill>
                            <a:schemeClr val="tx2"/>
                          </a:solidFill>
                          <a:effectLst/>
                          <a:latin typeface="Calibri" panose="020F0502020204030204" pitchFamily="34" charset="0"/>
                        </a:rPr>
                        <a:t>United States</a:t>
                      </a:r>
                    </a:p>
                  </a:txBody>
                  <a:tcPr marL="5358" marR="5358" marT="5358" marB="0" anchor="ctr">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b="0" i="0" u="none" strike="noStrike" dirty="0">
                          <a:solidFill>
                            <a:schemeClr val="tx2"/>
                          </a:solidFill>
                          <a:effectLst/>
                          <a:latin typeface="Calibri" panose="020F0502020204030204" pitchFamily="34" charset="0"/>
                        </a:rPr>
                        <a:t>    308,745,538 </a:t>
                      </a:r>
                    </a:p>
                  </a:txBody>
                  <a:tcPr marL="3810" marR="3810" marT="3810"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b="0" i="0" u="none" strike="noStrike" dirty="0">
                          <a:solidFill>
                            <a:schemeClr val="tx2"/>
                          </a:solidFill>
                          <a:effectLst/>
                          <a:latin typeface="Calibri" panose="020F0502020204030204" pitchFamily="34" charset="0"/>
                        </a:rPr>
                        <a:t>    325,719,178 </a:t>
                      </a:r>
                    </a:p>
                  </a:txBody>
                  <a:tcPr marL="3810" marR="3810" marT="3810"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b="0" i="0" u="none" strike="noStrike" dirty="0">
                          <a:solidFill>
                            <a:schemeClr val="tx2"/>
                          </a:solidFill>
                          <a:effectLst/>
                          <a:latin typeface="Calibri" panose="020F0502020204030204" pitchFamily="34" charset="0"/>
                        </a:rPr>
                        <a:t>      16,973,640 </a:t>
                      </a:r>
                    </a:p>
                  </a:txBody>
                  <a:tcPr marL="3810" marR="3810" marT="3810"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b="0" i="0" u="none" strike="noStrike" dirty="0">
                          <a:solidFill>
                            <a:schemeClr val="tx2"/>
                          </a:solidFill>
                          <a:effectLst/>
                          <a:latin typeface="Calibri" panose="020F0502020204030204" pitchFamily="34" charset="0"/>
                        </a:rPr>
                        <a:t>5.5%</a:t>
                      </a:r>
                    </a:p>
                  </a:txBody>
                  <a:tcPr marL="3810" marR="3810" marT="3810"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 xmlns:a16="http://schemas.microsoft.com/office/drawing/2014/main" val="10001"/>
                  </a:ext>
                </a:extLst>
              </a:tr>
              <a:tr h="355416">
                <a:tc>
                  <a:txBody>
                    <a:bodyPr/>
                    <a:lstStyle/>
                    <a:p>
                      <a:pPr algn="ctr" fontAlgn="b"/>
                      <a:r>
                        <a:rPr lang="en-US" sz="1800" b="1" i="0" u="none" strike="noStrike" dirty="0">
                          <a:solidFill>
                            <a:schemeClr val="tx2"/>
                          </a:solidFill>
                          <a:effectLst/>
                          <a:latin typeface="Calibri" panose="020F0502020204030204" pitchFamily="34" charset="0"/>
                        </a:rPr>
                        <a:t>Texas</a:t>
                      </a:r>
                    </a:p>
                  </a:txBody>
                  <a:tcPr marL="3810" marR="3810" marT="3810"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algn="ctr" fontAlgn="b"/>
                      <a:r>
                        <a:rPr lang="en-US" sz="1800" b="1" i="0" u="none" strike="noStrike" dirty="0">
                          <a:solidFill>
                            <a:schemeClr val="tx2"/>
                          </a:solidFill>
                          <a:effectLst/>
                          <a:latin typeface="Calibri" panose="020F0502020204030204" pitchFamily="34" charset="0"/>
                        </a:rPr>
                        <a:t>      25,145,561 </a:t>
                      </a:r>
                    </a:p>
                  </a:txBody>
                  <a:tcPr marL="3810" marR="3810" marT="3810"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algn="ctr" fontAlgn="b"/>
                      <a:r>
                        <a:rPr lang="en-US" sz="1800" b="1" i="0" u="none" strike="noStrike" dirty="0">
                          <a:solidFill>
                            <a:schemeClr val="tx2"/>
                          </a:solidFill>
                          <a:effectLst/>
                          <a:latin typeface="Calibri" panose="020F0502020204030204" pitchFamily="34" charset="0"/>
                        </a:rPr>
                        <a:t>      28,304,596 </a:t>
                      </a:r>
                    </a:p>
                  </a:txBody>
                  <a:tcPr marL="3810" marR="3810" marT="3810"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algn="ctr" fontAlgn="b"/>
                      <a:r>
                        <a:rPr lang="en-US" sz="1800" b="1" i="0" u="none" strike="noStrike" dirty="0">
                          <a:solidFill>
                            <a:schemeClr val="tx2"/>
                          </a:solidFill>
                          <a:effectLst/>
                          <a:latin typeface="Calibri" panose="020F0502020204030204" pitchFamily="34" charset="0"/>
                        </a:rPr>
                        <a:t>        3,159,035 </a:t>
                      </a:r>
                    </a:p>
                  </a:txBody>
                  <a:tcPr marL="3810" marR="3810" marT="3810"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algn="ctr" fontAlgn="b"/>
                      <a:r>
                        <a:rPr lang="en-US" sz="1800" b="1" i="0" u="none" strike="noStrike" dirty="0">
                          <a:solidFill>
                            <a:schemeClr val="tx2"/>
                          </a:solidFill>
                          <a:effectLst/>
                          <a:latin typeface="Calibri" panose="020F0502020204030204" pitchFamily="34" charset="0"/>
                        </a:rPr>
                        <a:t>12.6%</a:t>
                      </a:r>
                    </a:p>
                  </a:txBody>
                  <a:tcPr marL="3810" marR="3810" marT="3810"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extLst>
                  <a:ext uri="{0D108BD9-81ED-4DB2-BD59-A6C34878D82A}">
                    <a16:rowId xmlns="" xmlns:a16="http://schemas.microsoft.com/office/drawing/2014/main" val="10002"/>
                  </a:ext>
                </a:extLst>
              </a:tr>
              <a:tr h="444009">
                <a:tc>
                  <a:txBody>
                    <a:bodyPr/>
                    <a:lstStyle/>
                    <a:p>
                      <a:pPr algn="ctr" fontAlgn="b"/>
                      <a:r>
                        <a:rPr lang="en-US" sz="1600" b="0" i="0" u="none" strike="noStrike" dirty="0">
                          <a:solidFill>
                            <a:schemeClr val="tx2"/>
                          </a:solidFill>
                          <a:effectLst/>
                          <a:latin typeface="Calibri" panose="020F0502020204030204" pitchFamily="34" charset="0"/>
                        </a:rPr>
                        <a:t>California</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b="0" i="0" u="none" strike="noStrike">
                          <a:solidFill>
                            <a:schemeClr val="tx2"/>
                          </a:solidFill>
                          <a:effectLst/>
                          <a:latin typeface="Calibri" panose="020F0502020204030204" pitchFamily="34" charset="0"/>
                        </a:rPr>
                        <a:t>      37,253,956 </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b="0" i="0" u="none" strike="noStrike" dirty="0">
                          <a:solidFill>
                            <a:schemeClr val="tx2"/>
                          </a:solidFill>
                          <a:effectLst/>
                          <a:latin typeface="Calibri" panose="020F0502020204030204" pitchFamily="34" charset="0"/>
                        </a:rPr>
                        <a:t>      39,536,653 </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b="0" i="0" u="none" strike="noStrike">
                          <a:solidFill>
                            <a:schemeClr val="tx2"/>
                          </a:solidFill>
                          <a:effectLst/>
                          <a:latin typeface="Calibri" panose="020F0502020204030204" pitchFamily="34" charset="0"/>
                        </a:rPr>
                        <a:t>        2,282,697 </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b="0" i="0" u="none" strike="noStrike">
                          <a:solidFill>
                            <a:schemeClr val="tx2"/>
                          </a:solidFill>
                          <a:effectLst/>
                          <a:latin typeface="Calibri" panose="020F0502020204030204" pitchFamily="34" charset="0"/>
                        </a:rPr>
                        <a:t>6.1%</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 xmlns:a16="http://schemas.microsoft.com/office/drawing/2014/main" val="10003"/>
                  </a:ext>
                </a:extLst>
              </a:tr>
              <a:tr h="361872">
                <a:tc>
                  <a:txBody>
                    <a:bodyPr/>
                    <a:lstStyle/>
                    <a:p>
                      <a:pPr algn="ctr" fontAlgn="b"/>
                      <a:r>
                        <a:rPr lang="en-US" sz="1600" b="0" i="0" u="none" strike="noStrike" dirty="0">
                          <a:solidFill>
                            <a:schemeClr val="tx2"/>
                          </a:solidFill>
                          <a:effectLst/>
                          <a:latin typeface="Calibri" panose="020F0502020204030204" pitchFamily="34" charset="0"/>
                        </a:rPr>
                        <a:t>Florida</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ctr" fontAlgn="b"/>
                      <a:r>
                        <a:rPr lang="en-US" sz="1600" b="0" i="0" u="none" strike="noStrike" dirty="0">
                          <a:solidFill>
                            <a:schemeClr val="tx2"/>
                          </a:solidFill>
                          <a:effectLst/>
                          <a:latin typeface="Calibri" panose="020F0502020204030204" pitchFamily="34" charset="0"/>
                        </a:rPr>
                        <a:t>      18,801,310 </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ctr" fontAlgn="b"/>
                      <a:r>
                        <a:rPr lang="en-US" sz="1600" b="0" i="0" u="none" strike="noStrike">
                          <a:solidFill>
                            <a:schemeClr val="tx2"/>
                          </a:solidFill>
                          <a:effectLst/>
                          <a:latin typeface="Calibri" panose="020F0502020204030204" pitchFamily="34" charset="0"/>
                        </a:rPr>
                        <a:t>      20,984,400 </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ctr" fontAlgn="b"/>
                      <a:r>
                        <a:rPr lang="en-US" sz="1600" b="0" i="0" u="none" strike="noStrike" dirty="0">
                          <a:solidFill>
                            <a:schemeClr val="tx2"/>
                          </a:solidFill>
                          <a:effectLst/>
                          <a:latin typeface="Calibri" panose="020F0502020204030204" pitchFamily="34" charset="0"/>
                        </a:rPr>
                        <a:t>        2,183,090 </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ctr" fontAlgn="b"/>
                      <a:r>
                        <a:rPr lang="en-US" sz="1600" b="0" i="0" u="none" strike="noStrike">
                          <a:solidFill>
                            <a:schemeClr val="tx2"/>
                          </a:solidFill>
                          <a:effectLst/>
                          <a:latin typeface="Calibri" panose="020F0502020204030204" pitchFamily="34" charset="0"/>
                        </a:rPr>
                        <a:t>11.6%</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extLst>
                  <a:ext uri="{0D108BD9-81ED-4DB2-BD59-A6C34878D82A}">
                    <a16:rowId xmlns="" xmlns:a16="http://schemas.microsoft.com/office/drawing/2014/main" val="10004"/>
                  </a:ext>
                </a:extLst>
              </a:tr>
              <a:tr h="411766">
                <a:tc>
                  <a:txBody>
                    <a:bodyPr/>
                    <a:lstStyle/>
                    <a:p>
                      <a:pPr algn="ctr" fontAlgn="b"/>
                      <a:r>
                        <a:rPr lang="en-US" sz="1600" b="0" i="0" u="none" strike="noStrike" dirty="0">
                          <a:solidFill>
                            <a:schemeClr val="tx2"/>
                          </a:solidFill>
                          <a:effectLst/>
                          <a:latin typeface="Calibri" panose="020F0502020204030204" pitchFamily="34" charset="0"/>
                        </a:rPr>
                        <a:t>Georgia</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b="0" i="0" u="none" strike="noStrike" dirty="0">
                          <a:solidFill>
                            <a:schemeClr val="tx2"/>
                          </a:solidFill>
                          <a:effectLst/>
                          <a:latin typeface="Calibri" panose="020F0502020204030204" pitchFamily="34" charset="0"/>
                        </a:rPr>
                        <a:t>        9,687,653 </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b="0" i="0" u="none" strike="noStrike">
                          <a:solidFill>
                            <a:schemeClr val="tx2"/>
                          </a:solidFill>
                          <a:effectLst/>
                          <a:latin typeface="Calibri" panose="020F0502020204030204" pitchFamily="34" charset="0"/>
                        </a:rPr>
                        <a:t>      10,429,379 </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b="0" i="0" u="none" strike="noStrike">
                          <a:solidFill>
                            <a:schemeClr val="tx2"/>
                          </a:solidFill>
                          <a:effectLst/>
                          <a:latin typeface="Calibri" panose="020F0502020204030204" pitchFamily="34" charset="0"/>
                        </a:rPr>
                        <a:t>            741,726 </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b="0" i="0" u="none" strike="noStrike">
                          <a:solidFill>
                            <a:schemeClr val="tx2"/>
                          </a:solidFill>
                          <a:effectLst/>
                          <a:latin typeface="Calibri" panose="020F0502020204030204" pitchFamily="34" charset="0"/>
                        </a:rPr>
                        <a:t>7.7%</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 xmlns:a16="http://schemas.microsoft.com/office/drawing/2014/main" val="10005"/>
                  </a:ext>
                </a:extLst>
              </a:tr>
              <a:tr h="355416">
                <a:tc>
                  <a:txBody>
                    <a:bodyPr/>
                    <a:lstStyle/>
                    <a:p>
                      <a:pPr algn="ctr" fontAlgn="b"/>
                      <a:r>
                        <a:rPr lang="en-US" sz="1600" b="0" i="0" u="none" strike="noStrike" dirty="0">
                          <a:solidFill>
                            <a:schemeClr val="tx2"/>
                          </a:solidFill>
                          <a:effectLst/>
                          <a:latin typeface="Calibri" panose="020F0502020204030204" pitchFamily="34" charset="0"/>
                        </a:rPr>
                        <a:t>North Carolina</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ctr" fontAlgn="b"/>
                      <a:r>
                        <a:rPr lang="en-US" sz="1600" b="0" i="0" u="none" strike="noStrike" dirty="0">
                          <a:solidFill>
                            <a:schemeClr val="tx2"/>
                          </a:solidFill>
                          <a:effectLst/>
                          <a:latin typeface="Calibri" panose="020F0502020204030204" pitchFamily="34" charset="0"/>
                        </a:rPr>
                        <a:t>        9,535,483 </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ctr" fontAlgn="b"/>
                      <a:r>
                        <a:rPr lang="en-US" sz="1600" b="0" i="0" u="none" strike="noStrike">
                          <a:solidFill>
                            <a:schemeClr val="tx2"/>
                          </a:solidFill>
                          <a:effectLst/>
                          <a:latin typeface="Calibri" panose="020F0502020204030204" pitchFamily="34" charset="0"/>
                        </a:rPr>
                        <a:t>      10,273,419 </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ctr" fontAlgn="b"/>
                      <a:r>
                        <a:rPr lang="en-US" sz="1600" b="0" i="0" u="none" strike="noStrike">
                          <a:solidFill>
                            <a:schemeClr val="tx2"/>
                          </a:solidFill>
                          <a:effectLst/>
                          <a:latin typeface="Calibri" panose="020F0502020204030204" pitchFamily="34" charset="0"/>
                        </a:rPr>
                        <a:t>            737,936 </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ctr" fontAlgn="b"/>
                      <a:r>
                        <a:rPr lang="en-US" sz="1600" b="0" i="0" u="none" strike="noStrike">
                          <a:solidFill>
                            <a:schemeClr val="tx2"/>
                          </a:solidFill>
                          <a:effectLst/>
                          <a:latin typeface="Calibri" panose="020F0502020204030204" pitchFamily="34" charset="0"/>
                        </a:rPr>
                        <a:t>7.7%</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extLst>
                  <a:ext uri="{0D108BD9-81ED-4DB2-BD59-A6C34878D82A}">
                    <a16:rowId xmlns="" xmlns:a16="http://schemas.microsoft.com/office/drawing/2014/main" val="10006"/>
                  </a:ext>
                </a:extLst>
              </a:tr>
              <a:tr h="355416">
                <a:tc>
                  <a:txBody>
                    <a:bodyPr/>
                    <a:lstStyle/>
                    <a:p>
                      <a:pPr algn="ctr" fontAlgn="b"/>
                      <a:r>
                        <a:rPr lang="en-US" sz="1600" b="0" i="0" u="none" strike="noStrike">
                          <a:solidFill>
                            <a:schemeClr val="tx2"/>
                          </a:solidFill>
                          <a:effectLst/>
                          <a:latin typeface="Calibri" panose="020F0502020204030204" pitchFamily="34" charset="0"/>
                        </a:rPr>
                        <a:t>Washington</a:t>
                      </a:r>
                    </a:p>
                  </a:txBody>
                  <a:tcPr marL="3810" marR="3810" marT="381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b="0" i="0" u="none" strike="noStrike" dirty="0">
                          <a:solidFill>
                            <a:schemeClr val="tx2"/>
                          </a:solidFill>
                          <a:effectLst/>
                          <a:latin typeface="Calibri" panose="020F0502020204030204" pitchFamily="34" charset="0"/>
                        </a:rPr>
                        <a:t>        6,724,540 </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b="0" i="0" u="none" strike="noStrike">
                          <a:solidFill>
                            <a:schemeClr val="tx2"/>
                          </a:solidFill>
                          <a:effectLst/>
                          <a:latin typeface="Calibri" panose="020F0502020204030204" pitchFamily="34" charset="0"/>
                        </a:rPr>
                        <a:t>        7,405,743 </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b="0" i="0" u="none" strike="noStrike">
                          <a:solidFill>
                            <a:schemeClr val="tx2"/>
                          </a:solidFill>
                          <a:effectLst/>
                          <a:latin typeface="Calibri" panose="020F0502020204030204" pitchFamily="34" charset="0"/>
                        </a:rPr>
                        <a:t>            681,203 </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b="0" i="0" u="none" strike="noStrike">
                          <a:solidFill>
                            <a:schemeClr val="tx2"/>
                          </a:solidFill>
                          <a:effectLst/>
                          <a:latin typeface="Calibri" panose="020F0502020204030204" pitchFamily="34" charset="0"/>
                        </a:rPr>
                        <a:t>10.1%</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 xmlns:a16="http://schemas.microsoft.com/office/drawing/2014/main" val="10009"/>
                  </a:ext>
                </a:extLst>
              </a:tr>
              <a:tr h="329787">
                <a:tc>
                  <a:txBody>
                    <a:bodyPr/>
                    <a:lstStyle/>
                    <a:p>
                      <a:pPr algn="ctr" fontAlgn="b"/>
                      <a:r>
                        <a:rPr lang="en-US" sz="1600" b="0" i="0" u="none" strike="noStrike">
                          <a:solidFill>
                            <a:schemeClr val="tx2"/>
                          </a:solidFill>
                          <a:effectLst/>
                          <a:latin typeface="Calibri" panose="020F0502020204030204" pitchFamily="34" charset="0"/>
                        </a:rPr>
                        <a:t>Arizona</a:t>
                      </a:r>
                    </a:p>
                  </a:txBody>
                  <a:tcPr marL="3810" marR="3810" marT="381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b="0" i="0" u="none" strike="noStrike" dirty="0">
                          <a:solidFill>
                            <a:schemeClr val="tx2"/>
                          </a:solidFill>
                          <a:effectLst/>
                          <a:latin typeface="Calibri" panose="020F0502020204030204" pitchFamily="34" charset="0"/>
                        </a:rPr>
                        <a:t>        6,392,017 </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1600" b="0" i="0" u="none" strike="noStrike">
                          <a:solidFill>
                            <a:schemeClr val="tx2"/>
                          </a:solidFill>
                          <a:effectLst/>
                          <a:latin typeface="Calibri" panose="020F0502020204030204" pitchFamily="34" charset="0"/>
                        </a:rPr>
                        <a:t>        7,016,270 </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1600" b="0" i="0" u="none" strike="noStrike">
                          <a:solidFill>
                            <a:schemeClr val="tx2"/>
                          </a:solidFill>
                          <a:effectLst/>
                          <a:latin typeface="Calibri" panose="020F0502020204030204" pitchFamily="34" charset="0"/>
                        </a:rPr>
                        <a:t>            624,253 </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1600" b="0" i="0" u="none" strike="noStrike" dirty="0">
                          <a:solidFill>
                            <a:schemeClr val="tx2"/>
                          </a:solidFill>
                          <a:effectLst/>
                          <a:latin typeface="Calibri" panose="020F0502020204030204" pitchFamily="34" charset="0"/>
                        </a:rPr>
                        <a:t>9.8%</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0"/>
                  </a:ext>
                </a:extLst>
              </a:tr>
              <a:tr h="355416">
                <a:tc>
                  <a:txBody>
                    <a:bodyPr/>
                    <a:lstStyle/>
                    <a:p>
                      <a:pPr algn="ctr" fontAlgn="b"/>
                      <a:r>
                        <a:rPr lang="en-US" sz="1600" b="0" i="0" u="none" strike="noStrike" dirty="0">
                          <a:solidFill>
                            <a:schemeClr val="tx2"/>
                          </a:solidFill>
                          <a:effectLst/>
                          <a:latin typeface="Calibri" panose="020F0502020204030204" pitchFamily="34" charset="0"/>
                        </a:rPr>
                        <a:t>Colorado</a:t>
                      </a:r>
                    </a:p>
                  </a:txBody>
                  <a:tcPr marL="3810" marR="3810" marT="381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b="0" i="0" u="none" strike="noStrike" dirty="0">
                          <a:solidFill>
                            <a:schemeClr val="tx2"/>
                          </a:solidFill>
                          <a:effectLst/>
                          <a:latin typeface="Calibri" panose="020F0502020204030204" pitchFamily="34" charset="0"/>
                        </a:rPr>
                        <a:t>        5,029,196 </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b="0" i="0" u="none" strike="noStrike" dirty="0">
                          <a:solidFill>
                            <a:schemeClr val="tx2"/>
                          </a:solidFill>
                          <a:effectLst/>
                          <a:latin typeface="Calibri" panose="020F0502020204030204" pitchFamily="34" charset="0"/>
                        </a:rPr>
                        <a:t>        5,607,154 </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b="0" i="0" u="none" strike="noStrike" dirty="0">
                          <a:solidFill>
                            <a:schemeClr val="tx2"/>
                          </a:solidFill>
                          <a:effectLst/>
                          <a:latin typeface="Calibri" panose="020F0502020204030204" pitchFamily="34" charset="0"/>
                        </a:rPr>
                        <a:t>            577,958 </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b="0" i="0" u="none" strike="noStrike" dirty="0">
                          <a:solidFill>
                            <a:schemeClr val="tx2"/>
                          </a:solidFill>
                          <a:effectLst/>
                          <a:latin typeface="Calibri" panose="020F0502020204030204" pitchFamily="34" charset="0"/>
                        </a:rPr>
                        <a:t>11.5%</a:t>
                      </a:r>
                    </a:p>
                  </a:txBody>
                  <a:tcPr marL="3810" marR="3810" marT="381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 xmlns:a16="http://schemas.microsoft.com/office/drawing/2014/main" val="10007"/>
                  </a:ext>
                </a:extLst>
              </a:tr>
              <a:tr h="355416">
                <a:tc>
                  <a:txBody>
                    <a:bodyPr/>
                    <a:lstStyle/>
                    <a:p>
                      <a:pPr algn="l" fontAlgn="b"/>
                      <a:endParaRPr lang="en-US" sz="1100" b="0" i="0" u="none" strike="noStrike" dirty="0">
                        <a:solidFill>
                          <a:srgbClr val="000000"/>
                        </a:solidFill>
                        <a:effectLst/>
                        <a:latin typeface="Calibri" panose="020F0502020204030204" pitchFamily="34" charset="0"/>
                      </a:endParaRPr>
                    </a:p>
                  </a:txBody>
                  <a:tcPr marL="3810" marR="3810" marT="3810" marB="0"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algn="r" rtl="0" fontAlgn="b"/>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rtl="0" fontAlgn="b"/>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rtl="0" fontAlgn="b"/>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rtl="0" fontAlgn="b"/>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extLst>
                  <a:ext uri="{0D108BD9-81ED-4DB2-BD59-A6C34878D82A}">
                    <a16:rowId xmlns="" xmlns:a16="http://schemas.microsoft.com/office/drawing/2014/main" val="10008"/>
                  </a:ext>
                </a:extLst>
              </a:tr>
            </a:tbl>
          </a:graphicData>
        </a:graphic>
      </p:graphicFrame>
      <p:sp>
        <p:nvSpPr>
          <p:cNvPr id="9" name="Rectangle 8"/>
          <p:cNvSpPr/>
          <p:nvPr/>
        </p:nvSpPr>
        <p:spPr>
          <a:xfrm>
            <a:off x="152400" y="6344919"/>
            <a:ext cx="4500563" cy="300082"/>
          </a:xfrm>
          <a:prstGeom prst="rect">
            <a:avLst/>
          </a:prstGeom>
        </p:spPr>
        <p:txBody>
          <a:bodyPr wrap="square">
            <a:spAutoFit/>
          </a:bodyPr>
          <a:lstStyle/>
          <a:p>
            <a:r>
              <a:rPr lang="en-US" sz="675" dirty="0">
                <a:solidFill>
                  <a:schemeClr val="tx1">
                    <a:lumMod val="50000"/>
                    <a:lumOff val="50000"/>
                  </a:schemeClr>
                </a:solidFill>
              </a:rPr>
              <a:t>Source: U.S. Census Bureau. 2000 and 2010 Census Count, 2017 Population Estimates.					</a:t>
            </a:r>
          </a:p>
        </p:txBody>
      </p:sp>
      <p:sp>
        <p:nvSpPr>
          <p:cNvPr id="2" name="Rectangle 1"/>
          <p:cNvSpPr/>
          <p:nvPr/>
        </p:nvSpPr>
        <p:spPr>
          <a:xfrm>
            <a:off x="685800" y="1600200"/>
            <a:ext cx="1676400" cy="1143000"/>
          </a:xfrm>
          <a:prstGeom prst="rect">
            <a:avLst/>
          </a:prstGeom>
        </p:spPr>
        <p:txBody>
          <a:bodyPr rtlCol="0" anchor="ctr">
            <a:spAutoFit/>
          </a:bodyPr>
          <a:lstStyle/>
          <a:p>
            <a:pPr algn="ctr"/>
            <a:endParaRPr lang="en-US" dirty="0" smtClean="0">
              <a:solidFill>
                <a:schemeClr val="tx2"/>
              </a:solidFill>
            </a:endParaRPr>
          </a:p>
        </p:txBody>
      </p:sp>
      <p:sp>
        <p:nvSpPr>
          <p:cNvPr id="3" name="Rectangle 2"/>
          <p:cNvSpPr/>
          <p:nvPr/>
        </p:nvSpPr>
        <p:spPr>
          <a:xfrm>
            <a:off x="4495800" y="2514600"/>
            <a:ext cx="1295400" cy="381000"/>
          </a:xfrm>
          <a:prstGeom prst="rect">
            <a:avLst/>
          </a:prstGeom>
          <a:ln w="25400">
            <a:solidFill>
              <a:schemeClr val="accent2"/>
            </a:solidFill>
          </a:ln>
        </p:spPr>
        <p:txBody>
          <a:bodyPr rtlCol="0" anchor="ctr">
            <a:spAutoFit/>
          </a:bodyPr>
          <a:lstStyle/>
          <a:p>
            <a:pPr algn="ctr"/>
            <a:endParaRPr lang="en-US" dirty="0" smtClean="0">
              <a:solidFill>
                <a:schemeClr val="tx2"/>
              </a:solidFill>
            </a:endParaRPr>
          </a:p>
        </p:txBody>
      </p:sp>
      <p:sp>
        <p:nvSpPr>
          <p:cNvPr id="8" name="Rectangle 7"/>
          <p:cNvSpPr/>
          <p:nvPr/>
        </p:nvSpPr>
        <p:spPr>
          <a:xfrm>
            <a:off x="6019800" y="2514600"/>
            <a:ext cx="1295400" cy="381000"/>
          </a:xfrm>
          <a:prstGeom prst="rect">
            <a:avLst/>
          </a:prstGeom>
          <a:ln w="25400">
            <a:solidFill>
              <a:schemeClr val="accent2"/>
            </a:solidFill>
          </a:ln>
        </p:spPr>
        <p:txBody>
          <a:bodyPr rtlCol="0" anchor="ctr">
            <a:spAutoFit/>
          </a:bodyPr>
          <a:lstStyle/>
          <a:p>
            <a:pPr algn="ctr"/>
            <a:endParaRPr lang="en-US" dirty="0" smtClean="0">
              <a:solidFill>
                <a:schemeClr val="tx2"/>
              </a:solidFill>
            </a:endParaRPr>
          </a:p>
        </p:txBody>
      </p:sp>
      <p:sp>
        <p:nvSpPr>
          <p:cNvPr id="10" name="Rectangle 9"/>
          <p:cNvSpPr/>
          <p:nvPr/>
        </p:nvSpPr>
        <p:spPr>
          <a:xfrm>
            <a:off x="7496957" y="2514600"/>
            <a:ext cx="1295400" cy="381000"/>
          </a:xfrm>
          <a:prstGeom prst="rect">
            <a:avLst/>
          </a:prstGeom>
          <a:ln w="25400">
            <a:solidFill>
              <a:schemeClr val="accent2"/>
            </a:solidFill>
          </a:ln>
        </p:spPr>
        <p:txBody>
          <a:bodyPr rtlCol="0" anchor="ctr">
            <a:spAutoFit/>
          </a:bodyPr>
          <a:lstStyle/>
          <a:p>
            <a:pPr algn="ctr"/>
            <a:endParaRPr lang="en-US" dirty="0" smtClean="0">
              <a:solidFill>
                <a:schemeClr val="tx2"/>
              </a:solidFill>
            </a:endParaRPr>
          </a:p>
        </p:txBody>
      </p:sp>
    </p:spTree>
    <p:extLst>
      <p:ext uri="{BB962C8B-B14F-4D97-AF65-F5344CB8AC3E}">
        <p14:creationId xmlns:p14="http://schemas.microsoft.com/office/powerpoint/2010/main" val="227797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C1FA3B-F0C1-4F58-90BE-DCC7501F4B28}" type="slidenum">
              <a:rPr lang="en-US" smtClean="0"/>
              <a:pPr/>
              <a:t>30</a:t>
            </a:fld>
            <a:endParaRPr lang="en-US" dirty="0"/>
          </a:p>
        </p:txBody>
      </p:sp>
      <p:pic>
        <p:nvPicPr>
          <p:cNvPr id="5" name="Content Placeholder 4"/>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t="6734" b="4034"/>
          <a:stretch/>
        </p:blipFill>
        <p:spPr>
          <a:xfrm>
            <a:off x="1143000" y="1325250"/>
            <a:ext cx="6477000" cy="5373688"/>
          </a:xfrm>
        </p:spPr>
      </p:pic>
      <p:sp>
        <p:nvSpPr>
          <p:cNvPr id="2" name="TextBox 1"/>
          <p:cNvSpPr txBox="1"/>
          <p:nvPr/>
        </p:nvSpPr>
        <p:spPr>
          <a:xfrm>
            <a:off x="4495800" y="5562600"/>
            <a:ext cx="2318905" cy="307777"/>
          </a:xfrm>
          <a:prstGeom prst="rect">
            <a:avLst/>
          </a:prstGeom>
          <a:noFill/>
        </p:spPr>
        <p:txBody>
          <a:bodyPr wrap="none" rtlCol="0">
            <a:spAutoFit/>
          </a:bodyPr>
          <a:lstStyle/>
          <a:p>
            <a:r>
              <a:rPr lang="en-US" sz="1400" dirty="0" smtClean="0">
                <a:solidFill>
                  <a:schemeClr val="tx2"/>
                </a:solidFill>
              </a:rPr>
              <a:t>~5.8% of Texas’ population</a:t>
            </a:r>
            <a:endParaRPr lang="en-US" sz="1400" dirty="0">
              <a:solidFill>
                <a:schemeClr val="tx2"/>
              </a:solidFill>
            </a:endParaRPr>
          </a:p>
        </p:txBody>
      </p:sp>
      <p:cxnSp>
        <p:nvCxnSpPr>
          <p:cNvPr id="6" name="Straight Arrow Connector 5"/>
          <p:cNvCxnSpPr/>
          <p:nvPr/>
        </p:nvCxnSpPr>
        <p:spPr>
          <a:xfrm>
            <a:off x="4191000" y="4724400"/>
            <a:ext cx="533400"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9856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nvPr>
        </p:nvGraphicFramePr>
        <p:xfrm>
          <a:off x="457200" y="1371600"/>
          <a:ext cx="8229600"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noGrp="1"/>
          </p:cNvSpPr>
          <p:nvPr>
            <p:ph type="title"/>
          </p:nvPr>
        </p:nvSpPr>
        <p:spPr>
          <a:xfrm>
            <a:off x="1600200" y="152400"/>
            <a:ext cx="6858000" cy="990600"/>
          </a:xfrm>
          <a:prstGeom prst="rect">
            <a:avLst/>
          </a:prstGeom>
        </p:spPr>
        <p:txBody>
          <a:bodyPr>
            <a:noAutofit/>
          </a:bodyPr>
          <a:lstStyle/>
          <a:p>
            <a:pPr lvl="0" algn="ctr"/>
            <a:r>
              <a:rPr lang="en-US" sz="2800" kern="0" dirty="0" smtClean="0">
                <a:latin typeface="+mj-lt"/>
                <a:ea typeface="+mj-ea"/>
                <a:cs typeface="+mj-cs"/>
              </a:rPr>
              <a:t>Projected Population Growth in Texas, </a:t>
            </a:r>
            <a:br>
              <a:rPr lang="en-US" sz="2800" kern="0" dirty="0" smtClean="0">
                <a:latin typeface="+mj-lt"/>
                <a:ea typeface="+mj-ea"/>
                <a:cs typeface="+mj-cs"/>
              </a:rPr>
            </a:br>
            <a:r>
              <a:rPr lang="en-US" sz="2800" kern="0" dirty="0" smtClean="0">
                <a:latin typeface="+mj-lt"/>
                <a:ea typeface="+mj-ea"/>
                <a:cs typeface="+mj-cs"/>
              </a:rPr>
              <a:t>2010-2050</a:t>
            </a:r>
            <a:endParaRPr kumimoji="0" lang="en-US" sz="2800" i="0" u="none" strike="noStrike" kern="0" cap="none" spc="0" normalizeH="0" baseline="0" noProof="0" dirty="0">
              <a:ln>
                <a:noFill/>
              </a:ln>
              <a:effectLst/>
              <a:uLnTx/>
              <a:uFillTx/>
              <a:latin typeface="+mj-lt"/>
              <a:ea typeface="+mj-ea"/>
              <a:cs typeface="+mj-cs"/>
            </a:endParaRP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31</a:t>
            </a:fld>
            <a:endParaRPr lang="en-US" dirty="0"/>
          </a:p>
        </p:txBody>
      </p:sp>
      <p:sp>
        <p:nvSpPr>
          <p:cNvPr id="10" name="TextBox 9"/>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2016 Population Projections </a:t>
            </a:r>
          </a:p>
        </p:txBody>
      </p:sp>
      <p:cxnSp>
        <p:nvCxnSpPr>
          <p:cNvPr id="13" name="Straight Connector 12"/>
          <p:cNvCxnSpPr/>
          <p:nvPr/>
        </p:nvCxnSpPr>
        <p:spPr>
          <a:xfrm flipV="1">
            <a:off x="7162800" y="2590800"/>
            <a:ext cx="0" cy="2819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848600" y="1676400"/>
            <a:ext cx="0" cy="3810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51278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nvPr>
        </p:nvGraphicFramePr>
        <p:xfrm>
          <a:off x="457200" y="1371600"/>
          <a:ext cx="8229600"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noGrp="1"/>
          </p:cNvSpPr>
          <p:nvPr>
            <p:ph type="title"/>
          </p:nvPr>
        </p:nvSpPr>
        <p:spPr>
          <a:xfrm>
            <a:off x="1600200" y="152400"/>
            <a:ext cx="6858000" cy="990600"/>
          </a:xfrm>
          <a:prstGeom prst="rect">
            <a:avLst/>
          </a:prstGeom>
        </p:spPr>
        <p:txBody>
          <a:bodyPr>
            <a:noAutofit/>
          </a:bodyPr>
          <a:lstStyle/>
          <a:p>
            <a:pPr lvl="0" algn="ctr"/>
            <a:r>
              <a:rPr lang="en-US" sz="2800" kern="0" dirty="0" smtClean="0">
                <a:latin typeface="+mj-lt"/>
                <a:ea typeface="+mj-ea"/>
                <a:cs typeface="+mj-cs"/>
              </a:rPr>
              <a:t>Projected Population Growth in Texas, </a:t>
            </a:r>
            <a:br>
              <a:rPr lang="en-US" sz="2800" kern="0" dirty="0" smtClean="0">
                <a:latin typeface="+mj-lt"/>
                <a:ea typeface="+mj-ea"/>
                <a:cs typeface="+mj-cs"/>
              </a:rPr>
            </a:br>
            <a:r>
              <a:rPr lang="en-US" sz="2800" kern="0" dirty="0" smtClean="0">
                <a:latin typeface="+mj-lt"/>
                <a:ea typeface="+mj-ea"/>
                <a:cs typeface="+mj-cs"/>
              </a:rPr>
              <a:t>2010-2020</a:t>
            </a:r>
            <a:endParaRPr kumimoji="0" lang="en-US" sz="2800" i="0" u="none" strike="noStrike" kern="0" cap="none" spc="0" normalizeH="0" baseline="0" noProof="0" dirty="0">
              <a:ln>
                <a:noFill/>
              </a:ln>
              <a:effectLst/>
              <a:uLnTx/>
              <a:uFillTx/>
              <a:latin typeface="+mj-lt"/>
              <a:ea typeface="+mj-ea"/>
              <a:cs typeface="+mj-cs"/>
            </a:endParaRP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32</a:t>
            </a:fld>
            <a:endParaRPr lang="en-US" dirty="0"/>
          </a:p>
        </p:txBody>
      </p:sp>
      <p:sp>
        <p:nvSpPr>
          <p:cNvPr id="10" name="TextBox 9"/>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2016 Population Projections </a:t>
            </a:r>
          </a:p>
        </p:txBody>
      </p:sp>
      <p:cxnSp>
        <p:nvCxnSpPr>
          <p:cNvPr id="15" name="Straight Connector 14"/>
          <p:cNvCxnSpPr/>
          <p:nvPr/>
        </p:nvCxnSpPr>
        <p:spPr>
          <a:xfrm flipV="1">
            <a:off x="7848600" y="1676400"/>
            <a:ext cx="0" cy="3810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8444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Contact </a:t>
            </a:r>
            <a:endParaRPr lang="en-US" dirty="0"/>
          </a:p>
        </p:txBody>
      </p:sp>
      <p:sp>
        <p:nvSpPr>
          <p:cNvPr id="36867" name="Content Placeholder 2"/>
          <p:cNvSpPr>
            <a:spLocks noGrp="1"/>
          </p:cNvSpPr>
          <p:nvPr>
            <p:ph idx="4294967295"/>
          </p:nvPr>
        </p:nvSpPr>
        <p:spPr>
          <a:xfrm>
            <a:off x="914400" y="1676400"/>
            <a:ext cx="7924800" cy="4525963"/>
          </a:xfrm>
        </p:spPr>
        <p:txBody>
          <a:bodyPr/>
          <a:lstStyle/>
          <a:p>
            <a:pPr lvl="1" eaLnBrk="1" hangingPunct="1">
              <a:buNone/>
            </a:pPr>
            <a:endParaRPr lang="en-US" dirty="0" smtClean="0"/>
          </a:p>
          <a:p>
            <a:pPr lvl="1" eaLnBrk="1" hangingPunct="1">
              <a:buNone/>
            </a:pPr>
            <a:endParaRPr lang="en-US" dirty="0" smtClean="0"/>
          </a:p>
          <a:p>
            <a:pPr lvl="1" eaLnBrk="1" hangingPunct="1">
              <a:buNone/>
            </a:pPr>
            <a:endParaRPr lang="en-US" dirty="0" smtClean="0"/>
          </a:p>
          <a:p>
            <a:pPr lvl="1" eaLnBrk="1" hangingPunct="1">
              <a:buNone/>
            </a:pPr>
            <a:r>
              <a:rPr lang="en-US" dirty="0" smtClean="0">
                <a:solidFill>
                  <a:schemeClr val="tx2"/>
                </a:solidFill>
              </a:rPr>
              <a:t>State Demographer</a:t>
            </a:r>
          </a:p>
          <a:p>
            <a:pPr lvl="1">
              <a:buNone/>
            </a:pPr>
            <a:r>
              <a:rPr lang="en-US" dirty="0" smtClean="0">
                <a:solidFill>
                  <a:schemeClr val="tx2"/>
                </a:solidFill>
              </a:rPr>
              <a:t>Office: (210) 458-6530</a:t>
            </a:r>
          </a:p>
          <a:p>
            <a:pPr lvl="1">
              <a:buNone/>
            </a:pPr>
            <a:r>
              <a:rPr lang="en-US" dirty="0" smtClean="0">
                <a:solidFill>
                  <a:schemeClr val="tx2"/>
                </a:solidFill>
              </a:rPr>
              <a:t>Email: Lloyd.Potter@utsa.edu</a:t>
            </a:r>
          </a:p>
          <a:p>
            <a:pPr lvl="1" eaLnBrk="1" hangingPunct="1">
              <a:buNone/>
            </a:pPr>
            <a:r>
              <a:rPr lang="en-US" dirty="0" smtClean="0">
                <a:solidFill>
                  <a:schemeClr val="tx2"/>
                </a:solidFill>
              </a:rPr>
              <a:t>Internet: demographics.texas.gov</a:t>
            </a:r>
          </a:p>
          <a:p>
            <a:pPr lvl="1">
              <a:buNone/>
            </a:pPr>
            <a:endParaRPr lang="en-US" dirty="0" smtClean="0"/>
          </a:p>
          <a:p>
            <a:pPr eaLnBrk="1" hangingPunct="1">
              <a:buNone/>
            </a:pPr>
            <a:endParaRPr lang="en-US" dirty="0" smtClean="0"/>
          </a:p>
        </p:txBody>
      </p:sp>
      <p:sp>
        <p:nvSpPr>
          <p:cNvPr id="5" name="Slide Number Placeholder 3"/>
          <p:cNvSpPr txBox="1">
            <a:spLocks/>
          </p:cNvSpPr>
          <p:nvPr/>
        </p:nvSpPr>
        <p:spPr>
          <a:xfrm>
            <a:off x="5714081" y="5190499"/>
            <a:ext cx="572243" cy="442437"/>
          </a:xfrm>
          <a:prstGeom prst="rect">
            <a:avLst/>
          </a:prstGeom>
        </p:spPr>
        <p:txBody>
          <a:bodyPr anchor="ctr"/>
          <a:lstStyle/>
          <a:p>
            <a:pPr algn="r" fontAlgn="auto">
              <a:spcBef>
                <a:spcPts val="0"/>
              </a:spcBef>
              <a:spcAft>
                <a:spcPts val="0"/>
              </a:spcAft>
              <a:defRPr/>
            </a:pPr>
            <a:endParaRPr lang="en-US" sz="2000" dirty="0">
              <a:solidFill>
                <a:schemeClr val="tx1">
                  <a:tint val="75000"/>
                </a:schemeClr>
              </a:solidFill>
              <a:latin typeface="+mn-lt"/>
              <a:cs typeface="+mn-cs"/>
            </a:endParaRPr>
          </a:p>
        </p:txBody>
      </p:sp>
      <p:sp>
        <p:nvSpPr>
          <p:cNvPr id="9" name="Rectangle 8"/>
          <p:cNvSpPr/>
          <p:nvPr/>
        </p:nvSpPr>
        <p:spPr>
          <a:xfrm>
            <a:off x="1295400" y="1905002"/>
            <a:ext cx="4369594" cy="769441"/>
          </a:xfrm>
          <a:prstGeom prst="rect">
            <a:avLst/>
          </a:prstGeom>
        </p:spPr>
        <p:txBody>
          <a:bodyPr wrap="none">
            <a:spAutoFit/>
          </a:bodyPr>
          <a:lstStyle/>
          <a:p>
            <a:pPr eaLnBrk="1" hangingPunct="1">
              <a:buNone/>
            </a:pPr>
            <a:r>
              <a:rPr lang="en-US" sz="4400" dirty="0" smtClean="0">
                <a:solidFill>
                  <a:srgbClr val="1B1E7A"/>
                </a:solidFill>
                <a:latin typeface="+mj-lt"/>
              </a:rPr>
              <a:t>Lloyd Potter, Ph.D.</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4572000"/>
            <a:ext cx="341593" cy="341593"/>
          </a:xfrm>
          <a:prstGeom prst="rect">
            <a:avLst/>
          </a:prstGeom>
        </p:spPr>
      </p:pic>
      <p:sp>
        <p:nvSpPr>
          <p:cNvPr id="10" name="TextBox 9"/>
          <p:cNvSpPr txBox="1"/>
          <p:nvPr/>
        </p:nvSpPr>
        <p:spPr>
          <a:xfrm>
            <a:off x="1789393" y="4513483"/>
            <a:ext cx="4804906" cy="400110"/>
          </a:xfrm>
          <a:prstGeom prst="rect">
            <a:avLst/>
          </a:prstGeom>
          <a:noFill/>
        </p:spPr>
        <p:txBody>
          <a:bodyPr wrap="square" rtlCol="0">
            <a:spAutoFit/>
          </a:bodyPr>
          <a:lstStyle/>
          <a:p>
            <a:r>
              <a:rPr lang="en-US" sz="2000" dirty="0" smtClean="0">
                <a:solidFill>
                  <a:schemeClr val="tx2"/>
                </a:solidFill>
              </a:rPr>
              <a:t>@</a:t>
            </a:r>
            <a:r>
              <a:rPr lang="en-US" sz="2000" dirty="0" err="1" smtClean="0">
                <a:solidFill>
                  <a:schemeClr val="tx2"/>
                </a:solidFill>
              </a:rPr>
              <a:t>TexasDemography</a:t>
            </a:r>
            <a:endParaRPr lang="en-US" sz="2000" dirty="0">
              <a:solidFill>
                <a:schemeClr val="tx2"/>
              </a:solidFill>
            </a:endParaRPr>
          </a:p>
        </p:txBody>
      </p:sp>
      <p:sp>
        <p:nvSpPr>
          <p:cNvPr id="2" name="Slide Number Placeholder 1"/>
          <p:cNvSpPr>
            <a:spLocks noGrp="1"/>
          </p:cNvSpPr>
          <p:nvPr>
            <p:ph type="sldNum" sz="quarter" idx="12"/>
          </p:nvPr>
        </p:nvSpPr>
        <p:spPr/>
        <p:txBody>
          <a:bodyPr/>
          <a:lstStyle/>
          <a:p>
            <a:fld id="{2BC1FA3B-F0C1-4F58-90BE-DCC7501F4B28}" type="slidenum">
              <a:rPr lang="en-US" smtClean="0"/>
              <a:pPr/>
              <a:t>33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Estimates of percent components </a:t>
            </a:r>
            <a:r>
              <a:rPr lang="en-US" sz="2400" dirty="0"/>
              <a:t>of population change</a:t>
            </a:r>
            <a:r>
              <a:rPr lang="en-US" sz="2400" dirty="0" smtClean="0"/>
              <a:t>, </a:t>
            </a:r>
            <a:r>
              <a:rPr lang="en-US" sz="2400" dirty="0"/>
              <a:t>Texas, </a:t>
            </a:r>
            <a:r>
              <a:rPr lang="en-US" sz="2400" dirty="0" smtClean="0"/>
              <a:t>2015-2017</a:t>
            </a:r>
            <a:endParaRPr lang="en-US" sz="2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0568930"/>
              </p:ext>
            </p:extLst>
          </p:nvPr>
        </p:nvGraphicFramePr>
        <p:xfrm>
          <a:off x="377824" y="1295400"/>
          <a:ext cx="9375775" cy="487997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8138159" y="6406376"/>
            <a:ext cx="817245" cy="315100"/>
          </a:xfrm>
          <a:prstGeom prst="rect">
            <a:avLst/>
          </a:prstGeom>
        </p:spPr>
        <p:txBody>
          <a:bodyPr/>
          <a:lstStyle/>
          <a:p>
            <a:fld id="{2BC1FA3B-F0C1-4F58-90BE-DCC7501F4B28}" type="slidenum">
              <a:rPr lang="en-US" smtClean="0"/>
              <a:pPr/>
              <a:t>4</a:t>
            </a:fld>
            <a:endParaRPr lang="en-US" dirty="0"/>
          </a:p>
        </p:txBody>
      </p:sp>
      <p:sp>
        <p:nvSpPr>
          <p:cNvPr id="8" name="TextBox 7"/>
          <p:cNvSpPr txBox="1"/>
          <p:nvPr/>
        </p:nvSpPr>
        <p:spPr>
          <a:xfrm>
            <a:off x="228600" y="6459866"/>
            <a:ext cx="9067800" cy="261610"/>
          </a:xfrm>
          <a:prstGeom prst="rect">
            <a:avLst/>
          </a:prstGeom>
          <a:noFill/>
        </p:spPr>
        <p:txBody>
          <a:bodyPr wrap="square" rtlCol="0">
            <a:spAutoFit/>
          </a:bodyPr>
          <a:lstStyle/>
          <a:p>
            <a:r>
              <a:rPr lang="en-US" sz="1100" dirty="0" smtClean="0">
                <a:solidFill>
                  <a:schemeClr val="tx1">
                    <a:lumMod val="50000"/>
                    <a:lumOff val="50000"/>
                  </a:schemeClr>
                </a:solidFill>
              </a:rPr>
              <a:t>Source: U.S. Census Bureau, 2017 Vintage population estimates</a:t>
            </a:r>
            <a:endParaRPr lang="en-US" sz="1100" dirty="0">
              <a:solidFill>
                <a:schemeClr val="tx1">
                  <a:lumMod val="50000"/>
                  <a:lumOff val="50000"/>
                </a:schemeClr>
              </a:solidFill>
            </a:endParaRPr>
          </a:p>
        </p:txBody>
      </p:sp>
      <p:cxnSp>
        <p:nvCxnSpPr>
          <p:cNvPr id="10" name="Straight Arrow Connector 9"/>
          <p:cNvCxnSpPr/>
          <p:nvPr/>
        </p:nvCxnSpPr>
        <p:spPr>
          <a:xfrm>
            <a:off x="1295400" y="3581400"/>
            <a:ext cx="6096000"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837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457200" y="1371600"/>
          <a:ext cx="8534400" cy="5124196"/>
        </p:xfrm>
        <a:graphic>
          <a:graphicData uri="http://schemas.openxmlformats.org/drawingml/2006/table">
            <a:tbl>
              <a:tblPr firstRow="1" firstCol="1" bandRow="1">
                <a:tableStyleId>{5C22544A-7EE6-4342-B048-85BDC9FD1C3A}</a:tableStyleId>
              </a:tblPr>
              <a:tblGrid>
                <a:gridCol w="1752599">
                  <a:extLst>
                    <a:ext uri="{9D8B030D-6E8A-4147-A177-3AD203B41FA5}">
                      <a16:colId xmlns="" xmlns:a16="http://schemas.microsoft.com/office/drawing/2014/main" val="20000"/>
                    </a:ext>
                  </a:extLst>
                </a:gridCol>
                <a:gridCol w="1066800">
                  <a:extLst>
                    <a:ext uri="{9D8B030D-6E8A-4147-A177-3AD203B41FA5}">
                      <a16:colId xmlns="" xmlns:a16="http://schemas.microsoft.com/office/drawing/2014/main" val="20001"/>
                    </a:ext>
                  </a:extLst>
                </a:gridCol>
                <a:gridCol w="1219200">
                  <a:extLst>
                    <a:ext uri="{9D8B030D-6E8A-4147-A177-3AD203B41FA5}">
                      <a16:colId xmlns="" xmlns:a16="http://schemas.microsoft.com/office/drawing/2014/main" val="20002"/>
                    </a:ext>
                  </a:extLst>
                </a:gridCol>
                <a:gridCol w="1447800">
                  <a:extLst>
                    <a:ext uri="{9D8B030D-6E8A-4147-A177-3AD203B41FA5}">
                      <a16:colId xmlns="" xmlns:a16="http://schemas.microsoft.com/office/drawing/2014/main" val="20003"/>
                    </a:ext>
                  </a:extLst>
                </a:gridCol>
                <a:gridCol w="1447800">
                  <a:extLst>
                    <a:ext uri="{9D8B030D-6E8A-4147-A177-3AD203B41FA5}">
                      <a16:colId xmlns="" xmlns:a16="http://schemas.microsoft.com/office/drawing/2014/main" val="20004"/>
                    </a:ext>
                  </a:extLst>
                </a:gridCol>
                <a:gridCol w="1600201">
                  <a:extLst>
                    <a:ext uri="{9D8B030D-6E8A-4147-A177-3AD203B41FA5}">
                      <a16:colId xmlns="" xmlns:a16="http://schemas.microsoft.com/office/drawing/2014/main" val="20005"/>
                    </a:ext>
                  </a:extLst>
                </a:gridCol>
              </a:tblGrid>
              <a:tr h="838200">
                <a:tc>
                  <a:txBody>
                    <a:bodyPr/>
                    <a:lstStyle/>
                    <a:p>
                      <a:pPr algn="ctr">
                        <a:lnSpc>
                          <a:spcPct val="107000"/>
                        </a:lnSpc>
                      </a:pPr>
                      <a:r>
                        <a:rPr lang="en-US" sz="1600" b="1" dirty="0" smtClean="0">
                          <a:effectLst/>
                          <a:latin typeface="Calibri" panose="020F0502020204030204" pitchFamily="34" charset="0"/>
                        </a:rPr>
                        <a:t>County</a:t>
                      </a:r>
                    </a:p>
                    <a:p>
                      <a:pPr algn="ctr">
                        <a:lnSpc>
                          <a:spcPct val="107000"/>
                        </a:lnSpc>
                      </a:pPr>
                      <a:endParaRPr lang="en-US" sz="1600" b="1" dirty="0">
                        <a:effectLst/>
                        <a:latin typeface="Calibri" panose="020F0502020204030204" pitchFamily="34" charset="0"/>
                      </a:endParaRPr>
                    </a:p>
                  </a:txBody>
                  <a:tcPr marL="61254" marR="61254" marT="0" marB="0" anchor="b"/>
                </a:tc>
                <a:tc>
                  <a:txBody>
                    <a:bodyPr/>
                    <a:lstStyle/>
                    <a:p>
                      <a:pPr marL="0" marR="0" algn="ctr">
                        <a:lnSpc>
                          <a:spcPct val="107000"/>
                        </a:lnSpc>
                        <a:spcBef>
                          <a:spcPts val="0"/>
                        </a:spcBef>
                        <a:spcAft>
                          <a:spcPts val="0"/>
                        </a:spcAft>
                      </a:pPr>
                      <a:r>
                        <a:rPr lang="en-US" sz="1600" b="1" dirty="0">
                          <a:effectLst/>
                        </a:rPr>
                        <a:t>U.S. Rank </a:t>
                      </a:r>
                      <a:r>
                        <a:rPr lang="en-US" sz="1600" b="1" dirty="0" smtClean="0">
                          <a:effectLst/>
                        </a:rPr>
                        <a:t>Population Change</a:t>
                      </a:r>
                    </a:p>
                  </a:txBody>
                  <a:tcPr marL="61254" marR="61254" marT="0" marB="0" anchor="b"/>
                </a:tc>
                <a:tc>
                  <a:txBody>
                    <a:bodyPr/>
                    <a:lstStyle/>
                    <a:p>
                      <a:pPr marL="0" marR="0" algn="ctr">
                        <a:lnSpc>
                          <a:spcPct val="107000"/>
                        </a:lnSpc>
                        <a:spcBef>
                          <a:spcPts val="0"/>
                        </a:spcBef>
                        <a:spcAft>
                          <a:spcPts val="0"/>
                        </a:spcAft>
                      </a:pPr>
                      <a:r>
                        <a:rPr lang="en-US" sz="1600" b="1" dirty="0" smtClean="0">
                          <a:effectLst/>
                        </a:rPr>
                        <a:t>Population Change</a:t>
                      </a:r>
                    </a:p>
                    <a:p>
                      <a:pPr marL="0" marR="0" algn="ctr">
                        <a:lnSpc>
                          <a:spcPct val="107000"/>
                        </a:lnSpc>
                        <a:spcBef>
                          <a:spcPts val="0"/>
                        </a:spcBef>
                        <a:spcAft>
                          <a:spcPts val="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1" dirty="0" smtClean="0">
                          <a:effectLst/>
                        </a:rPr>
                        <a:t>Percent of Change from Natural </a:t>
                      </a:r>
                      <a:r>
                        <a:rPr lang="en-US" sz="1600" b="1" dirty="0">
                          <a:effectLst/>
                        </a:rPr>
                        <a:t>Increase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1" dirty="0">
                          <a:effectLst/>
                        </a:rPr>
                        <a:t>Percent </a:t>
                      </a:r>
                      <a:r>
                        <a:rPr lang="en-US" sz="1600" b="1" dirty="0" smtClean="0">
                          <a:effectLst/>
                        </a:rPr>
                        <a:t>Change</a:t>
                      </a:r>
                      <a:r>
                        <a:rPr lang="en-US" sz="1600" b="1" baseline="0" dirty="0" smtClean="0">
                          <a:effectLst/>
                        </a:rPr>
                        <a:t> </a:t>
                      </a:r>
                      <a:r>
                        <a:rPr lang="en-US" sz="1600" b="1" dirty="0" smtClean="0">
                          <a:effectLst/>
                        </a:rPr>
                        <a:t>from Domestic  Migration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1" dirty="0">
                          <a:effectLst/>
                        </a:rPr>
                        <a:t>Percent </a:t>
                      </a:r>
                      <a:r>
                        <a:rPr lang="en-US" sz="1600" b="1" dirty="0" smtClean="0">
                          <a:effectLst/>
                        </a:rPr>
                        <a:t>Change from International Migration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extLst>
                  <a:ext uri="{0D108BD9-81ED-4DB2-BD59-A6C34878D82A}">
                    <a16:rowId xmlns="" xmlns:a16="http://schemas.microsoft.com/office/drawing/2014/main" val="10000"/>
                  </a:ext>
                </a:extLst>
              </a:tr>
              <a:tr h="320373">
                <a:tc>
                  <a:txBody>
                    <a:bodyPr/>
                    <a:lstStyle/>
                    <a:p>
                      <a:pPr algn="l" fontAlgn="b"/>
                      <a:r>
                        <a:rPr lang="en-US" sz="2000" b="0" i="0" u="none" strike="noStrike" dirty="0" smtClean="0">
                          <a:solidFill>
                            <a:schemeClr val="bg1"/>
                          </a:solidFill>
                          <a:effectLst/>
                          <a:latin typeface="Calibri" panose="020F0502020204030204" pitchFamily="34" charset="0"/>
                        </a:rPr>
                        <a:t>Harris*</a:t>
                      </a:r>
                      <a:endParaRPr lang="en-US" sz="2000" b="0" i="0" u="none" strike="noStrike" dirty="0">
                        <a:solidFill>
                          <a:schemeClr val="bg1"/>
                        </a:solidFill>
                        <a:effectLst/>
                        <a:latin typeface="Calibri" panose="020F0502020204030204" pitchFamily="34" charset="0"/>
                      </a:endParaRPr>
                    </a:p>
                  </a:txBody>
                  <a:tcPr marL="7620" marR="7620" marT="7620" marB="0" anchor="b"/>
                </a:tc>
                <a:tc>
                  <a:txBody>
                    <a:bodyPr/>
                    <a:lstStyle/>
                    <a:p>
                      <a:pPr algn="r" fontAlgn="b"/>
                      <a:r>
                        <a:rPr lang="en-US" sz="1800" b="0" i="0" u="none" strike="noStrike" dirty="0">
                          <a:solidFill>
                            <a:schemeClr val="tx2"/>
                          </a:solidFill>
                          <a:effectLst/>
                          <a:latin typeface="Calibri" panose="020F0502020204030204" pitchFamily="34" charset="0"/>
                        </a:rPr>
                        <a:t>4</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35,939 </a:t>
                      </a:r>
                    </a:p>
                  </a:txBody>
                  <a:tcPr marL="7620" marR="7620" marT="7620" marB="0" anchor="b"/>
                </a:tc>
                <a:tc>
                  <a:txBody>
                    <a:bodyPr/>
                    <a:lstStyle/>
                    <a:p>
                      <a:pPr algn="r" fontAlgn="b"/>
                      <a:r>
                        <a:rPr lang="en-US" sz="1800" b="0" i="0" u="none" strike="noStrike" dirty="0">
                          <a:solidFill>
                            <a:schemeClr val="tx2"/>
                          </a:solidFill>
                          <a:effectLst/>
                          <a:latin typeface="Calibri" panose="020F0502020204030204" pitchFamily="34" charset="0"/>
                        </a:rPr>
                        <a:t>128.8%</a:t>
                      </a: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-126.0%</a:t>
                      </a:r>
                    </a:p>
                  </a:txBody>
                  <a:tcPr marL="7620" marR="7620" marT="7620" marB="0" anchor="b"/>
                </a:tc>
                <a:tc>
                  <a:txBody>
                    <a:bodyPr/>
                    <a:lstStyle/>
                    <a:p>
                      <a:pPr algn="r" fontAlgn="b"/>
                      <a:r>
                        <a:rPr lang="en-US" sz="1800" b="0" i="0" u="none" strike="noStrike" dirty="0">
                          <a:solidFill>
                            <a:schemeClr val="tx2"/>
                          </a:solidFill>
                          <a:effectLst/>
                          <a:latin typeface="Calibri" panose="020F0502020204030204" pitchFamily="34" charset="0"/>
                        </a:rPr>
                        <a:t>97.2%</a:t>
                      </a:r>
                    </a:p>
                  </a:txBody>
                  <a:tcPr marL="7620" marR="7620" marT="7620" marB="0" anchor="b"/>
                </a:tc>
                <a:extLst>
                  <a:ext uri="{0D108BD9-81ED-4DB2-BD59-A6C34878D82A}">
                    <a16:rowId xmlns="" xmlns:a16="http://schemas.microsoft.com/office/drawing/2014/main" val="10001"/>
                  </a:ext>
                </a:extLst>
              </a:tr>
              <a:tr h="320373">
                <a:tc>
                  <a:txBody>
                    <a:bodyPr/>
                    <a:lstStyle/>
                    <a:p>
                      <a:pPr algn="l" fontAlgn="b"/>
                      <a:r>
                        <a:rPr lang="en-US" sz="2000" b="0" i="0" u="none" strike="noStrike" dirty="0">
                          <a:solidFill>
                            <a:schemeClr val="bg1"/>
                          </a:solidFill>
                          <a:effectLst/>
                          <a:latin typeface="Calibri" panose="020F0502020204030204" pitchFamily="34" charset="0"/>
                        </a:rPr>
                        <a:t>Tarrant</a:t>
                      </a:r>
                    </a:p>
                  </a:txBody>
                  <a:tcPr marL="7620" marR="7620" marT="7620" marB="0" anchor="b">
                    <a:solidFill>
                      <a:schemeClr val="accent1"/>
                    </a:solidFill>
                  </a:tcPr>
                </a:tc>
                <a:tc>
                  <a:txBody>
                    <a:bodyPr/>
                    <a:lstStyle/>
                    <a:p>
                      <a:pPr algn="r" fontAlgn="b"/>
                      <a:r>
                        <a:rPr lang="en-US" sz="1800" b="0" i="0" u="none" strike="noStrike" dirty="0">
                          <a:solidFill>
                            <a:schemeClr val="tx2"/>
                          </a:solidFill>
                          <a:effectLst/>
                          <a:latin typeface="Calibri" panose="020F0502020204030204" pitchFamily="34" charset="0"/>
                        </a:rPr>
                        <a:t>5</a:t>
                      </a:r>
                    </a:p>
                  </a:txBody>
                  <a:tcPr marL="7620" marR="7620" marT="7620" marB="0" anchor="b">
                    <a:solidFill>
                      <a:schemeClr val="bg1">
                        <a:lumMod val="95000"/>
                      </a:schemeClr>
                    </a:solidFill>
                  </a:tcPr>
                </a:tc>
                <a:tc>
                  <a:txBody>
                    <a:bodyPr/>
                    <a:lstStyle/>
                    <a:p>
                      <a:pPr algn="l" fontAlgn="b"/>
                      <a:r>
                        <a:rPr lang="en-US" sz="1600" b="0" i="0" u="none" strike="noStrike" dirty="0">
                          <a:solidFill>
                            <a:schemeClr val="tx2"/>
                          </a:solidFill>
                          <a:effectLst/>
                          <a:latin typeface="Calibri" panose="020F0502020204030204" pitchFamily="34" charset="0"/>
                        </a:rPr>
                        <a:t>             32,729 </a:t>
                      </a:r>
                    </a:p>
                  </a:txBody>
                  <a:tcPr marL="7620" marR="7620" marT="7620" marB="0" anchor="b">
                    <a:solidFill>
                      <a:schemeClr val="bg1">
                        <a:lumMod val="95000"/>
                      </a:schemeClr>
                    </a:solidFill>
                  </a:tcPr>
                </a:tc>
                <a:tc>
                  <a:txBody>
                    <a:bodyPr/>
                    <a:lstStyle/>
                    <a:p>
                      <a:pPr algn="r" fontAlgn="b"/>
                      <a:r>
                        <a:rPr lang="en-US" sz="1800" b="0" i="0" u="none" strike="noStrike">
                          <a:solidFill>
                            <a:schemeClr val="tx2"/>
                          </a:solidFill>
                          <a:effectLst/>
                          <a:latin typeface="Calibri" panose="020F0502020204030204" pitchFamily="34" charset="0"/>
                        </a:rPr>
                        <a:t>47.9%</a:t>
                      </a:r>
                    </a:p>
                  </a:txBody>
                  <a:tcPr marL="9525" marR="9525" marT="9525" marB="0" anchor="b">
                    <a:solidFill>
                      <a:schemeClr val="bg1">
                        <a:lumMod val="95000"/>
                      </a:schemeClr>
                    </a:solidFill>
                  </a:tcPr>
                </a:tc>
                <a:tc>
                  <a:txBody>
                    <a:bodyPr/>
                    <a:lstStyle/>
                    <a:p>
                      <a:pPr algn="r" fontAlgn="b"/>
                      <a:r>
                        <a:rPr lang="en-US" sz="1800" b="0" i="0" u="none" strike="noStrike">
                          <a:solidFill>
                            <a:schemeClr val="tx2"/>
                          </a:solidFill>
                          <a:effectLst/>
                          <a:latin typeface="Calibri" panose="020F0502020204030204" pitchFamily="34" charset="0"/>
                        </a:rPr>
                        <a:t>29.0%</a:t>
                      </a:r>
                    </a:p>
                  </a:txBody>
                  <a:tcPr marL="7620" marR="7620" marT="7620" marB="0" anchor="b">
                    <a:solidFill>
                      <a:schemeClr val="bg1">
                        <a:lumMod val="95000"/>
                      </a:schemeClr>
                    </a:solidFill>
                  </a:tcPr>
                </a:tc>
                <a:tc>
                  <a:txBody>
                    <a:bodyPr/>
                    <a:lstStyle/>
                    <a:p>
                      <a:pPr algn="r" fontAlgn="b"/>
                      <a:r>
                        <a:rPr lang="en-US" sz="1800" b="0" i="0" u="none" strike="noStrike">
                          <a:solidFill>
                            <a:schemeClr val="tx2"/>
                          </a:solidFill>
                          <a:effectLst/>
                          <a:latin typeface="Calibri" panose="020F0502020204030204" pitchFamily="34" charset="0"/>
                        </a:rPr>
                        <a:t>23.1%</a:t>
                      </a:r>
                    </a:p>
                  </a:txBody>
                  <a:tcPr marL="7620" marR="7620" marT="7620" marB="0" anchor="b">
                    <a:solidFill>
                      <a:schemeClr val="bg1">
                        <a:lumMod val="95000"/>
                      </a:schemeClr>
                    </a:solidFill>
                  </a:tcPr>
                </a:tc>
                <a:extLst>
                  <a:ext uri="{0D108BD9-81ED-4DB2-BD59-A6C34878D82A}">
                    <a16:rowId xmlns="" xmlns:a16="http://schemas.microsoft.com/office/drawing/2014/main" val="10002"/>
                  </a:ext>
                </a:extLst>
              </a:tr>
              <a:tr h="320373">
                <a:tc>
                  <a:txBody>
                    <a:bodyPr/>
                    <a:lstStyle/>
                    <a:p>
                      <a:pPr algn="l" fontAlgn="b"/>
                      <a:r>
                        <a:rPr lang="en-US" sz="2000" b="0" i="0" u="none" strike="noStrike" dirty="0">
                          <a:solidFill>
                            <a:schemeClr val="bg1"/>
                          </a:solidFill>
                          <a:effectLst/>
                          <a:latin typeface="Calibri" panose="020F0502020204030204" pitchFamily="34" charset="0"/>
                        </a:rPr>
                        <a:t>Bexar</a:t>
                      </a:r>
                    </a:p>
                  </a:txBody>
                  <a:tcPr marL="7620" marR="7620" marT="7620" marB="0" anchor="b"/>
                </a:tc>
                <a:tc>
                  <a:txBody>
                    <a:bodyPr/>
                    <a:lstStyle/>
                    <a:p>
                      <a:pPr algn="r" fontAlgn="b"/>
                      <a:r>
                        <a:rPr lang="en-US" sz="1800" b="0" i="0" u="none" strike="noStrike" dirty="0">
                          <a:solidFill>
                            <a:schemeClr val="tx2"/>
                          </a:solidFill>
                          <a:effectLst/>
                          <a:latin typeface="Calibri" panose="020F0502020204030204" pitchFamily="34" charset="0"/>
                        </a:rPr>
                        <a:t>7</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30,831 </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47.8%</a:t>
                      </a:r>
                    </a:p>
                  </a:txBody>
                  <a:tcPr marL="9525" marR="9525" marT="9525" marB="0" anchor="b"/>
                </a:tc>
                <a:tc>
                  <a:txBody>
                    <a:bodyPr/>
                    <a:lstStyle/>
                    <a:p>
                      <a:pPr algn="r" fontAlgn="b"/>
                      <a:r>
                        <a:rPr lang="en-US" sz="1800" b="0" i="0" u="none" strike="noStrike">
                          <a:solidFill>
                            <a:schemeClr val="tx2"/>
                          </a:solidFill>
                          <a:effectLst/>
                          <a:latin typeface="Calibri" panose="020F0502020204030204" pitchFamily="34" charset="0"/>
                        </a:rPr>
                        <a:t>33.4%</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18.8%</a:t>
                      </a:r>
                    </a:p>
                  </a:txBody>
                  <a:tcPr marL="7620" marR="7620" marT="7620" marB="0" anchor="b"/>
                </a:tc>
                <a:extLst>
                  <a:ext uri="{0D108BD9-81ED-4DB2-BD59-A6C34878D82A}">
                    <a16:rowId xmlns="" xmlns:a16="http://schemas.microsoft.com/office/drawing/2014/main" val="10003"/>
                  </a:ext>
                </a:extLst>
              </a:tr>
              <a:tr h="320373">
                <a:tc>
                  <a:txBody>
                    <a:bodyPr/>
                    <a:lstStyle/>
                    <a:p>
                      <a:pPr algn="l" fontAlgn="b"/>
                      <a:r>
                        <a:rPr lang="en-US" sz="2000" b="0" i="0" u="none" strike="noStrike" dirty="0">
                          <a:solidFill>
                            <a:schemeClr val="bg1"/>
                          </a:solidFill>
                          <a:effectLst/>
                          <a:latin typeface="Calibri" panose="020F0502020204030204" pitchFamily="34" charset="0"/>
                        </a:rPr>
                        <a:t>Dallas</a:t>
                      </a:r>
                    </a:p>
                  </a:txBody>
                  <a:tcPr marL="7620" marR="7620" marT="7620" marB="0" anchor="b"/>
                </a:tc>
                <a:tc>
                  <a:txBody>
                    <a:bodyPr/>
                    <a:lstStyle/>
                    <a:p>
                      <a:pPr algn="r" fontAlgn="b"/>
                      <a:r>
                        <a:rPr lang="en-US" sz="1800" b="0" i="0" u="none" strike="noStrike" dirty="0">
                          <a:solidFill>
                            <a:schemeClr val="tx2"/>
                          </a:solidFill>
                          <a:effectLst/>
                          <a:latin typeface="Calibri" panose="020F0502020204030204" pitchFamily="34" charset="0"/>
                        </a:rPr>
                        <a:t>8</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30,686 </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78.0%</a:t>
                      </a:r>
                    </a:p>
                  </a:txBody>
                  <a:tcPr marL="9525" marR="9525" marT="9525" marB="0" anchor="b"/>
                </a:tc>
                <a:tc>
                  <a:txBody>
                    <a:bodyPr/>
                    <a:lstStyle/>
                    <a:p>
                      <a:pPr algn="r" fontAlgn="b"/>
                      <a:r>
                        <a:rPr lang="en-US" sz="1800" b="0" i="0" u="none" strike="noStrike">
                          <a:solidFill>
                            <a:schemeClr val="tx2"/>
                          </a:solidFill>
                          <a:effectLst/>
                          <a:latin typeface="Calibri" panose="020F0502020204030204" pitchFamily="34" charset="0"/>
                        </a:rPr>
                        <a:t>-25.5%</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47.6%</a:t>
                      </a:r>
                    </a:p>
                  </a:txBody>
                  <a:tcPr marL="7620" marR="7620" marT="7620" marB="0" anchor="b"/>
                </a:tc>
                <a:extLst>
                  <a:ext uri="{0D108BD9-81ED-4DB2-BD59-A6C34878D82A}">
                    <a16:rowId xmlns="" xmlns:a16="http://schemas.microsoft.com/office/drawing/2014/main" val="10004"/>
                  </a:ext>
                </a:extLst>
              </a:tr>
              <a:tr h="320373">
                <a:tc>
                  <a:txBody>
                    <a:bodyPr/>
                    <a:lstStyle/>
                    <a:p>
                      <a:pPr algn="l" fontAlgn="b"/>
                      <a:r>
                        <a:rPr lang="en-US" sz="2000" b="0" i="0" u="none" strike="noStrike" dirty="0">
                          <a:solidFill>
                            <a:schemeClr val="bg1"/>
                          </a:solidFill>
                          <a:effectLst/>
                          <a:latin typeface="Calibri" panose="020F0502020204030204" pitchFamily="34" charset="0"/>
                        </a:rPr>
                        <a:t>Denton</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9</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27,911 </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23.3%</a:t>
                      </a:r>
                    </a:p>
                  </a:txBody>
                  <a:tcPr marL="9525" marR="9525" marT="9525" marB="0" anchor="b"/>
                </a:tc>
                <a:tc>
                  <a:txBody>
                    <a:bodyPr/>
                    <a:lstStyle/>
                    <a:p>
                      <a:pPr algn="r" fontAlgn="b"/>
                      <a:r>
                        <a:rPr lang="en-US" sz="1800" b="0" i="0" u="none" strike="noStrike">
                          <a:solidFill>
                            <a:schemeClr val="tx2"/>
                          </a:solidFill>
                          <a:effectLst/>
                          <a:latin typeface="Calibri" panose="020F0502020204030204" pitchFamily="34" charset="0"/>
                        </a:rPr>
                        <a:t>67.0%</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9.7%</a:t>
                      </a:r>
                    </a:p>
                  </a:txBody>
                  <a:tcPr marL="7620" marR="7620" marT="7620" marB="0" anchor="b"/>
                </a:tc>
                <a:extLst>
                  <a:ext uri="{0D108BD9-81ED-4DB2-BD59-A6C34878D82A}">
                    <a16:rowId xmlns="" xmlns:a16="http://schemas.microsoft.com/office/drawing/2014/main" val="10005"/>
                  </a:ext>
                </a:extLst>
              </a:tr>
              <a:tr h="320373">
                <a:tc>
                  <a:txBody>
                    <a:bodyPr/>
                    <a:lstStyle/>
                    <a:p>
                      <a:pPr algn="l" fontAlgn="b"/>
                      <a:r>
                        <a:rPr lang="en-US" sz="2000" b="0" i="0" u="none" strike="noStrike" dirty="0">
                          <a:solidFill>
                            <a:schemeClr val="bg1"/>
                          </a:solidFill>
                          <a:effectLst/>
                          <a:latin typeface="Calibri" panose="020F0502020204030204" pitchFamily="34" charset="0"/>
                        </a:rPr>
                        <a:t>Collin</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10</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27,150 </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24.4%</a:t>
                      </a:r>
                    </a:p>
                  </a:txBody>
                  <a:tcPr marL="9525" marR="9525" marT="9525" marB="0" anchor="b"/>
                </a:tc>
                <a:tc>
                  <a:txBody>
                    <a:bodyPr/>
                    <a:lstStyle/>
                    <a:p>
                      <a:pPr algn="r" fontAlgn="b"/>
                      <a:r>
                        <a:rPr lang="en-US" sz="1800" b="0" i="0" u="none" strike="noStrike">
                          <a:solidFill>
                            <a:schemeClr val="tx2"/>
                          </a:solidFill>
                          <a:effectLst/>
                          <a:latin typeface="Calibri" panose="020F0502020204030204" pitchFamily="34" charset="0"/>
                        </a:rPr>
                        <a:t>56.5%</a:t>
                      </a:r>
                    </a:p>
                  </a:txBody>
                  <a:tcPr marL="7620" marR="7620" marT="7620" marB="0" anchor="b"/>
                </a:tc>
                <a:tc>
                  <a:txBody>
                    <a:bodyPr/>
                    <a:lstStyle/>
                    <a:p>
                      <a:pPr algn="r" fontAlgn="b"/>
                      <a:r>
                        <a:rPr lang="en-US" sz="1800" b="0" i="0" u="none" strike="noStrike" dirty="0">
                          <a:solidFill>
                            <a:schemeClr val="tx2"/>
                          </a:solidFill>
                          <a:effectLst/>
                          <a:latin typeface="Calibri" panose="020F0502020204030204" pitchFamily="34" charset="0"/>
                        </a:rPr>
                        <a:t>19.0%</a:t>
                      </a:r>
                    </a:p>
                  </a:txBody>
                  <a:tcPr marL="7620" marR="7620" marT="7620" marB="0" anchor="b"/>
                </a:tc>
                <a:extLst>
                  <a:ext uri="{0D108BD9-81ED-4DB2-BD59-A6C34878D82A}">
                    <a16:rowId xmlns="" xmlns:a16="http://schemas.microsoft.com/office/drawing/2014/main" val="10006"/>
                  </a:ext>
                </a:extLst>
              </a:tr>
              <a:tr h="320373">
                <a:tc>
                  <a:txBody>
                    <a:bodyPr/>
                    <a:lstStyle/>
                    <a:p>
                      <a:pPr algn="l" fontAlgn="b"/>
                      <a:r>
                        <a:rPr lang="en-US" sz="2000" b="0" i="0" u="none" strike="noStrike" dirty="0">
                          <a:solidFill>
                            <a:schemeClr val="bg1"/>
                          </a:solidFill>
                          <a:effectLst/>
                          <a:latin typeface="Calibri" panose="020F0502020204030204" pitchFamily="34" charset="0"/>
                        </a:rPr>
                        <a:t>Fort Bend</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14</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22,870 </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29.4%</a:t>
                      </a:r>
                    </a:p>
                  </a:txBody>
                  <a:tcPr marL="9525" marR="9525" marT="9525" marB="0" anchor="b"/>
                </a:tc>
                <a:tc>
                  <a:txBody>
                    <a:bodyPr/>
                    <a:lstStyle/>
                    <a:p>
                      <a:pPr algn="r" fontAlgn="b"/>
                      <a:r>
                        <a:rPr lang="en-US" sz="1800" b="0" i="0" u="none" strike="noStrike">
                          <a:solidFill>
                            <a:schemeClr val="tx2"/>
                          </a:solidFill>
                          <a:effectLst/>
                          <a:latin typeface="Calibri" panose="020F0502020204030204" pitchFamily="34" charset="0"/>
                        </a:rPr>
                        <a:t>48.1%</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22.6%</a:t>
                      </a:r>
                    </a:p>
                  </a:txBody>
                  <a:tcPr marL="7620" marR="7620" marT="7620" marB="0" anchor="b"/>
                </a:tc>
                <a:extLst>
                  <a:ext uri="{0D108BD9-81ED-4DB2-BD59-A6C34878D82A}">
                    <a16:rowId xmlns="" xmlns:a16="http://schemas.microsoft.com/office/drawing/2014/main" val="10007"/>
                  </a:ext>
                </a:extLst>
              </a:tr>
              <a:tr h="320373">
                <a:tc>
                  <a:txBody>
                    <a:bodyPr/>
                    <a:lstStyle/>
                    <a:p>
                      <a:pPr algn="l" fontAlgn="b"/>
                      <a:r>
                        <a:rPr lang="en-US" sz="2000" b="0" i="0" u="none" strike="noStrike" dirty="0">
                          <a:solidFill>
                            <a:schemeClr val="bg1"/>
                          </a:solidFill>
                          <a:effectLst/>
                          <a:latin typeface="Calibri" panose="020F0502020204030204" pitchFamily="34" charset="0"/>
                        </a:rPr>
                        <a:t>Travis</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15</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22,116 </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47.9%</a:t>
                      </a:r>
                    </a:p>
                  </a:txBody>
                  <a:tcPr marL="9525" marR="9525" marT="9525" marB="0" anchor="b"/>
                </a:tc>
                <a:tc>
                  <a:txBody>
                    <a:bodyPr/>
                    <a:lstStyle/>
                    <a:p>
                      <a:pPr algn="r" fontAlgn="b"/>
                      <a:r>
                        <a:rPr lang="en-US" sz="1800" b="0" i="0" u="none" strike="noStrike">
                          <a:solidFill>
                            <a:schemeClr val="tx2"/>
                          </a:solidFill>
                          <a:effectLst/>
                          <a:latin typeface="Calibri" panose="020F0502020204030204" pitchFamily="34" charset="0"/>
                        </a:rPr>
                        <a:t>22.1%</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30.0%</a:t>
                      </a:r>
                    </a:p>
                  </a:txBody>
                  <a:tcPr marL="7620" marR="7620" marT="7620" marB="0" anchor="b"/>
                </a:tc>
                <a:extLst>
                  <a:ext uri="{0D108BD9-81ED-4DB2-BD59-A6C34878D82A}">
                    <a16:rowId xmlns="" xmlns:a16="http://schemas.microsoft.com/office/drawing/2014/main" val="10008"/>
                  </a:ext>
                </a:extLst>
              </a:tr>
              <a:tr h="320373">
                <a:tc>
                  <a:txBody>
                    <a:bodyPr/>
                    <a:lstStyle/>
                    <a:p>
                      <a:pPr algn="l" fontAlgn="b"/>
                      <a:r>
                        <a:rPr lang="en-US" sz="2000" b="0" i="0" u="none" strike="noStrike" dirty="0">
                          <a:solidFill>
                            <a:schemeClr val="bg1"/>
                          </a:solidFill>
                          <a:effectLst/>
                          <a:latin typeface="Calibri" panose="020F0502020204030204" pitchFamily="34" charset="0"/>
                        </a:rPr>
                        <a:t>Williamson</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19</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19,776 </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20.1%</a:t>
                      </a:r>
                    </a:p>
                  </a:txBody>
                  <a:tcPr marL="9525" marR="9525" marT="9525" marB="0" anchor="b"/>
                </a:tc>
                <a:tc>
                  <a:txBody>
                    <a:bodyPr/>
                    <a:lstStyle/>
                    <a:p>
                      <a:pPr algn="r" fontAlgn="b"/>
                      <a:r>
                        <a:rPr lang="en-US" sz="1800" b="0" i="0" u="none" strike="noStrike">
                          <a:solidFill>
                            <a:schemeClr val="tx2"/>
                          </a:solidFill>
                          <a:effectLst/>
                          <a:latin typeface="Calibri" panose="020F0502020204030204" pitchFamily="34" charset="0"/>
                        </a:rPr>
                        <a:t>73.5%</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6.3%</a:t>
                      </a:r>
                    </a:p>
                  </a:txBody>
                  <a:tcPr marL="7620" marR="7620" marT="7620" marB="0" anchor="b"/>
                </a:tc>
                <a:extLst>
                  <a:ext uri="{0D108BD9-81ED-4DB2-BD59-A6C34878D82A}">
                    <a16:rowId xmlns="" xmlns:a16="http://schemas.microsoft.com/office/drawing/2014/main" val="10009"/>
                  </a:ext>
                </a:extLst>
              </a:tr>
              <a:tr h="320373">
                <a:tc>
                  <a:txBody>
                    <a:bodyPr/>
                    <a:lstStyle/>
                    <a:p>
                      <a:pPr algn="l" fontAlgn="b"/>
                      <a:r>
                        <a:rPr lang="en-US" sz="2000" b="0" i="0" u="none" strike="noStrike" dirty="0">
                          <a:solidFill>
                            <a:schemeClr val="bg1"/>
                          </a:solidFill>
                          <a:effectLst/>
                          <a:latin typeface="Calibri" panose="020F0502020204030204" pitchFamily="34" charset="0"/>
                        </a:rPr>
                        <a:t>Montgomery</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28</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16,412 </a:t>
                      </a:r>
                    </a:p>
                  </a:txBody>
                  <a:tcPr marL="7620" marR="7620" marT="7620" marB="0" anchor="b"/>
                </a:tc>
                <a:tc>
                  <a:txBody>
                    <a:bodyPr/>
                    <a:lstStyle/>
                    <a:p>
                      <a:pPr algn="r" fontAlgn="b"/>
                      <a:r>
                        <a:rPr lang="en-US" sz="1800" b="0" i="0" u="none" strike="noStrike">
                          <a:solidFill>
                            <a:schemeClr val="tx2"/>
                          </a:solidFill>
                          <a:effectLst/>
                          <a:latin typeface="Calibri" panose="020F0502020204030204" pitchFamily="34" charset="0"/>
                        </a:rPr>
                        <a:t>22.7%</a:t>
                      </a: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68.5%</a:t>
                      </a:r>
                    </a:p>
                  </a:txBody>
                  <a:tcPr marL="7620" marR="7620" marT="7620" marB="0" anchor="b"/>
                </a:tc>
                <a:tc>
                  <a:txBody>
                    <a:bodyPr/>
                    <a:lstStyle/>
                    <a:p>
                      <a:pPr algn="r" fontAlgn="b"/>
                      <a:r>
                        <a:rPr lang="en-US" sz="1800" b="0" i="0" u="none" strike="noStrike" dirty="0">
                          <a:solidFill>
                            <a:schemeClr val="tx2"/>
                          </a:solidFill>
                          <a:effectLst/>
                          <a:latin typeface="Calibri" panose="020F0502020204030204" pitchFamily="34" charset="0"/>
                        </a:rPr>
                        <a:t>8.8%</a:t>
                      </a:r>
                    </a:p>
                  </a:txBody>
                  <a:tcPr marL="7620" marR="7620" marT="7620" marB="0" anchor="b"/>
                </a:tc>
                <a:extLst>
                  <a:ext uri="{0D108BD9-81ED-4DB2-BD59-A6C34878D82A}">
                    <a16:rowId xmlns="" xmlns:a16="http://schemas.microsoft.com/office/drawing/2014/main" val="10010"/>
                  </a:ext>
                </a:extLst>
              </a:tr>
              <a:tr h="320373">
                <a:tc>
                  <a:txBody>
                    <a:bodyPr/>
                    <a:lstStyle/>
                    <a:p>
                      <a:pPr algn="l" fontAlgn="b"/>
                      <a:r>
                        <a:rPr lang="en-US" sz="2000" b="0" i="0" u="none" strike="noStrike" dirty="0" smtClean="0">
                          <a:solidFill>
                            <a:schemeClr val="bg1"/>
                          </a:solidFill>
                          <a:effectLst/>
                          <a:latin typeface="Calibri" panose="020F0502020204030204" pitchFamily="34" charset="0"/>
                        </a:rPr>
                        <a:t>Hidalgo*</a:t>
                      </a:r>
                      <a:endParaRPr lang="en-US" sz="2000" b="0" i="0" u="none" strike="noStrike" dirty="0">
                        <a:solidFill>
                          <a:schemeClr val="bg1"/>
                        </a:solidFill>
                        <a:effectLst/>
                        <a:latin typeface="Calibri" panose="020F0502020204030204" pitchFamily="34" charset="0"/>
                      </a:endParaRPr>
                    </a:p>
                  </a:txBody>
                  <a:tcPr marL="7620" marR="7620" marT="7620" marB="0" anchor="b"/>
                </a:tc>
                <a:tc>
                  <a:txBody>
                    <a:bodyPr/>
                    <a:lstStyle/>
                    <a:p>
                      <a:pPr algn="r" fontAlgn="b"/>
                      <a:r>
                        <a:rPr lang="en-US" sz="1800" b="0" i="0" u="none" strike="noStrike" dirty="0">
                          <a:solidFill>
                            <a:schemeClr val="tx2"/>
                          </a:solidFill>
                          <a:effectLst/>
                          <a:latin typeface="Calibri" panose="020F0502020204030204" pitchFamily="34" charset="0"/>
                        </a:rPr>
                        <a:t>49</a:t>
                      </a:r>
                    </a:p>
                  </a:txBody>
                  <a:tcPr marL="7620" marR="7620" marT="7620" marB="0" anchor="b"/>
                </a:tc>
                <a:tc>
                  <a:txBody>
                    <a:bodyPr/>
                    <a:lstStyle/>
                    <a:p>
                      <a:pPr algn="l" fontAlgn="b"/>
                      <a:r>
                        <a:rPr lang="en-US" sz="1600" b="0" i="0" u="none" strike="noStrike" dirty="0">
                          <a:solidFill>
                            <a:schemeClr val="tx2"/>
                          </a:solidFill>
                          <a:effectLst/>
                          <a:latin typeface="Calibri" panose="020F0502020204030204" pitchFamily="34" charset="0"/>
                        </a:rPr>
                        <a:t>             10,474 </a:t>
                      </a:r>
                    </a:p>
                  </a:txBody>
                  <a:tcPr marL="7620" marR="7620" marT="7620" marB="0" anchor="b"/>
                </a:tc>
                <a:tc>
                  <a:txBody>
                    <a:bodyPr/>
                    <a:lstStyle/>
                    <a:p>
                      <a:pPr algn="r" fontAlgn="b"/>
                      <a:r>
                        <a:rPr lang="en-US" sz="1800" b="0" i="0" u="none" strike="noStrike" dirty="0">
                          <a:solidFill>
                            <a:schemeClr val="tx2"/>
                          </a:solidFill>
                          <a:effectLst/>
                          <a:latin typeface="Calibri" panose="020F0502020204030204" pitchFamily="34" charset="0"/>
                        </a:rPr>
                        <a:t>105.9%</a:t>
                      </a: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-34.5%</a:t>
                      </a:r>
                    </a:p>
                  </a:txBody>
                  <a:tcPr marL="7620" marR="7620" marT="7620" marB="0" anchor="b"/>
                </a:tc>
                <a:tc>
                  <a:txBody>
                    <a:bodyPr/>
                    <a:lstStyle/>
                    <a:p>
                      <a:pPr algn="r" fontAlgn="b"/>
                      <a:r>
                        <a:rPr lang="en-US" sz="1800" b="0" i="0" u="none" strike="noStrike" dirty="0">
                          <a:solidFill>
                            <a:schemeClr val="tx2"/>
                          </a:solidFill>
                          <a:effectLst/>
                          <a:latin typeface="Calibri" panose="020F0502020204030204" pitchFamily="34" charset="0"/>
                        </a:rPr>
                        <a:t>28.5%</a:t>
                      </a:r>
                    </a:p>
                  </a:txBody>
                  <a:tcPr marL="7620" marR="7620" marT="7620" marB="0" anchor="b"/>
                </a:tc>
                <a:extLst>
                  <a:ext uri="{0D108BD9-81ED-4DB2-BD59-A6C34878D82A}">
                    <a16:rowId xmlns="" xmlns:a16="http://schemas.microsoft.com/office/drawing/2014/main" val="10011"/>
                  </a:ext>
                </a:extLst>
              </a:tr>
              <a:tr h="385211">
                <a:tc gridSpan="6">
                  <a:txBody>
                    <a:bodyPr/>
                    <a:lstStyle/>
                    <a:p>
                      <a:pPr marL="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Hidalgo</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and Harris Counties had negative net migration (Harris -10,322 and Hidalgo -621).</a:t>
                      </a:r>
                    </a:p>
                  </a:txBody>
                  <a:tcPr marL="61254" marR="61254" marT="0" marB="0" anchor="b"/>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 xmlns:a16="http://schemas.microsoft.com/office/drawing/2014/main" val="10012"/>
                  </a:ext>
                </a:extLst>
              </a:tr>
              <a:tr h="170109">
                <a:tc gridSpan="6">
                  <a:txBody>
                    <a:bodyPr/>
                    <a:lstStyle/>
                    <a:p>
                      <a:pPr marL="0" marR="0">
                        <a:lnSpc>
                          <a:spcPct val="107000"/>
                        </a:lnSpc>
                        <a:spcBef>
                          <a:spcPts val="0"/>
                        </a:spcBef>
                        <a:spcAft>
                          <a:spcPts val="0"/>
                        </a:spcAft>
                      </a:pPr>
                      <a:r>
                        <a:rPr lang="en-US" sz="1050" dirty="0">
                          <a:effectLst/>
                        </a:rPr>
                        <a:t>Source: U.S. Census  Bureau, </a:t>
                      </a:r>
                      <a:r>
                        <a:rPr lang="en-US" sz="1050" dirty="0" smtClean="0">
                          <a:effectLst/>
                        </a:rPr>
                        <a:t>2017 </a:t>
                      </a:r>
                      <a:r>
                        <a:rPr lang="en-US" sz="1050" dirty="0">
                          <a:effectLst/>
                        </a:rPr>
                        <a:t>Vintage Population Estimates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13"/>
                  </a:ext>
                </a:extLst>
              </a:tr>
            </a:tbl>
          </a:graphicData>
        </a:graphic>
      </p:graphicFrame>
      <p:sp>
        <p:nvSpPr>
          <p:cNvPr id="3" name="Rectangle 2"/>
          <p:cNvSpPr/>
          <p:nvPr/>
        </p:nvSpPr>
        <p:spPr>
          <a:xfrm>
            <a:off x="2743200" y="76200"/>
            <a:ext cx="4572000" cy="830997"/>
          </a:xfrm>
          <a:prstGeom prst="rect">
            <a:avLst/>
          </a:prstGeom>
        </p:spPr>
        <p:txBody>
          <a:bodyPr>
            <a:spAutoFit/>
          </a:bodyPr>
          <a:lstStyle/>
          <a:p>
            <a:r>
              <a:rPr lang="en-US" dirty="0" smtClean="0">
                <a:solidFill>
                  <a:schemeClr val="bg1"/>
                </a:solidFill>
              </a:rPr>
              <a:t>Top Counties for Numeric Growth in </a:t>
            </a:r>
            <a:r>
              <a:rPr lang="en-US" dirty="0">
                <a:solidFill>
                  <a:schemeClr val="bg1"/>
                </a:solidFill>
              </a:rPr>
              <a:t>Texas, </a:t>
            </a:r>
            <a:r>
              <a:rPr lang="en-US" dirty="0" smtClean="0">
                <a:solidFill>
                  <a:schemeClr val="bg1"/>
                </a:solidFill>
              </a:rPr>
              <a:t>2016-2017</a:t>
            </a:r>
            <a:endParaRPr lang="en-US" dirty="0">
              <a:solidFill>
                <a:schemeClr val="bg1"/>
              </a:solidFill>
            </a:endParaRPr>
          </a:p>
        </p:txBody>
      </p:sp>
      <p:sp>
        <p:nvSpPr>
          <p:cNvPr id="4" name="Rectangle 3"/>
          <p:cNvSpPr/>
          <p:nvPr/>
        </p:nvSpPr>
        <p:spPr>
          <a:xfrm>
            <a:off x="4503336" y="2422315"/>
            <a:ext cx="14478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5" name="Rectangle 4"/>
          <p:cNvSpPr/>
          <p:nvPr/>
        </p:nvSpPr>
        <p:spPr>
          <a:xfrm>
            <a:off x="4495800" y="3387556"/>
            <a:ext cx="14478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6" name="Rectangle 5"/>
          <p:cNvSpPr/>
          <p:nvPr/>
        </p:nvSpPr>
        <p:spPr>
          <a:xfrm>
            <a:off x="5951136" y="2420701"/>
            <a:ext cx="14478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7" name="Rectangle 6"/>
          <p:cNvSpPr/>
          <p:nvPr/>
        </p:nvSpPr>
        <p:spPr>
          <a:xfrm>
            <a:off x="5961184" y="3386000"/>
            <a:ext cx="14478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8" name="Rectangle 7"/>
          <p:cNvSpPr/>
          <p:nvPr/>
        </p:nvSpPr>
        <p:spPr>
          <a:xfrm>
            <a:off x="7398936" y="2422315"/>
            <a:ext cx="16002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9" name="Rectangle 8"/>
          <p:cNvSpPr/>
          <p:nvPr/>
        </p:nvSpPr>
        <p:spPr>
          <a:xfrm>
            <a:off x="7398936" y="3384386"/>
            <a:ext cx="16002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10" name="Rectangle 9"/>
          <p:cNvSpPr/>
          <p:nvPr/>
        </p:nvSpPr>
        <p:spPr>
          <a:xfrm>
            <a:off x="4513384" y="2730449"/>
            <a:ext cx="1447800" cy="609600"/>
          </a:xfrm>
          <a:prstGeom prst="rect">
            <a:avLst/>
          </a:prstGeom>
          <a:ln w="22225">
            <a:solidFill>
              <a:schemeClr val="accent6"/>
            </a:solidFill>
          </a:ln>
        </p:spPr>
        <p:txBody>
          <a:bodyPr rtlCol="0" anchor="ctr">
            <a:spAutoFit/>
          </a:bodyPr>
          <a:lstStyle/>
          <a:p>
            <a:pPr algn="ctr"/>
            <a:endParaRPr lang="en-US" dirty="0" smtClean="0">
              <a:solidFill>
                <a:schemeClr val="tx2"/>
              </a:solidFill>
            </a:endParaRPr>
          </a:p>
        </p:txBody>
      </p:sp>
      <p:sp>
        <p:nvSpPr>
          <p:cNvPr id="11" name="Rectangle 10"/>
          <p:cNvSpPr/>
          <p:nvPr/>
        </p:nvSpPr>
        <p:spPr>
          <a:xfrm>
            <a:off x="4495800" y="4657598"/>
            <a:ext cx="1447800" cy="304800"/>
          </a:xfrm>
          <a:prstGeom prst="rect">
            <a:avLst/>
          </a:prstGeom>
          <a:ln w="22225">
            <a:solidFill>
              <a:schemeClr val="accent6"/>
            </a:solidFill>
          </a:ln>
        </p:spPr>
        <p:txBody>
          <a:bodyPr rtlCol="0" anchor="ctr">
            <a:spAutoFit/>
          </a:bodyPr>
          <a:lstStyle/>
          <a:p>
            <a:pPr algn="ctr"/>
            <a:endParaRPr lang="en-US" dirty="0" smtClean="0">
              <a:solidFill>
                <a:schemeClr val="tx2"/>
              </a:solidFill>
            </a:endParaRPr>
          </a:p>
        </p:txBody>
      </p:sp>
      <p:sp>
        <p:nvSpPr>
          <p:cNvPr id="12" name="Rectangle 11"/>
          <p:cNvSpPr/>
          <p:nvPr/>
        </p:nvSpPr>
        <p:spPr>
          <a:xfrm>
            <a:off x="5951136" y="4657598"/>
            <a:ext cx="1447800" cy="304800"/>
          </a:xfrm>
          <a:prstGeom prst="rect">
            <a:avLst/>
          </a:prstGeom>
          <a:ln w="22225">
            <a:solidFill>
              <a:schemeClr val="accent6"/>
            </a:solidFill>
          </a:ln>
        </p:spPr>
        <p:txBody>
          <a:bodyPr rtlCol="0" anchor="ctr">
            <a:spAutoFit/>
          </a:bodyPr>
          <a:lstStyle/>
          <a:p>
            <a:pPr algn="ctr"/>
            <a:endParaRPr lang="en-US" dirty="0" smtClean="0">
              <a:solidFill>
                <a:schemeClr val="tx2"/>
              </a:solidFill>
            </a:endParaRPr>
          </a:p>
        </p:txBody>
      </p:sp>
      <p:sp>
        <p:nvSpPr>
          <p:cNvPr id="13" name="Rectangle 12"/>
          <p:cNvSpPr/>
          <p:nvPr/>
        </p:nvSpPr>
        <p:spPr>
          <a:xfrm>
            <a:off x="5971232" y="2710987"/>
            <a:ext cx="1420168" cy="629062"/>
          </a:xfrm>
          <a:prstGeom prst="rect">
            <a:avLst/>
          </a:prstGeom>
          <a:ln w="22225">
            <a:solidFill>
              <a:schemeClr val="accent6"/>
            </a:solidFill>
          </a:ln>
        </p:spPr>
        <p:txBody>
          <a:bodyPr wrap="square" rtlCol="0" anchor="ctr">
            <a:spAutoFit/>
          </a:bodyPr>
          <a:lstStyle/>
          <a:p>
            <a:pPr algn="ctr"/>
            <a:endParaRPr lang="en-US" dirty="0" smtClean="0">
              <a:solidFill>
                <a:schemeClr val="tx2"/>
              </a:solidFill>
            </a:endParaRPr>
          </a:p>
        </p:txBody>
      </p:sp>
    </p:spTree>
    <p:extLst>
      <p:ext uri="{BB962C8B-B14F-4D97-AF65-F5344CB8AC3E}">
        <p14:creationId xmlns:p14="http://schemas.microsoft.com/office/powerpoint/2010/main" val="119018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43200" y="76200"/>
            <a:ext cx="4572000" cy="830997"/>
          </a:xfrm>
          <a:prstGeom prst="rect">
            <a:avLst/>
          </a:prstGeom>
        </p:spPr>
        <p:txBody>
          <a:bodyPr>
            <a:spAutoFit/>
          </a:bodyPr>
          <a:lstStyle/>
          <a:p>
            <a:pPr algn="ctr"/>
            <a:r>
              <a:rPr lang="en-US" dirty="0" smtClean="0">
                <a:solidFill>
                  <a:schemeClr val="bg1"/>
                </a:solidFill>
              </a:rPr>
              <a:t>Top Counties for Percent Growth* in </a:t>
            </a:r>
            <a:r>
              <a:rPr lang="en-US" dirty="0">
                <a:solidFill>
                  <a:schemeClr val="bg1"/>
                </a:solidFill>
              </a:rPr>
              <a:t>Texas, </a:t>
            </a:r>
            <a:r>
              <a:rPr lang="en-US" dirty="0" smtClean="0">
                <a:solidFill>
                  <a:schemeClr val="bg1"/>
                </a:solidFill>
              </a:rPr>
              <a:t>2015-2016</a:t>
            </a:r>
            <a:endParaRPr lang="en-US" dirty="0">
              <a:solidFill>
                <a:schemeClr val="bg1"/>
              </a:solidFill>
            </a:endParaRPr>
          </a:p>
        </p:txBody>
      </p:sp>
      <p:graphicFrame>
        <p:nvGraphicFramePr>
          <p:cNvPr id="4" name="Table 3"/>
          <p:cNvGraphicFramePr>
            <a:graphicFrameLocks noGrp="1"/>
          </p:cNvGraphicFramePr>
          <p:nvPr>
            <p:extLst/>
          </p:nvPr>
        </p:nvGraphicFramePr>
        <p:xfrm>
          <a:off x="1295400" y="1219200"/>
          <a:ext cx="6781800" cy="4876801"/>
        </p:xfrm>
        <a:graphic>
          <a:graphicData uri="http://schemas.openxmlformats.org/drawingml/2006/table">
            <a:tbl>
              <a:tblPr firstRow="1" firstCol="1" bandRow="1">
                <a:tableStyleId>{5C22544A-7EE6-4342-B048-85BDC9FD1C3A}</a:tableStyleId>
              </a:tblPr>
              <a:tblGrid>
                <a:gridCol w="2074433">
                  <a:extLst>
                    <a:ext uri="{9D8B030D-6E8A-4147-A177-3AD203B41FA5}">
                      <a16:colId xmlns="" xmlns:a16="http://schemas.microsoft.com/office/drawing/2014/main" val="20000"/>
                    </a:ext>
                  </a:extLst>
                </a:gridCol>
                <a:gridCol w="638287">
                  <a:extLst>
                    <a:ext uri="{9D8B030D-6E8A-4147-A177-3AD203B41FA5}">
                      <a16:colId xmlns="" xmlns:a16="http://schemas.microsoft.com/office/drawing/2014/main" val="20001"/>
                    </a:ext>
                  </a:extLst>
                </a:gridCol>
                <a:gridCol w="1436146">
                  <a:extLst>
                    <a:ext uri="{9D8B030D-6E8A-4147-A177-3AD203B41FA5}">
                      <a16:colId xmlns="" xmlns:a16="http://schemas.microsoft.com/office/drawing/2014/main" val="20002"/>
                    </a:ext>
                  </a:extLst>
                </a:gridCol>
                <a:gridCol w="1276574">
                  <a:extLst>
                    <a:ext uri="{9D8B030D-6E8A-4147-A177-3AD203B41FA5}">
                      <a16:colId xmlns="" xmlns:a16="http://schemas.microsoft.com/office/drawing/2014/main" val="20003"/>
                    </a:ext>
                  </a:extLst>
                </a:gridCol>
                <a:gridCol w="1356360">
                  <a:extLst>
                    <a:ext uri="{9D8B030D-6E8A-4147-A177-3AD203B41FA5}">
                      <a16:colId xmlns="" xmlns:a16="http://schemas.microsoft.com/office/drawing/2014/main" val="20004"/>
                    </a:ext>
                  </a:extLst>
                </a:gridCol>
              </a:tblGrid>
              <a:tr h="1221765">
                <a:tc>
                  <a:txBody>
                    <a:bodyPr/>
                    <a:lstStyle/>
                    <a:p>
                      <a:pPr algn="ctr">
                        <a:lnSpc>
                          <a:spcPct val="107000"/>
                        </a:lnSpc>
                      </a:pPr>
                      <a:r>
                        <a:rPr lang="en-US" sz="1600" dirty="0" smtClean="0">
                          <a:effectLst/>
                          <a:latin typeface="Calibri" panose="020F0502020204030204" pitchFamily="34" charset="0"/>
                        </a:rPr>
                        <a:t>County</a:t>
                      </a:r>
                    </a:p>
                    <a:p>
                      <a:pPr algn="ctr">
                        <a:lnSpc>
                          <a:spcPct val="107000"/>
                        </a:lnSpc>
                      </a:pPr>
                      <a:endParaRPr lang="en-US" sz="1600" dirty="0">
                        <a:effectLst/>
                        <a:latin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U.S. Rank</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smtClean="0">
                          <a:effectLst/>
                        </a:rPr>
                        <a:t>2015-2016</a:t>
                      </a:r>
                      <a:r>
                        <a:rPr lang="en-US" sz="1600" baseline="0" dirty="0" smtClean="0">
                          <a:effectLst/>
                        </a:rPr>
                        <a:t> </a:t>
                      </a:r>
                      <a:r>
                        <a:rPr lang="en-US" sz="1600" dirty="0" smtClean="0">
                          <a:effectLst/>
                        </a:rPr>
                        <a:t>Percent Population </a:t>
                      </a:r>
                      <a:r>
                        <a:rPr lang="en-US" sz="1600" dirty="0">
                          <a:effectLst/>
                        </a:rPr>
                        <a:t>Change</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Percent </a:t>
                      </a:r>
                      <a:r>
                        <a:rPr lang="en-US" sz="1600" dirty="0" smtClean="0">
                          <a:effectLst/>
                        </a:rPr>
                        <a:t>Change</a:t>
                      </a:r>
                      <a:r>
                        <a:rPr lang="en-US" sz="1600" baseline="0" dirty="0" smtClean="0">
                          <a:effectLst/>
                        </a:rPr>
                        <a:t> </a:t>
                      </a:r>
                      <a:r>
                        <a:rPr lang="en-US" sz="1600" dirty="0" smtClean="0">
                          <a:effectLst/>
                        </a:rPr>
                        <a:t>from Domestic Migration</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Percent </a:t>
                      </a:r>
                      <a:r>
                        <a:rPr lang="en-US" sz="1600" dirty="0" smtClean="0">
                          <a:effectLst/>
                        </a:rPr>
                        <a:t> Change from International</a:t>
                      </a:r>
                    </a:p>
                    <a:p>
                      <a:pPr marL="0" marR="0" algn="ctr">
                        <a:lnSpc>
                          <a:spcPct val="107000"/>
                        </a:lnSpc>
                        <a:spcBef>
                          <a:spcPts val="0"/>
                        </a:spcBef>
                        <a:spcAft>
                          <a:spcPts val="0"/>
                        </a:spcAft>
                      </a:pPr>
                      <a:r>
                        <a:rPr lang="en-US" sz="1600" dirty="0" smtClean="0">
                          <a:effectLst/>
                        </a:rPr>
                        <a:t>Migration </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0000"/>
                  </a:ext>
                </a:extLst>
              </a:tr>
              <a:tr h="332276">
                <a:tc>
                  <a:txBody>
                    <a:bodyPr/>
                    <a:lstStyle/>
                    <a:p>
                      <a:pPr algn="ctr" fontAlgn="b"/>
                      <a:r>
                        <a:rPr lang="en-US" sz="1800" b="0" i="0" u="none" strike="noStrike" dirty="0">
                          <a:solidFill>
                            <a:schemeClr val="bg1"/>
                          </a:solidFill>
                          <a:effectLst/>
                          <a:latin typeface="Calibri" panose="020F0502020204030204" pitchFamily="34" charset="0"/>
                        </a:rPr>
                        <a:t>Kendall</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2</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5.2%</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95.9%</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4.0%</a:t>
                      </a:r>
                    </a:p>
                  </a:txBody>
                  <a:tcPr marL="3810" marR="3810" marT="3810" marB="0" anchor="b"/>
                </a:tc>
                <a:extLst>
                  <a:ext uri="{0D108BD9-81ED-4DB2-BD59-A6C34878D82A}">
                    <a16:rowId xmlns="" xmlns:a16="http://schemas.microsoft.com/office/drawing/2014/main" val="10001"/>
                  </a:ext>
                </a:extLst>
              </a:tr>
              <a:tr h="332276">
                <a:tc>
                  <a:txBody>
                    <a:bodyPr/>
                    <a:lstStyle/>
                    <a:p>
                      <a:pPr algn="ctr" fontAlgn="b"/>
                      <a:r>
                        <a:rPr lang="en-US" sz="1800" b="0" i="0" u="none" strike="noStrike" dirty="0">
                          <a:solidFill>
                            <a:schemeClr val="bg1"/>
                          </a:solidFill>
                          <a:effectLst/>
                          <a:latin typeface="Calibri" panose="020F0502020204030204" pitchFamily="34" charset="0"/>
                        </a:rPr>
                        <a:t>Hays</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5.1%</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82.2%</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1.8%</a:t>
                      </a:r>
                    </a:p>
                  </a:txBody>
                  <a:tcPr marL="3810" marR="3810" marT="3810" marB="0" anchor="b"/>
                </a:tc>
                <a:extLst>
                  <a:ext uri="{0D108BD9-81ED-4DB2-BD59-A6C34878D82A}">
                    <a16:rowId xmlns="" xmlns:a16="http://schemas.microsoft.com/office/drawing/2014/main" val="10002"/>
                  </a:ext>
                </a:extLst>
              </a:tr>
              <a:tr h="332276">
                <a:tc>
                  <a:txBody>
                    <a:bodyPr/>
                    <a:lstStyle/>
                    <a:p>
                      <a:pPr algn="ctr" fontAlgn="b"/>
                      <a:r>
                        <a:rPr lang="en-US" sz="1800" b="0" i="0" u="none" strike="noStrike" dirty="0">
                          <a:solidFill>
                            <a:schemeClr val="bg1"/>
                          </a:solidFill>
                          <a:effectLst/>
                          <a:latin typeface="Calibri" panose="020F0502020204030204" pitchFamily="34" charset="0"/>
                        </a:rPr>
                        <a:t>Comal</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6</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4.4%</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88.5%</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2.0%</a:t>
                      </a:r>
                    </a:p>
                  </a:txBody>
                  <a:tcPr marL="3810" marR="3810" marT="3810" marB="0" anchor="b"/>
                </a:tc>
                <a:extLst>
                  <a:ext uri="{0D108BD9-81ED-4DB2-BD59-A6C34878D82A}">
                    <a16:rowId xmlns="" xmlns:a16="http://schemas.microsoft.com/office/drawing/2014/main" val="10003"/>
                  </a:ext>
                </a:extLst>
              </a:tr>
              <a:tr h="332276">
                <a:tc>
                  <a:txBody>
                    <a:bodyPr/>
                    <a:lstStyle/>
                    <a:p>
                      <a:pPr algn="ctr" fontAlgn="b"/>
                      <a:r>
                        <a:rPr lang="en-US" sz="1800" b="0" i="0" u="none" strike="noStrike" dirty="0">
                          <a:solidFill>
                            <a:schemeClr val="bg1"/>
                          </a:solidFill>
                          <a:effectLst/>
                          <a:latin typeface="Calibri" panose="020F0502020204030204" pitchFamily="34" charset="0"/>
                        </a:rPr>
                        <a:t>Williamson</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14</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4.1%</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74.1%</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5.6%</a:t>
                      </a:r>
                    </a:p>
                  </a:txBody>
                  <a:tcPr marL="3810" marR="3810" marT="3810" marB="0" anchor="b"/>
                </a:tc>
                <a:extLst>
                  <a:ext uri="{0D108BD9-81ED-4DB2-BD59-A6C34878D82A}">
                    <a16:rowId xmlns="" xmlns:a16="http://schemas.microsoft.com/office/drawing/2014/main" val="10004"/>
                  </a:ext>
                </a:extLst>
              </a:tr>
              <a:tr h="332276">
                <a:tc>
                  <a:txBody>
                    <a:bodyPr/>
                    <a:lstStyle/>
                    <a:p>
                      <a:pPr algn="ctr" fontAlgn="b"/>
                      <a:r>
                        <a:rPr lang="en-US" sz="1800" b="0" i="0" u="none" strike="noStrike" dirty="0">
                          <a:solidFill>
                            <a:schemeClr val="bg1"/>
                          </a:solidFill>
                          <a:effectLst/>
                          <a:latin typeface="Calibri" panose="020F0502020204030204" pitchFamily="34" charset="0"/>
                        </a:rPr>
                        <a:t>Fort Bend</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18</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3.8%</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59.4%</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15.8%</a:t>
                      </a:r>
                    </a:p>
                  </a:txBody>
                  <a:tcPr marL="3810" marR="3810" marT="3810" marB="0" anchor="b"/>
                </a:tc>
                <a:extLst>
                  <a:ext uri="{0D108BD9-81ED-4DB2-BD59-A6C34878D82A}">
                    <a16:rowId xmlns="" xmlns:a16="http://schemas.microsoft.com/office/drawing/2014/main" val="10005"/>
                  </a:ext>
                </a:extLst>
              </a:tr>
              <a:tr h="332276">
                <a:tc>
                  <a:txBody>
                    <a:bodyPr/>
                    <a:lstStyle/>
                    <a:p>
                      <a:pPr algn="ctr" fontAlgn="b"/>
                      <a:r>
                        <a:rPr lang="en-US" sz="1800" b="0" i="0" u="none" strike="noStrike" dirty="0">
                          <a:solidFill>
                            <a:schemeClr val="bg1"/>
                          </a:solidFill>
                          <a:effectLst/>
                          <a:latin typeface="Calibri" panose="020F0502020204030204" pitchFamily="34" charset="0"/>
                        </a:rPr>
                        <a:t>Montgomery</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24</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3.7%</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73.5%</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8.0%</a:t>
                      </a:r>
                    </a:p>
                  </a:txBody>
                  <a:tcPr marL="3810" marR="3810" marT="3810" marB="0" anchor="b"/>
                </a:tc>
                <a:extLst>
                  <a:ext uri="{0D108BD9-81ED-4DB2-BD59-A6C34878D82A}">
                    <a16:rowId xmlns="" xmlns:a16="http://schemas.microsoft.com/office/drawing/2014/main" val="10006"/>
                  </a:ext>
                </a:extLst>
              </a:tr>
              <a:tr h="332276">
                <a:tc>
                  <a:txBody>
                    <a:bodyPr/>
                    <a:lstStyle/>
                    <a:p>
                      <a:pPr algn="ctr" fontAlgn="b"/>
                      <a:r>
                        <a:rPr lang="en-US" sz="1800" b="0" i="0" u="none" strike="noStrike" dirty="0">
                          <a:solidFill>
                            <a:schemeClr val="bg1"/>
                          </a:solidFill>
                          <a:effectLst/>
                          <a:latin typeface="Calibri" panose="020F0502020204030204" pitchFamily="34" charset="0"/>
                        </a:rPr>
                        <a:t>Rockwall</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25</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3.6%</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82.2%</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2.5%</a:t>
                      </a:r>
                    </a:p>
                  </a:txBody>
                  <a:tcPr marL="3810" marR="3810" marT="3810" marB="0" anchor="b"/>
                </a:tc>
                <a:extLst>
                  <a:ext uri="{0D108BD9-81ED-4DB2-BD59-A6C34878D82A}">
                    <a16:rowId xmlns="" xmlns:a16="http://schemas.microsoft.com/office/drawing/2014/main" val="10007"/>
                  </a:ext>
                </a:extLst>
              </a:tr>
              <a:tr h="332276">
                <a:tc>
                  <a:txBody>
                    <a:bodyPr/>
                    <a:lstStyle/>
                    <a:p>
                      <a:pPr algn="ctr" fontAlgn="b"/>
                      <a:r>
                        <a:rPr lang="en-US" sz="1800" b="0" i="0" u="none" strike="noStrike" dirty="0">
                          <a:solidFill>
                            <a:schemeClr val="bg1"/>
                          </a:solidFill>
                          <a:effectLst/>
                          <a:latin typeface="Calibri" panose="020F0502020204030204" pitchFamily="34" charset="0"/>
                        </a:rPr>
                        <a:t>Denton</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28</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3.6%</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67.1%</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9.0%</a:t>
                      </a:r>
                    </a:p>
                  </a:txBody>
                  <a:tcPr marL="3810" marR="3810" marT="3810" marB="0" anchor="b"/>
                </a:tc>
                <a:extLst>
                  <a:ext uri="{0D108BD9-81ED-4DB2-BD59-A6C34878D82A}">
                    <a16:rowId xmlns="" xmlns:a16="http://schemas.microsoft.com/office/drawing/2014/main" val="10008"/>
                  </a:ext>
                </a:extLst>
              </a:tr>
              <a:tr h="332276">
                <a:tc>
                  <a:txBody>
                    <a:bodyPr/>
                    <a:lstStyle/>
                    <a:p>
                      <a:pPr algn="ctr" fontAlgn="b"/>
                      <a:r>
                        <a:rPr lang="en-US" sz="1800" b="0" i="0" u="none" strike="noStrike" dirty="0">
                          <a:solidFill>
                            <a:schemeClr val="bg1"/>
                          </a:solidFill>
                          <a:effectLst/>
                          <a:latin typeface="Calibri" panose="020F0502020204030204" pitchFamily="34" charset="0"/>
                        </a:rPr>
                        <a:t>Kaufman</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36</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3.4%</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81.3%</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2.2%</a:t>
                      </a:r>
                    </a:p>
                  </a:txBody>
                  <a:tcPr marL="3810" marR="3810" marT="3810" marB="0" anchor="b"/>
                </a:tc>
                <a:extLst>
                  <a:ext uri="{0D108BD9-81ED-4DB2-BD59-A6C34878D82A}">
                    <a16:rowId xmlns="" xmlns:a16="http://schemas.microsoft.com/office/drawing/2014/main" val="10009"/>
                  </a:ext>
                </a:extLst>
              </a:tr>
              <a:tr h="332276">
                <a:tc>
                  <a:txBody>
                    <a:bodyPr/>
                    <a:lstStyle/>
                    <a:p>
                      <a:pPr algn="ctr" fontAlgn="b"/>
                      <a:r>
                        <a:rPr lang="en-US" sz="1800" b="0" i="0" u="none" strike="noStrike" dirty="0">
                          <a:solidFill>
                            <a:schemeClr val="bg1"/>
                          </a:solidFill>
                          <a:effectLst/>
                          <a:latin typeface="Calibri" panose="020F0502020204030204" pitchFamily="34" charset="0"/>
                        </a:rPr>
                        <a:t>Bastrop</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42</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3.1%</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83.5%</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0.7%</a:t>
                      </a:r>
                    </a:p>
                  </a:txBody>
                  <a:tcPr marL="3810" marR="3810" marT="3810" marB="0" anchor="b"/>
                </a:tc>
                <a:extLst>
                  <a:ext uri="{0D108BD9-81ED-4DB2-BD59-A6C34878D82A}">
                    <a16:rowId xmlns="" xmlns:a16="http://schemas.microsoft.com/office/drawing/2014/main" val="10010"/>
                  </a:ext>
                </a:extLst>
              </a:tr>
              <a:tr h="332276">
                <a:tc>
                  <a:txBody>
                    <a:bodyPr/>
                    <a:lstStyle/>
                    <a:p>
                      <a:pPr algn="ctr" fontAlgn="b"/>
                      <a:r>
                        <a:rPr lang="en-US" sz="1800" b="0" i="0" u="none" strike="noStrike" dirty="0">
                          <a:solidFill>
                            <a:schemeClr val="bg1"/>
                          </a:solidFill>
                          <a:effectLst/>
                          <a:latin typeface="Calibri" panose="020F0502020204030204" pitchFamily="34" charset="0"/>
                        </a:rPr>
                        <a:t>Ellis</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50</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3.1%</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78.1%</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2.6%</a:t>
                      </a:r>
                    </a:p>
                  </a:txBody>
                  <a:tcPr marL="3810" marR="3810" marT="3810" marB="0" anchor="b"/>
                </a:tc>
                <a:extLst>
                  <a:ext uri="{0D108BD9-81ED-4DB2-BD59-A6C34878D82A}">
                    <a16:rowId xmlns="" xmlns:a16="http://schemas.microsoft.com/office/drawing/2014/main" val="10011"/>
                  </a:ext>
                </a:extLst>
              </a:tr>
            </a:tbl>
          </a:graphicData>
        </a:graphic>
      </p:graphicFrame>
      <p:sp>
        <p:nvSpPr>
          <p:cNvPr id="5" name="Rectangle 4"/>
          <p:cNvSpPr/>
          <p:nvPr/>
        </p:nvSpPr>
        <p:spPr>
          <a:xfrm>
            <a:off x="104934" y="6236716"/>
            <a:ext cx="4572000" cy="635751"/>
          </a:xfrm>
          <a:prstGeom prst="rect">
            <a:avLst/>
          </a:prstGeom>
        </p:spPr>
        <p:txBody>
          <a:bodyPr>
            <a:spAutoFit/>
          </a:bodyPr>
          <a:lstStyle/>
          <a:p>
            <a:pPr marL="0" marR="0">
              <a:lnSpc>
                <a:spcPct val="107000"/>
              </a:lnSpc>
              <a:spcBef>
                <a:spcPts val="0"/>
              </a:spcBef>
              <a:spcAft>
                <a:spcPts val="0"/>
              </a:spcAft>
            </a:pPr>
            <a:r>
              <a:rPr lang="en-US" sz="1100" dirty="0" smtClean="0">
                <a:solidFill>
                  <a:schemeClr val="bg1">
                    <a:lumMod val="75000"/>
                  </a:schemeClr>
                </a:solidFill>
              </a:rPr>
              <a:t>*Among Counties with 10,000 or more population in 2016</a:t>
            </a:r>
          </a:p>
          <a:p>
            <a:pPr marL="0" marR="0">
              <a:lnSpc>
                <a:spcPct val="107000"/>
              </a:lnSpc>
              <a:spcBef>
                <a:spcPts val="0"/>
              </a:spcBef>
              <a:spcAft>
                <a:spcPts val="0"/>
              </a:spcAft>
            </a:pPr>
            <a:r>
              <a:rPr lang="fr-FR" sz="1100" dirty="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rPr>
              <a:t>Source: U.S. Census  Bureau, </a:t>
            </a:r>
            <a:r>
              <a:rPr lang="fr-FR" sz="1100" dirty="0" smtClean="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rPr>
              <a:t>2016 </a:t>
            </a:r>
            <a:r>
              <a:rPr lang="fr-FR" sz="1100" dirty="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rPr>
              <a:t>Vintage Population </a:t>
            </a:r>
            <a:r>
              <a:rPr lang="fr-FR" sz="1100" dirty="0" err="1">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rPr>
              <a:t>Estimates</a:t>
            </a:r>
            <a:endParaRPr lang="fr-FR" sz="1100" dirty="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5486400" y="2438400"/>
            <a:ext cx="1219200" cy="3657601"/>
          </a:xfrm>
          <a:prstGeom prst="rect">
            <a:avLst/>
          </a:prstGeom>
          <a:noFill/>
          <a:ln w="34925">
            <a:solidFill>
              <a:srgbClr val="C00000"/>
            </a:solidFill>
          </a:ln>
        </p:spPr>
        <p:txBody>
          <a:bodyPr rtlCol="0" anchor="ctr">
            <a:spAutoFit/>
          </a:bodyPr>
          <a:lstStyle/>
          <a:p>
            <a:pPr algn="ctr"/>
            <a:endParaRPr lang="en-US" dirty="0" smtClean="0">
              <a:solidFill>
                <a:schemeClr val="tx2"/>
              </a:solidFill>
            </a:endParaRPr>
          </a:p>
        </p:txBody>
      </p:sp>
    </p:spTree>
    <p:extLst>
      <p:ext uri="{BB962C8B-B14F-4D97-AF65-F5344CB8AC3E}">
        <p14:creationId xmlns:p14="http://schemas.microsoft.com/office/powerpoint/2010/main" val="358108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Texas Percentage of the U.S. Population by Nativity, </a:t>
            </a:r>
            <a:r>
              <a:rPr lang="en-US" dirty="0" smtClean="0">
                <a:effectLst/>
              </a:rPr>
              <a:t>1850-2010</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7</a:t>
            </a:fld>
            <a:endParaRPr lang="en-US" dirty="0"/>
          </a:p>
        </p:txBody>
      </p:sp>
      <p:graphicFrame>
        <p:nvGraphicFramePr>
          <p:cNvPr id="5" name="Content Placeholder 4"/>
          <p:cNvGraphicFramePr>
            <a:graphicFrameLocks noGrp="1"/>
          </p:cNvGraphicFramePr>
          <p:nvPr>
            <p:ph idx="1"/>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52400" y="6412554"/>
            <a:ext cx="8534400" cy="338554"/>
          </a:xfrm>
          <a:prstGeom prst="rect">
            <a:avLst/>
          </a:prstGeom>
        </p:spPr>
        <p:txBody>
          <a:bodyPr wrap="square">
            <a:spAutoFit/>
          </a:bodyPr>
          <a:lstStyle/>
          <a:p>
            <a:r>
              <a:rPr lang="en-US" sz="1600" dirty="0">
                <a:latin typeface="Arial" panose="020B0604020202020204" pitchFamily="34" charset="0"/>
                <a:ea typeface="Calibri" panose="020F0502020204030204" pitchFamily="34" charset="0"/>
              </a:rPr>
              <a:t>Sources: Gibson and Jung 2006; ACS 1-Year Summary Data, 2010</a:t>
            </a:r>
            <a:endParaRPr lang="en-US" sz="1600" dirty="0"/>
          </a:p>
        </p:txBody>
      </p:sp>
    </p:spTree>
    <p:extLst>
      <p:ext uri="{BB962C8B-B14F-4D97-AF65-F5344CB8AC3E}">
        <p14:creationId xmlns:p14="http://schemas.microsoft.com/office/powerpoint/2010/main" val="322643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384" y="228600"/>
            <a:ext cx="7539616" cy="990600"/>
          </a:xfrm>
        </p:spPr>
        <p:txBody>
          <a:bodyPr>
            <a:noAutofit/>
          </a:bodyPr>
          <a:lstStyle/>
          <a:p>
            <a:r>
              <a:rPr lang="en-US" sz="2400" dirty="0"/>
              <a:t>Estimated </a:t>
            </a:r>
            <a:r>
              <a:rPr lang="en-US" sz="2400" dirty="0" smtClean="0"/>
              <a:t>Numeric Change from Domestic Migration </a:t>
            </a:r>
            <a:r>
              <a:rPr lang="en-US" sz="2400" dirty="0"/>
              <a:t>by County, Texas, 2010 to </a:t>
            </a:r>
            <a:r>
              <a:rPr lang="en-US" sz="2400" dirty="0" smtClean="0"/>
              <a:t>2017</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8</a:t>
            </a:fld>
            <a:endParaRPr lang="en-US" dirty="0"/>
          </a:p>
        </p:txBody>
      </p:sp>
      <p:sp>
        <p:nvSpPr>
          <p:cNvPr id="15" name="TextBox 14"/>
          <p:cNvSpPr txBox="1"/>
          <p:nvPr/>
        </p:nvSpPr>
        <p:spPr>
          <a:xfrm>
            <a:off x="5" y="6538923"/>
            <a:ext cx="3978974" cy="246221"/>
          </a:xfrm>
          <a:prstGeom prst="rect">
            <a:avLst/>
          </a:prstGeom>
          <a:noFill/>
        </p:spPr>
        <p:txBody>
          <a:bodyPr wrap="none" rtlCol="0">
            <a:spAutoFit/>
          </a:bodyPr>
          <a:lstStyle/>
          <a:p>
            <a:r>
              <a:rPr lang="en-US" sz="1000" dirty="0">
                <a:solidFill>
                  <a:schemeClr val="tx1">
                    <a:lumMod val="50000"/>
                    <a:lumOff val="50000"/>
                  </a:schemeClr>
                </a:solidFill>
              </a:rPr>
              <a:t>Source: U.S. Census </a:t>
            </a:r>
            <a:r>
              <a:rPr lang="en-US" sz="1000" dirty="0" smtClean="0">
                <a:solidFill>
                  <a:schemeClr val="tx1">
                    <a:lumMod val="50000"/>
                    <a:lumOff val="50000"/>
                  </a:schemeClr>
                </a:solidFill>
              </a:rPr>
              <a:t>Bureau, 2017 Vintage </a:t>
            </a:r>
            <a:r>
              <a:rPr lang="en-US" sz="1000" dirty="0">
                <a:solidFill>
                  <a:schemeClr val="tx1">
                    <a:lumMod val="50000"/>
                    <a:lumOff val="50000"/>
                  </a:schemeClr>
                </a:solidFill>
              </a:rPr>
              <a:t>Population </a:t>
            </a:r>
            <a:r>
              <a:rPr lang="en-US" sz="1000" dirty="0" smtClean="0">
                <a:solidFill>
                  <a:schemeClr val="tx1">
                    <a:lumMod val="50000"/>
                    <a:lumOff val="50000"/>
                  </a:schemeClr>
                </a:solidFill>
              </a:rPr>
              <a:t>Estimates </a:t>
            </a:r>
            <a:endParaRPr lang="en-US" sz="1000" dirty="0">
              <a:solidFill>
                <a:schemeClr val="tx1">
                  <a:lumMod val="50000"/>
                  <a:lumOff val="50000"/>
                </a:schemeClr>
              </a:solidFill>
            </a:endParaRPr>
          </a:p>
        </p:txBody>
      </p:sp>
      <p:pic>
        <p:nvPicPr>
          <p:cNvPr id="5" name="Picture 4"/>
          <p:cNvPicPr>
            <a:picLocks noChangeAspect="1"/>
          </p:cNvPicPr>
          <p:nvPr/>
        </p:nvPicPr>
        <p:blipFill rotWithShape="1">
          <a:blip r:embed="rId3"/>
          <a:srcRect l="1957" t="9114" r="25856" b="25784"/>
          <a:stretch/>
        </p:blipFill>
        <p:spPr>
          <a:xfrm>
            <a:off x="1986143" y="1298744"/>
            <a:ext cx="6473953" cy="5486400"/>
          </a:xfrm>
          <a:prstGeom prst="rect">
            <a:avLst/>
          </a:prstGeom>
        </p:spPr>
      </p:pic>
      <p:pic>
        <p:nvPicPr>
          <p:cNvPr id="7" name="Picture 6"/>
          <p:cNvPicPr>
            <a:picLocks noChangeAspect="1"/>
          </p:cNvPicPr>
          <p:nvPr/>
        </p:nvPicPr>
        <p:blipFill rotWithShape="1">
          <a:blip r:embed="rId4"/>
          <a:srcRect t="31364" r="27390" b="15306"/>
          <a:stretch/>
        </p:blipFill>
        <p:spPr>
          <a:xfrm>
            <a:off x="1295400" y="1447800"/>
            <a:ext cx="2504440" cy="2133600"/>
          </a:xfrm>
          <a:prstGeom prst="rect">
            <a:avLst/>
          </a:prstGeom>
        </p:spPr>
      </p:pic>
    </p:spTree>
    <p:extLst>
      <p:ext uri="{BB962C8B-B14F-4D97-AF65-F5344CB8AC3E}">
        <p14:creationId xmlns:p14="http://schemas.microsoft.com/office/powerpoint/2010/main" val="408603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Population change, Texas, Florida, and California, 2011-2017</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9</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8400445"/>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5" y="6538923"/>
            <a:ext cx="3978974" cy="246221"/>
          </a:xfrm>
          <a:prstGeom prst="rect">
            <a:avLst/>
          </a:prstGeom>
          <a:noFill/>
        </p:spPr>
        <p:txBody>
          <a:bodyPr wrap="none" rtlCol="0">
            <a:spAutoFit/>
          </a:bodyPr>
          <a:lstStyle/>
          <a:p>
            <a:r>
              <a:rPr lang="en-US" sz="1000" dirty="0">
                <a:solidFill>
                  <a:schemeClr val="tx1">
                    <a:lumMod val="50000"/>
                    <a:lumOff val="50000"/>
                  </a:schemeClr>
                </a:solidFill>
              </a:rPr>
              <a:t>Source: U.S. Census </a:t>
            </a:r>
            <a:r>
              <a:rPr lang="en-US" sz="1000" dirty="0" smtClean="0">
                <a:solidFill>
                  <a:schemeClr val="tx1">
                    <a:lumMod val="50000"/>
                    <a:lumOff val="50000"/>
                  </a:schemeClr>
                </a:solidFill>
              </a:rPr>
              <a:t>Bureau, 2017 Vintage </a:t>
            </a:r>
            <a:r>
              <a:rPr lang="en-US" sz="1000" dirty="0">
                <a:solidFill>
                  <a:schemeClr val="tx1">
                    <a:lumMod val="50000"/>
                    <a:lumOff val="50000"/>
                  </a:schemeClr>
                </a:solidFill>
              </a:rPr>
              <a:t>Population </a:t>
            </a:r>
            <a:r>
              <a:rPr lang="en-US" sz="1000" dirty="0" smtClean="0">
                <a:solidFill>
                  <a:schemeClr val="tx1">
                    <a:lumMod val="50000"/>
                    <a:lumOff val="50000"/>
                  </a:schemeClr>
                </a:solidFill>
              </a:rPr>
              <a:t>Estimates </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val="12701168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9ED1DF319F2048B3E62B9641678531" ma:contentTypeVersion="0" ma:contentTypeDescription="Create a new document." ma:contentTypeScope="" ma:versionID="4e3f5fc684d5389b1ede4e436d85ba1b">
  <xsd:schema xmlns:xsd="http://www.w3.org/2001/XMLSchema" xmlns:xs="http://www.w3.org/2001/XMLSchema" xmlns:p="http://schemas.microsoft.com/office/2006/metadata/properties" targetNamespace="http://schemas.microsoft.com/office/2006/metadata/properties" ma:root="true" ma:fieldsID="7ba2d133991974d76e777eae1aa1de2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327827-ADB5-4A53-A1D5-C733F4954327}">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94A2D153-A545-4A3E-B636-BC684C00752A}">
  <ds:schemaRefs>
    <ds:schemaRef ds:uri="http://schemas.microsoft.com/sharepoint/v3/contenttype/forms"/>
  </ds:schemaRefs>
</ds:datastoreItem>
</file>

<file path=customXml/itemProps3.xml><?xml version="1.0" encoding="utf-8"?>
<ds:datastoreItem xmlns:ds="http://schemas.openxmlformats.org/officeDocument/2006/customXml" ds:itemID="{BAC40382-C1AA-459A-ADD3-F5514567A9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24915</TotalTime>
  <Words>1292</Words>
  <Application>Microsoft Office PowerPoint</Application>
  <PresentationFormat>Letter Paper (8.5x11 in)</PresentationFormat>
  <Paragraphs>344</Paragraphs>
  <Slides>33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ＭＳ Ｐゴシック</vt:lpstr>
      <vt:lpstr>Arial</vt:lpstr>
      <vt:lpstr>Calibri</vt:lpstr>
      <vt:lpstr>Calibri Light</vt:lpstr>
      <vt:lpstr>Times New Roman</vt:lpstr>
      <vt:lpstr>1_Office Theme</vt:lpstr>
      <vt:lpstr>Migration and Mobility in Texas</vt:lpstr>
      <vt:lpstr>Migration estimates</vt:lpstr>
      <vt:lpstr>Growing States, 2010-2017</vt:lpstr>
      <vt:lpstr>Estimates of percent components of population change, Texas, 2015-2017</vt:lpstr>
      <vt:lpstr>PowerPoint Presentation</vt:lpstr>
      <vt:lpstr>PowerPoint Presentation</vt:lpstr>
      <vt:lpstr>Texas Percentage of the U.S. Population by Nativity, 1850-2010</vt:lpstr>
      <vt:lpstr>Estimated Numeric Change from Domestic Migration by County, Texas, 2010 to 2017</vt:lpstr>
      <vt:lpstr>Population change, Texas, Florida, and California, 2011-2017</vt:lpstr>
      <vt:lpstr>Natural increase, Texas, Florida, California, 2011-2017</vt:lpstr>
      <vt:lpstr>International net-migration, Texas, Florida, California, 2011-2017</vt:lpstr>
      <vt:lpstr>Domestic net-migration, Texas, Florida, California, 2011-2017</vt:lpstr>
      <vt:lpstr>PowerPoint Presentation</vt:lpstr>
      <vt:lpstr>PowerPoint Presentation</vt:lpstr>
      <vt:lpstr>PowerPoint Presentation</vt:lpstr>
      <vt:lpstr>PowerPoint Presentation</vt:lpstr>
      <vt:lpstr>Mean Age Percent Distribution for Domestic Migrants and the Total Population in Texas, 2005-2013</vt:lpstr>
      <vt:lpstr>Net Domestic Migration to Texas by Age and Sex, 2013</vt:lpstr>
      <vt:lpstr>Mean Race/Ethnicity Percent Distribution for Domestic Migrants and the Total Population in Texas, 2005-2013</vt:lpstr>
      <vt:lpstr>Number of Texas Domestic Migration by Race/Ethnicity, 2013</vt:lpstr>
      <vt:lpstr>Highest Net Internal Migration County Pairs for the Big Four MSAs in Texas, 2010-2014</vt:lpstr>
      <vt:lpstr>Migration In-Flows for the Big Four MSAs in Texas*, 2011-2015</vt:lpstr>
      <vt:lpstr>PowerPoint Presentation</vt:lpstr>
      <vt:lpstr>Origins of Recent Immigrants to Texas by Metropolitan Status, 2010-2014 </vt:lpstr>
      <vt:lpstr> Origins of Recent Immigrants to the Four Largest MSAs in Texas, 2010-2014</vt:lpstr>
      <vt:lpstr>Comparison of 2005 and 2013 Foreign-Born Migrants to Texas by World Area of Birth and Migration Type</vt:lpstr>
      <vt:lpstr>Numerical Change in the Size of the 2005 and 2013 Foreign-Born Migrant Streams to Texas by World Area of Birth and Migration Type</vt:lpstr>
      <vt:lpstr>PowerPoint Presentation</vt:lpstr>
      <vt:lpstr>Estimated unauthorized immigrants in Texas, 1990-2015</vt:lpstr>
      <vt:lpstr>PowerPoint Presentation</vt:lpstr>
      <vt:lpstr>Projected Population Growth in Texas,  2010-2050</vt:lpstr>
      <vt:lpstr>Projected Population Growth in Texas,  2010-2020</vt:lpstr>
      <vt:lpstr>Contact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Lloyd Potter</dc:creator>
  <cp:lastModifiedBy>Lloyd Potter</cp:lastModifiedBy>
  <cp:revision>656</cp:revision>
  <cp:lastPrinted>2017-11-18T13:26:39Z</cp:lastPrinted>
  <dcterms:created xsi:type="dcterms:W3CDTF">2010-01-22T14:36:29Z</dcterms:created>
  <dcterms:modified xsi:type="dcterms:W3CDTF">2018-05-24T18:28:21Z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0x010100809ED1DF319F2048B3E62B9641678531</vt:lpwstr>
  </property>
  <property fmtid="{D5CDD505-2E9C-101B-9397-08002B2CF9AE}" pid="3" name="IsMyDocuments">
    <vt:bool>true</vt:bool>
  </property>
</Properties>
</file>