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78" r:id="rId6"/>
    <p:sldId id="263" r:id="rId7"/>
    <p:sldId id="264" r:id="rId8"/>
    <p:sldId id="265" r:id="rId9"/>
    <p:sldId id="267" r:id="rId10"/>
    <p:sldId id="268" r:id="rId11"/>
    <p:sldId id="269" r:id="rId12"/>
    <p:sldId id="271" r:id="rId13"/>
    <p:sldId id="272" r:id="rId14"/>
    <p:sldId id="274" r:id="rId15"/>
    <p:sldId id="275" r:id="rId16"/>
    <p:sldId id="279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DDF3C-5DCB-4C0F-9AB7-E82B62F26883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CFA1D-232B-4CF6-804E-9BBAC448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Welcome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Thank everyone for</a:t>
            </a:r>
            <a:r>
              <a:rPr lang="en-US" baseline="0" dirty="0"/>
              <a:t> supporting me along the journey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About me: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Current position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Past work</a:t>
            </a:r>
            <a:r>
              <a:rPr lang="en-US" baseline="0" dirty="0"/>
              <a:t> experience with MDFR and SAOEM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14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Illustrates</a:t>
            </a:r>
            <a:r>
              <a:rPr lang="en-US" baseline="0" dirty="0"/>
              <a:t> average SV across the Gulf and Atlantic states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Red high risk – yellow average risk – blue low risk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Yellow becomes more prevalent with each time interval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60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average</a:t>
            </a:r>
            <a:r>
              <a:rPr lang="en-US" baseline="0" dirty="0"/>
              <a:t> risk became evident in maps, this graph illustrates the average risk decrease by type of place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Suburban and isolated urban areas (i.e. midland) are highest risk over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Rural has sharpest decline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Large metro lowest average risk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1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high number of zero counts for injury and mortalities within the data, the zero-inflated models allow for an analysis to be conducted using the research supported indicator variables of social vulnerability, place-based contexts, as well as an offset factor (population rate) in the analysis.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zero-inflated mixture models account for this data through a component mixture function, which splits the model effectively in two, the first of which models the density of zero’s as a mixture of a binomial outcome and the count data’s distribution of zero’s respectively, and the second model component that models the non-zero counts.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Key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Injury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Fatality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3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Annual threat of hurricanes</a:t>
            </a:r>
            <a:r>
              <a:rPr lang="en-US" baseline="0" dirty="0"/>
              <a:t> and tropical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Growth in populations along the coastal states, cities, and adjacent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growth into at-risk areas increases place-based vulnerability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Place is understudied as a condition of social vulnerability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It’s important to understand how place may serve as a mediating factor of SV, and if considerations of place influence disaster risk beyond sociodemographic characteristics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Identifying types of place for consideration is important and also understudied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Previous research in other disciplines struggle with this concept, and have used the RUCC to further stratify place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Katrina is the most stark example of catastrophe</a:t>
            </a:r>
            <a:r>
              <a:rPr lang="en-US" baseline="0" dirty="0"/>
              <a:t> relative to socially vulnerable populations and hurricane disasters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Important to identify who are most at-risk, develop targeted approaches to helping them, and mitigating future crisis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5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</a:t>
            </a:r>
            <a:r>
              <a:rPr lang="en-US" baseline="0" dirty="0"/>
              <a:t> mentioned, it is important to identify key sociodemographic characteristics that comprise social vulnerability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More so, does place mediate these risk factors?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SV is not a static construct,</a:t>
            </a:r>
            <a:r>
              <a:rPr lang="en-US" baseline="0" dirty="0"/>
              <a:t> and is dynamic based on place and over time – further reiterating the importance of policymakers and EM professionals to keep up with the pulse of changing communities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6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 model</a:t>
            </a:r>
            <a:r>
              <a:rPr lang="en-US" baseline="0" dirty="0"/>
              <a:t> is like a balloon – each contributing factor elevates risk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When disaster ensues, this balloon pierces and exposes the most vulnerable to risk of casualty or negative impact on their livelihood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Root Causes: Low access to basic resources, such as power, safe structures, resources, as well as external influences in the political economy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Dynamic Pressures: Lack of training, institutional support, skills, investment, markets, as well as forces of population growth, urbanization, degradation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Unsafe Conditions: Fragile physical environment, and fragile local economies, risky livelihoods, vulnerable populations, low income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Hazards: natural hazards, manmade hazards, in this case hurricanes and tropical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Chapter three provides the foundation</a:t>
            </a:r>
            <a:r>
              <a:rPr lang="en-US" baseline="0" dirty="0"/>
              <a:t> for the exploration of place as a mediating factor.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mgPCA</a:t>
            </a:r>
            <a:r>
              <a:rPr lang="en-US" baseline="0" dirty="0"/>
              <a:t> allows for variable reduction within the SV index, as well as within groups (RUCC), based on the premise that SV variables are measuring the underlying dimensions of vulnerability.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Chapter four builds on chapter three, and examines temporal change in SV by place.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Generalized estimating equation (GEE) model, which provided an analytical technique to examine the relationship of social vulnerability over time and by type of place. 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Chapter five brings three and four together, and looks at the relationship between disaster casualty risk (injury/fatality) and SV by place and time.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high number of zero counts for injury and mortalities within the data, the zero-inflated models allow for an analysis to be conducted using the research supported indicator variables of social vulnerability, place-based contexts, as well as an offset factor (population rate) in the analysis.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zero-inflated mixture models account for this data through a component mixture function, which splits the model effectively in two, the first of which models the density of zero’s as a mixture of a binomial outcome and the count data’s distribution of zero’s respectively, and the second model component that models the non-zero counts.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establish</a:t>
            </a:r>
            <a:r>
              <a:rPr lang="en-US" baseline="0" dirty="0"/>
              <a:t> the area of analysis: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Utilized NOAA National Ocean Service – Office of Coastal Management – Historical Hurricane Tracking Tool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71 storms to make landfall of 330 across the Gulf and Atlantic basins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Established cut-off for east coast through Virginia because states northward may skew results due to limited Presidential Disaster Declarations and availability of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mgPCA</a:t>
            </a:r>
            <a:r>
              <a:rPr lang="en-US" baseline="0" dirty="0"/>
              <a:t> allows for variable reduction within the SV index, as well as within groups (RUCC), based on the premise that SV variables are measuring the underlying dimensions of vulnerability.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SV cannot be measured directly, and an SoVI helps to explain this latent construct within the variables collectively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7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Important key points: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Strength</a:t>
            </a:r>
            <a:r>
              <a:rPr lang="en-US" baseline="0" dirty="0"/>
              <a:t> of eigenvectors for each type of place indicates variable loadings operate differently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Eigenvectors above 0 load positively on SV, and are risk factors that contribute to the SV index loadings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95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B4BDC-6B33-475C-B524-002301D11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5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5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18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8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3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4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5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C4B2C6-98CD-45C4-B2E8-03800E28EC8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B661274-57AC-43E2-965E-2FEE39D8C2C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98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9391C6-904F-4548-A114-2E9DFA98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0837E"/>
              </a:clrFrom>
              <a:clrTo>
                <a:srgbClr val="80837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280" y="1265320"/>
            <a:ext cx="10058400" cy="2949448"/>
          </a:xfrm>
        </p:spPr>
        <p:txBody>
          <a:bodyPr>
            <a:normAutofit/>
          </a:bodyPr>
          <a:lstStyle/>
          <a:p>
            <a:r>
              <a:rPr lang="en-US" sz="6000" b="1" dirty="0"/>
              <a:t>Social Vulnerability to Hurricane Disasters: Exploring the Effect of Place as a Mediating Factor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280" y="5480088"/>
            <a:ext cx="10058400" cy="114300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Lorenzo D. Sanchez, PhD, CEM</a:t>
            </a:r>
          </a:p>
          <a:p>
            <a:r>
              <a:rPr lang="en-US" sz="3900" dirty="0">
                <a:solidFill>
                  <a:srgbClr val="FF0000"/>
                </a:solidFill>
              </a:rPr>
              <a:t>The University of Texas at san Antonio</a:t>
            </a:r>
          </a:p>
        </p:txBody>
      </p:sp>
    </p:spTree>
    <p:extLst>
      <p:ext uri="{BB962C8B-B14F-4D97-AF65-F5344CB8AC3E}">
        <p14:creationId xmlns:p14="http://schemas.microsoft.com/office/powerpoint/2010/main" val="21763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257301" y="0"/>
            <a:ext cx="9544049" cy="62865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257301" y="1"/>
            <a:ext cx="9544049" cy="62865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257301" y="0"/>
            <a:ext cx="954404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13" y="118531"/>
            <a:ext cx="9581221" cy="6138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5258" y="5660572"/>
            <a:ext cx="1534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 Interval</a:t>
            </a:r>
          </a:p>
        </p:txBody>
      </p:sp>
    </p:spTree>
    <p:extLst>
      <p:ext uri="{BB962C8B-B14F-4D97-AF65-F5344CB8AC3E}">
        <p14:creationId xmlns:p14="http://schemas.microsoft.com/office/powerpoint/2010/main" val="29453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Research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Goal Three: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3765" y="168964"/>
            <a:ext cx="7682948" cy="6689035"/>
          </a:xfrm>
        </p:spPr>
        <p:txBody>
          <a:bodyPr>
            <a:normAutofit fontScale="85000" lnSpcReduction="10000"/>
          </a:bodyPr>
          <a:lstStyle/>
          <a:p>
            <a:r>
              <a:rPr lang="en-US" sz="3600" b="1" dirty="0"/>
              <a:t>Research Aim:</a:t>
            </a:r>
          </a:p>
          <a:p>
            <a:r>
              <a:rPr lang="en-US" sz="3200" dirty="0"/>
              <a:t>Seeks to determine if a relationship exists between disaster casualty risk and place-based dimensions of social vulnerability over time and across space.</a:t>
            </a:r>
          </a:p>
          <a:p>
            <a:endParaRPr lang="en-US" sz="500" dirty="0"/>
          </a:p>
          <a:p>
            <a:r>
              <a:rPr lang="en-US" sz="3600" b="1" dirty="0"/>
              <a:t>Research Questions: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Are there differentials in casualty risk relative to social vulnerability, and do certain environmental factors increase casualty risk more than others?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Does type of place moderate the effects of social vulnerability on disaster casualty risk, and does this operate the same over time?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/>
          </a:p>
          <a:p>
            <a:pPr marL="0" indent="0">
              <a:buNone/>
            </a:pPr>
            <a:r>
              <a:rPr lang="en-US" sz="3600" b="1" dirty="0"/>
              <a:t>Methodology: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Zero-Inflated Negative Binomial Mixture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9306"/>
            <a:ext cx="3200400" cy="3379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An Exploration of Disaster Casualty Risk and Social Vulnerability Across Time and Place</a:t>
            </a:r>
          </a:p>
        </p:txBody>
      </p:sp>
    </p:spTree>
    <p:extLst>
      <p:ext uri="{BB962C8B-B14F-4D97-AF65-F5344CB8AC3E}">
        <p14:creationId xmlns:p14="http://schemas.microsoft.com/office/powerpoint/2010/main" val="15787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00" y="253999"/>
            <a:ext cx="9309429" cy="5936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800" y="253999"/>
            <a:ext cx="9309429" cy="59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			Key Takeaways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dirty="0"/>
              <a:t>Social vulnerability is not a static construct, and variation is evident by type of place and over time</a:t>
            </a:r>
          </a:p>
          <a:p>
            <a:pPr marL="457200" indent="-457200"/>
            <a:r>
              <a:rPr lang="en-US" dirty="0"/>
              <a:t>Consistent highest risk components for all 3 time intervals:</a:t>
            </a:r>
          </a:p>
          <a:p>
            <a:pPr marL="1371600" lvl="1" indent="-457200"/>
            <a:r>
              <a:rPr lang="en-US" sz="2800" dirty="0"/>
              <a:t>NH Black, &lt;18 years, &lt;HS education, public transit, poverty status, welfare, female headed-households, housing (1960-1979)</a:t>
            </a:r>
          </a:p>
          <a:p>
            <a:pPr marL="457200" indent="-457200"/>
            <a:r>
              <a:rPr lang="en-US" dirty="0"/>
              <a:t>Urban non-adjacent counties have the highest average SV risk across time; Large metropolitan counties have the lowest average SV risk</a:t>
            </a:r>
          </a:p>
          <a:p>
            <a:pPr marL="457200" indent="-457200"/>
            <a:r>
              <a:rPr lang="en-US" b="1" dirty="0"/>
              <a:t>Injury Model: </a:t>
            </a:r>
            <a:r>
              <a:rPr lang="en-US" dirty="0"/>
              <a:t>Higher risk of injuries in TP2 compared to TP1, large metropolitan had lowest risk – urban adjacent had highest risk</a:t>
            </a:r>
          </a:p>
          <a:p>
            <a:pPr marL="457200" indent="-457200"/>
            <a:r>
              <a:rPr lang="en-US" b="1" dirty="0"/>
              <a:t>Fatality Model: </a:t>
            </a:r>
            <a:r>
              <a:rPr lang="en-US" dirty="0"/>
              <a:t>Slightly higher risk of fatalities in TP2, large metropolitan had highest risk between time periods, rural lowest risk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Policy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/>
            <a:r>
              <a:rPr lang="en-US" dirty="0"/>
              <a:t>Target at-risk populations with tailored preparedness programs and services</a:t>
            </a:r>
          </a:p>
          <a:p>
            <a:pPr marL="914400" lvl="1" indent="-457200"/>
            <a:r>
              <a:rPr lang="en-US" dirty="0"/>
              <a:t>Identify specific needs within the population, and address those through targeted approaches (i.e. special needs evacuation programs, etc.)</a:t>
            </a:r>
          </a:p>
          <a:p>
            <a:pPr marL="457200" indent="-457200"/>
            <a:r>
              <a:rPr lang="en-US" dirty="0"/>
              <a:t>Implement mitigation programs that increase community resiliency</a:t>
            </a:r>
          </a:p>
          <a:p>
            <a:pPr marL="914400" lvl="1" indent="-457200"/>
            <a:r>
              <a:rPr lang="en-US" dirty="0"/>
              <a:t>Many programs focus on the county level – SV is a useful barometer for risk and conversely resiliency</a:t>
            </a:r>
          </a:p>
          <a:p>
            <a:pPr marL="457200" indent="-457200"/>
            <a:r>
              <a:rPr lang="en-US" dirty="0"/>
              <a:t>“One size-fits-all” planning may not be the best strategy – doesn’t account for sociodemographic and place-based variation of risk</a:t>
            </a:r>
          </a:p>
          <a:p>
            <a:pPr marL="45720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EDE6-9444-45AE-993B-49ED4184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71272-7A35-44D1-999D-D26BF145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0375" indent="-460375"/>
            <a:r>
              <a:rPr lang="en-US" dirty="0"/>
              <a:t>Data consistency over time, consistent measures of place</a:t>
            </a:r>
          </a:p>
          <a:p>
            <a:pPr marL="460375" indent="-460375"/>
            <a:r>
              <a:rPr lang="en-US" dirty="0"/>
              <a:t>Type of place (county level) doesn’t account for variation of smaller community units</a:t>
            </a:r>
          </a:p>
          <a:p>
            <a:pPr marL="460375" indent="-460375"/>
            <a:r>
              <a:rPr lang="en-US" dirty="0"/>
              <a:t>Direct/Indirect casualty measurements may not fully be captured in data (i.e. enumeration of count data by Presidential Disaster Declarations)</a:t>
            </a:r>
          </a:p>
          <a:p>
            <a:pPr marL="460375" indent="-460375"/>
            <a:r>
              <a:rPr lang="en-US" dirty="0"/>
              <a:t>Numerous counties with no values for casualty risk</a:t>
            </a:r>
          </a:p>
          <a:p>
            <a:pPr marL="460375" indent="-460375"/>
            <a:endParaRPr lang="en-US" dirty="0"/>
          </a:p>
          <a:p>
            <a:pPr marL="460375" indent="-4603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Research &amp;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dirty="0"/>
              <a:t>Further identification of place-based factors that influence social vulnerability</a:t>
            </a:r>
          </a:p>
          <a:p>
            <a:pPr marL="457200" indent="-457200"/>
            <a:r>
              <a:rPr lang="en-US" dirty="0"/>
              <a:t>Examine if social vulnerability manifests differently for other hazards/threats and by type of place</a:t>
            </a:r>
          </a:p>
          <a:p>
            <a:pPr marL="457200" indent="-457200"/>
            <a:r>
              <a:rPr lang="en-US" dirty="0"/>
              <a:t>Identify other variables, such as damage to homes, infrastructure, agriculture, etc., and impact on SV</a:t>
            </a:r>
          </a:p>
          <a:p>
            <a:pPr marL="457200" indent="-457200"/>
            <a:r>
              <a:rPr lang="en-US" dirty="0"/>
              <a:t>Exploring the dimensions of SV through research can increase resiliency within our communities</a:t>
            </a:r>
          </a:p>
        </p:txBody>
      </p:sp>
    </p:spTree>
    <p:extLst>
      <p:ext uri="{BB962C8B-B14F-4D97-AF65-F5344CB8AC3E}">
        <p14:creationId xmlns:p14="http://schemas.microsoft.com/office/powerpoint/2010/main" val="10299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066817"/>
            <a:ext cx="10160000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Questions?   Thank You!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084" b="908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43B90-D17A-4261-91D4-3789D0E18AA6}"/>
              </a:ext>
            </a:extLst>
          </p:cNvPr>
          <p:cNvSpPr txBox="1"/>
          <p:nvPr/>
        </p:nvSpPr>
        <p:spPr>
          <a:xfrm>
            <a:off x="1930711" y="5721482"/>
            <a:ext cx="8330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Lorenzo D. Sanchez, Ph.D.</a:t>
            </a:r>
          </a:p>
          <a:p>
            <a:pPr algn="ctr"/>
            <a:r>
              <a:rPr lang="en-US" sz="2000" dirty="0"/>
              <a:t>UTSA Director of Emergency Management</a:t>
            </a:r>
          </a:p>
          <a:p>
            <a:pPr algn="ctr"/>
            <a:r>
              <a:rPr lang="en-US" sz="2000" dirty="0"/>
              <a:t>(210) 458-6756, lorenzo.sanchez@utsa.edu</a:t>
            </a:r>
          </a:p>
        </p:txBody>
      </p:sp>
    </p:spTree>
    <p:extLst>
      <p:ext uri="{BB962C8B-B14F-4D97-AF65-F5344CB8AC3E}">
        <p14:creationId xmlns:p14="http://schemas.microsoft.com/office/powerpoint/2010/main" val="14592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55808"/>
          </a:xfrm>
        </p:spPr>
        <p:txBody>
          <a:bodyPr>
            <a:normAutofit lnSpcReduction="10000"/>
          </a:bodyPr>
          <a:lstStyle/>
          <a:p>
            <a:pPr marL="460375" indent="-460375"/>
            <a:r>
              <a:rPr lang="en-US" dirty="0"/>
              <a:t>Annual threat of hurricanes (June 1 – November 30)</a:t>
            </a:r>
          </a:p>
          <a:p>
            <a:pPr marL="460375" indent="-460375"/>
            <a:r>
              <a:rPr lang="en-US" dirty="0"/>
              <a:t>Changing demographic composition of Gulf &amp; Atlantic states influence social vulnerability (SV) </a:t>
            </a:r>
          </a:p>
          <a:p>
            <a:pPr marL="460375" indent="-460375"/>
            <a:r>
              <a:rPr lang="en-US" dirty="0"/>
              <a:t>SV is the relationship between social, economic, and demographic characteristics that influence resiliency</a:t>
            </a:r>
          </a:p>
          <a:p>
            <a:pPr marL="460375" indent="-460375"/>
            <a:r>
              <a:rPr lang="en-US" dirty="0"/>
              <a:t>Population growth in environmentally high-risk areas</a:t>
            </a:r>
          </a:p>
          <a:p>
            <a:pPr marL="460375" indent="-460375"/>
            <a:r>
              <a:rPr lang="en-US" dirty="0"/>
              <a:t>Place is understudied as a risk factor of SV</a:t>
            </a:r>
          </a:p>
          <a:p>
            <a:pPr marL="460375" indent="-460375"/>
            <a:r>
              <a:rPr lang="en-US" dirty="0"/>
              <a:t>Examples: Hurricane(s) Andrew (1992), Katrina (2005), Rita (2005), Ike (2008), Harvey (2017), Maria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This Research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5561"/>
          </a:xfrm>
        </p:spPr>
        <p:txBody>
          <a:bodyPr>
            <a:normAutofit/>
          </a:bodyPr>
          <a:lstStyle/>
          <a:p>
            <a:pPr marL="460375" indent="-460375"/>
            <a:r>
              <a:rPr lang="en-US" dirty="0"/>
              <a:t>Examine components of social vulnerability across time and by type of place</a:t>
            </a:r>
          </a:p>
          <a:p>
            <a:pPr marL="460375" indent="-460375"/>
            <a:r>
              <a:rPr lang="en-US" dirty="0"/>
              <a:t>Does place serve in a mediating capacity of SV?</a:t>
            </a:r>
          </a:p>
          <a:p>
            <a:pPr marL="914400" lvl="1" indent="-460375"/>
            <a:r>
              <a:rPr lang="en-US" dirty="0"/>
              <a:t>Does SV operate differently by type of place?</a:t>
            </a:r>
          </a:p>
          <a:p>
            <a:pPr marL="914400" lvl="1" indent="-460375"/>
            <a:r>
              <a:rPr lang="en-US" dirty="0"/>
              <a:t>How has SV changed over time?</a:t>
            </a:r>
          </a:p>
          <a:p>
            <a:pPr marL="914400" lvl="1" indent="-460375"/>
            <a:r>
              <a:rPr lang="en-US" dirty="0"/>
              <a:t>Does SV interact with place to influence disaster casualty risk?  </a:t>
            </a:r>
          </a:p>
          <a:p>
            <a:pPr marL="460375" indent="-460375"/>
            <a:r>
              <a:rPr lang="en-US" dirty="0"/>
              <a:t> Policy implications for disaster management</a:t>
            </a:r>
          </a:p>
          <a:p>
            <a:pPr marL="914400" lvl="1" indent="-460375"/>
            <a:r>
              <a:rPr lang="en-US" dirty="0"/>
              <a:t>Hazard mitigation planning </a:t>
            </a:r>
          </a:p>
          <a:p>
            <a:pPr marL="914400" lvl="1" indent="-460375"/>
            <a:r>
              <a:rPr lang="en-US" dirty="0"/>
              <a:t>Federal and state funds to counties and local jurisdictions</a:t>
            </a:r>
          </a:p>
          <a:p>
            <a:pPr marL="1374775" lvl="2" indent="-460375"/>
            <a:r>
              <a:rPr lang="en-US" dirty="0"/>
              <a:t>UASI, SHSGP, EMPG</a:t>
            </a:r>
          </a:p>
        </p:txBody>
      </p:sp>
    </p:spTree>
    <p:extLst>
      <p:ext uri="{BB962C8B-B14F-4D97-AF65-F5344CB8AC3E}">
        <p14:creationId xmlns:p14="http://schemas.microsoft.com/office/powerpoint/2010/main" val="3641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 &amp; Vulnerability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48" y="2296484"/>
            <a:ext cx="4812610" cy="3516901"/>
          </a:xfrm>
        </p:spPr>
        <p:txBody>
          <a:bodyPr>
            <a:normAutofit/>
          </a:bodyPr>
          <a:lstStyle/>
          <a:p>
            <a:pPr marL="460375" indent="-460375"/>
            <a:r>
              <a:rPr lang="en-US" dirty="0"/>
              <a:t>Pressure and Release Model (PAR)</a:t>
            </a:r>
          </a:p>
          <a:p>
            <a:pPr marL="914400" lvl="1" indent="-454025"/>
            <a:r>
              <a:rPr lang="en-US" dirty="0"/>
              <a:t>Intersection of SV and disaster risk</a:t>
            </a:r>
          </a:p>
          <a:p>
            <a:pPr marL="914400" lvl="1" indent="-454025"/>
            <a:r>
              <a:rPr lang="en-US" dirty="0"/>
              <a:t>Catastrophe results when pierced</a:t>
            </a:r>
          </a:p>
          <a:p>
            <a:pPr marL="460375" indent="-460375"/>
            <a:r>
              <a:rPr lang="en-US" dirty="0"/>
              <a:t>Risk = Hazard + Vulnerability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86" y="2098963"/>
            <a:ext cx="6200055" cy="3516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6480" y="5615864"/>
            <a:ext cx="592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 Source: University of Alberta, Canada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5485" y="3444866"/>
            <a:ext cx="10014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Access to Basic Resources: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0812" y="3791700"/>
            <a:ext cx="8817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Power, Safe Structures,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2076" y="4378226"/>
            <a:ext cx="805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External Influences:</a:t>
            </a:r>
          </a:p>
          <a:p>
            <a:r>
              <a:rPr lang="en-US" sz="1050" dirty="0"/>
              <a:t>Political &amp; Economic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2554" y="3444866"/>
            <a:ext cx="1113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Lack of Training</a:t>
            </a:r>
          </a:p>
          <a:p>
            <a:r>
              <a:rPr lang="en-US" sz="1050" dirty="0"/>
              <a:t>   Institutional </a:t>
            </a:r>
          </a:p>
          <a:p>
            <a:r>
              <a:rPr lang="en-US" sz="1050" dirty="0"/>
              <a:t>   Support, Skills,</a:t>
            </a:r>
          </a:p>
          <a:p>
            <a:r>
              <a:rPr lang="en-US" sz="1050" dirty="0"/>
              <a:t>    Markets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4825" y="4368781"/>
            <a:ext cx="880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Population Growth, &amp; Change, Urbanization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00740" y="3444866"/>
            <a:ext cx="94705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Fragile Physical Environment, Local Economies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2253" y="4373102"/>
            <a:ext cx="100554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Risky Livelihoods,</a:t>
            </a:r>
          </a:p>
          <a:p>
            <a:r>
              <a:rPr lang="en-US" sz="1050" dirty="0"/>
              <a:t>Low Income, Vulnerable Populations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24456" y="3786222"/>
            <a:ext cx="9579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Hurricanes, </a:t>
            </a:r>
          </a:p>
          <a:p>
            <a:r>
              <a:rPr lang="en-US" sz="1050" dirty="0"/>
              <a:t>Tropical Storms, </a:t>
            </a:r>
          </a:p>
          <a:p>
            <a:r>
              <a:rPr lang="en-US" sz="1050" dirty="0"/>
              <a:t>Tropical Depressions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14357" y="4148970"/>
            <a:ext cx="612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Risk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6629" y="2965920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Root Causes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56171" y="2792668"/>
            <a:ext cx="914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Unsafe Conditions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2828728"/>
            <a:ext cx="914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Dynamic Pressures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0812" y="2127207"/>
            <a:ext cx="25940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Progression of Vulnerability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17513" y="2965920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Hazard</a:t>
            </a:r>
          </a:p>
        </p:txBody>
      </p:sp>
    </p:spTree>
    <p:extLst>
      <p:ext uri="{BB962C8B-B14F-4D97-AF65-F5344CB8AC3E}">
        <p14:creationId xmlns:p14="http://schemas.microsoft.com/office/powerpoint/2010/main" val="17305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20610" y="78516"/>
            <a:ext cx="10058400" cy="7127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Data &amp; Methods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92040" y="791303"/>
            <a:ext cx="3602840" cy="254202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Methods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5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Multi-Group Principal Component Analysis (</a:t>
            </a:r>
            <a:r>
              <a:rPr lang="en-US" dirty="0" err="1">
                <a:solidFill>
                  <a:schemeClr val="tx1"/>
                </a:solidFill>
              </a:rPr>
              <a:t>mgPCA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Generalized Estimating Equation 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Zero-Inflated Negative Binomial Mixture 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3972" y="791303"/>
            <a:ext cx="3602840" cy="256383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Research Goals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7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SV by Type of Place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Temporal Change in SV by Place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SV &amp; Disaster Casualty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42426" y="3642479"/>
            <a:ext cx="9644105" cy="6534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7663" lvl="2"/>
            <a:r>
              <a:rPr lang="en-US" b="1" dirty="0">
                <a:solidFill>
                  <a:schemeClr val="tx1"/>
                </a:solidFill>
              </a:rPr>
              <a:t>DATA 1:</a:t>
            </a:r>
            <a:r>
              <a:rPr lang="en-US" dirty="0">
                <a:solidFill>
                  <a:schemeClr val="tx1"/>
                </a:solidFill>
              </a:rPr>
              <a:t>  	IPUMS National Historical Geographic Information System (NHGIS - 1990–2010)</a:t>
            </a:r>
          </a:p>
          <a:p>
            <a:pPr marL="347663" lvl="2"/>
            <a:r>
              <a:rPr lang="en-US" b="1" dirty="0">
                <a:solidFill>
                  <a:schemeClr val="tx1"/>
                </a:solidFill>
              </a:rPr>
              <a:t>VARIABLES:</a:t>
            </a:r>
            <a:r>
              <a:rPr lang="en-US" dirty="0">
                <a:solidFill>
                  <a:schemeClr val="tx1"/>
                </a:solidFill>
              </a:rPr>
              <a:t>  	Sociodemographic Variables, Housing, SES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9200" y="1534837"/>
            <a:ext cx="3072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57268" y="1520274"/>
            <a:ext cx="3072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142425" y="4505683"/>
            <a:ext cx="9644105" cy="66610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7663" lvl="2"/>
            <a:r>
              <a:rPr lang="en-US" b="1" dirty="0">
                <a:solidFill>
                  <a:schemeClr val="tx1"/>
                </a:solidFill>
              </a:rPr>
              <a:t>DATA 2:</a:t>
            </a:r>
            <a:r>
              <a:rPr lang="en-US" dirty="0">
                <a:solidFill>
                  <a:schemeClr val="tx1"/>
                </a:solidFill>
              </a:rPr>
              <a:t>  	Area Health Resource Files (AHRF – 2015)</a:t>
            </a:r>
          </a:p>
          <a:p>
            <a:pPr marL="347663" lvl="2"/>
            <a:r>
              <a:rPr lang="en-US" b="1" dirty="0">
                <a:solidFill>
                  <a:schemeClr val="tx1"/>
                </a:solidFill>
              </a:rPr>
              <a:t>VARIABLES:</a:t>
            </a:r>
            <a:r>
              <a:rPr lang="en-US" dirty="0">
                <a:solidFill>
                  <a:schemeClr val="tx1"/>
                </a:solidFill>
              </a:rPr>
              <a:t>  	Rural-Urban Continuum Codes, Elevation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42427" y="5381542"/>
            <a:ext cx="9644105" cy="66610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7663" lvl="2"/>
            <a:r>
              <a:rPr lang="en-US" b="1" dirty="0">
                <a:solidFill>
                  <a:schemeClr val="tx1"/>
                </a:solidFill>
              </a:rPr>
              <a:t>DATA 3:</a:t>
            </a:r>
            <a:r>
              <a:rPr lang="en-US" dirty="0">
                <a:solidFill>
                  <a:schemeClr val="tx1"/>
                </a:solidFill>
              </a:rPr>
              <a:t>  	Spatial Hazard Events and Losses Database for the U.S. (SHELDUS – 2017)</a:t>
            </a:r>
          </a:p>
          <a:p>
            <a:pPr marL="347663" lvl="2"/>
            <a:r>
              <a:rPr lang="en-US" b="1" dirty="0">
                <a:solidFill>
                  <a:schemeClr val="tx1"/>
                </a:solidFill>
              </a:rPr>
              <a:t>VARIABLES:</a:t>
            </a:r>
            <a:r>
              <a:rPr lang="en-US" dirty="0">
                <a:solidFill>
                  <a:schemeClr val="tx1"/>
                </a:solidFill>
              </a:rPr>
              <a:t>  	Injury &amp; Fatality Rates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60108" y="791303"/>
            <a:ext cx="3602840" cy="2563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Type of Place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Metropolitan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Urban Adjacent (Suburban)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Urban Non-Adjacent (Isolated Urban Area)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Rural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422678" y="1534837"/>
            <a:ext cx="3072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48511" y="140064"/>
            <a:ext cx="10058400" cy="71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Area of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07287" y="791303"/>
            <a:ext cx="33395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71/330 Tropical Systems to Landfall Between 1990 - 2010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9 States in Analytical Area: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Texas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Louisiana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Mississippi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Alabama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Georgia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Florida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South Carolina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North Carolina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Virginia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2651" y="5885005"/>
            <a:ext cx="829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U.S. Department of Commerce – National Oceanic and Atmospheric Administration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1" y="957467"/>
            <a:ext cx="8010097" cy="4822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93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872"/>
            <a:ext cx="3200400" cy="1041936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Research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Goal One: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68" y="385011"/>
            <a:ext cx="7676148" cy="62804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b="1" dirty="0"/>
              <a:t>Research Aim:</a:t>
            </a:r>
          </a:p>
          <a:p>
            <a:pPr marL="0" indent="0">
              <a:buNone/>
            </a:pPr>
            <a:r>
              <a:rPr lang="en-US" sz="3200" dirty="0"/>
              <a:t>Seeks to identify factors relative to social vulnerability with place-based considerations, which may predispose populations to higher or lower risks to hurricane-related disasters given spatial variations of </a:t>
            </a:r>
            <a:r>
              <a:rPr lang="en-US" sz="3200"/>
              <a:t>place.  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Research Questions: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What factors are influential in measuring social vulnerability?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Does social vulnerability operate in the same way across type of place?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Methodology: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Multi-Group Principal Component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33302"/>
            <a:ext cx="3200400" cy="337912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Exploring the Relationship Between Social Vulnerability and Place</a:t>
            </a:r>
          </a:p>
        </p:txBody>
      </p:sp>
    </p:spTree>
    <p:extLst>
      <p:ext uri="{BB962C8B-B14F-4D97-AF65-F5344CB8AC3E}">
        <p14:creationId xmlns:p14="http://schemas.microsoft.com/office/powerpoint/2010/main" val="17275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658350" cy="618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658351" cy="6187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0"/>
            <a:ext cx="9658351" cy="61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0"/>
            <a:ext cx="3200400" cy="2286000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Research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Goal Two: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3035" y="381000"/>
            <a:ext cx="7523922" cy="6477000"/>
          </a:xfrm>
        </p:spPr>
        <p:txBody>
          <a:bodyPr>
            <a:normAutofit fontScale="70000" lnSpcReduction="20000"/>
          </a:bodyPr>
          <a:lstStyle/>
          <a:p>
            <a:r>
              <a:rPr lang="en-US" sz="3900" b="1" dirty="0"/>
              <a:t>Research Aim:</a:t>
            </a:r>
          </a:p>
          <a:p>
            <a:r>
              <a:rPr lang="en-US" sz="3500" dirty="0"/>
              <a:t>Builds upon place-based social vulnerability, and seeks to identify how dynamic the concept is, and will attempt to identify areas with significant change via increasing or decreasing social vulnerability measurements over time. </a:t>
            </a:r>
          </a:p>
          <a:p>
            <a:endParaRPr lang="en-US" sz="100" dirty="0"/>
          </a:p>
          <a:p>
            <a:r>
              <a:rPr lang="en-US" sz="3900" b="1" dirty="0"/>
              <a:t>Research Questions: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/>
              <a:t>Does social vulnerability risk change over time and across place, and what areas consistently experience high risk values?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/>
              <a:t>Does the level of vulnerability correlate with certain characteristics of place, and do certain types of place increase or decrease risk?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0" indent="0">
              <a:buNone/>
            </a:pPr>
            <a:r>
              <a:rPr lang="en-US" sz="3900" b="1" dirty="0"/>
              <a:t>Methodology: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/>
              <a:t>Standard Principal Component Analysis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/>
              <a:t>Generalized Estimating Equation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84392"/>
            <a:ext cx="3200400" cy="4332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Examining Temporal Change in Social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7891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551</TotalTime>
  <Words>1926</Words>
  <Application>Microsoft Office PowerPoint</Application>
  <PresentationFormat>Widescreen</PresentationFormat>
  <Paragraphs>209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Retrospect</vt:lpstr>
      <vt:lpstr>Social Vulnerability to Hurricane Disasters: Exploring the Effect of Place as a Mediating Factor</vt:lpstr>
      <vt:lpstr>Background</vt:lpstr>
      <vt:lpstr>Why is This Research Important?</vt:lpstr>
      <vt:lpstr>Risk &amp; Vulnerability Theory</vt:lpstr>
      <vt:lpstr>Data &amp; Methods</vt:lpstr>
      <vt:lpstr>PowerPoint Presentation</vt:lpstr>
      <vt:lpstr>Research  Goal One:</vt:lpstr>
      <vt:lpstr>PowerPoint Presentation</vt:lpstr>
      <vt:lpstr>Research Goal Two:</vt:lpstr>
      <vt:lpstr>PowerPoint Presentation</vt:lpstr>
      <vt:lpstr>PowerPoint Presentation</vt:lpstr>
      <vt:lpstr>Research Goal Three:</vt:lpstr>
      <vt:lpstr>PowerPoint Presentation</vt:lpstr>
      <vt:lpstr>    Key Takeaways   </vt:lpstr>
      <vt:lpstr>Policy Implications</vt:lpstr>
      <vt:lpstr>Limitations</vt:lpstr>
      <vt:lpstr>Future Research &amp; Conclusion</vt:lpstr>
      <vt:lpstr>Questions?   Thank You!</vt:lpstr>
    </vt:vector>
  </TitlesOfParts>
  <Company>University of Texas at San Antonio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Vulnerability to Hurricane Disasters: Exploring the Effect of Place as a Mediating Factor</dc:title>
  <dc:creator>Lorenzo Sanchez</dc:creator>
  <cp:lastModifiedBy>idseruser</cp:lastModifiedBy>
  <cp:revision>20</cp:revision>
  <dcterms:created xsi:type="dcterms:W3CDTF">2018-05-04T16:00:39Z</dcterms:created>
  <dcterms:modified xsi:type="dcterms:W3CDTF">2018-05-24T17:54:21Z</dcterms:modified>
</cp:coreProperties>
</file>