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6"/>
  </p:notesMasterIdLst>
  <p:sldIdLst>
    <p:sldId id="256" r:id="rId2"/>
    <p:sldId id="257" r:id="rId3"/>
    <p:sldId id="259" r:id="rId4"/>
    <p:sldId id="282" r:id="rId5"/>
    <p:sldId id="261" r:id="rId6"/>
    <p:sldId id="260" r:id="rId7"/>
    <p:sldId id="275" r:id="rId8"/>
    <p:sldId id="278" r:id="rId9"/>
    <p:sldId id="276" r:id="rId10"/>
    <p:sldId id="279" r:id="rId11"/>
    <p:sldId id="277" r:id="rId12"/>
    <p:sldId id="280" r:id="rId13"/>
    <p:sldId id="273" r:id="rId14"/>
    <p:sldId id="281"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You" initials="HY" lastIdx="1" clrIdx="0">
    <p:extLst>
      <p:ext uri="{19B8F6BF-5375-455C-9EA6-DF929625EA0E}">
        <p15:presenceInfo xmlns:p15="http://schemas.microsoft.com/office/powerpoint/2012/main" userId="S-1-5-21-1922958001-1748050809-1695950106-62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6A5B"/>
    <a:srgbClr val="25327B"/>
    <a:srgbClr val="D9DAE7"/>
    <a:srgbClr val="8FA5D1"/>
    <a:srgbClr val="8F9A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92" d="100"/>
          <a:sy n="92" d="100"/>
        </p:scale>
        <p:origin x="411" y="65"/>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4:56:46.535"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B419008-17DE-4ED0-A1F3-16D790BF6095}" type="datetimeFigureOut">
              <a:rPr lang="en-US" smtClean="0"/>
              <a:t>5/24/2018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D43DB66-7A11-488D-B76F-905BBA21A77A}" type="slidenum">
              <a:rPr lang="en-US" smtClean="0"/>
              <a:t>‹#›</a:t>
            </a:fld>
            <a:endParaRPr lang="en-US"/>
          </a:p>
        </p:txBody>
      </p:sp>
    </p:spTree>
    <p:extLst>
      <p:ext uri="{BB962C8B-B14F-4D97-AF65-F5344CB8AC3E}">
        <p14:creationId xmlns:p14="http://schemas.microsoft.com/office/powerpoint/2010/main" val="97522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552450"/>
            <a:ext cx="6678613" cy="5010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F32840-EA76-4A40-B83F-F31ACE11B3A9}" type="slidenum">
              <a:rPr lang="en-US" smtClean="0"/>
              <a:pPr/>
              <a:t>7</a:t>
            </a:fld>
            <a:endParaRPr lang="en-US" dirty="0"/>
          </a:p>
        </p:txBody>
      </p:sp>
    </p:spTree>
    <p:extLst>
      <p:ext uri="{BB962C8B-B14F-4D97-AF65-F5344CB8AC3E}">
        <p14:creationId xmlns:p14="http://schemas.microsoft.com/office/powerpoint/2010/main" val="186496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158750"/>
            <a:ext cx="7632700" cy="5724525"/>
          </a:xfrm>
        </p:spPr>
      </p:sp>
      <p:sp>
        <p:nvSpPr>
          <p:cNvPr id="3" name="Notes Placeholder 2"/>
          <p:cNvSpPr>
            <a:spLocks noGrp="1"/>
          </p:cNvSpPr>
          <p:nvPr>
            <p:ph type="body" idx="1"/>
          </p:nvPr>
        </p:nvSpPr>
        <p:spPr/>
        <p:txBody>
          <a:bodyPr/>
          <a:lstStyle/>
          <a:p>
            <a:pPr defTabSz="948038">
              <a:defRPr/>
            </a:pPr>
            <a:endParaRPr lang="en-US" sz="900" dirty="0"/>
          </a:p>
          <a:p>
            <a:pPr defTabSz="948038">
              <a:defRPr/>
            </a:pPr>
            <a:r>
              <a:rPr lang="en-US" sz="800" dirty="0"/>
              <a:t>When we look at the geographic distribution of the population of Texas over time we see continually increasing population in the counties along the I-35 corridor, the Houston area, and the lower Rio Grand Valley. Urbanized areas out west have grown but most counties west have experienced limited growth and some population decline. Approximately 86% of the population is along I-35 and east.  This area with the 3 major metropolitan areas at the points is often described as the Texas population triangle.</a:t>
            </a:r>
          </a:p>
          <a:p>
            <a:pPr defTabSz="948038">
              <a:defRPr/>
            </a:pPr>
            <a:r>
              <a:rPr lang="en-US" sz="800" dirty="0"/>
              <a:t>The counties of Harris, Dallas, Tarrant, Bexar, and Travis make up the points of the “population triangle” in Texas and are the most populated in the State. Collin, Denton, Fort Bend, Hidalgo, and El Paso counties also have significant population concentrations. Many counties west of Interstate 35 are more sparsely populated. </a:t>
            </a:r>
          </a:p>
        </p:txBody>
      </p:sp>
      <p:sp>
        <p:nvSpPr>
          <p:cNvPr id="4" name="Slide Number Placeholder 3"/>
          <p:cNvSpPr>
            <a:spLocks noGrp="1"/>
          </p:cNvSpPr>
          <p:nvPr>
            <p:ph type="sldNum" sz="quarter" idx="10"/>
          </p:nvPr>
        </p:nvSpPr>
        <p:spPr>
          <a:xfrm>
            <a:off x="5440681" y="6949440"/>
            <a:ext cx="4160520" cy="365760"/>
          </a:xfrm>
          <a:prstGeom prst="rect">
            <a:avLst/>
          </a:prstGeom>
        </p:spPr>
        <p:txBody>
          <a:bodyPr/>
          <a:lstStyle/>
          <a:p>
            <a:pPr>
              <a:defRPr/>
            </a:pPr>
            <a:fld id="{47192831-88FD-46AC-A3A6-55A2B3E79D84}" type="slidenum">
              <a:rPr lang="en-US" smtClean="0"/>
              <a:pPr>
                <a:defRPr/>
              </a:pPr>
              <a:t>8</a:t>
            </a:fld>
            <a:endParaRPr lang="en-US" dirty="0"/>
          </a:p>
        </p:txBody>
      </p:sp>
    </p:spTree>
    <p:extLst>
      <p:ext uri="{BB962C8B-B14F-4D97-AF65-F5344CB8AC3E}">
        <p14:creationId xmlns:p14="http://schemas.microsoft.com/office/powerpoint/2010/main" val="413921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498475"/>
            <a:ext cx="7861300" cy="5897563"/>
          </a:xfrm>
        </p:spPr>
      </p:sp>
      <p:sp>
        <p:nvSpPr>
          <p:cNvPr id="3" name="Notes Placeholder 2"/>
          <p:cNvSpPr>
            <a:spLocks noGrp="1"/>
          </p:cNvSpPr>
          <p:nvPr>
            <p:ph type="body" idx="1"/>
          </p:nvPr>
        </p:nvSpPr>
        <p:spPr>
          <a:xfrm>
            <a:off x="568952" y="6222761"/>
            <a:ext cx="8971613" cy="1894485"/>
          </a:xfrm>
          <a:prstGeom prst="rect">
            <a:avLst/>
          </a:prstGeom>
        </p:spPr>
        <p:txBody>
          <a:bodyPr/>
          <a:lstStyle/>
          <a:p>
            <a:pPr defTabSz="983400">
              <a:defRPr/>
            </a:pPr>
            <a:endParaRPr lang="en-US" dirty="0" smtClean="0"/>
          </a:p>
          <a:p>
            <a:pPr defTabSz="983400">
              <a:defRPr/>
            </a:pPr>
            <a:r>
              <a:rPr lang="en-US" dirty="0" smtClean="0"/>
              <a:t>Population</a:t>
            </a:r>
            <a:r>
              <a:rPr lang="en-US" baseline="0" dirty="0" smtClean="0"/>
              <a:t> change over the decade has been greatest in the urban and suburban population triangle counties. Counties in the lower Rio Grande Valley also had significant growth as did El Paso. Overall, </a:t>
            </a:r>
            <a:r>
              <a:rPr lang="en-US" dirty="0" smtClean="0"/>
              <a:t>158</a:t>
            </a:r>
            <a:r>
              <a:rPr lang="en-US" baseline="0" dirty="0" smtClean="0"/>
              <a:t> </a:t>
            </a:r>
            <a:r>
              <a:rPr lang="en-US" dirty="0" smtClean="0"/>
              <a:t>counties</a:t>
            </a:r>
            <a:r>
              <a:rPr lang="en-US" baseline="0" dirty="0" smtClean="0"/>
              <a:t> gained population while 96 (38%) lost population over the decade.</a:t>
            </a:r>
          </a:p>
          <a:p>
            <a:pPr defTabSz="983400">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10</a:t>
            </a:fld>
            <a:endParaRPr lang="en-US" dirty="0"/>
          </a:p>
        </p:txBody>
      </p:sp>
    </p:spTree>
    <p:extLst>
      <p:ext uri="{BB962C8B-B14F-4D97-AF65-F5344CB8AC3E}">
        <p14:creationId xmlns:p14="http://schemas.microsoft.com/office/powerpoint/2010/main" val="382707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331788"/>
            <a:ext cx="7862887" cy="5899150"/>
          </a:xfrm>
        </p:spPr>
      </p:sp>
      <p:sp>
        <p:nvSpPr>
          <p:cNvPr id="3" name="Notes Placeholder 2"/>
          <p:cNvSpPr>
            <a:spLocks noGrp="1"/>
          </p:cNvSpPr>
          <p:nvPr>
            <p:ph type="body" idx="1"/>
          </p:nvPr>
        </p:nvSpPr>
        <p:spPr>
          <a:xfrm>
            <a:off x="568952" y="6056819"/>
            <a:ext cx="8971613" cy="1894485"/>
          </a:xfrm>
          <a:prstGeom prst="rect">
            <a:avLst/>
          </a:prstGeom>
        </p:spPr>
        <p:txBody>
          <a:bodyPr/>
          <a:lstStyle/>
          <a:p>
            <a:pPr defTabSz="983400">
              <a:defRPr/>
            </a:pPr>
            <a:endParaRPr lang="en-US" dirty="0" smtClean="0"/>
          </a:p>
          <a:p>
            <a:pPr defTabSz="983400">
              <a:defRPr/>
            </a:pPr>
            <a:r>
              <a:rPr lang="en-US" dirty="0" smtClean="0"/>
              <a:t>Percent change is an indicator of the speed of population change</a:t>
            </a:r>
            <a:r>
              <a:rPr lang="en-US" baseline="0" dirty="0" smtClean="0"/>
              <a:t> void of information about the volume of population change. Percent change in the population over the past few years has been greatest in the suburban population triangle counties, notably among counties between San Antonio and Austin. In the early part of the decade, counties in the Eagle Ford Shale area (south east of San Antonio) and the Cline Shale area (Midland and Odessa area), had been growing quickly. This is no longer the case. </a:t>
            </a:r>
          </a:p>
          <a:p>
            <a:pPr defTabSz="983400">
              <a:defRPr/>
            </a:pPr>
            <a:endParaRPr lang="en-US" dirty="0" smtClean="0"/>
          </a:p>
        </p:txBody>
      </p:sp>
      <p:sp>
        <p:nvSpPr>
          <p:cNvPr id="4" name="Slide Number Placeholder 3"/>
          <p:cNvSpPr>
            <a:spLocks noGrp="1"/>
          </p:cNvSpPr>
          <p:nvPr>
            <p:ph type="sldNum" sz="quarter" idx="10"/>
          </p:nvPr>
        </p:nvSpPr>
        <p:spPr>
          <a:xfrm>
            <a:off x="5619064" y="7251589"/>
            <a:ext cx="4296930" cy="381663"/>
          </a:xfrm>
          <a:prstGeom prst="rect">
            <a:avLst/>
          </a:prstGeom>
        </p:spPr>
        <p:txBody>
          <a:bodyPr/>
          <a:lstStyle/>
          <a:p>
            <a:pPr>
              <a:defRPr/>
            </a:pPr>
            <a:fld id="{47192831-88FD-46AC-A3A6-55A2B3E79D84}" type="slidenum">
              <a:rPr lang="en-US" smtClean="0"/>
              <a:pPr>
                <a:defRPr/>
              </a:pPr>
              <a:t>12</a:t>
            </a:fld>
            <a:endParaRPr lang="en-US" dirty="0"/>
          </a:p>
        </p:txBody>
      </p:sp>
    </p:spTree>
    <p:extLst>
      <p:ext uri="{BB962C8B-B14F-4D97-AF65-F5344CB8AC3E}">
        <p14:creationId xmlns:p14="http://schemas.microsoft.com/office/powerpoint/2010/main" val="339593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350">
              <a:defRPr/>
            </a:pPr>
            <a:r>
              <a:rPr lang="en-US" baseline="0" dirty="0" smtClean="0"/>
              <a:t>The Texas Demographic Center is committed to supporting your work through providing you with the best, most accurate, and objective information we can identify about our greatest asset, the people of Texas. </a:t>
            </a:r>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2403895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120015"/>
            <a:ext cx="5046344" cy="908684"/>
          </a:xfrm>
        </p:spPr>
        <p:txBody>
          <a:bodyPr anchor="t" anchorCtr="0">
            <a:noAutofit/>
          </a:bodyPr>
          <a:lstStyle>
            <a:lvl1pPr algn="r">
              <a:defRPr sz="32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412231" y="1754505"/>
            <a:ext cx="2634614"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grpSp>
        <p:nvGrpSpPr>
          <p:cNvPr id="5" name="Group 4"/>
          <p:cNvGrpSpPr/>
          <p:nvPr userDrawn="1"/>
        </p:nvGrpSpPr>
        <p:grpSpPr>
          <a:xfrm>
            <a:off x="6229737" y="6256840"/>
            <a:ext cx="2685663" cy="400110"/>
            <a:chOff x="6229737" y="6256840"/>
            <a:chExt cx="2685663"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400" y="6256840"/>
              <a:ext cx="2286000" cy="400110"/>
            </a:xfrm>
            <a:prstGeom prst="rect">
              <a:avLst/>
            </a:prstGeom>
            <a:noFill/>
          </p:spPr>
          <p:txBody>
            <a:bodyPr wrap="square" rtlCol="0">
              <a:spAutoFit/>
            </a:bodyPr>
            <a:lstStyle/>
            <a:p>
              <a:r>
                <a:rPr lang="en-US" sz="2000" dirty="0" smtClean="0">
                  <a:solidFill>
                    <a:schemeClr val="tx2"/>
                  </a:solidFill>
                </a:rPr>
                <a:t>@TexasDemography</a:t>
              </a:r>
              <a:endParaRPr lang="en-US" sz="2000" dirty="0">
                <a:solidFill>
                  <a:schemeClr val="tx2"/>
                </a:solidFill>
              </a:endParaRPr>
            </a:p>
          </p:txBody>
        </p:sp>
      </p:gr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9315" y="5112828"/>
            <a:ext cx="3080384" cy="1011198"/>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6675120" cy="6766560"/>
          </a:xfrm>
          <a:prstGeom prst="rect">
            <a:avLst/>
          </a:prstGeom>
        </p:spPr>
      </p:pic>
    </p:spTree>
    <p:extLst>
      <p:ext uri="{BB962C8B-B14F-4D97-AF65-F5344CB8AC3E}">
        <p14:creationId xmlns:p14="http://schemas.microsoft.com/office/powerpoint/2010/main" val="31364345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1C7E2A-C356-4E7C-A738-ABC11E54A0B2}" type="slidenum">
              <a:rPr lang="en-US" smtClean="0"/>
              <a:t>‹#›</a:t>
            </a:fld>
            <a:endParaRPr lang="en-US" dirty="0"/>
          </a:p>
        </p:txBody>
      </p:sp>
      <p:sp>
        <p:nvSpPr>
          <p:cNvPr id="10" name="Title Placeholder 1"/>
          <p:cNvSpPr>
            <a:spLocks noGrp="1"/>
          </p:cNvSpPr>
          <p:nvPr>
            <p:ph type="title"/>
          </p:nvPr>
        </p:nvSpPr>
        <p:spPr>
          <a:xfrm>
            <a:off x="1428750" y="78263"/>
            <a:ext cx="7612380" cy="984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40079499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C7E2A-C356-4E7C-A738-ABC11E54A0B2}" type="slidenum">
              <a:rPr lang="en-US" smtClean="0"/>
              <a:t>‹#›</a:t>
            </a:fld>
            <a:endParaRPr lang="en-US" dirty="0"/>
          </a:p>
        </p:txBody>
      </p:sp>
      <p:sp>
        <p:nvSpPr>
          <p:cNvPr id="8" name="Title Placeholder 1"/>
          <p:cNvSpPr>
            <a:spLocks noGrp="1"/>
          </p:cNvSpPr>
          <p:nvPr>
            <p:ph type="title"/>
          </p:nvPr>
        </p:nvSpPr>
        <p:spPr>
          <a:xfrm>
            <a:off x="1428750" y="78263"/>
            <a:ext cx="7612380" cy="984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261601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C7E2A-C356-4E7C-A738-ABC11E54A0B2}" type="slidenum">
              <a:rPr lang="en-US" smtClean="0"/>
              <a:t>‹#›</a:t>
            </a:fld>
            <a:endParaRPr lang="en-US" dirty="0"/>
          </a:p>
        </p:txBody>
      </p:sp>
      <p:sp>
        <p:nvSpPr>
          <p:cNvPr id="8" name="Title Placeholder 1"/>
          <p:cNvSpPr>
            <a:spLocks noGrp="1"/>
          </p:cNvSpPr>
          <p:nvPr>
            <p:ph type="title"/>
          </p:nvPr>
        </p:nvSpPr>
        <p:spPr>
          <a:xfrm>
            <a:off x="1428750" y="78263"/>
            <a:ext cx="7612380" cy="984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2456250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0175" y="62231"/>
            <a:ext cx="7635240" cy="1012189"/>
          </a:xfrm>
        </p:spPr>
        <p:txBody>
          <a:bodyPr>
            <a:normAutofit/>
          </a:bodyPr>
          <a:lstStyle>
            <a:lvl1pPr algn="ctr">
              <a:defRPr sz="4000">
                <a:solidFill>
                  <a:schemeClr val="bg1"/>
                </a:solidFill>
                <a:effectLst>
                  <a:outerShdw blurRad="50800" dist="38100" dir="5400000" algn="t" rotWithShape="0">
                    <a:prstClr val="black">
                      <a:alpha val="40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0D76CF4D-041D-4CD3-AFDF-A6E576DC54FB}" type="datetimeFigureOut">
              <a:rPr lang="en-US" smtClean="0"/>
              <a:pPr/>
              <a:t>5/24/2018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BF1C7E2A-C356-4E7C-A738-ABC11E54A0B2}" type="slidenum">
              <a:rPr lang="en-US" smtClean="0"/>
              <a:pPr/>
              <a:t>‹#›</a:t>
            </a:fld>
            <a:endParaRPr lang="en-US" dirty="0"/>
          </a:p>
        </p:txBody>
      </p:sp>
    </p:spTree>
    <p:extLst>
      <p:ext uri="{BB962C8B-B14F-4D97-AF65-F5344CB8AC3E}">
        <p14:creationId xmlns:p14="http://schemas.microsoft.com/office/powerpoint/2010/main" val="13776806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26251"/>
            <a:ext cx="7886700" cy="2852737"/>
          </a:xfrm>
        </p:spPr>
        <p:txBody>
          <a:bodyPr anchor="b"/>
          <a:lstStyle>
            <a:lvl1pPr>
              <a:defRPr sz="6000">
                <a:solidFill>
                  <a:srgbClr val="25327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0D76CF4D-041D-4CD3-AFDF-A6E576DC54FB}" type="datetimeFigureOut">
              <a:rPr lang="en-US" smtClean="0"/>
              <a:pPr/>
              <a:t>5/24/2018</a:t>
            </a:fld>
            <a:endParaRPr lang="en-US" dirty="0"/>
          </a:p>
        </p:txBody>
      </p:sp>
      <p:sp>
        <p:nvSpPr>
          <p:cNvPr id="8"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BF1C7E2A-C356-4E7C-A738-ABC11E54A0B2}" type="slidenum">
              <a:rPr lang="en-US" smtClean="0"/>
              <a:pPr/>
              <a:t>‹#›</a:t>
            </a:fld>
            <a:endParaRPr lang="en-US" dirty="0"/>
          </a:p>
        </p:txBody>
      </p:sp>
    </p:spTree>
    <p:extLst>
      <p:ext uri="{BB962C8B-B14F-4D97-AF65-F5344CB8AC3E}">
        <p14:creationId xmlns:p14="http://schemas.microsoft.com/office/powerpoint/2010/main" val="28090583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457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295" y="1563016"/>
            <a:ext cx="3886200" cy="467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C7E2A-C356-4E7C-A738-ABC11E54A0B2}" type="slidenum">
              <a:rPr lang="en-US" smtClean="0"/>
              <a:t>‹#›</a:t>
            </a:fld>
            <a:endParaRPr lang="en-US" dirty="0"/>
          </a:p>
        </p:txBody>
      </p:sp>
    </p:spTree>
    <p:extLst>
      <p:ext uri="{BB962C8B-B14F-4D97-AF65-F5344CB8AC3E}">
        <p14:creationId xmlns:p14="http://schemas.microsoft.com/office/powerpoint/2010/main" val="5793674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0082" y="13268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0082" y="2150745"/>
            <a:ext cx="3868340" cy="41014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9390" y="13268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9390" y="2150744"/>
            <a:ext cx="3887391" cy="41014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1C7E2A-C356-4E7C-A738-ABC11E54A0B2}" type="slidenum">
              <a:rPr lang="en-US" smtClean="0"/>
              <a:t>‹#›</a:t>
            </a:fld>
            <a:endParaRPr lang="en-US" dirty="0"/>
          </a:p>
        </p:txBody>
      </p:sp>
      <p:sp>
        <p:nvSpPr>
          <p:cNvPr id="10" name="Title Placeholder 1"/>
          <p:cNvSpPr>
            <a:spLocks noGrp="1"/>
          </p:cNvSpPr>
          <p:nvPr>
            <p:ph type="title"/>
          </p:nvPr>
        </p:nvSpPr>
        <p:spPr>
          <a:xfrm>
            <a:off x="1428750" y="78263"/>
            <a:ext cx="7612380" cy="984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0254003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1C7E2A-C356-4E7C-A738-ABC11E54A0B2}" type="slidenum">
              <a:rPr lang="en-US" smtClean="0"/>
              <a:t>‹#›</a:t>
            </a:fld>
            <a:endParaRPr lang="en-US" dirty="0"/>
          </a:p>
        </p:txBody>
      </p:sp>
    </p:spTree>
    <p:extLst>
      <p:ext uri="{BB962C8B-B14F-4D97-AF65-F5344CB8AC3E}">
        <p14:creationId xmlns:p14="http://schemas.microsoft.com/office/powerpoint/2010/main" val="15476297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1C7E2A-C356-4E7C-A738-ABC11E54A0B2}" type="slidenum">
              <a:rPr lang="en-US" smtClean="0"/>
              <a:t>‹#›</a:t>
            </a:fld>
            <a:endParaRPr lang="en-US" dirty="0"/>
          </a:p>
        </p:txBody>
      </p:sp>
    </p:spTree>
    <p:extLst>
      <p:ext uri="{BB962C8B-B14F-4D97-AF65-F5344CB8AC3E}">
        <p14:creationId xmlns:p14="http://schemas.microsoft.com/office/powerpoint/2010/main" val="23765625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1314450"/>
            <a:ext cx="462915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314449"/>
            <a:ext cx="2949178"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C7E2A-C356-4E7C-A738-ABC11E54A0B2}" type="slidenum">
              <a:rPr lang="en-US" smtClean="0"/>
              <a:t>‹#›</a:t>
            </a:fld>
            <a:endParaRPr lang="en-US" dirty="0"/>
          </a:p>
        </p:txBody>
      </p:sp>
      <p:sp>
        <p:nvSpPr>
          <p:cNvPr id="8" name="Title Placeholder 1"/>
          <p:cNvSpPr>
            <a:spLocks noGrp="1"/>
          </p:cNvSpPr>
          <p:nvPr>
            <p:ph type="title"/>
          </p:nvPr>
        </p:nvSpPr>
        <p:spPr>
          <a:xfrm>
            <a:off x="1428750" y="78263"/>
            <a:ext cx="7612380" cy="984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959263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70246" y="1297304"/>
            <a:ext cx="462915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1297305"/>
            <a:ext cx="2949178"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76CF4D-041D-4CD3-AFDF-A6E576DC54FB}" type="datetimeFigureOut">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C7E2A-C356-4E7C-A738-ABC11E54A0B2}" type="slidenum">
              <a:rPr lang="en-US" smtClean="0"/>
              <a:t>‹#›</a:t>
            </a:fld>
            <a:endParaRPr lang="en-US" dirty="0"/>
          </a:p>
        </p:txBody>
      </p:sp>
      <p:sp>
        <p:nvSpPr>
          <p:cNvPr id="8" name="Title Placeholder 1"/>
          <p:cNvSpPr>
            <a:spLocks noGrp="1"/>
          </p:cNvSpPr>
          <p:nvPr>
            <p:ph type="title"/>
          </p:nvPr>
        </p:nvSpPr>
        <p:spPr>
          <a:xfrm>
            <a:off x="1428750" y="78263"/>
            <a:ext cx="7612380" cy="984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22188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9144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14474" y="78263"/>
            <a:ext cx="7526655" cy="9847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7190" y="1511216"/>
            <a:ext cx="8458200" cy="46634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1450" y="6406376"/>
            <a:ext cx="1137285" cy="315100"/>
          </a:xfrm>
          <a:prstGeom prst="rect">
            <a:avLst/>
          </a:prstGeom>
        </p:spPr>
        <p:txBody>
          <a:bodyPr vert="horz" lIns="91440" tIns="45720" rIns="91440" bIns="45720" rtlCol="0" anchor="ctr"/>
          <a:lstStyle>
            <a:lvl1pPr algn="l">
              <a:defRPr sz="1200">
                <a:solidFill>
                  <a:srgbClr val="8FA5D1"/>
                </a:solidFill>
              </a:defRPr>
            </a:lvl1pPr>
          </a:lstStyle>
          <a:p>
            <a:fld id="{0D76CF4D-041D-4CD3-AFDF-A6E576DC54FB}" type="datetimeFigureOut">
              <a:rPr lang="en-US" smtClean="0"/>
              <a:pPr/>
              <a:t>5/24/2018</a:t>
            </a:fld>
            <a:endParaRPr lang="en-US" dirty="0"/>
          </a:p>
        </p:txBody>
      </p:sp>
      <p:sp>
        <p:nvSpPr>
          <p:cNvPr id="5" name="Footer Placeholder 4"/>
          <p:cNvSpPr>
            <a:spLocks noGrp="1"/>
          </p:cNvSpPr>
          <p:nvPr>
            <p:ph type="ftr" sz="quarter" idx="3"/>
          </p:nvPr>
        </p:nvSpPr>
        <p:spPr>
          <a:xfrm>
            <a:off x="1514475" y="6414383"/>
            <a:ext cx="649224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8138159" y="6406376"/>
            <a:ext cx="817245" cy="315100"/>
          </a:xfrm>
          <a:prstGeom prst="rect">
            <a:avLst/>
          </a:prstGeom>
        </p:spPr>
        <p:txBody>
          <a:bodyPr vert="horz" lIns="91440" tIns="45720" rIns="91440" bIns="45720" rtlCol="0" anchor="ctr"/>
          <a:lstStyle>
            <a:lvl1pPr algn="r">
              <a:defRPr sz="1200">
                <a:solidFill>
                  <a:srgbClr val="8FA5D1"/>
                </a:solidFill>
              </a:defRPr>
            </a:lvl1pPr>
          </a:lstStyle>
          <a:p>
            <a:fld id="{BF1C7E2A-C356-4E7C-A738-ABC11E54A0B2}" type="slidenum">
              <a:rPr lang="en-US" smtClean="0"/>
              <a:pPr/>
              <a:t>‹#›</a:t>
            </a:fld>
            <a:endParaRPr lang="en-US" dirty="0"/>
          </a:p>
        </p:txBody>
      </p:sp>
      <p:sp>
        <p:nvSpPr>
          <p:cNvPr id="7" name="Rectangle 6"/>
          <p:cNvSpPr/>
          <p:nvPr userDrawn="1"/>
        </p:nvSpPr>
        <p:spPr>
          <a:xfrm>
            <a:off x="0" y="6721476"/>
            <a:ext cx="9144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15228" r="-1522"/>
          <a:stretch/>
        </p:blipFill>
        <p:spPr>
          <a:xfrm>
            <a:off x="0" y="0"/>
            <a:ext cx="1554480" cy="1453899"/>
          </a:xfrm>
          <a:prstGeom prst="rect">
            <a:avLst/>
          </a:prstGeom>
        </p:spPr>
      </p:pic>
    </p:spTree>
    <p:extLst>
      <p:ext uri="{BB962C8B-B14F-4D97-AF65-F5344CB8AC3E}">
        <p14:creationId xmlns:p14="http://schemas.microsoft.com/office/powerpoint/2010/main" val="25471038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65" r:id="rId10"/>
    <p:sldLayoutId id="2147483668" r:id="rId11"/>
    <p:sldLayoutId id="2147483669" r:id="rId12"/>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elen.You@utsa.edu" TargetMode="External"/><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jpeg"/><Relationship Id="rId4" Type="http://schemas.openxmlformats.org/officeDocument/2006/relationships/hyperlink" Target="http://demographics.texas.gov/" TargetMode="Externa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0354" y="287215"/>
            <a:ext cx="5336490" cy="741484"/>
          </a:xfrm>
        </p:spPr>
        <p:txBody>
          <a:bodyPr>
            <a:normAutofit fontScale="90000"/>
          </a:bodyPr>
          <a:lstStyle/>
          <a:p>
            <a:r>
              <a:rPr lang="en-US" sz="2800" b="1" dirty="0" smtClean="0"/>
              <a:t>The 2016 TDC Population Estimates</a:t>
            </a:r>
            <a:endParaRPr lang="en-US" sz="2800" b="1" dirty="0"/>
          </a:p>
        </p:txBody>
      </p:sp>
      <p:sp>
        <p:nvSpPr>
          <p:cNvPr id="5" name="Subtitle 2"/>
          <p:cNvSpPr>
            <a:spLocks noGrp="1"/>
          </p:cNvSpPr>
          <p:nvPr>
            <p:ph type="subTitle" idx="1"/>
          </p:nvPr>
        </p:nvSpPr>
        <p:spPr>
          <a:xfrm>
            <a:off x="5421086" y="2256312"/>
            <a:ext cx="3625759" cy="2372838"/>
          </a:xfrm>
        </p:spPr>
        <p:txBody>
          <a:bodyPr/>
          <a:lstStyle/>
          <a:p>
            <a:pPr algn="ctr"/>
            <a:r>
              <a:rPr lang="en-US" sz="2800" b="1" dirty="0" smtClean="0"/>
              <a:t>Helen You</a:t>
            </a:r>
          </a:p>
          <a:p>
            <a:pPr algn="ctr"/>
            <a:r>
              <a:rPr lang="en-US" sz="2000" b="1" dirty="0" smtClean="0"/>
              <a:t>Texas Demographic Conference</a:t>
            </a:r>
          </a:p>
          <a:p>
            <a:pPr algn="ctr"/>
            <a:r>
              <a:rPr lang="en-US" sz="2000" b="1" dirty="0"/>
              <a:t>May 2018 </a:t>
            </a:r>
            <a:endParaRPr lang="en-US" sz="2000" b="1" dirty="0" smtClean="0"/>
          </a:p>
          <a:p>
            <a:pPr algn="ctr"/>
            <a:r>
              <a:rPr lang="en-US" sz="2000" b="1" dirty="0" smtClean="0"/>
              <a:t>Austin, Texas</a:t>
            </a:r>
            <a:endParaRPr lang="en-US" sz="2000" b="1" dirty="0"/>
          </a:p>
        </p:txBody>
      </p:sp>
    </p:spTree>
    <p:extLst>
      <p:ext uri="{BB962C8B-B14F-4D97-AF65-F5344CB8AC3E}">
        <p14:creationId xmlns:p14="http://schemas.microsoft.com/office/powerpoint/2010/main" val="3313876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853"/>
            <a:ext cx="7539616" cy="990600"/>
          </a:xfrm>
        </p:spPr>
        <p:txBody>
          <a:bodyPr>
            <a:noAutofit/>
          </a:bodyPr>
          <a:lstStyle/>
          <a:p>
            <a:r>
              <a:rPr lang="en-US" sz="2400" dirty="0"/>
              <a:t>Estimated Population Change, Texas Counties,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10</a:t>
            </a:fld>
            <a:endParaRPr lang="en-US" dirty="0"/>
          </a:p>
        </p:txBody>
      </p:sp>
      <p:sp>
        <p:nvSpPr>
          <p:cNvPr id="3" name="TextBox 2"/>
          <p:cNvSpPr txBox="1"/>
          <p:nvPr/>
        </p:nvSpPr>
        <p:spPr>
          <a:xfrm>
            <a:off x="6595038" y="1351555"/>
            <a:ext cx="2468577" cy="584775"/>
          </a:xfrm>
          <a:prstGeom prst="rect">
            <a:avLst/>
          </a:prstGeom>
          <a:noFill/>
        </p:spPr>
        <p:txBody>
          <a:bodyPr wrap="square" rtlCol="0">
            <a:spAutoFit/>
          </a:bodyPr>
          <a:lstStyle/>
          <a:p>
            <a:r>
              <a:rPr lang="en-US" sz="1600" dirty="0" smtClean="0">
                <a:solidFill>
                  <a:schemeClr val="tx1">
                    <a:lumMod val="75000"/>
                    <a:lumOff val="25000"/>
                  </a:schemeClr>
                </a:solidFill>
              </a:rPr>
              <a:t>75 </a:t>
            </a:r>
            <a:r>
              <a:rPr lang="en-US" sz="1600" dirty="0">
                <a:solidFill>
                  <a:schemeClr val="tx1">
                    <a:lumMod val="75000"/>
                    <a:lumOff val="25000"/>
                  </a:schemeClr>
                </a:solidFill>
              </a:rPr>
              <a:t>counties lost population over the </a:t>
            </a:r>
            <a:r>
              <a:rPr lang="en-US" sz="1600" dirty="0" smtClean="0">
                <a:solidFill>
                  <a:schemeClr val="tx1">
                    <a:lumMod val="75000"/>
                    <a:lumOff val="25000"/>
                  </a:schemeClr>
                </a:solidFill>
              </a:rPr>
              <a:t>6 </a:t>
            </a:r>
            <a:r>
              <a:rPr lang="en-US" sz="1600" dirty="0">
                <a:solidFill>
                  <a:schemeClr val="tx1">
                    <a:lumMod val="75000"/>
                    <a:lumOff val="25000"/>
                  </a:schemeClr>
                </a:solidFill>
              </a:rPr>
              <a:t>year period.</a:t>
            </a:r>
          </a:p>
        </p:txBody>
      </p:sp>
      <p:pic>
        <p:nvPicPr>
          <p:cNvPr id="5" name="Picture 4"/>
          <p:cNvPicPr>
            <a:picLocks noChangeAspect="1"/>
          </p:cNvPicPr>
          <p:nvPr/>
        </p:nvPicPr>
        <p:blipFill rotWithShape="1">
          <a:blip r:embed="rId3"/>
          <a:srcRect t="15642" b="13065"/>
          <a:stretch/>
        </p:blipFill>
        <p:spPr>
          <a:xfrm>
            <a:off x="1672921" y="1155404"/>
            <a:ext cx="5798159" cy="5372987"/>
          </a:xfrm>
          <a:prstGeom prst="rect">
            <a:avLst/>
          </a:prstGeom>
        </p:spPr>
      </p:pic>
      <p:pic>
        <p:nvPicPr>
          <p:cNvPr id="8" name="Picture 7"/>
          <p:cNvPicPr>
            <a:picLocks noChangeAspect="1"/>
          </p:cNvPicPr>
          <p:nvPr/>
        </p:nvPicPr>
        <p:blipFill rotWithShape="1">
          <a:blip r:embed="rId4"/>
          <a:srcRect t="27096"/>
          <a:stretch/>
        </p:blipFill>
        <p:spPr>
          <a:xfrm>
            <a:off x="163804" y="4600352"/>
            <a:ext cx="2266735" cy="1824941"/>
          </a:xfrm>
          <a:prstGeom prst="rect">
            <a:avLst/>
          </a:prstGeom>
        </p:spPr>
      </p:pic>
      <p:sp>
        <p:nvSpPr>
          <p:cNvPr id="10" name="Rectangle 9"/>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a:t>
            </a:r>
            <a:r>
              <a:rPr lang="en-US" sz="1200" dirty="0" smtClean="0">
                <a:solidFill>
                  <a:schemeClr val="tx1">
                    <a:lumMod val="50000"/>
                    <a:lumOff val="50000"/>
                  </a:schemeClr>
                </a:solidFill>
              </a:rPr>
              <a:t>Texas Demographic Center 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387146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Top 10 Fastest Growing Counties, </a:t>
            </a:r>
            <a:br>
              <a:rPr lang="en-US" sz="2400" dirty="0" smtClean="0"/>
            </a:br>
            <a:r>
              <a:rPr lang="en-US" sz="2400" dirty="0" smtClean="0"/>
              <a:t>2010-2016</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11</a:t>
            </a:fld>
            <a:endParaRPr lang="en-US" dirty="0"/>
          </a:p>
        </p:txBody>
      </p:sp>
      <p:graphicFrame>
        <p:nvGraphicFramePr>
          <p:cNvPr id="7" name="Content Placeholder 8"/>
          <p:cNvGraphicFramePr>
            <a:graphicFrameLocks noGrp="1"/>
          </p:cNvGraphicFramePr>
          <p:nvPr>
            <p:ph idx="1"/>
            <p:extLst/>
          </p:nvPr>
        </p:nvGraphicFramePr>
        <p:xfrm>
          <a:off x="726558" y="1468772"/>
          <a:ext cx="7690885" cy="4949056"/>
        </p:xfrm>
        <a:graphic>
          <a:graphicData uri="http://schemas.openxmlformats.org/drawingml/2006/table">
            <a:tbl>
              <a:tblPr firstRow="1" bandRow="1">
                <a:tableStyleId>{5C22544A-7EE6-4342-B048-85BDC9FD1C3A}</a:tableStyleId>
              </a:tblPr>
              <a:tblGrid>
                <a:gridCol w="1941144">
                  <a:extLst>
                    <a:ext uri="{9D8B030D-6E8A-4147-A177-3AD203B41FA5}">
                      <a16:colId xmlns:a16="http://schemas.microsoft.com/office/drawing/2014/main" val="20000"/>
                    </a:ext>
                  </a:extLst>
                </a:gridCol>
                <a:gridCol w="2028246">
                  <a:extLst>
                    <a:ext uri="{9D8B030D-6E8A-4147-A177-3AD203B41FA5}">
                      <a16:colId xmlns:a16="http://schemas.microsoft.com/office/drawing/2014/main" val="20002"/>
                    </a:ext>
                  </a:extLst>
                </a:gridCol>
                <a:gridCol w="1846619">
                  <a:extLst>
                    <a:ext uri="{9D8B030D-6E8A-4147-A177-3AD203B41FA5}">
                      <a16:colId xmlns:a16="http://schemas.microsoft.com/office/drawing/2014/main" val="20003"/>
                    </a:ext>
                  </a:extLst>
                </a:gridCol>
                <a:gridCol w="1874876">
                  <a:extLst>
                    <a:ext uri="{9D8B030D-6E8A-4147-A177-3AD203B41FA5}">
                      <a16:colId xmlns:a16="http://schemas.microsoft.com/office/drawing/2014/main" val="20004"/>
                    </a:ext>
                  </a:extLst>
                </a:gridCol>
              </a:tblGrid>
              <a:tr h="740976">
                <a:tc>
                  <a:txBody>
                    <a:bodyPr/>
                    <a:lstStyle/>
                    <a:p>
                      <a:pPr marL="182880" indent="0" algn="l"/>
                      <a:endParaRPr lang="en-US" sz="1600" b="1" dirty="0">
                        <a:solidFill>
                          <a:schemeClr val="bg1"/>
                        </a:solidFill>
                        <a:latin typeface="+mn-lt"/>
                        <a:cs typeface="Arial" pitchFamily="34" charset="0"/>
                      </a:endParaRPr>
                    </a:p>
                  </a:txBody>
                  <a:tcPr anchor="b"/>
                </a:tc>
                <a:tc>
                  <a:txBody>
                    <a:bodyPr/>
                    <a:lstStyle/>
                    <a:p>
                      <a:pPr marL="182880" indent="0" algn="ctr" defTabSz="914400" rtl="0" eaLnBrk="1" latinLnBrk="0" hangingPunct="1"/>
                      <a:r>
                        <a:rPr lang="en-US" sz="1600" kern="1200" dirty="0" smtClean="0">
                          <a:solidFill>
                            <a:schemeClr val="bg1"/>
                          </a:solidFill>
                          <a:latin typeface="+mn-lt"/>
                        </a:rPr>
                        <a:t>2016</a:t>
                      </a:r>
                      <a:r>
                        <a:rPr lang="en-US" sz="1600" kern="1200" baseline="0" dirty="0" smtClean="0">
                          <a:solidFill>
                            <a:schemeClr val="bg1"/>
                          </a:solidFill>
                          <a:latin typeface="+mn-lt"/>
                        </a:rPr>
                        <a:t> </a:t>
                      </a:r>
                      <a:r>
                        <a:rPr lang="en-US" sz="1600" kern="1200" dirty="0" smtClean="0">
                          <a:solidFill>
                            <a:schemeClr val="bg1"/>
                          </a:solidFill>
                          <a:latin typeface="+mn-lt"/>
                        </a:rPr>
                        <a:t>Population Estimate</a:t>
                      </a:r>
                      <a:endParaRPr lang="en-US" sz="1600" b="1" kern="1200" dirty="0" smtClean="0">
                        <a:solidFill>
                          <a:schemeClr val="bg1"/>
                        </a:solidFill>
                        <a:latin typeface="+mn-lt"/>
                        <a:ea typeface="+mn-ea"/>
                        <a:cs typeface="Arial" pitchFamily="34" charset="0"/>
                      </a:endParaRPr>
                    </a:p>
                  </a:txBody>
                  <a:tcPr anchor="b"/>
                </a:tc>
                <a:tc>
                  <a:txBody>
                    <a:bodyPr/>
                    <a:lstStyle/>
                    <a:p>
                      <a:pPr marL="182880" indent="0" algn="ctr" defTabSz="914400" rtl="0" eaLnBrk="1" latinLnBrk="0" hangingPunct="1"/>
                      <a:r>
                        <a:rPr lang="en-US" sz="1600" kern="1200" dirty="0" smtClean="0">
                          <a:solidFill>
                            <a:schemeClr val="bg1"/>
                          </a:solidFill>
                          <a:latin typeface="+mn-lt"/>
                        </a:rPr>
                        <a:t>2010 Population</a:t>
                      </a:r>
                    </a:p>
                  </a:txBody>
                  <a:tcPr anchor="b"/>
                </a:tc>
                <a:tc>
                  <a:txBody>
                    <a:bodyPr/>
                    <a:lstStyle/>
                    <a:p>
                      <a:pPr marL="182880" indent="0" algn="ctr" defTabSz="914400" rtl="0" eaLnBrk="1" latinLnBrk="0" hangingPunct="1"/>
                      <a:r>
                        <a:rPr lang="en-US" sz="1600" kern="1200" dirty="0" smtClean="0">
                          <a:solidFill>
                            <a:schemeClr val="bg1"/>
                          </a:solidFill>
                          <a:latin typeface="+mn-lt"/>
                        </a:rPr>
                        <a:t>Percent</a:t>
                      </a:r>
                      <a:r>
                        <a:rPr lang="en-US" sz="1600" kern="1200" baseline="0" dirty="0" smtClean="0">
                          <a:solidFill>
                            <a:schemeClr val="bg1"/>
                          </a:solidFill>
                          <a:latin typeface="+mn-lt"/>
                        </a:rPr>
                        <a:t> </a:t>
                      </a:r>
                      <a:r>
                        <a:rPr lang="en-US" sz="1600" kern="1200" dirty="0" smtClean="0">
                          <a:solidFill>
                            <a:schemeClr val="bg1"/>
                          </a:solidFill>
                          <a:latin typeface="+mn-lt"/>
                        </a:rPr>
                        <a:t>Change</a:t>
                      </a:r>
                    </a:p>
                    <a:p>
                      <a:pPr marL="182880" indent="0" algn="ctr" defTabSz="914400" rtl="0" eaLnBrk="1" latinLnBrk="0" hangingPunct="1"/>
                      <a:r>
                        <a:rPr lang="en-US" sz="1600" kern="1200" dirty="0" smtClean="0">
                          <a:solidFill>
                            <a:schemeClr val="bg1"/>
                          </a:solidFill>
                          <a:latin typeface="+mn-lt"/>
                        </a:rPr>
                        <a:t>2010-2016</a:t>
                      </a:r>
                      <a:endParaRPr lang="en-US" sz="1600" b="1" kern="1200" dirty="0" smtClean="0">
                        <a:solidFill>
                          <a:schemeClr val="bg1"/>
                        </a:solidFill>
                        <a:latin typeface="+mn-lt"/>
                        <a:ea typeface="+mn-ea"/>
                        <a:cs typeface="Arial" pitchFamily="34" charset="0"/>
                      </a:endParaRPr>
                    </a:p>
                  </a:txBody>
                  <a:tcPr anchor="b"/>
                </a:tc>
                <a:extLst>
                  <a:ext uri="{0D108BD9-81ED-4DB2-BD59-A6C34878D82A}">
                    <a16:rowId xmlns:a16="http://schemas.microsoft.com/office/drawing/2014/main" val="10000"/>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Hays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201,588</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157,107</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a:solidFill>
                            <a:srgbClr val="000000"/>
                          </a:solidFill>
                          <a:effectLst/>
                          <a:latin typeface="Calibri" panose="020F0502020204030204" pitchFamily="34" charset="0"/>
                        </a:rPr>
                        <a:t>28.3</a:t>
                      </a:r>
                    </a:p>
                  </a:txBody>
                  <a:tcPr anchor="ctr"/>
                </a:tc>
                <a:extLst>
                  <a:ext uri="{0D108BD9-81ED-4DB2-BD59-A6C34878D82A}">
                    <a16:rowId xmlns:a16="http://schemas.microsoft.com/office/drawing/2014/main" val="10003"/>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Fort Bend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744,199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585,375</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a:solidFill>
                            <a:srgbClr val="000000"/>
                          </a:solidFill>
                          <a:effectLst/>
                          <a:latin typeface="Calibri" panose="020F0502020204030204" pitchFamily="34" charset="0"/>
                        </a:rPr>
                        <a:t>27.1</a:t>
                      </a:r>
                    </a:p>
                  </a:txBody>
                  <a:tcPr anchor="ctr"/>
                </a:tc>
                <a:extLst>
                  <a:ext uri="{0D108BD9-81ED-4DB2-BD59-A6C34878D82A}">
                    <a16:rowId xmlns:a16="http://schemas.microsoft.com/office/drawing/2014/main" val="10004"/>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Kendall</a:t>
                      </a:r>
                      <a:r>
                        <a:rPr lang="en-US" sz="1600" b="0" i="0" u="none" strike="noStrike" baseline="0" dirty="0" smtClean="0">
                          <a:solidFill>
                            <a:srgbClr val="000000"/>
                          </a:solidFill>
                          <a:effectLst/>
                          <a:latin typeface="Calibri" panose="020F0502020204030204" pitchFamily="34" charset="0"/>
                        </a:rPr>
                        <a:t>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42,324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33,410</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a:solidFill>
                            <a:srgbClr val="000000"/>
                          </a:solidFill>
                          <a:effectLst/>
                          <a:latin typeface="Calibri" panose="020F0502020204030204" pitchFamily="34" charset="0"/>
                        </a:rPr>
                        <a:t>26.7</a:t>
                      </a:r>
                    </a:p>
                  </a:txBody>
                  <a:tcPr anchor="ctr"/>
                </a:tc>
                <a:extLst>
                  <a:ext uri="{0D108BD9-81ED-4DB2-BD59-A6C34878D82A}">
                    <a16:rowId xmlns:a16="http://schemas.microsoft.com/office/drawing/2014/main" val="10006"/>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Comal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134,668</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108,472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a:solidFill>
                            <a:srgbClr val="000000"/>
                          </a:solidFill>
                          <a:effectLst/>
                          <a:latin typeface="Calibri" panose="020F0502020204030204" pitchFamily="34" charset="0"/>
                        </a:rPr>
                        <a:t>24.2</a:t>
                      </a:r>
                    </a:p>
                  </a:txBody>
                  <a:tcPr anchor="ctr"/>
                </a:tc>
                <a:extLst>
                  <a:ext uri="{0D108BD9-81ED-4DB2-BD59-A6C34878D82A}">
                    <a16:rowId xmlns:a16="http://schemas.microsoft.com/office/drawing/2014/main" val="10007"/>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Collin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959,054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782,341</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a:solidFill>
                            <a:srgbClr val="000000"/>
                          </a:solidFill>
                          <a:effectLst/>
                          <a:latin typeface="Calibri" panose="020F0502020204030204" pitchFamily="34" charset="0"/>
                        </a:rPr>
                        <a:t>22.6</a:t>
                      </a:r>
                    </a:p>
                  </a:txBody>
                  <a:tcPr anchor="ctr"/>
                </a:tc>
                <a:extLst>
                  <a:ext uri="{0D108BD9-81ED-4DB2-BD59-A6C34878D82A}">
                    <a16:rowId xmlns:a16="http://schemas.microsoft.com/office/drawing/2014/main" val="793719973"/>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McMullen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a:solidFill>
                            <a:srgbClr val="000000"/>
                          </a:solidFill>
                          <a:effectLst/>
                          <a:latin typeface="Calibri" panose="020F0502020204030204" pitchFamily="34" charset="0"/>
                        </a:rPr>
                        <a:t>866</a:t>
                      </a:r>
                    </a:p>
                  </a:txBody>
                  <a:tcPr anchor="ctr"/>
                </a:tc>
                <a:tc>
                  <a:txBody>
                    <a:bodyPr/>
                    <a:lstStyle/>
                    <a:p>
                      <a:pPr algn="r" fontAlgn="b"/>
                      <a:r>
                        <a:rPr lang="en-US" sz="1600" b="0" i="0" u="none" strike="noStrike">
                          <a:solidFill>
                            <a:srgbClr val="000000"/>
                          </a:solidFill>
                          <a:effectLst/>
                          <a:latin typeface="Calibri" panose="020F0502020204030204" pitchFamily="34" charset="0"/>
                        </a:rPr>
                        <a:t>707</a:t>
                      </a:r>
                    </a:p>
                  </a:txBody>
                  <a:tcPr anchor="ctr"/>
                </a:tc>
                <a:tc>
                  <a:txBody>
                    <a:bodyPr/>
                    <a:lstStyle/>
                    <a:p>
                      <a:pPr algn="r" fontAlgn="b"/>
                      <a:r>
                        <a:rPr lang="en-US" sz="1600" b="0" i="0" u="none" strike="noStrike" dirty="0">
                          <a:solidFill>
                            <a:srgbClr val="000000"/>
                          </a:solidFill>
                          <a:effectLst/>
                          <a:latin typeface="Calibri" panose="020F0502020204030204" pitchFamily="34" charset="0"/>
                        </a:rPr>
                        <a:t>22.5</a:t>
                      </a:r>
                    </a:p>
                  </a:txBody>
                  <a:tcPr anchor="ctr"/>
                </a:tc>
                <a:extLst>
                  <a:ext uri="{0D108BD9-81ED-4DB2-BD59-A6C34878D82A}">
                    <a16:rowId xmlns:a16="http://schemas.microsoft.com/office/drawing/2014/main" val="795815615"/>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Montgomery</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County </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557,340</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455,746</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a:solidFill>
                            <a:srgbClr val="000000"/>
                          </a:solidFill>
                          <a:effectLst/>
                          <a:latin typeface="Calibri" panose="020F0502020204030204" pitchFamily="34" charset="0"/>
                        </a:rPr>
                        <a:t>22.3</a:t>
                      </a:r>
                    </a:p>
                  </a:txBody>
                  <a:tcPr anchor="ctr"/>
                </a:tc>
                <a:extLst>
                  <a:ext uri="{0D108BD9-81ED-4DB2-BD59-A6C34878D82A}">
                    <a16:rowId xmlns:a16="http://schemas.microsoft.com/office/drawing/2014/main" val="1162422193"/>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Williamson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514,534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422,679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a:solidFill>
                            <a:srgbClr val="000000"/>
                          </a:solidFill>
                          <a:effectLst/>
                          <a:latin typeface="Calibri" panose="020F0502020204030204" pitchFamily="34" charset="0"/>
                        </a:rPr>
                        <a:t>21.7</a:t>
                      </a:r>
                    </a:p>
                  </a:txBody>
                  <a:tcPr anchor="ctr"/>
                </a:tc>
                <a:extLst>
                  <a:ext uri="{0D108BD9-81ED-4DB2-BD59-A6C34878D82A}">
                    <a16:rowId xmlns:a16="http://schemas.microsoft.com/office/drawing/2014/main" val="967505399"/>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Denton</a:t>
                      </a:r>
                      <a:r>
                        <a:rPr lang="en-US" sz="1600" b="0" i="0" u="none" strike="noStrike" baseline="0" dirty="0" smtClean="0">
                          <a:solidFill>
                            <a:srgbClr val="000000"/>
                          </a:solidFill>
                          <a:effectLst/>
                          <a:latin typeface="Calibri" panose="020F0502020204030204" pitchFamily="34" charset="0"/>
                        </a:rPr>
                        <a:t>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805,292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662,614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a:solidFill>
                            <a:srgbClr val="000000"/>
                          </a:solidFill>
                          <a:effectLst/>
                          <a:latin typeface="Calibri" panose="020F0502020204030204" pitchFamily="34" charset="0"/>
                        </a:rPr>
                        <a:t>21.5</a:t>
                      </a:r>
                    </a:p>
                  </a:txBody>
                  <a:tcPr anchor="ctr"/>
                </a:tc>
                <a:extLst>
                  <a:ext uri="{0D108BD9-81ED-4DB2-BD59-A6C34878D82A}">
                    <a16:rowId xmlns:a16="http://schemas.microsoft.com/office/drawing/2014/main" val="2051414943"/>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Andrews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17,829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14,786</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a:solidFill>
                            <a:srgbClr val="000000"/>
                          </a:solidFill>
                          <a:effectLst/>
                          <a:latin typeface="Calibri" panose="020F0502020204030204" pitchFamily="34" charset="0"/>
                        </a:rPr>
                        <a:t>20.6</a:t>
                      </a:r>
                    </a:p>
                  </a:txBody>
                  <a:tcPr anchor="ctr"/>
                </a:tc>
                <a:extLst>
                  <a:ext uri="{0D108BD9-81ED-4DB2-BD59-A6C34878D82A}">
                    <a16:rowId xmlns:a16="http://schemas.microsoft.com/office/drawing/2014/main" val="236736536"/>
                  </a:ext>
                </a:extLst>
              </a:tr>
            </a:tbl>
          </a:graphicData>
        </a:graphic>
      </p:graphicFrame>
      <p:sp>
        <p:nvSpPr>
          <p:cNvPr id="8" name="Rectangle 7"/>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a:t>
            </a:r>
            <a:r>
              <a:rPr lang="en-US" sz="1200" dirty="0" smtClean="0">
                <a:solidFill>
                  <a:schemeClr val="tx1">
                    <a:lumMod val="50000"/>
                    <a:lumOff val="50000"/>
                  </a:schemeClr>
                </a:solidFill>
              </a:rPr>
              <a:t>Texas Demographic Center 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3007030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384" y="228600"/>
            <a:ext cx="7539616" cy="990600"/>
          </a:xfrm>
        </p:spPr>
        <p:txBody>
          <a:bodyPr>
            <a:noAutofit/>
          </a:bodyPr>
          <a:lstStyle/>
          <a:p>
            <a:r>
              <a:rPr lang="en-US" sz="2400" dirty="0"/>
              <a:t>Estimated Percent Change of the Total Population by County, Texas, 2010 to </a:t>
            </a:r>
            <a:r>
              <a:rPr lang="en-US" sz="2400" dirty="0" smtClean="0"/>
              <a:t>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12</a:t>
            </a:fld>
            <a:endParaRPr lang="en-US" dirty="0"/>
          </a:p>
        </p:txBody>
      </p:sp>
      <p:sp>
        <p:nvSpPr>
          <p:cNvPr id="8" name="Rectangle 7"/>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a:t>
            </a:r>
            <a:r>
              <a:rPr lang="en-US" sz="1200" dirty="0" smtClean="0">
                <a:solidFill>
                  <a:schemeClr val="tx1">
                    <a:lumMod val="50000"/>
                    <a:lumOff val="50000"/>
                  </a:schemeClr>
                </a:solidFill>
              </a:rPr>
              <a:t>Texas Demographic Center 2016 </a:t>
            </a:r>
            <a:r>
              <a:rPr lang="en-US" sz="1200" dirty="0">
                <a:solidFill>
                  <a:schemeClr val="tx1">
                    <a:lumMod val="50000"/>
                    <a:lumOff val="50000"/>
                  </a:schemeClr>
                </a:solidFill>
              </a:rPr>
              <a:t>Population Estimates.					</a:t>
            </a:r>
          </a:p>
        </p:txBody>
      </p:sp>
      <p:pic>
        <p:nvPicPr>
          <p:cNvPr id="6" name="Picture 5"/>
          <p:cNvPicPr>
            <a:picLocks noChangeAspect="1"/>
          </p:cNvPicPr>
          <p:nvPr/>
        </p:nvPicPr>
        <p:blipFill rotWithShape="1">
          <a:blip r:embed="rId3"/>
          <a:srcRect t="15810" b="13404"/>
          <a:stretch/>
        </p:blipFill>
        <p:spPr>
          <a:xfrm>
            <a:off x="1650197" y="1123430"/>
            <a:ext cx="5843607" cy="5376607"/>
          </a:xfrm>
          <a:prstGeom prst="rect">
            <a:avLst/>
          </a:prstGeom>
        </p:spPr>
      </p:pic>
      <p:pic>
        <p:nvPicPr>
          <p:cNvPr id="9" name="Picture 8"/>
          <p:cNvPicPr>
            <a:picLocks noChangeAspect="1"/>
          </p:cNvPicPr>
          <p:nvPr/>
        </p:nvPicPr>
        <p:blipFill rotWithShape="1">
          <a:blip r:embed="rId4"/>
          <a:srcRect t="23442"/>
          <a:stretch/>
        </p:blipFill>
        <p:spPr>
          <a:xfrm>
            <a:off x="142539" y="4203404"/>
            <a:ext cx="2266735" cy="2192933"/>
          </a:xfrm>
          <a:prstGeom prst="rect">
            <a:avLst/>
          </a:prstGeom>
        </p:spPr>
      </p:pic>
    </p:spTree>
    <p:extLst>
      <p:ext uri="{BB962C8B-B14F-4D97-AF65-F5344CB8AC3E}">
        <p14:creationId xmlns:p14="http://schemas.microsoft.com/office/powerpoint/2010/main" val="1820638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into the future</a:t>
            </a:r>
            <a:endParaRPr lang="en-US" dirty="0"/>
          </a:p>
        </p:txBody>
      </p:sp>
      <p:sp>
        <p:nvSpPr>
          <p:cNvPr id="3" name="Content Placeholder 2"/>
          <p:cNvSpPr>
            <a:spLocks noGrp="1"/>
          </p:cNvSpPr>
          <p:nvPr>
            <p:ph idx="1"/>
          </p:nvPr>
        </p:nvSpPr>
        <p:spPr/>
        <p:txBody>
          <a:bodyPr/>
          <a:lstStyle/>
          <a:p>
            <a:r>
              <a:rPr lang="en-US" dirty="0" smtClean="0"/>
              <a:t>Our estimates will be more timely and on schedule!</a:t>
            </a:r>
          </a:p>
          <a:p>
            <a:pPr lvl="1">
              <a:buFont typeface="Wingdings" panose="05000000000000000000" pitchFamily="2" charset="2"/>
              <a:buChar char="Ø"/>
            </a:pPr>
            <a:r>
              <a:rPr lang="en-US" i="1" dirty="0" smtClean="0"/>
              <a:t>The 2017 estimates will be available in October, 2018</a:t>
            </a:r>
          </a:p>
          <a:p>
            <a:pPr lvl="1">
              <a:buFont typeface="Wingdings" panose="05000000000000000000" pitchFamily="2" charset="2"/>
              <a:buChar char="Ø"/>
            </a:pPr>
            <a:endParaRPr lang="en-US" i="1" dirty="0"/>
          </a:p>
          <a:p>
            <a:r>
              <a:rPr lang="en-US" dirty="0" smtClean="0"/>
              <a:t>We are exploring ways to include more local experts in our reviewers group.</a:t>
            </a:r>
          </a:p>
          <a:p>
            <a:endParaRPr lang="en-US" dirty="0"/>
          </a:p>
          <a:p>
            <a:r>
              <a:rPr lang="en-US" dirty="0" smtClean="0"/>
              <a:t>Making year-to-year estimates more comparable</a:t>
            </a:r>
            <a:endParaRPr lang="en-US" dirty="0"/>
          </a:p>
        </p:txBody>
      </p:sp>
    </p:spTree>
    <p:extLst>
      <p:ext uri="{BB962C8B-B14F-4D97-AF65-F5344CB8AC3E}">
        <p14:creationId xmlns:p14="http://schemas.microsoft.com/office/powerpoint/2010/main" val="244877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grpSp>
        <p:nvGrpSpPr>
          <p:cNvPr id="2" name="Group 1"/>
          <p:cNvGrpSpPr/>
          <p:nvPr/>
        </p:nvGrpSpPr>
        <p:grpSpPr>
          <a:xfrm>
            <a:off x="914400" y="2037963"/>
            <a:ext cx="8229600" cy="4525963"/>
            <a:chOff x="2590800" y="1676405"/>
            <a:chExt cx="8229600" cy="4525963"/>
          </a:xfrm>
        </p:grpSpPr>
        <p:sp>
          <p:nvSpPr>
            <p:cNvPr id="11" name="Content Placeholder 2"/>
            <p:cNvSpPr txBox="1">
              <a:spLocks/>
            </p:cNvSpPr>
            <p:nvPr/>
          </p:nvSpPr>
          <p:spPr>
            <a:xfrm>
              <a:off x="2590800" y="1676405"/>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endParaRPr lang="en-US" dirty="0"/>
            </a:p>
            <a:p>
              <a:pPr lvl="1">
                <a:buFont typeface="Arial" panose="020B0604020202020204" pitchFamily="34" charset="0"/>
                <a:buNone/>
              </a:pPr>
              <a:r>
                <a:rPr lang="en-US" dirty="0">
                  <a:solidFill>
                    <a:schemeClr val="accent5">
                      <a:lumMod val="50000"/>
                    </a:schemeClr>
                  </a:solidFill>
                </a:rPr>
                <a:t>Office: </a:t>
              </a:r>
              <a:r>
                <a:rPr lang="en-US" dirty="0" smtClean="0">
                  <a:solidFill>
                    <a:schemeClr val="accent5">
                      <a:lumMod val="50000"/>
                    </a:schemeClr>
                  </a:solidFill>
                </a:rPr>
                <a:t>(210) 458-3179</a:t>
              </a:r>
              <a:endParaRPr lang="en-US" dirty="0">
                <a:solidFill>
                  <a:schemeClr val="accent5">
                    <a:lumMod val="50000"/>
                  </a:schemeClr>
                </a:solidFill>
              </a:endParaRPr>
            </a:p>
            <a:p>
              <a:pPr lvl="1">
                <a:buFont typeface="Arial" panose="020B0604020202020204" pitchFamily="34" charset="0"/>
                <a:buNone/>
              </a:pPr>
              <a:r>
                <a:rPr lang="en-US" dirty="0">
                  <a:solidFill>
                    <a:schemeClr val="accent5">
                      <a:lumMod val="50000"/>
                    </a:schemeClr>
                  </a:solidFill>
                </a:rPr>
                <a:t>	</a:t>
              </a:r>
              <a:r>
                <a:rPr lang="en-US" dirty="0" smtClean="0">
                  <a:solidFill>
                    <a:schemeClr val="accent5">
                      <a:lumMod val="50000"/>
                    </a:schemeClr>
                  </a:solidFill>
                </a:rPr>
                <a:t> 	   </a:t>
              </a:r>
              <a:r>
                <a:rPr lang="en-US" dirty="0" smtClean="0">
                  <a:hlinkClick r:id="rId3"/>
                </a:rPr>
                <a:t>Helen.You@utsa.edu</a:t>
              </a:r>
              <a:r>
                <a:rPr lang="en-US" dirty="0" smtClean="0"/>
                <a:t> </a:t>
              </a:r>
            </a:p>
            <a:p>
              <a:pPr lvl="1">
                <a:buFont typeface="Arial" panose="020B0604020202020204" pitchFamily="34" charset="0"/>
                <a:buNone/>
              </a:pPr>
              <a:r>
                <a:rPr lang="en-US" dirty="0"/>
                <a:t>	</a:t>
              </a:r>
              <a:r>
                <a:rPr lang="en-US" dirty="0" smtClean="0"/>
                <a:t>	   </a:t>
              </a:r>
              <a:r>
                <a:rPr lang="en-US" dirty="0" smtClean="0">
                  <a:solidFill>
                    <a:schemeClr val="accent5">
                      <a:lumMod val="50000"/>
                    </a:schemeClr>
                  </a:solidFill>
                  <a:hlinkClick r:id="rId4"/>
                </a:rPr>
                <a:t>demographics.texas.gov</a:t>
              </a:r>
              <a:r>
                <a:rPr lang="en-US" dirty="0" smtClean="0">
                  <a:solidFill>
                    <a:schemeClr val="accent5">
                      <a:lumMod val="50000"/>
                    </a:schemeClr>
                  </a:solidFill>
                </a:rPr>
                <a:t> </a:t>
              </a:r>
              <a:r>
                <a:rPr lang="en-US" dirty="0" smtClean="0"/>
                <a:t> </a:t>
              </a:r>
              <a:endParaRPr lang="en-US" dirty="0"/>
            </a:p>
          </p:txBody>
        </p:sp>
        <p:sp>
          <p:nvSpPr>
            <p:cNvPr id="12" name="Rectangle 11"/>
            <p:cNvSpPr/>
            <p:nvPr/>
          </p:nvSpPr>
          <p:spPr>
            <a:xfrm>
              <a:off x="2819400" y="1905006"/>
              <a:ext cx="3902800" cy="769441"/>
            </a:xfrm>
            <a:prstGeom prst="rect">
              <a:avLst/>
            </a:prstGeom>
          </p:spPr>
          <p:txBody>
            <a:bodyPr wrap="none">
              <a:spAutoFit/>
            </a:bodyPr>
            <a:lstStyle/>
            <a:p>
              <a:pPr eaLnBrk="1" hangingPunct="1">
                <a:buNone/>
              </a:pPr>
              <a:r>
                <a:rPr lang="en-US" sz="4400" dirty="0" smtClean="0">
                  <a:solidFill>
                    <a:schemeClr val="accent5">
                      <a:lumMod val="50000"/>
                    </a:schemeClr>
                  </a:solidFill>
                  <a:latin typeface="+mj-lt"/>
                </a:rPr>
                <a:t>Helen You, </a:t>
              </a:r>
              <a:r>
                <a:rPr lang="en-US" sz="4400" dirty="0">
                  <a:solidFill>
                    <a:schemeClr val="accent5">
                      <a:lumMod val="50000"/>
                    </a:schemeClr>
                  </a:solidFill>
                  <a:latin typeface="+mj-lt"/>
                </a:rPr>
                <a:t>Ph.D.</a:t>
              </a:r>
            </a:p>
          </p:txBody>
        </p:sp>
        <p:grpSp>
          <p:nvGrpSpPr>
            <p:cNvPr id="13" name="Group 12"/>
            <p:cNvGrpSpPr/>
            <p:nvPr/>
          </p:nvGrpSpPr>
          <p:grpSpPr>
            <a:xfrm>
              <a:off x="3159701" y="4061868"/>
              <a:ext cx="5896037" cy="461665"/>
              <a:chOff x="1600524" y="4688713"/>
              <a:chExt cx="5896036" cy="461665"/>
            </a:xfrm>
          </p:grpSpPr>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524" y="4729277"/>
                <a:ext cx="380534" cy="380535"/>
              </a:xfrm>
              <a:prstGeom prst="rect">
                <a:avLst/>
              </a:prstGeom>
            </p:spPr>
          </p:pic>
          <p:sp>
            <p:nvSpPr>
              <p:cNvPr id="15" name="TextBox 14"/>
              <p:cNvSpPr txBox="1"/>
              <p:nvPr/>
            </p:nvSpPr>
            <p:spPr>
              <a:xfrm>
                <a:off x="2165193" y="4688713"/>
                <a:ext cx="5331367" cy="461665"/>
              </a:xfrm>
              <a:prstGeom prst="rect">
                <a:avLst/>
              </a:prstGeom>
              <a:noFill/>
            </p:spPr>
            <p:txBody>
              <a:bodyPr wrap="square" rtlCol="0">
                <a:spAutoFit/>
              </a:bodyPr>
              <a:lstStyle/>
              <a:p>
                <a:r>
                  <a:rPr lang="en-US" sz="2400" dirty="0" smtClean="0">
                    <a:solidFill>
                      <a:schemeClr val="accent5">
                        <a:lumMod val="50000"/>
                      </a:schemeClr>
                    </a:solidFill>
                  </a:rPr>
                  <a:t>@</a:t>
                </a:r>
                <a:r>
                  <a:rPr lang="en-US" sz="2400" dirty="0">
                    <a:solidFill>
                      <a:schemeClr val="accent5">
                        <a:lumMod val="50000"/>
                      </a:schemeClr>
                    </a:solidFill>
                  </a:rPr>
                  <a:t>TexasDemography</a:t>
                </a:r>
              </a:p>
            </p:txBody>
          </p:sp>
        </p:grpSp>
        <p:pic>
          <p:nvPicPr>
            <p:cNvPr id="16" name="Picture 15"/>
            <p:cNvPicPr>
              <a:picLocks noChangeAspect="1"/>
            </p:cNvPicPr>
            <p:nvPr/>
          </p:nvPicPr>
          <p:blipFill>
            <a:blip r:embed="rId6"/>
            <a:stretch>
              <a:fillRect/>
            </a:stretch>
          </p:blipFill>
          <p:spPr>
            <a:xfrm>
              <a:off x="3165988" y="3693908"/>
              <a:ext cx="367960" cy="367960"/>
            </a:xfrm>
            <a:prstGeom prst="rect">
              <a:avLst/>
            </a:prstGeom>
          </p:spPr>
        </p:pic>
        <p:pic>
          <p:nvPicPr>
            <p:cNvPr id="17" name="Picture 16"/>
            <p:cNvPicPr>
              <a:picLocks noChangeAspect="1"/>
            </p:cNvPicPr>
            <p:nvPr/>
          </p:nvPicPr>
          <p:blipFill>
            <a:blip r:embed="rId7"/>
            <a:stretch>
              <a:fillRect/>
            </a:stretch>
          </p:blipFill>
          <p:spPr>
            <a:xfrm>
              <a:off x="3119581" y="3230379"/>
              <a:ext cx="463527" cy="463527"/>
            </a:xfrm>
            <a:prstGeom prst="rect">
              <a:avLst/>
            </a:prstGeom>
          </p:spPr>
        </p:pic>
      </p:grpSp>
    </p:spTree>
    <p:extLst>
      <p:ext uri="{BB962C8B-B14F-4D97-AF65-F5344CB8AC3E}">
        <p14:creationId xmlns:p14="http://schemas.microsoft.com/office/powerpoint/2010/main" val="697828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the 2016 population estimates</a:t>
            </a:r>
            <a:endParaRPr lang="en-US" dirty="0"/>
          </a:p>
        </p:txBody>
      </p:sp>
      <p:sp>
        <p:nvSpPr>
          <p:cNvPr id="3" name="Content Placeholder 2"/>
          <p:cNvSpPr>
            <a:spLocks noGrp="1"/>
          </p:cNvSpPr>
          <p:nvPr>
            <p:ph idx="1"/>
          </p:nvPr>
        </p:nvSpPr>
        <p:spPr/>
        <p:txBody>
          <a:bodyPr/>
          <a:lstStyle/>
          <a:p>
            <a:endParaRPr lang="en-US" dirty="0" smtClean="0"/>
          </a:p>
          <a:p>
            <a:r>
              <a:rPr lang="en-US" b="1" dirty="0" smtClean="0"/>
              <a:t>Total populations of counties </a:t>
            </a:r>
          </a:p>
          <a:p>
            <a:endParaRPr lang="en-US" b="1" dirty="0" smtClean="0"/>
          </a:p>
          <a:p>
            <a:r>
              <a:rPr lang="en-US" b="1" dirty="0" smtClean="0"/>
              <a:t>Total populations of places </a:t>
            </a:r>
          </a:p>
          <a:p>
            <a:endParaRPr lang="en-US" b="1" dirty="0" smtClean="0"/>
          </a:p>
          <a:p>
            <a:r>
              <a:rPr lang="en-US" b="1" dirty="0" smtClean="0"/>
              <a:t>County populations by age, sex and race/ethnicity</a:t>
            </a:r>
            <a:endParaRPr lang="en-US" dirty="0"/>
          </a:p>
        </p:txBody>
      </p:sp>
      <p:sp>
        <p:nvSpPr>
          <p:cNvPr id="8" name="TextBox 7"/>
          <p:cNvSpPr txBox="1"/>
          <p:nvPr/>
        </p:nvSpPr>
        <p:spPr>
          <a:xfrm>
            <a:off x="5095629" y="2063262"/>
            <a:ext cx="118872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smtClean="0"/>
              <a:t>Done</a:t>
            </a:r>
            <a:r>
              <a:rPr lang="en-US" dirty="0" smtClean="0"/>
              <a:t>!</a:t>
            </a:r>
            <a:endParaRPr lang="en-US" dirty="0"/>
          </a:p>
        </p:txBody>
      </p:sp>
      <p:sp>
        <p:nvSpPr>
          <p:cNvPr id="9" name="TextBox 8"/>
          <p:cNvSpPr txBox="1"/>
          <p:nvPr/>
        </p:nvSpPr>
        <p:spPr>
          <a:xfrm>
            <a:off x="4919782" y="3076973"/>
            <a:ext cx="1973387" cy="400110"/>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t>Internal</a:t>
            </a:r>
            <a:r>
              <a:rPr lang="en-US" sz="2000" dirty="0" smtClean="0"/>
              <a:t> Review!</a:t>
            </a:r>
            <a:endParaRPr lang="en-US" sz="2000" dirty="0"/>
          </a:p>
        </p:txBody>
      </p:sp>
      <p:sp>
        <p:nvSpPr>
          <p:cNvPr id="10" name="TextBox 9"/>
          <p:cNvSpPr txBox="1"/>
          <p:nvPr/>
        </p:nvSpPr>
        <p:spPr>
          <a:xfrm>
            <a:off x="7137203" y="4557346"/>
            <a:ext cx="1371600" cy="400110"/>
          </a:xfrm>
          <a:prstGeom prst="rect">
            <a:avLst/>
          </a:prstGeom>
          <a:solidFill>
            <a:srgbClr val="D56A5B"/>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t>In Progress</a:t>
            </a:r>
            <a:endParaRPr lang="en-US" sz="2000" b="1" dirty="0"/>
          </a:p>
        </p:txBody>
      </p:sp>
    </p:spTree>
    <p:extLst>
      <p:ext uri="{BB962C8B-B14F-4D97-AF65-F5344CB8AC3E}">
        <p14:creationId xmlns:p14="http://schemas.microsoft.com/office/powerpoint/2010/main" val="26784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anim calcmode="lin" valueType="num">
                                      <p:cBhvr>
                                        <p:cTn id="26" dur="2000" fill="hold"/>
                                        <p:tgtEl>
                                          <p:spTgt spid="10"/>
                                        </p:tgtEl>
                                        <p:attrNameLst>
                                          <p:attrName>ppt_w</p:attrName>
                                        </p:attrNameLst>
                                      </p:cBhvr>
                                      <p:tavLst>
                                        <p:tav tm="0" fmla="#ppt_w*sin(2.5*pi*$)">
                                          <p:val>
                                            <p:fltVal val="0"/>
                                          </p:val>
                                        </p:tav>
                                        <p:tav tm="100000">
                                          <p:val>
                                            <p:fltVal val="1"/>
                                          </p:val>
                                        </p:tav>
                                      </p:tavLst>
                                    </p:anim>
                                    <p:anim calcmode="lin" valueType="num">
                                      <p:cBhvr>
                                        <p:cTn id="2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You can access the data from our website</a:t>
            </a:r>
            <a:br>
              <a:rPr lang="en-US" sz="3200" dirty="0" smtClean="0"/>
            </a:br>
            <a:r>
              <a:rPr lang="en-US" sz="3200" dirty="0"/>
              <a:t>(</a:t>
            </a:r>
            <a:r>
              <a:rPr lang="en-US" sz="3200" i="1" dirty="0"/>
              <a:t>http://</a:t>
            </a:r>
            <a:r>
              <a:rPr lang="en-US" sz="3200" i="1" dirty="0" smtClean="0"/>
              <a:t>demographics.texas.gov</a:t>
            </a:r>
            <a:r>
              <a:rPr lang="en-US" sz="3200" dirty="0" smtClean="0"/>
              <a:t>)</a:t>
            </a:r>
            <a:endParaRPr lang="en-US" sz="3200" dirty="0"/>
          </a:p>
        </p:txBody>
      </p:sp>
      <p:sp>
        <p:nvSpPr>
          <p:cNvPr id="3" name="Content Placeholder 2"/>
          <p:cNvSpPr>
            <a:spLocks noGrp="1"/>
          </p:cNvSpPr>
          <p:nvPr>
            <p:ph idx="1"/>
          </p:nvPr>
        </p:nvSpPr>
        <p:spPr/>
        <p:txBody>
          <a:bodyPr/>
          <a:lstStyle/>
          <a:p>
            <a:pPr marL="0" indent="0">
              <a:buNone/>
            </a:pPr>
            <a:endParaRPr lang="en-US" sz="2400" dirty="0" smtClean="0"/>
          </a:p>
          <a:p>
            <a:endParaRPr lang="en-US" dirty="0"/>
          </a:p>
        </p:txBody>
      </p:sp>
      <p:pic>
        <p:nvPicPr>
          <p:cNvPr id="7" name="Picture 6"/>
          <p:cNvPicPr>
            <a:picLocks noChangeAspect="1"/>
          </p:cNvPicPr>
          <p:nvPr/>
        </p:nvPicPr>
        <p:blipFill>
          <a:blip r:embed="rId2"/>
          <a:stretch>
            <a:fillRect/>
          </a:stretch>
        </p:blipFill>
        <p:spPr>
          <a:xfrm>
            <a:off x="1131276" y="1213339"/>
            <a:ext cx="7332785" cy="5228492"/>
          </a:xfrm>
          <a:prstGeom prst="rect">
            <a:avLst/>
          </a:prstGeom>
        </p:spPr>
      </p:pic>
    </p:spTree>
    <p:extLst>
      <p:ext uri="{BB962C8B-B14F-4D97-AF65-F5344CB8AC3E}">
        <p14:creationId xmlns:p14="http://schemas.microsoft.com/office/powerpoint/2010/main" val="1767674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100" dirty="0" smtClean="0"/>
              <a:t>The TDC Population Estimates and the Census Bureau Estimates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We </a:t>
            </a:r>
            <a:r>
              <a:rPr lang="en-US" dirty="0" smtClean="0"/>
              <a:t>are on a collaborative relationship with the CB estimates team</a:t>
            </a:r>
            <a:r>
              <a:rPr lang="en-US" dirty="0" smtClean="0"/>
              <a:t>;</a:t>
            </a:r>
            <a:endParaRPr lang="en-US" dirty="0"/>
          </a:p>
          <a:p>
            <a:r>
              <a:rPr lang="en-US" dirty="0"/>
              <a:t>We help CB to collect some the data they use;</a:t>
            </a:r>
            <a:endParaRPr lang="en-US" dirty="0" smtClean="0"/>
          </a:p>
          <a:p>
            <a:r>
              <a:rPr lang="en-US" dirty="0"/>
              <a:t>We use Census Bureau state estimates as the control for our county estimates</a:t>
            </a:r>
            <a:r>
              <a:rPr lang="en-US" dirty="0" smtClean="0"/>
              <a:t>;</a:t>
            </a:r>
            <a:endParaRPr lang="en-US" dirty="0" smtClean="0"/>
          </a:p>
          <a:p>
            <a:r>
              <a:rPr lang="en-US" dirty="0" smtClean="0"/>
              <a:t>We utilize different data and methodology;</a:t>
            </a:r>
          </a:p>
          <a:p>
            <a:r>
              <a:rPr lang="en-US" dirty="0" smtClean="0"/>
              <a:t>And due to the timing of data collection and production cycle, our data are usually one year recent than the CB.</a:t>
            </a:r>
          </a:p>
          <a:p>
            <a:r>
              <a:rPr lang="en-US" dirty="0" smtClean="0"/>
              <a:t>In most cases, the two estimates are within the range of each other.</a:t>
            </a:r>
          </a:p>
          <a:p>
            <a:endParaRPr lang="en-US" dirty="0"/>
          </a:p>
        </p:txBody>
      </p:sp>
    </p:spTree>
    <p:extLst>
      <p:ext uri="{BB962C8B-B14F-4D97-AF65-F5344CB8AC3E}">
        <p14:creationId xmlns:p14="http://schemas.microsoft.com/office/powerpoint/2010/main" val="287800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collect …</a:t>
            </a:r>
            <a:endParaRPr lang="en-US" dirty="0"/>
          </a:p>
        </p:txBody>
      </p:sp>
      <p:sp>
        <p:nvSpPr>
          <p:cNvPr id="3" name="Content Placeholder 2"/>
          <p:cNvSpPr>
            <a:spLocks noGrp="1"/>
          </p:cNvSpPr>
          <p:nvPr>
            <p:ph idx="1"/>
          </p:nvPr>
        </p:nvSpPr>
        <p:spPr/>
        <p:txBody>
          <a:bodyPr/>
          <a:lstStyle/>
          <a:p>
            <a:r>
              <a:rPr lang="en-US" dirty="0" smtClean="0"/>
              <a:t>SURVEY data </a:t>
            </a:r>
            <a:r>
              <a:rPr lang="en-US" dirty="0"/>
              <a:t>– private </a:t>
            </a:r>
            <a:r>
              <a:rPr lang="en-US" dirty="0" smtClean="0"/>
              <a:t>schools, annexation and boundary changes, and building permits …</a:t>
            </a:r>
          </a:p>
          <a:p>
            <a:endParaRPr lang="en-US" dirty="0" smtClean="0"/>
          </a:p>
          <a:p>
            <a:r>
              <a:rPr lang="en-US" dirty="0" smtClean="0"/>
              <a:t>ADMINISTRATIVE </a:t>
            </a:r>
            <a:r>
              <a:rPr lang="en-US" dirty="0"/>
              <a:t>data – </a:t>
            </a:r>
            <a:r>
              <a:rPr lang="en-US" dirty="0" smtClean="0"/>
              <a:t>vital statistics, voter registration, vehicle registration, nursing homes, </a:t>
            </a:r>
            <a:r>
              <a:rPr lang="en-US" dirty="0" err="1" smtClean="0"/>
              <a:t>medicare</a:t>
            </a:r>
            <a:r>
              <a:rPr lang="en-US" dirty="0" smtClean="0"/>
              <a:t>, prison and correctional facilities …</a:t>
            </a:r>
          </a:p>
          <a:p>
            <a:endParaRPr lang="en-US" dirty="0" smtClean="0"/>
          </a:p>
          <a:p>
            <a:r>
              <a:rPr lang="en-US" dirty="0" smtClean="0"/>
              <a:t>Public data – decennial census, ACS …</a:t>
            </a:r>
            <a:endParaRPr lang="en-US" dirty="0"/>
          </a:p>
        </p:txBody>
      </p:sp>
    </p:spTree>
    <p:extLst>
      <p:ext uri="{BB962C8B-B14F-4D97-AF65-F5344CB8AC3E}">
        <p14:creationId xmlns:p14="http://schemas.microsoft.com/office/powerpoint/2010/main" val="118622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methodology we used …</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Top down</a:t>
            </a:r>
          </a:p>
          <a:p>
            <a:pPr marL="457200" lvl="1" indent="0">
              <a:buNone/>
            </a:pPr>
            <a:r>
              <a:rPr lang="en-US" dirty="0" smtClean="0"/>
              <a:t>-- County population estimates are controlled to the state estimates and place estimates are controlled to the county estimates</a:t>
            </a:r>
          </a:p>
          <a:p>
            <a:r>
              <a:rPr lang="en-US" sz="3200" dirty="0"/>
              <a:t>Three methods for the county and place </a:t>
            </a:r>
            <a:r>
              <a:rPr lang="en-US" sz="3200" dirty="0" smtClean="0"/>
              <a:t>totals</a:t>
            </a:r>
          </a:p>
          <a:p>
            <a:pPr lvl="1">
              <a:buFont typeface="Wingdings" panose="05000000000000000000" pitchFamily="2" charset="2"/>
              <a:buChar char="Ø"/>
            </a:pPr>
            <a:r>
              <a:rPr lang="en-US" dirty="0"/>
              <a:t>Housing Unit</a:t>
            </a:r>
          </a:p>
          <a:p>
            <a:pPr lvl="1">
              <a:buFont typeface="Wingdings" panose="05000000000000000000" pitchFamily="2" charset="2"/>
              <a:buChar char="Ø"/>
            </a:pPr>
            <a:r>
              <a:rPr lang="en-US" dirty="0" smtClean="0"/>
              <a:t>Cohort component II</a:t>
            </a:r>
          </a:p>
          <a:p>
            <a:pPr lvl="1">
              <a:buFont typeface="Wingdings" panose="05000000000000000000" pitchFamily="2" charset="2"/>
              <a:buChar char="Ø"/>
            </a:pPr>
            <a:r>
              <a:rPr lang="en-US" dirty="0" smtClean="0"/>
              <a:t>Ratio Correlation</a:t>
            </a:r>
          </a:p>
          <a:p>
            <a:r>
              <a:rPr lang="en-US" sz="3200" dirty="0" smtClean="0"/>
              <a:t>“</a:t>
            </a:r>
            <a:r>
              <a:rPr lang="en-US" sz="3200" dirty="0"/>
              <a:t>Projected” </a:t>
            </a:r>
            <a:r>
              <a:rPr lang="en-US" sz="3200" dirty="0" smtClean="0"/>
              <a:t>age-sex-race </a:t>
            </a:r>
            <a:r>
              <a:rPr lang="en-US" sz="3200" dirty="0"/>
              <a:t>distribution applied to county total to obtain estimates </a:t>
            </a:r>
            <a:r>
              <a:rPr lang="en-US" sz="3200" dirty="0" smtClean="0"/>
              <a:t>with demographic details.</a:t>
            </a:r>
            <a:endParaRPr lang="en-US" sz="3200" dirty="0"/>
          </a:p>
          <a:p>
            <a:pPr marL="45720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7966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43000" y="304800"/>
            <a:ext cx="7391400" cy="685800"/>
          </a:xfrm>
        </p:spPr>
        <p:txBody>
          <a:bodyPr>
            <a:normAutofit/>
          </a:bodyPr>
          <a:lstStyle/>
          <a:p>
            <a:r>
              <a:rPr lang="en-US" sz="2400" dirty="0" smtClean="0"/>
              <a:t>10 Most Populous Texas Counties, 2016</a:t>
            </a:r>
            <a:endParaRPr lang="en-US" sz="2400" dirty="0"/>
          </a:p>
        </p:txBody>
      </p:sp>
      <p:sp>
        <p:nvSpPr>
          <p:cNvPr id="4" name="Slide Number Placeholder 3"/>
          <p:cNvSpPr>
            <a:spLocks noGrp="1"/>
          </p:cNvSpPr>
          <p:nvPr>
            <p:ph type="sldNum" sz="quarter" idx="4294967295"/>
          </p:nvPr>
        </p:nvSpPr>
        <p:spPr>
          <a:xfrm>
            <a:off x="6553200" y="6356355"/>
            <a:ext cx="2133600" cy="365125"/>
          </a:xfrm>
          <a:prstGeom prst="rect">
            <a:avLst/>
          </a:prstGeom>
        </p:spPr>
        <p:txBody>
          <a:bodyPr/>
          <a:lstStyle/>
          <a:p>
            <a:fld id="{2BC1FA3B-F0C1-4F58-90BE-DCC7501F4B28}" type="slidenum">
              <a:rPr lang="en-US" smtClean="0"/>
              <a:pPr/>
              <a:t>7</a:t>
            </a:fld>
            <a:endParaRPr lang="en-US" dirty="0"/>
          </a:p>
        </p:txBody>
      </p:sp>
      <p:graphicFrame>
        <p:nvGraphicFramePr>
          <p:cNvPr id="6" name="Table 5"/>
          <p:cNvGraphicFramePr>
            <a:graphicFrameLocks noGrp="1"/>
          </p:cNvGraphicFramePr>
          <p:nvPr>
            <p:extLst/>
          </p:nvPr>
        </p:nvGraphicFramePr>
        <p:xfrm>
          <a:off x="726558" y="1427291"/>
          <a:ext cx="7690885" cy="4949056"/>
        </p:xfrm>
        <a:graphic>
          <a:graphicData uri="http://schemas.openxmlformats.org/drawingml/2006/table">
            <a:tbl>
              <a:tblPr firstRow="1" bandRow="1">
                <a:tableStyleId>{5C22544A-7EE6-4342-B048-85BDC9FD1C3A}</a:tableStyleId>
              </a:tblPr>
              <a:tblGrid>
                <a:gridCol w="1941144">
                  <a:extLst>
                    <a:ext uri="{9D8B030D-6E8A-4147-A177-3AD203B41FA5}">
                      <a16:colId xmlns:a16="http://schemas.microsoft.com/office/drawing/2014/main" val="20000"/>
                    </a:ext>
                  </a:extLst>
                </a:gridCol>
                <a:gridCol w="2028246">
                  <a:extLst>
                    <a:ext uri="{9D8B030D-6E8A-4147-A177-3AD203B41FA5}">
                      <a16:colId xmlns:a16="http://schemas.microsoft.com/office/drawing/2014/main" val="20002"/>
                    </a:ext>
                  </a:extLst>
                </a:gridCol>
                <a:gridCol w="1846619">
                  <a:extLst>
                    <a:ext uri="{9D8B030D-6E8A-4147-A177-3AD203B41FA5}">
                      <a16:colId xmlns:a16="http://schemas.microsoft.com/office/drawing/2014/main" val="20003"/>
                    </a:ext>
                  </a:extLst>
                </a:gridCol>
                <a:gridCol w="1874876">
                  <a:extLst>
                    <a:ext uri="{9D8B030D-6E8A-4147-A177-3AD203B41FA5}">
                      <a16:colId xmlns:a16="http://schemas.microsoft.com/office/drawing/2014/main" val="20004"/>
                    </a:ext>
                  </a:extLst>
                </a:gridCol>
              </a:tblGrid>
              <a:tr h="740976">
                <a:tc>
                  <a:txBody>
                    <a:bodyPr/>
                    <a:lstStyle/>
                    <a:p>
                      <a:pPr marL="182880" indent="0" algn="l"/>
                      <a:endParaRPr lang="en-US" sz="1600" b="1" dirty="0">
                        <a:solidFill>
                          <a:schemeClr val="bg1"/>
                        </a:solidFill>
                        <a:latin typeface="+mn-lt"/>
                        <a:cs typeface="Arial" pitchFamily="34" charset="0"/>
                      </a:endParaRPr>
                    </a:p>
                  </a:txBody>
                  <a:tcPr anchor="b"/>
                </a:tc>
                <a:tc>
                  <a:txBody>
                    <a:bodyPr/>
                    <a:lstStyle/>
                    <a:p>
                      <a:pPr marL="182880" indent="0" algn="ctr" defTabSz="914400" rtl="0" eaLnBrk="1" latinLnBrk="0" hangingPunct="1"/>
                      <a:r>
                        <a:rPr lang="en-US" sz="1600" kern="1200" dirty="0" smtClean="0">
                          <a:solidFill>
                            <a:schemeClr val="bg1"/>
                          </a:solidFill>
                          <a:latin typeface="+mn-lt"/>
                        </a:rPr>
                        <a:t>2016</a:t>
                      </a:r>
                      <a:r>
                        <a:rPr lang="en-US" sz="1600" kern="1200" baseline="0" dirty="0" smtClean="0">
                          <a:solidFill>
                            <a:schemeClr val="bg1"/>
                          </a:solidFill>
                          <a:latin typeface="+mn-lt"/>
                        </a:rPr>
                        <a:t> </a:t>
                      </a:r>
                      <a:r>
                        <a:rPr lang="en-US" sz="1600" kern="1200" dirty="0" smtClean="0">
                          <a:solidFill>
                            <a:schemeClr val="bg1"/>
                          </a:solidFill>
                          <a:latin typeface="+mn-lt"/>
                        </a:rPr>
                        <a:t>Population Estimate</a:t>
                      </a:r>
                      <a:endParaRPr lang="en-US" sz="1600" b="1" kern="1200" dirty="0" smtClean="0">
                        <a:solidFill>
                          <a:schemeClr val="bg1"/>
                        </a:solidFill>
                        <a:latin typeface="+mn-lt"/>
                        <a:ea typeface="+mn-ea"/>
                        <a:cs typeface="Arial" pitchFamily="34" charset="0"/>
                      </a:endParaRPr>
                    </a:p>
                  </a:txBody>
                  <a:tcPr anchor="b"/>
                </a:tc>
                <a:tc>
                  <a:txBody>
                    <a:bodyPr/>
                    <a:lstStyle/>
                    <a:p>
                      <a:pPr marL="182880" indent="0" algn="ctr" defTabSz="914400" rtl="0" eaLnBrk="1" latinLnBrk="0" hangingPunct="1"/>
                      <a:r>
                        <a:rPr lang="en-US" sz="1600" kern="1200" dirty="0" smtClean="0">
                          <a:solidFill>
                            <a:schemeClr val="bg1"/>
                          </a:solidFill>
                          <a:latin typeface="+mn-lt"/>
                        </a:rPr>
                        <a:t>2010 Population</a:t>
                      </a:r>
                    </a:p>
                  </a:txBody>
                  <a:tcPr anchor="b"/>
                </a:tc>
                <a:tc>
                  <a:txBody>
                    <a:bodyPr/>
                    <a:lstStyle/>
                    <a:p>
                      <a:pPr marL="182880" indent="0" algn="ctr" defTabSz="914400" rtl="0" eaLnBrk="1" latinLnBrk="0" hangingPunct="1"/>
                      <a:r>
                        <a:rPr lang="en-US" sz="1600" kern="1200" dirty="0" smtClean="0">
                          <a:solidFill>
                            <a:schemeClr val="bg1"/>
                          </a:solidFill>
                          <a:latin typeface="+mn-lt"/>
                        </a:rPr>
                        <a:t>Numeric</a:t>
                      </a:r>
                      <a:r>
                        <a:rPr lang="en-US" sz="1600" kern="1200" baseline="0" dirty="0" smtClean="0">
                          <a:solidFill>
                            <a:schemeClr val="bg1"/>
                          </a:solidFill>
                          <a:latin typeface="+mn-lt"/>
                        </a:rPr>
                        <a:t> </a:t>
                      </a:r>
                      <a:r>
                        <a:rPr lang="en-US" sz="1600" kern="1200" dirty="0" smtClean="0">
                          <a:solidFill>
                            <a:schemeClr val="bg1"/>
                          </a:solidFill>
                          <a:latin typeface="+mn-lt"/>
                        </a:rPr>
                        <a:t>Change</a:t>
                      </a:r>
                    </a:p>
                    <a:p>
                      <a:pPr marL="182880" indent="0" algn="ctr" defTabSz="914400" rtl="0" eaLnBrk="1" latinLnBrk="0" hangingPunct="1"/>
                      <a:r>
                        <a:rPr lang="en-US" sz="1600" kern="1200" dirty="0" smtClean="0">
                          <a:solidFill>
                            <a:schemeClr val="bg1"/>
                          </a:solidFill>
                          <a:latin typeface="+mn-lt"/>
                        </a:rPr>
                        <a:t>2010-2016</a:t>
                      </a:r>
                      <a:endParaRPr lang="en-US" sz="1600" b="1" kern="1200" dirty="0" smtClean="0">
                        <a:solidFill>
                          <a:schemeClr val="bg1"/>
                        </a:solidFill>
                        <a:latin typeface="+mn-lt"/>
                        <a:ea typeface="+mn-ea"/>
                        <a:cs typeface="Arial" pitchFamily="34" charset="0"/>
                      </a:endParaRPr>
                    </a:p>
                  </a:txBody>
                  <a:tcPr anchor="b"/>
                </a:tc>
                <a:extLst>
                  <a:ext uri="{0D108BD9-81ED-4DB2-BD59-A6C34878D82A}">
                    <a16:rowId xmlns:a16="http://schemas.microsoft.com/office/drawing/2014/main" val="10000"/>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Harris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4,565,394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4,092,459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472,935</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3"/>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Dallas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2,591,002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2,368,139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222,863</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4"/>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Tarrant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1,984,677</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1,809,034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175,643</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5"/>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Bexar</a:t>
                      </a:r>
                      <a:r>
                        <a:rPr lang="en-US" sz="1600" b="0" i="0" u="none" strike="noStrike" baseline="0" dirty="0" smtClean="0">
                          <a:solidFill>
                            <a:srgbClr val="000000"/>
                          </a:solidFill>
                          <a:effectLst/>
                          <a:latin typeface="Calibri" panose="020F0502020204030204" pitchFamily="34" charset="0"/>
                        </a:rPr>
                        <a:t> County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1,918,444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1,714,773</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203,671</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6"/>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Travis County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1,194,552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1,024,266</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170,286</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35442627"/>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Collin County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959,054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782,341</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176,713</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7"/>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Hidalgo County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855,229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774,773</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80,456</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346138949"/>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El Paso County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841,570</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800,647</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40,923</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373386263"/>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Denton County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805,292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662,614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142,678</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504203548"/>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Fort Bend County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744,199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585,375</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158,824</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162422193"/>
                  </a:ext>
                </a:extLst>
              </a:tr>
            </a:tbl>
          </a:graphicData>
        </a:graphic>
      </p:graphicFrame>
      <p:sp>
        <p:nvSpPr>
          <p:cNvPr id="9" name="Rectangle 8"/>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a:t>
            </a:r>
            <a:r>
              <a:rPr lang="en-US" sz="1200" dirty="0" smtClean="0">
                <a:solidFill>
                  <a:schemeClr val="tx1">
                    <a:lumMod val="50000"/>
                    <a:lumOff val="50000"/>
                  </a:schemeClr>
                </a:solidFill>
              </a:rPr>
              <a:t>Texas Demographic Center 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2092970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97" y="152400"/>
            <a:ext cx="6858000" cy="990600"/>
          </a:xfrm>
        </p:spPr>
        <p:txBody>
          <a:bodyPr>
            <a:noAutofit/>
          </a:bodyPr>
          <a:lstStyle/>
          <a:p>
            <a:r>
              <a:rPr lang="en-US" sz="2400" dirty="0"/>
              <a:t>Total Estimated Population by County, Texas, </a:t>
            </a:r>
            <a:r>
              <a:rPr lang="en-US" sz="2400" dirty="0" smtClean="0"/>
              <a:t>2016</a:t>
            </a:r>
            <a:endParaRPr lang="en-US" sz="2400" dirty="0"/>
          </a:p>
        </p:txBody>
      </p:sp>
      <p:pic>
        <p:nvPicPr>
          <p:cNvPr id="7" name="Picture 6"/>
          <p:cNvPicPr>
            <a:picLocks noChangeAspect="1"/>
          </p:cNvPicPr>
          <p:nvPr/>
        </p:nvPicPr>
        <p:blipFill rotWithShape="1">
          <a:blip r:embed="rId3"/>
          <a:srcRect t="15515" b="13614"/>
          <a:stretch/>
        </p:blipFill>
        <p:spPr>
          <a:xfrm>
            <a:off x="1634489" y="1143000"/>
            <a:ext cx="5875022" cy="5411961"/>
          </a:xfrm>
          <a:prstGeom prst="rect">
            <a:avLst/>
          </a:prstGeom>
        </p:spPr>
      </p:pic>
      <p:pic>
        <p:nvPicPr>
          <p:cNvPr id="11" name="Picture 10"/>
          <p:cNvPicPr>
            <a:picLocks noChangeAspect="1"/>
          </p:cNvPicPr>
          <p:nvPr/>
        </p:nvPicPr>
        <p:blipFill rotWithShape="1">
          <a:blip r:embed="rId4"/>
          <a:srcRect t="26825"/>
          <a:stretch/>
        </p:blipFill>
        <p:spPr>
          <a:xfrm>
            <a:off x="160714" y="4564616"/>
            <a:ext cx="2443036" cy="1831722"/>
          </a:xfrm>
          <a:prstGeom prst="rect">
            <a:avLst/>
          </a:prstGeom>
        </p:spPr>
      </p:pic>
      <p:sp>
        <p:nvSpPr>
          <p:cNvPr id="13" name="Rectangle 12"/>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a:t>
            </a:r>
            <a:r>
              <a:rPr lang="en-US" sz="1200" dirty="0" smtClean="0">
                <a:solidFill>
                  <a:schemeClr val="tx1">
                    <a:lumMod val="50000"/>
                    <a:lumOff val="50000"/>
                  </a:schemeClr>
                </a:solidFill>
              </a:rPr>
              <a:t>Texas Demographic Center 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370807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Top 10 Counties with Greatest Numeric Change, </a:t>
            </a:r>
            <a:br>
              <a:rPr lang="en-US" sz="2400" dirty="0" smtClean="0"/>
            </a:br>
            <a:r>
              <a:rPr lang="en-US" sz="2400" dirty="0" smtClean="0"/>
              <a:t>2010-2016</a:t>
            </a:r>
            <a:endParaRPr lang="en-US" sz="2400" dirty="0"/>
          </a:p>
        </p:txBody>
      </p:sp>
      <p:sp>
        <p:nvSpPr>
          <p:cNvPr id="4" name="Slide Number Placeholder 3"/>
          <p:cNvSpPr>
            <a:spLocks noGrp="1"/>
          </p:cNvSpPr>
          <p:nvPr>
            <p:ph type="sldNum" sz="quarter" idx="4"/>
          </p:nvPr>
        </p:nvSpPr>
        <p:spPr/>
        <p:txBody>
          <a:bodyPr/>
          <a:lstStyle/>
          <a:p>
            <a:fld id="{2BC1FA3B-F0C1-4F58-90BE-DCC7501F4B28}" type="slidenum">
              <a:rPr lang="en-US" smtClean="0"/>
              <a:pPr/>
              <a:t>9</a:t>
            </a:fld>
            <a:endParaRPr lang="en-US" dirty="0"/>
          </a:p>
        </p:txBody>
      </p:sp>
      <p:graphicFrame>
        <p:nvGraphicFramePr>
          <p:cNvPr id="9" name="Content Placeholder 8"/>
          <p:cNvGraphicFramePr>
            <a:graphicFrameLocks noGrp="1"/>
          </p:cNvGraphicFramePr>
          <p:nvPr>
            <p:ph idx="1"/>
            <p:extLst/>
          </p:nvPr>
        </p:nvGraphicFramePr>
        <p:xfrm>
          <a:off x="726558" y="1447282"/>
          <a:ext cx="7690885" cy="4949056"/>
        </p:xfrm>
        <a:graphic>
          <a:graphicData uri="http://schemas.openxmlformats.org/drawingml/2006/table">
            <a:tbl>
              <a:tblPr firstRow="1" bandRow="1">
                <a:tableStyleId>{5C22544A-7EE6-4342-B048-85BDC9FD1C3A}</a:tableStyleId>
              </a:tblPr>
              <a:tblGrid>
                <a:gridCol w="1941144">
                  <a:extLst>
                    <a:ext uri="{9D8B030D-6E8A-4147-A177-3AD203B41FA5}">
                      <a16:colId xmlns:a16="http://schemas.microsoft.com/office/drawing/2014/main" val="20000"/>
                    </a:ext>
                  </a:extLst>
                </a:gridCol>
                <a:gridCol w="2028246">
                  <a:extLst>
                    <a:ext uri="{9D8B030D-6E8A-4147-A177-3AD203B41FA5}">
                      <a16:colId xmlns:a16="http://schemas.microsoft.com/office/drawing/2014/main" val="20002"/>
                    </a:ext>
                  </a:extLst>
                </a:gridCol>
                <a:gridCol w="1846619">
                  <a:extLst>
                    <a:ext uri="{9D8B030D-6E8A-4147-A177-3AD203B41FA5}">
                      <a16:colId xmlns:a16="http://schemas.microsoft.com/office/drawing/2014/main" val="20003"/>
                    </a:ext>
                  </a:extLst>
                </a:gridCol>
                <a:gridCol w="1874876">
                  <a:extLst>
                    <a:ext uri="{9D8B030D-6E8A-4147-A177-3AD203B41FA5}">
                      <a16:colId xmlns:a16="http://schemas.microsoft.com/office/drawing/2014/main" val="20004"/>
                    </a:ext>
                  </a:extLst>
                </a:gridCol>
              </a:tblGrid>
              <a:tr h="740976">
                <a:tc>
                  <a:txBody>
                    <a:bodyPr/>
                    <a:lstStyle/>
                    <a:p>
                      <a:pPr marL="182880" indent="0" algn="l"/>
                      <a:endParaRPr lang="en-US" sz="1600" b="1" dirty="0">
                        <a:solidFill>
                          <a:schemeClr val="bg1"/>
                        </a:solidFill>
                        <a:latin typeface="+mn-lt"/>
                        <a:cs typeface="Arial" pitchFamily="34" charset="0"/>
                      </a:endParaRPr>
                    </a:p>
                  </a:txBody>
                  <a:tcPr anchor="b"/>
                </a:tc>
                <a:tc>
                  <a:txBody>
                    <a:bodyPr/>
                    <a:lstStyle/>
                    <a:p>
                      <a:pPr marL="182880" indent="0" algn="ctr" defTabSz="914400" rtl="0" eaLnBrk="1" latinLnBrk="0" hangingPunct="1"/>
                      <a:r>
                        <a:rPr lang="en-US" sz="1600" kern="1200" dirty="0" smtClean="0">
                          <a:solidFill>
                            <a:schemeClr val="bg1"/>
                          </a:solidFill>
                          <a:latin typeface="+mn-lt"/>
                        </a:rPr>
                        <a:t>2016</a:t>
                      </a:r>
                      <a:r>
                        <a:rPr lang="en-US" sz="1600" kern="1200" baseline="0" dirty="0" smtClean="0">
                          <a:solidFill>
                            <a:schemeClr val="bg1"/>
                          </a:solidFill>
                          <a:latin typeface="+mn-lt"/>
                        </a:rPr>
                        <a:t> </a:t>
                      </a:r>
                      <a:r>
                        <a:rPr lang="en-US" sz="1600" kern="1200" dirty="0" smtClean="0">
                          <a:solidFill>
                            <a:schemeClr val="bg1"/>
                          </a:solidFill>
                          <a:latin typeface="+mn-lt"/>
                        </a:rPr>
                        <a:t>Population Estimate</a:t>
                      </a:r>
                      <a:endParaRPr lang="en-US" sz="1600" b="1" kern="1200" dirty="0" smtClean="0">
                        <a:solidFill>
                          <a:schemeClr val="bg1"/>
                        </a:solidFill>
                        <a:latin typeface="+mn-lt"/>
                        <a:ea typeface="+mn-ea"/>
                        <a:cs typeface="Arial" pitchFamily="34" charset="0"/>
                      </a:endParaRPr>
                    </a:p>
                  </a:txBody>
                  <a:tcPr anchor="b"/>
                </a:tc>
                <a:tc>
                  <a:txBody>
                    <a:bodyPr/>
                    <a:lstStyle/>
                    <a:p>
                      <a:pPr marL="182880" indent="0" algn="ctr" defTabSz="914400" rtl="0" eaLnBrk="1" latinLnBrk="0" hangingPunct="1"/>
                      <a:r>
                        <a:rPr lang="en-US" sz="1600" kern="1200" dirty="0" smtClean="0">
                          <a:solidFill>
                            <a:schemeClr val="bg1"/>
                          </a:solidFill>
                          <a:latin typeface="+mn-lt"/>
                        </a:rPr>
                        <a:t>2010 Population</a:t>
                      </a:r>
                    </a:p>
                  </a:txBody>
                  <a:tcPr anchor="b"/>
                </a:tc>
                <a:tc>
                  <a:txBody>
                    <a:bodyPr/>
                    <a:lstStyle/>
                    <a:p>
                      <a:pPr marL="182880" indent="0" algn="ctr" defTabSz="914400" rtl="0" eaLnBrk="1" latinLnBrk="0" hangingPunct="1"/>
                      <a:r>
                        <a:rPr lang="en-US" sz="1600" kern="1200" dirty="0" smtClean="0">
                          <a:solidFill>
                            <a:schemeClr val="bg1"/>
                          </a:solidFill>
                          <a:latin typeface="+mn-lt"/>
                        </a:rPr>
                        <a:t>Numeric</a:t>
                      </a:r>
                      <a:r>
                        <a:rPr lang="en-US" sz="1600" kern="1200" baseline="0" dirty="0" smtClean="0">
                          <a:solidFill>
                            <a:schemeClr val="bg1"/>
                          </a:solidFill>
                          <a:latin typeface="+mn-lt"/>
                        </a:rPr>
                        <a:t> </a:t>
                      </a:r>
                      <a:r>
                        <a:rPr lang="en-US" sz="1600" kern="1200" dirty="0" smtClean="0">
                          <a:solidFill>
                            <a:schemeClr val="bg1"/>
                          </a:solidFill>
                          <a:latin typeface="+mn-lt"/>
                        </a:rPr>
                        <a:t>Change</a:t>
                      </a:r>
                    </a:p>
                    <a:p>
                      <a:pPr marL="182880" indent="0" algn="ctr" defTabSz="914400" rtl="0" eaLnBrk="1" latinLnBrk="0" hangingPunct="1"/>
                      <a:r>
                        <a:rPr lang="en-US" sz="1600" kern="1200" dirty="0" smtClean="0">
                          <a:solidFill>
                            <a:schemeClr val="bg1"/>
                          </a:solidFill>
                          <a:latin typeface="+mn-lt"/>
                        </a:rPr>
                        <a:t>2010-2016</a:t>
                      </a:r>
                      <a:endParaRPr lang="en-US" sz="1600" b="1" kern="1200" dirty="0" smtClean="0">
                        <a:solidFill>
                          <a:schemeClr val="bg1"/>
                        </a:solidFill>
                        <a:latin typeface="+mn-lt"/>
                        <a:ea typeface="+mn-ea"/>
                        <a:cs typeface="Arial" pitchFamily="34" charset="0"/>
                      </a:endParaRPr>
                    </a:p>
                  </a:txBody>
                  <a:tcPr anchor="b"/>
                </a:tc>
                <a:extLst>
                  <a:ext uri="{0D108BD9-81ED-4DB2-BD59-A6C34878D82A}">
                    <a16:rowId xmlns:a16="http://schemas.microsoft.com/office/drawing/2014/main" val="10000"/>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Harris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4,565,394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4,092,459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472,935</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3"/>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Dallas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2,591,002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2,368,139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222,863</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4"/>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Bexar</a:t>
                      </a:r>
                      <a:r>
                        <a:rPr lang="en-US" sz="1600" b="0" i="0" u="none" strike="noStrike" baseline="0" dirty="0" smtClean="0">
                          <a:solidFill>
                            <a:srgbClr val="000000"/>
                          </a:solidFill>
                          <a:effectLst/>
                          <a:latin typeface="Calibri" panose="020F0502020204030204" pitchFamily="34" charset="0"/>
                        </a:rPr>
                        <a:t>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1,918,444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1,714,773</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203,671</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6"/>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Collin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959,054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782,341</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176,713</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0007"/>
                  </a:ext>
                </a:extLst>
              </a:tr>
              <a:tr h="420808">
                <a:tc>
                  <a:txBody>
                    <a:bodyPr/>
                    <a:lstStyle/>
                    <a:p>
                      <a:pPr marL="182880" algn="l" rtl="0" fontAlgn="ctr"/>
                      <a:r>
                        <a:rPr lang="en-US" sz="1600" b="0" i="0" u="none" strike="noStrike" dirty="0" smtClean="0">
                          <a:solidFill>
                            <a:srgbClr val="000000"/>
                          </a:solidFill>
                          <a:effectLst/>
                          <a:latin typeface="Calibri" panose="020F0502020204030204" pitchFamily="34" charset="0"/>
                        </a:rPr>
                        <a:t>Tarrant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1,984,677</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1,809,034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175,643</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93719973"/>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Travis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1,194,552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1,024,266</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170,286</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795815615"/>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Fort Bend County </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744,199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585,375</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158,824</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1162422193"/>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Denton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182880" algn="r" fontAlgn="b">
                        <a:spcBef>
                          <a:spcPts val="0"/>
                        </a:spcBef>
                        <a:spcAft>
                          <a:spcPts val="600"/>
                        </a:spcAft>
                      </a:pPr>
                      <a:r>
                        <a:rPr lang="en-US" sz="1600" b="0" i="0" u="none" strike="noStrike" dirty="0" smtClean="0">
                          <a:solidFill>
                            <a:srgbClr val="000000"/>
                          </a:solidFill>
                          <a:effectLst/>
                          <a:latin typeface="Calibri" panose="020F0502020204030204" pitchFamily="34" charset="0"/>
                        </a:rPr>
                        <a:t>805,292</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662,614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142,678</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967505399"/>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Montgomery</a:t>
                      </a:r>
                      <a:r>
                        <a:rPr lang="en-US" sz="1600" b="0" i="0" u="none" strike="noStrike" baseline="0" dirty="0" smtClean="0">
                          <a:solidFill>
                            <a:srgbClr val="000000"/>
                          </a:solidFill>
                          <a:effectLst/>
                          <a:latin typeface="Calibri" panose="020F0502020204030204" pitchFamily="34" charset="0"/>
                        </a:rPr>
                        <a:t>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557,340</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455,746</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101,594</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051414943"/>
                  </a:ext>
                </a:extLst>
              </a:tr>
              <a:tr h="420808">
                <a:tc>
                  <a:txBody>
                    <a:bodyPr/>
                    <a:lstStyle/>
                    <a:p>
                      <a:pPr marL="182880" algn="l" rtl="0" fontAlgn="b"/>
                      <a:r>
                        <a:rPr lang="en-US" sz="1600" b="0" i="0" u="none" strike="noStrike" dirty="0" smtClean="0">
                          <a:solidFill>
                            <a:srgbClr val="000000"/>
                          </a:solidFill>
                          <a:effectLst/>
                          <a:latin typeface="Calibri" panose="020F0502020204030204" pitchFamily="34" charset="0"/>
                        </a:rPr>
                        <a:t>Williamson County</a:t>
                      </a:r>
                      <a:endParaRPr lang="en-US" sz="16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r" fontAlgn="b"/>
                      <a:r>
                        <a:rPr lang="en-US" sz="1600" b="0" i="0" u="none" strike="noStrike" dirty="0" smtClean="0">
                          <a:solidFill>
                            <a:srgbClr val="000000"/>
                          </a:solidFill>
                          <a:effectLst/>
                          <a:latin typeface="Calibri" panose="020F0502020204030204" pitchFamily="34" charset="0"/>
                        </a:rPr>
                        <a:t>514,534</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422,679</a:t>
                      </a:r>
                      <a:endParaRPr lang="en-US" sz="1600" b="0" i="0" u="none" strike="noStrike" dirty="0">
                        <a:solidFill>
                          <a:srgbClr val="000000"/>
                        </a:solidFill>
                        <a:effectLst/>
                        <a:latin typeface="Calibri" panose="020F0502020204030204" pitchFamily="34" charset="0"/>
                      </a:endParaRPr>
                    </a:p>
                  </a:txBody>
                  <a:tcPr anchor="ctr"/>
                </a:tc>
                <a:tc>
                  <a:txBody>
                    <a:bodyPr/>
                    <a:lstStyle/>
                    <a:p>
                      <a:pPr algn="r" fontAlgn="b"/>
                      <a:r>
                        <a:rPr lang="en-US" sz="1600" b="0" i="0" u="none" strike="noStrike" dirty="0" smtClean="0">
                          <a:solidFill>
                            <a:srgbClr val="000000"/>
                          </a:solidFill>
                          <a:effectLst/>
                          <a:latin typeface="Calibri" panose="020F0502020204030204" pitchFamily="34" charset="0"/>
                        </a:rPr>
                        <a:t>91,855</a:t>
                      </a:r>
                      <a:endParaRPr lang="en-US" sz="1600" b="0" i="0" u="none" strike="noStrike" dirty="0">
                        <a:solidFill>
                          <a:srgbClr val="000000"/>
                        </a:solidFill>
                        <a:effectLst/>
                        <a:latin typeface="Calibri" panose="020F0502020204030204" pitchFamily="34" charset="0"/>
                      </a:endParaRPr>
                    </a:p>
                  </a:txBody>
                  <a:tcPr anchor="ctr"/>
                </a:tc>
                <a:extLst>
                  <a:ext uri="{0D108BD9-81ED-4DB2-BD59-A6C34878D82A}">
                    <a16:rowId xmlns:a16="http://schemas.microsoft.com/office/drawing/2014/main" val="236736536"/>
                  </a:ext>
                </a:extLst>
              </a:tr>
            </a:tbl>
          </a:graphicData>
        </a:graphic>
      </p:graphicFrame>
      <p:sp>
        <p:nvSpPr>
          <p:cNvPr id="10" name="Rectangle 9"/>
          <p:cNvSpPr/>
          <p:nvPr/>
        </p:nvSpPr>
        <p:spPr>
          <a:xfrm>
            <a:off x="0" y="6396338"/>
            <a:ext cx="8001000" cy="461665"/>
          </a:xfrm>
          <a:prstGeom prst="rect">
            <a:avLst/>
          </a:prstGeom>
        </p:spPr>
        <p:txBody>
          <a:bodyPr wrap="square">
            <a:spAutoFit/>
          </a:bodyPr>
          <a:lstStyle/>
          <a:p>
            <a:r>
              <a:rPr lang="en-US" sz="1200" dirty="0">
                <a:solidFill>
                  <a:schemeClr val="tx1">
                    <a:lumMod val="50000"/>
                    <a:lumOff val="50000"/>
                  </a:schemeClr>
                </a:solidFill>
              </a:rPr>
              <a:t>Source: </a:t>
            </a:r>
            <a:r>
              <a:rPr lang="en-US" sz="1200" dirty="0" smtClean="0">
                <a:solidFill>
                  <a:schemeClr val="tx1">
                    <a:lumMod val="50000"/>
                    <a:lumOff val="50000"/>
                  </a:schemeClr>
                </a:solidFill>
              </a:rPr>
              <a:t>Texas Demographic Center 2016 </a:t>
            </a:r>
            <a:r>
              <a:rPr lang="en-US" sz="1200" dirty="0">
                <a:solidFill>
                  <a:schemeClr val="tx1">
                    <a:lumMod val="50000"/>
                    <a:lumOff val="50000"/>
                  </a:schemeClr>
                </a:solidFill>
              </a:rPr>
              <a:t>Population Estimates.					</a:t>
            </a:r>
          </a:p>
        </p:txBody>
      </p:sp>
    </p:spTree>
    <p:extLst>
      <p:ext uri="{BB962C8B-B14F-4D97-AF65-F5344CB8AC3E}">
        <p14:creationId xmlns:p14="http://schemas.microsoft.com/office/powerpoint/2010/main" val="1847291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C Template.potx" id="{2A249118-351B-40C1-9B90-A931C06BEB9A}" vid="{2A0B16B5-6C93-4DDF-8095-C4CAB65AFF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3431</TotalTime>
  <Words>937</Words>
  <Application>Microsoft Office PowerPoint</Application>
  <PresentationFormat>On-screen Show (4:3)</PresentationFormat>
  <Paragraphs>216</Paragraphs>
  <Slides>14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1_Office Theme</vt:lpstr>
      <vt:lpstr>The 2016 TDC Population Estimates</vt:lpstr>
      <vt:lpstr>Status of the 2016 population estimates</vt:lpstr>
      <vt:lpstr>You can access the data from our website (http://demographics.texas.gov)</vt:lpstr>
      <vt:lpstr> The TDC Population Estimates and the Census Bureau Estimates </vt:lpstr>
      <vt:lpstr>We collect …</vt:lpstr>
      <vt:lpstr>The methodology we used …</vt:lpstr>
      <vt:lpstr>10 Most Populous Texas Counties, 2016</vt:lpstr>
      <vt:lpstr>Total Estimated Population by County, Texas, 2016</vt:lpstr>
      <vt:lpstr>Top 10 Counties with Greatest Numeric Change,  2010-2016</vt:lpstr>
      <vt:lpstr>Estimated Population Change, Texas Counties, 2010 to 2016</vt:lpstr>
      <vt:lpstr>Top 10 Fastest Growing Counties,  2010-2016</vt:lpstr>
      <vt:lpstr>Estimated Percent Change of the Total Population by County, Texas, 2010 to 2016</vt:lpstr>
      <vt:lpstr>Looking into the future</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Alfredo Zavala</dc:creator>
  <cp:lastModifiedBy>Helen You</cp:lastModifiedBy>
  <cp:revision>79</cp:revision>
  <cp:lastPrinted>2016-05-17T16:37:45Z</cp:lastPrinted>
  <dcterms:created xsi:type="dcterms:W3CDTF">2016-05-11T21:19:15Z</dcterms:created>
  <dcterms:modified xsi:type="dcterms:W3CDTF">2018-05-24T12:47:53Z</dcterms:modified>
</cp:coreProperties>
</file>