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6.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27.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tags/tag28.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tags/tag29.xml" ContentType="application/vnd.openxmlformats-officedocument.presentationml.tags+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6.xml" ContentType="application/vnd.openxmlformats-officedocument.presentationml.tags+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44.xml" ContentType="application/vnd.openxmlformats-officedocument.presentationml.tags+xml"/>
  <Override PartName="/ppt/notesSlides/notesSlide33.xml" ContentType="application/vnd.openxmlformats-officedocument.presentationml.notesSlide+xml"/>
  <Override PartName="/ppt/tags/tag45.xml" ContentType="application/vnd.openxmlformats-officedocument.presentationml.tags+xml"/>
  <Override PartName="/ppt/notesSlides/notesSlide34.xml" ContentType="application/vnd.openxmlformats-officedocument.presentationml.notesSlide+xml"/>
  <Override PartName="/ppt/tags/tag46.xml" ContentType="application/vnd.openxmlformats-officedocument.presentationml.tags+xml"/>
  <Override PartName="/ppt/notesSlides/notesSlide35.xml" ContentType="application/vnd.openxmlformats-officedocument.presentationml.notesSlide+xml"/>
  <Override PartName="/ppt/tags/tag47.xml" ContentType="application/vnd.openxmlformats-officedocument.presentationml.tags+xml"/>
  <Override PartName="/ppt/notesSlides/notesSlide3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48.xml" ContentType="application/vnd.openxmlformats-officedocument.presentationml.tags+xml"/>
  <Override PartName="/ppt/notesSlides/notesSlide37.xml" ContentType="application/vnd.openxmlformats-officedocument.presentationml.notesSlide+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54.xml" ContentType="application/vnd.openxmlformats-officedocument.presentationml.tags+xml"/>
  <Override PartName="/ppt/notesSlides/notesSlide43.xml" ContentType="application/vnd.openxmlformats-officedocument.presentationml.notesSlide+xml"/>
  <Override PartName="/ppt/tags/tag55.xml" ContentType="application/vnd.openxmlformats-officedocument.presentationml.tags+xml"/>
  <Override PartName="/ppt/notesSlides/notesSlide44.xml" ContentType="application/vnd.openxmlformats-officedocument.presentationml.notesSlide+xml"/>
  <Override PartName="/ppt/tags/tag5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57.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4687" r:id="rId2"/>
    <p:sldMasterId id="2147484702" r:id="rId3"/>
  </p:sldMasterIdLst>
  <p:notesMasterIdLst>
    <p:notesMasterId r:id="rId51"/>
  </p:notesMasterIdLst>
  <p:handoutMasterIdLst>
    <p:handoutMasterId r:id="rId52"/>
  </p:handoutMasterIdLst>
  <p:sldIdLst>
    <p:sldId id="1871" r:id="rId4"/>
    <p:sldId id="1942" r:id="rId5"/>
    <p:sldId id="2015" r:id="rId6"/>
    <p:sldId id="1915" r:id="rId7"/>
    <p:sldId id="2016" r:id="rId8"/>
    <p:sldId id="1879" r:id="rId9"/>
    <p:sldId id="1987" r:id="rId10"/>
    <p:sldId id="1917" r:id="rId11"/>
    <p:sldId id="2017" r:id="rId12"/>
    <p:sldId id="2005" r:id="rId13"/>
    <p:sldId id="2018" r:id="rId14"/>
    <p:sldId id="2025" r:id="rId15"/>
    <p:sldId id="2059" r:id="rId16"/>
    <p:sldId id="1934" r:id="rId17"/>
    <p:sldId id="1997" r:id="rId18"/>
    <p:sldId id="2040" r:id="rId19"/>
    <p:sldId id="2062" r:id="rId20"/>
    <p:sldId id="2063" r:id="rId21"/>
    <p:sldId id="2060" r:id="rId22"/>
    <p:sldId id="2013" r:id="rId23"/>
    <p:sldId id="1978" r:id="rId24"/>
    <p:sldId id="2032" r:id="rId25"/>
    <p:sldId id="1989" r:id="rId26"/>
    <p:sldId id="2035" r:id="rId27"/>
    <p:sldId id="2036" r:id="rId28"/>
    <p:sldId id="1990" r:id="rId29"/>
    <p:sldId id="2037" r:id="rId30"/>
    <p:sldId id="2030" r:id="rId31"/>
    <p:sldId id="1991" r:id="rId32"/>
    <p:sldId id="2031" r:id="rId33"/>
    <p:sldId id="1992" r:id="rId34"/>
    <p:sldId id="1930" r:id="rId35"/>
    <p:sldId id="1960" r:id="rId36"/>
    <p:sldId id="2007" r:id="rId37"/>
    <p:sldId id="2061" r:id="rId38"/>
    <p:sldId id="1975" r:id="rId39"/>
    <p:sldId id="1973" r:id="rId40"/>
    <p:sldId id="1961" r:id="rId41"/>
    <p:sldId id="2009" r:id="rId42"/>
    <p:sldId id="2033" r:id="rId43"/>
    <p:sldId id="2064" r:id="rId44"/>
    <p:sldId id="1963" r:id="rId45"/>
    <p:sldId id="2004" r:id="rId46"/>
    <p:sldId id="2021" r:id="rId47"/>
    <p:sldId id="2079" r:id="rId48"/>
    <p:sldId id="2066" r:id="rId49"/>
    <p:sldId id="2080"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0" orient="horz" pos="4080" userDrawn="1">
          <p15:clr>
            <a:srgbClr val="A4A3A4"/>
          </p15:clr>
        </p15:guide>
        <p15:guide id="21" pos="2880" userDrawn="1">
          <p15:clr>
            <a:srgbClr val="A4A3A4"/>
          </p15:clr>
        </p15:guide>
        <p15:guide id="22" orient="horz" pos="368" userDrawn="1">
          <p15:clr>
            <a:srgbClr val="A4A3A4"/>
          </p15:clr>
        </p15:guide>
        <p15:guide id="23" pos="2980" userDrawn="1">
          <p15:clr>
            <a:srgbClr val="A4A3A4"/>
          </p15:clr>
        </p15:guide>
        <p15:guide id="24" pos="3096" userDrawn="1">
          <p15:clr>
            <a:srgbClr val="A4A3A4"/>
          </p15:clr>
        </p15:guide>
        <p15:guide id="25" pos="912" userDrawn="1">
          <p15:clr>
            <a:srgbClr val="A4A3A4"/>
          </p15:clr>
        </p15:guide>
        <p15:guide id="26" userDrawn="1">
          <p15:clr>
            <a:srgbClr val="A4A3A4"/>
          </p15:clr>
        </p15:guide>
        <p15:guide id="27" pos="5760" userDrawn="1">
          <p15:clr>
            <a:srgbClr val="A4A3A4"/>
          </p15:clr>
        </p15:guide>
        <p15:guide id="28" orient="horz" userDrawn="1">
          <p15:clr>
            <a:srgbClr val="A4A3A4"/>
          </p15:clr>
        </p15:guide>
        <p15:guide id="29" orient="horz" pos="4320" userDrawn="1">
          <p15:clr>
            <a:srgbClr val="A4A3A4"/>
          </p15:clr>
        </p15:guide>
        <p15:guide id="30" pos="5568" userDrawn="1">
          <p15:clr>
            <a:srgbClr val="A4A3A4"/>
          </p15:clr>
        </p15:guide>
        <p15:guide id="31" orient="horz" pos="3813" userDrawn="1">
          <p15:clr>
            <a:srgbClr val="A4A3A4"/>
          </p15:clr>
        </p15:guide>
        <p15:guide id="32" pos="2487" userDrawn="1">
          <p15:clr>
            <a:srgbClr val="A4A3A4"/>
          </p15:clr>
        </p15:guide>
        <p15:guide id="33" pos="1028" userDrawn="1">
          <p15:clr>
            <a:srgbClr val="A4A3A4"/>
          </p15:clr>
        </p15:guide>
        <p15:guide id="34" pos="2416"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shaw, Nora" initials="BN" lastIdx="1" clrIdx="0"/>
  <p:cmAuthor id="43" name="Matthew Dwyer" initials="MD" lastIdx="8" clrIdx="43">
    <p:extLst/>
  </p:cmAuthor>
  <p:cmAuthor id="1" name="Ariel Brown" initials="" lastIdx="1" clrIdx="1"/>
  <p:cmAuthor id="44" name="Amelia D Kermis (CENSUS/ADDC FED)" initials="ADK(F" lastIdx="19" clrIdx="44">
    <p:extLst/>
  </p:cmAuthor>
  <p:cmAuthor id="2" name="Timothy J Nichol" initials="TJN" lastIdx="47" clrIdx="2">
    <p:extLst/>
  </p:cmAuthor>
  <p:cmAuthor id="45" name="Nicole H McNabb" initials="NHM" lastIdx="27" clrIdx="45">
    <p:extLst/>
  </p:cmAuthor>
  <p:cmAuthor id="3" name="Poumade, James" initials="PJ" lastIdx="13" clrIdx="3">
    <p:extLst/>
  </p:cmAuthor>
  <p:cmAuthor id="46" name="Kiera McCaffrey" initials="KM" lastIdx="1" clrIdx="46">
    <p:extLst/>
  </p:cmAuthor>
  <p:cmAuthor id="4" name="Lesser, Ketzirah" initials="LK" lastIdx="68" clrIdx="4">
    <p:extLst/>
  </p:cmAuthor>
  <p:cmAuthor id="47" name="Kendall B Johnson (CENSUS/ADCOM FED)" initials="KF" lastIdx="8" clrIdx="47">
    <p:extLst/>
  </p:cmAuthor>
  <p:cmAuthor id="5" name="Lesser, Ketzirah" initials="LK [2]" lastIdx="1" clrIdx="5">
    <p:extLst/>
  </p:cmAuthor>
  <p:cmAuthor id="48" name="William Fernandez" initials="WF" lastIdx="3" clrIdx="48">
    <p:extLst/>
  </p:cmAuthor>
  <p:cmAuthor id="6" name="Lesser, Ketzirah" initials="LK [3]" lastIdx="1" clrIdx="6">
    <p:extLst/>
  </p:cmAuthor>
  <p:cmAuthor id="49" name="Jennifer Miller Gonzalez" initials="JMG" lastIdx="43" clrIdx="49">
    <p:extLst/>
  </p:cmAuthor>
  <p:cmAuthor id="7" name="Lesser, Ketzirah" initials="LK [4]" lastIdx="1" clrIdx="7">
    <p:extLst/>
  </p:cmAuthor>
  <p:cmAuthor id="50" name="Shawnna Mullenax" initials="SM" lastIdx="10" clrIdx="50">
    <p:extLst/>
  </p:cmAuthor>
  <p:cmAuthor id="8" name="Lesser, Ketzirah" initials="LK [5]" lastIdx="1" clrIdx="8">
    <p:extLst/>
  </p:cmAuthor>
  <p:cmAuthor id="51" name="Valeria Ojeda-Avitia" initials="VO" lastIdx="18" clrIdx="51">
    <p:extLst/>
  </p:cmAuthor>
  <p:cmAuthor id="9" name="Lesser, Ketzirah" initials="LK [6]" lastIdx="1" clrIdx="9">
    <p:extLst/>
  </p:cmAuthor>
  <p:cmAuthor id="52" name="Kyley McGeeney" initials="KM" lastIdx="17" clrIdx="52">
    <p:extLst/>
  </p:cmAuthor>
  <p:cmAuthor id="10" name="Lesser, Ketzirah" initials="LK [7]" lastIdx="1" clrIdx="10">
    <p:extLst/>
  </p:cmAuthor>
  <p:cmAuthor id="53" name="Sarah Evans" initials="SE" lastIdx="21" clrIdx="53">
    <p:extLst/>
  </p:cmAuthor>
  <p:cmAuthor id="11" name="Lesser, Ketzirah" initials="LK [8]" lastIdx="1" clrIdx="11">
    <p:extLst/>
  </p:cmAuthor>
  <p:cmAuthor id="54" name="Gina K Walejko (CENSUS/DSSD FED)" initials="GKW(F" lastIdx="1" clrIdx="54">
    <p:extLst>
      <p:ext uri="{19B8F6BF-5375-455C-9EA6-DF929625EA0E}">
        <p15:presenceInfo xmlns:p15="http://schemas.microsoft.com/office/powerpoint/2012/main" userId="S-1-5-21-2418650581-3053253586-2785318765-152313" providerId="AD"/>
      </p:ext>
    </p:extLst>
  </p:cmAuthor>
  <p:cmAuthor id="12" name="Lesser, Ketzirah" initials="LK [9]" lastIdx="1" clrIdx="12">
    <p:extLst/>
  </p:cmAuthor>
  <p:cmAuthor id="13" name="Lesser, Ketzirah" initials="LK [10]" lastIdx="1" clrIdx="13">
    <p:extLst/>
  </p:cmAuthor>
  <p:cmAuthor id="14" name="Lesser, Ketzirah" initials="LK [11]" lastIdx="1" clrIdx="14">
    <p:extLst/>
  </p:cmAuthor>
  <p:cmAuthor id="15" name="Lesser, Ketzirah" initials="LK [12]" lastIdx="1" clrIdx="15">
    <p:extLst/>
  </p:cmAuthor>
  <p:cmAuthor id="16" name="Lesser, Ketzirah" initials="LK [13]" lastIdx="1" clrIdx="16">
    <p:extLst/>
  </p:cmAuthor>
  <p:cmAuthor id="17" name="Kendall B Johnson (CENSUS/ADCOM FED)" initials="KBJ(F" lastIdx="21" clrIdx="17">
    <p:extLst/>
  </p:cmAuthor>
  <p:cmAuthor id="18" name="Maria Olmedo Malagon (CENSUS/ADDC FED)" initials="MOM(F" lastIdx="14" clrIdx="18">
    <p:extLst/>
  </p:cmAuthor>
  <p:cmAuthor id="19" name="Indryia Dodson (CENSUS/ADEP FED)" initials="ID(F" lastIdx="34" clrIdx="19">
    <p:extLst/>
  </p:cmAuthor>
  <p:cmAuthor id="20" name="Seth Morgan" initials="SM" lastIdx="29" clrIdx="20">
    <p:extLst/>
  </p:cmAuthor>
  <p:cmAuthor id="21" name="Kiera McCaffrey" initials="TYR" lastIdx="12" clrIdx="21">
    <p:extLst/>
  </p:cmAuthor>
  <p:cmAuthor id="22" name="Kiera McCaffrey" initials="TYR [2]" lastIdx="1" clrIdx="22">
    <p:extLst/>
  </p:cmAuthor>
  <p:cmAuthor id="23" name="Reid, Kelly" initials="RK" lastIdx="1" clrIdx="23">
    <p:extLst/>
  </p:cmAuthor>
  <p:cmAuthor id="24" name="Dustin Horning" initials="DH" lastIdx="14" clrIdx="24">
    <p:extLst/>
  </p:cmAuthor>
  <p:cmAuthor id="25" name="Maddie Dolan" initials="MD" lastIdx="59" clrIdx="25">
    <p:extLst/>
  </p:cmAuthor>
  <p:cmAuthor id="26" name="Maddie Dolan" initials="MD [2]" lastIdx="1" clrIdx="26">
    <p:extLst/>
  </p:cmAuthor>
  <p:cmAuthor id="27" name="Maddie Dolan" initials="MD [3]" lastIdx="1" clrIdx="27">
    <p:extLst/>
  </p:cmAuthor>
  <p:cmAuthor id="28" name="Maddie Dolan" initials="MD [4]" lastIdx="1" clrIdx="28">
    <p:extLst/>
  </p:cmAuthor>
  <p:cmAuthor id="29" name="Maddie Dolan" initials="MD [5]" lastIdx="1" clrIdx="29">
    <p:extLst/>
  </p:cmAuthor>
  <p:cmAuthor id="30" name="Maddie Dolan" initials="MD [6]" lastIdx="1" clrIdx="30">
    <p:extLst/>
  </p:cmAuthor>
  <p:cmAuthor id="31" name="Maddie Dolan" initials="MD [7]" lastIdx="1" clrIdx="31">
    <p:extLst/>
  </p:cmAuthor>
  <p:cmAuthor id="32" name="Maddie Dolan" initials="MD [8]" lastIdx="1" clrIdx="32">
    <p:extLst/>
  </p:cmAuthor>
  <p:cmAuthor id="33" name="Maddie Dolan" initials="MD [9]" lastIdx="1" clrIdx="33">
    <p:extLst/>
  </p:cmAuthor>
  <p:cmAuthor id="34" name="Maddie Dolan" initials="MD [10]" lastIdx="1" clrIdx="34">
    <p:extLst/>
  </p:cmAuthor>
  <p:cmAuthor id="35" name="Maddie Dolan" initials="MD [11]" lastIdx="1" clrIdx="35">
    <p:extLst/>
  </p:cmAuthor>
  <p:cmAuthor id="36" name="Maddie Dolan" initials="MD [12]" lastIdx="1" clrIdx="36">
    <p:extLst/>
  </p:cmAuthor>
  <p:cmAuthor id="37" name="James Poumade" initials="JP" lastIdx="6" clrIdx="37"/>
  <p:cmAuthor id="38" name="Timothy Nichol" initials="TN" lastIdx="97" clrIdx="38">
    <p:extLst/>
  </p:cmAuthor>
  <p:cmAuthor id="39" name="Indryia Dodson (CENSUS/ADCOM FED)" initials="ID(F" lastIdx="18" clrIdx="39">
    <p:extLst/>
  </p:cmAuthor>
  <p:cmAuthor id="40" name="Kaile H Bower (CENSUS/ADDC FED)" initials="KHB(F" lastIdx="44" clrIdx="40">
    <p:extLst/>
  </p:cmAuthor>
  <p:cmAuthor id="41" name="Lizannette Velez (CENSUS/ADCOM FED)" initials="LV(F" lastIdx="26" clrIdx="41">
    <p:extLst/>
  </p:cmAuthor>
  <p:cmAuthor id="42" name="Josef Korbel" initials="JK" lastIdx="32" clrIdx="4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C5B"/>
    <a:srgbClr val="214056"/>
    <a:srgbClr val="9A1208"/>
    <a:srgbClr val="767171"/>
    <a:srgbClr val="D0CECE"/>
    <a:srgbClr val="83B0CF"/>
    <a:srgbClr val="F8CBAD"/>
    <a:srgbClr val="F1A78A"/>
    <a:srgbClr val="C4662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8" autoAdjust="0"/>
    <p:restoredTop sz="56032" autoAdjust="0"/>
  </p:normalViewPr>
  <p:slideViewPr>
    <p:cSldViewPr snapToGrid="0" snapToObjects="1" showGuides="1">
      <p:cViewPr varScale="1">
        <p:scale>
          <a:sx n="70" d="100"/>
          <a:sy n="70" d="100"/>
        </p:scale>
        <p:origin x="2658" y="78"/>
      </p:cViewPr>
      <p:guideLst>
        <p:guide orient="horz" pos="4080"/>
        <p:guide pos="2880"/>
        <p:guide orient="horz" pos="368"/>
        <p:guide pos="2980"/>
        <p:guide pos="3096"/>
        <p:guide pos="912"/>
        <p:guide/>
        <p:guide pos="5760"/>
        <p:guide orient="horz"/>
        <p:guide orient="horz" pos="4320"/>
        <p:guide pos="5568"/>
        <p:guide orient="horz" pos="3813"/>
        <p:guide pos="2487"/>
        <p:guide pos="1028"/>
        <p:guide pos="2416"/>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0"/>
    </p:cViewPr>
  </p:sorterViewPr>
  <p:notesViewPr>
    <p:cSldViewPr snapToGrid="0" snapToObjects="1" showGuides="1">
      <p:cViewPr varScale="1">
        <p:scale>
          <a:sx n="94" d="100"/>
          <a:sy n="94" d="100"/>
        </p:scale>
        <p:origin x="3642" y="10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2">
                <a:shade val="76000"/>
              </a:schemeClr>
            </a:solidFill>
            <a:ln>
              <a:noFill/>
            </a:ln>
            <a:effectLst/>
          </c:spPr>
          <c:invertIfNegative val="0"/>
          <c:dPt>
            <c:idx val="2"/>
            <c:invertIfNegative val="0"/>
            <c:bubble3D val="0"/>
            <c:spPr>
              <a:solidFill>
                <a:srgbClr val="214056"/>
              </a:solidFill>
              <a:ln>
                <a:noFill/>
              </a:ln>
              <a:effectLst/>
            </c:spPr>
            <c:extLst>
              <c:ext xmlns:c16="http://schemas.microsoft.com/office/drawing/2014/chart" uri="{C3380CC4-5D6E-409C-BE32-E72D297353CC}">
                <c16:uniqueId val="{00000000-968F-4523-822D-D8FE6AF42A1C}"/>
              </c:ext>
            </c:extLst>
          </c:dPt>
          <c:dPt>
            <c:idx val="3"/>
            <c:invertIfNegative val="0"/>
            <c:bubble3D val="0"/>
            <c:spPr>
              <a:solidFill>
                <a:schemeClr val="bg2"/>
              </a:solidFill>
              <a:ln>
                <a:noFill/>
              </a:ln>
              <a:effectLst/>
            </c:spPr>
            <c:extLst>
              <c:ext xmlns:c16="http://schemas.microsoft.com/office/drawing/2014/chart" uri="{C3380CC4-5D6E-409C-BE32-E72D297353CC}">
                <c16:uniqueId val="{00000004-968F-4523-822D-D8FE6AF42A1C}"/>
              </c:ext>
            </c:extLst>
          </c:dPt>
          <c:dLbls>
            <c:dLbl>
              <c:idx val="3"/>
              <c:delete val="1"/>
              <c:extLst>
                <c:ext xmlns:c15="http://schemas.microsoft.com/office/drawing/2012/chart" uri="{CE6537A1-D6FC-4f65-9D91-7224C49458BB}"/>
                <c:ext xmlns:c16="http://schemas.microsoft.com/office/drawing/2014/chart" uri="{C3380CC4-5D6E-409C-BE32-E72D297353CC}">
                  <c16:uniqueId val="{00000004-968F-4523-822D-D8FE6AF42A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2008 CBAMS Survey</c:v>
                </c:pt>
                <c:pt idx="1">
                  <c:v>2010 Census</c:v>
                </c:pt>
                <c:pt idx="2">
                  <c:v>2018 CBAMS Survey</c:v>
                </c:pt>
                <c:pt idx="3">
                  <c:v>2020 Census</c:v>
                </c:pt>
              </c:strCache>
            </c:strRef>
          </c:cat>
          <c:val>
            <c:numRef>
              <c:f>Sheet1!$B$2:$B$5</c:f>
              <c:numCache>
                <c:formatCode>0%</c:formatCode>
                <c:ptCount val="4"/>
                <c:pt idx="0">
                  <c:v>0.86</c:v>
                </c:pt>
                <c:pt idx="1">
                  <c:v>0.76</c:v>
                </c:pt>
                <c:pt idx="2">
                  <c:v>0.67</c:v>
                </c:pt>
                <c:pt idx="3" formatCode="General">
                  <c:v>1</c:v>
                </c:pt>
              </c:numCache>
            </c:numRef>
          </c:val>
          <c:extLst>
            <c:ext xmlns:c16="http://schemas.microsoft.com/office/drawing/2014/chart" uri="{C3380CC4-5D6E-409C-BE32-E72D297353CC}">
              <c16:uniqueId val="{00000000-C22A-49C5-B213-7AB8384664FE}"/>
            </c:ext>
          </c:extLst>
        </c:ser>
        <c:ser>
          <c:idx val="1"/>
          <c:order val="1"/>
          <c:tx>
            <c:strRef>
              <c:f>Sheet1!$C$1</c:f>
              <c:strCache>
                <c:ptCount val="1"/>
                <c:pt idx="0">
                  <c:v>Series 2</c:v>
                </c:pt>
              </c:strCache>
            </c:strRef>
          </c:tx>
          <c:spPr>
            <a:solidFill>
              <a:srgbClr val="F8CBAD"/>
            </a:solidFill>
            <a:ln>
              <a:noFill/>
            </a:ln>
            <a:effectLst/>
          </c:spPr>
          <c:invertIfNegative val="0"/>
          <c:dPt>
            <c:idx val="2"/>
            <c:invertIfNegative val="0"/>
            <c:bubble3D val="0"/>
            <c:spPr>
              <a:solidFill>
                <a:srgbClr val="83B0CF"/>
              </a:solidFill>
              <a:ln>
                <a:noFill/>
              </a:ln>
              <a:effectLst/>
            </c:spPr>
            <c:extLst>
              <c:ext xmlns:c16="http://schemas.microsoft.com/office/drawing/2014/chart" uri="{C3380CC4-5D6E-409C-BE32-E72D297353CC}">
                <c16:uniqueId val="{00000003-968F-4523-822D-D8FE6AF42A1C}"/>
              </c:ext>
            </c:extLst>
          </c:dPt>
          <c:dLbls>
            <c:dLbl>
              <c:idx val="3"/>
              <c:delete val="1"/>
              <c:extLst>
                <c:ext xmlns:c15="http://schemas.microsoft.com/office/drawing/2012/chart" uri="{CE6537A1-D6FC-4f65-9D91-7224C49458BB}"/>
                <c:ext xmlns:c16="http://schemas.microsoft.com/office/drawing/2014/chart" uri="{C3380CC4-5D6E-409C-BE32-E72D297353CC}">
                  <c16:uniqueId val="{00000006-0D61-496E-BC5D-5F3985EEBA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2008 CBAMS Survey</c:v>
                </c:pt>
                <c:pt idx="1">
                  <c:v>2010 Census</c:v>
                </c:pt>
                <c:pt idx="2">
                  <c:v>2018 CBAMS Survey</c:v>
                </c:pt>
                <c:pt idx="3">
                  <c:v>2020 Census</c:v>
                </c:pt>
              </c:strCache>
            </c:strRef>
          </c:cat>
          <c:val>
            <c:numRef>
              <c:f>Sheet1!$C$2:$C$5</c:f>
              <c:numCache>
                <c:formatCode>0%</c:formatCode>
                <c:ptCount val="4"/>
                <c:pt idx="0">
                  <c:v>0.14000000000000001</c:v>
                </c:pt>
                <c:pt idx="1">
                  <c:v>0.24</c:v>
                </c:pt>
                <c:pt idx="2">
                  <c:v>0.33</c:v>
                </c:pt>
                <c:pt idx="3" formatCode="General">
                  <c:v>0</c:v>
                </c:pt>
              </c:numCache>
            </c:numRef>
          </c:val>
          <c:extLst>
            <c:ext xmlns:c16="http://schemas.microsoft.com/office/drawing/2014/chart" uri="{C3380CC4-5D6E-409C-BE32-E72D297353CC}">
              <c16:uniqueId val="{00000001-C22A-49C5-B213-7AB8384664FE}"/>
            </c:ext>
          </c:extLst>
        </c:ser>
        <c:dLbls>
          <c:dLblPos val="ctr"/>
          <c:showLegendKey val="0"/>
          <c:showVal val="1"/>
          <c:showCatName val="0"/>
          <c:showSerName val="0"/>
          <c:showPercent val="0"/>
          <c:showBubbleSize val="0"/>
        </c:dLbls>
        <c:gapWidth val="122"/>
        <c:overlap val="100"/>
        <c:axId val="1970292031"/>
        <c:axId val="1970296607"/>
      </c:barChart>
      <c:catAx>
        <c:axId val="197029203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70296607"/>
        <c:crosses val="autoZero"/>
        <c:auto val="1"/>
        <c:lblAlgn val="ctr"/>
        <c:lblOffset val="100"/>
        <c:noMultiLvlLbl val="0"/>
      </c:catAx>
      <c:valAx>
        <c:axId val="1970296607"/>
        <c:scaling>
          <c:orientation val="minMax"/>
          <c:max val="1"/>
        </c:scaling>
        <c:delete val="1"/>
        <c:axPos val="b"/>
        <c:numFmt formatCode="0%" sourceLinked="1"/>
        <c:majorTickMark val="none"/>
        <c:minorTickMark val="none"/>
        <c:tickLblPos val="nextTo"/>
        <c:crossAx val="1970292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chemeClr val="bg2">
                <a:lumMod val="90000"/>
              </a:schemeClr>
            </a:solidFill>
          </c:spPr>
          <c:dPt>
            <c:idx val="0"/>
            <c:bubble3D val="0"/>
            <c:spPr>
              <a:solidFill>
                <a:srgbClr val="D0CECE"/>
              </a:solidFill>
              <a:ln w="19050">
                <a:solidFill>
                  <a:schemeClr val="lt1"/>
                </a:solidFill>
              </a:ln>
              <a:effectLst/>
            </c:spPr>
            <c:extLst>
              <c:ext xmlns:c16="http://schemas.microsoft.com/office/drawing/2014/chart" uri="{C3380CC4-5D6E-409C-BE32-E72D297353CC}">
                <c16:uniqueId val="{00000001-A5AE-4875-A9D2-8D31DE83C00E}"/>
              </c:ext>
            </c:extLst>
          </c:dPt>
          <c:dPt>
            <c:idx val="1"/>
            <c:bubble3D val="0"/>
            <c:spPr>
              <a:solidFill>
                <a:srgbClr val="9A1208"/>
              </a:solidFill>
              <a:ln w="19050">
                <a:solidFill>
                  <a:schemeClr val="lt1"/>
                </a:solidFill>
              </a:ln>
              <a:effectLst/>
            </c:spPr>
            <c:extLst>
              <c:ext xmlns:c16="http://schemas.microsoft.com/office/drawing/2014/chart" uri="{C3380CC4-5D6E-409C-BE32-E72D297353CC}">
                <c16:uniqueId val="{00000003-A5AE-4875-A9D2-8D31DE83C00E}"/>
              </c:ext>
            </c:extLst>
          </c:dPt>
          <c:cat>
            <c:strRef>
              <c:f>Sheet1!$A$2:$A$3</c:f>
              <c:strCache>
                <c:ptCount val="2"/>
                <c:pt idx="0">
                  <c:v>1st Qtr</c:v>
                </c:pt>
                <c:pt idx="1">
                  <c:v>2nd Qtr</c:v>
                </c:pt>
              </c:strCache>
            </c:strRef>
          </c:cat>
          <c:val>
            <c:numRef>
              <c:f>Sheet1!$B$2:$B$3</c:f>
              <c:numCache>
                <c:formatCode>General</c:formatCode>
                <c:ptCount val="2"/>
                <c:pt idx="0">
                  <c:v>0.53</c:v>
                </c:pt>
                <c:pt idx="1">
                  <c:v>0.47</c:v>
                </c:pt>
              </c:numCache>
            </c:numRef>
          </c:val>
          <c:extLst>
            <c:ext xmlns:c16="http://schemas.microsoft.com/office/drawing/2014/chart" uri="{C3380CC4-5D6E-409C-BE32-E72D297353CC}">
              <c16:uniqueId val="{00000004-A5AE-4875-A9D2-8D31DE83C00E}"/>
            </c:ext>
          </c:extLst>
        </c:ser>
        <c:dLbls>
          <c:showLegendKey val="0"/>
          <c:showVal val="0"/>
          <c:showCatName val="0"/>
          <c:showSerName val="0"/>
          <c:showPercent val="0"/>
          <c:showBubbleSize val="0"/>
          <c:showLeaderLines val="1"/>
        </c:dLbls>
        <c:firstSliceAng val="259"/>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chemeClr val="accent6"/>
            </a:solidFill>
          </c:spPr>
          <c:explosion val="1"/>
          <c:dPt>
            <c:idx val="0"/>
            <c:bubble3D val="0"/>
            <c:spPr>
              <a:solidFill>
                <a:srgbClr val="D0CECE"/>
              </a:solidFill>
              <a:ln w="19050">
                <a:noFill/>
              </a:ln>
              <a:effectLst/>
            </c:spPr>
            <c:extLst>
              <c:ext xmlns:c16="http://schemas.microsoft.com/office/drawing/2014/chart" uri="{C3380CC4-5D6E-409C-BE32-E72D297353CC}">
                <c16:uniqueId val="{00000001-8EFA-4A76-87E3-567742A67339}"/>
              </c:ext>
            </c:extLst>
          </c:dPt>
          <c:dPt>
            <c:idx val="1"/>
            <c:bubble3D val="0"/>
            <c:spPr>
              <a:solidFill>
                <a:srgbClr val="9A1208"/>
              </a:solidFill>
              <a:ln w="19050">
                <a:solidFill>
                  <a:schemeClr val="lt1"/>
                </a:solidFill>
              </a:ln>
              <a:effectLst/>
            </c:spPr>
            <c:extLst>
              <c:ext xmlns:c16="http://schemas.microsoft.com/office/drawing/2014/chart" uri="{C3380CC4-5D6E-409C-BE32-E72D297353CC}">
                <c16:uniqueId val="{00000003-8EFA-4A76-87E3-567742A67339}"/>
              </c:ext>
            </c:extLst>
          </c:dPt>
          <c:cat>
            <c:strRef>
              <c:f>Sheet1!$A$2:$A$3</c:f>
              <c:strCache>
                <c:ptCount val="2"/>
                <c:pt idx="0">
                  <c:v>1st Qtr</c:v>
                </c:pt>
                <c:pt idx="1">
                  <c:v>2nd Qtr</c:v>
                </c:pt>
              </c:strCache>
            </c:strRef>
          </c:cat>
          <c:val>
            <c:numRef>
              <c:f>Sheet1!$B$2:$B$3</c:f>
              <c:numCache>
                <c:formatCode>General</c:formatCode>
                <c:ptCount val="2"/>
                <c:pt idx="0">
                  <c:v>0.46</c:v>
                </c:pt>
                <c:pt idx="1">
                  <c:v>0.54</c:v>
                </c:pt>
              </c:numCache>
            </c:numRef>
          </c:val>
          <c:extLst>
            <c:ext xmlns:c16="http://schemas.microsoft.com/office/drawing/2014/chart" uri="{C3380CC4-5D6E-409C-BE32-E72D297353CC}">
              <c16:uniqueId val="{00000004-8EFA-4A76-87E3-567742A67339}"/>
            </c:ext>
          </c:extLst>
        </c:ser>
        <c:dLbls>
          <c:showLegendKey val="0"/>
          <c:showVal val="0"/>
          <c:showCatName val="0"/>
          <c:showSerName val="0"/>
          <c:showPercent val="0"/>
          <c:showBubbleSize val="0"/>
          <c:showLeaderLines val="1"/>
        </c:dLbls>
        <c:firstSliceAng val="259"/>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rgbClr val="9A1208"/>
            </a:solidFill>
          </c:spPr>
          <c:dPt>
            <c:idx val="0"/>
            <c:bubble3D val="0"/>
            <c:spPr>
              <a:solidFill>
                <a:srgbClr val="D0CECE"/>
              </a:solidFill>
              <a:ln w="19050">
                <a:solidFill>
                  <a:schemeClr val="lt1"/>
                </a:solidFill>
              </a:ln>
              <a:effectLst/>
            </c:spPr>
            <c:extLst>
              <c:ext xmlns:c16="http://schemas.microsoft.com/office/drawing/2014/chart" uri="{C3380CC4-5D6E-409C-BE32-E72D297353CC}">
                <c16:uniqueId val="{00000001-210F-4DC8-8755-65C3AC85D315}"/>
              </c:ext>
            </c:extLst>
          </c:dPt>
          <c:dPt>
            <c:idx val="1"/>
            <c:bubble3D val="0"/>
            <c:spPr>
              <a:solidFill>
                <a:srgbClr val="9A1208"/>
              </a:solidFill>
              <a:ln w="19050">
                <a:solidFill>
                  <a:schemeClr val="lt1"/>
                </a:solidFill>
              </a:ln>
              <a:effectLst/>
            </c:spPr>
            <c:extLst>
              <c:ext xmlns:c16="http://schemas.microsoft.com/office/drawing/2014/chart" uri="{C3380CC4-5D6E-409C-BE32-E72D297353CC}">
                <c16:uniqueId val="{00000003-210F-4DC8-8755-65C3AC85D315}"/>
              </c:ext>
            </c:extLst>
          </c:dPt>
          <c:cat>
            <c:strRef>
              <c:f>Sheet1!$A$2:$A$3</c:f>
              <c:strCache>
                <c:ptCount val="2"/>
                <c:pt idx="0">
                  <c:v>1st Qtr</c:v>
                </c:pt>
                <c:pt idx="1">
                  <c:v>2nd Qtr</c:v>
                </c:pt>
              </c:strCache>
            </c:strRef>
          </c:cat>
          <c:val>
            <c:numRef>
              <c:f>Sheet1!$B$2:$B$3</c:f>
              <c:numCache>
                <c:formatCode>General</c:formatCode>
                <c:ptCount val="2"/>
                <c:pt idx="0">
                  <c:v>0.41</c:v>
                </c:pt>
                <c:pt idx="1">
                  <c:v>0.59</c:v>
                </c:pt>
              </c:numCache>
            </c:numRef>
          </c:val>
          <c:extLst>
            <c:ext xmlns:c16="http://schemas.microsoft.com/office/drawing/2014/chart" uri="{C3380CC4-5D6E-409C-BE32-E72D297353CC}">
              <c16:uniqueId val="{00000004-210F-4DC8-8755-65C3AC85D315}"/>
            </c:ext>
          </c:extLst>
        </c:ser>
        <c:dLbls>
          <c:showLegendKey val="0"/>
          <c:showVal val="0"/>
          <c:showCatName val="0"/>
          <c:showSerName val="0"/>
          <c:showPercent val="0"/>
          <c:showBubbleSize val="0"/>
          <c:showLeaderLines val="1"/>
        </c:dLbls>
        <c:firstSliceAng val="259"/>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1.3612162518621799E-3"/>
          <c:y val="4.56863963768223E-2"/>
          <c:w val="0.99766948071696004"/>
          <c:h val="0.91966593880080905"/>
        </c:manualLayout>
      </c:layout>
      <c:barChart>
        <c:barDir val="col"/>
        <c:grouping val="percentStacked"/>
        <c:varyColors val="0"/>
        <c:ser>
          <c:idx val="0"/>
          <c:order val="0"/>
          <c:tx>
            <c:strRef>
              <c:f>Sheet1!$B$1</c:f>
              <c:strCache>
                <c:ptCount val="1"/>
                <c:pt idx="0">
                  <c:v>Column1</c:v>
                </c:pt>
              </c:strCache>
            </c:strRef>
          </c:tx>
          <c:spPr>
            <a:solidFill>
              <a:schemeClr val="accent6">
                <a:tint val="48000"/>
              </a:schemeClr>
            </a:solidFill>
            <a:ln>
              <a:noFill/>
            </a:ln>
            <a:effectLst/>
          </c:spPr>
          <c:invertIfNegative val="0"/>
          <c:dLbls>
            <c:delete val="1"/>
          </c:dLbls>
          <c:cat>
            <c:numRef>
              <c:f>Sheet1!$A$2</c:f>
              <c:numCache>
                <c:formatCode>General</c:formatCode>
                <c:ptCount val="1"/>
              </c:numCache>
            </c:numRef>
          </c:cat>
          <c:val>
            <c:numRef>
              <c:f>Sheet1!$B$2</c:f>
              <c:numCache>
                <c:formatCode>0%</c:formatCode>
                <c:ptCount val="1"/>
                <c:pt idx="0">
                  <c:v>0.01</c:v>
                </c:pt>
              </c:numCache>
            </c:numRef>
          </c:val>
          <c:extLst>
            <c:ext xmlns:c16="http://schemas.microsoft.com/office/drawing/2014/chart" uri="{C3380CC4-5D6E-409C-BE32-E72D297353CC}">
              <c16:uniqueId val="{00000000-CFBC-4EC0-9894-3786F4A17E16}"/>
            </c:ext>
          </c:extLst>
        </c:ser>
        <c:ser>
          <c:idx val="1"/>
          <c:order val="1"/>
          <c:tx>
            <c:strRef>
              <c:f>Sheet1!$C$1</c:f>
              <c:strCache>
                <c:ptCount val="1"/>
                <c:pt idx="0">
                  <c:v>Column2</c:v>
                </c:pt>
              </c:strCache>
            </c:strRef>
          </c:tx>
          <c:spPr>
            <a:solidFill>
              <a:schemeClr val="accent6">
                <a:tint val="65000"/>
              </a:schemeClr>
            </a:solidFill>
            <a:ln>
              <a:noFill/>
            </a:ln>
            <a:effectLst/>
          </c:spPr>
          <c:invertIfNegative val="0"/>
          <c:dLbls>
            <c:delete val="1"/>
          </c:dLbls>
          <c:cat>
            <c:numRef>
              <c:f>Sheet1!$A$2</c:f>
              <c:numCache>
                <c:formatCode>General</c:formatCode>
                <c:ptCount val="1"/>
              </c:numCache>
            </c:numRef>
          </c:cat>
          <c:val>
            <c:numRef>
              <c:f>Sheet1!$C$2</c:f>
              <c:numCache>
                <c:formatCode>0%</c:formatCode>
                <c:ptCount val="1"/>
                <c:pt idx="0">
                  <c:v>0.02</c:v>
                </c:pt>
              </c:numCache>
            </c:numRef>
          </c:val>
          <c:extLst>
            <c:ext xmlns:c16="http://schemas.microsoft.com/office/drawing/2014/chart" uri="{C3380CC4-5D6E-409C-BE32-E72D297353CC}">
              <c16:uniqueId val="{00000001-CFBC-4EC0-9894-3786F4A17E16}"/>
            </c:ext>
          </c:extLst>
        </c:ser>
        <c:ser>
          <c:idx val="2"/>
          <c:order val="2"/>
          <c:tx>
            <c:strRef>
              <c:f>Sheet1!$D$1</c:f>
              <c:strCache>
                <c:ptCount val="1"/>
                <c:pt idx="0">
                  <c:v>Column3</c:v>
                </c:pt>
              </c:strCache>
            </c:strRef>
          </c:tx>
          <c:spPr>
            <a:solidFill>
              <a:schemeClr val="accent6">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2-CFBC-4EC0-9894-3786F4A17E16}"/>
            </c:ext>
          </c:extLst>
        </c:ser>
        <c:ser>
          <c:idx val="3"/>
          <c:order val="3"/>
          <c:tx>
            <c:strRef>
              <c:f>Sheet1!$E$1</c:f>
              <c:strCache>
                <c:ptCount val="1"/>
                <c:pt idx="0">
                  <c:v>Column4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CFBC-4EC0-9894-3786F4A17E16}"/>
            </c:ext>
          </c:extLst>
        </c:ser>
        <c:ser>
          <c:idx val="4"/>
          <c:order val="4"/>
          <c:tx>
            <c:strRef>
              <c:f>Sheet1!$F$1</c:f>
              <c:strCache>
                <c:ptCount val="1"/>
                <c:pt idx="0">
                  <c:v>Column5</c:v>
                </c:pt>
              </c:strCache>
            </c:strRef>
          </c:tx>
          <c:spPr>
            <a:solidFill>
              <a:schemeClr val="accent6">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FBC-4EC0-9894-3786F4A17E16}"/>
            </c:ext>
          </c:extLst>
        </c:ser>
        <c:ser>
          <c:idx val="5"/>
          <c:order val="5"/>
          <c:tx>
            <c:strRef>
              <c:f>Sheet1!$G$1</c:f>
              <c:strCache>
                <c:ptCount val="1"/>
                <c:pt idx="0">
                  <c:v>Column6</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0%</c:formatCode>
                <c:ptCount val="1"/>
                <c:pt idx="0">
                  <c:v>0.25</c:v>
                </c:pt>
              </c:numCache>
            </c:numRef>
          </c:val>
          <c:extLst>
            <c:ext xmlns:c16="http://schemas.microsoft.com/office/drawing/2014/chart" uri="{C3380CC4-5D6E-409C-BE32-E72D297353CC}">
              <c16:uniqueId val="{00000005-CFBC-4EC0-9894-3786F4A17E16}"/>
            </c:ext>
          </c:extLst>
        </c:ser>
        <c:ser>
          <c:idx val="6"/>
          <c:order val="6"/>
          <c:tx>
            <c:strRef>
              <c:f>Sheet1!$H$1</c:f>
              <c:strCache>
                <c:ptCount val="1"/>
                <c:pt idx="0">
                  <c:v>Column7</c:v>
                </c:pt>
              </c:strCache>
            </c:strRef>
          </c:tx>
          <c:spPr>
            <a:solidFill>
              <a:schemeClr val="accent6">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Sheet1!$H$2</c:f>
              <c:numCache>
                <c:formatCode>0%</c:formatCode>
                <c:ptCount val="1"/>
                <c:pt idx="0">
                  <c:v>0.3</c:v>
                </c:pt>
              </c:numCache>
            </c:numRef>
          </c:val>
          <c:extLst>
            <c:ext xmlns:c16="http://schemas.microsoft.com/office/drawing/2014/chart" uri="{C3380CC4-5D6E-409C-BE32-E72D297353CC}">
              <c16:uniqueId val="{00000006-CFBC-4EC0-9894-3786F4A17E16}"/>
            </c:ext>
          </c:extLst>
        </c:ser>
        <c:dLbls>
          <c:dLblPos val="ctr"/>
          <c:showLegendKey val="0"/>
          <c:showVal val="1"/>
          <c:showCatName val="0"/>
          <c:showSerName val="0"/>
          <c:showPercent val="0"/>
          <c:showBubbleSize val="0"/>
        </c:dLbls>
        <c:gapWidth val="79"/>
        <c:overlap val="100"/>
        <c:axId val="-1476346880"/>
        <c:axId val="-1476302032"/>
      </c:barChart>
      <c:catAx>
        <c:axId val="-147634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476302032"/>
        <c:crosses val="autoZero"/>
        <c:auto val="1"/>
        <c:lblAlgn val="ctr"/>
        <c:lblOffset val="100"/>
        <c:noMultiLvlLbl val="0"/>
      </c:catAx>
      <c:valAx>
        <c:axId val="-1476302032"/>
        <c:scaling>
          <c:orientation val="minMax"/>
        </c:scaling>
        <c:delete val="1"/>
        <c:axPos val="l"/>
        <c:numFmt formatCode="0%" sourceLinked="1"/>
        <c:majorTickMark val="none"/>
        <c:minorTickMark val="none"/>
        <c:tickLblPos val="nextTo"/>
        <c:crossAx val="-147634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1.3612162518621799E-3"/>
          <c:y val="3.7441338594197002E-2"/>
          <c:w val="0.99766948071696004"/>
          <c:h val="0.91966593880080905"/>
        </c:manualLayout>
      </c:layout>
      <c:barChart>
        <c:barDir val="col"/>
        <c:grouping val="percentStacked"/>
        <c:varyColors val="0"/>
        <c:ser>
          <c:idx val="0"/>
          <c:order val="0"/>
          <c:tx>
            <c:strRef>
              <c:f>Sheet1!$B$1</c:f>
              <c:strCache>
                <c:ptCount val="1"/>
                <c:pt idx="0">
                  <c:v>Column1</c:v>
                </c:pt>
              </c:strCache>
            </c:strRef>
          </c:tx>
          <c:spPr>
            <a:solidFill>
              <a:schemeClr val="accent6">
                <a:tint val="48000"/>
              </a:schemeClr>
            </a:solidFill>
            <a:ln>
              <a:noFill/>
            </a:ln>
            <a:effectLst/>
          </c:spPr>
          <c:invertIfNegative val="0"/>
          <c:cat>
            <c:numRef>
              <c:f>Sheet1!$A$2</c:f>
              <c:numCache>
                <c:formatCode>General</c:formatCode>
                <c:ptCount val="1"/>
              </c:numCache>
            </c:numRef>
          </c:cat>
          <c:val>
            <c:numRef>
              <c:f>Sheet1!$B$2</c:f>
              <c:numCache>
                <c:formatCode>0%</c:formatCode>
                <c:ptCount val="1"/>
                <c:pt idx="0">
                  <c:v>0.01</c:v>
                </c:pt>
              </c:numCache>
            </c:numRef>
          </c:val>
          <c:extLst>
            <c:ext xmlns:c16="http://schemas.microsoft.com/office/drawing/2014/chart" uri="{C3380CC4-5D6E-409C-BE32-E72D297353CC}">
              <c16:uniqueId val="{00000000-2CD6-4032-8247-EED9A5E7C885}"/>
            </c:ext>
          </c:extLst>
        </c:ser>
        <c:ser>
          <c:idx val="1"/>
          <c:order val="1"/>
          <c:tx>
            <c:strRef>
              <c:f>Sheet1!$C$1</c:f>
              <c:strCache>
                <c:ptCount val="1"/>
                <c:pt idx="0">
                  <c:v>Column2</c:v>
                </c:pt>
              </c:strCache>
            </c:strRef>
          </c:tx>
          <c:spPr>
            <a:solidFill>
              <a:schemeClr val="accent6">
                <a:tint val="65000"/>
              </a:schemeClr>
            </a:solidFill>
            <a:ln>
              <a:noFill/>
            </a:ln>
            <a:effectLst/>
          </c:spPr>
          <c:invertIfNegative val="0"/>
          <c:cat>
            <c:numRef>
              <c:f>Sheet1!$A$2</c:f>
              <c:numCache>
                <c:formatCode>General</c:formatCode>
                <c:ptCount val="1"/>
              </c:numCache>
            </c:numRef>
          </c:cat>
          <c:val>
            <c:numRef>
              <c:f>Sheet1!$C$2</c:f>
              <c:numCache>
                <c:formatCode>0%</c:formatCode>
                <c:ptCount val="1"/>
                <c:pt idx="0">
                  <c:v>0.02</c:v>
                </c:pt>
              </c:numCache>
            </c:numRef>
          </c:val>
          <c:extLst>
            <c:ext xmlns:c16="http://schemas.microsoft.com/office/drawing/2014/chart" uri="{C3380CC4-5D6E-409C-BE32-E72D297353CC}">
              <c16:uniqueId val="{00000001-2CD6-4032-8247-EED9A5E7C885}"/>
            </c:ext>
          </c:extLst>
        </c:ser>
        <c:ser>
          <c:idx val="2"/>
          <c:order val="2"/>
          <c:tx>
            <c:strRef>
              <c:f>Sheet1!$D$1</c:f>
              <c:strCache>
                <c:ptCount val="1"/>
                <c:pt idx="0">
                  <c:v>Column3</c:v>
                </c:pt>
              </c:strCache>
            </c:strRef>
          </c:tx>
          <c:spPr>
            <a:solidFill>
              <a:schemeClr val="accent6">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2CD6-4032-8247-EED9A5E7C885}"/>
            </c:ext>
          </c:extLst>
        </c:ser>
        <c:ser>
          <c:idx val="3"/>
          <c:order val="3"/>
          <c:tx>
            <c:strRef>
              <c:f>Sheet1!$E$1</c:f>
              <c:strCache>
                <c:ptCount val="1"/>
                <c:pt idx="0">
                  <c:v>Column4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2CD6-4032-8247-EED9A5E7C885}"/>
            </c:ext>
          </c:extLst>
        </c:ser>
        <c:ser>
          <c:idx val="4"/>
          <c:order val="4"/>
          <c:tx>
            <c:strRef>
              <c:f>Sheet1!$F$1</c:f>
              <c:strCache>
                <c:ptCount val="1"/>
                <c:pt idx="0">
                  <c:v>Column5</c:v>
                </c:pt>
              </c:strCache>
            </c:strRef>
          </c:tx>
          <c:spPr>
            <a:solidFill>
              <a:schemeClr val="accent6">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2CD6-4032-8247-EED9A5E7C885}"/>
            </c:ext>
          </c:extLst>
        </c:ser>
        <c:ser>
          <c:idx val="5"/>
          <c:order val="5"/>
          <c:tx>
            <c:strRef>
              <c:f>Sheet1!$G$1</c:f>
              <c:strCache>
                <c:ptCount val="1"/>
                <c:pt idx="0">
                  <c:v>Column6</c:v>
                </c:pt>
              </c:strCache>
            </c:strRef>
          </c:tx>
          <c:spPr>
            <a:solidFill>
              <a:schemeClr val="accent6">
                <a:shade val="65000"/>
              </a:schemeClr>
            </a:solidFill>
            <a:ln>
              <a:noFill/>
            </a:ln>
            <a:effectLst/>
          </c:spPr>
          <c:invertIfNegative val="0"/>
          <c:dLbls>
            <c:dLbl>
              <c:idx val="0"/>
              <c:layout>
                <c:manualLayout>
                  <c:x val="-5.022500406347965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D7-47F6-8889-8B1CF86001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0.25</c:v>
                </c:pt>
              </c:numCache>
            </c:numRef>
          </c:val>
          <c:extLst>
            <c:ext xmlns:c16="http://schemas.microsoft.com/office/drawing/2014/chart" uri="{C3380CC4-5D6E-409C-BE32-E72D297353CC}">
              <c16:uniqueId val="{00000005-2CD6-4032-8247-EED9A5E7C885}"/>
            </c:ext>
          </c:extLst>
        </c:ser>
        <c:ser>
          <c:idx val="6"/>
          <c:order val="6"/>
          <c:tx>
            <c:strRef>
              <c:f>Sheet1!$H$1</c:f>
              <c:strCache>
                <c:ptCount val="1"/>
                <c:pt idx="0">
                  <c:v>Column7</c:v>
                </c:pt>
              </c:strCache>
            </c:strRef>
          </c:tx>
          <c:spPr>
            <a:solidFill>
              <a:schemeClr val="accent6">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c:formatCode>
                <c:ptCount val="1"/>
                <c:pt idx="0">
                  <c:v>0.3</c:v>
                </c:pt>
              </c:numCache>
            </c:numRef>
          </c:val>
          <c:extLst>
            <c:ext xmlns:c16="http://schemas.microsoft.com/office/drawing/2014/chart" uri="{C3380CC4-5D6E-409C-BE32-E72D297353CC}">
              <c16:uniqueId val="{00000006-2CD6-4032-8247-EED9A5E7C885}"/>
            </c:ext>
          </c:extLst>
        </c:ser>
        <c:dLbls>
          <c:showLegendKey val="0"/>
          <c:showVal val="0"/>
          <c:showCatName val="0"/>
          <c:showSerName val="0"/>
          <c:showPercent val="0"/>
          <c:showBubbleSize val="0"/>
        </c:dLbls>
        <c:gapWidth val="150"/>
        <c:overlap val="100"/>
        <c:axId val="-1463316960"/>
        <c:axId val="-1463312256"/>
      </c:barChart>
      <c:catAx>
        <c:axId val="-146331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3312256"/>
        <c:crosses val="autoZero"/>
        <c:auto val="1"/>
        <c:lblAlgn val="ctr"/>
        <c:lblOffset val="100"/>
        <c:noMultiLvlLbl val="0"/>
      </c:catAx>
      <c:valAx>
        <c:axId val="-146331225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4633169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rgbClr val="6EAFDA"/>
            </a:solidFill>
            <a:ln>
              <a:noFill/>
            </a:ln>
          </c:spPr>
          <c:dPt>
            <c:idx val="0"/>
            <c:bubble3D val="0"/>
            <c:spPr>
              <a:solidFill>
                <a:srgbClr val="663576"/>
              </a:solidFill>
              <a:ln w="19050">
                <a:noFill/>
              </a:ln>
              <a:effectLst/>
            </c:spPr>
            <c:extLst>
              <c:ext xmlns:c16="http://schemas.microsoft.com/office/drawing/2014/chart" uri="{C3380CC4-5D6E-409C-BE32-E72D297353CC}">
                <c16:uniqueId val="{00000001-D69A-804B-88D1-8ECD124DF80A}"/>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D69A-804B-88D1-8ECD124DF80A}"/>
              </c:ext>
            </c:extLst>
          </c:dPt>
          <c:cat>
            <c:strRef>
              <c:f>Sheet1!$A$2:$A$3</c:f>
              <c:strCache>
                <c:ptCount val="2"/>
                <c:pt idx="0">
                  <c:v>1st Qtr</c:v>
                </c:pt>
                <c:pt idx="1">
                  <c:v>2nd Qtr</c:v>
                </c:pt>
              </c:strCache>
            </c:strRef>
          </c:cat>
          <c:val>
            <c:numRef>
              <c:f>Sheet1!$B$2:$B$3</c:f>
              <c:numCache>
                <c:formatCode>General</c:formatCode>
                <c:ptCount val="2"/>
                <c:pt idx="0">
                  <c:v>0.51</c:v>
                </c:pt>
                <c:pt idx="1">
                  <c:v>0.49</c:v>
                </c:pt>
              </c:numCache>
            </c:numRef>
          </c:val>
          <c:extLst>
            <c:ext xmlns:c16="http://schemas.microsoft.com/office/drawing/2014/chart" uri="{C3380CC4-5D6E-409C-BE32-E72D297353CC}">
              <c16:uniqueId val="{00000004-D69A-804B-88D1-8ECD124DF80A}"/>
            </c:ext>
          </c:extLst>
        </c:ser>
        <c:dLbls>
          <c:showLegendKey val="0"/>
          <c:showVal val="0"/>
          <c:showCatName val="0"/>
          <c:showSerName val="0"/>
          <c:showPercent val="0"/>
          <c:showBubbleSize val="0"/>
          <c:showLeaderLines val="1"/>
        </c:dLbls>
        <c:firstSliceAng val="176"/>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rgbClr val="6EAFDA"/>
            </a:solidFill>
            <a:ln>
              <a:noFill/>
            </a:ln>
          </c:spPr>
          <c:dPt>
            <c:idx val="0"/>
            <c:bubble3D val="0"/>
            <c:spPr>
              <a:solidFill>
                <a:srgbClr val="72AC4D"/>
              </a:solidFill>
              <a:ln w="19050">
                <a:noFill/>
              </a:ln>
              <a:effectLst/>
            </c:spPr>
            <c:extLst>
              <c:ext xmlns:c16="http://schemas.microsoft.com/office/drawing/2014/chart" uri="{C3380CC4-5D6E-409C-BE32-E72D297353CC}">
                <c16:uniqueId val="{00000001-42C4-4948-96D0-31F03CA0D135}"/>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42C4-4948-96D0-31F03CA0D135}"/>
              </c:ext>
            </c:extLst>
          </c:dPt>
          <c:cat>
            <c:strRef>
              <c:f>Sheet1!$A$2:$A$3</c:f>
              <c:strCache>
                <c:ptCount val="2"/>
                <c:pt idx="0">
                  <c:v>1st Qtr</c:v>
                </c:pt>
                <c:pt idx="1">
                  <c:v>2nd Qtr</c:v>
                </c:pt>
              </c:strCache>
            </c:strRef>
          </c:cat>
          <c:val>
            <c:numRef>
              <c:f>Sheet1!$B$2:$B$3</c:f>
              <c:numCache>
                <c:formatCode>General</c:formatCode>
                <c:ptCount val="2"/>
                <c:pt idx="0">
                  <c:v>0.6</c:v>
                </c:pt>
                <c:pt idx="1">
                  <c:v>0.4</c:v>
                </c:pt>
              </c:numCache>
            </c:numRef>
          </c:val>
          <c:extLst>
            <c:ext xmlns:c16="http://schemas.microsoft.com/office/drawing/2014/chart" uri="{C3380CC4-5D6E-409C-BE32-E72D297353CC}">
              <c16:uniqueId val="{00000004-42C4-4948-96D0-31F03CA0D135}"/>
            </c:ext>
          </c:extLst>
        </c:ser>
        <c:dLbls>
          <c:showLegendKey val="0"/>
          <c:showVal val="0"/>
          <c:showCatName val="0"/>
          <c:showSerName val="0"/>
          <c:showPercent val="0"/>
          <c:showBubbleSize val="0"/>
          <c:showLeaderLines val="1"/>
        </c:dLbls>
        <c:firstSliceAng val="145"/>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rgbClr val="6EAFDA"/>
            </a:solidFill>
            <a:ln>
              <a:noFill/>
            </a:ln>
          </c:spPr>
          <c:dPt>
            <c:idx val="0"/>
            <c:bubble3D val="0"/>
            <c:spPr>
              <a:solidFill>
                <a:srgbClr val="CA4F59"/>
              </a:solidFill>
              <a:ln w="19050">
                <a:noFill/>
              </a:ln>
              <a:effectLst/>
            </c:spPr>
            <c:extLst>
              <c:ext xmlns:c16="http://schemas.microsoft.com/office/drawing/2014/chart" uri="{C3380CC4-5D6E-409C-BE32-E72D297353CC}">
                <c16:uniqueId val="{00000001-DFA9-494A-921B-ECC6CC834E02}"/>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DFA9-494A-921B-ECC6CC834E02}"/>
              </c:ext>
            </c:extLst>
          </c:dPt>
          <c:cat>
            <c:strRef>
              <c:f>Sheet1!$A$2:$A$3</c:f>
              <c:strCache>
                <c:ptCount val="2"/>
                <c:pt idx="0">
                  <c:v>1st Qtr</c:v>
                </c:pt>
                <c:pt idx="1">
                  <c:v>2nd Qtr</c:v>
                </c:pt>
              </c:strCache>
            </c:strRef>
          </c:cat>
          <c:val>
            <c:numRef>
              <c:f>Sheet1!$B$2:$B$3</c:f>
              <c:numCache>
                <c:formatCode>General</c:formatCode>
                <c:ptCount val="2"/>
                <c:pt idx="0">
                  <c:v>0.82</c:v>
                </c:pt>
                <c:pt idx="1">
                  <c:v>0.18</c:v>
                </c:pt>
              </c:numCache>
            </c:numRef>
          </c:val>
          <c:extLst>
            <c:ext xmlns:c16="http://schemas.microsoft.com/office/drawing/2014/chart" uri="{C3380CC4-5D6E-409C-BE32-E72D297353CC}">
              <c16:uniqueId val="{00000004-DFA9-494A-921B-ECC6CC834E02}"/>
            </c:ext>
          </c:extLst>
        </c:ser>
        <c:dLbls>
          <c:showLegendKey val="0"/>
          <c:showVal val="0"/>
          <c:showCatName val="0"/>
          <c:showSerName val="0"/>
          <c:showPercent val="0"/>
          <c:showBubbleSize val="0"/>
          <c:showLeaderLines val="1"/>
        </c:dLbls>
        <c:firstSliceAng val="67"/>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chemeClr val="bg1">
                <a:lumMod val="75000"/>
              </a:schemeClr>
            </a:solidFill>
            <a:ln>
              <a:noFill/>
            </a:ln>
          </c:spPr>
          <c:dPt>
            <c:idx val="0"/>
            <c:bubble3D val="0"/>
            <c:spPr>
              <a:solidFill>
                <a:srgbClr val="F58D44"/>
              </a:solidFill>
              <a:ln w="19050">
                <a:noFill/>
              </a:ln>
              <a:effectLst/>
            </c:spPr>
            <c:extLst>
              <c:ext xmlns:c16="http://schemas.microsoft.com/office/drawing/2014/chart" uri="{C3380CC4-5D6E-409C-BE32-E72D297353CC}">
                <c16:uniqueId val="{00000001-7C00-704C-8FC2-20628037E53C}"/>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7C00-704C-8FC2-20628037E53C}"/>
              </c:ext>
            </c:extLst>
          </c:dPt>
          <c:cat>
            <c:strRef>
              <c:f>Sheet1!$A$2:$A$3</c:f>
              <c:strCache>
                <c:ptCount val="2"/>
                <c:pt idx="0">
                  <c:v>1st Qtr</c:v>
                </c:pt>
                <c:pt idx="1">
                  <c:v>2nd Qtr</c:v>
                </c:pt>
              </c:strCache>
            </c:strRef>
          </c:cat>
          <c:val>
            <c:numRef>
              <c:f>Sheet1!$B$2:$B$3</c:f>
              <c:numCache>
                <c:formatCode>General</c:formatCode>
                <c:ptCount val="2"/>
                <c:pt idx="0">
                  <c:v>0.71</c:v>
                </c:pt>
                <c:pt idx="1">
                  <c:v>0.28999999999999998</c:v>
                </c:pt>
              </c:numCache>
            </c:numRef>
          </c:val>
          <c:extLst>
            <c:ext xmlns:c16="http://schemas.microsoft.com/office/drawing/2014/chart" uri="{C3380CC4-5D6E-409C-BE32-E72D297353CC}">
              <c16:uniqueId val="{00000004-7C00-704C-8FC2-20628037E53C}"/>
            </c:ext>
          </c:extLst>
        </c:ser>
        <c:dLbls>
          <c:showLegendKey val="0"/>
          <c:showVal val="0"/>
          <c:showCatName val="0"/>
          <c:showSerName val="0"/>
          <c:showPercent val="0"/>
          <c:showBubbleSize val="0"/>
          <c:showLeaderLines val="1"/>
        </c:dLbls>
        <c:firstSliceAng val="106"/>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rgbClr val="6EAFDA"/>
            </a:solidFill>
            <a:ln>
              <a:noFill/>
            </a:ln>
          </c:spPr>
          <c:dPt>
            <c:idx val="0"/>
            <c:bubble3D val="0"/>
            <c:spPr>
              <a:solidFill>
                <a:srgbClr val="FFC000"/>
              </a:solidFill>
              <a:ln w="19050">
                <a:noFill/>
              </a:ln>
              <a:effectLst/>
            </c:spPr>
            <c:extLst>
              <c:ext xmlns:c16="http://schemas.microsoft.com/office/drawing/2014/chart" uri="{C3380CC4-5D6E-409C-BE32-E72D297353CC}">
                <c16:uniqueId val="{00000001-ACCB-1C4A-9ADB-3C9550E31AC5}"/>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ACCB-1C4A-9ADB-3C9550E31AC5}"/>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4-ACCB-1C4A-9ADB-3C9550E31AC5}"/>
            </c:ext>
          </c:extLst>
        </c:ser>
        <c:dLbls>
          <c:showLegendKey val="0"/>
          <c:showVal val="0"/>
          <c:showCatName val="0"/>
          <c:showSerName val="0"/>
          <c:showPercent val="0"/>
          <c:showBubbleSize val="0"/>
          <c:showLeaderLines val="1"/>
        </c:dLbls>
        <c:firstSliceAng val="135"/>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1.3612162518621799E-3"/>
          <c:y val="3.7441338594197002E-2"/>
          <c:w val="0.99766948071696004"/>
          <c:h val="0.91966593880080905"/>
        </c:manualLayout>
      </c:layout>
      <c:barChart>
        <c:barDir val="col"/>
        <c:grouping val="percentStacked"/>
        <c:varyColors val="0"/>
        <c:ser>
          <c:idx val="0"/>
          <c:order val="0"/>
          <c:tx>
            <c:strRef>
              <c:f>Sheet1!$B$1</c:f>
              <c:strCache>
                <c:ptCount val="1"/>
                <c:pt idx="0">
                  <c:v>Column1</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0.09</c:v>
                </c:pt>
              </c:numCache>
            </c:numRef>
          </c:val>
          <c:extLst>
            <c:ext xmlns:c16="http://schemas.microsoft.com/office/drawing/2014/chart" uri="{C3380CC4-5D6E-409C-BE32-E72D297353CC}">
              <c16:uniqueId val="{00000000-8A14-4873-914F-2F14645084C5}"/>
            </c:ext>
          </c:extLst>
        </c:ser>
        <c:ser>
          <c:idx val="1"/>
          <c:order val="1"/>
          <c:tx>
            <c:strRef>
              <c:f>Sheet1!$C$1</c:f>
              <c:strCache>
                <c:ptCount val="1"/>
                <c:pt idx="0">
                  <c:v>Column2</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1-8A14-4873-914F-2F14645084C5}"/>
            </c:ext>
          </c:extLst>
        </c:ser>
        <c:ser>
          <c:idx val="2"/>
          <c:order val="2"/>
          <c:tx>
            <c:strRef>
              <c:f>Sheet1!$D$1</c:f>
              <c:strCache>
                <c:ptCount val="1"/>
                <c:pt idx="0">
                  <c:v>Column3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0.46</c:v>
                </c:pt>
              </c:numCache>
            </c:numRef>
          </c:val>
          <c:extLst>
            <c:ext xmlns:c16="http://schemas.microsoft.com/office/drawing/2014/chart" uri="{C3380CC4-5D6E-409C-BE32-E72D297353CC}">
              <c16:uniqueId val="{00000002-8A14-4873-914F-2F14645084C5}"/>
            </c:ext>
          </c:extLst>
        </c:ser>
        <c:ser>
          <c:idx val="3"/>
          <c:order val="3"/>
          <c:tx>
            <c:strRef>
              <c:f>Sheet1!$E$1</c:f>
              <c:strCache>
                <c:ptCount val="1"/>
                <c:pt idx="0">
                  <c:v>Column4</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8A14-4873-914F-2F14645084C5}"/>
            </c:ext>
          </c:extLst>
        </c:ser>
        <c:ser>
          <c:idx val="4"/>
          <c:order val="4"/>
          <c:tx>
            <c:strRef>
              <c:f>Sheet1!$F$1</c:f>
              <c:strCache>
                <c:ptCount val="1"/>
                <c:pt idx="0">
                  <c:v>Column5</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0.08</c:v>
                </c:pt>
              </c:numCache>
            </c:numRef>
          </c:val>
          <c:extLst>
            <c:ext xmlns:c16="http://schemas.microsoft.com/office/drawing/2014/chart" uri="{C3380CC4-5D6E-409C-BE32-E72D297353CC}">
              <c16:uniqueId val="{00000004-8A14-4873-914F-2F14645084C5}"/>
            </c:ext>
          </c:extLst>
        </c:ser>
        <c:dLbls>
          <c:showLegendKey val="0"/>
          <c:showVal val="0"/>
          <c:showCatName val="0"/>
          <c:showSerName val="0"/>
          <c:showPercent val="0"/>
          <c:showBubbleSize val="0"/>
        </c:dLbls>
        <c:gapWidth val="150"/>
        <c:overlap val="100"/>
        <c:axId val="-1517028352"/>
        <c:axId val="-1440921584"/>
      </c:barChart>
      <c:catAx>
        <c:axId val="-151702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0921584"/>
        <c:crosses val="autoZero"/>
        <c:auto val="1"/>
        <c:lblAlgn val="ctr"/>
        <c:lblOffset val="100"/>
        <c:noMultiLvlLbl val="0"/>
      </c:catAx>
      <c:valAx>
        <c:axId val="-1440921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51702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spPr>
            <a:solidFill>
              <a:schemeClr val="bg1">
                <a:lumMod val="75000"/>
              </a:schemeClr>
            </a:solidFill>
            <a:ln>
              <a:noFill/>
            </a:ln>
          </c:spPr>
          <c:dPt>
            <c:idx val="0"/>
            <c:bubble3D val="0"/>
            <c:spPr>
              <a:solidFill>
                <a:srgbClr val="063B9B"/>
              </a:solidFill>
              <a:ln w="19050">
                <a:noFill/>
              </a:ln>
              <a:effectLst/>
            </c:spPr>
            <c:extLst>
              <c:ext xmlns:c16="http://schemas.microsoft.com/office/drawing/2014/chart" uri="{C3380CC4-5D6E-409C-BE32-E72D297353CC}">
                <c16:uniqueId val="{00000001-4D88-2643-8174-6076AF899802}"/>
              </c:ext>
            </c:extLst>
          </c:dPt>
          <c:dPt>
            <c:idx val="1"/>
            <c:bubble3D val="0"/>
            <c:spPr>
              <a:noFill/>
              <a:ln w="6350">
                <a:solidFill>
                  <a:schemeClr val="bg1">
                    <a:lumMod val="75000"/>
                  </a:schemeClr>
                </a:solidFill>
              </a:ln>
              <a:effectLst/>
            </c:spPr>
            <c:extLst>
              <c:ext xmlns:c16="http://schemas.microsoft.com/office/drawing/2014/chart" uri="{C3380CC4-5D6E-409C-BE32-E72D297353CC}">
                <c16:uniqueId val="{00000003-4D88-2643-8174-6076AF899802}"/>
              </c:ext>
            </c:extLst>
          </c:dPt>
          <c:cat>
            <c:strRef>
              <c:f>Sheet1!$A$2:$A$3</c:f>
              <c:strCache>
                <c:ptCount val="2"/>
                <c:pt idx="0">
                  <c:v>1st Qtr</c:v>
                </c:pt>
                <c:pt idx="1">
                  <c:v>2nd Qtr</c:v>
                </c:pt>
              </c:strCache>
            </c:strRef>
          </c:cat>
          <c:val>
            <c:numRef>
              <c:f>Sheet1!$B$2:$B$3</c:f>
              <c:numCache>
                <c:formatCode>General</c:formatCode>
                <c:ptCount val="2"/>
                <c:pt idx="0">
                  <c:v>0.59</c:v>
                </c:pt>
                <c:pt idx="1">
                  <c:v>0.41</c:v>
                </c:pt>
              </c:numCache>
            </c:numRef>
          </c:val>
          <c:extLst>
            <c:ext xmlns:c16="http://schemas.microsoft.com/office/drawing/2014/chart" uri="{C3380CC4-5D6E-409C-BE32-E72D297353CC}">
              <c16:uniqueId val="{00000004-4D88-2643-8174-6076AF899802}"/>
            </c:ext>
          </c:extLst>
        </c:ser>
        <c:dLbls>
          <c:showLegendKey val="0"/>
          <c:showVal val="0"/>
          <c:showCatName val="0"/>
          <c:showSerName val="0"/>
          <c:showPercent val="0"/>
          <c:showBubbleSize val="0"/>
          <c:showLeaderLines val="1"/>
        </c:dLbls>
        <c:firstSliceAng val="148"/>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12635103672598"/>
          <c:y val="0.145097945073939"/>
          <c:w val="0.47338765539379102"/>
          <c:h val="0.70383214903015101"/>
        </c:manualLayout>
      </c:layout>
      <c:barChart>
        <c:barDir val="bar"/>
        <c:grouping val="stacked"/>
        <c:varyColors val="0"/>
        <c:ser>
          <c:idx val="0"/>
          <c:order val="0"/>
          <c:tx>
            <c:strRef>
              <c:f>Sheet1!$B$1</c:f>
              <c:strCache>
                <c:ptCount val="1"/>
                <c:pt idx="0">
                  <c:v>Correct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Sheet1!$B$2:$B$9</c:f>
              <c:numCache>
                <c:formatCode>0%</c:formatCode>
                <c:ptCount val="8"/>
                <c:pt idx="0">
                  <c:v>0.28999999999999998</c:v>
                </c:pt>
                <c:pt idx="1">
                  <c:v>0.45</c:v>
                </c:pt>
                <c:pt idx="2">
                  <c:v>0.52</c:v>
                </c:pt>
                <c:pt idx="3">
                  <c:v>0.53</c:v>
                </c:pt>
                <c:pt idx="4">
                  <c:v>0.55000000000000004</c:v>
                </c:pt>
                <c:pt idx="5">
                  <c:v>0.56999999999999995</c:v>
                </c:pt>
                <c:pt idx="6">
                  <c:v>0.63</c:v>
                </c:pt>
                <c:pt idx="7">
                  <c:v>0.8</c:v>
                </c:pt>
              </c:numCache>
            </c:numRef>
          </c:val>
          <c:extLst>
            <c:ext xmlns:c16="http://schemas.microsoft.com/office/drawing/2014/chart" uri="{C3380CC4-5D6E-409C-BE32-E72D297353CC}">
              <c16:uniqueId val="{00000000-692D-49EC-8D87-D4EDFE4B0102}"/>
            </c:ext>
          </c:extLst>
        </c:ser>
        <c:ser>
          <c:idx val="1"/>
          <c:order val="1"/>
          <c:tx>
            <c:strRef>
              <c:f>Sheet1!$C$1</c:f>
              <c:strCache>
                <c:ptCount val="1"/>
                <c:pt idx="0">
                  <c:v>Don't know</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Sheet1!$C$2:$C$9</c:f>
              <c:numCache>
                <c:formatCode>0%</c:formatCode>
                <c:ptCount val="8"/>
                <c:pt idx="0">
                  <c:v>0.41</c:v>
                </c:pt>
                <c:pt idx="1">
                  <c:v>0.39</c:v>
                </c:pt>
                <c:pt idx="2">
                  <c:v>0.38</c:v>
                </c:pt>
                <c:pt idx="3">
                  <c:v>0.37</c:v>
                </c:pt>
                <c:pt idx="4">
                  <c:v>0.28999999999999998</c:v>
                </c:pt>
                <c:pt idx="5">
                  <c:v>0.31</c:v>
                </c:pt>
                <c:pt idx="6">
                  <c:v>0.31</c:v>
                </c:pt>
                <c:pt idx="7">
                  <c:v>0.17</c:v>
                </c:pt>
              </c:numCache>
            </c:numRef>
          </c:val>
          <c:extLst>
            <c:ext xmlns:c16="http://schemas.microsoft.com/office/drawing/2014/chart" uri="{C3380CC4-5D6E-409C-BE32-E72D297353CC}">
              <c16:uniqueId val="{00000001-692D-49EC-8D87-D4EDFE4B0102}"/>
            </c:ext>
          </c:extLst>
        </c:ser>
        <c:ser>
          <c:idx val="2"/>
          <c:order val="2"/>
          <c:tx>
            <c:strRef>
              <c:f>Sheet1!$D$1</c:f>
              <c:strCache>
                <c:ptCount val="1"/>
                <c:pt idx="0">
                  <c:v>Incorrect</c:v>
                </c:pt>
              </c:strCache>
            </c:strRef>
          </c:tx>
          <c:spPr>
            <a:solidFill>
              <a:srgbClr val="F4B9A4"/>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F92-424D-B059-102560D9122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Sheet1!$D$2:$D$9</c:f>
              <c:numCache>
                <c:formatCode>0%</c:formatCode>
                <c:ptCount val="8"/>
                <c:pt idx="0">
                  <c:v>0.3</c:v>
                </c:pt>
                <c:pt idx="1">
                  <c:v>0.16</c:v>
                </c:pt>
                <c:pt idx="2">
                  <c:v>0.1</c:v>
                </c:pt>
                <c:pt idx="3">
                  <c:v>0.1</c:v>
                </c:pt>
                <c:pt idx="4">
                  <c:v>0.16</c:v>
                </c:pt>
                <c:pt idx="5">
                  <c:v>0.12</c:v>
                </c:pt>
                <c:pt idx="6">
                  <c:v>0.06</c:v>
                </c:pt>
                <c:pt idx="7">
                  <c:v>0.03</c:v>
                </c:pt>
              </c:numCache>
            </c:numRef>
          </c:val>
          <c:extLst>
            <c:ext xmlns:c16="http://schemas.microsoft.com/office/drawing/2014/chart" uri="{C3380CC4-5D6E-409C-BE32-E72D297353CC}">
              <c16:uniqueId val="{00000002-692D-49EC-8D87-D4EDFE4B0102}"/>
            </c:ext>
          </c:extLst>
        </c:ser>
        <c:dLbls>
          <c:showLegendKey val="0"/>
          <c:showVal val="0"/>
          <c:showCatName val="0"/>
          <c:showSerName val="0"/>
          <c:showPercent val="0"/>
          <c:showBubbleSize val="0"/>
        </c:dLbls>
        <c:gapWidth val="50"/>
        <c:overlap val="100"/>
        <c:axId val="-1499936336"/>
        <c:axId val="-1513854032"/>
      </c:barChart>
      <c:catAx>
        <c:axId val="-14999363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050" b="0" i="0" u="none" strike="noStrike" kern="1200" baseline="0">
                <a:solidFill>
                  <a:schemeClr val="tx1">
                    <a:lumMod val="75000"/>
                    <a:lumOff val="25000"/>
                  </a:schemeClr>
                </a:solidFill>
                <a:latin typeface="+mn-lt"/>
                <a:ea typeface="+mn-ea"/>
                <a:cs typeface="+mn-cs"/>
              </a:defRPr>
            </a:pPr>
            <a:endParaRPr lang="en-US"/>
          </a:p>
        </c:txPr>
        <c:crossAx val="-1513854032"/>
        <c:crosses val="autoZero"/>
        <c:auto val="1"/>
        <c:lblAlgn val="ctr"/>
        <c:lblOffset val="100"/>
        <c:noMultiLvlLbl val="0"/>
      </c:catAx>
      <c:valAx>
        <c:axId val="-1513854032"/>
        <c:scaling>
          <c:orientation val="minMax"/>
          <c:max val="1"/>
        </c:scaling>
        <c:delete val="1"/>
        <c:axPos val="b"/>
        <c:numFmt formatCode="0%" sourceLinked="1"/>
        <c:majorTickMark val="none"/>
        <c:minorTickMark val="none"/>
        <c:tickLblPos val="nextTo"/>
        <c:crossAx val="-1499936336"/>
        <c:crosses val="autoZero"/>
        <c:crossBetween val="between"/>
        <c:majorUnit val="0.25"/>
      </c:valAx>
      <c:spPr>
        <a:noFill/>
        <a:ln>
          <a:noFill/>
        </a:ln>
        <a:effectLst/>
      </c:spPr>
    </c:plotArea>
    <c:legend>
      <c:legendPos val="b"/>
      <c:layout>
        <c:manualLayout>
          <c:xMode val="edge"/>
          <c:yMode val="edge"/>
          <c:x val="0.15654216078010072"/>
          <c:y val="0.89852346115306714"/>
          <c:w val="0.62259068948086005"/>
          <c:h val="6.07273809615933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just">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12635103672598"/>
          <c:y val="0.145097945073939"/>
          <c:w val="0.47338765539379102"/>
          <c:h val="0.70383214903015101"/>
        </c:manualLayout>
      </c:layout>
      <c:barChart>
        <c:barDir val="bar"/>
        <c:grouping val="stacked"/>
        <c:varyColors val="0"/>
        <c:ser>
          <c:idx val="0"/>
          <c:order val="0"/>
          <c:tx>
            <c:strRef>
              <c:f>Sheet1!$B$1</c:f>
              <c:strCache>
                <c:ptCount val="1"/>
                <c:pt idx="0">
                  <c:v>Correct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Sheet1!$B$2:$B$9</c:f>
              <c:numCache>
                <c:formatCode>0%</c:formatCode>
                <c:ptCount val="8"/>
                <c:pt idx="0">
                  <c:v>0.28999999999999998</c:v>
                </c:pt>
                <c:pt idx="1">
                  <c:v>0.45</c:v>
                </c:pt>
                <c:pt idx="2">
                  <c:v>0.52</c:v>
                </c:pt>
                <c:pt idx="3">
                  <c:v>0.53</c:v>
                </c:pt>
                <c:pt idx="4">
                  <c:v>0.55000000000000004</c:v>
                </c:pt>
                <c:pt idx="5">
                  <c:v>0.56999999999999995</c:v>
                </c:pt>
                <c:pt idx="6">
                  <c:v>0.63</c:v>
                </c:pt>
                <c:pt idx="7">
                  <c:v>0.8</c:v>
                </c:pt>
              </c:numCache>
            </c:numRef>
          </c:val>
          <c:extLst>
            <c:ext xmlns:c16="http://schemas.microsoft.com/office/drawing/2014/chart" uri="{C3380CC4-5D6E-409C-BE32-E72D297353CC}">
              <c16:uniqueId val="{00000000-692D-49EC-8D87-D4EDFE4B0102}"/>
            </c:ext>
          </c:extLst>
        </c:ser>
        <c:ser>
          <c:idx val="1"/>
          <c:order val="1"/>
          <c:tx>
            <c:strRef>
              <c:f>Sheet1!$C$1</c:f>
              <c:strCache>
                <c:ptCount val="1"/>
                <c:pt idx="0">
                  <c:v>Don't know</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Sheet1!$C$2:$C$9</c:f>
              <c:numCache>
                <c:formatCode>0%</c:formatCode>
                <c:ptCount val="8"/>
                <c:pt idx="0">
                  <c:v>0.41</c:v>
                </c:pt>
                <c:pt idx="1">
                  <c:v>0.39</c:v>
                </c:pt>
                <c:pt idx="2">
                  <c:v>0.38</c:v>
                </c:pt>
                <c:pt idx="3">
                  <c:v>0.37</c:v>
                </c:pt>
                <c:pt idx="4">
                  <c:v>0.28999999999999998</c:v>
                </c:pt>
                <c:pt idx="5">
                  <c:v>0.31</c:v>
                </c:pt>
                <c:pt idx="6">
                  <c:v>0.31</c:v>
                </c:pt>
                <c:pt idx="7">
                  <c:v>0.17</c:v>
                </c:pt>
              </c:numCache>
            </c:numRef>
          </c:val>
          <c:extLst>
            <c:ext xmlns:c16="http://schemas.microsoft.com/office/drawing/2014/chart" uri="{C3380CC4-5D6E-409C-BE32-E72D297353CC}">
              <c16:uniqueId val="{00000001-692D-49EC-8D87-D4EDFE4B0102}"/>
            </c:ext>
          </c:extLst>
        </c:ser>
        <c:ser>
          <c:idx val="2"/>
          <c:order val="2"/>
          <c:tx>
            <c:strRef>
              <c:f>Sheet1!$D$1</c:f>
              <c:strCache>
                <c:ptCount val="1"/>
                <c:pt idx="0">
                  <c:v>Incorrect</c:v>
                </c:pt>
              </c:strCache>
            </c:strRef>
          </c:tx>
          <c:spPr>
            <a:solidFill>
              <a:srgbClr val="F4B9A4"/>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F92-424D-B059-102560D9122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Sheet1!$D$2:$D$9</c:f>
              <c:numCache>
                <c:formatCode>0%</c:formatCode>
                <c:ptCount val="8"/>
                <c:pt idx="0">
                  <c:v>0.3</c:v>
                </c:pt>
                <c:pt idx="1">
                  <c:v>0.16</c:v>
                </c:pt>
                <c:pt idx="2">
                  <c:v>0.1</c:v>
                </c:pt>
                <c:pt idx="3">
                  <c:v>0.1</c:v>
                </c:pt>
                <c:pt idx="4">
                  <c:v>0.16</c:v>
                </c:pt>
                <c:pt idx="5">
                  <c:v>0.12</c:v>
                </c:pt>
                <c:pt idx="6">
                  <c:v>0.06</c:v>
                </c:pt>
                <c:pt idx="7">
                  <c:v>0.03</c:v>
                </c:pt>
              </c:numCache>
            </c:numRef>
          </c:val>
          <c:extLst>
            <c:ext xmlns:c16="http://schemas.microsoft.com/office/drawing/2014/chart" uri="{C3380CC4-5D6E-409C-BE32-E72D297353CC}">
              <c16:uniqueId val="{00000002-692D-49EC-8D87-D4EDFE4B0102}"/>
            </c:ext>
          </c:extLst>
        </c:ser>
        <c:dLbls>
          <c:showLegendKey val="0"/>
          <c:showVal val="0"/>
          <c:showCatName val="0"/>
          <c:showSerName val="0"/>
          <c:showPercent val="0"/>
          <c:showBubbleSize val="0"/>
        </c:dLbls>
        <c:gapWidth val="50"/>
        <c:overlap val="100"/>
        <c:axId val="-1499936336"/>
        <c:axId val="-1513854032"/>
      </c:barChart>
      <c:catAx>
        <c:axId val="-14999363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050" b="0" i="0" u="none" strike="noStrike" kern="1200" baseline="0">
                <a:solidFill>
                  <a:schemeClr val="tx1">
                    <a:lumMod val="75000"/>
                    <a:lumOff val="25000"/>
                  </a:schemeClr>
                </a:solidFill>
                <a:latin typeface="+mn-lt"/>
                <a:ea typeface="+mn-ea"/>
                <a:cs typeface="+mn-cs"/>
              </a:defRPr>
            </a:pPr>
            <a:endParaRPr lang="en-US"/>
          </a:p>
        </c:txPr>
        <c:crossAx val="-1513854032"/>
        <c:crosses val="autoZero"/>
        <c:auto val="1"/>
        <c:lblAlgn val="ctr"/>
        <c:lblOffset val="100"/>
        <c:noMultiLvlLbl val="0"/>
      </c:catAx>
      <c:valAx>
        <c:axId val="-1513854032"/>
        <c:scaling>
          <c:orientation val="minMax"/>
          <c:max val="1"/>
        </c:scaling>
        <c:delete val="1"/>
        <c:axPos val="b"/>
        <c:numFmt formatCode="0%" sourceLinked="1"/>
        <c:majorTickMark val="none"/>
        <c:minorTickMark val="none"/>
        <c:tickLblPos val="nextTo"/>
        <c:crossAx val="-1499936336"/>
        <c:crosses val="autoZero"/>
        <c:crossBetween val="between"/>
        <c:majorUnit val="0.25"/>
      </c:valAx>
      <c:spPr>
        <a:noFill/>
        <a:ln>
          <a:noFill/>
        </a:ln>
        <a:effectLst/>
      </c:spPr>
    </c:plotArea>
    <c:legend>
      <c:legendPos val="b"/>
      <c:layout>
        <c:manualLayout>
          <c:xMode val="edge"/>
          <c:yMode val="edge"/>
          <c:x val="0.14815194482893485"/>
          <c:y val="0.89852346115306714"/>
          <c:w val="0.62259068948086005"/>
          <c:h val="6.07273809615933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just">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12635103672598"/>
          <c:y val="0.145097945073939"/>
          <c:w val="0.47338765539379102"/>
          <c:h val="0.70383214903015101"/>
        </c:manualLayout>
      </c:layout>
      <c:barChart>
        <c:barDir val="bar"/>
        <c:grouping val="stacked"/>
        <c:varyColors val="0"/>
        <c:ser>
          <c:idx val="0"/>
          <c:order val="0"/>
          <c:tx>
            <c:strRef>
              <c:f>Sheet1!$B$1</c:f>
              <c:strCache>
                <c:ptCount val="1"/>
                <c:pt idx="0">
                  <c:v>Correct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Sheet1!$B$2:$B$9</c:f>
              <c:numCache>
                <c:formatCode>0%</c:formatCode>
                <c:ptCount val="8"/>
                <c:pt idx="0">
                  <c:v>0.28999999999999998</c:v>
                </c:pt>
                <c:pt idx="1">
                  <c:v>0.45</c:v>
                </c:pt>
                <c:pt idx="2">
                  <c:v>0.52</c:v>
                </c:pt>
                <c:pt idx="3">
                  <c:v>0.53</c:v>
                </c:pt>
                <c:pt idx="4">
                  <c:v>0.55000000000000004</c:v>
                </c:pt>
                <c:pt idx="5">
                  <c:v>0.56999999999999995</c:v>
                </c:pt>
                <c:pt idx="6">
                  <c:v>0.63</c:v>
                </c:pt>
                <c:pt idx="7">
                  <c:v>0.8</c:v>
                </c:pt>
              </c:numCache>
            </c:numRef>
          </c:val>
          <c:extLst>
            <c:ext xmlns:c16="http://schemas.microsoft.com/office/drawing/2014/chart" uri="{C3380CC4-5D6E-409C-BE32-E72D297353CC}">
              <c16:uniqueId val="{00000000-692D-49EC-8D87-D4EDFE4B0102}"/>
            </c:ext>
          </c:extLst>
        </c:ser>
        <c:ser>
          <c:idx val="1"/>
          <c:order val="1"/>
          <c:tx>
            <c:strRef>
              <c:f>Sheet1!$C$1</c:f>
              <c:strCache>
                <c:ptCount val="1"/>
                <c:pt idx="0">
                  <c:v>Don't know</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Sheet1!$C$2:$C$9</c:f>
              <c:numCache>
                <c:formatCode>0%</c:formatCode>
                <c:ptCount val="8"/>
                <c:pt idx="0">
                  <c:v>0.41</c:v>
                </c:pt>
                <c:pt idx="1">
                  <c:v>0.39</c:v>
                </c:pt>
                <c:pt idx="2">
                  <c:v>0.38</c:v>
                </c:pt>
                <c:pt idx="3">
                  <c:v>0.37</c:v>
                </c:pt>
                <c:pt idx="4">
                  <c:v>0.28999999999999998</c:v>
                </c:pt>
                <c:pt idx="5">
                  <c:v>0.31</c:v>
                </c:pt>
                <c:pt idx="6">
                  <c:v>0.31</c:v>
                </c:pt>
                <c:pt idx="7">
                  <c:v>0.17</c:v>
                </c:pt>
              </c:numCache>
            </c:numRef>
          </c:val>
          <c:extLst>
            <c:ext xmlns:c16="http://schemas.microsoft.com/office/drawing/2014/chart" uri="{C3380CC4-5D6E-409C-BE32-E72D297353CC}">
              <c16:uniqueId val="{00000001-692D-49EC-8D87-D4EDFE4B0102}"/>
            </c:ext>
          </c:extLst>
        </c:ser>
        <c:ser>
          <c:idx val="2"/>
          <c:order val="2"/>
          <c:tx>
            <c:strRef>
              <c:f>Sheet1!$D$1</c:f>
              <c:strCache>
                <c:ptCount val="1"/>
                <c:pt idx="0">
                  <c:v>Incorrect</c:v>
                </c:pt>
              </c:strCache>
            </c:strRef>
          </c:tx>
          <c:spPr>
            <a:solidFill>
              <a:srgbClr val="F4B9A4"/>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F92-424D-B059-102560D9122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Sheet1!$D$2:$D$9</c:f>
              <c:numCache>
                <c:formatCode>0%</c:formatCode>
                <c:ptCount val="8"/>
                <c:pt idx="0">
                  <c:v>0.3</c:v>
                </c:pt>
                <c:pt idx="1">
                  <c:v>0.16</c:v>
                </c:pt>
                <c:pt idx="2">
                  <c:v>0.1</c:v>
                </c:pt>
                <c:pt idx="3">
                  <c:v>0.1</c:v>
                </c:pt>
                <c:pt idx="4">
                  <c:v>0.16</c:v>
                </c:pt>
                <c:pt idx="5">
                  <c:v>0.12</c:v>
                </c:pt>
                <c:pt idx="6">
                  <c:v>0.06</c:v>
                </c:pt>
                <c:pt idx="7">
                  <c:v>0.03</c:v>
                </c:pt>
              </c:numCache>
            </c:numRef>
          </c:val>
          <c:extLst>
            <c:ext xmlns:c16="http://schemas.microsoft.com/office/drawing/2014/chart" uri="{C3380CC4-5D6E-409C-BE32-E72D297353CC}">
              <c16:uniqueId val="{00000002-692D-49EC-8D87-D4EDFE4B0102}"/>
            </c:ext>
          </c:extLst>
        </c:ser>
        <c:dLbls>
          <c:showLegendKey val="0"/>
          <c:showVal val="0"/>
          <c:showCatName val="0"/>
          <c:showSerName val="0"/>
          <c:showPercent val="0"/>
          <c:showBubbleSize val="0"/>
        </c:dLbls>
        <c:gapWidth val="50"/>
        <c:overlap val="100"/>
        <c:axId val="-1499936336"/>
        <c:axId val="-1513854032"/>
      </c:barChart>
      <c:catAx>
        <c:axId val="-14999363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050" b="0" i="0" u="none" strike="noStrike" kern="1200" baseline="0">
                <a:solidFill>
                  <a:schemeClr val="tx1">
                    <a:lumMod val="75000"/>
                    <a:lumOff val="25000"/>
                  </a:schemeClr>
                </a:solidFill>
                <a:latin typeface="+mn-lt"/>
                <a:ea typeface="+mn-ea"/>
                <a:cs typeface="+mn-cs"/>
              </a:defRPr>
            </a:pPr>
            <a:endParaRPr lang="en-US"/>
          </a:p>
        </c:txPr>
        <c:crossAx val="-1513854032"/>
        <c:crosses val="autoZero"/>
        <c:auto val="1"/>
        <c:lblAlgn val="ctr"/>
        <c:lblOffset val="100"/>
        <c:noMultiLvlLbl val="0"/>
      </c:catAx>
      <c:valAx>
        <c:axId val="-1513854032"/>
        <c:scaling>
          <c:orientation val="minMax"/>
          <c:max val="1"/>
        </c:scaling>
        <c:delete val="1"/>
        <c:axPos val="b"/>
        <c:numFmt formatCode="0%" sourceLinked="1"/>
        <c:majorTickMark val="none"/>
        <c:minorTickMark val="none"/>
        <c:tickLblPos val="nextTo"/>
        <c:crossAx val="-1499936336"/>
        <c:crosses val="autoZero"/>
        <c:crossBetween val="between"/>
        <c:majorUnit val="0.25"/>
      </c:valAx>
      <c:spPr>
        <a:noFill/>
        <a:ln>
          <a:noFill/>
        </a:ln>
        <a:effectLst/>
      </c:spPr>
    </c:plotArea>
    <c:legend>
      <c:legendPos val="b"/>
      <c:layout>
        <c:manualLayout>
          <c:xMode val="edge"/>
          <c:yMode val="edge"/>
          <c:x val="0.15794053010529502"/>
          <c:y val="0.89852346115306714"/>
          <c:w val="0.62259068948086005"/>
          <c:h val="6.07273809615933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just">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12635103672598"/>
          <c:y val="0.145097945073939"/>
          <c:w val="0.47338765539379102"/>
          <c:h val="0.70383214903015101"/>
        </c:manualLayout>
      </c:layout>
      <c:barChart>
        <c:barDir val="bar"/>
        <c:grouping val="stacked"/>
        <c:varyColors val="0"/>
        <c:ser>
          <c:idx val="0"/>
          <c:order val="0"/>
          <c:tx>
            <c:strRef>
              <c:f>Sheet1!$B$1</c:f>
              <c:strCache>
                <c:ptCount val="1"/>
                <c:pt idx="0">
                  <c:v>Correct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Sheet1!$B$2:$B$9</c:f>
              <c:numCache>
                <c:formatCode>0%</c:formatCode>
                <c:ptCount val="8"/>
                <c:pt idx="0">
                  <c:v>0.28999999999999998</c:v>
                </c:pt>
                <c:pt idx="1">
                  <c:v>0.45</c:v>
                </c:pt>
                <c:pt idx="2">
                  <c:v>0.52</c:v>
                </c:pt>
                <c:pt idx="3">
                  <c:v>0.53</c:v>
                </c:pt>
                <c:pt idx="4">
                  <c:v>0.55000000000000004</c:v>
                </c:pt>
                <c:pt idx="5">
                  <c:v>0.56999999999999995</c:v>
                </c:pt>
                <c:pt idx="6">
                  <c:v>0.63</c:v>
                </c:pt>
                <c:pt idx="7">
                  <c:v>0.8</c:v>
                </c:pt>
              </c:numCache>
            </c:numRef>
          </c:val>
          <c:extLst>
            <c:ext xmlns:c16="http://schemas.microsoft.com/office/drawing/2014/chart" uri="{C3380CC4-5D6E-409C-BE32-E72D297353CC}">
              <c16:uniqueId val="{00000000-692D-49EC-8D87-D4EDFE4B0102}"/>
            </c:ext>
          </c:extLst>
        </c:ser>
        <c:ser>
          <c:idx val="1"/>
          <c:order val="1"/>
          <c:tx>
            <c:strRef>
              <c:f>Sheet1!$C$1</c:f>
              <c:strCache>
                <c:ptCount val="1"/>
                <c:pt idx="0">
                  <c:v>Don't know</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Sheet1!$C$2:$C$9</c:f>
              <c:numCache>
                <c:formatCode>0%</c:formatCode>
                <c:ptCount val="8"/>
                <c:pt idx="0">
                  <c:v>0.41</c:v>
                </c:pt>
                <c:pt idx="1">
                  <c:v>0.39</c:v>
                </c:pt>
                <c:pt idx="2">
                  <c:v>0.38</c:v>
                </c:pt>
                <c:pt idx="3">
                  <c:v>0.37</c:v>
                </c:pt>
                <c:pt idx="4">
                  <c:v>0.28999999999999998</c:v>
                </c:pt>
                <c:pt idx="5">
                  <c:v>0.31</c:v>
                </c:pt>
                <c:pt idx="6">
                  <c:v>0.31</c:v>
                </c:pt>
                <c:pt idx="7">
                  <c:v>0.17</c:v>
                </c:pt>
              </c:numCache>
            </c:numRef>
          </c:val>
          <c:extLst>
            <c:ext xmlns:c16="http://schemas.microsoft.com/office/drawing/2014/chart" uri="{C3380CC4-5D6E-409C-BE32-E72D297353CC}">
              <c16:uniqueId val="{00000001-692D-49EC-8D87-D4EDFE4B0102}"/>
            </c:ext>
          </c:extLst>
        </c:ser>
        <c:ser>
          <c:idx val="2"/>
          <c:order val="2"/>
          <c:tx>
            <c:strRef>
              <c:f>Sheet1!$D$1</c:f>
              <c:strCache>
                <c:ptCount val="1"/>
                <c:pt idx="0">
                  <c:v>Incorrect</c:v>
                </c:pt>
              </c:strCache>
            </c:strRef>
          </c:tx>
          <c:spPr>
            <a:solidFill>
              <a:srgbClr val="F4B9A4"/>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F92-424D-B059-102560D9122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 determine the rate of unemployment (False)</c:v>
                </c:pt>
                <c:pt idx="1">
                  <c:v>To determine how much money communities will get from the gov't (True)</c:v>
                </c:pt>
                <c:pt idx="2">
                  <c:v>To determine property taxes (False)</c:v>
                </c:pt>
                <c:pt idx="3">
                  <c:v>To locate people living in the country without documentation (False)</c:v>
                </c:pt>
                <c:pt idx="4">
                  <c:v>Counts both citizens and non-citizens (True)</c:v>
                </c:pt>
                <c:pt idx="5">
                  <c:v>To determine how many representatives each state will have in Congress (True)</c:v>
                </c:pt>
                <c:pt idx="6">
                  <c:v>To help the police and FBI keep track of people who break the law (False)</c:v>
                </c:pt>
                <c:pt idx="7">
                  <c:v>To determine changes in the size, location, and characteristics of the U.S. (True)</c:v>
                </c:pt>
              </c:strCache>
            </c:strRef>
          </c:cat>
          <c:val>
            <c:numRef>
              <c:f>Sheet1!$D$2:$D$9</c:f>
              <c:numCache>
                <c:formatCode>0%</c:formatCode>
                <c:ptCount val="8"/>
                <c:pt idx="0">
                  <c:v>0.3</c:v>
                </c:pt>
                <c:pt idx="1">
                  <c:v>0.16</c:v>
                </c:pt>
                <c:pt idx="2">
                  <c:v>0.1</c:v>
                </c:pt>
                <c:pt idx="3">
                  <c:v>0.1</c:v>
                </c:pt>
                <c:pt idx="4">
                  <c:v>0.16</c:v>
                </c:pt>
                <c:pt idx="5">
                  <c:v>0.12</c:v>
                </c:pt>
                <c:pt idx="6">
                  <c:v>0.06</c:v>
                </c:pt>
                <c:pt idx="7">
                  <c:v>0.03</c:v>
                </c:pt>
              </c:numCache>
            </c:numRef>
          </c:val>
          <c:extLst>
            <c:ext xmlns:c16="http://schemas.microsoft.com/office/drawing/2014/chart" uri="{C3380CC4-5D6E-409C-BE32-E72D297353CC}">
              <c16:uniqueId val="{00000002-692D-49EC-8D87-D4EDFE4B0102}"/>
            </c:ext>
          </c:extLst>
        </c:ser>
        <c:dLbls>
          <c:showLegendKey val="0"/>
          <c:showVal val="0"/>
          <c:showCatName val="0"/>
          <c:showSerName val="0"/>
          <c:showPercent val="0"/>
          <c:showBubbleSize val="0"/>
        </c:dLbls>
        <c:gapWidth val="50"/>
        <c:overlap val="100"/>
        <c:axId val="-1499936336"/>
        <c:axId val="-1513854032"/>
      </c:barChart>
      <c:catAx>
        <c:axId val="-149993633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050" b="0" i="0" u="none" strike="noStrike" kern="1200" baseline="0">
                <a:solidFill>
                  <a:schemeClr val="tx1">
                    <a:lumMod val="75000"/>
                    <a:lumOff val="25000"/>
                  </a:schemeClr>
                </a:solidFill>
                <a:latin typeface="+mn-lt"/>
                <a:ea typeface="+mn-ea"/>
                <a:cs typeface="+mn-cs"/>
              </a:defRPr>
            </a:pPr>
            <a:endParaRPr lang="en-US"/>
          </a:p>
        </c:txPr>
        <c:crossAx val="-1513854032"/>
        <c:crosses val="autoZero"/>
        <c:auto val="1"/>
        <c:lblAlgn val="ctr"/>
        <c:lblOffset val="100"/>
        <c:noMultiLvlLbl val="0"/>
      </c:catAx>
      <c:valAx>
        <c:axId val="-1513854032"/>
        <c:scaling>
          <c:orientation val="minMax"/>
          <c:max val="1"/>
        </c:scaling>
        <c:delete val="1"/>
        <c:axPos val="b"/>
        <c:numFmt formatCode="0%" sourceLinked="1"/>
        <c:majorTickMark val="none"/>
        <c:minorTickMark val="none"/>
        <c:tickLblPos val="nextTo"/>
        <c:crossAx val="-1499936336"/>
        <c:crosses val="autoZero"/>
        <c:crossBetween val="between"/>
        <c:majorUnit val="0.25"/>
      </c:valAx>
      <c:spPr>
        <a:noFill/>
        <a:ln>
          <a:noFill/>
        </a:ln>
        <a:effectLst/>
      </c:spPr>
    </c:plotArea>
    <c:legend>
      <c:legendPos val="b"/>
      <c:layout>
        <c:manualLayout>
          <c:xMode val="edge"/>
          <c:yMode val="edge"/>
          <c:x val="0.19150139390995799"/>
          <c:y val="0.89612645186569395"/>
          <c:w val="0.62259068948086005"/>
          <c:h val="6.07273809615933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just">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dPt>
            <c:idx val="0"/>
            <c:bubble3D val="0"/>
            <c:spPr>
              <a:solidFill>
                <a:srgbClr val="9A1208"/>
              </a:solidFill>
              <a:ln w="19050">
                <a:solidFill>
                  <a:schemeClr val="lt1"/>
                </a:solidFill>
              </a:ln>
              <a:effectLst/>
            </c:spPr>
            <c:extLst>
              <c:ext xmlns:c16="http://schemas.microsoft.com/office/drawing/2014/chart" uri="{C3380CC4-5D6E-409C-BE32-E72D297353CC}">
                <c16:uniqueId val="{00000001-0E75-4386-AC5E-ED9D20EF9B6D}"/>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E75-4386-AC5E-ED9D20EF9B6D}"/>
              </c:ext>
            </c:extLst>
          </c:dPt>
          <c:cat>
            <c:strRef>
              <c:f>Sheet1!$A$2:$A$3</c:f>
              <c:strCache>
                <c:ptCount val="2"/>
                <c:pt idx="0">
                  <c:v>1st Qtr</c:v>
                </c:pt>
                <c:pt idx="1">
                  <c:v>2nd Qtr</c:v>
                </c:pt>
              </c:strCache>
            </c:strRef>
          </c:cat>
          <c:val>
            <c:numRef>
              <c:f>Sheet1!$B$2:$B$3</c:f>
              <c:numCache>
                <c:formatCode>General</c:formatCode>
                <c:ptCount val="2"/>
                <c:pt idx="0">
                  <c:v>0.28000000000000003</c:v>
                </c:pt>
                <c:pt idx="1">
                  <c:v>0.72</c:v>
                </c:pt>
              </c:numCache>
            </c:numRef>
          </c:val>
          <c:extLst>
            <c:ext xmlns:c16="http://schemas.microsoft.com/office/drawing/2014/chart" uri="{C3380CC4-5D6E-409C-BE32-E72D297353CC}">
              <c16:uniqueId val="{00000004-0E75-4386-AC5E-ED9D20EF9B6D}"/>
            </c:ext>
          </c:extLst>
        </c:ser>
        <c:dLbls>
          <c:showLegendKey val="0"/>
          <c:showVal val="0"/>
          <c:showCatName val="0"/>
          <c:showSerName val="0"/>
          <c:showPercent val="0"/>
          <c:showBubbleSize val="0"/>
          <c:showLeaderLines val="1"/>
        </c:dLbls>
        <c:firstSliceAng val="67"/>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dPt>
            <c:idx val="0"/>
            <c:bubble3D val="0"/>
            <c:spPr>
              <a:solidFill>
                <a:srgbClr val="9A1208"/>
              </a:solidFill>
              <a:ln w="19050">
                <a:solidFill>
                  <a:schemeClr val="lt1"/>
                </a:solidFill>
              </a:ln>
              <a:effectLst/>
            </c:spPr>
            <c:extLst>
              <c:ext xmlns:c16="http://schemas.microsoft.com/office/drawing/2014/chart" uri="{C3380CC4-5D6E-409C-BE32-E72D297353CC}">
                <c16:uniqueId val="{00000001-0E75-4386-AC5E-ED9D20EF9B6D}"/>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E75-4386-AC5E-ED9D20EF9B6D}"/>
              </c:ext>
            </c:extLst>
          </c:dPt>
          <c:cat>
            <c:strRef>
              <c:f>Sheet1!$A$2:$A$3</c:f>
              <c:strCache>
                <c:ptCount val="2"/>
                <c:pt idx="0">
                  <c:v>1st Qtr</c:v>
                </c:pt>
                <c:pt idx="1">
                  <c:v>2nd Qtr</c:v>
                </c:pt>
              </c:strCache>
            </c:strRef>
          </c:cat>
          <c:val>
            <c:numRef>
              <c:f>Sheet1!$B$2:$B$3</c:f>
              <c:numCache>
                <c:formatCode>General</c:formatCode>
                <c:ptCount val="2"/>
                <c:pt idx="0">
                  <c:v>0.24</c:v>
                </c:pt>
                <c:pt idx="1">
                  <c:v>0.76</c:v>
                </c:pt>
              </c:numCache>
            </c:numRef>
          </c:val>
          <c:extLst>
            <c:ext xmlns:c16="http://schemas.microsoft.com/office/drawing/2014/chart" uri="{C3380CC4-5D6E-409C-BE32-E72D297353CC}">
              <c16:uniqueId val="{00000004-0E75-4386-AC5E-ED9D20EF9B6D}"/>
            </c:ext>
          </c:extLst>
        </c:ser>
        <c:dLbls>
          <c:showLegendKey val="0"/>
          <c:showVal val="0"/>
          <c:showCatName val="0"/>
          <c:showSerName val="0"/>
          <c:showPercent val="0"/>
          <c:showBubbleSize val="0"/>
          <c:showLeaderLines val="1"/>
        </c:dLbls>
        <c:firstSliceAng val="67"/>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50282150016798E-2"/>
          <c:y val="2.12405051305787E-2"/>
          <c:w val="0.821195446399273"/>
          <c:h val="0.97875949486942104"/>
        </c:manualLayout>
      </c:layout>
      <c:doughnutChart>
        <c:varyColors val="1"/>
        <c:ser>
          <c:idx val="0"/>
          <c:order val="0"/>
          <c:tx>
            <c:strRef>
              <c:f>Sheet1!$B$1</c:f>
              <c:strCache>
                <c:ptCount val="1"/>
                <c:pt idx="0">
                  <c:v>Sales</c:v>
                </c:pt>
              </c:strCache>
            </c:strRef>
          </c:tx>
          <c:dPt>
            <c:idx val="0"/>
            <c:bubble3D val="0"/>
            <c:spPr>
              <a:solidFill>
                <a:srgbClr val="9A1208"/>
              </a:solidFill>
              <a:ln w="19050">
                <a:solidFill>
                  <a:schemeClr val="lt1"/>
                </a:solidFill>
              </a:ln>
              <a:effectLst/>
            </c:spPr>
            <c:extLst>
              <c:ext xmlns:c16="http://schemas.microsoft.com/office/drawing/2014/chart" uri="{C3380CC4-5D6E-409C-BE32-E72D297353CC}">
                <c16:uniqueId val="{00000001-DAEB-4D2F-A8D9-B4894F500D48}"/>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DAEB-4D2F-A8D9-B4894F500D48}"/>
              </c:ext>
            </c:extLst>
          </c:dPt>
          <c:cat>
            <c:strRef>
              <c:f>Sheet1!$A$2:$A$3</c:f>
              <c:strCache>
                <c:ptCount val="2"/>
                <c:pt idx="0">
                  <c:v>1st Qtr</c:v>
                </c:pt>
                <c:pt idx="1">
                  <c:v>2nd Qtr</c:v>
                </c:pt>
              </c:strCache>
            </c:strRef>
          </c:cat>
          <c:val>
            <c:numRef>
              <c:f>Sheet1!$B$2:$B$3</c:f>
              <c:numCache>
                <c:formatCode>General</c:formatCode>
                <c:ptCount val="2"/>
                <c:pt idx="0">
                  <c:v>0.22</c:v>
                </c:pt>
                <c:pt idx="1">
                  <c:v>0.78</c:v>
                </c:pt>
              </c:numCache>
            </c:numRef>
          </c:val>
          <c:extLst>
            <c:ext xmlns:c16="http://schemas.microsoft.com/office/drawing/2014/chart" uri="{C3380CC4-5D6E-409C-BE32-E72D297353CC}">
              <c16:uniqueId val="{00000004-DAEB-4D2F-A8D9-B4894F500D48}"/>
            </c:ext>
          </c:extLst>
        </c:ser>
        <c:dLbls>
          <c:showLegendKey val="0"/>
          <c:showVal val="0"/>
          <c:showCatName val="0"/>
          <c:showSerName val="0"/>
          <c:showPercent val="0"/>
          <c:showBubbleSize val="0"/>
          <c:showLeaderLines val="1"/>
        </c:dLbls>
        <c:firstSliceAng val="67"/>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Reversed" id="26">
  <a:schemeClr val="accent6"/>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0.58432</cdr:x>
      <cdr:y>0.12124</cdr:y>
    </cdr:from>
    <cdr:to>
      <cdr:x>0.71198</cdr:x>
      <cdr:y>0.17955</cdr:y>
    </cdr:to>
    <cdr:sp macro="" textlink="">
      <cdr:nvSpPr>
        <cdr:cNvPr id="2" name="TextBox 1"/>
        <cdr:cNvSpPr txBox="1"/>
      </cdr:nvSpPr>
      <cdr:spPr>
        <a:xfrm xmlns:a="http://schemas.openxmlformats.org/drawingml/2006/main">
          <a:off x="3188949" y="487815"/>
          <a:ext cx="696685" cy="2346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TBD</a:t>
          </a:r>
        </a:p>
      </cdr:txBody>
    </cdr:sp>
  </cdr:relSizeAnchor>
</c:userShapes>
</file>

<file path=ppt/drawings/drawing2.xml><?xml version="1.0" encoding="utf-8"?>
<c:userShapes xmlns:c="http://schemas.openxmlformats.org/drawingml/2006/chart">
  <cdr:relSizeAnchor xmlns:cdr="http://schemas.openxmlformats.org/drawingml/2006/chartDrawing">
    <cdr:from>
      <cdr:x>0.11946</cdr:x>
      <cdr:y>0.05687</cdr:y>
    </cdr:from>
    <cdr:to>
      <cdr:x>0.88053</cdr:x>
      <cdr:y>0.11959</cdr:y>
    </cdr:to>
    <cdr:sp macro="" textlink="">
      <cdr:nvSpPr>
        <cdr:cNvPr id="2" name="TextBox 1"/>
        <cdr:cNvSpPr txBox="1"/>
      </cdr:nvSpPr>
      <cdr:spPr>
        <a:xfrm xmlns:a="http://schemas.openxmlformats.org/drawingml/2006/main">
          <a:off x="1084981" y="301308"/>
          <a:ext cx="6912043" cy="332308"/>
        </a:xfrm>
        <a:prstGeom xmlns:a="http://schemas.openxmlformats.org/drawingml/2006/main" prst="rect">
          <a:avLst/>
        </a:prstGeom>
        <a:ln xmlns:a="http://schemas.openxmlformats.org/drawingml/2006/mai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rtl="0"/>
          <a:r>
            <a:rPr lang="en-US" sz="1400" dirty="0">
              <a:solidFill>
                <a:schemeClr val="tx1">
                  <a:lumMod val="75000"/>
                  <a:lumOff val="25000"/>
                </a:schemeClr>
              </a:solidFill>
            </a:rPr>
            <a:t>As you understand it, will the 2020 Census be used in any of the following ways or not? </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0.11946</cdr:x>
      <cdr:y>0.05687</cdr:y>
    </cdr:from>
    <cdr:to>
      <cdr:x>0.88053</cdr:x>
      <cdr:y>0.11959</cdr:y>
    </cdr:to>
    <cdr:sp macro="" textlink="">
      <cdr:nvSpPr>
        <cdr:cNvPr id="2" name="TextBox 1"/>
        <cdr:cNvSpPr txBox="1"/>
      </cdr:nvSpPr>
      <cdr:spPr>
        <a:xfrm xmlns:a="http://schemas.openxmlformats.org/drawingml/2006/main">
          <a:off x="1084981" y="301308"/>
          <a:ext cx="6912043" cy="332308"/>
        </a:xfrm>
        <a:prstGeom xmlns:a="http://schemas.openxmlformats.org/drawingml/2006/main" prst="rect">
          <a:avLst/>
        </a:prstGeom>
        <a:ln xmlns:a="http://schemas.openxmlformats.org/drawingml/2006/mai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rtl="0"/>
          <a:r>
            <a:rPr lang="en-US" sz="1400" dirty="0">
              <a:solidFill>
                <a:schemeClr val="tx1">
                  <a:lumMod val="75000"/>
                  <a:lumOff val="25000"/>
                </a:schemeClr>
              </a:solidFill>
            </a:rPr>
            <a:t>As you understand it, will the 2020 Census be used in any of the following ways or not? </a:t>
          </a:r>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0.11946</cdr:x>
      <cdr:y>0.05687</cdr:y>
    </cdr:from>
    <cdr:to>
      <cdr:x>0.88053</cdr:x>
      <cdr:y>0.11959</cdr:y>
    </cdr:to>
    <cdr:sp macro="" textlink="">
      <cdr:nvSpPr>
        <cdr:cNvPr id="2" name="TextBox 1"/>
        <cdr:cNvSpPr txBox="1"/>
      </cdr:nvSpPr>
      <cdr:spPr>
        <a:xfrm xmlns:a="http://schemas.openxmlformats.org/drawingml/2006/main">
          <a:off x="1084981" y="301308"/>
          <a:ext cx="6912043" cy="332308"/>
        </a:xfrm>
        <a:prstGeom xmlns:a="http://schemas.openxmlformats.org/drawingml/2006/main" prst="rect">
          <a:avLst/>
        </a:prstGeom>
        <a:ln xmlns:a="http://schemas.openxmlformats.org/drawingml/2006/mai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rtl="0"/>
          <a:r>
            <a:rPr lang="en-US" sz="1400" dirty="0">
              <a:solidFill>
                <a:schemeClr val="tx1">
                  <a:lumMod val="75000"/>
                  <a:lumOff val="25000"/>
                </a:schemeClr>
              </a:solidFill>
            </a:rPr>
            <a:t>As you understand it, will the 2020 Census be used in any of the following ways or not? </a:t>
          </a:r>
        </a:p>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0.11946</cdr:x>
      <cdr:y>0.05687</cdr:y>
    </cdr:from>
    <cdr:to>
      <cdr:x>0.88053</cdr:x>
      <cdr:y>0.11959</cdr:y>
    </cdr:to>
    <cdr:sp macro="" textlink="">
      <cdr:nvSpPr>
        <cdr:cNvPr id="2" name="TextBox 1"/>
        <cdr:cNvSpPr txBox="1"/>
      </cdr:nvSpPr>
      <cdr:spPr>
        <a:xfrm xmlns:a="http://schemas.openxmlformats.org/drawingml/2006/main">
          <a:off x="1084981" y="301308"/>
          <a:ext cx="6912043" cy="332308"/>
        </a:xfrm>
        <a:prstGeom xmlns:a="http://schemas.openxmlformats.org/drawingml/2006/main" prst="rect">
          <a:avLst/>
        </a:prstGeom>
        <a:ln xmlns:a="http://schemas.openxmlformats.org/drawingml/2006/mai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rtl="0"/>
          <a:r>
            <a:rPr lang="en-US" sz="1400" dirty="0">
              <a:solidFill>
                <a:schemeClr val="tx1">
                  <a:lumMod val="75000"/>
                  <a:lumOff val="25000"/>
                </a:schemeClr>
              </a:solidFill>
            </a:rPr>
            <a:t>As you understand it, will the 2020 Census be used in any of the following ways or not? </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4" name="Rectangle 6"/>
          <p:cNvSpPr>
            <a:spLocks noChangeArrowheads="1"/>
          </p:cNvSpPr>
          <p:nvPr/>
        </p:nvSpPr>
        <p:spPr bwMode="gray">
          <a:xfrm>
            <a:off x="232942" y="8761829"/>
            <a:ext cx="5286323" cy="371596"/>
          </a:xfrm>
          <a:prstGeom prst="rect">
            <a:avLst/>
          </a:prstGeom>
          <a:noFill/>
          <a:ln w="9525">
            <a:noFill/>
            <a:miter lim="800000"/>
            <a:headEnd/>
            <a:tailEnd/>
          </a:ln>
        </p:spPr>
        <p:txBody>
          <a:bodyPr lIns="93676" tIns="46841" rIns="93676" bIns="46841" anchor="ctr">
            <a:spAutoFit/>
          </a:bodyPr>
          <a:lstStyle/>
          <a:p>
            <a:pPr defTabSz="934710" eaLnBrk="0" hangingPunct="0">
              <a:defRPr/>
            </a:pPr>
            <a:endParaRPr lang="en-US" b="0" dirty="0">
              <a:solidFill>
                <a:schemeClr val="tx2"/>
              </a:solidFill>
              <a:latin typeface="YRThree Book" pitchFamily="50" charset="0"/>
              <a:ea typeface="ＭＳ Ｐゴシック" pitchFamily="28" charset="-128"/>
            </a:endParaRPr>
          </a:p>
        </p:txBody>
      </p:sp>
      <p:sp>
        <p:nvSpPr>
          <p:cNvPr id="94215" name="Rectangle 7"/>
          <p:cNvSpPr>
            <a:spLocks noChangeArrowheads="1"/>
          </p:cNvSpPr>
          <p:nvPr/>
        </p:nvSpPr>
        <p:spPr bwMode="gray">
          <a:xfrm>
            <a:off x="5668220" y="8761829"/>
            <a:ext cx="876300" cy="371596"/>
          </a:xfrm>
          <a:prstGeom prst="rect">
            <a:avLst/>
          </a:prstGeom>
          <a:noFill/>
          <a:ln w="9525">
            <a:noFill/>
            <a:miter lim="800000"/>
            <a:headEnd/>
            <a:tailEnd/>
          </a:ln>
        </p:spPr>
        <p:txBody>
          <a:bodyPr lIns="93676" tIns="46841" rIns="93676" bIns="46841" anchor="ctr">
            <a:spAutoFit/>
          </a:bodyPr>
          <a:lstStyle/>
          <a:p>
            <a:pPr algn="r" defTabSz="933135" eaLnBrk="0" hangingPunct="0">
              <a:defRPr/>
            </a:pPr>
            <a:fld id="{5CAE4236-761C-4EFA-80A7-086F0C4345E1}" type="slidenum">
              <a:rPr lang="en-US" b="0">
                <a:solidFill>
                  <a:schemeClr val="tx2"/>
                </a:solidFill>
                <a:latin typeface="YRThree Book" pitchFamily="50" charset="0"/>
                <a:ea typeface="ＭＳ Ｐゴシック" pitchFamily="28" charset="-128"/>
              </a:rPr>
              <a:pPr algn="r" defTabSz="933135" eaLnBrk="0" hangingPunct="0">
                <a:defRPr/>
              </a:pPr>
              <a:t>‹#›</a:t>
            </a:fld>
            <a:endParaRPr lang="en-US" b="0" dirty="0">
              <a:solidFill>
                <a:schemeClr val="tx2"/>
              </a:solidFill>
              <a:latin typeface="YRThree Book" pitchFamily="50" charset="0"/>
              <a:ea typeface="ＭＳ Ｐゴシック" pitchFamily="28" charset="-128"/>
            </a:endParaRPr>
          </a:p>
        </p:txBody>
      </p:sp>
    </p:spTree>
    <p:extLst>
      <p:ext uri="{BB962C8B-B14F-4D97-AF65-F5344CB8AC3E}">
        <p14:creationId xmlns:p14="http://schemas.microsoft.com/office/powerpoint/2010/main" val="605717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1568179" y="607703"/>
            <a:ext cx="3817860" cy="286404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gray">
          <a:xfrm>
            <a:off x="465880" y="3567664"/>
            <a:ext cx="6078639" cy="5107985"/>
          </a:xfrm>
          <a:prstGeom prst="rect">
            <a:avLst/>
          </a:prstGeom>
          <a:noFill/>
          <a:ln w="9525">
            <a:noFill/>
            <a:miter lim="800000"/>
            <a:headEnd/>
            <a:tailEnd/>
          </a:ln>
        </p:spPr>
        <p:txBody>
          <a:bodyPr vert="horz" wrap="square" lIns="93676" tIns="46841" rIns="93676" bIns="4684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390" name="Rectangle 6"/>
          <p:cNvSpPr>
            <a:spLocks noGrp="1" noChangeArrowheads="1"/>
          </p:cNvSpPr>
          <p:nvPr>
            <p:ph type="ftr" sz="quarter" idx="4"/>
            <p:custDataLst>
              <p:tags r:id="rId2"/>
            </p:custDataLst>
          </p:nvPr>
        </p:nvSpPr>
        <p:spPr bwMode="gray">
          <a:xfrm>
            <a:off x="0" y="8778783"/>
            <a:ext cx="7010400" cy="279033"/>
          </a:xfrm>
          <a:prstGeom prst="rect">
            <a:avLst/>
          </a:prstGeom>
          <a:noFill/>
          <a:ln w="9525">
            <a:noFill/>
            <a:miter lim="800000"/>
            <a:headEnd/>
            <a:tailEnd/>
          </a:ln>
        </p:spPr>
        <p:txBody>
          <a:bodyPr vert="horz" wrap="square" lIns="93676" tIns="46841" rIns="93676" bIns="46841" numCol="1" anchor="ctr" anchorCtr="0" compatLnSpc="1">
            <a:prstTxWarp prst="textNoShape">
              <a:avLst/>
            </a:prstTxWarp>
            <a:spAutoFit/>
          </a:bodyPr>
          <a:lstStyle>
            <a:lvl1pPr algn="ctr" defTabSz="934710" eaLnBrk="0" hangingPunct="0">
              <a:defRPr lang="en-US" sz="1200" b="0" i="0" u="none">
                <a:solidFill>
                  <a:srgbClr val="000000"/>
                </a:solidFill>
                <a:latin typeface="Times New Roman" panose="02020603050405020304" pitchFamily="18" charset="0"/>
              </a:defRPr>
            </a:lvl1pPr>
          </a:lstStyle>
          <a:p>
            <a:pPr>
              <a:defRPr/>
            </a:pPr>
            <a:r>
              <a:rPr lang="en-US" dirty="0"/>
              <a:t>Authorized Use Only</a:t>
            </a:r>
          </a:p>
        </p:txBody>
      </p:sp>
      <p:sp>
        <p:nvSpPr>
          <p:cNvPr id="16391" name="Rectangle 7"/>
          <p:cNvSpPr>
            <a:spLocks noGrp="1" noChangeArrowheads="1"/>
          </p:cNvSpPr>
          <p:nvPr>
            <p:ph type="sldNum" sz="quarter" idx="5"/>
          </p:nvPr>
        </p:nvSpPr>
        <p:spPr bwMode="gray">
          <a:xfrm>
            <a:off x="5668220" y="8793851"/>
            <a:ext cx="876300" cy="248897"/>
          </a:xfrm>
          <a:prstGeom prst="rect">
            <a:avLst/>
          </a:prstGeom>
          <a:noFill/>
          <a:ln w="9525">
            <a:noFill/>
            <a:miter lim="800000"/>
            <a:headEnd/>
            <a:tailEnd/>
          </a:ln>
        </p:spPr>
        <p:txBody>
          <a:bodyPr vert="horz" wrap="square" lIns="93676" tIns="46841" rIns="93676" bIns="46841" numCol="1" anchor="ctr" anchorCtr="0" compatLnSpc="1">
            <a:prstTxWarp prst="textNoShape">
              <a:avLst/>
            </a:prstTxWarp>
            <a:spAutoFit/>
          </a:bodyPr>
          <a:lstStyle>
            <a:lvl1pPr algn="r" defTabSz="933135" eaLnBrk="0" hangingPunct="0">
              <a:defRPr sz="1000" b="0">
                <a:solidFill>
                  <a:schemeClr val="tx2"/>
                </a:solidFill>
                <a:latin typeface="YRThree Book" pitchFamily="50" charset="0"/>
                <a:ea typeface="ＭＳ Ｐゴシック" pitchFamily="28" charset="-128"/>
                <a:cs typeface="+mn-cs"/>
              </a:defRPr>
            </a:lvl1pPr>
          </a:lstStyle>
          <a:p>
            <a:pPr>
              <a:defRPr/>
            </a:pPr>
            <a:fld id="{89C99B72-A9DC-4BE1-A03A-2F0FEC70B497}" type="slidenum">
              <a:rPr lang="en-US" smtClean="0"/>
              <a:pPr>
                <a:defRPr/>
              </a:pPr>
              <a:t>‹#›</a:t>
            </a:fld>
            <a:endParaRPr lang="en-US" dirty="0"/>
          </a:p>
        </p:txBody>
      </p:sp>
    </p:spTree>
    <p:extLst>
      <p:ext uri="{BB962C8B-B14F-4D97-AF65-F5344CB8AC3E}">
        <p14:creationId xmlns:p14="http://schemas.microsoft.com/office/powerpoint/2010/main" val="3854879209"/>
      </p:ext>
    </p:extLst>
  </p:cSld>
  <p:clrMap bg1="lt1" tx1="dk1" bg2="lt2" tx2="dk2" accent1="accent1" accent2="accent2" accent3="accent3" accent4="accent4" accent5="accent5" accent6="accent6" hlink="hlink" folHlink="folHlink"/>
  <p:hf dt="0"/>
  <p:notesStyle>
    <a:lvl1pPr marL="228007" indent="-228007" algn="l" rtl="0" eaLnBrk="0" fontAlgn="base" hangingPunct="0">
      <a:spcBef>
        <a:spcPct val="30000"/>
      </a:spcBef>
      <a:spcAft>
        <a:spcPct val="0"/>
      </a:spcAft>
      <a:buClr>
        <a:schemeClr val="accent1"/>
      </a:buClr>
      <a:buFont typeface="Wingdings" pitchFamily="2" charset="2"/>
      <a:buChar char="§"/>
      <a:defRPr kern="1200">
        <a:solidFill>
          <a:schemeClr val="tx1"/>
        </a:solidFill>
        <a:latin typeface="YRThree Book" pitchFamily="50" charset="0"/>
        <a:ea typeface="ＭＳ Ｐゴシック" pitchFamily="34" charset="-128"/>
        <a:cs typeface="ＭＳ Ｐゴシック" charset="-128"/>
      </a:defRPr>
    </a:lvl1pPr>
    <a:lvl2pPr marL="573192" indent="-229596" algn="l" rtl="0" eaLnBrk="0" fontAlgn="base" hangingPunct="0">
      <a:spcBef>
        <a:spcPct val="30000"/>
      </a:spcBef>
      <a:spcAft>
        <a:spcPct val="0"/>
      </a:spcAft>
      <a:buClr>
        <a:schemeClr val="accent1"/>
      </a:buClr>
      <a:buFont typeface="Wingdings" pitchFamily="2" charset="2"/>
      <a:buChar char="§"/>
      <a:defRPr sz="1000" kern="1200">
        <a:solidFill>
          <a:schemeClr val="tx1"/>
        </a:solidFill>
        <a:latin typeface="YRThree Book" pitchFamily="50" charset="0"/>
        <a:ea typeface="ＭＳ Ｐゴシック" pitchFamily="34" charset="-128"/>
        <a:cs typeface="ＭＳ Ｐゴシック" charset="-128"/>
      </a:defRPr>
    </a:lvl2pPr>
    <a:lvl3pPr marL="910442" indent="-221711" algn="l" rtl="0" eaLnBrk="0" fontAlgn="base" hangingPunct="0">
      <a:spcBef>
        <a:spcPct val="30000"/>
      </a:spcBef>
      <a:spcAft>
        <a:spcPct val="0"/>
      </a:spcAft>
      <a:buClr>
        <a:schemeClr val="accent1"/>
      </a:buClr>
      <a:buFont typeface="Wingdings" pitchFamily="2" charset="2"/>
      <a:buChar char="§"/>
      <a:defRPr sz="1000" kern="1200">
        <a:solidFill>
          <a:schemeClr val="tx1"/>
        </a:solidFill>
        <a:latin typeface="YRThree Book" pitchFamily="50" charset="0"/>
        <a:ea typeface="ＭＳ Ｐゴシック" pitchFamily="34" charset="-128"/>
        <a:cs typeface="ＭＳ Ｐゴシック"/>
      </a:defRPr>
    </a:lvl3pPr>
    <a:lvl4pPr marL="1250888" indent="-224833" algn="l" rtl="0" eaLnBrk="0" fontAlgn="base" hangingPunct="0">
      <a:spcBef>
        <a:spcPct val="30000"/>
      </a:spcBef>
      <a:spcAft>
        <a:spcPct val="0"/>
      </a:spcAft>
      <a:buClr>
        <a:schemeClr val="accent1"/>
      </a:buClr>
      <a:buFont typeface="Wingdings" pitchFamily="2" charset="2"/>
      <a:buChar char="§"/>
      <a:defRPr sz="1000" kern="1200">
        <a:solidFill>
          <a:schemeClr val="tx1"/>
        </a:solidFill>
        <a:latin typeface="YRThree Book" pitchFamily="50" charset="0"/>
        <a:ea typeface="ＭＳ Ｐゴシック" pitchFamily="34" charset="-128"/>
        <a:cs typeface="ＭＳ Ｐゴシック"/>
      </a:defRPr>
    </a:lvl4pPr>
    <a:lvl5pPr marL="1596050" indent="-229596" algn="l" rtl="0" eaLnBrk="0" fontAlgn="base" hangingPunct="0">
      <a:spcBef>
        <a:spcPct val="30000"/>
      </a:spcBef>
      <a:spcAft>
        <a:spcPct val="0"/>
      </a:spcAft>
      <a:buClr>
        <a:schemeClr val="accent1"/>
      </a:buClr>
      <a:buFont typeface="Wingdings" pitchFamily="2" charset="2"/>
      <a:buChar char="§"/>
      <a:defRPr sz="1000" kern="1200">
        <a:solidFill>
          <a:schemeClr val="tx1"/>
        </a:solidFill>
        <a:latin typeface="YRThree Book" pitchFamily="50" charset="0"/>
        <a:ea typeface="ＭＳ Ｐゴシック" pitchFamily="34" charset="-128"/>
        <a:cs typeface="ＭＳ Ｐゴシック"/>
      </a:defRPr>
    </a:lvl5pPr>
    <a:lvl6pPr marL="2279957" algn="l" defTabSz="911983" rtl="0" eaLnBrk="1" latinLnBrk="0" hangingPunct="1">
      <a:defRPr sz="1300" kern="1200">
        <a:solidFill>
          <a:schemeClr val="tx1"/>
        </a:solidFill>
        <a:latin typeface="+mn-lt"/>
        <a:ea typeface="+mn-ea"/>
        <a:cs typeface="+mn-cs"/>
      </a:defRPr>
    </a:lvl6pPr>
    <a:lvl7pPr marL="2735951" algn="l" defTabSz="911983" rtl="0" eaLnBrk="1" latinLnBrk="0" hangingPunct="1">
      <a:defRPr sz="1300" kern="1200">
        <a:solidFill>
          <a:schemeClr val="tx1"/>
        </a:solidFill>
        <a:latin typeface="+mn-lt"/>
        <a:ea typeface="+mn-ea"/>
        <a:cs typeface="+mn-cs"/>
      </a:defRPr>
    </a:lvl7pPr>
    <a:lvl8pPr marL="3191950" algn="l" defTabSz="911983" rtl="0" eaLnBrk="1" latinLnBrk="0" hangingPunct="1">
      <a:defRPr sz="1300" kern="1200">
        <a:solidFill>
          <a:schemeClr val="tx1"/>
        </a:solidFill>
        <a:latin typeface="+mn-lt"/>
        <a:ea typeface="+mn-ea"/>
        <a:cs typeface="+mn-cs"/>
      </a:defRPr>
    </a:lvl8pPr>
    <a:lvl9pPr marL="3647937" algn="l" defTabSz="91198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45025" cy="3484562"/>
          </a:xfrm>
        </p:spPr>
      </p:sp>
      <p:sp>
        <p:nvSpPr>
          <p:cNvPr id="3" name="Notes Placeholder 2"/>
          <p:cNvSpPr>
            <a:spLocks noGrp="1"/>
          </p:cNvSpPr>
          <p:nvPr>
            <p:ph type="body" idx="1"/>
          </p:nvPr>
        </p:nvSpPr>
        <p:spPr>
          <a:xfrm>
            <a:off x="465880" y="4318000"/>
            <a:ext cx="6078639" cy="4357649"/>
          </a:xfrm>
        </p:spPr>
        <p:txBody>
          <a:bodyPr/>
          <a:lstStyle/>
          <a:p>
            <a:pPr marL="0" indent="0">
              <a:buNone/>
            </a:pPr>
            <a:endParaRPr lang="en-US" sz="1400" dirty="0">
              <a:latin typeface="+mn-lt"/>
              <a:ea typeface="Avenir Book" charset="0"/>
              <a:cs typeface="Avenir Book" charset="0"/>
            </a:endParaRPr>
          </a:p>
        </p:txBody>
      </p:sp>
      <p:sp>
        <p:nvSpPr>
          <p:cNvPr id="4" name="Slide Number Placeholder 3"/>
          <p:cNvSpPr>
            <a:spLocks noGrp="1"/>
          </p:cNvSpPr>
          <p:nvPr>
            <p:ph type="sldNum" sz="quarter" idx="10"/>
          </p:nvPr>
        </p:nvSpPr>
        <p:spPr/>
        <p:txBody>
          <a:bodyPr/>
          <a:lstStyle/>
          <a:p>
            <a:pPr>
              <a:defRPr/>
            </a:pPr>
            <a:fld id="{89C99B72-A9DC-4BE1-A03A-2F0FEC70B497}" type="slidenum">
              <a:rPr lang="en-US" smtClean="0"/>
              <a:pPr>
                <a:defRPr/>
              </a:pPr>
              <a:t>0</a:t>
            </a:fld>
            <a:endParaRPr lang="en-US" dirty="0"/>
          </a:p>
        </p:txBody>
      </p:sp>
    </p:spTree>
    <p:extLst>
      <p:ext uri="{BB962C8B-B14F-4D97-AF65-F5344CB8AC3E}">
        <p14:creationId xmlns:p14="http://schemas.microsoft.com/office/powerpoint/2010/main" val="400759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45025" cy="3484562"/>
          </a:xfrm>
        </p:spPr>
      </p:sp>
      <p:sp>
        <p:nvSpPr>
          <p:cNvPr id="4" name="Slide Number Placeholder 3"/>
          <p:cNvSpPr>
            <a:spLocks noGrp="1"/>
          </p:cNvSpPr>
          <p:nvPr>
            <p:ph type="sldNum" sz="quarter" idx="10"/>
          </p:nvPr>
        </p:nvSpPr>
        <p:spPr/>
        <p:txBody>
          <a:bodyPr/>
          <a:lstStyle/>
          <a:p>
            <a:pPr>
              <a:defRPr/>
            </a:pPr>
            <a:fld id="{B28784BE-B328-DE4D-87C0-32CFE01664B4}" type="slidenum">
              <a:rPr lang="en-US">
                <a:solidFill>
                  <a:srgbClr val="999999"/>
                </a:solidFill>
              </a:rPr>
              <a:pPr>
                <a:defRPr/>
              </a:pPr>
              <a:t>9</a:t>
            </a:fld>
            <a:endParaRPr lang="en-US" dirty="0">
              <a:solidFill>
                <a:srgbClr val="999999"/>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4194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10</a:t>
            </a:fld>
            <a:endParaRPr lang="en-US" dirty="0"/>
          </a:p>
        </p:txBody>
      </p:sp>
    </p:spTree>
    <p:extLst>
      <p:ext uri="{BB962C8B-B14F-4D97-AF65-F5344CB8AC3E}">
        <p14:creationId xmlns:p14="http://schemas.microsoft.com/office/powerpoint/2010/main" val="383741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11</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5945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12</a:t>
            </a:fld>
            <a:endParaRPr lang="en-US" dirty="0"/>
          </a:p>
        </p:txBody>
      </p:sp>
    </p:spTree>
    <p:extLst>
      <p:ext uri="{BB962C8B-B14F-4D97-AF65-F5344CB8AC3E}">
        <p14:creationId xmlns:p14="http://schemas.microsoft.com/office/powerpoint/2010/main" val="167749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13</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7740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14</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32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15</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95952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3" name="Notes Placeholder 2"/>
          <p:cNvSpPr>
            <a:spLocks noGrp="1"/>
          </p:cNvSpPr>
          <p:nvPr>
            <p:ph type="body" idx="1"/>
          </p:nvPr>
        </p:nvSpPr>
        <p:spPr/>
        <p:txBody>
          <a:bodyPr/>
          <a:lstStyle/>
          <a:p>
            <a:pPr marL="0" indent="0">
              <a:buNone/>
            </a:pPr>
            <a:r>
              <a:rPr lang="en-US" sz="1400" dirty="0" smtClean="0">
                <a:latin typeface="+mn-lt"/>
              </a:rPr>
              <a:t>Alternately,</a:t>
            </a:r>
            <a:r>
              <a:rPr lang="en-US" sz="1400" baseline="0" dirty="0" smtClean="0">
                <a:latin typeface="+mn-lt"/>
              </a:rPr>
              <a:t> this is a</a:t>
            </a:r>
            <a:r>
              <a:rPr lang="en-US" sz="1400" dirty="0" smtClean="0">
                <a:latin typeface="+mn-lt"/>
              </a:rPr>
              <a:t>n</a:t>
            </a:r>
            <a:r>
              <a:rPr lang="en-US" sz="1400" baseline="0" dirty="0" smtClean="0">
                <a:latin typeface="+mn-lt"/>
              </a:rPr>
              <a:t> </a:t>
            </a:r>
            <a:r>
              <a:rPr lang="en-US" sz="1400" dirty="0" smtClean="0">
                <a:latin typeface="+mn-lt"/>
              </a:rPr>
              <a:t>example</a:t>
            </a:r>
            <a:r>
              <a:rPr lang="en-US" sz="1400" baseline="0" dirty="0" smtClean="0">
                <a:latin typeface="+mn-lt"/>
              </a:rPr>
              <a:t> where there is substantial variability across race/ethnicity</a:t>
            </a:r>
            <a:r>
              <a:rPr lang="en-US" sz="1400" b="1" baseline="0" dirty="0" smtClean="0">
                <a:latin typeface="+mn-lt"/>
              </a:rPr>
              <a:t>, which is important for the development of targeted advertising for particular race or ethnic groups. </a:t>
            </a:r>
            <a:r>
              <a:rPr lang="en-US" sz="1400" baseline="0" dirty="0" smtClean="0">
                <a:latin typeface="+mn-lt"/>
              </a:rPr>
              <a:t>Knowledge differences will be most important for the education phase of advertising. </a:t>
            </a:r>
          </a:p>
          <a:p>
            <a:pPr marL="0" indent="0">
              <a:buNone/>
            </a:pPr>
            <a:endParaRPr lang="en-US" sz="1400" baseline="0" dirty="0" smtClean="0">
              <a:latin typeface="+mn-lt"/>
            </a:endParaRPr>
          </a:p>
          <a:p>
            <a:pPr marL="0" indent="0">
              <a:buNone/>
            </a:pPr>
            <a:r>
              <a:rPr lang="en-US" sz="1400" dirty="0">
                <a:latin typeface="+mn-lt"/>
              </a:rPr>
              <a:t>W</a:t>
            </a:r>
            <a:r>
              <a:rPr lang="en-US" sz="1400" baseline="0" dirty="0" smtClean="0">
                <a:latin typeface="+mn-lt"/>
              </a:rPr>
              <a:t>e asked respondents whether it was true or false that the Census counts both citizens and non-citizens, which is true. 55% of respondents overall answered correctly. This time however, 68% of Hispanic respondents answered correctly, while only 48% of NH Black or African American respondents answered correctly. </a:t>
            </a:r>
            <a:r>
              <a:rPr lang="en-US" sz="1400" b="1" baseline="0" dirty="0" smtClean="0">
                <a:latin typeface="+mn-lt"/>
              </a:rPr>
              <a:t>These are the exact type of nuances that will assist us in presenting the best messages to the groups they most resonate with. </a:t>
            </a:r>
          </a:p>
          <a:p>
            <a:pPr marL="0" indent="0">
              <a:buNone/>
            </a:pPr>
            <a:endParaRPr lang="en-US" sz="1400" baseline="0" dirty="0" smtClean="0">
              <a:latin typeface="+mn-lt"/>
            </a:endParaRPr>
          </a:p>
          <a:p>
            <a:pPr marL="0" indent="0">
              <a:buNone/>
            </a:pPr>
            <a:r>
              <a:rPr lang="en-US" sz="1400" baseline="0" dirty="0" smtClean="0">
                <a:latin typeface="+mn-lt"/>
              </a:rPr>
              <a:t>Another note about this question – it is one of only two related, in any way, to citizenship. Because the survey was already in the field and we had collected the majority of our survey responses, we could not change the instrument after the announcement of the addition of a citizenship question. However, we did add questions and probes to our focus group discussion guide after the announcement on March 26. We’ll see some more about this later, but note we were able to address the issue in 30 out of 42 focus groups including all Spanish language groups. </a:t>
            </a:r>
            <a:endParaRPr lang="en-US" sz="1400" dirty="0">
              <a:latin typeface="+mn-lt"/>
            </a:endParaRPr>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16</a:t>
            </a:fld>
            <a:endParaRPr lang="en-US" dirty="0"/>
          </a:p>
        </p:txBody>
      </p:sp>
    </p:spTree>
    <p:extLst>
      <p:ext uri="{BB962C8B-B14F-4D97-AF65-F5344CB8AC3E}">
        <p14:creationId xmlns:p14="http://schemas.microsoft.com/office/powerpoint/2010/main" val="251467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17</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7010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18</a:t>
            </a:fld>
            <a:endParaRPr lang="en-US" dirty="0"/>
          </a:p>
        </p:txBody>
      </p:sp>
    </p:spTree>
    <p:extLst>
      <p:ext uri="{BB962C8B-B14F-4D97-AF65-F5344CB8AC3E}">
        <p14:creationId xmlns:p14="http://schemas.microsoft.com/office/powerpoint/2010/main" val="145809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1</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9728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45025" cy="3484562"/>
          </a:xfrm>
        </p:spPr>
      </p:sp>
      <p:sp>
        <p:nvSpPr>
          <p:cNvPr id="4" name="Slide Number Placeholder 3"/>
          <p:cNvSpPr>
            <a:spLocks noGrp="1"/>
          </p:cNvSpPr>
          <p:nvPr>
            <p:ph type="sldNum" sz="quarter" idx="10"/>
          </p:nvPr>
        </p:nvSpPr>
        <p:spPr/>
        <p:txBody>
          <a:bodyPr/>
          <a:lstStyle/>
          <a:p>
            <a:pPr>
              <a:defRPr/>
            </a:pPr>
            <a:fld id="{B28784BE-B328-DE4D-87C0-32CFE01664B4}" type="slidenum">
              <a:rPr lang="en-US">
                <a:solidFill>
                  <a:srgbClr val="999999"/>
                </a:solidFill>
              </a:rPr>
              <a:pPr>
                <a:defRPr/>
              </a:pPr>
              <a:t>19</a:t>
            </a:fld>
            <a:endParaRPr lang="en-US" dirty="0">
              <a:solidFill>
                <a:srgbClr val="999999"/>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6828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20</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77281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21</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115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2979" y="536583"/>
            <a:ext cx="5907531" cy="4431657"/>
          </a:xfrm>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22</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12674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23</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71684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24</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79573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25</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83897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26</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556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27</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5938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28</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1293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a:t>
            </a:fld>
            <a:endParaRPr lang="en-US" dirty="0"/>
          </a:p>
        </p:txBody>
      </p:sp>
    </p:spTree>
    <p:extLst>
      <p:ext uri="{BB962C8B-B14F-4D97-AF65-F5344CB8AC3E}">
        <p14:creationId xmlns:p14="http://schemas.microsoft.com/office/powerpoint/2010/main" val="1357292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29</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99835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ea typeface="ＭＳ Ｐゴシック" pitchFamily="-112" charset="-128"/>
              </a:rPr>
              <a:t>Authorized Use Only</a:t>
            </a:r>
          </a:p>
        </p:txBody>
      </p:sp>
      <p:sp>
        <p:nvSpPr>
          <p:cNvPr id="5" name="Slide Number Placeholder 4"/>
          <p:cNvSpPr>
            <a:spLocks noGrp="1"/>
          </p:cNvSpPr>
          <p:nvPr>
            <p:ph type="sldNum" sz="quarter" idx="11"/>
          </p:nvPr>
        </p:nvSpPr>
        <p:spPr/>
        <p:txBody>
          <a:bodyPr/>
          <a:lstStyle/>
          <a:p>
            <a:pPr fontAlgn="base">
              <a:spcBef>
                <a:spcPct val="0"/>
              </a:spcBef>
              <a:spcAft>
                <a:spcPct val="0"/>
              </a:spcAft>
              <a:defRPr/>
            </a:pPr>
            <a:fld id="{89C99B72-A9DC-4BE1-A03A-2F0FEC70B497}" type="slidenum">
              <a:rPr lang="en-US">
                <a:solidFill>
                  <a:srgbClr val="999999"/>
                </a:solidFill>
              </a:rPr>
              <a:pPr fontAlgn="base">
                <a:spcBef>
                  <a:spcPct val="0"/>
                </a:spcBef>
                <a:spcAft>
                  <a:spcPct val="0"/>
                </a:spcAft>
                <a:defRPr/>
              </a:pPr>
              <a:t>30</a:t>
            </a:fld>
            <a:endParaRPr lang="en-US" dirty="0">
              <a:solidFill>
                <a:srgbClr val="999999"/>
              </a:solidFill>
            </a:endParaRPr>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99154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31</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3487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32</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4531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33</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4774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34</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52370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35</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70896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36</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31912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37</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4852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38</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3933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a:t>Authorized Use Only</a:t>
            </a:r>
            <a:endParaRPr lang="en-US" dirty="0"/>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20258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39</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471747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40</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33690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45025" cy="3484562"/>
          </a:xfrm>
        </p:spPr>
      </p:sp>
      <p:sp>
        <p:nvSpPr>
          <p:cNvPr id="4" name="Slide Number Placeholder 3"/>
          <p:cNvSpPr>
            <a:spLocks noGrp="1"/>
          </p:cNvSpPr>
          <p:nvPr>
            <p:ph type="sldNum" sz="quarter" idx="10"/>
          </p:nvPr>
        </p:nvSpPr>
        <p:spPr/>
        <p:txBody>
          <a:bodyPr/>
          <a:lstStyle/>
          <a:p>
            <a:fld id="{B28784BE-B328-DE4D-87C0-32CFE01664B4}" type="slidenum">
              <a:rPr lang="en-US" smtClean="0"/>
              <a:t>41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4285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6913"/>
            <a:ext cx="4645025" cy="3484562"/>
          </a:xfrm>
        </p:spPr>
      </p:sp>
      <p:sp>
        <p:nvSpPr>
          <p:cNvPr id="4" name="Slide Number Placeholder 3"/>
          <p:cNvSpPr>
            <a:spLocks noGrp="1"/>
          </p:cNvSpPr>
          <p:nvPr>
            <p:ph type="sldNum" sz="quarter" idx="10"/>
          </p:nvPr>
        </p:nvSpPr>
        <p:spPr/>
        <p:txBody>
          <a:bodyPr/>
          <a:lstStyle/>
          <a:p>
            <a:fld id="{B28784BE-B328-DE4D-87C0-32CFE01664B4}" type="slidenum">
              <a:rPr lang="en-US" smtClean="0"/>
              <a:t>42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30184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43</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08218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44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94249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Slide Number Placeholder 3"/>
          <p:cNvSpPr>
            <a:spLocks noGrp="1"/>
          </p:cNvSpPr>
          <p:nvPr>
            <p:ph type="sldNum" sz="quarter" idx="10"/>
          </p:nvPr>
        </p:nvSpPr>
        <p:spPr/>
        <p:txBody>
          <a:bodyPr/>
          <a:lstStyle/>
          <a:p>
            <a:pPr marL="0" marR="0" lvl="0" indent="0" algn="r" defTabSz="934630" rtl="0" eaLnBrk="0" fontAlgn="base" latinLnBrk="0" hangingPunct="0">
              <a:lnSpc>
                <a:spcPct val="100000"/>
              </a:lnSpc>
              <a:spcBef>
                <a:spcPct val="0"/>
              </a:spcBef>
              <a:spcAft>
                <a:spcPct val="0"/>
              </a:spcAft>
              <a:buClrTx/>
              <a:buSzTx/>
              <a:buFontTx/>
              <a:buNone/>
              <a:tabLst/>
              <a:defRPr/>
            </a:pPr>
            <a:fld id="{89C99B72-A9DC-4BE1-A03A-2F0FEC70B497}" type="slidenum">
              <a:rPr kumimoji="0" lang="en-US" sz="1000" b="0" i="0" u="none" strike="noStrike" kern="1200" cap="none" spc="0" normalizeH="0" baseline="0" noProof="0" smtClean="0">
                <a:ln>
                  <a:noFill/>
                </a:ln>
                <a:solidFill>
                  <a:srgbClr val="999999"/>
                </a:solidFill>
                <a:effectLst/>
                <a:uLnTx/>
                <a:uFillTx/>
                <a:latin typeface="YRThree Book" pitchFamily="50" charset="0"/>
                <a:ea typeface="ＭＳ Ｐゴシック" pitchFamily="28" charset="-128"/>
                <a:cs typeface="+mn-cs"/>
              </a:rPr>
              <a:pPr marL="0" marR="0" lvl="0" indent="0" algn="r" defTabSz="934630" rtl="0" eaLnBrk="0" fontAlgn="base" latinLnBrk="0" hangingPunct="0">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solidFill>
                <a:srgbClr val="999999"/>
              </a:solidFill>
              <a:effectLst/>
              <a:uLnTx/>
              <a:uFillTx/>
              <a:latin typeface="YRThree Book" pitchFamily="50" charset="0"/>
              <a:ea typeface="ＭＳ Ｐゴシック" pitchFamily="28" charset="-128"/>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9710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08013"/>
            <a:ext cx="3817938" cy="2863850"/>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46</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8704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4</a:t>
            </a:fld>
            <a:endParaRPr lang="en-US" dirty="0"/>
          </a:p>
        </p:txBody>
      </p:sp>
    </p:spTree>
    <p:extLst>
      <p:ext uri="{BB962C8B-B14F-4D97-AF65-F5344CB8AC3E}">
        <p14:creationId xmlns:p14="http://schemas.microsoft.com/office/powerpoint/2010/main" val="156803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5</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4549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179" y="607703"/>
            <a:ext cx="3817860" cy="2450457"/>
          </a:xfrm>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6</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1743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7</a:t>
            </a:fld>
            <a:endParaRPr lang="en-US" dirty="0"/>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422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Authorized Use Only</a:t>
            </a:r>
          </a:p>
        </p:txBody>
      </p:sp>
      <p:sp>
        <p:nvSpPr>
          <p:cNvPr id="5" name="Slide Number Placeholder 4"/>
          <p:cNvSpPr>
            <a:spLocks noGrp="1"/>
          </p:cNvSpPr>
          <p:nvPr>
            <p:ph type="sldNum" sz="quarter" idx="11"/>
          </p:nvPr>
        </p:nvSpPr>
        <p:spPr/>
        <p:txBody>
          <a:bodyPr/>
          <a:lstStyle/>
          <a:p>
            <a:pPr>
              <a:defRPr/>
            </a:pPr>
            <a:fld id="{89C99B72-A9DC-4BE1-A03A-2F0FEC70B497}" type="slidenum">
              <a:rPr lang="en-US" smtClean="0"/>
              <a:pPr>
                <a:defRPr/>
              </a:pPr>
              <a:t>8</a:t>
            </a:fld>
            <a:endParaRPr lang="en-US" dirty="0"/>
          </a:p>
        </p:txBody>
      </p:sp>
    </p:spTree>
    <p:extLst>
      <p:ext uri="{BB962C8B-B14F-4D97-AF65-F5344CB8AC3E}">
        <p14:creationId xmlns:p14="http://schemas.microsoft.com/office/powerpoint/2010/main" val="315205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1212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283704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130571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2 Lead Section pag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6294"/>
            <a:ext cx="6743699" cy="766265"/>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4" y="716394"/>
            <a:ext cx="4818751" cy="539299"/>
          </a:xfrm>
        </p:spPr>
        <p:txBody>
          <a:bodyPr anchor="ctr">
            <a:noAutofit/>
          </a:bodyPr>
          <a:lstStyle>
            <a:lvl1pPr>
              <a:lnSpc>
                <a:spcPct val="100000"/>
              </a:lnSpc>
              <a:defRPr sz="2400" b="1">
                <a:solidFill>
                  <a:schemeClr val="bg1"/>
                </a:solidFill>
                <a:latin typeface="Avenir Next" charset="0"/>
                <a:ea typeface="Avenir Next" charset="0"/>
                <a:cs typeface="Avenir Next" charset="0"/>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lvl1pPr>
              <a:defRPr>
                <a:latin typeface="Avenir Next" charset="0"/>
                <a:ea typeface="Avenir Next" charset="0"/>
                <a:cs typeface="Avenir Next" charset="0"/>
              </a:defRPr>
            </a:lvl1pPr>
            <a:lvl3pPr>
              <a:defRPr>
                <a:latin typeface="Avenir Next" charset="0"/>
                <a:ea typeface="Avenir Next" charset="0"/>
                <a:cs typeface="Avenir Next" charset="0"/>
              </a:defRPr>
            </a:lvl3pPr>
            <a:lvl4pPr>
              <a:defRPr/>
            </a:lvl4p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a:xfrm>
            <a:off x="260455" y="6141178"/>
            <a:ext cx="393700" cy="365125"/>
          </a:xfrm>
        </p:spPr>
        <p:txBody>
          <a:bodyPr/>
          <a:lstStyle>
            <a:lvl1pPr>
              <a:defRPr b="0">
                <a:latin typeface="Avenir Next" charset="0"/>
                <a:ea typeface="Avenir Next" charset="0"/>
                <a:cs typeface="Avenir Next" charset="0"/>
              </a:defRPr>
            </a:lvl1pPr>
          </a:lstStyle>
          <a:p>
            <a:fld id="{A6CE5588-8BE1-4AF4-B0B4-4E8A4D3F9712}" type="slidenum">
              <a:rPr lang="en-US" smtClean="0"/>
              <a:pPr/>
              <a:t>‹#›</a:t>
            </a:fld>
            <a:endParaRPr lang="en-US" dirty="0"/>
          </a:p>
        </p:txBody>
      </p:sp>
      <p:pic>
        <p:nvPicPr>
          <p:cNvPr id="10" name="Picture 9">
            <a:extLst>
              <a:ext uri="{FF2B5EF4-FFF2-40B4-BE49-F238E27FC236}">
                <a16:creationId xmlns:a16="http://schemas.microsoft.com/office/drawing/2014/main" id="{369CAB55-69DC-4CB4-9E2B-263BA2B600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22644" y="6281167"/>
            <a:ext cx="1021555" cy="235742"/>
          </a:xfrm>
          <a:prstGeom prst="rect">
            <a:avLst/>
          </a:prstGeom>
        </p:spPr>
      </p:pic>
      <p:pic>
        <p:nvPicPr>
          <p:cNvPr id="5" name="Picture 4">
            <a:extLst>
              <a:ext uri="{FF2B5EF4-FFF2-40B4-BE49-F238E27FC236}">
                <a16:creationId xmlns:a16="http://schemas.microsoft.com/office/drawing/2014/main" id="{59DE7596-ECDD-4E5D-87D1-626A7C4077BF}"/>
              </a:ext>
            </a:extLst>
          </p:cNvPr>
          <p:cNvPicPr>
            <a:picLocks noChangeAspect="1"/>
          </p:cNvPicPr>
          <p:nvPr userDrawn="1"/>
        </p:nvPicPr>
        <p:blipFill>
          <a:blip r:embed="rId3"/>
          <a:stretch>
            <a:fillRect/>
          </a:stretch>
        </p:blipFill>
        <p:spPr>
          <a:xfrm>
            <a:off x="7962759" y="6141177"/>
            <a:ext cx="762284" cy="515722"/>
          </a:xfrm>
          <a:prstGeom prst="rect">
            <a:avLst/>
          </a:prstGeom>
        </p:spPr>
      </p:pic>
      <p:cxnSp>
        <p:nvCxnSpPr>
          <p:cNvPr id="8" name="Straight Connector 7"/>
          <p:cNvCxnSpPr/>
          <p:nvPr userDrawn="1"/>
        </p:nvCxnSpPr>
        <p:spPr>
          <a:xfrm>
            <a:off x="7962759" y="6141178"/>
            <a:ext cx="0" cy="515721"/>
          </a:xfrm>
          <a:prstGeom prst="line">
            <a:avLst/>
          </a:prstGeom>
          <a:ln>
            <a:solidFill>
              <a:srgbClr val="2140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1389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2 Divider Slide">
    <p:spTree>
      <p:nvGrpSpPr>
        <p:cNvPr id="1" name=""/>
        <p:cNvGrpSpPr/>
        <p:nvPr/>
      </p:nvGrpSpPr>
      <p:grpSpPr>
        <a:xfrm>
          <a:off x="0" y="0"/>
          <a:ext cx="0" cy="0"/>
          <a:chOff x="0" y="0"/>
          <a:chExt cx="0" cy="0"/>
        </a:xfrm>
      </p:grpSpPr>
      <p:sp>
        <p:nvSpPr>
          <p:cNvPr id="8" name="Rectangle 7"/>
          <p:cNvSpPr/>
          <p:nvPr userDrawn="1"/>
        </p:nvSpPr>
        <p:spPr>
          <a:xfrm>
            <a:off x="3215391" y="233680"/>
            <a:ext cx="5715000" cy="6390640"/>
          </a:xfrm>
          <a:prstGeom prst="rect">
            <a:avLst/>
          </a:prstGeom>
          <a:solidFill>
            <a:srgbClr val="6E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 name="Rectangle 4"/>
          <p:cNvSpPr/>
          <p:nvPr userDrawn="1"/>
        </p:nvSpPr>
        <p:spPr>
          <a:xfrm>
            <a:off x="213360" y="233680"/>
            <a:ext cx="2926080" cy="6390640"/>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Title 1"/>
          <p:cNvSpPr>
            <a:spLocks noGrp="1"/>
          </p:cNvSpPr>
          <p:nvPr>
            <p:ph type="ctrTitle"/>
          </p:nvPr>
        </p:nvSpPr>
        <p:spPr>
          <a:xfrm>
            <a:off x="3620125" y="3038396"/>
            <a:ext cx="3598823" cy="757130"/>
          </a:xfrm>
        </p:spPr>
        <p:txBody>
          <a:bodyPr wrap="square" anchor="t">
            <a:spAutoFit/>
          </a:bodyPr>
          <a:lstStyle>
            <a:lvl1pPr algn="l">
              <a:defRPr sz="2400" b="1">
                <a:solidFill>
                  <a:schemeClr val="bg1"/>
                </a:solidFill>
                <a:latin typeface="Avenir Next" charset="0"/>
                <a:ea typeface="Avenir Next" charset="0"/>
                <a:cs typeface="Avenir Next" charset="0"/>
              </a:defRPr>
            </a:lvl1pPr>
          </a:lstStyle>
          <a:p>
            <a:r>
              <a:rPr lang="en-US" dirty="0"/>
              <a:t>Click to edit Master title style</a:t>
            </a:r>
          </a:p>
        </p:txBody>
      </p:sp>
      <p:sp>
        <p:nvSpPr>
          <p:cNvPr id="14" name="Text Placeholder 10"/>
          <p:cNvSpPr>
            <a:spLocks noGrp="1"/>
          </p:cNvSpPr>
          <p:nvPr>
            <p:ph type="body" sz="quarter" idx="10"/>
          </p:nvPr>
        </p:nvSpPr>
        <p:spPr>
          <a:xfrm>
            <a:off x="3619501" y="4388821"/>
            <a:ext cx="3599095" cy="539299"/>
          </a:xfrm>
        </p:spPr>
        <p:txBody>
          <a:bodyPr>
            <a:noAutofit/>
          </a:bodyPr>
          <a:lstStyle>
            <a:lvl1pPr marL="0" indent="0">
              <a:buNone/>
              <a:defRPr sz="2400" b="0" i="0">
                <a:solidFill>
                  <a:schemeClr val="bg1"/>
                </a:solidFill>
                <a:latin typeface="Avenir Next Ultra Light" charset="0"/>
                <a:ea typeface="Avenir Next Ultra Light" charset="0"/>
                <a:cs typeface="Avenir Next Ultra Light"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7644" y="6270561"/>
            <a:ext cx="1021555" cy="235742"/>
          </a:xfrm>
          <a:prstGeom prst="rect">
            <a:avLst/>
          </a:prstGeom>
        </p:spPr>
      </p:pic>
      <p:sp>
        <p:nvSpPr>
          <p:cNvPr id="10" name="Slide Number Placeholder 5"/>
          <p:cNvSpPr>
            <a:spLocks noGrp="1"/>
          </p:cNvSpPr>
          <p:nvPr>
            <p:ph type="sldNum" sz="quarter" idx="12"/>
          </p:nvPr>
        </p:nvSpPr>
        <p:spPr>
          <a:xfrm>
            <a:off x="260455" y="6141178"/>
            <a:ext cx="393700" cy="365125"/>
          </a:xfrm>
        </p:spPr>
        <p:txBody>
          <a:bodyPr/>
          <a:lstStyle>
            <a:lvl1pPr>
              <a:defRPr b="0">
                <a:latin typeface="Avenir Next" charset="0"/>
                <a:ea typeface="Avenir Next" charset="0"/>
                <a:cs typeface="Avenir Next" charset="0"/>
              </a:defRPr>
            </a:lvl1p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467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260">
          <p15:clr>
            <a:srgbClr val="FBAE40"/>
          </p15:clr>
        </p15:guide>
        <p15:guide id="4" pos="23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tx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32229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4" name="Rectangle 3"/>
          <p:cNvSpPr/>
          <p:nvPr userDrawn="1"/>
        </p:nvSpPr>
        <p:spPr>
          <a:xfrm>
            <a:off x="213360" y="233680"/>
            <a:ext cx="8717280" cy="639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dirty="0"/>
              <a:t>Click to edit Master title style</a:t>
            </a:r>
          </a:p>
        </p:txBody>
      </p:sp>
      <p:grpSp>
        <p:nvGrpSpPr>
          <p:cNvPr id="9" name="Group 8"/>
          <p:cNvGrpSpPr/>
          <p:nvPr userDrawn="1"/>
        </p:nvGrpSpPr>
        <p:grpSpPr>
          <a:xfrm>
            <a:off x="2773681" y="3845316"/>
            <a:ext cx="3578831" cy="1106659"/>
            <a:chOff x="2773680" y="2883987"/>
            <a:chExt cx="3578831" cy="829994"/>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r="46177"/>
            <a:stretch/>
          </p:blipFill>
          <p:spPr>
            <a:xfrm>
              <a:off x="2773680" y="2883987"/>
              <a:ext cx="1935824" cy="82999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4191" y="3007658"/>
              <a:ext cx="1798320" cy="700109"/>
            </a:xfrm>
            <a:prstGeom prst="rect">
              <a:avLst/>
            </a:prstGeom>
          </p:spPr>
        </p:pic>
      </p:grpSp>
    </p:spTree>
    <p:extLst>
      <p:ext uri="{BB962C8B-B14F-4D97-AF65-F5344CB8AC3E}">
        <p14:creationId xmlns:p14="http://schemas.microsoft.com/office/powerpoint/2010/main" val="49848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6"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7679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680" userDrawn="1">
          <p15:clr>
            <a:srgbClr val="FBAE40"/>
          </p15:clr>
        </p15:guide>
        <p15:guide id="4" pos="23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8" name="Rectangle 7"/>
          <p:cNvSpPr/>
          <p:nvPr userDrawn="1"/>
        </p:nvSpPr>
        <p:spPr>
          <a:xfrm>
            <a:off x="4137287" y="606293"/>
            <a:ext cx="1163484" cy="7595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189693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guide id="6" pos="525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4"/>
                </a:solidFill>
              </a:defRPr>
            </a:lvl1pPr>
          </a:lstStyle>
          <a:p>
            <a:r>
              <a:rPr lang="en-US" dirty="0"/>
              <a:t>Click to edit title style</a:t>
            </a:r>
          </a:p>
        </p:txBody>
      </p:sp>
      <p:sp>
        <p:nvSpPr>
          <p:cNvPr id="3" name="Content Placeholder 2"/>
          <p:cNvSpPr>
            <a:spLocks noGrp="1"/>
          </p:cNvSpPr>
          <p:nvPr>
            <p:ph idx="1"/>
          </p:nvPr>
        </p:nvSpPr>
        <p:spPr>
          <a:xfrm>
            <a:off x="260455"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4"/>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8879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
        <p:nvSpPr>
          <p:cNvPr id="9"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57041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148898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18715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
        <p:nvSpPr>
          <p:cNvPr id="9"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8916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tx2"/>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a:xfrm>
            <a:off x="260455" y="6141178"/>
            <a:ext cx="393700" cy="365125"/>
          </a:xfrm>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6270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68619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1"/>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8283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11"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2"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125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4" pos="235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2661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3"/>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3"/>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129261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9"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1"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3759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4" pos="235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197217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623466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5"/>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5"/>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5750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17816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6"/>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6"/>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1965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userDrawn="1">
          <p15:clr>
            <a:srgbClr val="FBAE40"/>
          </p15:clr>
        </p15:guide>
        <p15:guide id="3" orient="horz" pos="2160" userDrawn="1">
          <p15:clr>
            <a:srgbClr val="FBAE40"/>
          </p15:clr>
        </p15:guide>
        <p15:guide id="4" pos="216" userDrawn="1">
          <p15:clr>
            <a:srgbClr val="FBAE40"/>
          </p15:clr>
        </p15:guide>
        <p15:guide id="5" orient="horz" pos="68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514" y="1825625"/>
            <a:ext cx="4124636" cy="4351339"/>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4" name="Content Placeholder 3"/>
          <p:cNvSpPr>
            <a:spLocks noGrp="1"/>
          </p:cNvSpPr>
          <p:nvPr>
            <p:ph sz="half" idx="2"/>
          </p:nvPr>
        </p:nvSpPr>
        <p:spPr>
          <a:xfrm>
            <a:off x="4629150" y="1825625"/>
            <a:ext cx="4212342" cy="4351339"/>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itle 1"/>
          <p:cNvSpPr>
            <a:spLocks noGrp="1"/>
          </p:cNvSpPr>
          <p:nvPr>
            <p:ph type="title"/>
          </p:nvPr>
        </p:nvSpPr>
        <p:spPr>
          <a:xfrm>
            <a:off x="250515" y="605015"/>
            <a:ext cx="8093385" cy="754112"/>
          </a:xfrm>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13254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508" y="2680448"/>
            <a:ext cx="3525144" cy="1143000"/>
          </a:xfrm>
        </p:spPr>
        <p:txBody>
          <a:bodyPr>
            <a:noAutofit/>
          </a:bodyPr>
          <a:lstStyle>
            <a:lvl1pPr>
              <a:defRPr sz="3733"/>
            </a:lvl1pPr>
          </a:lstStyle>
          <a:p>
            <a:r>
              <a:rPr lang="en-US" dirty="0"/>
              <a:t>Click to edit Master title style</a:t>
            </a:r>
          </a:p>
        </p:txBody>
      </p:sp>
      <p:sp>
        <p:nvSpPr>
          <p:cNvPr id="4" name="Content Placeholder 3"/>
          <p:cNvSpPr>
            <a:spLocks noGrp="1"/>
          </p:cNvSpPr>
          <p:nvPr>
            <p:ph sz="quarter" idx="10"/>
          </p:nvPr>
        </p:nvSpPr>
        <p:spPr>
          <a:xfrm>
            <a:off x="3997325" y="618069"/>
            <a:ext cx="4884738" cy="5607051"/>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3" name="Slide Number Placeholder 2"/>
          <p:cNvSpPr>
            <a:spLocks noGrp="1"/>
          </p:cNvSpPr>
          <p:nvPr>
            <p:ph type="sldNum" sz="quarter" idx="11"/>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264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Palet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515" y="282623"/>
            <a:ext cx="7886700" cy="1325563"/>
          </a:xfrm>
        </p:spPr>
        <p:txBody>
          <a:bodyPr/>
          <a:lstStyle>
            <a:lvl1pPr>
              <a:defRPr/>
            </a:lvl1pPr>
          </a:lstStyle>
          <a:p>
            <a:r>
              <a:rPr lang="en-US" dirty="0"/>
              <a:t>COLOR PALETTE</a:t>
            </a:r>
          </a:p>
        </p:txBody>
      </p:sp>
      <p:sp>
        <p:nvSpPr>
          <p:cNvPr id="15" name="TextBox 14"/>
          <p:cNvSpPr txBox="1"/>
          <p:nvPr userDrawn="1"/>
        </p:nvSpPr>
        <p:spPr>
          <a:xfrm>
            <a:off x="275281" y="2233473"/>
            <a:ext cx="1392814" cy="830997"/>
          </a:xfrm>
          <a:prstGeom prst="rect">
            <a:avLst/>
          </a:prstGeom>
          <a:noFill/>
        </p:spPr>
        <p:txBody>
          <a:bodyPr wrap="square" rtlCol="0">
            <a:spAutoFit/>
          </a:bodyPr>
          <a:lstStyle/>
          <a:p>
            <a:pPr algn="l"/>
            <a:r>
              <a:rPr lang="en-US" sz="2400" b="0" dirty="0">
                <a:solidFill>
                  <a:schemeClr val="tx2"/>
                </a:solidFill>
                <a:latin typeface="Arial"/>
                <a:cs typeface="Arial"/>
              </a:rPr>
              <a:t>Primary Colors</a:t>
            </a:r>
          </a:p>
        </p:txBody>
      </p:sp>
      <p:sp>
        <p:nvSpPr>
          <p:cNvPr id="16" name="Rectangle 15"/>
          <p:cNvSpPr/>
          <p:nvPr userDrawn="1"/>
        </p:nvSpPr>
        <p:spPr>
          <a:xfrm>
            <a:off x="2072641" y="3806021"/>
            <a:ext cx="880864" cy="108010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7" name="Rectangle 16"/>
          <p:cNvSpPr/>
          <p:nvPr userDrawn="1"/>
        </p:nvSpPr>
        <p:spPr>
          <a:xfrm>
            <a:off x="3185010" y="3806021"/>
            <a:ext cx="880864" cy="108010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8" name="Rectangle 17"/>
          <p:cNvSpPr/>
          <p:nvPr userDrawn="1"/>
        </p:nvSpPr>
        <p:spPr>
          <a:xfrm>
            <a:off x="4297379" y="3806021"/>
            <a:ext cx="880864" cy="1080107"/>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9" name="Rectangle 18"/>
          <p:cNvSpPr/>
          <p:nvPr userDrawn="1"/>
        </p:nvSpPr>
        <p:spPr>
          <a:xfrm>
            <a:off x="5409748" y="3806021"/>
            <a:ext cx="880864" cy="1080107"/>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0" name="TextBox 19"/>
          <p:cNvSpPr txBox="1"/>
          <p:nvPr userDrawn="1"/>
        </p:nvSpPr>
        <p:spPr>
          <a:xfrm>
            <a:off x="275281" y="3806022"/>
            <a:ext cx="1392814" cy="1200329"/>
          </a:xfrm>
          <a:prstGeom prst="rect">
            <a:avLst/>
          </a:prstGeom>
          <a:noFill/>
        </p:spPr>
        <p:txBody>
          <a:bodyPr wrap="square" rtlCol="0">
            <a:spAutoFit/>
          </a:bodyPr>
          <a:lstStyle/>
          <a:p>
            <a:pPr algn="l"/>
            <a:r>
              <a:rPr lang="en-US" sz="2400" b="0" dirty="0">
                <a:solidFill>
                  <a:schemeClr val="tx2"/>
                </a:solidFill>
                <a:latin typeface="Arial"/>
                <a:cs typeface="Arial"/>
              </a:rPr>
              <a:t>Secondary Colors</a:t>
            </a:r>
          </a:p>
        </p:txBody>
      </p:sp>
      <p:sp>
        <p:nvSpPr>
          <p:cNvPr id="21" name="Rectangle 20"/>
          <p:cNvSpPr/>
          <p:nvPr userDrawn="1"/>
        </p:nvSpPr>
        <p:spPr>
          <a:xfrm>
            <a:off x="6522117" y="3806021"/>
            <a:ext cx="880864" cy="1080107"/>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3" name="Slide Number Placeholder 2"/>
          <p:cNvSpPr>
            <a:spLocks noGrp="1"/>
          </p:cNvSpPr>
          <p:nvPr>
            <p:ph type="sldNum" sz="quarter" idx="10"/>
          </p:nvPr>
        </p:nvSpPr>
        <p:spPr/>
        <p:txBody>
          <a:bodyPr/>
          <a:lstStyle/>
          <a:p>
            <a:fld id="{A6CE5588-8BE1-4AF4-B0B4-4E8A4D3F9712}" type="slidenum">
              <a:rPr lang="en-US" smtClean="0"/>
              <a:pPr/>
              <a:t>‹#›</a:t>
            </a:fld>
            <a:endParaRPr lang="en-US" dirty="0"/>
          </a:p>
        </p:txBody>
      </p:sp>
      <p:sp>
        <p:nvSpPr>
          <p:cNvPr id="24" name="Rectangle 23"/>
          <p:cNvSpPr/>
          <p:nvPr userDrawn="1"/>
        </p:nvSpPr>
        <p:spPr>
          <a:xfrm>
            <a:off x="7634486" y="3806021"/>
            <a:ext cx="880864" cy="1080107"/>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5" name="Rectangle 24"/>
          <p:cNvSpPr/>
          <p:nvPr userDrawn="1"/>
        </p:nvSpPr>
        <p:spPr>
          <a:xfrm>
            <a:off x="2072641" y="2233472"/>
            <a:ext cx="880864" cy="108010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6" name="Rectangle 25"/>
          <p:cNvSpPr/>
          <p:nvPr userDrawn="1"/>
        </p:nvSpPr>
        <p:spPr>
          <a:xfrm>
            <a:off x="3185010" y="2233472"/>
            <a:ext cx="880864" cy="108010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7" name="Rectangle 26"/>
          <p:cNvSpPr/>
          <p:nvPr userDrawn="1"/>
        </p:nvSpPr>
        <p:spPr>
          <a:xfrm>
            <a:off x="4297379" y="2233472"/>
            <a:ext cx="880864" cy="108010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8" name="Rectangle 27"/>
          <p:cNvSpPr/>
          <p:nvPr userDrawn="1"/>
        </p:nvSpPr>
        <p:spPr>
          <a:xfrm>
            <a:off x="5409748" y="2233472"/>
            <a:ext cx="880864" cy="108010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9" name="Rectangle 28"/>
          <p:cNvSpPr/>
          <p:nvPr userDrawn="1"/>
        </p:nvSpPr>
        <p:spPr>
          <a:xfrm>
            <a:off x="6522117" y="2233472"/>
            <a:ext cx="880864" cy="108010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30" name="Rectangle 29"/>
          <p:cNvSpPr/>
          <p:nvPr userDrawn="1"/>
        </p:nvSpPr>
        <p:spPr>
          <a:xfrm>
            <a:off x="7634486" y="2233472"/>
            <a:ext cx="880864" cy="108010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Tree>
    <p:extLst>
      <p:ext uri="{BB962C8B-B14F-4D97-AF65-F5344CB8AC3E}">
        <p14:creationId xmlns:p14="http://schemas.microsoft.com/office/powerpoint/2010/main" val="38007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8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71156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55966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665370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42118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417314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9" name="Slide Number Placeholder 8"/>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1950168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5" name="Slide Number Placeholder 4"/>
          <p:cNvSpPr>
            <a:spLocks noGrp="1"/>
          </p:cNvSpPr>
          <p:nvPr>
            <p:ph type="sldNum" sz="quarter" idx="12"/>
          </p:nvPr>
        </p:nvSpPr>
        <p:spPr/>
        <p:txBody>
          <a:bodyPr/>
          <a:lstStyle/>
          <a:p>
            <a:fld id="{FB3C8D5A-C6D8-479B-815F-4BB6722E1BF9}"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48627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6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7644" y="6270561"/>
            <a:ext cx="1021555" cy="235742"/>
          </a:xfrm>
          <a:prstGeom prst="rect">
            <a:avLst/>
          </a:prstGeom>
        </p:spPr>
      </p:pic>
      <p:sp>
        <p:nvSpPr>
          <p:cNvPr id="6" name="Slide Number Placeholder 5"/>
          <p:cNvSpPr>
            <a:spLocks noGrp="1"/>
          </p:cNvSpPr>
          <p:nvPr>
            <p:ph type="sldNum" sz="quarter" idx="12"/>
          </p:nvPr>
        </p:nvSpPr>
        <p:spPr>
          <a:xfrm>
            <a:off x="260455" y="6141178"/>
            <a:ext cx="393700" cy="365125"/>
          </a:xfrm>
        </p:spPr>
        <p:txBody>
          <a:bodyPr/>
          <a:lstStyle>
            <a:lvl1pPr>
              <a:defRPr b="0">
                <a:latin typeface="Avenir Next" charset="0"/>
                <a:ea typeface="Avenir Next" charset="0"/>
                <a:cs typeface="Avenir Next" charset="0"/>
              </a:defRPr>
            </a:lvl1p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200804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62130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2717447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2979125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6356351"/>
            <a:ext cx="9144000" cy="365125"/>
          </a:xfrm>
        </p:spPr>
        <p:txBody>
          <a:bodyPr/>
          <a:lstStyle>
            <a:lvl1pPr>
              <a:defRPr lang="en-US" sz="1200" b="0" i="0" u="none">
                <a:solidFill>
                  <a:srgbClr val="000000"/>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825889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2 Lead Section pag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6294"/>
            <a:ext cx="6743699" cy="766265"/>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4" y="716394"/>
            <a:ext cx="4818751" cy="539299"/>
          </a:xfrm>
        </p:spPr>
        <p:txBody>
          <a:bodyPr anchor="ctr">
            <a:noAutofit/>
          </a:bodyPr>
          <a:lstStyle>
            <a:lvl1pPr>
              <a:lnSpc>
                <a:spcPct val="100000"/>
              </a:lnSpc>
              <a:defRPr sz="2400" b="1">
                <a:solidFill>
                  <a:schemeClr val="bg1"/>
                </a:solidFill>
                <a:latin typeface="Avenir Next" charset="0"/>
                <a:ea typeface="Avenir Next" charset="0"/>
                <a:cs typeface="Avenir Next" charset="0"/>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lvl1pPr>
              <a:defRPr>
                <a:latin typeface="Avenir Next" charset="0"/>
                <a:ea typeface="Avenir Next" charset="0"/>
                <a:cs typeface="Avenir Next" charset="0"/>
              </a:defRPr>
            </a:lvl1pPr>
            <a:lvl3pPr>
              <a:defRPr>
                <a:latin typeface="Avenir Next" charset="0"/>
                <a:ea typeface="Avenir Next" charset="0"/>
                <a:cs typeface="Avenir Next" charset="0"/>
              </a:defRPr>
            </a:lvl3pPr>
            <a:lvl4pPr>
              <a:defRPr/>
            </a:lvl4p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a:xfrm>
            <a:off x="260455" y="6141178"/>
            <a:ext cx="393700" cy="365125"/>
          </a:xfrm>
        </p:spPr>
        <p:txBody>
          <a:bodyPr/>
          <a:lstStyle>
            <a:lvl1pPr>
              <a:defRPr b="0">
                <a:latin typeface="Avenir Next" charset="0"/>
                <a:ea typeface="Avenir Next" charset="0"/>
                <a:cs typeface="Avenir Next" charset="0"/>
              </a:defRPr>
            </a:lvl1pPr>
          </a:lstStyle>
          <a:p>
            <a:fld id="{A6CE5588-8BE1-4AF4-B0B4-4E8A4D3F9712}" type="slidenum">
              <a:rPr lang="en-US" smtClean="0"/>
              <a:pPr/>
              <a:t>‹#›</a:t>
            </a:fld>
            <a:endParaRPr lang="en-US" dirty="0"/>
          </a:p>
        </p:txBody>
      </p:sp>
      <p:pic>
        <p:nvPicPr>
          <p:cNvPr id="10" name="Picture 9">
            <a:extLst>
              <a:ext uri="{FF2B5EF4-FFF2-40B4-BE49-F238E27FC236}">
                <a16:creationId xmlns:a16="http://schemas.microsoft.com/office/drawing/2014/main" id="{369CAB55-69DC-4CB4-9E2B-263BA2B600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1624" y="6270561"/>
            <a:ext cx="1021555" cy="235742"/>
          </a:xfrm>
          <a:prstGeom prst="rect">
            <a:avLst/>
          </a:prstGeom>
        </p:spPr>
      </p:pic>
      <p:pic>
        <p:nvPicPr>
          <p:cNvPr id="5" name="Picture 4">
            <a:extLst>
              <a:ext uri="{FF2B5EF4-FFF2-40B4-BE49-F238E27FC236}">
                <a16:creationId xmlns:a16="http://schemas.microsoft.com/office/drawing/2014/main" id="{59DE7596-ECDD-4E5D-87D1-626A7C4077BF}"/>
              </a:ext>
            </a:extLst>
          </p:cNvPr>
          <p:cNvPicPr>
            <a:picLocks noChangeAspect="1"/>
          </p:cNvPicPr>
          <p:nvPr userDrawn="1"/>
        </p:nvPicPr>
        <p:blipFill>
          <a:blip r:embed="rId3"/>
          <a:stretch>
            <a:fillRect/>
          </a:stretch>
        </p:blipFill>
        <p:spPr>
          <a:xfrm>
            <a:off x="7962759" y="6141177"/>
            <a:ext cx="762284" cy="515722"/>
          </a:xfrm>
          <a:prstGeom prst="rect">
            <a:avLst/>
          </a:prstGeom>
        </p:spPr>
      </p:pic>
      <p:cxnSp>
        <p:nvCxnSpPr>
          <p:cNvPr id="8" name="Straight Connector 7"/>
          <p:cNvCxnSpPr/>
          <p:nvPr userDrawn="1"/>
        </p:nvCxnSpPr>
        <p:spPr>
          <a:xfrm>
            <a:off x="7958689" y="6141177"/>
            <a:ext cx="0" cy="515722"/>
          </a:xfrm>
          <a:prstGeom prst="line">
            <a:avLst/>
          </a:prstGeom>
          <a:ln>
            <a:solidFill>
              <a:srgbClr val="214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85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2 Divider Slide">
    <p:spTree>
      <p:nvGrpSpPr>
        <p:cNvPr id="1" name=""/>
        <p:cNvGrpSpPr/>
        <p:nvPr/>
      </p:nvGrpSpPr>
      <p:grpSpPr>
        <a:xfrm>
          <a:off x="0" y="0"/>
          <a:ext cx="0" cy="0"/>
          <a:chOff x="0" y="0"/>
          <a:chExt cx="0" cy="0"/>
        </a:xfrm>
      </p:grpSpPr>
      <p:sp>
        <p:nvSpPr>
          <p:cNvPr id="8" name="Rectangle 7"/>
          <p:cNvSpPr/>
          <p:nvPr userDrawn="1"/>
        </p:nvSpPr>
        <p:spPr>
          <a:xfrm>
            <a:off x="3215391" y="233680"/>
            <a:ext cx="5715000" cy="6390640"/>
          </a:xfrm>
          <a:prstGeom prst="rect">
            <a:avLst/>
          </a:prstGeom>
          <a:solidFill>
            <a:srgbClr val="6E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 name="Rectangle 4"/>
          <p:cNvSpPr/>
          <p:nvPr userDrawn="1"/>
        </p:nvSpPr>
        <p:spPr>
          <a:xfrm>
            <a:off x="213360" y="233680"/>
            <a:ext cx="2926080" cy="6390640"/>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Title 1"/>
          <p:cNvSpPr>
            <a:spLocks noGrp="1"/>
          </p:cNvSpPr>
          <p:nvPr>
            <p:ph type="ctrTitle"/>
          </p:nvPr>
        </p:nvSpPr>
        <p:spPr>
          <a:xfrm>
            <a:off x="3620125" y="3038396"/>
            <a:ext cx="3598823" cy="757130"/>
          </a:xfrm>
        </p:spPr>
        <p:txBody>
          <a:bodyPr wrap="square" anchor="t">
            <a:spAutoFit/>
          </a:bodyPr>
          <a:lstStyle>
            <a:lvl1pPr algn="l">
              <a:defRPr sz="2400" b="1">
                <a:solidFill>
                  <a:schemeClr val="bg1"/>
                </a:solidFill>
                <a:latin typeface="Avenir Next" charset="0"/>
                <a:ea typeface="Avenir Next" charset="0"/>
                <a:cs typeface="Avenir Next" charset="0"/>
              </a:defRPr>
            </a:lvl1pPr>
          </a:lstStyle>
          <a:p>
            <a:r>
              <a:rPr lang="en-US" dirty="0"/>
              <a:t>Click to edit Master title style</a:t>
            </a:r>
          </a:p>
        </p:txBody>
      </p:sp>
      <p:sp>
        <p:nvSpPr>
          <p:cNvPr id="14" name="Text Placeholder 10"/>
          <p:cNvSpPr>
            <a:spLocks noGrp="1"/>
          </p:cNvSpPr>
          <p:nvPr>
            <p:ph type="body" sz="quarter" idx="10"/>
          </p:nvPr>
        </p:nvSpPr>
        <p:spPr>
          <a:xfrm>
            <a:off x="3619501" y="4388821"/>
            <a:ext cx="3599095" cy="539299"/>
          </a:xfrm>
        </p:spPr>
        <p:txBody>
          <a:bodyPr>
            <a:noAutofit/>
          </a:bodyPr>
          <a:lstStyle>
            <a:lvl1pPr marL="0" indent="0">
              <a:buNone/>
              <a:defRPr sz="2400" b="0" i="0">
                <a:solidFill>
                  <a:schemeClr val="bg1"/>
                </a:solidFill>
                <a:latin typeface="Avenir Next Ultra Light" charset="0"/>
                <a:ea typeface="Avenir Next Ultra Light" charset="0"/>
                <a:cs typeface="Avenir Next Ultra Light" charset="0"/>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7644" y="6270561"/>
            <a:ext cx="1021555" cy="235742"/>
          </a:xfrm>
          <a:prstGeom prst="rect">
            <a:avLst/>
          </a:prstGeom>
        </p:spPr>
      </p:pic>
      <p:sp>
        <p:nvSpPr>
          <p:cNvPr id="10" name="Slide Number Placeholder 5"/>
          <p:cNvSpPr>
            <a:spLocks noGrp="1"/>
          </p:cNvSpPr>
          <p:nvPr>
            <p:ph type="sldNum" sz="quarter" idx="12"/>
          </p:nvPr>
        </p:nvSpPr>
        <p:spPr>
          <a:xfrm>
            <a:off x="260455" y="6141178"/>
            <a:ext cx="393700" cy="365125"/>
          </a:xfrm>
        </p:spPr>
        <p:txBody>
          <a:bodyPr/>
          <a:lstStyle>
            <a:lvl1pPr>
              <a:defRPr b="0">
                <a:latin typeface="Avenir Next" charset="0"/>
                <a:ea typeface="Avenir Next" charset="0"/>
                <a:cs typeface="Avenir Next" charset="0"/>
              </a:defRPr>
            </a:lvl1p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5592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260">
          <p15:clr>
            <a:srgbClr val="FBAE40"/>
          </p15:clr>
        </p15:guide>
        <p15:guide id="4"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tx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2444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538939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4" name="Rectangle 3"/>
          <p:cNvSpPr/>
          <p:nvPr userDrawn="1"/>
        </p:nvSpPr>
        <p:spPr>
          <a:xfrm>
            <a:off x="213360" y="233680"/>
            <a:ext cx="8717280" cy="6390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dirty="0"/>
              <a:t>Click to edit Master title style</a:t>
            </a:r>
          </a:p>
        </p:txBody>
      </p:sp>
      <p:grpSp>
        <p:nvGrpSpPr>
          <p:cNvPr id="9" name="Group 8"/>
          <p:cNvGrpSpPr/>
          <p:nvPr userDrawn="1"/>
        </p:nvGrpSpPr>
        <p:grpSpPr>
          <a:xfrm>
            <a:off x="2773681" y="3845316"/>
            <a:ext cx="3578831" cy="1106659"/>
            <a:chOff x="2773680" y="2883987"/>
            <a:chExt cx="3578831" cy="829994"/>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r="46177"/>
            <a:stretch/>
          </p:blipFill>
          <p:spPr>
            <a:xfrm>
              <a:off x="2773680" y="2883987"/>
              <a:ext cx="1935824" cy="82999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4191" y="3007658"/>
              <a:ext cx="1798320" cy="700109"/>
            </a:xfrm>
            <a:prstGeom prst="rect">
              <a:avLst/>
            </a:prstGeom>
          </p:spPr>
        </p:pic>
      </p:grpSp>
    </p:spTree>
    <p:extLst>
      <p:ext uri="{BB962C8B-B14F-4D97-AF65-F5344CB8AC3E}">
        <p14:creationId xmlns:p14="http://schemas.microsoft.com/office/powerpoint/2010/main" val="271327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6"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5828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680">
          <p15:clr>
            <a:srgbClr val="FBAE40"/>
          </p15:clr>
        </p15:guide>
        <p15:guide id="4" pos="23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8" name="Rectangle 7"/>
          <p:cNvSpPr/>
          <p:nvPr userDrawn="1"/>
        </p:nvSpPr>
        <p:spPr>
          <a:xfrm>
            <a:off x="4137287" y="606293"/>
            <a:ext cx="1163484" cy="75950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30392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guide id="6" pos="525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4"/>
                </a:solidFill>
              </a:defRPr>
            </a:lvl1pPr>
          </a:lstStyle>
          <a:p>
            <a:r>
              <a:rPr lang="en-US" dirty="0"/>
              <a:t>Click to edit title style</a:t>
            </a:r>
          </a:p>
        </p:txBody>
      </p:sp>
      <p:sp>
        <p:nvSpPr>
          <p:cNvPr id="3" name="Content Placeholder 2"/>
          <p:cNvSpPr>
            <a:spLocks noGrp="1"/>
          </p:cNvSpPr>
          <p:nvPr>
            <p:ph idx="1"/>
          </p:nvPr>
        </p:nvSpPr>
        <p:spPr>
          <a:xfrm>
            <a:off x="260455"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4"/>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20112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
        <p:nvSpPr>
          <p:cNvPr id="9"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98289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11623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2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
        <p:nvSpPr>
          <p:cNvPr id="9"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bg2"/>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384563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2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tx2"/>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a:xfrm>
            <a:off x="260455" y="6141178"/>
            <a:ext cx="393700" cy="365125"/>
          </a:xfrm>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14819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Divider Slide">
    <p:spTree>
      <p:nvGrpSpPr>
        <p:cNvPr id="1" name=""/>
        <p:cNvGrpSpPr/>
        <p:nvPr/>
      </p:nvGrpSpPr>
      <p:grpSpPr>
        <a:xfrm>
          <a:off x="0" y="0"/>
          <a:ext cx="0" cy="0"/>
          <a:chOff x="0" y="0"/>
          <a:chExt cx="0" cy="0"/>
        </a:xfrm>
      </p:grpSpPr>
      <p:sp>
        <p:nvSpPr>
          <p:cNvPr id="8" name="Rectangle 7"/>
          <p:cNvSpPr/>
          <p:nvPr userDrawn="1"/>
        </p:nvSpPr>
        <p:spPr>
          <a:xfrm>
            <a:off x="3215390" y="233680"/>
            <a:ext cx="5715250" cy="639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10" name="Picture 9"/>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9"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1"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599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680">
          <p15:clr>
            <a:srgbClr val="FBAE40"/>
          </p15:clr>
        </p15:guide>
        <p15:guide id="4"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20403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3C8D5A-C6D8-479B-815F-4BB6722E1BF9}"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070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1"/>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404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11"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2"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92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4" pos="235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13088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3"/>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3"/>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7867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9"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1"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86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4" pos="23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6932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5"/>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5"/>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14306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Divider Slide">
    <p:spTree>
      <p:nvGrpSpPr>
        <p:cNvPr id="1" name=""/>
        <p:cNvGrpSpPr/>
        <p:nvPr/>
      </p:nvGrpSpPr>
      <p:grpSpPr>
        <a:xfrm>
          <a:off x="0" y="0"/>
          <a:ext cx="0" cy="0"/>
          <a:chOff x="0" y="0"/>
          <a:chExt cx="0" cy="0"/>
        </a:xfrm>
      </p:grpSpPr>
      <p:sp>
        <p:nvSpPr>
          <p:cNvPr id="8" name="Rectangle 7"/>
          <p:cNvSpPr/>
          <p:nvPr userDrawn="1"/>
        </p:nvSpPr>
        <p:spPr>
          <a:xfrm>
            <a:off x="3215391" y="233680"/>
            <a:ext cx="5715249" cy="6390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p:cNvSpPr/>
          <p:nvPr userDrawn="1"/>
        </p:nvSpPr>
        <p:spPr>
          <a:xfrm>
            <a:off x="213360" y="233680"/>
            <a:ext cx="2926080" cy="63906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
        <p:nvSpPr>
          <p:cNvPr id="11" name="Title 1"/>
          <p:cNvSpPr>
            <a:spLocks noGrp="1"/>
          </p:cNvSpPr>
          <p:nvPr>
            <p:ph type="ctrTitle"/>
          </p:nvPr>
        </p:nvSpPr>
        <p:spPr>
          <a:xfrm>
            <a:off x="3620125" y="3038396"/>
            <a:ext cx="3598823" cy="1009507"/>
          </a:xfrm>
        </p:spPr>
        <p:txBody>
          <a:bodyPr wrap="square" anchor="t">
            <a:spAutoFit/>
          </a:bodyPr>
          <a:lstStyle>
            <a:lvl1pPr algn="l">
              <a:defRPr sz="3200">
                <a:solidFill>
                  <a:schemeClr val="bg1"/>
                </a:solidFill>
              </a:defRPr>
            </a:lvl1pPr>
          </a:lstStyle>
          <a:p>
            <a:r>
              <a:rPr lang="en-US" dirty="0"/>
              <a:t>Click to edit Master title style</a:t>
            </a:r>
          </a:p>
        </p:txBody>
      </p:sp>
      <p:sp>
        <p:nvSpPr>
          <p:cNvPr id="12" name="Text Placeholder 10"/>
          <p:cNvSpPr>
            <a:spLocks noGrp="1"/>
          </p:cNvSpPr>
          <p:nvPr>
            <p:ph type="body" sz="quarter" idx="10"/>
          </p:nvPr>
        </p:nvSpPr>
        <p:spPr>
          <a:xfrm>
            <a:off x="3619501" y="4388821"/>
            <a:ext cx="3599095" cy="539299"/>
          </a:xfrm>
        </p:spPr>
        <p:txBody>
          <a:bodyPr>
            <a:noAutofit/>
          </a:bodyPr>
          <a:lstStyle>
            <a:lvl1pPr marL="0" indent="0">
              <a:buNone/>
              <a:defRPr sz="3200" b="0" i="0">
                <a:solidFill>
                  <a:schemeClr val="bg1"/>
                </a:solidFill>
                <a:latin typeface="Avenir Next Ultra Light" charset="0"/>
                <a:ea typeface="Avenir Next Ultra Light" charset="0"/>
                <a:cs typeface="Avenir Next Ultra Light"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670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680">
          <p15:clr>
            <a:srgbClr val="FBAE40"/>
          </p15:clr>
        </p15:guide>
        <p15:guide id="4" pos="235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Lead Section page">
    <p:spTree>
      <p:nvGrpSpPr>
        <p:cNvPr id="1" name=""/>
        <p:cNvGrpSpPr/>
        <p:nvPr/>
      </p:nvGrpSpPr>
      <p:grpSpPr>
        <a:xfrm>
          <a:off x="0" y="0"/>
          <a:ext cx="0" cy="0"/>
          <a:chOff x="0" y="0"/>
          <a:chExt cx="0" cy="0"/>
        </a:xfrm>
      </p:grpSpPr>
      <p:sp>
        <p:nvSpPr>
          <p:cNvPr id="7" name="Rectangle 6"/>
          <p:cNvSpPr/>
          <p:nvPr userDrawn="1"/>
        </p:nvSpPr>
        <p:spPr>
          <a:xfrm>
            <a:off x="1" y="606293"/>
            <a:ext cx="4092315" cy="7595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8" name="Rectangle 7"/>
          <p:cNvSpPr/>
          <p:nvPr userDrawn="1"/>
        </p:nvSpPr>
        <p:spPr>
          <a:xfrm>
            <a:off x="4137287" y="606293"/>
            <a:ext cx="1163484" cy="7595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bg1"/>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10" name="Text Placeholder 10"/>
          <p:cNvSpPr>
            <a:spLocks noGrp="1"/>
          </p:cNvSpPr>
          <p:nvPr>
            <p:ph type="body" sz="quarter" idx="10" hasCustomPrompt="1"/>
          </p:nvPr>
        </p:nvSpPr>
        <p:spPr>
          <a:xfrm>
            <a:off x="4226603" y="716394"/>
            <a:ext cx="964165" cy="539299"/>
          </a:xfrm>
        </p:spPr>
        <p:txBody>
          <a:bodyPr anchor="ctr">
            <a:noAutofit/>
          </a:bodyPr>
          <a:lstStyle>
            <a:lvl1pPr marL="0" indent="0" algn="ctr">
              <a:lnSpc>
                <a:spcPct val="100000"/>
              </a:lnSpc>
              <a:buNone/>
              <a:defRPr sz="3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Vol. X</a:t>
            </a:r>
          </a:p>
        </p:txBody>
      </p:sp>
    </p:spTree>
    <p:extLst>
      <p:ext uri="{BB962C8B-B14F-4D97-AF65-F5344CB8AC3E}">
        <p14:creationId xmlns:p14="http://schemas.microsoft.com/office/powerpoint/2010/main" val="39943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455" y="716394"/>
            <a:ext cx="3831860" cy="539299"/>
          </a:xfrm>
        </p:spPr>
        <p:txBody>
          <a:bodyPr anchor="ctr">
            <a:noAutofit/>
          </a:bodyPr>
          <a:lstStyle>
            <a:lvl1pPr>
              <a:lnSpc>
                <a:spcPct val="100000"/>
              </a:lnSpc>
              <a:defRPr sz="3200">
                <a:solidFill>
                  <a:schemeClr val="accent6"/>
                </a:solidFill>
              </a:defRPr>
            </a:lvl1pPr>
          </a:lstStyle>
          <a:p>
            <a:r>
              <a:rPr lang="en-US" dirty="0"/>
              <a:t>Click to edit title style</a:t>
            </a:r>
          </a:p>
        </p:txBody>
      </p:sp>
      <p:sp>
        <p:nvSpPr>
          <p:cNvPr id="3" name="Content Placeholder 2"/>
          <p:cNvSpPr>
            <a:spLocks noGrp="1"/>
          </p:cNvSpPr>
          <p:nvPr>
            <p:ph idx="1"/>
          </p:nvPr>
        </p:nvSpPr>
        <p:spPr>
          <a:xfrm>
            <a:off x="260456" y="1825625"/>
            <a:ext cx="8083445" cy="4315552"/>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6" name="Slide Number Placeholder 5"/>
          <p:cNvSpPr>
            <a:spLocks noGrp="1"/>
          </p:cNvSpPr>
          <p:nvPr>
            <p:ph type="sldNum" sz="quarter" idx="12"/>
          </p:nvPr>
        </p:nvSpPr>
        <p:spPr/>
        <p:txBody>
          <a:bodyPr/>
          <a:lstStyle/>
          <a:p>
            <a:fld id="{A6CE5588-8BE1-4AF4-B0B4-4E8A4D3F9712}" type="slidenum">
              <a:rPr lang="en-US" smtClean="0"/>
              <a:pPr/>
              <a:t>‹#›</a:t>
            </a:fld>
            <a:endParaRPr lang="en-US" dirty="0"/>
          </a:p>
        </p:txBody>
      </p:sp>
      <p:sp>
        <p:nvSpPr>
          <p:cNvPr id="5" name="Text Placeholder 4"/>
          <p:cNvSpPr>
            <a:spLocks noGrp="1"/>
          </p:cNvSpPr>
          <p:nvPr>
            <p:ph type="body" sz="quarter" idx="13" hasCustomPrompt="1"/>
          </p:nvPr>
        </p:nvSpPr>
        <p:spPr>
          <a:xfrm>
            <a:off x="342900" y="6141178"/>
            <a:ext cx="564625" cy="362917"/>
          </a:xfrm>
        </p:spPr>
        <p:txBody>
          <a:bodyPr lIns="0" tIns="0" rIns="0" bIns="0" anchor="b">
            <a:noAutofit/>
          </a:bodyPr>
          <a:lstStyle>
            <a:lvl1pPr marL="0" indent="0">
              <a:buNone/>
              <a:defRPr sz="1400">
                <a:solidFill>
                  <a:schemeClr val="accent6"/>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X.X.X</a:t>
            </a:r>
          </a:p>
        </p:txBody>
      </p:sp>
    </p:spTree>
    <p:extLst>
      <p:ext uri="{BB962C8B-B14F-4D97-AF65-F5344CB8AC3E}">
        <p14:creationId xmlns:p14="http://schemas.microsoft.com/office/powerpoint/2010/main" val="30005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CE5588-8BE1-4AF4-B0B4-4E8A4D3F9712}"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7644" y="6270561"/>
            <a:ext cx="1021555" cy="235742"/>
          </a:xfrm>
          <a:prstGeom prst="rect">
            <a:avLst/>
          </a:prstGeom>
        </p:spPr>
      </p:pic>
    </p:spTree>
    <p:extLst>
      <p:ext uri="{BB962C8B-B14F-4D97-AF65-F5344CB8AC3E}">
        <p14:creationId xmlns:p14="http://schemas.microsoft.com/office/powerpoint/2010/main" val="733562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514" y="1825625"/>
            <a:ext cx="4124636" cy="4351339"/>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4" name="Content Placeholder 3"/>
          <p:cNvSpPr>
            <a:spLocks noGrp="1"/>
          </p:cNvSpPr>
          <p:nvPr>
            <p:ph sz="half" idx="2"/>
          </p:nvPr>
        </p:nvSpPr>
        <p:spPr>
          <a:xfrm>
            <a:off x="4629150" y="1825625"/>
            <a:ext cx="4212342" cy="4351339"/>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
        <p:nvSpPr>
          <p:cNvPr id="8" name="Title 1"/>
          <p:cNvSpPr>
            <a:spLocks noGrp="1"/>
          </p:cNvSpPr>
          <p:nvPr>
            <p:ph type="title"/>
          </p:nvPr>
        </p:nvSpPr>
        <p:spPr>
          <a:xfrm>
            <a:off x="250515" y="605015"/>
            <a:ext cx="8093385" cy="754112"/>
          </a:xfrm>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7329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508" y="2680448"/>
            <a:ext cx="3525144" cy="1143000"/>
          </a:xfrm>
        </p:spPr>
        <p:txBody>
          <a:bodyPr>
            <a:noAutofit/>
          </a:bodyPr>
          <a:lstStyle>
            <a:lvl1pPr>
              <a:defRPr sz="3733"/>
            </a:lvl1pPr>
          </a:lstStyle>
          <a:p>
            <a:r>
              <a:rPr lang="en-US" dirty="0"/>
              <a:t>Click to edit Master title style</a:t>
            </a:r>
          </a:p>
        </p:txBody>
      </p:sp>
      <p:sp>
        <p:nvSpPr>
          <p:cNvPr id="4" name="Content Placeholder 3"/>
          <p:cNvSpPr>
            <a:spLocks noGrp="1"/>
          </p:cNvSpPr>
          <p:nvPr>
            <p:ph sz="quarter" idx="10"/>
          </p:nvPr>
        </p:nvSpPr>
        <p:spPr>
          <a:xfrm>
            <a:off x="3997325" y="618069"/>
            <a:ext cx="4884738" cy="5607051"/>
          </a:xfrm>
        </p:spPr>
        <p:txBody>
          <a:bodyPr/>
          <a:lstStyle/>
          <a:p>
            <a:pPr lvl="0"/>
            <a:r>
              <a:rPr lang="en-US" dirty="0"/>
              <a:t>Click to edit Master text styles</a:t>
            </a:r>
          </a:p>
          <a:p>
            <a:pPr lvl="2"/>
            <a:r>
              <a:rPr lang="en-US" dirty="0"/>
              <a:t>First level</a:t>
            </a:r>
          </a:p>
          <a:p>
            <a:pPr lvl="2"/>
            <a:r>
              <a:rPr lang="en-US" dirty="0"/>
              <a:t>First level</a:t>
            </a:r>
          </a:p>
          <a:p>
            <a:pPr lvl="3"/>
            <a:r>
              <a:rPr lang="en-US" dirty="0"/>
              <a:t>Second level</a:t>
            </a:r>
          </a:p>
        </p:txBody>
      </p:sp>
      <p:sp>
        <p:nvSpPr>
          <p:cNvPr id="3" name="Slide Number Placeholder 2"/>
          <p:cNvSpPr>
            <a:spLocks noGrp="1"/>
          </p:cNvSpPr>
          <p:nvPr>
            <p:ph type="sldNum" sz="quarter" idx="11"/>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5647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Palet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515" y="282623"/>
            <a:ext cx="7886700" cy="1325563"/>
          </a:xfrm>
        </p:spPr>
        <p:txBody>
          <a:bodyPr/>
          <a:lstStyle>
            <a:lvl1pPr>
              <a:defRPr/>
            </a:lvl1pPr>
          </a:lstStyle>
          <a:p>
            <a:r>
              <a:rPr lang="en-US" dirty="0"/>
              <a:t>COLOR PALETTE</a:t>
            </a:r>
          </a:p>
        </p:txBody>
      </p:sp>
      <p:sp>
        <p:nvSpPr>
          <p:cNvPr id="15" name="TextBox 14"/>
          <p:cNvSpPr txBox="1"/>
          <p:nvPr userDrawn="1"/>
        </p:nvSpPr>
        <p:spPr>
          <a:xfrm>
            <a:off x="275281" y="2233473"/>
            <a:ext cx="1392814" cy="830997"/>
          </a:xfrm>
          <a:prstGeom prst="rect">
            <a:avLst/>
          </a:prstGeom>
          <a:noFill/>
        </p:spPr>
        <p:txBody>
          <a:bodyPr wrap="square" rtlCol="0">
            <a:spAutoFit/>
          </a:bodyPr>
          <a:lstStyle/>
          <a:p>
            <a:pPr algn="l"/>
            <a:r>
              <a:rPr lang="en-US" sz="2400" b="0" dirty="0">
                <a:solidFill>
                  <a:schemeClr val="tx2"/>
                </a:solidFill>
                <a:latin typeface="Arial"/>
                <a:cs typeface="Arial"/>
              </a:rPr>
              <a:t>Primary Colors</a:t>
            </a:r>
          </a:p>
        </p:txBody>
      </p:sp>
      <p:sp>
        <p:nvSpPr>
          <p:cNvPr id="16" name="Rectangle 15"/>
          <p:cNvSpPr/>
          <p:nvPr userDrawn="1"/>
        </p:nvSpPr>
        <p:spPr>
          <a:xfrm>
            <a:off x="2072641" y="3806021"/>
            <a:ext cx="880864" cy="108010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7" name="Rectangle 16"/>
          <p:cNvSpPr/>
          <p:nvPr userDrawn="1"/>
        </p:nvSpPr>
        <p:spPr>
          <a:xfrm>
            <a:off x="3185010" y="3806021"/>
            <a:ext cx="880864" cy="108010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8" name="Rectangle 17"/>
          <p:cNvSpPr/>
          <p:nvPr userDrawn="1"/>
        </p:nvSpPr>
        <p:spPr>
          <a:xfrm>
            <a:off x="4297379" y="3806021"/>
            <a:ext cx="880864" cy="1080107"/>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9" name="Rectangle 18"/>
          <p:cNvSpPr/>
          <p:nvPr userDrawn="1"/>
        </p:nvSpPr>
        <p:spPr>
          <a:xfrm>
            <a:off x="5409748" y="3806021"/>
            <a:ext cx="880864" cy="1080107"/>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0" name="TextBox 19"/>
          <p:cNvSpPr txBox="1"/>
          <p:nvPr userDrawn="1"/>
        </p:nvSpPr>
        <p:spPr>
          <a:xfrm>
            <a:off x="275281" y="3806022"/>
            <a:ext cx="1392814" cy="1200329"/>
          </a:xfrm>
          <a:prstGeom prst="rect">
            <a:avLst/>
          </a:prstGeom>
          <a:noFill/>
        </p:spPr>
        <p:txBody>
          <a:bodyPr wrap="square" rtlCol="0">
            <a:spAutoFit/>
          </a:bodyPr>
          <a:lstStyle/>
          <a:p>
            <a:pPr algn="l"/>
            <a:r>
              <a:rPr lang="en-US" sz="2400" b="0" dirty="0">
                <a:solidFill>
                  <a:schemeClr val="tx2"/>
                </a:solidFill>
                <a:latin typeface="Arial"/>
                <a:cs typeface="Arial"/>
              </a:rPr>
              <a:t>Secondary Colors</a:t>
            </a:r>
          </a:p>
        </p:txBody>
      </p:sp>
      <p:sp>
        <p:nvSpPr>
          <p:cNvPr id="21" name="Rectangle 20"/>
          <p:cNvSpPr/>
          <p:nvPr userDrawn="1"/>
        </p:nvSpPr>
        <p:spPr>
          <a:xfrm>
            <a:off x="6522117" y="3806021"/>
            <a:ext cx="880864" cy="1080107"/>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3" name="Slide Number Placeholder 2"/>
          <p:cNvSpPr>
            <a:spLocks noGrp="1"/>
          </p:cNvSpPr>
          <p:nvPr>
            <p:ph type="sldNum" sz="quarter" idx="10"/>
          </p:nvPr>
        </p:nvSpPr>
        <p:spPr/>
        <p:txBody>
          <a:bodyPr/>
          <a:lstStyle/>
          <a:p>
            <a:fld id="{A6CE5588-8BE1-4AF4-B0B4-4E8A4D3F9712}" type="slidenum">
              <a:rPr lang="en-US" smtClean="0"/>
              <a:pPr/>
              <a:t>‹#›</a:t>
            </a:fld>
            <a:endParaRPr lang="en-US" dirty="0"/>
          </a:p>
        </p:txBody>
      </p:sp>
      <p:sp>
        <p:nvSpPr>
          <p:cNvPr id="24" name="Rectangle 23"/>
          <p:cNvSpPr/>
          <p:nvPr userDrawn="1"/>
        </p:nvSpPr>
        <p:spPr>
          <a:xfrm>
            <a:off x="7634486" y="3806021"/>
            <a:ext cx="880864" cy="1080107"/>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5" name="Rectangle 24"/>
          <p:cNvSpPr/>
          <p:nvPr userDrawn="1"/>
        </p:nvSpPr>
        <p:spPr>
          <a:xfrm>
            <a:off x="2072641" y="2233472"/>
            <a:ext cx="880864" cy="108010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6" name="Rectangle 25"/>
          <p:cNvSpPr/>
          <p:nvPr userDrawn="1"/>
        </p:nvSpPr>
        <p:spPr>
          <a:xfrm>
            <a:off x="3185010" y="2233472"/>
            <a:ext cx="880864" cy="108010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7" name="Rectangle 26"/>
          <p:cNvSpPr/>
          <p:nvPr userDrawn="1"/>
        </p:nvSpPr>
        <p:spPr>
          <a:xfrm>
            <a:off x="4297379" y="2233472"/>
            <a:ext cx="880864" cy="108010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8" name="Rectangle 27"/>
          <p:cNvSpPr/>
          <p:nvPr userDrawn="1"/>
        </p:nvSpPr>
        <p:spPr>
          <a:xfrm>
            <a:off x="5409748" y="2233472"/>
            <a:ext cx="880864" cy="108010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9" name="Rectangle 28"/>
          <p:cNvSpPr/>
          <p:nvPr userDrawn="1"/>
        </p:nvSpPr>
        <p:spPr>
          <a:xfrm>
            <a:off x="6522117" y="2233472"/>
            <a:ext cx="880864" cy="108010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30" name="Rectangle 29"/>
          <p:cNvSpPr/>
          <p:nvPr userDrawn="1"/>
        </p:nvSpPr>
        <p:spPr>
          <a:xfrm>
            <a:off x="7634486" y="2233472"/>
            <a:ext cx="880864" cy="1080107"/>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Tree>
    <p:extLst>
      <p:ext uri="{BB962C8B-B14F-4D97-AF65-F5344CB8AC3E}">
        <p14:creationId xmlns:p14="http://schemas.microsoft.com/office/powerpoint/2010/main" val="31633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Content - Dark Blu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9144001" cy="594974"/>
          </a:xfrm>
          <a:prstGeom prst="rect">
            <a:avLst/>
          </a:prstGeom>
          <a:solidFill>
            <a:srgbClr val="1D3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bg1"/>
              </a:solidFill>
            </a:endParaRPr>
          </a:p>
        </p:txBody>
      </p:sp>
      <p:sp>
        <p:nvSpPr>
          <p:cNvPr id="2" name="Title 1"/>
          <p:cNvSpPr>
            <a:spLocks noGrp="1"/>
          </p:cNvSpPr>
          <p:nvPr>
            <p:ph type="title" hasCustomPrompt="1"/>
          </p:nvPr>
        </p:nvSpPr>
        <p:spPr>
          <a:xfrm>
            <a:off x="204285" y="54534"/>
            <a:ext cx="8740142" cy="539299"/>
          </a:xfrm>
        </p:spPr>
        <p:txBody>
          <a:bodyPr lIns="0" rIns="0" anchor="ctr">
            <a:noAutofit/>
          </a:bodyPr>
          <a:lstStyle>
            <a:lvl1pPr>
              <a:lnSpc>
                <a:spcPct val="100000"/>
              </a:lnSpc>
              <a:defRPr sz="2400" b="1">
                <a:solidFill>
                  <a:schemeClr val="bg1"/>
                </a:solidFill>
                <a:latin typeface="Avenir Next" charset="0"/>
                <a:ea typeface="Avenir Next" charset="0"/>
                <a:cs typeface="Avenir Next" charset="0"/>
              </a:defRPr>
            </a:lvl1pPr>
          </a:lstStyle>
          <a:p>
            <a:r>
              <a:rPr lang="en-US" dirty="0"/>
              <a:t>Click to edit title style</a:t>
            </a:r>
          </a:p>
        </p:txBody>
      </p:sp>
      <p:pic>
        <p:nvPicPr>
          <p:cNvPr id="12" name="Picture 11">
            <a:extLst>
              <a:ext uri="{FF2B5EF4-FFF2-40B4-BE49-F238E27FC236}">
                <a16:creationId xmlns:a16="http://schemas.microsoft.com/office/drawing/2014/main" id="{0F0CBD5A-543F-9F48-9FC0-B7A20133B2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2873" y="6544688"/>
            <a:ext cx="1021555" cy="235742"/>
          </a:xfrm>
          <a:prstGeom prst="rect">
            <a:avLst/>
          </a:prstGeom>
        </p:spPr>
      </p:pic>
      <p:sp>
        <p:nvSpPr>
          <p:cNvPr id="13" name="Slide Number Placeholder 5">
            <a:extLst>
              <a:ext uri="{FF2B5EF4-FFF2-40B4-BE49-F238E27FC236}">
                <a16:creationId xmlns:a16="http://schemas.microsoft.com/office/drawing/2014/main" id="{DA6614BF-2B43-5748-9253-BAA728ABD470}"/>
              </a:ext>
            </a:extLst>
          </p:cNvPr>
          <p:cNvSpPr txBox="1">
            <a:spLocks/>
          </p:cNvSpPr>
          <p:nvPr userDrawn="1"/>
        </p:nvSpPr>
        <p:spPr>
          <a:xfrm>
            <a:off x="204283" y="6536804"/>
            <a:ext cx="571051" cy="277101"/>
          </a:xfrm>
          <a:prstGeom prst="rect">
            <a:avLst/>
          </a:prstGeom>
        </p:spPr>
        <p:txBody>
          <a:bodyPr anchor="ctr" anchorCtr="0"/>
          <a:lstStyle>
            <a:defPPr>
              <a:defRPr lang="en-US"/>
            </a:defPPr>
            <a:lvl1pPr marL="0" algn="ctr" defTabSz="914400" rtl="0" eaLnBrk="1" latinLnBrk="0" hangingPunct="1">
              <a:defRPr sz="1000" b="0" kern="1200">
                <a:solidFill>
                  <a:schemeClr val="tx1">
                    <a:lumMod val="50000"/>
                    <a:lumOff val="50000"/>
                  </a:schemeClr>
                </a:solidFill>
                <a:latin typeface="Avenir Next" charset="0"/>
                <a:ea typeface="Avenir Next" charset="0"/>
                <a:cs typeface="Avenir Nex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CE5588-8BE1-4AF4-B0B4-4E8A4D3F9712}" type="slidenum">
              <a:rPr lang="en-US" smtClean="0"/>
              <a:pPr/>
              <a:t>‹#›</a:t>
            </a:fld>
            <a:endParaRPr lang="en-US" dirty="0"/>
          </a:p>
        </p:txBody>
      </p:sp>
      <p:sp>
        <p:nvSpPr>
          <p:cNvPr id="14" name="Slide Number Placeholder 5">
            <a:extLst>
              <a:ext uri="{FF2B5EF4-FFF2-40B4-BE49-F238E27FC236}">
                <a16:creationId xmlns:a16="http://schemas.microsoft.com/office/drawing/2014/main" id="{BDA44589-F1B5-0241-8805-F99962B4DCBA}"/>
              </a:ext>
            </a:extLst>
          </p:cNvPr>
          <p:cNvSpPr txBox="1">
            <a:spLocks/>
          </p:cNvSpPr>
          <p:nvPr userDrawn="1"/>
        </p:nvSpPr>
        <p:spPr>
          <a:xfrm>
            <a:off x="868499" y="6486710"/>
            <a:ext cx="2687501" cy="35378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1">
                    <a:tint val="75000"/>
                  </a:schemeClr>
                </a:solidFill>
                <a:latin typeface="Avenir Next" charset="0"/>
                <a:ea typeface="Avenir Next" charset="0"/>
                <a:cs typeface="Avenir Nex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a typeface="ＭＳ Ｐゴシック" pitchFamily="-112" charset="-128"/>
                <a:cs typeface="Avenir Next" charset="0"/>
              </a:rPr>
              <a:t>Authorized Use Only</a:t>
            </a:r>
          </a:p>
        </p:txBody>
      </p:sp>
      <p:cxnSp>
        <p:nvCxnSpPr>
          <p:cNvPr id="15" name="Straight Connector 14">
            <a:extLst>
              <a:ext uri="{FF2B5EF4-FFF2-40B4-BE49-F238E27FC236}">
                <a16:creationId xmlns:a16="http://schemas.microsoft.com/office/drawing/2014/main" id="{D6031902-A0C9-2E4F-926A-FD5C24E097F8}"/>
              </a:ext>
            </a:extLst>
          </p:cNvPr>
          <p:cNvCxnSpPr>
            <a:cxnSpLocks/>
          </p:cNvCxnSpPr>
          <p:nvPr userDrawn="1"/>
        </p:nvCxnSpPr>
        <p:spPr>
          <a:xfrm>
            <a:off x="204285" y="6440993"/>
            <a:ext cx="87306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B18B2E-D037-9042-9C1D-49E077DDB0FC}"/>
              </a:ext>
            </a:extLst>
          </p:cNvPr>
          <p:cNvCxnSpPr>
            <a:cxnSpLocks/>
          </p:cNvCxnSpPr>
          <p:nvPr userDrawn="1"/>
        </p:nvCxnSpPr>
        <p:spPr>
          <a:xfrm>
            <a:off x="775335" y="6487839"/>
            <a:ext cx="0" cy="333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FD75649-9E99-6942-AFDC-E2BF98E0685A}"/>
              </a:ext>
            </a:extLst>
          </p:cNvPr>
          <p:cNvPicPr>
            <a:picLocks noChangeAspect="1"/>
          </p:cNvPicPr>
          <p:nvPr userDrawn="1"/>
        </p:nvPicPr>
        <p:blipFill>
          <a:blip r:embed="rId3"/>
          <a:stretch>
            <a:fillRect/>
          </a:stretch>
        </p:blipFill>
        <p:spPr>
          <a:xfrm>
            <a:off x="7238997" y="6513092"/>
            <a:ext cx="507292" cy="283444"/>
          </a:xfrm>
          <a:prstGeom prst="rect">
            <a:avLst/>
          </a:prstGeom>
        </p:spPr>
      </p:pic>
      <p:cxnSp>
        <p:nvCxnSpPr>
          <p:cNvPr id="17" name="Straight Connector 16">
            <a:extLst>
              <a:ext uri="{FF2B5EF4-FFF2-40B4-BE49-F238E27FC236}">
                <a16:creationId xmlns:a16="http://schemas.microsoft.com/office/drawing/2014/main" id="{82D94280-C69E-0C4D-806D-5463963A6308}"/>
              </a:ext>
            </a:extLst>
          </p:cNvPr>
          <p:cNvCxnSpPr>
            <a:cxnSpLocks/>
          </p:cNvCxnSpPr>
          <p:nvPr userDrawn="1"/>
        </p:nvCxnSpPr>
        <p:spPr>
          <a:xfrm>
            <a:off x="7833860" y="6487839"/>
            <a:ext cx="0" cy="333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28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2880">
          <p15:clr>
            <a:srgbClr val="FBAE40"/>
          </p15:clr>
        </p15:guide>
        <p15:guide id="3" orient="horz" pos="2160">
          <p15:clr>
            <a:srgbClr val="FBAE40"/>
          </p15:clr>
        </p15:guide>
        <p15:guide id="4" pos="216">
          <p15:clr>
            <a:srgbClr val="FBAE40"/>
          </p15:clr>
        </p15:guide>
        <p15:guide id="5" orient="horz" pos="6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82603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E5588-8BE1-4AF4-B0B4-4E8A4D3F9712}" type="slidenum">
              <a:rPr lang="en-US" smtClean="0"/>
              <a:pPr/>
              <a:t>‹#›</a:t>
            </a:fld>
            <a:endParaRPr lang="en-US" dirty="0"/>
          </a:p>
        </p:txBody>
      </p:sp>
    </p:spTree>
    <p:extLst>
      <p:ext uri="{BB962C8B-B14F-4D97-AF65-F5344CB8AC3E}">
        <p14:creationId xmlns:p14="http://schemas.microsoft.com/office/powerpoint/2010/main" val="307333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heme" Target="../theme/theme2.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image" Target="../media/image1.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E5588-8BE1-4AF4-B0B4-4E8A4D3F9712}" type="slidenum">
              <a:rPr lang="en-US" smtClean="0"/>
              <a:pPr/>
              <a:t>‹#›</a:t>
            </a:fld>
            <a:endParaRPr lang="en-US" dirty="0"/>
          </a:p>
        </p:txBody>
      </p:sp>
      <p:pic>
        <p:nvPicPr>
          <p:cNvPr id="7" name="Picture 6"/>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Tree>
    <p:extLst>
      <p:ext uri="{BB962C8B-B14F-4D97-AF65-F5344CB8AC3E}">
        <p14:creationId xmlns:p14="http://schemas.microsoft.com/office/powerpoint/2010/main" val="951616073"/>
      </p:ext>
    </p:extLst>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 id="2147484656" r:id="rId13"/>
    <p:sldLayoutId id="2147484653" r:id="rId14"/>
    <p:sldLayoutId id="2147484610" r:id="rId15"/>
    <p:sldLayoutId id="2147484613" r:id="rId16"/>
    <p:sldLayoutId id="2147484603" r:id="rId17"/>
    <p:sldLayoutId id="2147484617" r:id="rId18"/>
    <p:sldLayoutId id="2147484623" r:id="rId19"/>
    <p:sldLayoutId id="2147484628" r:id="rId20"/>
    <p:sldLayoutId id="2147484636" r:id="rId21"/>
    <p:sldLayoutId id="2147484631" r:id="rId22"/>
    <p:sldLayoutId id="2147484624" r:id="rId23"/>
    <p:sldLayoutId id="2147484619" r:id="rId24"/>
    <p:sldLayoutId id="2147484615" r:id="rId25"/>
    <p:sldLayoutId id="2147484625" r:id="rId26"/>
    <p:sldLayoutId id="2147484620" r:id="rId27"/>
    <p:sldLayoutId id="2147484614" r:id="rId28"/>
    <p:sldLayoutId id="2147484626" r:id="rId29"/>
    <p:sldLayoutId id="2147484621" r:id="rId30"/>
    <p:sldLayoutId id="2147484627" r:id="rId31"/>
    <p:sldLayoutId id="2147484622" r:id="rId32"/>
    <p:sldLayoutId id="2147484605" r:id="rId33"/>
    <p:sldLayoutId id="2147484411" r:id="rId34"/>
    <p:sldLayoutId id="214748441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E5588-8BE1-4AF4-B0B4-4E8A4D3F9712}" type="slidenum">
              <a:rPr lang="en-US" smtClean="0"/>
              <a:pPr/>
              <a:t>‹#›</a:t>
            </a:fld>
            <a:endParaRPr lang="en-US" dirty="0"/>
          </a:p>
        </p:txBody>
      </p:sp>
      <p:pic>
        <p:nvPicPr>
          <p:cNvPr id="7" name="Picture 6"/>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7831945" y="6191980"/>
            <a:ext cx="1021555" cy="314323"/>
          </a:xfrm>
          <a:prstGeom prst="rect">
            <a:avLst/>
          </a:prstGeom>
        </p:spPr>
      </p:pic>
    </p:spTree>
    <p:extLst>
      <p:ext uri="{BB962C8B-B14F-4D97-AF65-F5344CB8AC3E}">
        <p14:creationId xmlns:p14="http://schemas.microsoft.com/office/powerpoint/2010/main" val="2525695055"/>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5" r:id="rId13"/>
    <p:sldLayoutId id="2147484716" r:id="rId14"/>
    <p:sldLayoutId id="2147484717" r:id="rId15"/>
    <p:sldLayoutId id="2147484718" r:id="rId16"/>
    <p:sldLayoutId id="2147484719" r:id="rId17"/>
    <p:sldLayoutId id="2147484720" r:id="rId18"/>
    <p:sldLayoutId id="2147484721" r:id="rId19"/>
    <p:sldLayoutId id="2147484722" r:id="rId20"/>
    <p:sldLayoutId id="2147484723" r:id="rId21"/>
    <p:sldLayoutId id="2147484724" r:id="rId22"/>
    <p:sldLayoutId id="2147484725" r:id="rId23"/>
    <p:sldLayoutId id="2147484726" r:id="rId24"/>
    <p:sldLayoutId id="2147484727" r:id="rId25"/>
    <p:sldLayoutId id="2147484728" r:id="rId26"/>
    <p:sldLayoutId id="2147484729" r:id="rId27"/>
    <p:sldLayoutId id="2147484730" r:id="rId28"/>
    <p:sldLayoutId id="2147484731" r:id="rId29"/>
    <p:sldLayoutId id="2147484732" r:id="rId30"/>
    <p:sldLayoutId id="2147484733" r:id="rId31"/>
    <p:sldLayoutId id="2147484734" r:id="rId32"/>
    <p:sldLayoutId id="2147484735" r:id="rId33"/>
    <p:sldLayoutId id="2147484736" r:id="rId34"/>
    <p:sldLayoutId id="2147484737" r:id="rId35"/>
    <p:sldLayoutId id="2147484738" r:id="rId36"/>
    <p:sldLayoutId id="2147484739" r:id="rId37"/>
    <p:sldLayoutId id="2147484740"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56">
          <p15:clr>
            <a:srgbClr val="F26B43"/>
          </p15:clr>
        </p15:guide>
        <p15:guide id="2"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24.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25.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0.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30.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3.xml"/><Relationship Id="rId5" Type="http://schemas.openxmlformats.org/officeDocument/2006/relationships/image" Target="../media/image26.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4.xml"/><Relationship Id="rId5" Type="http://schemas.openxmlformats.org/officeDocument/2006/relationships/image" Target="../media/image24.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27.png"/><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6.xml"/><Relationship Id="rId5" Type="http://schemas.openxmlformats.org/officeDocument/2006/relationships/image" Target="../media/image27.png"/><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7.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7.xml"/><Relationship Id="rId1" Type="http://schemas.openxmlformats.org/officeDocument/2006/relationships/tags" Target="../tags/tag38.xml"/><Relationship Id="rId5" Type="http://schemas.openxmlformats.org/officeDocument/2006/relationships/image" Target="../media/image27.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25.png"/><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7.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7.xml"/><Relationship Id="rId1" Type="http://schemas.openxmlformats.org/officeDocument/2006/relationships/tags" Target="../tags/tag41.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7.xml"/><Relationship Id="rId1" Type="http://schemas.openxmlformats.org/officeDocument/2006/relationships/tags" Target="../tags/tag4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4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44.xml"/><Relationship Id="rId5" Type="http://schemas.openxmlformats.org/officeDocument/2006/relationships/image" Target="../media/image28.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7.xml"/><Relationship Id="rId1" Type="http://schemas.openxmlformats.org/officeDocument/2006/relationships/tags" Target="../tags/tag45.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37.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34.png"/><Relationship Id="rId11" Type="http://schemas.openxmlformats.org/officeDocument/2006/relationships/image" Target="../media/image39.png"/><Relationship Id="rId5" Type="http://schemas.microsoft.com/office/2007/relationships/hdphoto" Target="../media/hdphoto5.wdp"/><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7.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7.xml"/><Relationship Id="rId1" Type="http://schemas.openxmlformats.org/officeDocument/2006/relationships/tags" Target="../tags/tag51.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7.xml"/><Relationship Id="rId1" Type="http://schemas.openxmlformats.org/officeDocument/2006/relationships/tags" Target="../tags/tag5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chart" Target="../charts/chart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7.xml"/><Relationship Id="rId1" Type="http://schemas.openxmlformats.org/officeDocument/2006/relationships/tags" Target="../tags/tag55.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7.xml"/><Relationship Id="rId1" Type="http://schemas.openxmlformats.org/officeDocument/2006/relationships/tags" Target="../tags/tag56.xml"/></Relationships>
</file>

<file path=ppt/slides/_rels/slide46.xml.rels><?xml version="1.0" encoding="UTF-8" standalone="yes"?>
<Relationships xmlns="http://schemas.openxmlformats.org/package/2006/relationships"><Relationship Id="rId8" Type="http://schemas.openxmlformats.org/officeDocument/2006/relationships/chart" Target="../charts/chart19.xml"/><Relationship Id="rId13"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chart" Target="../charts/chart18.xml"/><Relationship Id="rId12"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3.xml"/><Relationship Id="rId6" Type="http://schemas.openxmlformats.org/officeDocument/2006/relationships/chart" Target="../charts/chart17.xml"/><Relationship Id="rId11" Type="http://schemas.openxmlformats.org/officeDocument/2006/relationships/image" Target="../media/image45.png"/><Relationship Id="rId5" Type="http://schemas.openxmlformats.org/officeDocument/2006/relationships/chart" Target="../charts/chart16.xml"/><Relationship Id="rId10" Type="http://schemas.openxmlformats.org/officeDocument/2006/relationships/image" Target="../media/image44.png"/><Relationship Id="rId4" Type="http://schemas.openxmlformats.org/officeDocument/2006/relationships/chart" Target="../charts/chart15.xml"/><Relationship Id="rId9" Type="http://schemas.openxmlformats.org/officeDocument/2006/relationships/chart" Target="../charts/chart20.xml"/><Relationship Id="rId1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7.xml"/><Relationship Id="rId1" Type="http://schemas.openxmlformats.org/officeDocument/2006/relationships/tags" Target="../tags/tag5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7864" t="14466" r="1"/>
          <a:stretch/>
        </p:blipFill>
        <p:spPr>
          <a:xfrm>
            <a:off x="0" y="-25428"/>
            <a:ext cx="9167496" cy="6883428"/>
          </a:xfrm>
          <a:prstGeom prst="rect">
            <a:avLst/>
          </a:prstGeom>
        </p:spPr>
      </p:pic>
      <p:sp>
        <p:nvSpPr>
          <p:cNvPr id="2" name="Rectangle 1"/>
          <p:cNvSpPr/>
          <p:nvPr/>
        </p:nvSpPr>
        <p:spPr>
          <a:xfrm>
            <a:off x="0" y="2043416"/>
            <a:ext cx="9167496" cy="2560320"/>
          </a:xfrm>
          <a:prstGeom prst="rect">
            <a:avLst/>
          </a:prstGeom>
          <a:solidFill>
            <a:srgbClr val="1D3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7" name="TextBox 6"/>
          <p:cNvSpPr txBox="1"/>
          <p:nvPr/>
        </p:nvSpPr>
        <p:spPr>
          <a:xfrm>
            <a:off x="-19986" y="2230969"/>
            <a:ext cx="9167496" cy="2185214"/>
          </a:xfrm>
          <a:prstGeom prst="rect">
            <a:avLst/>
          </a:prstGeom>
          <a:noFill/>
        </p:spPr>
        <p:txBody>
          <a:bodyPr wrap="square" rtlCol="0">
            <a:spAutoFit/>
          </a:bodyPr>
          <a:lstStyle/>
          <a:p>
            <a:pPr algn="ctr"/>
            <a:r>
              <a:rPr lang="en-US" sz="2400" dirty="0">
                <a:solidFill>
                  <a:schemeClr val="bg1"/>
                </a:solidFill>
                <a:latin typeface="+mj-lt"/>
                <a:ea typeface="Avenir Next Demi Bold" charset="0"/>
                <a:cs typeface="Avenir Next Demi Bold" charset="0"/>
              </a:rPr>
              <a:t>2020 Census Barriers, Attitudes, and Motivators Study (CBAMS) </a:t>
            </a:r>
          </a:p>
          <a:p>
            <a:pPr algn="ctr"/>
            <a:r>
              <a:rPr lang="en-US" sz="2400" dirty="0">
                <a:solidFill>
                  <a:schemeClr val="bg1"/>
                </a:solidFill>
                <a:latin typeface="+mj-lt"/>
                <a:ea typeface="Avenir Next Demi Bold" charset="0"/>
                <a:cs typeface="Avenir Next Demi Bold" charset="0"/>
              </a:rPr>
              <a:t>Survey and Focus Groups Report Findings Presentation </a:t>
            </a:r>
            <a:r>
              <a:rPr lang="en-US" sz="2400" b="0" dirty="0">
                <a:solidFill>
                  <a:schemeClr val="bg1"/>
                </a:solidFill>
                <a:latin typeface="+mj-lt"/>
                <a:ea typeface="Avenir Next Demi Bold" charset="0"/>
                <a:cs typeface="Avenir Next Demi Bold" charset="0"/>
              </a:rPr>
              <a:t/>
            </a:r>
            <a:br>
              <a:rPr lang="en-US" sz="2400" b="0" dirty="0">
                <a:solidFill>
                  <a:schemeClr val="bg1"/>
                </a:solidFill>
                <a:latin typeface="+mj-lt"/>
                <a:ea typeface="Avenir Next Demi Bold" charset="0"/>
                <a:cs typeface="Avenir Next Demi Bold" charset="0"/>
              </a:rPr>
            </a:br>
            <a:endParaRPr lang="en-US" sz="1600" b="0" dirty="0">
              <a:solidFill>
                <a:schemeClr val="bg1"/>
              </a:solidFill>
              <a:latin typeface="+mj-lt"/>
              <a:ea typeface="Avenir Next Demi Bold" charset="0"/>
              <a:cs typeface="Avenir Next Demi Bold" charset="0"/>
            </a:endParaRPr>
          </a:p>
          <a:p>
            <a:pPr algn="ctr"/>
            <a:r>
              <a:rPr lang="en-US" sz="2000" dirty="0" smtClean="0">
                <a:solidFill>
                  <a:schemeClr val="bg1"/>
                </a:solidFill>
                <a:latin typeface="+mj-lt"/>
                <a:ea typeface="Avenir Next Demi Bold" charset="0"/>
                <a:cs typeface="Avenir Next Demi Bold" charset="0"/>
              </a:rPr>
              <a:t>Monica Vines</a:t>
            </a:r>
          </a:p>
          <a:p>
            <a:pPr algn="ctr"/>
            <a:r>
              <a:rPr lang="en-US" sz="2000" dirty="0" smtClean="0">
                <a:solidFill>
                  <a:schemeClr val="bg1"/>
                </a:solidFill>
                <a:latin typeface="+mj-lt"/>
                <a:ea typeface="Avenir Next Demi Bold" charset="0"/>
                <a:cs typeface="Avenir Next Demi Bold" charset="0"/>
              </a:rPr>
              <a:t>US Census Bureau</a:t>
            </a:r>
            <a:endParaRPr lang="en-US" sz="2000" dirty="0" smtClean="0">
              <a:solidFill>
                <a:schemeClr val="bg1"/>
              </a:solidFill>
              <a:latin typeface="+mj-lt"/>
              <a:ea typeface="Avenir Next Demi Bold" charset="0"/>
              <a:cs typeface="Avenir Next Demi Bold" charset="0"/>
            </a:endParaRPr>
          </a:p>
          <a:p>
            <a:pPr algn="ctr"/>
            <a:endParaRPr lang="en-US" sz="1200" dirty="0">
              <a:solidFill>
                <a:schemeClr val="bg1"/>
              </a:solidFill>
              <a:latin typeface="+mj-lt"/>
              <a:ea typeface="Avenir Next Demi Bold" charset="0"/>
              <a:cs typeface="Avenir Next Demi Bold" charset="0"/>
            </a:endParaRPr>
          </a:p>
          <a:p>
            <a:pPr algn="ctr"/>
            <a:r>
              <a:rPr lang="en-US" sz="2000" dirty="0" smtClean="0">
                <a:solidFill>
                  <a:schemeClr val="bg1"/>
                </a:solidFill>
                <a:latin typeface="+mj-lt"/>
                <a:ea typeface="Avenir Next Demi Bold" charset="0"/>
                <a:cs typeface="Avenir Next Demi Bold" charset="0"/>
              </a:rPr>
              <a:t>June 6, 2019</a:t>
            </a:r>
            <a:endParaRPr lang="en-US" sz="2000" dirty="0">
              <a:solidFill>
                <a:schemeClr val="bg1"/>
              </a:solidFill>
              <a:latin typeface="+mj-lt"/>
              <a:ea typeface="Avenir Next Demi Bold" charset="0"/>
              <a:cs typeface="Avenir Next Demi Bold" charset="0"/>
            </a:endParaRPr>
          </a:p>
        </p:txBody>
      </p:sp>
      <p:sp>
        <p:nvSpPr>
          <p:cNvPr id="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3" name="Slide Number Placeholder 2"/>
          <p:cNvSpPr>
            <a:spLocks noGrp="1"/>
          </p:cNvSpPr>
          <p:nvPr>
            <p:ph type="sldNum" sz="quarter" idx="12"/>
          </p:nvPr>
        </p:nvSpPr>
        <p:spPr/>
        <p:txBody>
          <a:bodyPr/>
          <a:lstStyle/>
          <a:p>
            <a:fld id="{A6CE5588-8BE1-4AF4-B0B4-4E8A4D3F9712}" type="slidenum">
              <a:rPr lang="en-US" smtClean="0"/>
              <a:pPr/>
              <a:t>0</a:t>
            </a:fld>
            <a:endParaRPr lang="en-US" dirty="0"/>
          </a:p>
        </p:txBody>
      </p:sp>
    </p:spTree>
    <p:extLst>
      <p:ext uri="{BB962C8B-B14F-4D97-AF65-F5344CB8AC3E}">
        <p14:creationId xmlns:p14="http://schemas.microsoft.com/office/powerpoint/2010/main" val="144716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716394"/>
            <a:ext cx="5857875" cy="539299"/>
          </a:xfrm>
        </p:spPr>
        <p:txBody>
          <a:bodyPr/>
          <a:lstStyle/>
          <a:p>
            <a:r>
              <a:rPr lang="en-US" b="0" dirty="0">
                <a:latin typeface="+mj-lt"/>
              </a:rPr>
              <a:t>Key Findings Areas </a:t>
            </a:r>
          </a:p>
        </p:txBody>
      </p:sp>
      <p:sp>
        <p:nvSpPr>
          <p:cNvPr id="10" name="Slide Number Placeholder 2"/>
          <p:cNvSpPr>
            <a:spLocks noGrp="1"/>
          </p:cNvSpPr>
          <p:nvPr>
            <p:ph type="sldNum" sz="quarter" idx="12"/>
          </p:nvPr>
        </p:nvSpPr>
        <p:spPr>
          <a:xfrm>
            <a:off x="220362" y="6124094"/>
            <a:ext cx="393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615F26-067A-4A44-8343-57D001230C46}"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t>9</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sp>
        <p:nvSpPr>
          <p:cNvPr id="14"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Authorized Use Only</a:t>
            </a:r>
          </a:p>
        </p:txBody>
      </p:sp>
      <p:grpSp>
        <p:nvGrpSpPr>
          <p:cNvPr id="29" name="Group 28"/>
          <p:cNvGrpSpPr/>
          <p:nvPr/>
        </p:nvGrpSpPr>
        <p:grpSpPr>
          <a:xfrm>
            <a:off x="417212" y="2554181"/>
            <a:ext cx="3692826" cy="764383"/>
            <a:chOff x="512462" y="1773986"/>
            <a:chExt cx="3692826" cy="764383"/>
          </a:xfrm>
        </p:grpSpPr>
        <p:sp>
          <p:nvSpPr>
            <p:cNvPr id="25" name="TextBox 24"/>
            <p:cNvSpPr txBox="1"/>
            <p:nvPr/>
          </p:nvSpPr>
          <p:spPr>
            <a:xfrm>
              <a:off x="1304182" y="1773986"/>
              <a:ext cx="290110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4056"/>
                  </a:solidFill>
                  <a:effectLst/>
                  <a:uLnTx/>
                  <a:uFillTx/>
                  <a:latin typeface="Calibri "/>
                  <a:ea typeface="+mn-ea"/>
                  <a:cs typeface="+mn-cs"/>
                </a:rPr>
                <a:t>Intent to Respond</a:t>
              </a:r>
            </a:p>
          </p:txBody>
        </p:sp>
        <p:grpSp>
          <p:nvGrpSpPr>
            <p:cNvPr id="18" name="Group 17"/>
            <p:cNvGrpSpPr/>
            <p:nvPr/>
          </p:nvGrpSpPr>
          <p:grpSpPr>
            <a:xfrm>
              <a:off x="512462" y="1773986"/>
              <a:ext cx="3692826" cy="764383"/>
              <a:chOff x="315612" y="1786906"/>
              <a:chExt cx="3692826" cy="764383"/>
            </a:xfrm>
          </p:grpSpPr>
          <p:sp>
            <p:nvSpPr>
              <p:cNvPr id="20" name="Oval 19"/>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33" y="1890888"/>
              <a:ext cx="530578" cy="530578"/>
            </a:xfrm>
            <a:prstGeom prst="rect">
              <a:avLst/>
            </a:prstGeom>
          </p:spPr>
        </p:pic>
      </p:grpSp>
      <p:grpSp>
        <p:nvGrpSpPr>
          <p:cNvPr id="37" name="Group 36"/>
          <p:cNvGrpSpPr/>
          <p:nvPr/>
        </p:nvGrpSpPr>
        <p:grpSpPr>
          <a:xfrm>
            <a:off x="421630" y="4074790"/>
            <a:ext cx="3692826" cy="764383"/>
            <a:chOff x="512462" y="1773986"/>
            <a:chExt cx="3692826" cy="764383"/>
          </a:xfrm>
        </p:grpSpPr>
        <p:grpSp>
          <p:nvGrpSpPr>
            <p:cNvPr id="38" name="Group 37"/>
            <p:cNvGrpSpPr/>
            <p:nvPr/>
          </p:nvGrpSpPr>
          <p:grpSpPr>
            <a:xfrm>
              <a:off x="512462" y="1773986"/>
              <a:ext cx="3692826" cy="764383"/>
              <a:chOff x="315612" y="1786906"/>
              <a:chExt cx="3692826" cy="764383"/>
            </a:xfrm>
          </p:grpSpPr>
          <p:sp>
            <p:nvSpPr>
              <p:cNvPr id="42" name="Oval 41"/>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3" name="Straight Connector 42"/>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9" name="TextBox 38"/>
            <p:cNvSpPr txBox="1"/>
            <p:nvPr/>
          </p:nvSpPr>
          <p:spPr>
            <a:xfrm>
              <a:off x="1304181" y="1789315"/>
              <a:ext cx="261148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14056"/>
                  </a:solidFill>
                  <a:effectLst/>
                  <a:uLnTx/>
                  <a:uFillTx/>
                  <a:latin typeface="Calibri "/>
                  <a:ea typeface="+mn-ea"/>
                  <a:cs typeface="+mn-cs"/>
                </a:rPr>
                <a:t>Potential Concerns </a:t>
              </a:r>
              <a:r>
                <a:rPr kumimoji="0" lang="en-US" sz="2000" b="0" i="0" u="none" strike="noStrike" kern="1200" cap="none" spc="0" normalizeH="0" baseline="0" noProof="0" dirty="0">
                  <a:ln>
                    <a:noFill/>
                  </a:ln>
                  <a:solidFill>
                    <a:srgbClr val="214056"/>
                  </a:solidFill>
                  <a:effectLst/>
                  <a:uLnTx/>
                  <a:uFillTx/>
                  <a:latin typeface="Calibri "/>
                  <a:ea typeface="+mn-ea"/>
                  <a:cs typeface="+mn-cs"/>
                </a:rPr>
                <a:t>&amp; Attitudinal Barriers</a:t>
              </a:r>
            </a:p>
          </p:txBody>
        </p:sp>
      </p:grpSp>
      <p:grpSp>
        <p:nvGrpSpPr>
          <p:cNvPr id="2" name="Group 1"/>
          <p:cNvGrpSpPr/>
          <p:nvPr/>
        </p:nvGrpSpPr>
        <p:grpSpPr>
          <a:xfrm>
            <a:off x="4563762" y="2541261"/>
            <a:ext cx="3692826" cy="764383"/>
            <a:chOff x="4672417" y="1651125"/>
            <a:chExt cx="3692826" cy="764383"/>
          </a:xfrm>
        </p:grpSpPr>
        <p:grpSp>
          <p:nvGrpSpPr>
            <p:cNvPr id="30" name="Group 29"/>
            <p:cNvGrpSpPr/>
            <p:nvPr/>
          </p:nvGrpSpPr>
          <p:grpSpPr>
            <a:xfrm>
              <a:off x="4672417" y="1651125"/>
              <a:ext cx="3692826" cy="764383"/>
              <a:chOff x="512462" y="1773986"/>
              <a:chExt cx="3692826" cy="764383"/>
            </a:xfrm>
          </p:grpSpPr>
          <p:grpSp>
            <p:nvGrpSpPr>
              <p:cNvPr id="31" name="Group 30"/>
              <p:cNvGrpSpPr/>
              <p:nvPr/>
            </p:nvGrpSpPr>
            <p:grpSpPr>
              <a:xfrm>
                <a:off x="512462" y="1773986"/>
                <a:ext cx="3692826" cy="764383"/>
                <a:chOff x="315612" y="1786906"/>
                <a:chExt cx="3692826" cy="764383"/>
              </a:xfrm>
            </p:grpSpPr>
            <p:sp>
              <p:nvSpPr>
                <p:cNvPr id="35" name="Oval 34"/>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 name="TextBox 31"/>
              <p:cNvSpPr txBox="1"/>
              <p:nvPr/>
            </p:nvSpPr>
            <p:spPr>
              <a:xfrm>
                <a:off x="1304182" y="1773986"/>
                <a:ext cx="290110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4056"/>
                    </a:solidFill>
                    <a:effectLst/>
                    <a:uLnTx/>
                    <a:uFillTx/>
                    <a:latin typeface="Calibri "/>
                    <a:ea typeface="+mn-ea"/>
                    <a:cs typeface="+mn-cs"/>
                  </a:rPr>
                  <a:t>Knowledge Gaps</a:t>
                </a:r>
              </a:p>
            </p:txBody>
          </p:sp>
        </p:gr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743" y="1800860"/>
              <a:ext cx="448733" cy="448733"/>
            </a:xfrm>
            <a:prstGeom prst="rect">
              <a:avLst/>
            </a:prstGeom>
          </p:spPr>
        </p:pic>
      </p:grpSp>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07" y="4161833"/>
            <a:ext cx="560438" cy="560438"/>
          </a:xfrm>
          <a:prstGeom prst="rect">
            <a:avLst/>
          </a:prstGeom>
        </p:spPr>
      </p:pic>
      <p:grpSp>
        <p:nvGrpSpPr>
          <p:cNvPr id="3" name="Group 2"/>
          <p:cNvGrpSpPr/>
          <p:nvPr/>
        </p:nvGrpSpPr>
        <p:grpSpPr>
          <a:xfrm>
            <a:off x="4563762" y="4074790"/>
            <a:ext cx="3692826" cy="764383"/>
            <a:chOff x="4563762" y="4074790"/>
            <a:chExt cx="3692826" cy="764383"/>
          </a:xfrm>
        </p:grpSpPr>
        <p:grpSp>
          <p:nvGrpSpPr>
            <p:cNvPr id="44" name="Group 43"/>
            <p:cNvGrpSpPr/>
            <p:nvPr/>
          </p:nvGrpSpPr>
          <p:grpSpPr>
            <a:xfrm>
              <a:off x="4563762" y="4074790"/>
              <a:ext cx="3692826" cy="764383"/>
              <a:chOff x="512462" y="1773986"/>
              <a:chExt cx="3692826" cy="764383"/>
            </a:xfrm>
          </p:grpSpPr>
          <p:grpSp>
            <p:nvGrpSpPr>
              <p:cNvPr id="45" name="Group 44"/>
              <p:cNvGrpSpPr/>
              <p:nvPr/>
            </p:nvGrpSpPr>
            <p:grpSpPr>
              <a:xfrm>
                <a:off x="512462" y="1773986"/>
                <a:ext cx="3692826" cy="764383"/>
                <a:chOff x="315612" y="1786906"/>
                <a:chExt cx="3692826" cy="764383"/>
              </a:xfrm>
            </p:grpSpPr>
            <p:sp>
              <p:nvSpPr>
                <p:cNvPr id="49" name="Oval 48"/>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0" name="Straight Connector 49"/>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46" name="TextBox 45"/>
              <p:cNvSpPr txBox="1"/>
              <p:nvPr/>
            </p:nvSpPr>
            <p:spPr>
              <a:xfrm>
                <a:off x="1304182" y="1773986"/>
                <a:ext cx="290110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14056"/>
                    </a:solidFill>
                    <a:effectLst/>
                    <a:uLnTx/>
                    <a:uFillTx/>
                    <a:latin typeface="Calibri "/>
                    <a:ea typeface="+mn-ea"/>
                    <a:cs typeface="+mn-cs"/>
                  </a:rPr>
                  <a:t>Potential Motivators</a:t>
                </a:r>
                <a:r>
                  <a:rPr kumimoji="0" lang="en-US" sz="2000" b="0" i="0" u="none" strike="noStrike" kern="1200" cap="none" spc="0" normalizeH="0" noProof="0" dirty="0" smtClean="0">
                    <a:ln>
                      <a:noFill/>
                    </a:ln>
                    <a:solidFill>
                      <a:srgbClr val="214056"/>
                    </a:solidFill>
                    <a:effectLst/>
                    <a:uLnTx/>
                    <a:uFillTx/>
                    <a:latin typeface="Calibri "/>
                    <a:ea typeface="+mn-ea"/>
                    <a:cs typeface="+mn-cs"/>
                  </a:rPr>
                  <a:t> &amp; Facilitators</a:t>
                </a:r>
                <a:endParaRPr kumimoji="0" lang="en-US" sz="2000" b="0" i="0" u="none" strike="noStrike" kern="1200" cap="none" spc="0" normalizeH="0" baseline="0" noProof="0" dirty="0">
                  <a:ln>
                    <a:noFill/>
                  </a:ln>
                  <a:solidFill>
                    <a:srgbClr val="214056"/>
                  </a:solidFill>
                  <a:effectLst/>
                  <a:uLnTx/>
                  <a:uFillTx/>
                  <a:latin typeface="Calibri "/>
                  <a:ea typeface="+mn-ea"/>
                  <a:cs typeface="+mn-cs"/>
                </a:endParaRPr>
              </a:p>
            </p:txBody>
          </p:sp>
        </p:grpSp>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0204" y="4202731"/>
              <a:ext cx="508499" cy="508499"/>
            </a:xfrm>
            <a:prstGeom prst="rect">
              <a:avLst/>
            </a:prstGeom>
          </p:spPr>
        </p:pic>
      </p:grpSp>
    </p:spTree>
    <p:extLst>
      <p:ext uri="{BB962C8B-B14F-4D97-AF65-F5344CB8AC3E}">
        <p14:creationId xmlns:p14="http://schemas.microsoft.com/office/powerpoint/2010/main" val="27032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10</a:t>
            </a:fld>
            <a:endParaRPr lang="en-US" dirty="0"/>
          </a:p>
        </p:txBody>
      </p:sp>
      <p:sp>
        <p:nvSpPr>
          <p:cNvPr id="133" name="Title 1"/>
          <p:cNvSpPr txBox="1">
            <a:spLocks/>
          </p:cNvSpPr>
          <p:nvPr/>
        </p:nvSpPr>
        <p:spPr>
          <a:xfrm>
            <a:off x="1205050"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Intent to Respond</a:t>
            </a: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11" name="Oval 10"/>
          <p:cNvSpPr/>
          <p:nvPr/>
        </p:nvSpPr>
        <p:spPr>
          <a:xfrm>
            <a:off x="417212" y="3046547"/>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83" y="3163449"/>
            <a:ext cx="530578" cy="530578"/>
          </a:xfrm>
          <a:prstGeom prst="rect">
            <a:avLst/>
          </a:prstGeom>
        </p:spPr>
      </p:pic>
    </p:spTree>
    <p:extLst>
      <p:ext uri="{BB962C8B-B14F-4D97-AF65-F5344CB8AC3E}">
        <p14:creationId xmlns:p14="http://schemas.microsoft.com/office/powerpoint/2010/main" val="37981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803536" cy="539299"/>
          </a:xfrm>
        </p:spPr>
        <p:txBody>
          <a:bodyPr>
            <a:noAutofit/>
          </a:bodyPr>
          <a:lstStyle/>
          <a:p>
            <a:r>
              <a:rPr lang="en-US" b="0" dirty="0" smtClean="0">
                <a:latin typeface="+mj-lt"/>
              </a:rPr>
              <a:t>Two out of three </a:t>
            </a:r>
            <a:r>
              <a:rPr lang="en-US" b="0" dirty="0">
                <a:latin typeface="+mj-lt"/>
              </a:rPr>
              <a:t>said they were likely to respond</a:t>
            </a: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11</a:t>
            </a:fld>
            <a:endParaRPr lang="en-US" dirty="0">
              <a:solidFill>
                <a:prstClr val="black">
                  <a:tint val="75000"/>
                </a:prstClr>
              </a:solidFill>
            </a:endParaRPr>
          </a:p>
        </p:txBody>
      </p:sp>
      <p:sp>
        <p:nvSpPr>
          <p:cNvPr id="41"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55" name="Rectangle 54"/>
          <p:cNvSpPr/>
          <p:nvPr/>
        </p:nvSpPr>
        <p:spPr>
          <a:xfrm>
            <a:off x="1056469" y="5982058"/>
            <a:ext cx="5128806" cy="523220"/>
          </a:xfrm>
          <a:prstGeom prst="rect">
            <a:avLst/>
          </a:prstGeom>
        </p:spPr>
        <p:txBody>
          <a:bodyPr wrap="square">
            <a:spAutoFit/>
          </a:bodyPr>
          <a:lstStyle/>
          <a:p>
            <a:r>
              <a:rPr lang="en-US" sz="1400" i="1" dirty="0">
                <a:solidFill>
                  <a:srgbClr val="214056"/>
                </a:solidFill>
              </a:rPr>
              <a:t>Note: Due to methodological differences, direct statistical comparisons between 2008 and 2018 survey are not appropriate</a:t>
            </a:r>
            <a:r>
              <a:rPr lang="en-US" sz="1100" i="1" dirty="0">
                <a:solidFill>
                  <a:srgbClr val="214056"/>
                </a:solidFill>
              </a:rPr>
              <a:t>.</a:t>
            </a:r>
          </a:p>
        </p:txBody>
      </p:sp>
      <p:graphicFrame>
        <p:nvGraphicFramePr>
          <p:cNvPr id="87" name="Chart 86"/>
          <p:cNvGraphicFramePr/>
          <p:nvPr>
            <p:extLst>
              <p:ext uri="{D42A27DB-BD31-4B8C-83A1-F6EECF244321}">
                <p14:modId xmlns:p14="http://schemas.microsoft.com/office/powerpoint/2010/main" val="332687776"/>
              </p:ext>
            </p:extLst>
          </p:nvPr>
        </p:nvGraphicFramePr>
        <p:xfrm>
          <a:off x="544850" y="1901344"/>
          <a:ext cx="5457525" cy="4023548"/>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6050219" y="2422436"/>
            <a:ext cx="2877953" cy="2162130"/>
          </a:xfrm>
          <a:prstGeom prst="rect">
            <a:avLst/>
          </a:prstGeom>
        </p:spPr>
        <p:txBody>
          <a:bodyPr wrap="square">
            <a:spAutoFit/>
          </a:bodyPr>
          <a:lstStyle/>
          <a:p>
            <a:pPr indent="-2773" algn="ctr">
              <a:spcBef>
                <a:spcPts val="600"/>
              </a:spcBef>
              <a:spcAft>
                <a:spcPts val="300"/>
              </a:spcAft>
            </a:pPr>
            <a:endParaRPr lang="en-US" sz="1600" dirty="0">
              <a:solidFill>
                <a:srgbClr val="214056"/>
              </a:solidFill>
            </a:endParaRPr>
          </a:p>
          <a:p>
            <a:pPr indent="-2773" algn="ctr">
              <a:spcBef>
                <a:spcPts val="600"/>
              </a:spcBef>
              <a:spcAft>
                <a:spcPts val="300"/>
              </a:spcAft>
            </a:pPr>
            <a:r>
              <a:rPr lang="en-US" sz="1600" dirty="0">
                <a:solidFill>
                  <a:srgbClr val="214056"/>
                </a:solidFill>
              </a:rPr>
              <a:t>The mail return rate to the 2010 Census was </a:t>
            </a:r>
            <a:r>
              <a:rPr lang="en-US" sz="1600" b="1" dirty="0">
                <a:solidFill>
                  <a:srgbClr val="214056"/>
                </a:solidFill>
              </a:rPr>
              <a:t>10 pts lower</a:t>
            </a:r>
            <a:r>
              <a:rPr lang="en-US" sz="1600" dirty="0">
                <a:solidFill>
                  <a:srgbClr val="214056"/>
                </a:solidFill>
              </a:rPr>
              <a:t> than measured in the </a:t>
            </a:r>
            <a:br>
              <a:rPr lang="en-US" sz="1600" dirty="0">
                <a:solidFill>
                  <a:srgbClr val="214056"/>
                </a:solidFill>
              </a:rPr>
            </a:br>
            <a:r>
              <a:rPr lang="en-US" sz="1600" dirty="0">
                <a:solidFill>
                  <a:srgbClr val="214056"/>
                </a:solidFill>
              </a:rPr>
              <a:t>2008 CBAMS Survey</a:t>
            </a:r>
          </a:p>
          <a:p>
            <a:pPr indent="-2773" algn="ctr">
              <a:spcBef>
                <a:spcPts val="600"/>
              </a:spcBef>
              <a:spcAft>
                <a:spcPts val="300"/>
              </a:spcAft>
            </a:pPr>
            <a:endParaRPr lang="en-US" sz="1600" dirty="0">
              <a:solidFill>
                <a:srgbClr val="214056"/>
              </a:solidFill>
            </a:endParaRPr>
          </a:p>
          <a:p>
            <a:pPr indent="-2773" algn="ctr">
              <a:spcBef>
                <a:spcPts val="600"/>
              </a:spcBef>
              <a:spcAft>
                <a:spcPts val="300"/>
              </a:spcAft>
            </a:pPr>
            <a:endParaRPr lang="en-US" sz="1600" dirty="0">
              <a:solidFill>
                <a:srgbClr val="214056"/>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3767">
            <a:off x="6869493" y="4026514"/>
            <a:ext cx="1239401" cy="1239401"/>
          </a:xfrm>
          <a:prstGeom prst="rect">
            <a:avLst/>
          </a:prstGeom>
        </p:spPr>
      </p:pic>
      <p:sp>
        <p:nvSpPr>
          <p:cNvPr id="11" name="Rectangle 10">
            <a:extLst>
              <a:ext uri="{FF2B5EF4-FFF2-40B4-BE49-F238E27FC236}">
                <a16:creationId xmlns:a16="http://schemas.microsoft.com/office/drawing/2014/main" id="{2D6BA372-DE51-4885-ACBF-DBD6AA24E774}"/>
              </a:ext>
            </a:extLst>
          </p:cNvPr>
          <p:cNvSpPr/>
          <p:nvPr/>
        </p:nvSpPr>
        <p:spPr>
          <a:xfrm>
            <a:off x="361950" y="5629179"/>
            <a:ext cx="6898226" cy="273473"/>
          </a:xfrm>
          <a:prstGeom prst="rect">
            <a:avLst/>
          </a:prstGeom>
          <a:solidFill>
            <a:schemeClr val="bg1"/>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200"/>
              </a:spcAft>
            </a:pPr>
            <a:r>
              <a:rPr lang="en-US" dirty="0">
                <a:solidFill>
                  <a:srgbClr val="767171"/>
                </a:solidFill>
                <a:ea typeface="Calibri" panose="020F0502020204030204" pitchFamily="34" charset="0"/>
                <a:cs typeface="Times New Roman" panose="02020603050405020304" pitchFamily="18" charset="0"/>
              </a:rPr>
              <a:t>CBAMS measures those who are “extremely” or “very” likely to</a:t>
            </a:r>
            <a:r>
              <a:rPr lang="en-US" dirty="0">
                <a:solidFill>
                  <a:srgbClr val="767171"/>
                </a:solidFill>
              </a:rPr>
              <a:t> fill out the census form if the census were held today.</a:t>
            </a:r>
            <a:r>
              <a:rPr lang="en-US" dirty="0">
                <a:solidFill>
                  <a:srgbClr val="767171"/>
                </a:solidFill>
                <a:ea typeface="Calibri" panose="020F0502020204030204" pitchFamily="34" charset="0"/>
                <a:cs typeface="Times New Roman" panose="02020603050405020304" pitchFamily="18" charset="0"/>
              </a:rPr>
              <a:t> </a:t>
            </a:r>
          </a:p>
        </p:txBody>
      </p:sp>
      <p:sp>
        <p:nvSpPr>
          <p:cNvPr id="3" name="Rectangle 2"/>
          <p:cNvSpPr/>
          <p:nvPr/>
        </p:nvSpPr>
        <p:spPr>
          <a:xfrm>
            <a:off x="1550504" y="3697253"/>
            <a:ext cx="978011" cy="43173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1327868" y="4492488"/>
            <a:ext cx="0" cy="628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1313290" y="2657063"/>
            <a:ext cx="0" cy="628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1550504" y="2045674"/>
            <a:ext cx="1073426" cy="25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1950" y="1546895"/>
            <a:ext cx="5823325" cy="46166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200" b="0" dirty="0">
                <a:solidFill>
                  <a:schemeClr val="tx1"/>
                </a:solidFill>
                <a:latin typeface="+mn-lt"/>
              </a:rPr>
              <a:t>CBAMS Survey and Decennial Census </a:t>
            </a:r>
          </a:p>
          <a:p>
            <a:pPr algn="ctr"/>
            <a:r>
              <a:rPr lang="en-US" sz="1200" dirty="0">
                <a:solidFill>
                  <a:schemeClr val="tx1"/>
                </a:solidFill>
              </a:rPr>
              <a:t>Measured vs Observed Response Rate</a:t>
            </a:r>
            <a:endParaRPr lang="en-US" sz="1200" b="0" dirty="0">
              <a:solidFill>
                <a:schemeClr val="tx1"/>
              </a:solidFill>
            </a:endParaRPr>
          </a:p>
        </p:txBody>
      </p:sp>
    </p:spTree>
    <p:extLst>
      <p:ext uri="{BB962C8B-B14F-4D97-AF65-F5344CB8AC3E}">
        <p14:creationId xmlns:p14="http://schemas.microsoft.com/office/powerpoint/2010/main" val="40656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12</a:t>
            </a:fld>
            <a:endParaRPr lang="en-US" dirty="0"/>
          </a:p>
        </p:txBody>
      </p:sp>
      <p:sp>
        <p:nvSpPr>
          <p:cNvPr id="133" name="Title 1"/>
          <p:cNvSpPr txBox="1">
            <a:spLocks/>
          </p:cNvSpPr>
          <p:nvPr/>
        </p:nvSpPr>
        <p:spPr>
          <a:xfrm>
            <a:off x="1205050"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Knowledge Gaps</a:t>
            </a: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11" name="Oval 10"/>
          <p:cNvSpPr/>
          <p:nvPr/>
        </p:nvSpPr>
        <p:spPr>
          <a:xfrm>
            <a:off x="417212" y="3046547"/>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83" y="3163449"/>
            <a:ext cx="530578" cy="530578"/>
          </a:xfrm>
          <a:prstGeom prst="rect">
            <a:avLst/>
          </a:prstGeom>
        </p:spPr>
      </p:pic>
      <p:sp>
        <p:nvSpPr>
          <p:cNvPr id="10" name="Oval 9"/>
          <p:cNvSpPr/>
          <p:nvPr/>
        </p:nvSpPr>
        <p:spPr>
          <a:xfrm>
            <a:off x="413483" y="3033128"/>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09" y="3182863"/>
            <a:ext cx="448733" cy="448733"/>
          </a:xfrm>
          <a:prstGeom prst="rect">
            <a:avLst/>
          </a:prstGeom>
        </p:spPr>
      </p:pic>
    </p:spTree>
    <p:extLst>
      <p:ext uri="{BB962C8B-B14F-4D97-AF65-F5344CB8AC3E}">
        <p14:creationId xmlns:p14="http://schemas.microsoft.com/office/powerpoint/2010/main" val="233520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16534" y="2109332"/>
            <a:ext cx="1663854" cy="4023013"/>
            <a:chOff x="1639112" y="2109332"/>
            <a:chExt cx="1663854" cy="4023013"/>
          </a:xfrm>
          <a:solidFill>
            <a:schemeClr val="bg2"/>
          </a:solidFill>
        </p:grpSpPr>
        <p:sp>
          <p:nvSpPr>
            <p:cNvPr id="14" name="Rectangle 13">
              <a:extLst>
                <a:ext uri="{FF2B5EF4-FFF2-40B4-BE49-F238E27FC236}">
                  <a16:creationId xmlns:a16="http://schemas.microsoft.com/office/drawing/2014/main" id="{2D6BA372-DE51-4885-ACBF-DBD6AA24E774}"/>
                </a:ext>
              </a:extLst>
            </p:cNvPr>
            <p:cNvSpPr/>
            <p:nvPr/>
          </p:nvSpPr>
          <p:spPr>
            <a:xfrm>
              <a:off x="1639112" y="5874839"/>
              <a:ext cx="1663854" cy="257506"/>
            </a:xfrm>
            <a:prstGeom prst="rect">
              <a:avLst/>
            </a:prstGeom>
            <a:grp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Extremely familiar </a:t>
              </a:r>
            </a:p>
          </p:txBody>
        </p:sp>
        <p:sp>
          <p:nvSpPr>
            <p:cNvPr id="15" name="Rectangle 14">
              <a:extLst>
                <a:ext uri="{FF2B5EF4-FFF2-40B4-BE49-F238E27FC236}">
                  <a16:creationId xmlns:a16="http://schemas.microsoft.com/office/drawing/2014/main" id="{2D6BA372-DE51-4885-ACBF-DBD6AA24E774}"/>
                </a:ext>
              </a:extLst>
            </p:cNvPr>
            <p:cNvSpPr/>
            <p:nvPr/>
          </p:nvSpPr>
          <p:spPr>
            <a:xfrm>
              <a:off x="1639112" y="5147451"/>
              <a:ext cx="1663854" cy="257506"/>
            </a:xfrm>
            <a:prstGeom prst="rect">
              <a:avLst/>
            </a:prstGeom>
            <a:grp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Very familiar </a:t>
              </a:r>
            </a:p>
          </p:txBody>
        </p:sp>
        <p:sp>
          <p:nvSpPr>
            <p:cNvPr id="16" name="Rectangle 15">
              <a:extLst>
                <a:ext uri="{FF2B5EF4-FFF2-40B4-BE49-F238E27FC236}">
                  <a16:creationId xmlns:a16="http://schemas.microsoft.com/office/drawing/2014/main" id="{2D6BA372-DE51-4885-ACBF-DBD6AA24E774}"/>
                </a:ext>
              </a:extLst>
            </p:cNvPr>
            <p:cNvSpPr/>
            <p:nvPr/>
          </p:nvSpPr>
          <p:spPr>
            <a:xfrm>
              <a:off x="1639112" y="3792322"/>
              <a:ext cx="1663854" cy="257506"/>
            </a:xfrm>
            <a:prstGeom prst="rect">
              <a:avLst/>
            </a:prstGeom>
            <a:grp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Somewhat familiar </a:t>
              </a:r>
            </a:p>
          </p:txBody>
        </p:sp>
        <p:sp>
          <p:nvSpPr>
            <p:cNvPr id="17" name="Rectangle 16">
              <a:extLst>
                <a:ext uri="{FF2B5EF4-FFF2-40B4-BE49-F238E27FC236}">
                  <a16:creationId xmlns:a16="http://schemas.microsoft.com/office/drawing/2014/main" id="{2D6BA372-DE51-4885-ACBF-DBD6AA24E774}"/>
                </a:ext>
              </a:extLst>
            </p:cNvPr>
            <p:cNvSpPr/>
            <p:nvPr/>
          </p:nvSpPr>
          <p:spPr>
            <a:xfrm>
              <a:off x="1639112" y="2109332"/>
              <a:ext cx="1663854" cy="257506"/>
            </a:xfrm>
            <a:prstGeom prst="rect">
              <a:avLst/>
            </a:prstGeom>
            <a:grp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Not at all familiar </a:t>
              </a:r>
            </a:p>
          </p:txBody>
        </p:sp>
        <p:sp>
          <p:nvSpPr>
            <p:cNvPr id="18" name="Rectangle 17">
              <a:extLst>
                <a:ext uri="{FF2B5EF4-FFF2-40B4-BE49-F238E27FC236}">
                  <a16:creationId xmlns:a16="http://schemas.microsoft.com/office/drawing/2014/main" id="{2D6BA372-DE51-4885-ACBF-DBD6AA24E774}"/>
                </a:ext>
              </a:extLst>
            </p:cNvPr>
            <p:cNvSpPr/>
            <p:nvPr/>
          </p:nvSpPr>
          <p:spPr>
            <a:xfrm>
              <a:off x="1639112" y="2526215"/>
              <a:ext cx="1663854" cy="257506"/>
            </a:xfrm>
            <a:prstGeom prst="rect">
              <a:avLst/>
            </a:prstGeom>
            <a:grp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Not too familiar </a:t>
              </a:r>
            </a:p>
          </p:txBody>
        </p:sp>
      </p:grpSp>
      <p:sp>
        <p:nvSpPr>
          <p:cNvPr id="2" name="Title 1"/>
          <p:cNvSpPr>
            <a:spLocks noGrp="1"/>
          </p:cNvSpPr>
          <p:nvPr>
            <p:ph type="title"/>
          </p:nvPr>
        </p:nvSpPr>
        <p:spPr>
          <a:xfrm>
            <a:off x="1" y="726333"/>
            <a:ext cx="6835514" cy="539299"/>
          </a:xfrm>
        </p:spPr>
        <p:txBody>
          <a:bodyPr/>
          <a:lstStyle/>
          <a:p>
            <a:r>
              <a:rPr lang="en-US" b="0" dirty="0">
                <a:latin typeface="+mj-lt"/>
              </a:rPr>
              <a:t>Many know the census </a:t>
            </a:r>
            <a:r>
              <a:rPr lang="en-US" b="0" dirty="0" smtClean="0">
                <a:latin typeface="+mj-lt"/>
              </a:rPr>
              <a:t>basics </a:t>
            </a:r>
            <a:r>
              <a:rPr lang="en-US" b="0" dirty="0">
                <a:latin typeface="+mj-lt"/>
              </a:rPr>
              <a:t>but not much more</a:t>
            </a:r>
          </a:p>
        </p:txBody>
      </p:sp>
      <p:sp>
        <p:nvSpPr>
          <p:cNvPr id="4" name="Slide Number Placeholder 3"/>
          <p:cNvSpPr>
            <a:spLocks noGrp="1"/>
          </p:cNvSpPr>
          <p:nvPr>
            <p:ph type="sldNum" sz="quarter" idx="12"/>
          </p:nvPr>
        </p:nvSpPr>
        <p:spPr/>
        <p:txBody>
          <a:bodyPr/>
          <a:lstStyle/>
          <a:p>
            <a:fld id="{A6CE5588-8BE1-4AF4-B0B4-4E8A4D3F9712}" type="slidenum">
              <a:rPr lang="en-US" smtClean="0"/>
              <a:pPr/>
              <a:t>13</a:t>
            </a:fld>
            <a:endParaRPr lang="en-US" dirty="0"/>
          </a:p>
        </p:txBody>
      </p:sp>
      <p:graphicFrame>
        <p:nvGraphicFramePr>
          <p:cNvPr id="13" name="Chart 12"/>
          <p:cNvGraphicFramePr/>
          <p:nvPr>
            <p:extLst>
              <p:ext uri="{D42A27DB-BD31-4B8C-83A1-F6EECF244321}">
                <p14:modId xmlns:p14="http://schemas.microsoft.com/office/powerpoint/2010/main" val="995770518"/>
              </p:ext>
            </p:extLst>
          </p:nvPr>
        </p:nvGraphicFramePr>
        <p:xfrm>
          <a:off x="139207" y="1880870"/>
          <a:ext cx="2528621" cy="4442870"/>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Straight Connector 20"/>
          <p:cNvCxnSpPr/>
          <p:nvPr/>
        </p:nvCxnSpPr>
        <p:spPr>
          <a:xfrm>
            <a:off x="763437" y="2913785"/>
            <a:ext cx="1280160" cy="0"/>
          </a:xfrm>
          <a:prstGeom prst="line">
            <a:avLst/>
          </a:prstGeom>
          <a:ln>
            <a:solidFill>
              <a:srgbClr val="9A1208"/>
            </a:solidFill>
          </a:ln>
        </p:spPr>
        <p:style>
          <a:lnRef idx="1">
            <a:schemeClr val="accent2"/>
          </a:lnRef>
          <a:fillRef idx="0">
            <a:schemeClr val="accent2"/>
          </a:fillRef>
          <a:effectRef idx="0">
            <a:schemeClr val="accent2"/>
          </a:effectRef>
          <a:fontRef idx="minor">
            <a:schemeClr val="tx1"/>
          </a:fontRef>
        </p:style>
      </p:cxnSp>
      <p:sp>
        <p:nvSpPr>
          <p:cNvPr id="29" name="Rectangle 28">
            <a:extLst>
              <a:ext uri="{FF2B5EF4-FFF2-40B4-BE49-F238E27FC236}">
                <a16:creationId xmlns:a16="http://schemas.microsoft.com/office/drawing/2014/main" id="{2D6BA372-DE51-4885-ACBF-DBD6AA24E774}"/>
              </a:ext>
            </a:extLst>
          </p:cNvPr>
          <p:cNvSpPr/>
          <p:nvPr/>
        </p:nvSpPr>
        <p:spPr>
          <a:xfrm>
            <a:off x="145565" y="4340997"/>
            <a:ext cx="464632" cy="2899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lnSpc>
                <a:spcPct val="107000"/>
              </a:lnSpc>
              <a:spcBef>
                <a:spcPts val="0"/>
              </a:spcBef>
              <a:spcAft>
                <a:spcPts val="200"/>
              </a:spcAft>
            </a:pPr>
            <a:r>
              <a:rPr lang="en-US" sz="1200" b="1" dirty="0">
                <a:ea typeface="Calibri" panose="020F0502020204030204" pitchFamily="34" charset="0"/>
                <a:cs typeface="Times New Roman" panose="02020603050405020304" pitchFamily="18" charset="0"/>
              </a:rPr>
              <a:t>79</a:t>
            </a:r>
            <a:r>
              <a:rPr lang="en-US" sz="1200" b="1" dirty="0">
                <a:solidFill>
                  <a:schemeClr val="tx1"/>
                </a:solidFill>
                <a:ea typeface="Calibri" panose="020F0502020204030204" pitchFamily="34" charset="0"/>
                <a:cs typeface="Times New Roman" panose="02020603050405020304" pitchFamily="18" charset="0"/>
              </a:rPr>
              <a:t>% </a:t>
            </a:r>
          </a:p>
        </p:txBody>
      </p:sp>
      <p:sp>
        <p:nvSpPr>
          <p:cNvPr id="5" name="Left Brace 4"/>
          <p:cNvSpPr/>
          <p:nvPr/>
        </p:nvSpPr>
        <p:spPr>
          <a:xfrm>
            <a:off x="580527" y="3013605"/>
            <a:ext cx="320327" cy="3017544"/>
          </a:xfrm>
          <a:prstGeom prst="leftBrace">
            <a:avLst>
              <a:gd name="adj1" fmla="val 137030"/>
              <a:gd name="adj2" fmla="val 48509"/>
            </a:avLst>
          </a:prstGeom>
          <a:ln>
            <a:solidFill>
              <a:srgbClr val="9A12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3" name="Group 22"/>
          <p:cNvGrpSpPr/>
          <p:nvPr/>
        </p:nvGrpSpPr>
        <p:grpSpPr>
          <a:xfrm>
            <a:off x="4234183" y="2163280"/>
            <a:ext cx="4473029" cy="3008778"/>
            <a:chOff x="4234183" y="2163280"/>
            <a:chExt cx="4473029" cy="3008778"/>
          </a:xfrm>
        </p:grpSpPr>
        <p:grpSp>
          <p:nvGrpSpPr>
            <p:cNvPr id="20" name="Group 19"/>
            <p:cNvGrpSpPr/>
            <p:nvPr/>
          </p:nvGrpSpPr>
          <p:grpSpPr>
            <a:xfrm>
              <a:off x="4609346" y="2163280"/>
              <a:ext cx="4097866" cy="3008778"/>
              <a:chOff x="4609346" y="2510622"/>
              <a:chExt cx="4097866" cy="3008778"/>
            </a:xfrm>
          </p:grpSpPr>
          <p:sp>
            <p:nvSpPr>
              <p:cNvPr id="8" name="Rectangle 7"/>
              <p:cNvSpPr/>
              <p:nvPr/>
            </p:nvSpPr>
            <p:spPr>
              <a:xfrm>
                <a:off x="4609346" y="2952205"/>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371558" y="2510622"/>
                <a:ext cx="2959642" cy="461665"/>
              </a:xfrm>
              <a:prstGeom prst="rect">
                <a:avLst/>
              </a:prstGeom>
              <a:noFill/>
            </p:spPr>
            <p:txBody>
              <a:bodyPr wrap="square" rtlCol="0">
                <a:spAutoFit/>
              </a:bodyPr>
              <a:lstStyle/>
              <a:p>
                <a:r>
                  <a:rPr lang="en-US" sz="2400" b="1" dirty="0">
                    <a:solidFill>
                      <a:srgbClr val="214056"/>
                    </a:solidFill>
                    <a:latin typeface="+mn-lt"/>
                  </a:rPr>
                  <a:t>In their own words</a:t>
                </a:r>
              </a:p>
            </p:txBody>
          </p:sp>
        </p:grpSp>
        <p:grpSp>
          <p:nvGrpSpPr>
            <p:cNvPr id="11" name="Group 10"/>
            <p:cNvGrpSpPr/>
            <p:nvPr/>
          </p:nvGrpSpPr>
          <p:grpSpPr>
            <a:xfrm>
              <a:off x="4234183" y="2393023"/>
              <a:ext cx="1173195" cy="959013"/>
              <a:chOff x="4234183" y="2755958"/>
              <a:chExt cx="1173195" cy="959013"/>
            </a:xfrm>
          </p:grpSpPr>
          <p:sp>
            <p:nvSpPr>
              <p:cNvPr id="9" name="Rectangle 8"/>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3" name="Rectangle 2"/>
          <p:cNvSpPr/>
          <p:nvPr/>
        </p:nvSpPr>
        <p:spPr>
          <a:xfrm>
            <a:off x="5002301" y="3053744"/>
            <a:ext cx="3468069" cy="2031325"/>
          </a:xfrm>
          <a:prstGeom prst="rect">
            <a:avLst/>
          </a:prstGeom>
        </p:spPr>
        <p:txBody>
          <a:bodyPr wrap="square">
            <a:spAutoFit/>
          </a:bodyPr>
          <a:lstStyle/>
          <a:p>
            <a:pPr algn="ctr"/>
            <a:r>
              <a:rPr lang="en-US" sz="1800" b="0" i="1" dirty="0">
                <a:solidFill>
                  <a:srgbClr val="214056"/>
                </a:solidFill>
                <a:latin typeface="Calibri" panose="020F0502020204030204" pitchFamily="34" charset="0"/>
              </a:rPr>
              <a:t>[What comes to mind when I hear ‘census’?] I don’t know. </a:t>
            </a:r>
            <a:r>
              <a:rPr lang="en-US" sz="1800" b="1" i="1" dirty="0">
                <a:solidFill>
                  <a:srgbClr val="214056"/>
                </a:solidFill>
                <a:latin typeface="Calibri" panose="020F0502020204030204" pitchFamily="34" charset="0"/>
              </a:rPr>
              <a:t>Isn’t that like the people that want to know like everything? </a:t>
            </a:r>
            <a:r>
              <a:rPr lang="en-US" sz="1800" b="0" i="1" dirty="0">
                <a:solidFill>
                  <a:srgbClr val="214056"/>
                </a:solidFill>
                <a:latin typeface="Calibri" panose="020F0502020204030204" pitchFamily="34" charset="0"/>
              </a:rPr>
              <a:t>They send you letters to your house.” </a:t>
            </a:r>
          </a:p>
          <a:p>
            <a:pPr lvl="0" algn="ctr" defTabSz="914400" fontAlgn="base">
              <a:spcBef>
                <a:spcPct val="0"/>
              </a:spcBef>
              <a:spcAft>
                <a:spcPct val="0"/>
              </a:spcAft>
              <a:defRPr/>
            </a:pPr>
            <a:r>
              <a:rPr lang="en-US" i="1" dirty="0">
                <a:solidFill>
                  <a:srgbClr val="214056"/>
                </a:solidFill>
                <a:latin typeface="Calibri "/>
                <a:ea typeface="ＭＳ Ｐゴシック" pitchFamily="-112" charset="-128"/>
              </a:rPr>
              <a:t>— American Indian and Alaska Native </a:t>
            </a:r>
          </a:p>
        </p:txBody>
      </p:sp>
      <p:sp>
        <p:nvSpPr>
          <p:cNvPr id="24"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25" name="Rectangle 24"/>
          <p:cNvSpPr/>
          <p:nvPr/>
        </p:nvSpPr>
        <p:spPr>
          <a:xfrm>
            <a:off x="350197" y="1610825"/>
            <a:ext cx="3289738" cy="27699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200" b="0" dirty="0">
                <a:solidFill>
                  <a:schemeClr val="tx1"/>
                </a:solidFill>
                <a:latin typeface="+mn-lt"/>
              </a:rPr>
              <a:t>How familiar are you with the U.S. census?</a:t>
            </a:r>
          </a:p>
        </p:txBody>
      </p:sp>
    </p:spTree>
    <p:extLst>
      <p:ext uri="{BB962C8B-B14F-4D97-AF65-F5344CB8AC3E}">
        <p14:creationId xmlns:p14="http://schemas.microsoft.com/office/powerpoint/2010/main" val="22935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64960" cy="539299"/>
          </a:xfrm>
        </p:spPr>
        <p:txBody>
          <a:bodyPr/>
          <a:lstStyle/>
          <a:p>
            <a:r>
              <a:rPr lang="en-US" b="0" dirty="0">
                <a:latin typeface="+mj-lt"/>
              </a:rPr>
              <a:t>Overview of knowledge gaps</a:t>
            </a:r>
          </a:p>
        </p:txBody>
      </p:sp>
      <p:sp>
        <p:nvSpPr>
          <p:cNvPr id="4" name="Slide Number Placeholder 3"/>
          <p:cNvSpPr>
            <a:spLocks noGrp="1"/>
          </p:cNvSpPr>
          <p:nvPr>
            <p:ph type="sldNum" sz="quarter" idx="12"/>
          </p:nvPr>
        </p:nvSpPr>
        <p:spPr/>
        <p:txBody>
          <a:bodyPr/>
          <a:lstStyle/>
          <a:p>
            <a:fld id="{A6CE5588-8BE1-4AF4-B0B4-4E8A4D3F9712}" type="slidenum">
              <a:rPr lang="en-US" smtClean="0"/>
              <a:pPr/>
              <a:t>14</a:t>
            </a:fld>
            <a:endParaRPr lang="en-US" dirty="0"/>
          </a:p>
        </p:txBody>
      </p:sp>
      <p:graphicFrame>
        <p:nvGraphicFramePr>
          <p:cNvPr id="7" name="Chart 6"/>
          <p:cNvGraphicFramePr/>
          <p:nvPr>
            <p:extLst>
              <p:ext uri="{D42A27DB-BD31-4B8C-83A1-F6EECF244321}">
                <p14:modId xmlns:p14="http://schemas.microsoft.com/office/powerpoint/2010/main" val="3000594169"/>
              </p:ext>
            </p:extLst>
          </p:nvPr>
        </p:nvGraphicFramePr>
        <p:xfrm>
          <a:off x="139484" y="1396999"/>
          <a:ext cx="9082007" cy="5298269"/>
        </p:xfrm>
        <a:graphic>
          <a:graphicData uri="http://schemas.openxmlformats.org/drawingml/2006/chart">
            <c:chart xmlns:c="http://schemas.openxmlformats.org/drawingml/2006/chart" xmlns:r="http://schemas.openxmlformats.org/officeDocument/2006/relationships" r:id="rId4"/>
          </a:graphicData>
        </a:graphic>
      </p:graphicFrame>
      <p:sp>
        <p:nvSpPr>
          <p:cNvPr id="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146458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64960" cy="539299"/>
          </a:xfrm>
        </p:spPr>
        <p:txBody>
          <a:bodyPr/>
          <a:lstStyle/>
          <a:p>
            <a:r>
              <a:rPr lang="en-US" b="0" dirty="0">
                <a:solidFill>
                  <a:prstClr val="white"/>
                </a:solidFill>
                <a:latin typeface="Calibri Light" panose="020F0302020204030204"/>
              </a:rPr>
              <a:t>Knowledge about funding from census data </a:t>
            </a:r>
            <a:r>
              <a:rPr lang="en-US" b="0" dirty="0" smtClean="0">
                <a:solidFill>
                  <a:prstClr val="white"/>
                </a:solidFill>
                <a:latin typeface="Calibri Light" panose="020F0302020204030204"/>
              </a:rPr>
              <a:t>varies little by race and ethnicity</a:t>
            </a:r>
            <a:endParaRPr lang="en-US" b="0" dirty="0">
              <a:latin typeface="+mj-lt"/>
            </a:endParaRPr>
          </a:p>
        </p:txBody>
      </p:sp>
      <p:sp>
        <p:nvSpPr>
          <p:cNvPr id="4" name="Slide Number Placeholder 3"/>
          <p:cNvSpPr>
            <a:spLocks noGrp="1"/>
          </p:cNvSpPr>
          <p:nvPr>
            <p:ph type="sldNum" sz="quarter" idx="12"/>
          </p:nvPr>
        </p:nvSpPr>
        <p:spPr/>
        <p:txBody>
          <a:bodyPr/>
          <a:lstStyle/>
          <a:p>
            <a:fld id="{A6CE5588-8BE1-4AF4-B0B4-4E8A4D3F9712}" type="slidenum">
              <a:rPr lang="en-US" smtClean="0"/>
              <a:pPr/>
              <a:t>15</a:t>
            </a:fld>
            <a:endParaRPr lang="en-US" dirty="0"/>
          </a:p>
        </p:txBody>
      </p:sp>
      <p:graphicFrame>
        <p:nvGraphicFramePr>
          <p:cNvPr id="7" name="Chart 6"/>
          <p:cNvGraphicFramePr/>
          <p:nvPr>
            <p:extLst>
              <p:ext uri="{D42A27DB-BD31-4B8C-83A1-F6EECF244321}">
                <p14:modId xmlns:p14="http://schemas.microsoft.com/office/powerpoint/2010/main" val="3797408108"/>
              </p:ext>
            </p:extLst>
          </p:nvPr>
        </p:nvGraphicFramePr>
        <p:xfrm>
          <a:off x="139484" y="1396999"/>
          <a:ext cx="9082007" cy="5298269"/>
        </p:xfrm>
        <a:graphic>
          <a:graphicData uri="http://schemas.openxmlformats.org/drawingml/2006/chart">
            <c:chart xmlns:c="http://schemas.openxmlformats.org/drawingml/2006/chart" xmlns:r="http://schemas.openxmlformats.org/officeDocument/2006/relationships" r:id="rId4"/>
          </a:graphicData>
        </a:graphic>
      </p:graphicFrame>
      <p:sp>
        <p:nvSpPr>
          <p:cNvPr id="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6" name="Rectangle 5"/>
          <p:cNvSpPr/>
          <p:nvPr/>
        </p:nvSpPr>
        <p:spPr>
          <a:xfrm>
            <a:off x="139484" y="4941852"/>
            <a:ext cx="8916026" cy="514483"/>
          </a:xfrm>
          <a:prstGeom prst="rect">
            <a:avLst/>
          </a:prstGeom>
          <a:noFill/>
          <a:ln w="28575">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Rectangle 7"/>
          <p:cNvSpPr/>
          <p:nvPr/>
        </p:nvSpPr>
        <p:spPr>
          <a:xfrm>
            <a:off x="139484" y="2167228"/>
            <a:ext cx="8916026" cy="2717383"/>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9484" y="5508362"/>
            <a:ext cx="8916026" cy="508251"/>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85593" y="2977204"/>
            <a:ext cx="2671624" cy="1557459"/>
          </a:xfrm>
          <a:prstGeom prst="roundRect">
            <a:avLst/>
          </a:prstGeom>
          <a:solidFill>
            <a:schemeClr val="bg1"/>
          </a:solidFill>
          <a:ln w="19050">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u="sng" dirty="0">
                <a:solidFill>
                  <a:schemeClr val="accent1">
                    <a:lumMod val="50000"/>
                  </a:schemeClr>
                </a:solidFill>
              </a:rPr>
              <a:t>% Correct by Race/Ethnicity </a:t>
            </a:r>
          </a:p>
          <a:p>
            <a:pPr marL="285750" indent="-285750">
              <a:lnSpc>
                <a:spcPct val="120000"/>
              </a:lnSpc>
              <a:buFont typeface="Wingdings" panose="05000000000000000000" pitchFamily="2" charset="2"/>
              <a:buChar char="§"/>
            </a:pPr>
            <a:r>
              <a:rPr lang="en-US" sz="1400" b="0" dirty="0">
                <a:solidFill>
                  <a:schemeClr val="accent1">
                    <a:lumMod val="50000"/>
                  </a:schemeClr>
                </a:solidFill>
              </a:rPr>
              <a:t>Black/AA, NH: 40%</a:t>
            </a:r>
          </a:p>
          <a:p>
            <a:pPr marL="285750" indent="-285750">
              <a:lnSpc>
                <a:spcPct val="120000"/>
              </a:lnSpc>
              <a:buFont typeface="Wingdings" panose="05000000000000000000" pitchFamily="2" charset="2"/>
              <a:buChar char="§"/>
            </a:pPr>
            <a:r>
              <a:rPr lang="en-US" sz="1400" b="0" dirty="0">
                <a:solidFill>
                  <a:schemeClr val="accent1">
                    <a:lumMod val="50000"/>
                  </a:schemeClr>
                </a:solidFill>
              </a:rPr>
              <a:t>Small sample race, NH: 41%</a:t>
            </a:r>
          </a:p>
          <a:p>
            <a:pPr marL="285750" indent="-285750">
              <a:lnSpc>
                <a:spcPct val="120000"/>
              </a:lnSpc>
              <a:buFont typeface="Wingdings" panose="05000000000000000000" pitchFamily="2" charset="2"/>
              <a:buChar char="§"/>
            </a:pPr>
            <a:r>
              <a:rPr lang="en-US" sz="1400" b="0" dirty="0">
                <a:solidFill>
                  <a:schemeClr val="accent1">
                    <a:lumMod val="50000"/>
                  </a:schemeClr>
                </a:solidFill>
              </a:rPr>
              <a:t>Asian, NH: 43%</a:t>
            </a:r>
          </a:p>
          <a:p>
            <a:pPr marL="285750" indent="-285750">
              <a:lnSpc>
                <a:spcPct val="120000"/>
              </a:lnSpc>
              <a:buFont typeface="Wingdings" panose="05000000000000000000" pitchFamily="2" charset="2"/>
              <a:buChar char="§"/>
            </a:pPr>
            <a:r>
              <a:rPr lang="en-US" sz="1400" b="0" dirty="0">
                <a:solidFill>
                  <a:schemeClr val="accent1">
                    <a:lumMod val="50000"/>
                  </a:schemeClr>
                </a:solidFill>
              </a:rPr>
              <a:t>Hispanic, any-race: 43%</a:t>
            </a:r>
          </a:p>
          <a:p>
            <a:pPr marL="285750" indent="-285750">
              <a:lnSpc>
                <a:spcPct val="120000"/>
              </a:lnSpc>
              <a:buFont typeface="Wingdings" panose="05000000000000000000" pitchFamily="2" charset="2"/>
              <a:buChar char="§"/>
            </a:pPr>
            <a:r>
              <a:rPr lang="en-US" sz="1400" b="0" dirty="0">
                <a:solidFill>
                  <a:schemeClr val="accent1">
                    <a:lumMod val="50000"/>
                  </a:schemeClr>
                </a:solidFill>
              </a:rPr>
              <a:t>White, NH: 47% </a:t>
            </a:r>
          </a:p>
        </p:txBody>
      </p:sp>
      <p:sp>
        <p:nvSpPr>
          <p:cNvPr id="11" name="Right Brace 10"/>
          <p:cNvSpPr/>
          <p:nvPr/>
        </p:nvSpPr>
        <p:spPr>
          <a:xfrm rot="5400000" flipH="1">
            <a:off x="5527107" y="3931929"/>
            <a:ext cx="220955" cy="1724891"/>
          </a:xfrm>
          <a:prstGeom prst="rightBrace">
            <a:avLst/>
          </a:prstGeom>
          <a:ln w="28575">
            <a:solidFill>
              <a:srgbClr val="9A12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195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64960" cy="539299"/>
          </a:xfrm>
        </p:spPr>
        <p:txBody>
          <a:bodyPr/>
          <a:lstStyle/>
          <a:p>
            <a:r>
              <a:rPr lang="en-US" b="0" dirty="0">
                <a:solidFill>
                  <a:prstClr val="white"/>
                </a:solidFill>
                <a:latin typeface="Calibri Light" panose="020F0302020204030204"/>
              </a:rPr>
              <a:t>Hispanics &amp; Asians </a:t>
            </a:r>
            <a:r>
              <a:rPr lang="en-US" b="0" dirty="0" smtClean="0">
                <a:solidFill>
                  <a:prstClr val="white"/>
                </a:solidFill>
                <a:latin typeface="Calibri Light" panose="020F0302020204030204"/>
              </a:rPr>
              <a:t>more likely to know census counts citizens and non-citizens than others</a:t>
            </a:r>
            <a:endParaRPr lang="en-US" b="0" dirty="0">
              <a:latin typeface="+mj-lt"/>
            </a:endParaRPr>
          </a:p>
        </p:txBody>
      </p:sp>
      <p:sp>
        <p:nvSpPr>
          <p:cNvPr id="4" name="Slide Number Placeholder 3"/>
          <p:cNvSpPr>
            <a:spLocks noGrp="1"/>
          </p:cNvSpPr>
          <p:nvPr>
            <p:ph type="sldNum" sz="quarter" idx="12"/>
          </p:nvPr>
        </p:nvSpPr>
        <p:spPr/>
        <p:txBody>
          <a:bodyPr/>
          <a:lstStyle/>
          <a:p>
            <a:fld id="{A6CE5588-8BE1-4AF4-B0B4-4E8A4D3F9712}" type="slidenum">
              <a:rPr lang="en-US" smtClean="0"/>
              <a:pPr/>
              <a:t>16</a:t>
            </a:fld>
            <a:endParaRPr lang="en-US" dirty="0"/>
          </a:p>
        </p:txBody>
      </p:sp>
      <p:graphicFrame>
        <p:nvGraphicFramePr>
          <p:cNvPr id="7" name="Chart 6"/>
          <p:cNvGraphicFramePr/>
          <p:nvPr>
            <p:extLst/>
          </p:nvPr>
        </p:nvGraphicFramePr>
        <p:xfrm>
          <a:off x="139484" y="1396999"/>
          <a:ext cx="9082007" cy="5298269"/>
        </p:xfrm>
        <a:graphic>
          <a:graphicData uri="http://schemas.openxmlformats.org/drawingml/2006/chart">
            <c:chart xmlns:c="http://schemas.openxmlformats.org/drawingml/2006/chart" xmlns:r="http://schemas.openxmlformats.org/officeDocument/2006/relationships" r:id="rId4"/>
          </a:graphicData>
        </a:graphic>
      </p:graphicFrame>
      <p:sp>
        <p:nvSpPr>
          <p:cNvPr id="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6" name="Rectangle 5"/>
          <p:cNvSpPr/>
          <p:nvPr/>
        </p:nvSpPr>
        <p:spPr>
          <a:xfrm>
            <a:off x="139484" y="3566162"/>
            <a:ext cx="8916026" cy="463248"/>
          </a:xfrm>
          <a:prstGeom prst="rect">
            <a:avLst/>
          </a:prstGeom>
          <a:noFill/>
          <a:ln w="28575">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Rectangle 7"/>
          <p:cNvSpPr/>
          <p:nvPr/>
        </p:nvSpPr>
        <p:spPr>
          <a:xfrm>
            <a:off x="139484" y="2167230"/>
            <a:ext cx="8916026" cy="1398932"/>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9484" y="4079321"/>
            <a:ext cx="8916026" cy="1920171"/>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Brace 10"/>
          <p:cNvSpPr/>
          <p:nvPr/>
        </p:nvSpPr>
        <p:spPr>
          <a:xfrm rot="5400000">
            <a:off x="5783448" y="3031591"/>
            <a:ext cx="85890" cy="2154653"/>
          </a:xfrm>
          <a:prstGeom prst="rightBrace">
            <a:avLst/>
          </a:prstGeom>
          <a:ln w="28575">
            <a:solidFill>
              <a:srgbClr val="9A12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ounded Rectangle 11"/>
          <p:cNvSpPr/>
          <p:nvPr/>
        </p:nvSpPr>
        <p:spPr>
          <a:xfrm>
            <a:off x="4563762" y="4321732"/>
            <a:ext cx="2671624" cy="1777579"/>
          </a:xfrm>
          <a:prstGeom prst="roundRect">
            <a:avLst/>
          </a:prstGeom>
          <a:solidFill>
            <a:schemeClr val="bg1"/>
          </a:solidFill>
          <a:ln w="19050">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400" u="sng" dirty="0">
                <a:solidFill>
                  <a:schemeClr val="accent1">
                    <a:lumMod val="50000"/>
                  </a:schemeClr>
                </a:solidFill>
              </a:rPr>
              <a:t>% Correct by Race/Ethnicity: </a:t>
            </a:r>
          </a:p>
          <a:p>
            <a:pPr marL="285750" indent="-285750">
              <a:lnSpc>
                <a:spcPct val="125000"/>
              </a:lnSpc>
              <a:buFont typeface="Wingdings" panose="05000000000000000000" pitchFamily="2" charset="2"/>
              <a:buChar char="§"/>
            </a:pPr>
            <a:r>
              <a:rPr lang="en-US" sz="1400" b="0" dirty="0">
                <a:solidFill>
                  <a:schemeClr val="accent1">
                    <a:lumMod val="50000"/>
                  </a:schemeClr>
                </a:solidFill>
              </a:rPr>
              <a:t>Hispanic, any-race: 68%</a:t>
            </a:r>
          </a:p>
          <a:p>
            <a:pPr marL="285750" indent="-285750">
              <a:lnSpc>
                <a:spcPct val="125000"/>
              </a:lnSpc>
              <a:buFont typeface="Wingdings" panose="05000000000000000000" pitchFamily="2" charset="2"/>
              <a:buChar char="§"/>
            </a:pPr>
            <a:r>
              <a:rPr lang="en-US" sz="1400" b="0" dirty="0">
                <a:solidFill>
                  <a:schemeClr val="accent1">
                    <a:lumMod val="50000"/>
                  </a:schemeClr>
                </a:solidFill>
              </a:rPr>
              <a:t>Asian, NH: 64%</a:t>
            </a:r>
          </a:p>
          <a:p>
            <a:pPr marL="285750" indent="-285750">
              <a:lnSpc>
                <a:spcPct val="125000"/>
              </a:lnSpc>
              <a:buFont typeface="Wingdings" panose="05000000000000000000" pitchFamily="2" charset="2"/>
              <a:buChar char="§"/>
            </a:pPr>
            <a:r>
              <a:rPr lang="en-US" sz="1400" b="0" dirty="0">
                <a:solidFill>
                  <a:schemeClr val="accent1">
                    <a:lumMod val="50000"/>
                  </a:schemeClr>
                </a:solidFill>
              </a:rPr>
              <a:t>Small sample race, NH: 57%</a:t>
            </a:r>
          </a:p>
          <a:p>
            <a:pPr marL="285750" indent="-285750">
              <a:lnSpc>
                <a:spcPct val="125000"/>
              </a:lnSpc>
              <a:buFont typeface="Wingdings" panose="05000000000000000000" pitchFamily="2" charset="2"/>
              <a:buChar char="§"/>
            </a:pPr>
            <a:r>
              <a:rPr lang="en-US" sz="1400" b="0" dirty="0">
                <a:solidFill>
                  <a:schemeClr val="accent1">
                    <a:lumMod val="50000"/>
                  </a:schemeClr>
                </a:solidFill>
              </a:rPr>
              <a:t>White, NH: 54% </a:t>
            </a:r>
          </a:p>
          <a:p>
            <a:pPr marL="285750" indent="-285750">
              <a:lnSpc>
                <a:spcPct val="125000"/>
              </a:lnSpc>
              <a:buFont typeface="Wingdings" panose="05000000000000000000" pitchFamily="2" charset="2"/>
              <a:buChar char="§"/>
            </a:pPr>
            <a:r>
              <a:rPr lang="en-US" sz="1400" b="0" dirty="0">
                <a:solidFill>
                  <a:schemeClr val="accent1">
                    <a:lumMod val="50000"/>
                  </a:schemeClr>
                </a:solidFill>
              </a:rPr>
              <a:t>Black/AA, NH: 48%</a:t>
            </a:r>
          </a:p>
          <a:p>
            <a:pPr marL="285750" indent="-285750">
              <a:lnSpc>
                <a:spcPct val="125000"/>
              </a:lnSpc>
              <a:buFont typeface="Wingdings" panose="05000000000000000000" pitchFamily="2" charset="2"/>
              <a:buChar char="§"/>
            </a:pPr>
            <a:endParaRPr lang="en-US" sz="1400" b="0" dirty="0">
              <a:solidFill>
                <a:schemeClr val="accent1">
                  <a:lumMod val="50000"/>
                </a:schemeClr>
              </a:solidFill>
            </a:endParaRPr>
          </a:p>
        </p:txBody>
      </p:sp>
    </p:spTree>
    <p:extLst>
      <p:ext uri="{BB962C8B-B14F-4D97-AF65-F5344CB8AC3E}">
        <p14:creationId xmlns:p14="http://schemas.microsoft.com/office/powerpoint/2010/main" val="428293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CE5588-8BE1-4AF4-B0B4-4E8A4D3F9712}" type="slidenum">
              <a:rPr lang="en-US" smtClean="0"/>
              <a:pPr/>
              <a:t>17</a:t>
            </a:fld>
            <a:endParaRPr lang="en-US" dirty="0"/>
          </a:p>
        </p:txBody>
      </p:sp>
      <p:graphicFrame>
        <p:nvGraphicFramePr>
          <p:cNvPr id="7" name="Chart 6"/>
          <p:cNvGraphicFramePr/>
          <p:nvPr>
            <p:extLst/>
          </p:nvPr>
        </p:nvGraphicFramePr>
        <p:xfrm>
          <a:off x="139484" y="1396999"/>
          <a:ext cx="9082007" cy="5298269"/>
        </p:xfrm>
        <a:graphic>
          <a:graphicData uri="http://schemas.openxmlformats.org/drawingml/2006/chart">
            <c:chart xmlns:c="http://schemas.openxmlformats.org/drawingml/2006/chart" xmlns:r="http://schemas.openxmlformats.org/officeDocument/2006/relationships" r:id="rId4"/>
          </a:graphicData>
        </a:graphic>
      </p:graphicFrame>
      <p:sp>
        <p:nvSpPr>
          <p:cNvPr id="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6" name="Rectangle 5"/>
          <p:cNvSpPr/>
          <p:nvPr/>
        </p:nvSpPr>
        <p:spPr>
          <a:xfrm>
            <a:off x="139484" y="4029410"/>
            <a:ext cx="8916026" cy="463248"/>
          </a:xfrm>
          <a:prstGeom prst="rect">
            <a:avLst/>
          </a:prstGeom>
          <a:noFill/>
          <a:ln w="28575">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Rectangle 7"/>
          <p:cNvSpPr/>
          <p:nvPr/>
        </p:nvSpPr>
        <p:spPr>
          <a:xfrm>
            <a:off x="139484" y="2167230"/>
            <a:ext cx="8916026" cy="1839622"/>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9484" y="4515216"/>
            <a:ext cx="8916026" cy="1484276"/>
          </a:xfrm>
          <a:prstGeom prst="rect">
            <a:avLst/>
          </a:pr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0" y="715963"/>
            <a:ext cx="6664325" cy="539750"/>
          </a:xfrm>
        </p:spPr>
        <p:txBody>
          <a:bodyPr/>
          <a:lstStyle/>
          <a:p>
            <a:r>
              <a:rPr lang="en-US" b="0" dirty="0" smtClean="0">
                <a:solidFill>
                  <a:prstClr val="white"/>
                </a:solidFill>
                <a:latin typeface="Calibri Light" panose="020F0302020204030204"/>
              </a:rPr>
              <a:t>Some misperceive the </a:t>
            </a:r>
            <a:r>
              <a:rPr lang="en-US" b="0" dirty="0">
                <a:solidFill>
                  <a:prstClr val="white"/>
                </a:solidFill>
                <a:latin typeface="Calibri Light" panose="020F0302020204030204"/>
              </a:rPr>
              <a:t>census’ purpose</a:t>
            </a:r>
            <a:endParaRPr lang="en-US" b="0" dirty="0">
              <a:latin typeface="+mj-lt"/>
            </a:endParaRPr>
          </a:p>
        </p:txBody>
      </p:sp>
      <p:sp>
        <p:nvSpPr>
          <p:cNvPr id="12" name="Rounded Rectangle 11"/>
          <p:cNvSpPr/>
          <p:nvPr/>
        </p:nvSpPr>
        <p:spPr>
          <a:xfrm>
            <a:off x="6235229" y="3201886"/>
            <a:ext cx="2788971" cy="413713"/>
          </a:xfrm>
          <a:prstGeom prst="roundRect">
            <a:avLst/>
          </a:prstGeom>
          <a:solidFill>
            <a:schemeClr val="bg1"/>
          </a:solidFill>
          <a:ln w="19050">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400" b="0" dirty="0">
                <a:solidFill>
                  <a:schemeClr val="accent1">
                    <a:lumMod val="50000"/>
                  </a:schemeClr>
                </a:solidFill>
              </a:rPr>
              <a:t>37% are unsure if it used this way</a:t>
            </a:r>
          </a:p>
        </p:txBody>
      </p:sp>
      <p:sp>
        <p:nvSpPr>
          <p:cNvPr id="13" name="Right Brace 12"/>
          <p:cNvSpPr/>
          <p:nvPr/>
        </p:nvSpPr>
        <p:spPr>
          <a:xfrm rot="5400000" flipH="1">
            <a:off x="7627350" y="3051390"/>
            <a:ext cx="233328" cy="1607185"/>
          </a:xfrm>
          <a:prstGeom prst="rightBrace">
            <a:avLst/>
          </a:prstGeom>
          <a:ln w="28575">
            <a:solidFill>
              <a:srgbClr val="9A12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Brace 15"/>
          <p:cNvSpPr/>
          <p:nvPr/>
        </p:nvSpPr>
        <p:spPr>
          <a:xfrm rot="5400000">
            <a:off x="8668282" y="4365536"/>
            <a:ext cx="135938" cy="377288"/>
          </a:xfrm>
          <a:prstGeom prst="rightBrace">
            <a:avLst/>
          </a:prstGeom>
          <a:ln w="28575">
            <a:solidFill>
              <a:srgbClr val="9A120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16"/>
          <p:cNvSpPr/>
          <p:nvPr/>
        </p:nvSpPr>
        <p:spPr>
          <a:xfrm>
            <a:off x="6337138" y="4728346"/>
            <a:ext cx="2671624" cy="1250430"/>
          </a:xfrm>
          <a:prstGeom prst="roundRect">
            <a:avLst/>
          </a:prstGeom>
          <a:solidFill>
            <a:schemeClr val="bg1"/>
          </a:solidFill>
          <a:ln w="19050">
            <a:solidFill>
              <a:srgbClr val="9A120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400" b="0" dirty="0">
                <a:solidFill>
                  <a:schemeClr val="accent1">
                    <a:lumMod val="50000"/>
                  </a:schemeClr>
                </a:solidFill>
              </a:rPr>
              <a:t>10% mistakenly think that the census is used to locate people living in the country without documentation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82" y="673717"/>
            <a:ext cx="554161" cy="554161"/>
          </a:xfrm>
          <a:prstGeom prst="rect">
            <a:avLst/>
          </a:prstGeom>
        </p:spPr>
      </p:pic>
    </p:spTree>
    <p:extLst>
      <p:ext uri="{BB962C8B-B14F-4D97-AF65-F5344CB8AC3E}">
        <p14:creationId xmlns:p14="http://schemas.microsoft.com/office/powerpoint/2010/main" val="3489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18</a:t>
            </a:fld>
            <a:endParaRPr lang="en-US" dirty="0"/>
          </a:p>
        </p:txBody>
      </p:sp>
      <p:sp>
        <p:nvSpPr>
          <p:cNvPr id="133" name="Title 1"/>
          <p:cNvSpPr txBox="1">
            <a:spLocks/>
          </p:cNvSpPr>
          <p:nvPr/>
        </p:nvSpPr>
        <p:spPr>
          <a:xfrm>
            <a:off x="1205050" y="3146267"/>
            <a:ext cx="5336427"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Potential Concerns &amp; Attitudinal Barriers</a:t>
            </a: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11" name="Oval 10"/>
          <p:cNvSpPr/>
          <p:nvPr/>
        </p:nvSpPr>
        <p:spPr>
          <a:xfrm>
            <a:off x="417212" y="3046547"/>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83" y="3163449"/>
            <a:ext cx="530578" cy="530578"/>
          </a:xfrm>
          <a:prstGeom prst="rect">
            <a:avLst/>
          </a:prstGeom>
        </p:spPr>
      </p:pic>
      <p:sp>
        <p:nvSpPr>
          <p:cNvPr id="10" name="Oval 9"/>
          <p:cNvSpPr/>
          <p:nvPr/>
        </p:nvSpPr>
        <p:spPr>
          <a:xfrm>
            <a:off x="413483" y="3033128"/>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30" y="3130203"/>
            <a:ext cx="560438" cy="560438"/>
          </a:xfrm>
          <a:prstGeom prst="rect">
            <a:avLst/>
          </a:prstGeom>
        </p:spPr>
      </p:pic>
    </p:spTree>
    <p:extLst>
      <p:ext uri="{BB962C8B-B14F-4D97-AF65-F5344CB8AC3E}">
        <p14:creationId xmlns:p14="http://schemas.microsoft.com/office/powerpoint/2010/main" val="3953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0"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mj-lt"/>
              </a:rPr>
              <a:t>Outline</a:t>
            </a:r>
          </a:p>
        </p:txBody>
      </p:sp>
      <p:sp>
        <p:nvSpPr>
          <p:cNvPr id="4" name="Slide Number Placeholder 3"/>
          <p:cNvSpPr>
            <a:spLocks noGrp="1"/>
          </p:cNvSpPr>
          <p:nvPr>
            <p:ph type="sldNum" sz="quarter" idx="12"/>
          </p:nvPr>
        </p:nvSpPr>
        <p:spPr/>
        <p:txBody>
          <a:bodyPr/>
          <a:lstStyle/>
          <a:p>
            <a:fld id="{A6CE5588-8BE1-4AF4-B0B4-4E8A4D3F9712}" type="slidenum">
              <a:rPr lang="en-US" smtClean="0"/>
              <a:pPr/>
              <a:t>1</a:t>
            </a:fld>
            <a:endParaRPr lang="en-US" dirty="0"/>
          </a:p>
        </p:txBody>
      </p:sp>
      <p:grpSp>
        <p:nvGrpSpPr>
          <p:cNvPr id="6" name="Group 5"/>
          <p:cNvGrpSpPr/>
          <p:nvPr/>
        </p:nvGrpSpPr>
        <p:grpSpPr>
          <a:xfrm>
            <a:off x="359834" y="1520314"/>
            <a:ext cx="466585" cy="407343"/>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1</a:t>
              </a:r>
            </a:p>
          </p:txBody>
        </p:sp>
      </p:grpSp>
      <p:sp>
        <p:nvSpPr>
          <p:cNvPr id="133" name="Title 1"/>
          <p:cNvSpPr txBox="1">
            <a:spLocks/>
          </p:cNvSpPr>
          <p:nvPr/>
        </p:nvSpPr>
        <p:spPr>
          <a:xfrm>
            <a:off x="964760" y="1467419"/>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a:latin typeface="+mj-lt"/>
              </a:rPr>
              <a:t>CBAMS Overview</a:t>
            </a:r>
          </a:p>
        </p:txBody>
      </p:sp>
      <p:sp>
        <p:nvSpPr>
          <p:cNvPr id="134" name="Title 1"/>
          <p:cNvSpPr txBox="1">
            <a:spLocks/>
          </p:cNvSpPr>
          <p:nvPr/>
        </p:nvSpPr>
        <p:spPr>
          <a:xfrm>
            <a:off x="964760" y="1978433"/>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a:latin typeface="+mj-lt"/>
              </a:rPr>
              <a:t>Study Design</a:t>
            </a:r>
          </a:p>
        </p:txBody>
      </p:sp>
      <p:sp>
        <p:nvSpPr>
          <p:cNvPr id="135" name="Title 1"/>
          <p:cNvSpPr txBox="1">
            <a:spLocks/>
          </p:cNvSpPr>
          <p:nvPr/>
        </p:nvSpPr>
        <p:spPr>
          <a:xfrm>
            <a:off x="964759" y="248944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a:latin typeface="+mj-lt"/>
              </a:rPr>
              <a:t>Key Findings</a:t>
            </a:r>
          </a:p>
        </p:txBody>
      </p:sp>
      <p:sp>
        <p:nvSpPr>
          <p:cNvPr id="139" name="Title 1"/>
          <p:cNvSpPr txBox="1">
            <a:spLocks/>
          </p:cNvSpPr>
          <p:nvPr/>
        </p:nvSpPr>
        <p:spPr>
          <a:xfrm>
            <a:off x="1597802" y="3030832"/>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Intent to Respond</a:t>
            </a:r>
            <a:endParaRPr lang="en-US" sz="2000" b="0" dirty="0">
              <a:latin typeface="+mj-lt"/>
            </a:endParaRPr>
          </a:p>
        </p:txBody>
      </p:sp>
      <p:sp>
        <p:nvSpPr>
          <p:cNvPr id="140" name="Title 1"/>
          <p:cNvSpPr txBox="1">
            <a:spLocks/>
          </p:cNvSpPr>
          <p:nvPr/>
        </p:nvSpPr>
        <p:spPr>
          <a:xfrm>
            <a:off x="1597799" y="3541846"/>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Knowledge Gaps</a:t>
            </a:r>
            <a:endParaRPr lang="en-US" sz="2000" b="0" dirty="0">
              <a:latin typeface="+mj-lt"/>
            </a:endParaRPr>
          </a:p>
        </p:txBody>
      </p:sp>
      <p:sp>
        <p:nvSpPr>
          <p:cNvPr id="141" name="Title 1"/>
          <p:cNvSpPr txBox="1">
            <a:spLocks/>
          </p:cNvSpPr>
          <p:nvPr/>
        </p:nvSpPr>
        <p:spPr>
          <a:xfrm>
            <a:off x="964760" y="5119658"/>
            <a:ext cx="5151560"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2020 CBAMS Conclusions &amp; Recommendations</a:t>
            </a:r>
            <a:endParaRPr lang="en-US" sz="2000"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62575"/>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36" name="Group 35"/>
          <p:cNvGrpSpPr/>
          <p:nvPr/>
        </p:nvGrpSpPr>
        <p:grpSpPr>
          <a:xfrm>
            <a:off x="359834" y="2036088"/>
            <a:ext cx="466585" cy="407343"/>
            <a:chOff x="3868615" y="1463040"/>
            <a:chExt cx="708660" cy="708660"/>
          </a:xfrm>
        </p:grpSpPr>
        <p:sp>
          <p:nvSpPr>
            <p:cNvPr id="37" name="Oval 36"/>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38" name="Oval 37"/>
            <p:cNvSpPr/>
            <p:nvPr/>
          </p:nvSpPr>
          <p:spPr>
            <a:xfrm>
              <a:off x="3902905"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2</a:t>
              </a:r>
            </a:p>
          </p:txBody>
        </p:sp>
      </p:grpSp>
      <p:grpSp>
        <p:nvGrpSpPr>
          <p:cNvPr id="40" name="Group 39"/>
          <p:cNvGrpSpPr/>
          <p:nvPr/>
        </p:nvGrpSpPr>
        <p:grpSpPr>
          <a:xfrm>
            <a:off x="359834" y="2551862"/>
            <a:ext cx="466585" cy="407343"/>
            <a:chOff x="3868615" y="1463040"/>
            <a:chExt cx="708660" cy="708660"/>
          </a:xfrm>
        </p:grpSpPr>
        <p:sp>
          <p:nvSpPr>
            <p:cNvPr id="41" name="Oval 40"/>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42" name="Oval 41"/>
            <p:cNvSpPr/>
            <p:nvPr/>
          </p:nvSpPr>
          <p:spPr>
            <a:xfrm>
              <a:off x="3902905"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3</a:t>
              </a:r>
            </a:p>
          </p:txBody>
        </p:sp>
      </p:grpSp>
      <p:grpSp>
        <p:nvGrpSpPr>
          <p:cNvPr id="46" name="Group 45"/>
          <p:cNvGrpSpPr/>
          <p:nvPr/>
        </p:nvGrpSpPr>
        <p:grpSpPr>
          <a:xfrm>
            <a:off x="992876" y="3102767"/>
            <a:ext cx="466585" cy="407343"/>
            <a:chOff x="3868615" y="1463040"/>
            <a:chExt cx="708660" cy="708660"/>
          </a:xfrm>
        </p:grpSpPr>
        <p:sp>
          <p:nvSpPr>
            <p:cNvPr id="47" name="Oval 46"/>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48" name="Oval 47"/>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A</a:t>
              </a:r>
            </a:p>
          </p:txBody>
        </p:sp>
      </p:grpSp>
      <p:grpSp>
        <p:nvGrpSpPr>
          <p:cNvPr id="49" name="Group 48"/>
          <p:cNvGrpSpPr/>
          <p:nvPr/>
        </p:nvGrpSpPr>
        <p:grpSpPr>
          <a:xfrm>
            <a:off x="992876" y="3618541"/>
            <a:ext cx="466585" cy="407343"/>
            <a:chOff x="3868615" y="1463040"/>
            <a:chExt cx="708660" cy="708660"/>
          </a:xfrm>
        </p:grpSpPr>
        <p:sp>
          <p:nvSpPr>
            <p:cNvPr id="50" name="Oval 49"/>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51" name="Oval 50"/>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B</a:t>
              </a:r>
            </a:p>
          </p:txBody>
        </p:sp>
      </p:grpSp>
      <p:grpSp>
        <p:nvGrpSpPr>
          <p:cNvPr id="55" name="Group 54"/>
          <p:cNvGrpSpPr/>
          <p:nvPr/>
        </p:nvGrpSpPr>
        <p:grpSpPr>
          <a:xfrm>
            <a:off x="359834" y="5201113"/>
            <a:ext cx="466585" cy="407343"/>
            <a:chOff x="3868615" y="1463040"/>
            <a:chExt cx="708660" cy="708660"/>
          </a:xfrm>
        </p:grpSpPr>
        <p:sp>
          <p:nvSpPr>
            <p:cNvPr id="56" name="Oval 55"/>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57" name="Oval 56"/>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4</a:t>
              </a:r>
            </a:p>
          </p:txBody>
        </p:sp>
      </p:grpSp>
      <p:sp>
        <p:nvSpPr>
          <p:cNvPr id="39" name="Title 1"/>
          <p:cNvSpPr txBox="1">
            <a:spLocks/>
          </p:cNvSpPr>
          <p:nvPr/>
        </p:nvSpPr>
        <p:spPr>
          <a:xfrm>
            <a:off x="1597803" y="4097626"/>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Potential Concerns &amp; Attitudinal Barriers</a:t>
            </a:r>
            <a:endParaRPr lang="en-US" sz="2000" b="0" dirty="0">
              <a:latin typeface="+mj-lt"/>
            </a:endParaRPr>
          </a:p>
        </p:txBody>
      </p:sp>
      <p:sp>
        <p:nvSpPr>
          <p:cNvPr id="52" name="Title 1"/>
          <p:cNvSpPr txBox="1">
            <a:spLocks/>
          </p:cNvSpPr>
          <p:nvPr/>
        </p:nvSpPr>
        <p:spPr>
          <a:xfrm>
            <a:off x="1597800" y="4608640"/>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Potential Motivators </a:t>
            </a:r>
            <a:r>
              <a:rPr lang="en-US" sz="2000" b="0" dirty="0">
                <a:latin typeface="+mj-lt"/>
              </a:rPr>
              <a:t>&amp; Facilitators </a:t>
            </a:r>
          </a:p>
        </p:txBody>
      </p:sp>
      <p:grpSp>
        <p:nvGrpSpPr>
          <p:cNvPr id="53" name="Group 52"/>
          <p:cNvGrpSpPr/>
          <p:nvPr/>
        </p:nvGrpSpPr>
        <p:grpSpPr>
          <a:xfrm>
            <a:off x="992877" y="4169561"/>
            <a:ext cx="466585" cy="407343"/>
            <a:chOff x="3868615" y="1463040"/>
            <a:chExt cx="708660" cy="708660"/>
          </a:xfrm>
        </p:grpSpPr>
        <p:sp>
          <p:nvSpPr>
            <p:cNvPr id="54" name="Oval 53"/>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58" name="Oval 57"/>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C</a:t>
              </a:r>
            </a:p>
          </p:txBody>
        </p:sp>
      </p:grpSp>
      <p:grpSp>
        <p:nvGrpSpPr>
          <p:cNvPr id="59" name="Group 58"/>
          <p:cNvGrpSpPr/>
          <p:nvPr/>
        </p:nvGrpSpPr>
        <p:grpSpPr>
          <a:xfrm>
            <a:off x="992877" y="4685335"/>
            <a:ext cx="466585" cy="407343"/>
            <a:chOff x="3868615" y="1463040"/>
            <a:chExt cx="708660" cy="708660"/>
          </a:xfrm>
        </p:grpSpPr>
        <p:sp>
          <p:nvSpPr>
            <p:cNvPr id="60" name="Oval 59"/>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61" name="Oval 60"/>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D</a:t>
              </a:r>
            </a:p>
          </p:txBody>
        </p:sp>
      </p:grpSp>
      <p:grpSp>
        <p:nvGrpSpPr>
          <p:cNvPr id="43" name="Group 42"/>
          <p:cNvGrpSpPr/>
          <p:nvPr/>
        </p:nvGrpSpPr>
        <p:grpSpPr>
          <a:xfrm>
            <a:off x="359834" y="5658957"/>
            <a:ext cx="466585" cy="407343"/>
            <a:chOff x="3868615" y="1463040"/>
            <a:chExt cx="708660" cy="708660"/>
          </a:xfrm>
        </p:grpSpPr>
        <p:sp>
          <p:nvSpPr>
            <p:cNvPr id="44" name="Oval 43"/>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45" name="Oval 44"/>
            <p:cNvSpPr/>
            <p:nvPr/>
          </p:nvSpPr>
          <p:spPr>
            <a:xfrm>
              <a:off x="3902909" y="1497330"/>
              <a:ext cx="640081" cy="640081"/>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5</a:t>
              </a:r>
            </a:p>
          </p:txBody>
        </p:sp>
      </p:grpSp>
      <p:sp>
        <p:nvSpPr>
          <p:cNvPr id="65" name="Title 1"/>
          <p:cNvSpPr txBox="1">
            <a:spLocks/>
          </p:cNvSpPr>
          <p:nvPr/>
        </p:nvSpPr>
        <p:spPr>
          <a:xfrm>
            <a:off x="942186" y="555778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b="0" dirty="0" smtClean="0">
                <a:latin typeface="+mj-lt"/>
              </a:rPr>
              <a:t>2020 CBAMS Mindsets</a:t>
            </a:r>
            <a:endParaRPr lang="en-US" sz="2000" b="0" dirty="0">
              <a:latin typeface="+mj-lt"/>
            </a:endParaRPr>
          </a:p>
        </p:txBody>
      </p:sp>
    </p:spTree>
    <p:extLst>
      <p:ext uri="{BB962C8B-B14F-4D97-AF65-F5344CB8AC3E}">
        <p14:creationId xmlns:p14="http://schemas.microsoft.com/office/powerpoint/2010/main" val="26146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2717349" y="1700803"/>
            <a:ext cx="3692826" cy="764383"/>
            <a:chOff x="512462" y="1773986"/>
            <a:chExt cx="3692826" cy="764383"/>
          </a:xfrm>
        </p:grpSpPr>
        <p:grpSp>
          <p:nvGrpSpPr>
            <p:cNvPr id="69" name="Group 68"/>
            <p:cNvGrpSpPr/>
            <p:nvPr/>
          </p:nvGrpSpPr>
          <p:grpSpPr>
            <a:xfrm>
              <a:off x="512462" y="1773986"/>
              <a:ext cx="3692826" cy="764383"/>
              <a:chOff x="512462" y="1773986"/>
              <a:chExt cx="3692826" cy="764383"/>
            </a:xfrm>
          </p:grpSpPr>
          <p:sp>
            <p:nvSpPr>
              <p:cNvPr id="71" name="TextBox 70"/>
              <p:cNvSpPr txBox="1"/>
              <p:nvPr/>
            </p:nvSpPr>
            <p:spPr>
              <a:xfrm>
                <a:off x="1304182" y="1773986"/>
                <a:ext cx="2901106" cy="400110"/>
              </a:xfrm>
              <a:prstGeom prst="rect">
                <a:avLst/>
              </a:prstGeom>
              <a:noFill/>
            </p:spPr>
            <p:txBody>
              <a:bodyPr wrap="square" rtlCol="0">
                <a:spAutoFit/>
              </a:bodyPr>
              <a:lstStyle/>
              <a:p>
                <a:r>
                  <a:rPr lang="en-US" sz="2000" dirty="0">
                    <a:solidFill>
                      <a:srgbClr val="214056"/>
                    </a:solidFill>
                    <a:latin typeface="Calibri "/>
                  </a:rPr>
                  <a:t>Apathy &amp; Efficacy </a:t>
                </a:r>
              </a:p>
            </p:txBody>
          </p:sp>
          <p:grpSp>
            <p:nvGrpSpPr>
              <p:cNvPr id="72" name="Group 71"/>
              <p:cNvGrpSpPr/>
              <p:nvPr/>
            </p:nvGrpSpPr>
            <p:grpSpPr>
              <a:xfrm>
                <a:off x="512462" y="1773986"/>
                <a:ext cx="3692826" cy="764383"/>
                <a:chOff x="315612" y="1786906"/>
                <a:chExt cx="3692826" cy="764383"/>
              </a:xfrm>
            </p:grpSpPr>
            <p:sp>
              <p:nvSpPr>
                <p:cNvPr id="73" name="Oval 72"/>
                <p:cNvSpPr/>
                <p:nvPr/>
              </p:nvSpPr>
              <p:spPr>
                <a:xfrm>
                  <a:off x="315612" y="1786906"/>
                  <a:ext cx="768121" cy="764383"/>
                </a:xfrm>
                <a:prstGeom prst="ellipse">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74" name="Straight Connector 73"/>
                <p:cNvCxnSpPr/>
                <p:nvPr/>
              </p:nvCxnSpPr>
              <p:spPr>
                <a:xfrm>
                  <a:off x="745067" y="2156178"/>
                  <a:ext cx="326337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grpSp>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45" y="1885951"/>
              <a:ext cx="517014" cy="517014"/>
            </a:xfrm>
            <a:prstGeom prst="rect">
              <a:avLst/>
            </a:prstGeom>
          </p:spPr>
        </p:pic>
      </p:grpSp>
      <p:grpSp>
        <p:nvGrpSpPr>
          <p:cNvPr id="75" name="Group 74"/>
          <p:cNvGrpSpPr/>
          <p:nvPr/>
        </p:nvGrpSpPr>
        <p:grpSpPr>
          <a:xfrm>
            <a:off x="2717349" y="3647171"/>
            <a:ext cx="3692826" cy="764383"/>
            <a:chOff x="512248" y="4074790"/>
            <a:chExt cx="3692826" cy="764383"/>
          </a:xfrm>
        </p:grpSpPr>
        <p:grpSp>
          <p:nvGrpSpPr>
            <p:cNvPr id="76" name="Group 75"/>
            <p:cNvGrpSpPr/>
            <p:nvPr/>
          </p:nvGrpSpPr>
          <p:grpSpPr>
            <a:xfrm>
              <a:off x="512248" y="4074790"/>
              <a:ext cx="3692826" cy="764383"/>
              <a:chOff x="512462" y="1773986"/>
              <a:chExt cx="3692826" cy="764383"/>
            </a:xfrm>
          </p:grpSpPr>
          <p:grpSp>
            <p:nvGrpSpPr>
              <p:cNvPr id="78" name="Group 77"/>
              <p:cNvGrpSpPr/>
              <p:nvPr/>
            </p:nvGrpSpPr>
            <p:grpSpPr>
              <a:xfrm>
                <a:off x="512462" y="1773986"/>
                <a:ext cx="3692826" cy="764383"/>
                <a:chOff x="315612" y="1786906"/>
                <a:chExt cx="3692826" cy="764383"/>
              </a:xfrm>
            </p:grpSpPr>
            <p:sp>
              <p:nvSpPr>
                <p:cNvPr id="80" name="Oval 79"/>
                <p:cNvSpPr/>
                <p:nvPr/>
              </p:nvSpPr>
              <p:spPr>
                <a:xfrm>
                  <a:off x="315612" y="1786906"/>
                  <a:ext cx="768121" cy="764383"/>
                </a:xfrm>
                <a:prstGeom prst="ellipse">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81" name="Straight Connector 80"/>
                <p:cNvCxnSpPr/>
                <p:nvPr/>
              </p:nvCxnSpPr>
              <p:spPr>
                <a:xfrm>
                  <a:off x="745067" y="2156178"/>
                  <a:ext cx="326337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79" name="TextBox 78"/>
              <p:cNvSpPr txBox="1"/>
              <p:nvPr/>
            </p:nvSpPr>
            <p:spPr>
              <a:xfrm>
                <a:off x="1304396" y="1802234"/>
                <a:ext cx="2611481" cy="707886"/>
              </a:xfrm>
              <a:prstGeom prst="rect">
                <a:avLst/>
              </a:prstGeom>
              <a:noFill/>
            </p:spPr>
            <p:txBody>
              <a:bodyPr wrap="square" rtlCol="0">
                <a:spAutoFit/>
              </a:bodyPr>
              <a:lstStyle/>
              <a:p>
                <a:r>
                  <a:rPr lang="en-US" sz="2000" dirty="0">
                    <a:solidFill>
                      <a:srgbClr val="214056"/>
                    </a:solidFill>
                    <a:latin typeface="Calibri "/>
                  </a:rPr>
                  <a:t>Fear of Repercussions</a:t>
                </a:r>
              </a:p>
            </p:txBody>
          </p:sp>
        </p:grpSp>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69" y="4143295"/>
              <a:ext cx="554161" cy="554161"/>
            </a:xfrm>
            <a:prstGeom prst="rect">
              <a:avLst/>
            </a:prstGeom>
          </p:spPr>
        </p:pic>
      </p:grpSp>
      <p:grpSp>
        <p:nvGrpSpPr>
          <p:cNvPr id="82" name="Group 81"/>
          <p:cNvGrpSpPr/>
          <p:nvPr/>
        </p:nvGrpSpPr>
        <p:grpSpPr>
          <a:xfrm>
            <a:off x="2717349" y="2673987"/>
            <a:ext cx="4079853" cy="764383"/>
            <a:chOff x="4672417" y="1773986"/>
            <a:chExt cx="4079853" cy="764383"/>
          </a:xfrm>
        </p:grpSpPr>
        <p:grpSp>
          <p:nvGrpSpPr>
            <p:cNvPr id="83" name="Group 82"/>
            <p:cNvGrpSpPr/>
            <p:nvPr/>
          </p:nvGrpSpPr>
          <p:grpSpPr>
            <a:xfrm>
              <a:off x="4672417" y="1773986"/>
              <a:ext cx="4079853" cy="764383"/>
              <a:chOff x="512462" y="1773986"/>
              <a:chExt cx="4079853" cy="764383"/>
            </a:xfrm>
          </p:grpSpPr>
          <p:grpSp>
            <p:nvGrpSpPr>
              <p:cNvPr id="85" name="Group 84"/>
              <p:cNvGrpSpPr/>
              <p:nvPr/>
            </p:nvGrpSpPr>
            <p:grpSpPr>
              <a:xfrm>
                <a:off x="512462" y="1773986"/>
                <a:ext cx="3692826" cy="764383"/>
                <a:chOff x="315612" y="1786906"/>
                <a:chExt cx="3692826" cy="764383"/>
              </a:xfrm>
            </p:grpSpPr>
            <p:sp>
              <p:nvSpPr>
                <p:cNvPr id="87" name="Oval 86"/>
                <p:cNvSpPr/>
                <p:nvPr/>
              </p:nvSpPr>
              <p:spPr>
                <a:xfrm>
                  <a:off x="315612" y="1786906"/>
                  <a:ext cx="768121" cy="764383"/>
                </a:xfrm>
                <a:prstGeom prst="ellipse">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88" name="Straight Connector 87"/>
                <p:cNvCxnSpPr/>
                <p:nvPr/>
              </p:nvCxnSpPr>
              <p:spPr>
                <a:xfrm>
                  <a:off x="745067" y="2156178"/>
                  <a:ext cx="326337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86" name="TextBox 85"/>
              <p:cNvSpPr txBox="1"/>
              <p:nvPr/>
            </p:nvSpPr>
            <p:spPr>
              <a:xfrm>
                <a:off x="1261754" y="1785108"/>
                <a:ext cx="3330561" cy="707886"/>
              </a:xfrm>
              <a:prstGeom prst="rect">
                <a:avLst/>
              </a:prstGeom>
              <a:noFill/>
            </p:spPr>
            <p:txBody>
              <a:bodyPr wrap="square" rtlCol="0">
                <a:spAutoFit/>
              </a:bodyPr>
              <a:lstStyle/>
              <a:p>
                <a:r>
                  <a:rPr lang="en-US" sz="2000" dirty="0">
                    <a:solidFill>
                      <a:srgbClr val="214056"/>
                    </a:solidFill>
                    <a:latin typeface="Calibri "/>
                  </a:rPr>
                  <a:t>Concerns about data confidentiality &amp; privacy</a:t>
                </a:r>
              </a:p>
            </p:txBody>
          </p:sp>
        </p:grpSp>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6916" y="1876295"/>
              <a:ext cx="516275" cy="516275"/>
            </a:xfrm>
            <a:prstGeom prst="rect">
              <a:avLst/>
            </a:prstGeom>
          </p:spPr>
        </p:pic>
      </p:grpSp>
      <p:grpSp>
        <p:nvGrpSpPr>
          <p:cNvPr id="89" name="Group 88"/>
          <p:cNvGrpSpPr/>
          <p:nvPr/>
        </p:nvGrpSpPr>
        <p:grpSpPr>
          <a:xfrm>
            <a:off x="2717349" y="4620355"/>
            <a:ext cx="3699383" cy="764383"/>
            <a:chOff x="4672417" y="4074790"/>
            <a:chExt cx="3699383" cy="764383"/>
          </a:xfrm>
        </p:grpSpPr>
        <p:grpSp>
          <p:nvGrpSpPr>
            <p:cNvPr id="90" name="Group 89"/>
            <p:cNvGrpSpPr/>
            <p:nvPr/>
          </p:nvGrpSpPr>
          <p:grpSpPr>
            <a:xfrm>
              <a:off x="4672417" y="4074790"/>
              <a:ext cx="3699383" cy="764383"/>
              <a:chOff x="512462" y="1773986"/>
              <a:chExt cx="3699383" cy="764383"/>
            </a:xfrm>
          </p:grpSpPr>
          <p:grpSp>
            <p:nvGrpSpPr>
              <p:cNvPr id="92" name="Group 91"/>
              <p:cNvGrpSpPr/>
              <p:nvPr/>
            </p:nvGrpSpPr>
            <p:grpSpPr>
              <a:xfrm>
                <a:off x="512462" y="1773986"/>
                <a:ext cx="3692826" cy="764383"/>
                <a:chOff x="315612" y="1786906"/>
                <a:chExt cx="3692826" cy="764383"/>
              </a:xfrm>
            </p:grpSpPr>
            <p:sp>
              <p:nvSpPr>
                <p:cNvPr id="94" name="Oval 93"/>
                <p:cNvSpPr/>
                <p:nvPr/>
              </p:nvSpPr>
              <p:spPr>
                <a:xfrm>
                  <a:off x="315612" y="1786906"/>
                  <a:ext cx="768121" cy="764383"/>
                </a:xfrm>
                <a:prstGeom prst="ellipse">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95" name="Straight Connector 94"/>
                <p:cNvCxnSpPr/>
                <p:nvPr/>
              </p:nvCxnSpPr>
              <p:spPr>
                <a:xfrm>
                  <a:off x="745067" y="2156178"/>
                  <a:ext cx="326337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93" name="TextBox 92"/>
              <p:cNvSpPr txBox="1"/>
              <p:nvPr/>
            </p:nvSpPr>
            <p:spPr>
              <a:xfrm>
                <a:off x="1310739" y="1792465"/>
                <a:ext cx="2901106" cy="400110"/>
              </a:xfrm>
              <a:prstGeom prst="rect">
                <a:avLst/>
              </a:prstGeom>
              <a:noFill/>
            </p:spPr>
            <p:txBody>
              <a:bodyPr wrap="square" rtlCol="0" anchor="b">
                <a:spAutoFit/>
              </a:bodyPr>
              <a:lstStyle/>
              <a:p>
                <a:r>
                  <a:rPr lang="en-US" sz="2000" dirty="0">
                    <a:solidFill>
                      <a:srgbClr val="214056"/>
                    </a:solidFill>
                    <a:latin typeface="Calibri "/>
                  </a:rPr>
                  <a:t>Distrust in Government</a:t>
                </a:r>
              </a:p>
            </p:txBody>
          </p:sp>
        </p:grpSp>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4557" y="4149405"/>
              <a:ext cx="522889" cy="522889"/>
            </a:xfrm>
            <a:prstGeom prst="rect">
              <a:avLst/>
            </a:prstGeom>
          </p:spPr>
        </p:pic>
      </p:grpSp>
      <p:sp>
        <p:nvSpPr>
          <p:cNvPr id="16" name="Title 1"/>
          <p:cNvSpPr>
            <a:spLocks noGrp="1"/>
          </p:cNvSpPr>
          <p:nvPr>
            <p:ph type="title"/>
          </p:nvPr>
        </p:nvSpPr>
        <p:spPr>
          <a:xfrm>
            <a:off x="0" y="716394"/>
            <a:ext cx="6742706" cy="539299"/>
          </a:xfrm>
        </p:spPr>
        <p:txBody>
          <a:bodyPr/>
          <a:lstStyle/>
          <a:p>
            <a:r>
              <a:rPr lang="en-US" b="0" dirty="0" smtClean="0">
                <a:latin typeface="+mj-lt"/>
              </a:rPr>
              <a:t>Potential </a:t>
            </a:r>
            <a:r>
              <a:rPr lang="en-US" b="0" dirty="0">
                <a:latin typeface="+mj-lt"/>
              </a:rPr>
              <a:t>barriers to participation in the 2020 Census</a:t>
            </a:r>
          </a:p>
        </p:txBody>
      </p:sp>
      <p:sp>
        <p:nvSpPr>
          <p:cNvPr id="10" name="Slide Number Placeholder 2"/>
          <p:cNvSpPr>
            <a:spLocks noGrp="1"/>
          </p:cNvSpPr>
          <p:nvPr>
            <p:ph type="sldNum" sz="quarter" idx="12"/>
          </p:nvPr>
        </p:nvSpPr>
        <p:spPr>
          <a:xfrm>
            <a:off x="107820" y="6177219"/>
            <a:ext cx="393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78DB4-9B43-4B7B-B925-7BD59C52905D}" type="slidenum">
              <a:rPr lang="en-US" dirty="0">
                <a:solidFill>
                  <a:prstClr val="black">
                    <a:tint val="75000"/>
                  </a:prstClr>
                </a:solidFill>
              </a:rPr>
              <a:t>19</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sp>
        <p:nvSpPr>
          <p:cNvPr id="14"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Authorized Use Only</a:t>
            </a:r>
          </a:p>
        </p:txBody>
      </p:sp>
      <p:grpSp>
        <p:nvGrpSpPr>
          <p:cNvPr id="12" name="Group 11"/>
          <p:cNvGrpSpPr/>
          <p:nvPr/>
        </p:nvGrpSpPr>
        <p:grpSpPr>
          <a:xfrm>
            <a:off x="2717349" y="5593538"/>
            <a:ext cx="3692826" cy="764383"/>
            <a:chOff x="2525563" y="5368632"/>
            <a:chExt cx="3692826" cy="764383"/>
          </a:xfrm>
        </p:grpSpPr>
        <p:grpSp>
          <p:nvGrpSpPr>
            <p:cNvPr id="34" name="Group 33"/>
            <p:cNvGrpSpPr/>
            <p:nvPr/>
          </p:nvGrpSpPr>
          <p:grpSpPr>
            <a:xfrm>
              <a:off x="2525563" y="5368632"/>
              <a:ext cx="3692826" cy="764383"/>
              <a:chOff x="512462" y="1773986"/>
              <a:chExt cx="3692826" cy="764383"/>
            </a:xfrm>
          </p:grpSpPr>
          <p:grpSp>
            <p:nvGrpSpPr>
              <p:cNvPr id="36" name="Group 35"/>
              <p:cNvGrpSpPr/>
              <p:nvPr/>
            </p:nvGrpSpPr>
            <p:grpSpPr>
              <a:xfrm>
                <a:off x="512462" y="1773986"/>
                <a:ext cx="3692826" cy="764383"/>
                <a:chOff x="315612" y="1786906"/>
                <a:chExt cx="3692826" cy="764383"/>
              </a:xfrm>
            </p:grpSpPr>
            <p:sp>
              <p:nvSpPr>
                <p:cNvPr id="38" name="Oval 37"/>
                <p:cNvSpPr/>
                <p:nvPr/>
              </p:nvSpPr>
              <p:spPr>
                <a:xfrm>
                  <a:off x="315612" y="1786906"/>
                  <a:ext cx="768121" cy="764383"/>
                </a:xfrm>
                <a:prstGeom prst="ellipse">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39" name="Straight Connector 38"/>
                <p:cNvCxnSpPr/>
                <p:nvPr/>
              </p:nvCxnSpPr>
              <p:spPr>
                <a:xfrm>
                  <a:off x="745067" y="2170230"/>
                  <a:ext cx="3263371" cy="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37" name="TextBox 36"/>
              <p:cNvSpPr txBox="1"/>
              <p:nvPr/>
            </p:nvSpPr>
            <p:spPr>
              <a:xfrm>
                <a:off x="1304182" y="1795225"/>
                <a:ext cx="2788872" cy="707886"/>
              </a:xfrm>
              <a:prstGeom prst="rect">
                <a:avLst/>
              </a:prstGeom>
              <a:noFill/>
            </p:spPr>
            <p:txBody>
              <a:bodyPr wrap="square" rtlCol="0">
                <a:spAutoFit/>
              </a:bodyPr>
              <a:lstStyle/>
              <a:p>
                <a:r>
                  <a:rPr lang="en-US" sz="2000" dirty="0">
                    <a:solidFill>
                      <a:srgbClr val="214056"/>
                    </a:solidFill>
                    <a:latin typeface="Calibri "/>
                  </a:rPr>
                  <a:t>Few Perceived Personal Benefits</a:t>
                </a:r>
              </a:p>
            </p:txBody>
          </p:sp>
        </p:grpSp>
        <p:pic>
          <p:nvPicPr>
            <p:cNvPr id="11" name="Picture 10"/>
            <p:cNvPicPr>
              <a:picLocks noChangeAspect="1"/>
            </p:cNvPicPr>
            <p:nvPr/>
          </p:nvPicPr>
          <p:blipFill rotWithShape="1">
            <a:blip r:embed="rId8">
              <a:clrChange>
                <a:clrFrom>
                  <a:srgbClr val="FFFFFF"/>
                </a:clrFrom>
                <a:clrTo>
                  <a:srgbClr val="FFFFFF">
                    <a:alpha val="0"/>
                  </a:srgbClr>
                </a:clrTo>
              </a:clrChange>
            </a:blip>
            <a:srcRect t="12598"/>
            <a:stretch/>
          </p:blipFill>
          <p:spPr>
            <a:xfrm>
              <a:off x="2657082" y="5458189"/>
              <a:ext cx="542846" cy="561862"/>
            </a:xfrm>
            <a:prstGeom prst="rect">
              <a:avLst/>
            </a:prstGeom>
          </p:spPr>
        </p:pic>
      </p:grpSp>
    </p:spTree>
    <p:extLst>
      <p:ext uri="{BB962C8B-B14F-4D97-AF65-F5344CB8AC3E}">
        <p14:creationId xmlns:p14="http://schemas.microsoft.com/office/powerpoint/2010/main" val="253770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7427626" cy="539299"/>
          </a:xfrm>
        </p:spPr>
        <p:txBody>
          <a:bodyPr>
            <a:noAutofit/>
          </a:bodyPr>
          <a:lstStyle/>
          <a:p>
            <a:r>
              <a:rPr lang="en-US" b="0" dirty="0" smtClean="0">
                <a:latin typeface="+mj-lt"/>
              </a:rPr>
              <a:t>Does it matter if I’m personally counted?</a:t>
            </a:r>
            <a:endParaRPr lang="en-US" b="0" dirty="0">
              <a:latin typeface="+mj-lt"/>
            </a:endParaRP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20</a:t>
            </a:fld>
            <a:endParaRPr lang="en-US" dirty="0">
              <a:solidFill>
                <a:prstClr val="black">
                  <a:tint val="75000"/>
                </a:prstClr>
              </a:solidFill>
            </a:endParaRPr>
          </a:p>
        </p:txBody>
      </p:sp>
      <p:sp>
        <p:nvSpPr>
          <p:cNvPr id="27"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236" y="716394"/>
            <a:ext cx="517014" cy="517014"/>
          </a:xfrm>
          <a:prstGeom prst="rect">
            <a:avLst/>
          </a:prstGeom>
        </p:spPr>
      </p:pic>
      <p:pic>
        <p:nvPicPr>
          <p:cNvPr id="5" name="Picture 4"/>
          <p:cNvPicPr>
            <a:picLocks noChangeAspect="1"/>
          </p:cNvPicPr>
          <p:nvPr/>
        </p:nvPicPr>
        <p:blipFill>
          <a:blip r:embed="rId5"/>
          <a:stretch>
            <a:fillRect/>
          </a:stretch>
        </p:blipFill>
        <p:spPr>
          <a:xfrm>
            <a:off x="1660343" y="1475515"/>
            <a:ext cx="5486400" cy="4848225"/>
          </a:xfrm>
          <a:prstGeom prst="rect">
            <a:avLst/>
          </a:prstGeom>
        </p:spPr>
      </p:pic>
      <p:sp>
        <p:nvSpPr>
          <p:cNvPr id="6" name="TextBox 5"/>
          <p:cNvSpPr txBox="1"/>
          <p:nvPr/>
        </p:nvSpPr>
        <p:spPr>
          <a:xfrm>
            <a:off x="1097280" y="2213094"/>
            <a:ext cx="2133600" cy="369332"/>
          </a:xfrm>
          <a:prstGeom prst="rect">
            <a:avLst/>
          </a:prstGeom>
          <a:noFill/>
        </p:spPr>
        <p:txBody>
          <a:bodyPr wrap="square" rtlCol="0">
            <a:spAutoFit/>
          </a:bodyPr>
          <a:lstStyle/>
          <a:p>
            <a:pPr algn="r"/>
            <a:r>
              <a:rPr lang="en-US" i="1" dirty="0" smtClean="0"/>
              <a:t>A great deal</a:t>
            </a:r>
            <a:endParaRPr lang="en-US" i="1" dirty="0"/>
          </a:p>
        </p:txBody>
      </p:sp>
      <p:sp>
        <p:nvSpPr>
          <p:cNvPr id="13" name="TextBox 12"/>
          <p:cNvSpPr txBox="1"/>
          <p:nvPr/>
        </p:nvSpPr>
        <p:spPr>
          <a:xfrm>
            <a:off x="1097280" y="3320010"/>
            <a:ext cx="2133600" cy="369332"/>
          </a:xfrm>
          <a:prstGeom prst="rect">
            <a:avLst/>
          </a:prstGeom>
          <a:noFill/>
        </p:spPr>
        <p:txBody>
          <a:bodyPr wrap="square" rtlCol="0">
            <a:spAutoFit/>
          </a:bodyPr>
          <a:lstStyle/>
          <a:p>
            <a:pPr algn="r"/>
            <a:r>
              <a:rPr lang="en-US" i="1" dirty="0" smtClean="0"/>
              <a:t>A lot</a:t>
            </a:r>
            <a:endParaRPr lang="en-US" i="1" dirty="0"/>
          </a:p>
        </p:txBody>
      </p:sp>
      <p:sp>
        <p:nvSpPr>
          <p:cNvPr id="14" name="TextBox 13"/>
          <p:cNvSpPr txBox="1"/>
          <p:nvPr/>
        </p:nvSpPr>
        <p:spPr>
          <a:xfrm>
            <a:off x="1097280" y="4357759"/>
            <a:ext cx="2133600" cy="369332"/>
          </a:xfrm>
          <a:prstGeom prst="rect">
            <a:avLst/>
          </a:prstGeom>
          <a:noFill/>
        </p:spPr>
        <p:txBody>
          <a:bodyPr wrap="square" rtlCol="0">
            <a:spAutoFit/>
          </a:bodyPr>
          <a:lstStyle/>
          <a:p>
            <a:pPr algn="r"/>
            <a:r>
              <a:rPr lang="en-US" i="1" dirty="0" smtClean="0"/>
              <a:t>A moderate amount</a:t>
            </a:r>
            <a:endParaRPr lang="en-US" i="1" dirty="0"/>
          </a:p>
        </p:txBody>
      </p:sp>
      <p:sp>
        <p:nvSpPr>
          <p:cNvPr id="15" name="TextBox 14"/>
          <p:cNvSpPr txBox="1"/>
          <p:nvPr/>
        </p:nvSpPr>
        <p:spPr>
          <a:xfrm>
            <a:off x="1097280" y="4994111"/>
            <a:ext cx="2133600" cy="369332"/>
          </a:xfrm>
          <a:prstGeom prst="rect">
            <a:avLst/>
          </a:prstGeom>
          <a:noFill/>
        </p:spPr>
        <p:txBody>
          <a:bodyPr wrap="square" rtlCol="0">
            <a:spAutoFit/>
          </a:bodyPr>
          <a:lstStyle/>
          <a:p>
            <a:pPr algn="r"/>
            <a:r>
              <a:rPr lang="en-US" i="1" dirty="0" smtClean="0"/>
              <a:t>A little</a:t>
            </a:r>
            <a:endParaRPr lang="en-US" i="1" dirty="0"/>
          </a:p>
        </p:txBody>
      </p:sp>
      <p:sp>
        <p:nvSpPr>
          <p:cNvPr id="16" name="TextBox 15"/>
          <p:cNvSpPr txBox="1"/>
          <p:nvPr/>
        </p:nvSpPr>
        <p:spPr>
          <a:xfrm>
            <a:off x="1097280" y="5333418"/>
            <a:ext cx="2133600" cy="369332"/>
          </a:xfrm>
          <a:prstGeom prst="rect">
            <a:avLst/>
          </a:prstGeom>
          <a:noFill/>
        </p:spPr>
        <p:txBody>
          <a:bodyPr wrap="square" rtlCol="0">
            <a:spAutoFit/>
          </a:bodyPr>
          <a:lstStyle/>
          <a:p>
            <a:pPr algn="r"/>
            <a:r>
              <a:rPr lang="en-US" i="1" dirty="0" smtClean="0"/>
              <a:t>Not at all</a:t>
            </a:r>
            <a:endParaRPr lang="en-US" i="1" dirty="0"/>
          </a:p>
        </p:txBody>
      </p:sp>
    </p:spTree>
    <p:extLst>
      <p:ext uri="{BB962C8B-B14F-4D97-AF65-F5344CB8AC3E}">
        <p14:creationId xmlns:p14="http://schemas.microsoft.com/office/powerpoint/2010/main" val="413100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16394"/>
            <a:ext cx="6667500" cy="539299"/>
          </a:xfrm>
        </p:spPr>
        <p:txBody>
          <a:bodyPr>
            <a:noAutofit/>
          </a:bodyPr>
          <a:lstStyle/>
          <a:p>
            <a:r>
              <a:rPr lang="en-US" b="0" dirty="0" smtClean="0">
                <a:latin typeface="+mj-lt"/>
              </a:rPr>
              <a:t>Does it matter if I’m personally counted? </a:t>
            </a:r>
            <a:endParaRPr lang="en-US" b="0" dirty="0">
              <a:latin typeface="+mn-lt"/>
            </a:endParaRPr>
          </a:p>
        </p:txBody>
      </p:sp>
      <p:sp>
        <p:nvSpPr>
          <p:cNvPr id="4" name="Slide Number Placeholder 3"/>
          <p:cNvSpPr>
            <a:spLocks noGrp="1"/>
          </p:cNvSpPr>
          <p:nvPr>
            <p:ph type="sldNum" sz="quarter" idx="12"/>
          </p:nvPr>
        </p:nvSpPr>
        <p:spPr/>
        <p:txBody>
          <a:bodyPr/>
          <a:lstStyle/>
          <a:p>
            <a:fld id="{A6CE5588-8BE1-4AF4-B0B4-4E8A4D3F9712}" type="slidenum">
              <a:rPr lang="en-US" smtClean="0"/>
              <a:pPr/>
              <a:t>21</a:t>
            </a:fld>
            <a:endParaRPr lang="en-US" dirty="0"/>
          </a:p>
        </p:txBody>
      </p:sp>
      <p:sp>
        <p:nvSpPr>
          <p:cNvPr id="20"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3" name="Group 2"/>
          <p:cNvGrpSpPr/>
          <p:nvPr/>
        </p:nvGrpSpPr>
        <p:grpSpPr>
          <a:xfrm>
            <a:off x="2337295" y="1825258"/>
            <a:ext cx="4469411" cy="3817086"/>
            <a:chOff x="4521649" y="1800183"/>
            <a:chExt cx="4469411" cy="3817086"/>
          </a:xfrm>
        </p:grpSpPr>
        <p:grpSp>
          <p:nvGrpSpPr>
            <p:cNvPr id="13" name="Group 12"/>
            <p:cNvGrpSpPr/>
            <p:nvPr/>
          </p:nvGrpSpPr>
          <p:grpSpPr>
            <a:xfrm>
              <a:off x="4521649" y="1800183"/>
              <a:ext cx="4469411" cy="3817086"/>
              <a:chOff x="4237801" y="2070313"/>
              <a:chExt cx="4469411" cy="3817086"/>
            </a:xfrm>
          </p:grpSpPr>
          <p:sp>
            <p:nvSpPr>
              <p:cNvPr id="18" name="Rectangle 17"/>
              <p:cNvSpPr/>
              <p:nvPr/>
            </p:nvSpPr>
            <p:spPr>
              <a:xfrm>
                <a:off x="4609346" y="2549820"/>
                <a:ext cx="4097866" cy="3337579"/>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4237801" y="2070313"/>
                <a:ext cx="1173195" cy="959013"/>
                <a:chOff x="4237801" y="2433248"/>
                <a:chExt cx="1173195" cy="959013"/>
              </a:xfrm>
            </p:grpSpPr>
            <p:sp>
              <p:nvSpPr>
                <p:cNvPr id="16" name="Rectangle 15"/>
                <p:cNvSpPr/>
                <p:nvPr/>
              </p:nvSpPr>
              <p:spPr>
                <a:xfrm>
                  <a:off x="4237801" y="243324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451090"/>
                  <a:ext cx="766603" cy="766603"/>
                </a:xfrm>
                <a:prstGeom prst="rect">
                  <a:avLst/>
                </a:prstGeom>
              </p:spPr>
            </p:pic>
          </p:grpSp>
        </p:grpSp>
        <p:sp>
          <p:nvSpPr>
            <p:cNvPr id="19" name="TextBox 18"/>
            <p:cNvSpPr txBox="1"/>
            <p:nvPr/>
          </p:nvSpPr>
          <p:spPr>
            <a:xfrm>
              <a:off x="5656255" y="1817767"/>
              <a:ext cx="2959642" cy="461665"/>
            </a:xfrm>
            <a:prstGeom prst="rect">
              <a:avLst/>
            </a:prstGeom>
            <a:noFill/>
          </p:spPr>
          <p:txBody>
            <a:bodyPr wrap="square" rtlCol="0">
              <a:spAutoFit/>
            </a:bodyPr>
            <a:lstStyle/>
            <a:p>
              <a:r>
                <a:rPr lang="en-US" sz="2400" b="1" dirty="0">
                  <a:solidFill>
                    <a:srgbClr val="214056"/>
                  </a:solidFill>
                  <a:latin typeface="+mn-lt"/>
                </a:rPr>
                <a:t>Lack of Efficacy</a:t>
              </a:r>
            </a:p>
          </p:txBody>
        </p:sp>
        <p:sp>
          <p:nvSpPr>
            <p:cNvPr id="14" name="Rectangle 13"/>
            <p:cNvSpPr/>
            <p:nvPr/>
          </p:nvSpPr>
          <p:spPr>
            <a:xfrm>
              <a:off x="5149079" y="2465472"/>
              <a:ext cx="3674252" cy="3093154"/>
            </a:xfrm>
            <a:prstGeom prst="rect">
              <a:avLst/>
            </a:prstGeom>
          </p:spPr>
          <p:txBody>
            <a:bodyPr wrap="square">
              <a:spAutoFit/>
            </a:bodyPr>
            <a:lstStyle/>
            <a:p>
              <a:pPr marR="0" lvl="0" algn="ctr">
                <a:spcBef>
                  <a:spcPts val="0"/>
                </a:spcBef>
                <a:spcAft>
                  <a:spcPts val="0"/>
                </a:spcAft>
              </a:pPr>
              <a:r>
                <a:rPr lang="en-US" sz="1500" b="0" i="1" dirty="0">
                  <a:solidFill>
                    <a:srgbClr val="214056"/>
                  </a:solidFill>
                  <a:latin typeface="Calibri" panose="020F0502020204030204" pitchFamily="34" charset="0"/>
                  <a:ea typeface="Calibri" panose="020F0502020204030204" pitchFamily="34" charset="0"/>
                  <a:cs typeface="Calibri" panose="020F0502020204030204" pitchFamily="34" charset="0"/>
                </a:rPr>
                <a:t>      </a:t>
              </a:r>
              <a:r>
                <a:rPr lang="en-US" sz="1500" b="1" i="1" dirty="0">
                  <a:solidFill>
                    <a:srgbClr val="214056"/>
                  </a:solidFill>
                  <a:latin typeface="Calibri" panose="020F0502020204030204" pitchFamily="34" charset="0"/>
                  <a:ea typeface="Calibri" panose="020F0502020204030204" pitchFamily="34" charset="0"/>
                  <a:cs typeface="Calibri" panose="020F0502020204030204" pitchFamily="34" charset="0"/>
                </a:rPr>
                <a:t>They won’t ever come into the hood, give us stuff that we need, or give us anything. </a:t>
              </a:r>
              <a:r>
                <a:rPr lang="en-US" sz="1500" b="0" i="1" dirty="0">
                  <a:solidFill>
                    <a:srgbClr val="214056"/>
                  </a:solidFill>
                  <a:latin typeface="Calibri" panose="020F0502020204030204" pitchFamily="34" charset="0"/>
                  <a:ea typeface="Calibri" panose="020F0502020204030204" pitchFamily="34" charset="0"/>
                  <a:cs typeface="Calibri" panose="020F0502020204030204" pitchFamily="34" charset="0"/>
                </a:rPr>
                <a:t>You go out where she at [a suburb] and you see parks and they get cleaned up, you see areas and centers and everything. Well, we have none of that. That’s why I see a thousand kids on the block every day…So many high schools been closed. [It’s connected to the census] because they not helping. </a:t>
              </a:r>
              <a:r>
                <a:rPr lang="en-US" sz="1500" b="1" i="1" dirty="0">
                  <a:solidFill>
                    <a:srgbClr val="214056"/>
                  </a:solidFill>
                  <a:latin typeface="Calibri" panose="020F0502020204030204" pitchFamily="34" charset="0"/>
                  <a:ea typeface="Calibri" panose="020F0502020204030204" pitchFamily="34" charset="0"/>
                  <a:cs typeface="Calibri" panose="020F0502020204030204" pitchFamily="34" charset="0"/>
                </a:rPr>
                <a:t>They not giving us no money. Then they up there counting, taking counts for everybody for what?” </a:t>
              </a:r>
            </a:p>
            <a:p>
              <a:pPr marR="0" lvl="0" algn="ctr">
                <a:spcBef>
                  <a:spcPts val="0"/>
                </a:spcBef>
                <a:spcAft>
                  <a:spcPts val="0"/>
                </a:spcAft>
              </a:pPr>
              <a:r>
                <a:rPr lang="en-US" sz="1400" b="0" i="1" dirty="0">
                  <a:solidFill>
                    <a:srgbClr val="214056"/>
                  </a:solidFill>
                  <a:latin typeface="Calibri "/>
                </a:rPr>
                <a:t>— </a:t>
              </a:r>
              <a:r>
                <a:rPr lang="en-US" sz="1500" b="0" i="1" dirty="0">
                  <a:solidFill>
                    <a:srgbClr val="214056"/>
                  </a:solidFill>
                  <a:latin typeface="Calibri" panose="020F0502020204030204" pitchFamily="34" charset="0"/>
                  <a:ea typeface="Calibri" panose="020F0502020204030204" pitchFamily="34" charset="0"/>
                  <a:cs typeface="Calibri" panose="020F0502020204030204" pitchFamily="34" charset="0"/>
                </a:rPr>
                <a:t>Black or African American</a:t>
              </a:r>
              <a:endParaRPr lang="en-US" sz="1500" b="0" i="1" dirty="0">
                <a:solidFill>
                  <a:srgbClr val="21405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236" y="716394"/>
            <a:ext cx="517014" cy="517014"/>
          </a:xfrm>
          <a:prstGeom prst="rect">
            <a:avLst/>
          </a:prstGeom>
        </p:spPr>
      </p:pic>
    </p:spTree>
    <p:extLst>
      <p:ext uri="{BB962C8B-B14F-4D97-AF65-F5344CB8AC3E}">
        <p14:creationId xmlns:p14="http://schemas.microsoft.com/office/powerpoint/2010/main" val="36971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16394"/>
            <a:ext cx="6667500" cy="539299"/>
          </a:xfrm>
        </p:spPr>
        <p:txBody>
          <a:bodyPr>
            <a:noAutofit/>
          </a:bodyPr>
          <a:lstStyle/>
          <a:p>
            <a:r>
              <a:rPr lang="en-US" b="0" dirty="0" smtClean="0">
                <a:latin typeface="+mj-lt"/>
              </a:rPr>
              <a:t>Does it matter if I’m personally counted?</a:t>
            </a:r>
            <a:endParaRPr lang="en-US" b="0" dirty="0">
              <a:latin typeface="+mn-lt"/>
            </a:endParaRPr>
          </a:p>
        </p:txBody>
      </p:sp>
      <p:sp>
        <p:nvSpPr>
          <p:cNvPr id="4" name="Slide Number Placeholder 3"/>
          <p:cNvSpPr>
            <a:spLocks noGrp="1"/>
          </p:cNvSpPr>
          <p:nvPr>
            <p:ph type="sldNum" sz="quarter" idx="12"/>
          </p:nvPr>
        </p:nvSpPr>
        <p:spPr/>
        <p:txBody>
          <a:bodyPr/>
          <a:lstStyle/>
          <a:p>
            <a:fld id="{A6CE5588-8BE1-4AF4-B0B4-4E8A4D3F9712}" type="slidenum">
              <a:rPr lang="en-US" smtClean="0"/>
              <a:pPr/>
              <a:t>22</a:t>
            </a:fld>
            <a:endParaRPr lang="en-US" dirty="0"/>
          </a:p>
        </p:txBody>
      </p:sp>
      <p:sp>
        <p:nvSpPr>
          <p:cNvPr id="20"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236" y="716394"/>
            <a:ext cx="517014" cy="517014"/>
          </a:xfrm>
          <a:prstGeom prst="rect">
            <a:avLst/>
          </a:prstGeom>
        </p:spPr>
      </p:pic>
      <p:grpSp>
        <p:nvGrpSpPr>
          <p:cNvPr id="3" name="Group 2"/>
          <p:cNvGrpSpPr/>
          <p:nvPr/>
        </p:nvGrpSpPr>
        <p:grpSpPr>
          <a:xfrm>
            <a:off x="2335486" y="1864833"/>
            <a:ext cx="4473029" cy="3868563"/>
            <a:chOff x="84440" y="1818025"/>
            <a:chExt cx="4473029" cy="3868563"/>
          </a:xfrm>
        </p:grpSpPr>
        <p:grpSp>
          <p:nvGrpSpPr>
            <p:cNvPr id="5" name="Group 4"/>
            <p:cNvGrpSpPr/>
            <p:nvPr/>
          </p:nvGrpSpPr>
          <p:grpSpPr>
            <a:xfrm>
              <a:off x="84440" y="1818025"/>
              <a:ext cx="4473029" cy="2582465"/>
              <a:chOff x="4234183" y="2357165"/>
              <a:chExt cx="4473029" cy="2582465"/>
            </a:xfrm>
          </p:grpSpPr>
          <p:grpSp>
            <p:nvGrpSpPr>
              <p:cNvPr id="6" name="Group 5"/>
              <p:cNvGrpSpPr/>
              <p:nvPr/>
            </p:nvGrpSpPr>
            <p:grpSpPr>
              <a:xfrm>
                <a:off x="4609346" y="2357165"/>
                <a:ext cx="4097866" cy="2582465"/>
                <a:chOff x="4609346" y="2704507"/>
                <a:chExt cx="4097866" cy="2582465"/>
              </a:xfrm>
            </p:grpSpPr>
            <p:sp>
              <p:nvSpPr>
                <p:cNvPr id="10" name="Rectangle 9"/>
                <p:cNvSpPr/>
                <p:nvPr/>
              </p:nvSpPr>
              <p:spPr>
                <a:xfrm>
                  <a:off x="4609346" y="3202030"/>
                  <a:ext cx="4097866" cy="2084942"/>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371558" y="2704507"/>
                  <a:ext cx="2959642" cy="461665"/>
                </a:xfrm>
                <a:prstGeom prst="rect">
                  <a:avLst/>
                </a:prstGeom>
                <a:noFill/>
              </p:spPr>
              <p:txBody>
                <a:bodyPr wrap="square" rtlCol="0">
                  <a:spAutoFit/>
                </a:bodyPr>
                <a:lstStyle/>
                <a:p>
                  <a:r>
                    <a:rPr lang="en-US" sz="2400" b="1" dirty="0">
                      <a:solidFill>
                        <a:srgbClr val="214056"/>
                      </a:solidFill>
                      <a:latin typeface="+mn-lt"/>
                    </a:rPr>
                    <a:t>Apathy</a:t>
                  </a:r>
                </a:p>
              </p:txBody>
            </p:sp>
          </p:grpSp>
          <p:grpSp>
            <p:nvGrpSpPr>
              <p:cNvPr id="7" name="Group 6"/>
              <p:cNvGrpSpPr/>
              <p:nvPr/>
            </p:nvGrpSpPr>
            <p:grpSpPr>
              <a:xfrm>
                <a:off x="4234183" y="2393023"/>
                <a:ext cx="1173195" cy="959013"/>
                <a:chOff x="4234183" y="2755958"/>
                <a:chExt cx="1173195" cy="959013"/>
              </a:xfrm>
            </p:grpSpPr>
            <p:sp>
              <p:nvSpPr>
                <p:cNvPr id="8" name="Rectangle 7"/>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12" name="Rectangle 11"/>
            <p:cNvSpPr/>
            <p:nvPr/>
          </p:nvSpPr>
          <p:spPr>
            <a:xfrm>
              <a:off x="603552" y="4946510"/>
              <a:ext cx="3717928" cy="553998"/>
            </a:xfrm>
            <a:prstGeom prst="rect">
              <a:avLst/>
            </a:prstGeom>
          </p:spPr>
          <p:txBody>
            <a:bodyPr wrap="square">
              <a:spAutoFit/>
            </a:bodyPr>
            <a:lstStyle/>
            <a:p>
              <a:pPr algn="ctr"/>
              <a:r>
                <a:rPr lang="en-US" sz="1500" b="0" i="1" dirty="0">
                  <a:solidFill>
                    <a:srgbClr val="214056"/>
                  </a:solidFill>
                  <a:latin typeface="Calibri" panose="020F0502020204030204" pitchFamily="34" charset="0"/>
                  <a:ea typeface="Calibri" panose="020F0502020204030204" pitchFamily="34" charset="0"/>
                  <a:cs typeface="Arial" panose="020B0604020202020204" pitchFamily="34" charset="0"/>
                </a:rPr>
                <a:t>       [I would not fill out the census because] </a:t>
              </a:r>
              <a:r>
                <a:rPr lang="en-US" sz="1500" b="1" i="1" dirty="0">
                  <a:solidFill>
                    <a:srgbClr val="214056"/>
                  </a:solidFill>
                  <a:latin typeface="Calibri" panose="020F0502020204030204" pitchFamily="34" charset="0"/>
                  <a:ea typeface="Calibri" panose="020F0502020204030204" pitchFamily="34" charset="0"/>
                  <a:cs typeface="Arial" panose="020B0604020202020204" pitchFamily="34" charset="0"/>
                </a:rPr>
                <a:t>I just don’t care.” </a:t>
              </a:r>
              <a:r>
                <a:rPr lang="en-US" sz="1400" b="0" i="1" dirty="0">
                  <a:solidFill>
                    <a:srgbClr val="214056"/>
                  </a:solidFill>
                  <a:latin typeface="Calibri "/>
                </a:rPr>
                <a:t>—</a:t>
              </a:r>
              <a:r>
                <a:rPr lang="en-US" sz="1500" b="0" i="1" dirty="0">
                  <a:solidFill>
                    <a:srgbClr val="214056"/>
                  </a:solidFill>
                  <a:latin typeface="Calibri" panose="020F0502020204030204" pitchFamily="34" charset="0"/>
                  <a:ea typeface="Calibri" panose="020F0502020204030204" pitchFamily="34" charset="0"/>
                  <a:cs typeface="Arial" panose="020B0604020202020204" pitchFamily="34" charset="0"/>
                </a:rPr>
                <a:t> Chinese</a:t>
              </a:r>
              <a:endParaRPr lang="en-US" sz="1500" b="0" i="1" dirty="0">
                <a:solidFill>
                  <a:srgbClr val="214056"/>
                </a:solidFill>
              </a:endParaRPr>
            </a:p>
          </p:txBody>
        </p:sp>
        <p:sp>
          <p:nvSpPr>
            <p:cNvPr id="24" name="Rectangle 23"/>
            <p:cNvSpPr/>
            <p:nvPr/>
          </p:nvSpPr>
          <p:spPr>
            <a:xfrm>
              <a:off x="739331" y="2479762"/>
              <a:ext cx="3666739" cy="1938992"/>
            </a:xfrm>
            <a:prstGeom prst="rect">
              <a:avLst/>
            </a:prstGeom>
          </p:spPr>
          <p:txBody>
            <a:bodyPr wrap="square">
              <a:spAutoFit/>
            </a:bodyPr>
            <a:lstStyle/>
            <a:p>
              <a:pPr marL="0" marR="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1500" b="0" i="1" dirty="0">
                  <a:solidFill>
                    <a:srgbClr val="214056"/>
                  </a:solidFill>
                  <a:latin typeface="Calibri" panose="020F0502020204030204" pitchFamily="34" charset="0"/>
                  <a:ea typeface="Calibri" panose="020F0502020204030204" pitchFamily="34" charset="0"/>
                  <a:cs typeface="Arial" panose="020B0604020202020204" pitchFamily="34" charset="0"/>
                </a:rPr>
                <a:t>[I would not fill it out] just for not wanting to do it. </a:t>
              </a:r>
              <a:r>
                <a:rPr lang="en-US" sz="1500" b="1" i="1" dirty="0">
                  <a:solidFill>
                    <a:srgbClr val="214056"/>
                  </a:solidFill>
                  <a:latin typeface="Calibri" panose="020F0502020204030204" pitchFamily="34" charset="0"/>
                  <a:ea typeface="Calibri" panose="020F0502020204030204" pitchFamily="34" charset="0"/>
                  <a:cs typeface="Arial" panose="020B0604020202020204" pitchFamily="34" charset="0"/>
                </a:rPr>
                <a:t>Just not feeling like it… it kind of seems like taking a survey or something. Almost kind of pointless</a:t>
              </a:r>
              <a:r>
                <a:rPr lang="en-US" sz="1500" b="0" i="1" dirty="0">
                  <a:solidFill>
                    <a:srgbClr val="214056"/>
                  </a:solidFill>
                  <a:latin typeface="Calibri" panose="020F0502020204030204" pitchFamily="34" charset="0"/>
                  <a:ea typeface="Calibri" panose="020F0502020204030204" pitchFamily="34" charset="0"/>
                  <a:cs typeface="Arial" panose="020B0604020202020204" pitchFamily="34" charset="0"/>
                </a:rPr>
                <a:t>, like it doesn’t mean anything. It’s not going to help anyways or do anything. It’s more bothersome or more of a nuisance than anything, I guess.” </a:t>
              </a:r>
            </a:p>
            <a:p>
              <a:pPr marL="0" marR="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1400" b="0" i="1" dirty="0">
                  <a:solidFill>
                    <a:srgbClr val="214056"/>
                  </a:solidFill>
                  <a:latin typeface="Calibri "/>
                </a:rPr>
                <a:t>—</a:t>
              </a:r>
              <a:r>
                <a:rPr lang="en-US" sz="1500" b="0" i="1" dirty="0">
                  <a:solidFill>
                    <a:srgbClr val="214056"/>
                  </a:solidFill>
                  <a:latin typeface="Calibri" panose="020F0502020204030204" pitchFamily="34" charset="0"/>
                  <a:ea typeface="Calibri" panose="020F0502020204030204" pitchFamily="34" charset="0"/>
                  <a:cs typeface="Arial" panose="020B0604020202020204" pitchFamily="34" charset="0"/>
                </a:rPr>
                <a:t> Low Internet Proficiency</a:t>
              </a:r>
            </a:p>
          </p:txBody>
        </p:sp>
        <p:sp>
          <p:nvSpPr>
            <p:cNvPr id="25" name="Rectangle 24"/>
            <p:cNvSpPr/>
            <p:nvPr/>
          </p:nvSpPr>
          <p:spPr>
            <a:xfrm>
              <a:off x="459603" y="4791542"/>
              <a:ext cx="4097866" cy="895046"/>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21545" y="4626610"/>
              <a:ext cx="800246" cy="58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73" y="4437017"/>
              <a:ext cx="766603" cy="766603"/>
            </a:xfrm>
            <a:prstGeom prst="rect">
              <a:avLst/>
            </a:prstGeom>
          </p:spPr>
        </p:pic>
      </p:grpSp>
    </p:spTree>
    <p:extLst>
      <p:ext uri="{BB962C8B-B14F-4D97-AF65-F5344CB8AC3E}">
        <p14:creationId xmlns:p14="http://schemas.microsoft.com/office/powerpoint/2010/main" val="32255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289964" cy="539299"/>
          </a:xfrm>
        </p:spPr>
        <p:txBody>
          <a:bodyPr/>
          <a:lstStyle/>
          <a:p>
            <a:r>
              <a:rPr lang="en-US" b="0" dirty="0" smtClean="0">
                <a:latin typeface="+mj-lt"/>
              </a:rPr>
              <a:t>About one-quarter of respondents </a:t>
            </a:r>
            <a:r>
              <a:rPr lang="en-US" b="0" dirty="0">
                <a:latin typeface="+mj-lt"/>
              </a:rPr>
              <a:t>worry about confidentiality</a:t>
            </a:r>
          </a:p>
        </p:txBody>
      </p:sp>
      <p:sp>
        <p:nvSpPr>
          <p:cNvPr id="4" name="Slide Number Placeholder 3"/>
          <p:cNvSpPr>
            <a:spLocks noGrp="1"/>
          </p:cNvSpPr>
          <p:nvPr>
            <p:ph type="sldNum" sz="quarter" idx="12"/>
          </p:nvPr>
        </p:nvSpPr>
        <p:spPr/>
        <p:txBody>
          <a:bodyPr/>
          <a:lstStyle/>
          <a:p>
            <a:fld id="{A6CE5588-8BE1-4AF4-B0B4-4E8A4D3F9712}" type="slidenum">
              <a:rPr lang="en-US" smtClean="0"/>
              <a:pPr/>
              <a:t>23</a:t>
            </a:fld>
            <a:endParaRPr lang="en-US" dirty="0"/>
          </a:p>
        </p:txBody>
      </p:sp>
      <p:grpSp>
        <p:nvGrpSpPr>
          <p:cNvPr id="15" name="Group 14"/>
          <p:cNvGrpSpPr/>
          <p:nvPr/>
        </p:nvGrpSpPr>
        <p:grpSpPr>
          <a:xfrm>
            <a:off x="2772114" y="2371005"/>
            <a:ext cx="3730398" cy="2659500"/>
            <a:chOff x="5542543" y="2410488"/>
            <a:chExt cx="4666040" cy="3222447"/>
          </a:xfrm>
        </p:grpSpPr>
        <p:cxnSp>
          <p:nvCxnSpPr>
            <p:cNvPr id="16" name="Straight Connector 15"/>
            <p:cNvCxnSpPr/>
            <p:nvPr/>
          </p:nvCxnSpPr>
          <p:spPr>
            <a:xfrm>
              <a:off x="5630153" y="4182116"/>
              <a:ext cx="4408573" cy="0"/>
            </a:xfrm>
            <a:prstGeom prst="line">
              <a:avLst/>
            </a:prstGeom>
            <a:ln>
              <a:solidFill>
                <a:srgbClr val="9A1208"/>
              </a:solidFill>
            </a:ln>
          </p:spPr>
          <p:style>
            <a:lnRef idx="1">
              <a:schemeClr val="accent2"/>
            </a:lnRef>
            <a:fillRef idx="0">
              <a:schemeClr val="accent2"/>
            </a:fillRef>
            <a:effectRef idx="0">
              <a:schemeClr val="accent2"/>
            </a:effectRef>
            <a:fontRef idx="minor">
              <a:schemeClr val="tx1"/>
            </a:fontRef>
          </p:style>
        </p:cxnSp>
        <p:grpSp>
          <p:nvGrpSpPr>
            <p:cNvPr id="17" name="Group 16"/>
            <p:cNvGrpSpPr/>
            <p:nvPr/>
          </p:nvGrpSpPr>
          <p:grpSpPr>
            <a:xfrm>
              <a:off x="5542543" y="2410488"/>
              <a:ext cx="4666040" cy="3222447"/>
              <a:chOff x="2341693" y="-238725"/>
              <a:chExt cx="4933870" cy="4309157"/>
            </a:xfrm>
          </p:grpSpPr>
          <p:sp>
            <p:nvSpPr>
              <p:cNvPr id="18" name="TextBox 17"/>
              <p:cNvSpPr txBox="1"/>
              <p:nvPr/>
            </p:nvSpPr>
            <p:spPr>
              <a:xfrm>
                <a:off x="2341693" y="2125553"/>
                <a:ext cx="4933870" cy="1944879"/>
              </a:xfrm>
              <a:prstGeom prst="rect">
                <a:avLst/>
              </a:prstGeom>
              <a:noFill/>
            </p:spPr>
            <p:txBody>
              <a:bodyPr wrap="square" rtlCol="0">
                <a:spAutoFit/>
              </a:bodyPr>
              <a:lstStyle/>
              <a:p>
                <a:pPr lvl="0">
                  <a:defRPr/>
                </a:pPr>
                <a:r>
                  <a:rPr lang="en-US" b="0" dirty="0">
                    <a:solidFill>
                      <a:srgbClr val="214056"/>
                    </a:solidFill>
                    <a:latin typeface="+mn-lt"/>
                  </a:rPr>
                  <a:t>were “extremely concerned” or “very concerned” that the Census Bureau would </a:t>
                </a:r>
                <a:r>
                  <a:rPr lang="en-US" dirty="0">
                    <a:solidFill>
                      <a:srgbClr val="214056"/>
                    </a:solidFill>
                    <a:latin typeface="+mn-lt"/>
                  </a:rPr>
                  <a:t>not keep their answers confidential</a:t>
                </a:r>
                <a:r>
                  <a:rPr lang="en-US" b="0" dirty="0">
                    <a:solidFill>
                      <a:srgbClr val="214056"/>
                    </a:solidFill>
                    <a:latin typeface="+mn-lt"/>
                  </a:rPr>
                  <a:t>.</a:t>
                </a:r>
              </a:p>
            </p:txBody>
          </p:sp>
          <p:graphicFrame>
            <p:nvGraphicFramePr>
              <p:cNvPr id="19" name="Chart 18"/>
              <p:cNvGraphicFramePr/>
              <p:nvPr>
                <p:extLst/>
              </p:nvPr>
            </p:nvGraphicFramePr>
            <p:xfrm>
              <a:off x="3691761" y="-238725"/>
              <a:ext cx="1881795" cy="219342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4214462" y="572215"/>
                <a:ext cx="840803" cy="64829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14056"/>
                    </a:solidFill>
                    <a:effectLst/>
                    <a:uLnTx/>
                    <a:uFillTx/>
                    <a:latin typeface="+mn-lt"/>
                  </a:rPr>
                  <a:t>28%</a:t>
                </a:r>
              </a:p>
            </p:txBody>
          </p:sp>
        </p:grpSp>
      </p:grpSp>
      <p:sp>
        <p:nvSpPr>
          <p:cNvPr id="21"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0253" y="740062"/>
            <a:ext cx="516275" cy="516275"/>
          </a:xfrm>
          <a:prstGeom prst="rect">
            <a:avLst/>
          </a:prstGeom>
        </p:spPr>
      </p:pic>
    </p:spTree>
    <p:extLst>
      <p:ext uri="{BB962C8B-B14F-4D97-AF65-F5344CB8AC3E}">
        <p14:creationId xmlns:p14="http://schemas.microsoft.com/office/powerpoint/2010/main" val="385981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16394"/>
            <a:ext cx="6460760" cy="539299"/>
          </a:xfrm>
        </p:spPr>
        <p:txBody>
          <a:bodyPr/>
          <a:lstStyle/>
          <a:p>
            <a:r>
              <a:rPr lang="en-US" b="0" dirty="0" smtClean="0">
                <a:latin typeface="+mj-lt"/>
              </a:rPr>
              <a:t>About one-quarter of respondents </a:t>
            </a:r>
            <a:r>
              <a:rPr lang="en-US" b="0" dirty="0">
                <a:latin typeface="+mj-lt"/>
              </a:rPr>
              <a:t>are concerned the census shares data </a:t>
            </a:r>
          </a:p>
        </p:txBody>
      </p:sp>
      <p:sp>
        <p:nvSpPr>
          <p:cNvPr id="4" name="Slide Number Placeholder 3"/>
          <p:cNvSpPr>
            <a:spLocks noGrp="1"/>
          </p:cNvSpPr>
          <p:nvPr>
            <p:ph type="sldNum" sz="quarter" idx="12"/>
          </p:nvPr>
        </p:nvSpPr>
        <p:spPr>
          <a:xfrm>
            <a:off x="214213" y="6256863"/>
            <a:ext cx="393700" cy="365125"/>
          </a:xfrm>
        </p:spPr>
        <p:txBody>
          <a:bodyPr/>
          <a:lstStyle/>
          <a:p>
            <a:fld id="{A6CE5588-8BE1-4AF4-B0B4-4E8A4D3F9712}" type="slidenum">
              <a:rPr lang="en-US" smtClean="0"/>
              <a:pPr/>
              <a:t>24</a:t>
            </a:fld>
            <a:endParaRPr lang="en-US" dirty="0"/>
          </a:p>
        </p:txBody>
      </p:sp>
      <p:sp>
        <p:nvSpPr>
          <p:cNvPr id="21"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5" name="Group 4"/>
          <p:cNvGrpSpPr/>
          <p:nvPr/>
        </p:nvGrpSpPr>
        <p:grpSpPr>
          <a:xfrm>
            <a:off x="2443302" y="2265532"/>
            <a:ext cx="4257397" cy="2696269"/>
            <a:chOff x="4687719" y="2090578"/>
            <a:chExt cx="4257397" cy="2696269"/>
          </a:xfrm>
        </p:grpSpPr>
        <p:grpSp>
          <p:nvGrpSpPr>
            <p:cNvPr id="15" name="Group 14"/>
            <p:cNvGrpSpPr/>
            <p:nvPr/>
          </p:nvGrpSpPr>
          <p:grpSpPr>
            <a:xfrm>
              <a:off x="4866761" y="2090578"/>
              <a:ext cx="3899312" cy="1495941"/>
              <a:chOff x="4916882" y="2291414"/>
              <a:chExt cx="4877319" cy="1812592"/>
            </a:xfrm>
          </p:grpSpPr>
          <p:cxnSp>
            <p:nvCxnSpPr>
              <p:cNvPr id="16" name="Straight Connector 15"/>
              <p:cNvCxnSpPr/>
              <p:nvPr/>
            </p:nvCxnSpPr>
            <p:spPr>
              <a:xfrm>
                <a:off x="4916882" y="4104006"/>
                <a:ext cx="4877319" cy="0"/>
              </a:xfrm>
              <a:prstGeom prst="line">
                <a:avLst/>
              </a:prstGeom>
              <a:ln>
                <a:solidFill>
                  <a:srgbClr val="9A1208"/>
                </a:solidFill>
              </a:ln>
            </p:spPr>
            <p:style>
              <a:lnRef idx="1">
                <a:schemeClr val="accent2"/>
              </a:lnRef>
              <a:fillRef idx="0">
                <a:schemeClr val="accent2"/>
              </a:fillRef>
              <a:effectRef idx="0">
                <a:schemeClr val="accent2"/>
              </a:effectRef>
              <a:fontRef idx="minor">
                <a:schemeClr val="tx1"/>
              </a:fontRef>
            </p:style>
          </p:cxnSp>
          <p:grpSp>
            <p:nvGrpSpPr>
              <p:cNvPr id="17" name="Group 16"/>
              <p:cNvGrpSpPr/>
              <p:nvPr/>
            </p:nvGrpSpPr>
            <p:grpSpPr>
              <a:xfrm>
                <a:off x="6458481" y="2291414"/>
                <a:ext cx="1779646" cy="1640271"/>
                <a:chOff x="3310204" y="-397955"/>
                <a:chExt cx="1881797" cy="2193422"/>
              </a:xfrm>
            </p:grpSpPr>
            <p:graphicFrame>
              <p:nvGraphicFramePr>
                <p:cNvPr id="19" name="Chart 18"/>
                <p:cNvGraphicFramePr/>
                <p:nvPr>
                  <p:extLst/>
                </p:nvPr>
              </p:nvGraphicFramePr>
              <p:xfrm>
                <a:off x="3310204" y="-397955"/>
                <a:ext cx="1881797" cy="219342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3804108" y="410904"/>
                  <a:ext cx="840803" cy="64829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14056"/>
                      </a:solidFill>
                      <a:effectLst/>
                      <a:uLnTx/>
                      <a:uFillTx/>
                      <a:latin typeface="+mn-lt"/>
                    </a:rPr>
                    <a:t>24%</a:t>
                  </a:r>
                </a:p>
              </p:txBody>
            </p:sp>
          </p:grpSp>
        </p:grpSp>
        <p:sp>
          <p:nvSpPr>
            <p:cNvPr id="38" name="TextBox 37"/>
            <p:cNvSpPr txBox="1"/>
            <p:nvPr/>
          </p:nvSpPr>
          <p:spPr>
            <a:xfrm>
              <a:off x="4687719" y="3586518"/>
              <a:ext cx="4257397" cy="1200329"/>
            </a:xfrm>
            <a:prstGeom prst="rect">
              <a:avLst/>
            </a:prstGeom>
            <a:noFill/>
          </p:spPr>
          <p:txBody>
            <a:bodyPr wrap="square" rtlCol="0">
              <a:spAutoFit/>
            </a:bodyPr>
            <a:lstStyle/>
            <a:p>
              <a:pPr lvl="0">
                <a:defRPr/>
              </a:pPr>
              <a:r>
                <a:rPr lang="en-US" b="0" dirty="0">
                  <a:solidFill>
                    <a:srgbClr val="214056"/>
                  </a:solidFill>
                  <a:latin typeface="+mn-lt"/>
                </a:rPr>
                <a:t>were “extremely concerned” or “very concerned” that the Census Bureau would </a:t>
              </a:r>
              <a:r>
                <a:rPr lang="en-US" dirty="0">
                  <a:solidFill>
                    <a:srgbClr val="214056"/>
                  </a:solidFill>
                  <a:latin typeface="+mn-lt"/>
                </a:rPr>
                <a:t>share their answers </a:t>
              </a:r>
              <a:r>
                <a:rPr lang="en-US" b="0" dirty="0">
                  <a:solidFill>
                    <a:srgbClr val="214056"/>
                  </a:solidFill>
                  <a:latin typeface="+mn-lt"/>
                </a:rPr>
                <a:t>with other government agencies.</a:t>
              </a:r>
            </a:p>
          </p:txBody>
        </p:sp>
      </p:grpSp>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0253" y="740062"/>
            <a:ext cx="516275" cy="516275"/>
          </a:xfrm>
          <a:prstGeom prst="rect">
            <a:avLst/>
          </a:prstGeom>
        </p:spPr>
      </p:pic>
    </p:spTree>
    <p:extLst>
      <p:ext uri="{BB962C8B-B14F-4D97-AF65-F5344CB8AC3E}">
        <p14:creationId xmlns:p14="http://schemas.microsoft.com/office/powerpoint/2010/main" val="8605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753225" cy="539299"/>
          </a:xfrm>
        </p:spPr>
        <p:txBody>
          <a:bodyPr/>
          <a:lstStyle/>
          <a:p>
            <a:r>
              <a:rPr lang="en-US" b="0" dirty="0">
                <a:latin typeface="+mj-lt"/>
              </a:rPr>
              <a:t>Privacy </a:t>
            </a:r>
            <a:r>
              <a:rPr lang="en-US" b="0" u="sng" dirty="0">
                <a:latin typeface="+mj-lt"/>
              </a:rPr>
              <a:t>and</a:t>
            </a:r>
            <a:r>
              <a:rPr lang="en-US" b="0" dirty="0">
                <a:latin typeface="+mj-lt"/>
              </a:rPr>
              <a:t> confidentiality concerns in focus groups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E5588-8BE1-4AF4-B0B4-4E8A4D3F9712}"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sp>
        <p:nvSpPr>
          <p:cNvPr id="19"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itchFamily="-112" charset="-128"/>
                <a:cs typeface="+mn-cs"/>
              </a:rPr>
              <a:t>Authorized Use Only</a:t>
            </a:r>
          </a:p>
        </p:txBody>
      </p:sp>
      <p:grpSp>
        <p:nvGrpSpPr>
          <p:cNvPr id="3" name="Group 2"/>
          <p:cNvGrpSpPr/>
          <p:nvPr/>
        </p:nvGrpSpPr>
        <p:grpSpPr>
          <a:xfrm>
            <a:off x="2335486" y="1925546"/>
            <a:ext cx="4614767" cy="3123694"/>
            <a:chOff x="4448157" y="2967165"/>
            <a:chExt cx="4473029" cy="3123694"/>
          </a:xfrm>
        </p:grpSpPr>
        <p:grpSp>
          <p:nvGrpSpPr>
            <p:cNvPr id="13" name="Group 12"/>
            <p:cNvGrpSpPr/>
            <p:nvPr/>
          </p:nvGrpSpPr>
          <p:grpSpPr>
            <a:xfrm>
              <a:off x="4448157" y="3195039"/>
              <a:ext cx="4473029" cy="2779035"/>
              <a:chOff x="4234183" y="2393023"/>
              <a:chExt cx="4473029" cy="2779035"/>
            </a:xfrm>
          </p:grpSpPr>
          <p:sp>
            <p:nvSpPr>
              <p:cNvPr id="18" name="Rectangle 17"/>
              <p:cNvSpPr/>
              <p:nvPr/>
            </p:nvSpPr>
            <p:spPr>
              <a:xfrm>
                <a:off x="4609346" y="2604863"/>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oup 14"/>
              <p:cNvGrpSpPr/>
              <p:nvPr/>
            </p:nvGrpSpPr>
            <p:grpSpPr>
              <a:xfrm>
                <a:off x="4234183" y="2393023"/>
                <a:ext cx="1173195" cy="959013"/>
                <a:chOff x="4234183" y="2755958"/>
                <a:chExt cx="1173195" cy="959013"/>
              </a:xfrm>
            </p:grpSpPr>
            <p:sp>
              <p:nvSpPr>
                <p:cNvPr id="16" name="Rectangle 15"/>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1" name="Rectangle 20"/>
            <p:cNvSpPr/>
            <p:nvPr/>
          </p:nvSpPr>
          <p:spPr>
            <a:xfrm>
              <a:off x="5131083" y="3782535"/>
              <a:ext cx="3482340"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Privacy [is a reason why people would not fill out the census]. I think there’s a lot of people that are out there – I work in health and we have to keep things private – they probably think, ‘</a:t>
              </a:r>
              <a:r>
                <a:rPr kumimoji="0" lang="en-US" sz="160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Why do I have to give you this</a:t>
              </a: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a:t>
              </a:r>
            </a:p>
            <a:p>
              <a:pPr lvl="0" algn="ctr" defTabSz="914400" fontAlgn="base">
                <a:spcBef>
                  <a:spcPct val="0"/>
                </a:spcBef>
                <a:spcAft>
                  <a:spcPct val="0"/>
                </a:spcAft>
                <a:defRPr/>
              </a:pPr>
              <a:r>
                <a:rPr lang="en-US" sz="1600" i="1" dirty="0">
                  <a:solidFill>
                    <a:srgbClr val="214056"/>
                  </a:solidFill>
                  <a:latin typeface="Calibri "/>
                  <a:ea typeface="ＭＳ Ｐゴシック" pitchFamily="-112" charset="-128"/>
                </a:rPr>
                <a:t>— </a:t>
              </a:r>
              <a:r>
                <a:rPr kumimoji="0" lang="en-US" sz="1600" b="0" i="1" u="none" strike="noStrike" kern="1200" cap="none" spc="0" normalizeH="0" baseline="0" noProof="0" dirty="0" smtClean="0">
                  <a:ln>
                    <a:noFill/>
                  </a:ln>
                  <a:solidFill>
                    <a:srgbClr val="214056"/>
                  </a:solidFill>
                  <a:effectLst/>
                  <a:uLnTx/>
                  <a:uFillTx/>
                  <a:latin typeface="Calibri "/>
                  <a:ea typeface="ＭＳ Ｐゴシック" pitchFamily="-112" charset="-128"/>
                  <a:cs typeface="+mn-cs"/>
                </a:rPr>
                <a:t>American</a:t>
              </a:r>
              <a:r>
                <a:rPr kumimoji="0" lang="en-US" sz="1600" b="0" i="1" u="none" strike="noStrike" kern="1200" cap="none" spc="0" normalizeH="0" noProof="0" dirty="0" smtClean="0">
                  <a:ln>
                    <a:noFill/>
                  </a:ln>
                  <a:solidFill>
                    <a:srgbClr val="214056"/>
                  </a:solidFill>
                  <a:effectLst/>
                  <a:uLnTx/>
                  <a:uFillTx/>
                  <a:latin typeface="Calibri "/>
                  <a:ea typeface="ＭＳ Ｐゴシック" pitchFamily="-112" charset="-128"/>
                  <a:cs typeface="+mn-cs"/>
                </a:rPr>
                <a:t> Indian and Alaska Native</a:t>
              </a:r>
              <a:r>
                <a:rPr kumimoji="0" lang="en-US" sz="1600" b="0" i="1" u="none" strike="noStrike" kern="1200" cap="none" spc="0" normalizeH="0" baseline="0" noProof="0" dirty="0" smtClean="0">
                  <a:ln>
                    <a:noFill/>
                  </a:ln>
                  <a:solidFill>
                    <a:srgbClr val="214056"/>
                  </a:solidFill>
                  <a:effectLst/>
                  <a:uLnTx/>
                  <a:uFillTx/>
                  <a:latin typeface="Calibri "/>
                  <a:ea typeface="ＭＳ Ｐゴシック" pitchFamily="-112" charset="-128"/>
                  <a:cs typeface="+mn-cs"/>
                </a:rPr>
                <a:t> </a:t>
              </a:r>
              <a:endPar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endParaRPr>
            </a:p>
          </p:txBody>
        </p:sp>
        <p:sp>
          <p:nvSpPr>
            <p:cNvPr id="22" name="TextBox 21"/>
            <p:cNvSpPr txBox="1"/>
            <p:nvPr/>
          </p:nvSpPr>
          <p:spPr>
            <a:xfrm>
              <a:off x="5650940" y="2967165"/>
              <a:ext cx="295964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4056"/>
                  </a:solidFill>
                  <a:effectLst/>
                  <a:uLnTx/>
                  <a:uFillTx/>
                  <a:latin typeface="Calibri" panose="020F0502020204030204"/>
                  <a:ea typeface="ＭＳ Ｐゴシック" pitchFamily="-112" charset="-128"/>
                  <a:cs typeface="+mn-cs"/>
                </a:rPr>
                <a:t>Privacy Concerns</a:t>
              </a:r>
            </a:p>
          </p:txBody>
        </p: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0253" y="740062"/>
            <a:ext cx="516275" cy="516275"/>
          </a:xfrm>
          <a:prstGeom prst="rect">
            <a:avLst/>
          </a:prstGeom>
        </p:spPr>
      </p:pic>
    </p:spTree>
    <p:extLst>
      <p:ext uri="{BB962C8B-B14F-4D97-AF65-F5344CB8AC3E}">
        <p14:creationId xmlns:p14="http://schemas.microsoft.com/office/powerpoint/2010/main" val="151662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753225" cy="539299"/>
          </a:xfrm>
        </p:spPr>
        <p:txBody>
          <a:bodyPr/>
          <a:lstStyle/>
          <a:p>
            <a:r>
              <a:rPr lang="en-US" b="0" dirty="0">
                <a:latin typeface="+mj-lt"/>
              </a:rPr>
              <a:t>Privacy </a:t>
            </a:r>
            <a:r>
              <a:rPr lang="en-US" b="0" u="sng" dirty="0">
                <a:latin typeface="+mj-lt"/>
              </a:rPr>
              <a:t>and</a:t>
            </a:r>
            <a:r>
              <a:rPr lang="en-US" b="0" dirty="0">
                <a:latin typeface="+mj-lt"/>
              </a:rPr>
              <a:t> confidentiality concerns in focus groups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E5588-8BE1-4AF4-B0B4-4E8A4D3F9712}"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grpSp>
        <p:nvGrpSpPr>
          <p:cNvPr id="3" name="Group 2"/>
          <p:cNvGrpSpPr/>
          <p:nvPr/>
        </p:nvGrpSpPr>
        <p:grpSpPr>
          <a:xfrm>
            <a:off x="2240597" y="1924611"/>
            <a:ext cx="4662805" cy="3008778"/>
            <a:chOff x="84440" y="1624140"/>
            <a:chExt cx="4662805" cy="3008778"/>
          </a:xfrm>
        </p:grpSpPr>
        <p:grpSp>
          <p:nvGrpSpPr>
            <p:cNvPr id="5" name="Group 4"/>
            <p:cNvGrpSpPr/>
            <p:nvPr/>
          </p:nvGrpSpPr>
          <p:grpSpPr>
            <a:xfrm>
              <a:off x="84440" y="1624140"/>
              <a:ext cx="4662805" cy="3008778"/>
              <a:chOff x="4234183" y="2163280"/>
              <a:chExt cx="4662805" cy="3008778"/>
            </a:xfrm>
          </p:grpSpPr>
          <p:grpSp>
            <p:nvGrpSpPr>
              <p:cNvPr id="6" name="Group 5"/>
              <p:cNvGrpSpPr/>
              <p:nvPr/>
            </p:nvGrpSpPr>
            <p:grpSpPr>
              <a:xfrm>
                <a:off x="4609346" y="2163280"/>
                <a:ext cx="4287642" cy="3008778"/>
                <a:chOff x="4609346" y="2510622"/>
                <a:chExt cx="4287642" cy="3008778"/>
              </a:xfrm>
            </p:grpSpPr>
            <p:sp>
              <p:nvSpPr>
                <p:cNvPr id="10" name="Rectangle 9"/>
                <p:cNvSpPr/>
                <p:nvPr/>
              </p:nvSpPr>
              <p:spPr>
                <a:xfrm>
                  <a:off x="4609346" y="2952205"/>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371557" y="2510622"/>
                  <a:ext cx="352543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4056"/>
                      </a:solidFill>
                      <a:effectLst/>
                      <a:uLnTx/>
                      <a:uFillTx/>
                      <a:latin typeface="Calibri" panose="020F0502020204030204"/>
                      <a:ea typeface="ＭＳ Ｐゴシック" pitchFamily="-112" charset="-128"/>
                      <a:cs typeface="+mn-cs"/>
                    </a:rPr>
                    <a:t>Confidentiality Concerns</a:t>
                  </a:r>
                </a:p>
              </p:txBody>
            </p:sp>
          </p:grpSp>
          <p:grpSp>
            <p:nvGrpSpPr>
              <p:cNvPr id="7" name="Group 6"/>
              <p:cNvGrpSpPr/>
              <p:nvPr/>
            </p:nvGrpSpPr>
            <p:grpSpPr>
              <a:xfrm>
                <a:off x="4234183" y="2393023"/>
                <a:ext cx="1173195" cy="959013"/>
                <a:chOff x="4234183" y="2755958"/>
                <a:chExt cx="1173195" cy="959013"/>
              </a:xfrm>
            </p:grpSpPr>
            <p:sp>
              <p:nvSpPr>
                <p:cNvPr id="8" name="Rectangle 7"/>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0" name="Rectangle 19"/>
            <p:cNvSpPr/>
            <p:nvPr/>
          </p:nvSpPr>
          <p:spPr>
            <a:xfrm>
              <a:off x="742950" y="2442610"/>
              <a:ext cx="3669387"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a:t>
              </a:r>
              <a:r>
                <a:rPr kumimoji="0" lang="en-US" sz="160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Every single scrap of information that the government gets goes to every single intelligence agency</a:t>
              </a: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that’s how it works…individual level data. Like, the city government gets information and then the FBI and then the CIA and then ICE and military…” </a:t>
              </a:r>
            </a:p>
            <a:p>
              <a:pPr lvl="0" algn="ctr" defTabSz="914400" fontAlgn="base">
                <a:spcBef>
                  <a:spcPct val="0"/>
                </a:spcBef>
                <a:spcAft>
                  <a:spcPct val="0"/>
                </a:spcAft>
                <a:defRPr/>
              </a:pPr>
              <a:r>
                <a:rPr lang="en-US" sz="1600" i="1" dirty="0">
                  <a:solidFill>
                    <a:srgbClr val="214056"/>
                  </a:solidFill>
                  <a:latin typeface="Calibri "/>
                  <a:ea typeface="ＭＳ Ｐゴシック" pitchFamily="-112" charset="-128"/>
                </a:rPr>
                <a:t>— </a:t>
              </a:r>
              <a:r>
                <a:rPr lang="en-US" sz="1600" i="1" dirty="0" smtClean="0">
                  <a:solidFill>
                    <a:srgbClr val="214056"/>
                  </a:solidFill>
                  <a:latin typeface="Calibri "/>
                  <a:ea typeface="ＭＳ Ｐゴシック" pitchFamily="-112" charset="-128"/>
                </a:rPr>
                <a:t>Middle Eastern and North African</a:t>
              </a:r>
              <a:r>
                <a:rPr kumimoji="0" lang="en-US" sz="1600" b="0" i="1" u="none" strike="noStrike" kern="1200" cap="none" spc="0" normalizeH="0" baseline="0" noProof="0" dirty="0" smtClean="0">
                  <a:ln>
                    <a:noFill/>
                  </a:ln>
                  <a:solidFill>
                    <a:srgbClr val="214056"/>
                  </a:solidFill>
                  <a:effectLst/>
                  <a:uLnTx/>
                  <a:uFillTx/>
                  <a:latin typeface="Calibri "/>
                  <a:ea typeface="ＭＳ Ｐゴシック" pitchFamily="-112" charset="-128"/>
                  <a:cs typeface="+mn-cs"/>
                </a:rPr>
                <a:t> </a:t>
              </a:r>
              <a:endPar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endParaRPr>
            </a:p>
          </p:txBody>
        </p:sp>
      </p:grpSp>
      <p:sp>
        <p:nvSpPr>
          <p:cNvPr id="19"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itchFamily="-112" charset="-128"/>
                <a:cs typeface="+mn-cs"/>
              </a:rPr>
              <a:t>Authorized Use Only</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0253" y="740062"/>
            <a:ext cx="516275" cy="516275"/>
          </a:xfrm>
          <a:prstGeom prst="rect">
            <a:avLst/>
          </a:prstGeom>
        </p:spPr>
      </p:pic>
    </p:spTree>
    <p:extLst>
      <p:ext uri="{BB962C8B-B14F-4D97-AF65-F5344CB8AC3E}">
        <p14:creationId xmlns:p14="http://schemas.microsoft.com/office/powerpoint/2010/main" val="311818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7316952" cy="539299"/>
          </a:xfrm>
        </p:spPr>
        <p:txBody>
          <a:bodyPr>
            <a:noAutofit/>
          </a:bodyPr>
          <a:lstStyle/>
          <a:p>
            <a:r>
              <a:rPr lang="en-US" b="0" dirty="0">
                <a:latin typeface="+mj-lt"/>
              </a:rPr>
              <a:t>Nearly 1 in 4 respondents fear that their answers to </a:t>
            </a:r>
            <a:br>
              <a:rPr lang="en-US" b="0" dirty="0">
                <a:latin typeface="+mj-lt"/>
              </a:rPr>
            </a:br>
            <a:r>
              <a:rPr lang="en-US" b="0" dirty="0">
                <a:latin typeface="+mj-lt"/>
              </a:rPr>
              <a:t>the 2020 Census will be used against them</a:t>
            </a: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27</a:t>
            </a:fld>
            <a:endParaRPr lang="en-US" dirty="0">
              <a:solidFill>
                <a:prstClr val="black">
                  <a:tint val="75000"/>
                </a:prstClr>
              </a:solidFill>
            </a:endParaRPr>
          </a:p>
        </p:txBody>
      </p:sp>
      <p:sp>
        <p:nvSpPr>
          <p:cNvPr id="28"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27168"/>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cxnSp>
        <p:nvCxnSpPr>
          <p:cNvPr id="31" name="Straight Connector 30"/>
          <p:cNvCxnSpPr/>
          <p:nvPr/>
        </p:nvCxnSpPr>
        <p:spPr>
          <a:xfrm>
            <a:off x="2755239" y="3981367"/>
            <a:ext cx="3573390" cy="0"/>
          </a:xfrm>
          <a:prstGeom prst="line">
            <a:avLst/>
          </a:prstGeom>
          <a:ln>
            <a:solidFill>
              <a:srgbClr val="9A1208"/>
            </a:solidFill>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2755239" y="3981367"/>
            <a:ext cx="378172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kern="0" dirty="0">
                <a:solidFill>
                  <a:srgbClr val="214056"/>
                </a:solidFill>
                <a:latin typeface="+mn-lt"/>
              </a:rPr>
              <a:t>were “extremely concerned” or “very concerned” that their answers would be used against them.</a:t>
            </a:r>
          </a:p>
        </p:txBody>
      </p:sp>
      <p:graphicFrame>
        <p:nvGraphicFramePr>
          <p:cNvPr id="33" name="Chart 32"/>
          <p:cNvGraphicFramePr/>
          <p:nvPr>
            <p:extLst>
              <p:ext uri="{D42A27DB-BD31-4B8C-83A1-F6EECF244321}">
                <p14:modId xmlns:p14="http://schemas.microsoft.com/office/powerpoint/2010/main" val="140798267"/>
              </p:ext>
            </p:extLst>
          </p:nvPr>
        </p:nvGraphicFramePr>
        <p:xfrm>
          <a:off x="3567256" y="2187799"/>
          <a:ext cx="1779645" cy="1640272"/>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4037725" y="2809760"/>
            <a:ext cx="79516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0" dirty="0">
                <a:solidFill>
                  <a:srgbClr val="214056"/>
                </a:solidFill>
                <a:latin typeface="+mn-lt"/>
              </a:rPr>
              <a:t>22</a:t>
            </a:r>
            <a:r>
              <a:rPr kumimoji="0" lang="en-US" sz="2400" b="0" i="0" u="none" strike="noStrike" kern="1200" cap="none" spc="0" normalizeH="0" baseline="0" noProof="0" dirty="0">
                <a:ln>
                  <a:noFill/>
                </a:ln>
                <a:solidFill>
                  <a:srgbClr val="214056"/>
                </a:solidFill>
                <a:effectLst/>
                <a:uLnTx/>
                <a:uFillTx/>
                <a:latin typeface="+mn-lt"/>
              </a:rPr>
              <a:t>%</a:t>
            </a: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82" y="673717"/>
            <a:ext cx="554161" cy="554161"/>
          </a:xfrm>
          <a:prstGeom prst="rect">
            <a:avLst/>
          </a:prstGeom>
        </p:spPr>
      </p:pic>
    </p:spTree>
    <p:extLst>
      <p:ext uri="{BB962C8B-B14F-4D97-AF65-F5344CB8AC3E}">
        <p14:creationId xmlns:p14="http://schemas.microsoft.com/office/powerpoint/2010/main" val="3698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3285"/>
            <a:ext cx="6810375" cy="539299"/>
          </a:xfrm>
        </p:spPr>
        <p:txBody>
          <a:bodyPr/>
          <a:lstStyle/>
          <a:p>
            <a:r>
              <a:rPr lang="en-US" b="0" dirty="0" smtClean="0">
                <a:latin typeface="+mj-lt"/>
              </a:rPr>
              <a:t>Some focus group participants felt </a:t>
            </a:r>
            <a:r>
              <a:rPr lang="en-US" b="0" dirty="0">
                <a:latin typeface="+mj-lt"/>
              </a:rPr>
              <a:t>the government would use their data against their </a:t>
            </a:r>
            <a:r>
              <a:rPr lang="en-US" b="0" dirty="0" smtClean="0">
                <a:latin typeface="+mj-lt"/>
              </a:rPr>
              <a:t>community</a:t>
            </a:r>
            <a:endParaRPr lang="en-US" b="0" dirty="0">
              <a:latin typeface="+mj-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E5588-8BE1-4AF4-B0B4-4E8A4D3F9712}"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sp>
        <p:nvSpPr>
          <p:cNvPr id="19"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itchFamily="-112" charset="-128"/>
                <a:cs typeface="+mn-cs"/>
              </a:rPr>
              <a:t>Authorized Use Only</a:t>
            </a:r>
          </a:p>
        </p:txBody>
      </p:sp>
      <p:grpSp>
        <p:nvGrpSpPr>
          <p:cNvPr id="3" name="Group 2"/>
          <p:cNvGrpSpPr/>
          <p:nvPr/>
        </p:nvGrpSpPr>
        <p:grpSpPr>
          <a:xfrm>
            <a:off x="2335486" y="1926304"/>
            <a:ext cx="4473029" cy="3005393"/>
            <a:chOff x="2060526" y="1877171"/>
            <a:chExt cx="4473029" cy="3005393"/>
          </a:xfrm>
        </p:grpSpPr>
        <p:grpSp>
          <p:nvGrpSpPr>
            <p:cNvPr id="5" name="Group 4"/>
            <p:cNvGrpSpPr/>
            <p:nvPr/>
          </p:nvGrpSpPr>
          <p:grpSpPr>
            <a:xfrm>
              <a:off x="2060526" y="2103529"/>
              <a:ext cx="4473029" cy="2779035"/>
              <a:chOff x="4234183" y="2393023"/>
              <a:chExt cx="4473029" cy="2779035"/>
            </a:xfrm>
          </p:grpSpPr>
          <p:sp>
            <p:nvSpPr>
              <p:cNvPr id="10" name="Rectangle 9"/>
              <p:cNvSpPr/>
              <p:nvPr/>
            </p:nvSpPr>
            <p:spPr>
              <a:xfrm>
                <a:off x="4609346" y="2604863"/>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4234183" y="2393023"/>
                <a:ext cx="1173195" cy="959013"/>
                <a:chOff x="4234183" y="2755958"/>
                <a:chExt cx="1173195" cy="959013"/>
              </a:xfrm>
            </p:grpSpPr>
            <p:sp>
              <p:nvSpPr>
                <p:cNvPr id="8" name="Rectangle 7"/>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0" name="Rectangle 19"/>
            <p:cNvSpPr/>
            <p:nvPr/>
          </p:nvSpPr>
          <p:spPr>
            <a:xfrm>
              <a:off x="2647123" y="2691025"/>
              <a:ext cx="3578678"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They could say, ‘Look, this community has, like, X amount of race or something; let’s avoid them, or let’s define that area’… you can see it sometimes where </a:t>
              </a:r>
              <a:r>
                <a:rPr kumimoji="0" lang="en-US" sz="160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they don’t fund certain schools because it’s in certain ‘bad areas.’</a:t>
              </a: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a:t>
              </a:r>
            </a:p>
            <a:p>
              <a:pPr lvl="0" algn="ctr" defTabSz="914400" fontAlgn="base">
                <a:spcBef>
                  <a:spcPct val="0"/>
                </a:spcBef>
                <a:spcAft>
                  <a:spcPct val="0"/>
                </a:spcAft>
                <a:defRPr/>
              </a:pPr>
              <a:r>
                <a:rPr lang="en-US" sz="1600" i="1" dirty="0">
                  <a:solidFill>
                    <a:srgbClr val="214056"/>
                  </a:solidFill>
                  <a:latin typeface="Calibri "/>
                  <a:ea typeface="ＭＳ Ｐゴシック" pitchFamily="-112" charset="-128"/>
                </a:rPr>
                <a:t>— Middle Eastern and North African </a:t>
              </a:r>
            </a:p>
          </p:txBody>
        </p:sp>
        <p:sp>
          <p:nvSpPr>
            <p:cNvPr id="24" name="TextBox 23"/>
            <p:cNvSpPr txBox="1"/>
            <p:nvPr/>
          </p:nvSpPr>
          <p:spPr>
            <a:xfrm>
              <a:off x="3197901" y="1877171"/>
              <a:ext cx="3335654" cy="461665"/>
            </a:xfrm>
            <a:prstGeom prst="rect">
              <a:avLst/>
            </a:prstGeom>
            <a:noFill/>
          </p:spPr>
          <p:txBody>
            <a:bodyPr wrap="square" rtlCol="0">
              <a:spAutoFit/>
            </a:bodyPr>
            <a:lstStyle/>
            <a:p>
              <a:r>
                <a:rPr lang="en-US" sz="2400" b="1" dirty="0">
                  <a:solidFill>
                    <a:srgbClr val="214056"/>
                  </a:solidFill>
                  <a:latin typeface="+mn-lt"/>
                </a:rPr>
                <a:t>Harm to the </a:t>
              </a:r>
              <a:r>
                <a:rPr lang="en-US" sz="2400" b="1" dirty="0">
                  <a:solidFill>
                    <a:srgbClr val="214056"/>
                  </a:solidFill>
                </a:rPr>
                <a:t>Community</a:t>
              </a:r>
              <a:endParaRPr lang="en-US" sz="2400" b="1" dirty="0">
                <a:solidFill>
                  <a:srgbClr val="214056"/>
                </a:solidFill>
                <a:latin typeface="+mn-lt"/>
              </a:endParaRPr>
            </a:p>
          </p:txBody>
        </p: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235" y="690077"/>
            <a:ext cx="554161" cy="554161"/>
          </a:xfrm>
          <a:prstGeom prst="rect">
            <a:avLst/>
          </a:prstGeom>
        </p:spPr>
      </p:pic>
    </p:spTree>
    <p:extLst>
      <p:ext uri="{BB962C8B-B14F-4D97-AF65-F5344CB8AC3E}">
        <p14:creationId xmlns:p14="http://schemas.microsoft.com/office/powerpoint/2010/main" val="23472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2</a:t>
            </a:fld>
            <a:endParaRPr lang="en-US" dirty="0"/>
          </a:p>
        </p:txBody>
      </p:sp>
      <p:grpSp>
        <p:nvGrpSpPr>
          <p:cNvPr id="6" name="Group 5"/>
          <p:cNvGrpSpPr/>
          <p:nvPr/>
        </p:nvGrpSpPr>
        <p:grpSpPr>
          <a:xfrm>
            <a:off x="357199" y="3106572"/>
            <a:ext cx="566499" cy="566499"/>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1</a:t>
              </a:r>
            </a:p>
          </p:txBody>
        </p:sp>
      </p:gr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latin typeface="+mj-lt"/>
              </a:rPr>
              <a:t>CBAMS Overview</a:t>
            </a: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2873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810375" cy="539299"/>
          </a:xfrm>
        </p:spPr>
        <p:txBody>
          <a:bodyPr/>
          <a:lstStyle/>
          <a:p>
            <a:r>
              <a:rPr lang="en-US" b="0" dirty="0">
                <a:latin typeface="+mj-lt"/>
              </a:rPr>
              <a:t>…or them </a:t>
            </a:r>
            <a:r>
              <a:rPr lang="en-US" b="0" dirty="0" smtClean="0">
                <a:latin typeface="+mj-lt"/>
              </a:rPr>
              <a:t>personally </a:t>
            </a:r>
            <a:endParaRPr lang="en-US" b="0" dirty="0">
              <a:latin typeface="+mj-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E5588-8BE1-4AF4-B0B4-4E8A4D3F9712}"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sp>
        <p:nvSpPr>
          <p:cNvPr id="19"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itchFamily="-112" charset="-128"/>
                <a:cs typeface="+mn-cs"/>
              </a:rPr>
              <a:t>Authorized Use Only</a:t>
            </a:r>
          </a:p>
        </p:txBody>
      </p:sp>
      <p:grpSp>
        <p:nvGrpSpPr>
          <p:cNvPr id="3" name="Group 2"/>
          <p:cNvGrpSpPr/>
          <p:nvPr/>
        </p:nvGrpSpPr>
        <p:grpSpPr>
          <a:xfrm>
            <a:off x="2098845" y="2284760"/>
            <a:ext cx="4763583" cy="3170164"/>
            <a:chOff x="2455853" y="2198312"/>
            <a:chExt cx="4473029" cy="3170164"/>
          </a:xfrm>
        </p:grpSpPr>
        <p:grpSp>
          <p:nvGrpSpPr>
            <p:cNvPr id="13" name="Group 12"/>
            <p:cNvGrpSpPr/>
            <p:nvPr/>
          </p:nvGrpSpPr>
          <p:grpSpPr>
            <a:xfrm>
              <a:off x="2455853" y="2422801"/>
              <a:ext cx="4473029" cy="2779035"/>
              <a:chOff x="4234183" y="2393023"/>
              <a:chExt cx="4473029" cy="2779035"/>
            </a:xfrm>
          </p:grpSpPr>
          <p:sp>
            <p:nvSpPr>
              <p:cNvPr id="18" name="Rectangle 17"/>
              <p:cNvSpPr/>
              <p:nvPr/>
            </p:nvSpPr>
            <p:spPr>
              <a:xfrm>
                <a:off x="4609346" y="2604863"/>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oup 14"/>
              <p:cNvGrpSpPr/>
              <p:nvPr/>
            </p:nvGrpSpPr>
            <p:grpSpPr>
              <a:xfrm>
                <a:off x="4234183" y="2393023"/>
                <a:ext cx="1173195" cy="959013"/>
                <a:chOff x="4234183" y="2755958"/>
                <a:chExt cx="1173195" cy="959013"/>
              </a:xfrm>
            </p:grpSpPr>
            <p:sp>
              <p:nvSpPr>
                <p:cNvPr id="16" name="Rectangle 15"/>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1" name="Rectangle 20"/>
            <p:cNvSpPr/>
            <p:nvPr/>
          </p:nvSpPr>
          <p:spPr>
            <a:xfrm>
              <a:off x="3138779" y="3060152"/>
              <a:ext cx="3482340"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[Someone might choose not to participate because] </a:t>
              </a:r>
              <a:r>
                <a:rPr kumimoji="0" lang="en-US" sz="160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it can come back and haunt them</a:t>
              </a: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...Like if you get food stamps, ...and they will be afraid that it's going to affect their food stamps if they report somebody else is there.”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a:t>
              </a:r>
              <a:r>
                <a:rPr kumimoji="0" lang="en-US" sz="1600" b="0" i="1" u="none" strike="noStrike" kern="1200" cap="none" spc="0" normalizeH="0" baseline="0" noProof="0" dirty="0" smtClean="0">
                  <a:ln>
                    <a:noFill/>
                  </a:ln>
                  <a:solidFill>
                    <a:srgbClr val="214056"/>
                  </a:solidFill>
                  <a:effectLst/>
                  <a:uLnTx/>
                  <a:uFillTx/>
                  <a:latin typeface="Calibri "/>
                  <a:ea typeface="ＭＳ Ｐゴシック" pitchFamily="-112" charset="-128"/>
                  <a:cs typeface="+mn-cs"/>
                </a:rPr>
                <a:t>Native Hawaiian and Pacific Islander</a:t>
              </a:r>
              <a:endParaRPr kumimoji="0" lang="en-US" sz="1600" b="0" i="1" u="none" strike="noStrike" kern="1200" cap="none" spc="0" normalizeH="0" baseline="0" noProof="0" dirty="0">
                <a:ln>
                  <a:noFill/>
                </a:ln>
                <a:solidFill>
                  <a:srgbClr val="214056"/>
                </a:solidFill>
                <a:effectLst/>
                <a:uLnTx/>
                <a:uFillTx/>
                <a:latin typeface="Calibri "/>
                <a:ea typeface="ＭＳ Ｐゴシック" pitchFamily="-112" charset="-128"/>
                <a:cs typeface="+mn-cs"/>
              </a:endParaRPr>
            </a:p>
          </p:txBody>
        </p:sp>
        <p:sp>
          <p:nvSpPr>
            <p:cNvPr id="25" name="TextBox 24"/>
            <p:cNvSpPr txBox="1"/>
            <p:nvPr/>
          </p:nvSpPr>
          <p:spPr>
            <a:xfrm>
              <a:off x="3563386" y="2198312"/>
              <a:ext cx="3365496" cy="461665"/>
            </a:xfrm>
            <a:prstGeom prst="rect">
              <a:avLst/>
            </a:prstGeom>
            <a:noFill/>
          </p:spPr>
          <p:txBody>
            <a:bodyPr wrap="square" rtlCol="0">
              <a:spAutoFit/>
            </a:bodyPr>
            <a:lstStyle/>
            <a:p>
              <a:r>
                <a:rPr lang="en-US" sz="2400" b="1" dirty="0">
                  <a:solidFill>
                    <a:srgbClr val="214056"/>
                  </a:solidFill>
                  <a:latin typeface="+mn-lt"/>
                </a:rPr>
                <a:t>Harm to </a:t>
              </a:r>
              <a:r>
                <a:rPr lang="en-US" sz="2400" b="1" dirty="0">
                  <a:solidFill>
                    <a:srgbClr val="214056"/>
                  </a:solidFill>
                </a:rPr>
                <a:t>them Personally</a:t>
              </a:r>
              <a:endParaRPr lang="en-US" sz="2400" b="1" dirty="0">
                <a:solidFill>
                  <a:srgbClr val="214056"/>
                </a:solidFill>
                <a:latin typeface="+mn-lt"/>
              </a:endParaRPr>
            </a:p>
          </p:txBody>
        </p: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82" y="673717"/>
            <a:ext cx="554161" cy="554161"/>
          </a:xfrm>
          <a:prstGeom prst="rect">
            <a:avLst/>
          </a:prstGeom>
        </p:spPr>
      </p:pic>
    </p:spTree>
    <p:extLst>
      <p:ext uri="{BB962C8B-B14F-4D97-AF65-F5344CB8AC3E}">
        <p14:creationId xmlns:p14="http://schemas.microsoft.com/office/powerpoint/2010/main" val="41444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19875" cy="539299"/>
          </a:xfrm>
        </p:spPr>
        <p:txBody>
          <a:bodyPr/>
          <a:lstStyle/>
          <a:p>
            <a:r>
              <a:rPr lang="en-US" b="0" dirty="0">
                <a:latin typeface="+mj-lt"/>
              </a:rPr>
              <a:t>The citizenship question may be a major </a:t>
            </a:r>
            <a:r>
              <a:rPr lang="en-US" b="0" u="sng" dirty="0">
                <a:latin typeface="+mj-lt"/>
              </a:rPr>
              <a:t>barrier</a:t>
            </a:r>
            <a:endParaRPr lang="en-US" b="0" dirty="0">
              <a:latin typeface="+mj-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E5588-8BE1-4AF4-B0B4-4E8A4D3F9712}" type="slidenum">
              <a:rPr kumimoji="0" lang="en-US" sz="1200" b="0" i="0" u="none" strike="noStrike" kern="1200" cap="none" spc="0" normalizeH="0" baseline="0" noProof="0" smtClean="0">
                <a:ln>
                  <a:noFill/>
                </a:ln>
                <a:solidFill>
                  <a:prstClr val="black">
                    <a:tint val="75000"/>
                  </a:prstClr>
                </a:solidFill>
                <a:effectLst/>
                <a:uLnTx/>
                <a:uFillTx/>
                <a:latin typeface="Avenir Next"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Avenir Next" charset="0"/>
            </a:endParaRPr>
          </a:p>
        </p:txBody>
      </p:sp>
      <p:grpSp>
        <p:nvGrpSpPr>
          <p:cNvPr id="3" name="Group 2"/>
          <p:cNvGrpSpPr/>
          <p:nvPr/>
        </p:nvGrpSpPr>
        <p:grpSpPr>
          <a:xfrm>
            <a:off x="118762" y="2292484"/>
            <a:ext cx="4350367" cy="1407264"/>
            <a:chOff x="207102" y="2871112"/>
            <a:chExt cx="4350367" cy="1407264"/>
          </a:xfrm>
        </p:grpSpPr>
        <p:grpSp>
          <p:nvGrpSpPr>
            <p:cNvPr id="5" name="Group 4"/>
            <p:cNvGrpSpPr/>
            <p:nvPr/>
          </p:nvGrpSpPr>
          <p:grpSpPr>
            <a:xfrm>
              <a:off x="207102" y="2871112"/>
              <a:ext cx="4350367" cy="1407264"/>
              <a:chOff x="4356845" y="3410252"/>
              <a:chExt cx="4350367" cy="1407264"/>
            </a:xfrm>
          </p:grpSpPr>
          <p:sp>
            <p:nvSpPr>
              <p:cNvPr id="10" name="Rectangle 9"/>
              <p:cNvSpPr/>
              <p:nvPr/>
            </p:nvSpPr>
            <p:spPr>
              <a:xfrm>
                <a:off x="4609346" y="3722213"/>
                <a:ext cx="4097866" cy="1095303"/>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4356845" y="3410252"/>
                <a:ext cx="1025858" cy="959013"/>
                <a:chOff x="4356845" y="3773187"/>
                <a:chExt cx="1025858" cy="959013"/>
              </a:xfrm>
            </p:grpSpPr>
            <p:sp>
              <p:nvSpPr>
                <p:cNvPr id="8" name="Rectangle 7"/>
                <p:cNvSpPr/>
                <p:nvPr/>
              </p:nvSpPr>
              <p:spPr>
                <a:xfrm>
                  <a:off x="4356845" y="3773187"/>
                  <a:ext cx="1025858"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095" y="3858913"/>
                  <a:ext cx="583386" cy="583386"/>
                </a:xfrm>
                <a:prstGeom prst="rect">
                  <a:avLst/>
                </a:prstGeom>
              </p:spPr>
            </p:pic>
          </p:grpSp>
        </p:grpSp>
        <p:sp>
          <p:nvSpPr>
            <p:cNvPr id="20" name="Rectangle 19"/>
            <p:cNvSpPr/>
            <p:nvPr/>
          </p:nvSpPr>
          <p:spPr>
            <a:xfrm>
              <a:off x="585295" y="3254689"/>
              <a:ext cx="3952734" cy="98488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5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[The purpose is] to make people panic… Some </a:t>
              </a:r>
              <a:r>
                <a:rPr kumimoji="0" lang="en-US" sz="145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people will panic because they are afraid that they might be deported</a:t>
              </a:r>
              <a:r>
                <a:rPr kumimoji="0" lang="en-US" sz="145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5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Vietnamese</a:t>
              </a:r>
            </a:p>
          </p:txBody>
        </p:sp>
      </p:grpSp>
      <p:grpSp>
        <p:nvGrpSpPr>
          <p:cNvPr id="22" name="Group 21"/>
          <p:cNvGrpSpPr/>
          <p:nvPr/>
        </p:nvGrpSpPr>
        <p:grpSpPr>
          <a:xfrm>
            <a:off x="4564273" y="2149661"/>
            <a:ext cx="4312318" cy="1841842"/>
            <a:chOff x="245151" y="2871112"/>
            <a:chExt cx="4312318" cy="1841842"/>
          </a:xfrm>
        </p:grpSpPr>
        <p:grpSp>
          <p:nvGrpSpPr>
            <p:cNvPr id="23" name="Group 22"/>
            <p:cNvGrpSpPr/>
            <p:nvPr/>
          </p:nvGrpSpPr>
          <p:grpSpPr>
            <a:xfrm>
              <a:off x="245151" y="2871112"/>
              <a:ext cx="4312318" cy="1818760"/>
              <a:chOff x="4394894" y="3410252"/>
              <a:chExt cx="4312318" cy="1818760"/>
            </a:xfrm>
          </p:grpSpPr>
          <p:sp>
            <p:nvSpPr>
              <p:cNvPr id="29" name="Rectangle 28"/>
              <p:cNvSpPr/>
              <p:nvPr/>
            </p:nvSpPr>
            <p:spPr>
              <a:xfrm>
                <a:off x="4609346" y="3722214"/>
                <a:ext cx="4097866" cy="1506798"/>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6" name="Group 25"/>
              <p:cNvGrpSpPr/>
              <p:nvPr/>
            </p:nvGrpSpPr>
            <p:grpSpPr>
              <a:xfrm>
                <a:off x="4394894" y="3410252"/>
                <a:ext cx="987809" cy="959013"/>
                <a:chOff x="4394894" y="3773187"/>
                <a:chExt cx="987809" cy="959013"/>
              </a:xfrm>
            </p:grpSpPr>
            <p:sp>
              <p:nvSpPr>
                <p:cNvPr id="27" name="Rectangle 26"/>
                <p:cNvSpPr/>
                <p:nvPr/>
              </p:nvSpPr>
              <p:spPr>
                <a:xfrm>
                  <a:off x="4394894" y="3773187"/>
                  <a:ext cx="987809"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420" y="4011313"/>
                  <a:ext cx="573809" cy="573809"/>
                </a:xfrm>
                <a:prstGeom prst="rect">
                  <a:avLst/>
                </a:prstGeom>
              </p:spPr>
            </p:pic>
          </p:grpSp>
        </p:grpSp>
        <p:sp>
          <p:nvSpPr>
            <p:cNvPr id="24" name="Rectangle 23"/>
            <p:cNvSpPr/>
            <p:nvPr/>
          </p:nvSpPr>
          <p:spPr>
            <a:xfrm>
              <a:off x="666931" y="3258710"/>
              <a:ext cx="3683209" cy="14542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5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ICE is working with different groups on </a:t>
              </a:r>
              <a:r>
                <a:rPr kumimoji="0" lang="en-US" sz="1450" b="1" i="1" u="none" strike="noStrike" kern="1200" cap="none" spc="0" normalizeH="0" baseline="0" noProof="0" dirty="0">
                  <a:ln>
                    <a:noFill/>
                  </a:ln>
                  <a:solidFill>
                    <a:srgbClr val="214056"/>
                  </a:solidFill>
                  <a:effectLst/>
                  <a:uLnTx/>
                  <a:uFillTx/>
                  <a:latin typeface="Calibri "/>
                  <a:ea typeface="ＭＳ Ｐゴシック" pitchFamily="-112" charset="-128"/>
                  <a:cs typeface="+mn-cs"/>
                </a:rPr>
                <a:t>deportation sweeps, and it would make me feel like I’m aiding in that</a:t>
              </a:r>
              <a:r>
                <a:rPr kumimoji="0" lang="en-US" sz="1450" b="0" i="1" u="none" strike="noStrike" kern="1200" cap="none" spc="0" normalizeH="0" baseline="0" noProof="0" dirty="0">
                  <a:ln>
                    <a:noFill/>
                  </a:ln>
                  <a:solidFill>
                    <a:srgbClr val="214056"/>
                  </a:solidFill>
                  <a:effectLst/>
                  <a:uLnTx/>
                  <a:uFillTx/>
                  <a:latin typeface="Calibri "/>
                  <a:ea typeface="ＭＳ Ｐゴシック" pitchFamily="-112" charset="-128"/>
                  <a:cs typeface="+mn-cs"/>
                </a:rPr>
                <a:t>. They’re doing a lot of illegal stuff, and so I wouldn’t fill out any of the questions.” </a:t>
              </a:r>
            </a:p>
            <a:p>
              <a:pPr lvl="0" algn="ctr" defTabSz="914400" fontAlgn="base">
                <a:spcBef>
                  <a:spcPct val="0"/>
                </a:spcBef>
                <a:spcAft>
                  <a:spcPct val="0"/>
                </a:spcAft>
                <a:defRPr/>
              </a:pPr>
              <a:r>
                <a:rPr lang="en-US" sz="1400" i="1" dirty="0">
                  <a:solidFill>
                    <a:srgbClr val="214056"/>
                  </a:solidFill>
                  <a:latin typeface="Calibri "/>
                  <a:ea typeface="ＭＳ Ｐゴシック" pitchFamily="-112" charset="-128"/>
                </a:rPr>
                <a:t>— Middle Eastern and North </a:t>
              </a:r>
              <a:r>
                <a:rPr lang="en-US" sz="1400" i="1" dirty="0" smtClean="0">
                  <a:solidFill>
                    <a:srgbClr val="214056"/>
                  </a:solidFill>
                  <a:latin typeface="Calibri "/>
                  <a:ea typeface="ＭＳ Ｐゴシック" pitchFamily="-112" charset="-128"/>
                </a:rPr>
                <a:t>African</a:t>
              </a:r>
              <a:endParaRPr lang="en-US" sz="1400" i="1" dirty="0">
                <a:solidFill>
                  <a:srgbClr val="214056"/>
                </a:solidFill>
                <a:latin typeface="Calibri "/>
                <a:ea typeface="ＭＳ Ｐゴシック" pitchFamily="-112" charset="-128"/>
              </a:endParaRPr>
            </a:p>
          </p:txBody>
        </p:sp>
      </p:grpSp>
      <p:sp>
        <p:nvSpPr>
          <p:cNvPr id="31"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venir Next" panose="020B0503020202020204" pitchFamily="34" charset="0"/>
                <a:ea typeface="ＭＳ Ｐゴシック" pitchFamily="-112" charset="-128"/>
                <a:cs typeface="+mn-cs"/>
              </a:rPr>
              <a:t>Authorized Use Only</a:t>
            </a:r>
            <a:endParaRPr kumimoji="0" lang="en-US" sz="9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itchFamily="-112" charset="-128"/>
              <a:cs typeface="+mn-cs"/>
            </a:endParaRPr>
          </a:p>
        </p:txBody>
      </p:sp>
      <p:sp>
        <p:nvSpPr>
          <p:cNvPr id="21" name="TextBox 20"/>
          <p:cNvSpPr txBox="1"/>
          <p:nvPr/>
        </p:nvSpPr>
        <p:spPr>
          <a:xfrm>
            <a:off x="260456" y="1416761"/>
            <a:ext cx="8748306" cy="101566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a:ln>
                  <a:noFill/>
                </a:ln>
                <a:solidFill>
                  <a:srgbClr val="9A1208"/>
                </a:solidFill>
                <a:effectLst/>
                <a:uLnTx/>
                <a:uFillTx/>
                <a:latin typeface="Calibri" panose="020F0502020204030204"/>
                <a:ea typeface="ＭＳ Ｐゴシック" pitchFamily="-112" charset="-128"/>
                <a:cs typeface="+mn-cs"/>
              </a:rPr>
              <a:t>Its purpose is to find undocumented immigrants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a:ln>
                  <a:noFill/>
                </a:ln>
                <a:solidFill>
                  <a:srgbClr val="9A1208"/>
                </a:solidFill>
                <a:effectLst/>
                <a:uLnTx/>
                <a:uFillTx/>
                <a:latin typeface="Calibri" panose="020F0502020204030204"/>
                <a:ea typeface="ＭＳ Ｐゴシック" pitchFamily="-112" charset="-128"/>
                <a:cs typeface="+mn-cs"/>
              </a:rPr>
              <a:t>The political discourse is targeting their ethnic group – </a:t>
            </a:r>
            <a:r>
              <a:rPr kumimoji="0" lang="en-US" sz="2000" b="0" i="0" u="none" strike="noStrike" kern="1200" cap="none" spc="0" normalizeH="0" baseline="0" noProof="0" dirty="0">
                <a:ln>
                  <a:noFill/>
                </a:ln>
                <a:solidFill>
                  <a:srgbClr val="9A1208"/>
                </a:solidFill>
                <a:effectLst/>
                <a:uLnTx/>
                <a:uFillTx/>
                <a:latin typeface="Calibri" panose="020F0502020204030204"/>
                <a:ea typeface="ＭＳ Ｐゴシック" pitchFamily="-112" charset="-128"/>
                <a:cs typeface="+mn-cs"/>
              </a:rPr>
              <a:t>residents and citizens may also feel endangered</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82" y="673717"/>
            <a:ext cx="554161" cy="554161"/>
          </a:xfrm>
          <a:prstGeom prst="rect">
            <a:avLst/>
          </a:prstGeom>
        </p:spPr>
      </p:pic>
      <p:grpSp>
        <p:nvGrpSpPr>
          <p:cNvPr id="32" name="Group 31"/>
          <p:cNvGrpSpPr/>
          <p:nvPr/>
        </p:nvGrpSpPr>
        <p:grpSpPr>
          <a:xfrm>
            <a:off x="144020" y="3741629"/>
            <a:ext cx="4350367" cy="2188244"/>
            <a:chOff x="4356845" y="3410252"/>
            <a:chExt cx="4350367" cy="2188244"/>
          </a:xfrm>
        </p:grpSpPr>
        <p:sp>
          <p:nvSpPr>
            <p:cNvPr id="34" name="Rectangle 33"/>
            <p:cNvSpPr/>
            <p:nvPr/>
          </p:nvSpPr>
          <p:spPr>
            <a:xfrm>
              <a:off x="4609346" y="3722214"/>
              <a:ext cx="4097866" cy="1876282"/>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roup 34"/>
            <p:cNvGrpSpPr/>
            <p:nvPr/>
          </p:nvGrpSpPr>
          <p:grpSpPr>
            <a:xfrm>
              <a:off x="4356845" y="3410252"/>
              <a:ext cx="1025858" cy="959013"/>
              <a:chOff x="4356845" y="3773187"/>
              <a:chExt cx="1025858" cy="959013"/>
            </a:xfrm>
          </p:grpSpPr>
          <p:sp>
            <p:nvSpPr>
              <p:cNvPr id="36" name="Rectangle 35"/>
              <p:cNvSpPr/>
              <p:nvPr/>
            </p:nvSpPr>
            <p:spPr>
              <a:xfrm>
                <a:off x="4356845" y="3773187"/>
                <a:ext cx="1025858"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095" y="3858913"/>
                <a:ext cx="583386" cy="583386"/>
              </a:xfrm>
              <a:prstGeom prst="rect">
                <a:avLst/>
              </a:prstGeom>
            </p:spPr>
          </p:pic>
        </p:grpSp>
      </p:grpSp>
      <p:sp>
        <p:nvSpPr>
          <p:cNvPr id="6" name="Rectangle 5"/>
          <p:cNvSpPr/>
          <p:nvPr/>
        </p:nvSpPr>
        <p:spPr>
          <a:xfrm>
            <a:off x="535811" y="4193909"/>
            <a:ext cx="3875021" cy="1654299"/>
          </a:xfrm>
          <a:prstGeom prst="rect">
            <a:avLst/>
          </a:prstGeom>
        </p:spPr>
        <p:txBody>
          <a:bodyPr wrap="square">
            <a:spAutoFit/>
          </a:bodyPr>
          <a:lstStyle/>
          <a:p>
            <a:pPr lvl="0" algn="ctr" defTabSz="914400" fontAlgn="base">
              <a:spcBef>
                <a:spcPct val="0"/>
              </a:spcBef>
              <a:spcAft>
                <a:spcPct val="0"/>
              </a:spcAft>
              <a:defRPr/>
            </a:pPr>
            <a:r>
              <a:rPr lang="en-US" sz="1450" i="1" dirty="0">
                <a:solidFill>
                  <a:srgbClr val="214056"/>
                </a:solidFill>
                <a:latin typeface="Calibri "/>
                <a:ea typeface="ＭＳ Ｐゴシック" pitchFamily="-112" charset="-128"/>
              </a:rPr>
              <a:t>    For this census, a lot of people are afraid. </a:t>
            </a:r>
            <a:r>
              <a:rPr lang="en-US" sz="1450" b="1" i="1" dirty="0">
                <a:solidFill>
                  <a:srgbClr val="214056"/>
                </a:solidFill>
                <a:latin typeface="Calibri "/>
                <a:ea typeface="ＭＳ Ｐゴシック" pitchFamily="-112" charset="-128"/>
              </a:rPr>
              <a:t>It doesn’t matter if they ask you whether or not you’re a citizen.</a:t>
            </a:r>
            <a:r>
              <a:rPr lang="en-US" sz="1450" i="1" dirty="0">
                <a:solidFill>
                  <a:srgbClr val="214056"/>
                </a:solidFill>
                <a:latin typeface="Calibri "/>
                <a:ea typeface="ＭＳ Ｐゴシック" pitchFamily="-112" charset="-128"/>
              </a:rPr>
              <a:t> The first question they ask you, are you Hispanic or Latino? And that’s enough. That’s all they need. And people are scared.” </a:t>
            </a:r>
          </a:p>
          <a:p>
            <a:pPr lvl="0" algn="ctr" defTabSz="914400" fontAlgn="base">
              <a:spcBef>
                <a:spcPct val="0"/>
              </a:spcBef>
              <a:spcAft>
                <a:spcPct val="0"/>
              </a:spcAft>
              <a:defRPr/>
            </a:pPr>
            <a:r>
              <a:rPr lang="en-US" sz="1450" i="1" dirty="0">
                <a:solidFill>
                  <a:srgbClr val="214056"/>
                </a:solidFill>
                <a:latin typeface="Calibri "/>
                <a:ea typeface="ＭＳ Ｐゴシック" pitchFamily="-112" charset="-128"/>
              </a:rPr>
              <a:t>— Spanish (U.S. Mainland) </a:t>
            </a:r>
          </a:p>
        </p:txBody>
      </p:sp>
      <p:grpSp>
        <p:nvGrpSpPr>
          <p:cNvPr id="40" name="Group 39"/>
          <p:cNvGrpSpPr/>
          <p:nvPr/>
        </p:nvGrpSpPr>
        <p:grpSpPr>
          <a:xfrm>
            <a:off x="4550122" y="3997620"/>
            <a:ext cx="4312318" cy="2098124"/>
            <a:chOff x="4394894" y="3410252"/>
            <a:chExt cx="4312318" cy="2098124"/>
          </a:xfrm>
        </p:grpSpPr>
        <p:sp>
          <p:nvSpPr>
            <p:cNvPr id="42" name="Rectangle 41"/>
            <p:cNvSpPr/>
            <p:nvPr/>
          </p:nvSpPr>
          <p:spPr>
            <a:xfrm>
              <a:off x="4609346" y="3722214"/>
              <a:ext cx="4097866" cy="1786162"/>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2"/>
            <p:cNvGrpSpPr/>
            <p:nvPr/>
          </p:nvGrpSpPr>
          <p:grpSpPr>
            <a:xfrm>
              <a:off x="4394894" y="3410252"/>
              <a:ext cx="987809" cy="959013"/>
              <a:chOff x="4394894" y="3773187"/>
              <a:chExt cx="987809" cy="959013"/>
            </a:xfrm>
          </p:grpSpPr>
          <p:sp>
            <p:nvSpPr>
              <p:cNvPr id="44" name="Rectangle 43"/>
              <p:cNvSpPr/>
              <p:nvPr/>
            </p:nvSpPr>
            <p:spPr>
              <a:xfrm>
                <a:off x="4394894" y="3773187"/>
                <a:ext cx="987809"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420" y="4011313"/>
                <a:ext cx="573809" cy="573809"/>
              </a:xfrm>
              <a:prstGeom prst="rect">
                <a:avLst/>
              </a:prstGeom>
            </p:spPr>
          </p:pic>
        </p:grpSp>
      </p:grpSp>
      <p:sp>
        <p:nvSpPr>
          <p:cNvPr id="11" name="Rectangle 10"/>
          <p:cNvSpPr/>
          <p:nvPr/>
        </p:nvSpPr>
        <p:spPr>
          <a:xfrm>
            <a:off x="4723216" y="4441445"/>
            <a:ext cx="4153375" cy="1654299"/>
          </a:xfrm>
          <a:prstGeom prst="rect">
            <a:avLst/>
          </a:prstGeom>
        </p:spPr>
        <p:txBody>
          <a:bodyPr wrap="square">
            <a:spAutoFit/>
          </a:bodyPr>
          <a:lstStyle/>
          <a:p>
            <a:pPr lvl="0" algn="ctr" defTabSz="914400" fontAlgn="base">
              <a:spcBef>
                <a:spcPct val="0"/>
              </a:spcBef>
              <a:spcAft>
                <a:spcPct val="0"/>
              </a:spcAft>
              <a:defRPr/>
            </a:pPr>
            <a:r>
              <a:rPr lang="en-US" sz="1450" i="1" dirty="0">
                <a:solidFill>
                  <a:srgbClr val="214056"/>
                </a:solidFill>
                <a:latin typeface="Calibri "/>
                <a:ea typeface="ＭＳ Ｐゴシック" pitchFamily="-112" charset="-128"/>
              </a:rPr>
              <a:t>    [Latinos will not participate] out of fear…[there] is </a:t>
            </a:r>
            <a:r>
              <a:rPr lang="en-US" sz="1450" b="1" i="1" dirty="0">
                <a:solidFill>
                  <a:srgbClr val="214056"/>
                </a:solidFill>
                <a:latin typeface="Calibri "/>
                <a:ea typeface="ＭＳ Ｐゴシック" pitchFamily="-112" charset="-128"/>
              </a:rPr>
              <a:t>practically a hunt </a:t>
            </a:r>
            <a:r>
              <a:rPr lang="en-US" sz="1450" i="1" dirty="0">
                <a:solidFill>
                  <a:srgbClr val="214056"/>
                </a:solidFill>
                <a:latin typeface="Calibri "/>
                <a:ea typeface="ＭＳ Ｐゴシック" pitchFamily="-112" charset="-128"/>
              </a:rPr>
              <a:t>[for us] …</a:t>
            </a:r>
            <a:r>
              <a:rPr lang="en-US" sz="1450" b="1" i="1" dirty="0">
                <a:solidFill>
                  <a:srgbClr val="214056"/>
                </a:solidFill>
                <a:latin typeface="Calibri "/>
                <a:ea typeface="ＭＳ Ｐゴシック" pitchFamily="-112" charset="-128"/>
              </a:rPr>
              <a:t>Latinos are going to be afraid to be counted because of the retaliation that could happen </a:t>
            </a:r>
            <a:r>
              <a:rPr lang="en-US" sz="1450" i="1" dirty="0">
                <a:solidFill>
                  <a:srgbClr val="214056"/>
                </a:solidFill>
                <a:latin typeface="Calibri "/>
                <a:ea typeface="ＭＳ Ｐゴシック" pitchFamily="-112" charset="-128"/>
              </a:rPr>
              <a:t>- it's like giving the government information, saying, ‘Oh, there are more here.’” </a:t>
            </a:r>
            <a:br>
              <a:rPr lang="en-US" sz="1450" i="1" dirty="0">
                <a:solidFill>
                  <a:srgbClr val="214056"/>
                </a:solidFill>
                <a:latin typeface="Calibri "/>
                <a:ea typeface="ＭＳ Ｐゴシック" pitchFamily="-112" charset="-128"/>
              </a:rPr>
            </a:br>
            <a:r>
              <a:rPr lang="en-US" sz="1450" i="1" dirty="0">
                <a:solidFill>
                  <a:srgbClr val="214056"/>
                </a:solidFill>
                <a:latin typeface="Calibri "/>
                <a:ea typeface="ＭＳ Ｐゴシック" pitchFamily="-112" charset="-128"/>
              </a:rPr>
              <a:t>— Spanish (U.S. Mainland) </a:t>
            </a:r>
          </a:p>
        </p:txBody>
      </p:sp>
    </p:spTree>
    <p:extLst>
      <p:ext uri="{BB962C8B-B14F-4D97-AF65-F5344CB8AC3E}">
        <p14:creationId xmlns:p14="http://schemas.microsoft.com/office/powerpoint/2010/main" val="298368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16394"/>
            <a:ext cx="6818708" cy="539299"/>
          </a:xfrm>
        </p:spPr>
        <p:txBody>
          <a:bodyPr/>
          <a:lstStyle/>
          <a:p>
            <a:r>
              <a:rPr lang="en-US" b="0" dirty="0">
                <a:latin typeface="+mj-lt"/>
              </a:rPr>
              <a:t>Distrust is highest for the federal government</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31</a:t>
            </a:fld>
            <a:endParaRPr lang="en-US" dirty="0"/>
          </a:p>
        </p:txBody>
      </p:sp>
      <p:grpSp>
        <p:nvGrpSpPr>
          <p:cNvPr id="13" name="Group 12"/>
          <p:cNvGrpSpPr/>
          <p:nvPr/>
        </p:nvGrpSpPr>
        <p:grpSpPr>
          <a:xfrm>
            <a:off x="6394649" y="2558420"/>
            <a:ext cx="2539802" cy="2091160"/>
            <a:chOff x="1822965" y="744365"/>
            <a:chExt cx="2457064" cy="2091160"/>
          </a:xfrm>
        </p:grpSpPr>
        <p:cxnSp>
          <p:nvCxnSpPr>
            <p:cNvPr id="15" name="Straight Connector 14"/>
            <p:cNvCxnSpPr/>
            <p:nvPr/>
          </p:nvCxnSpPr>
          <p:spPr>
            <a:xfrm>
              <a:off x="1931752" y="2508513"/>
              <a:ext cx="2136338" cy="0"/>
            </a:xfrm>
            <a:prstGeom prst="line">
              <a:avLst/>
            </a:prstGeom>
            <a:ln>
              <a:solidFill>
                <a:srgbClr val="9A1208"/>
              </a:solidFill>
            </a:ln>
          </p:spPr>
          <p:style>
            <a:lnRef idx="1">
              <a:schemeClr val="accent6"/>
            </a:lnRef>
            <a:fillRef idx="0">
              <a:schemeClr val="accent6"/>
            </a:fillRef>
            <a:effectRef idx="0">
              <a:schemeClr val="accent6"/>
            </a:effectRef>
            <a:fontRef idx="minor">
              <a:schemeClr val="tx1"/>
            </a:fontRef>
          </p:style>
        </p:cxnSp>
        <p:grpSp>
          <p:nvGrpSpPr>
            <p:cNvPr id="16" name="Group 15"/>
            <p:cNvGrpSpPr/>
            <p:nvPr/>
          </p:nvGrpSpPr>
          <p:grpSpPr>
            <a:xfrm>
              <a:off x="1822965" y="744365"/>
              <a:ext cx="2457064" cy="2091160"/>
              <a:chOff x="1689615" y="766832"/>
              <a:chExt cx="2457064" cy="2091160"/>
            </a:xfrm>
          </p:grpSpPr>
          <p:graphicFrame>
            <p:nvGraphicFramePr>
              <p:cNvPr id="17" name="Chart 16"/>
              <p:cNvGraphicFramePr/>
              <p:nvPr>
                <p:extLst>
                  <p:ext uri="{D42A27DB-BD31-4B8C-83A1-F6EECF244321}">
                    <p14:modId xmlns:p14="http://schemas.microsoft.com/office/powerpoint/2010/main" val="1597858194"/>
                  </p:ext>
                </p:extLst>
              </p:nvPr>
            </p:nvGraphicFramePr>
            <p:xfrm>
              <a:off x="2099861" y="766832"/>
              <a:ext cx="1533420" cy="141794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446169" y="1277758"/>
                <a:ext cx="84080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0" noProof="0" dirty="0">
                    <a:solidFill>
                      <a:prstClr val="black"/>
                    </a:solidFill>
                    <a:latin typeface="Avenir Book"/>
                  </a:rPr>
                  <a:t>47</a:t>
                </a:r>
                <a:r>
                  <a:rPr kumimoji="0" lang="en-US" sz="2400" b="0" i="0" u="none" strike="noStrike" kern="1200" cap="none" spc="0" normalizeH="0" baseline="0" noProof="0" dirty="0">
                    <a:ln>
                      <a:noFill/>
                    </a:ln>
                    <a:solidFill>
                      <a:prstClr val="black"/>
                    </a:solidFill>
                    <a:effectLst/>
                    <a:uLnTx/>
                    <a:uFillTx/>
                    <a:latin typeface="Avenir Book"/>
                    <a:ea typeface="ＭＳ Ｐゴシック" pitchFamily="-112" charset="-128"/>
                    <a:cs typeface="+mn-cs"/>
                  </a:rPr>
                  <a:t>%</a:t>
                </a:r>
              </a:p>
            </p:txBody>
          </p:sp>
          <p:sp>
            <p:nvSpPr>
              <p:cNvPr id="19" name="TextBox 18"/>
              <p:cNvSpPr txBox="1"/>
              <p:nvPr/>
            </p:nvSpPr>
            <p:spPr>
              <a:xfrm>
                <a:off x="1689615" y="2211661"/>
                <a:ext cx="245706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said they did not trust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their</a:t>
                </a:r>
                <a:r>
                  <a:rPr lang="en-US" sz="1800" dirty="0">
                    <a:solidFill>
                      <a:prstClr val="black"/>
                    </a:solidFill>
                    <a:latin typeface="Avenir Book"/>
                  </a:rPr>
                  <a:t> local </a:t>
                </a:r>
                <a:r>
                  <a:rPr lang="en-US" sz="1800" b="0" dirty="0">
                    <a:solidFill>
                      <a:prstClr val="black"/>
                    </a:solidFill>
                    <a:latin typeface="Avenir Book"/>
                  </a:rPr>
                  <a:t>government</a:t>
                </a:r>
                <a:endParaRPr kumimoji="0" lang="en-US" sz="1800" b="0" i="0" u="none" strike="noStrike" kern="1200" cap="none" spc="0" normalizeH="0" baseline="0" noProof="0" dirty="0">
                  <a:ln>
                    <a:noFill/>
                  </a:ln>
                  <a:solidFill>
                    <a:prstClr val="black"/>
                  </a:solidFill>
                  <a:effectLst/>
                  <a:uLnTx/>
                  <a:uFillTx/>
                  <a:latin typeface="Avenir Book"/>
                  <a:ea typeface="ＭＳ Ｐゴシック" pitchFamily="-112" charset="-128"/>
                  <a:cs typeface="+mn-cs"/>
                </a:endParaRPr>
              </a:p>
            </p:txBody>
          </p:sp>
        </p:grpSp>
      </p:grpSp>
      <p:grpSp>
        <p:nvGrpSpPr>
          <p:cNvPr id="20" name="Group 19"/>
          <p:cNvGrpSpPr/>
          <p:nvPr/>
        </p:nvGrpSpPr>
        <p:grpSpPr>
          <a:xfrm>
            <a:off x="3308314" y="2558420"/>
            <a:ext cx="2654102" cy="2064280"/>
            <a:chOff x="1669672" y="629614"/>
            <a:chExt cx="2482549" cy="2064280"/>
          </a:xfrm>
        </p:grpSpPr>
        <p:cxnSp>
          <p:nvCxnSpPr>
            <p:cNvPr id="21" name="Straight Connector 20"/>
            <p:cNvCxnSpPr/>
            <p:nvPr/>
          </p:nvCxnSpPr>
          <p:spPr>
            <a:xfrm>
              <a:off x="1837827" y="2379764"/>
              <a:ext cx="2146240" cy="0"/>
            </a:xfrm>
            <a:prstGeom prst="line">
              <a:avLst/>
            </a:prstGeom>
            <a:ln>
              <a:solidFill>
                <a:srgbClr val="9A1208"/>
              </a:solidFill>
            </a:ln>
          </p:spPr>
          <p:style>
            <a:lnRef idx="1">
              <a:schemeClr val="accent6"/>
            </a:lnRef>
            <a:fillRef idx="0">
              <a:schemeClr val="accent6"/>
            </a:fillRef>
            <a:effectRef idx="0">
              <a:schemeClr val="accent6"/>
            </a:effectRef>
            <a:fontRef idx="minor">
              <a:schemeClr val="tx1"/>
            </a:fontRef>
          </p:style>
        </p:cxnSp>
        <p:grpSp>
          <p:nvGrpSpPr>
            <p:cNvPr id="24" name="Group 23"/>
            <p:cNvGrpSpPr/>
            <p:nvPr/>
          </p:nvGrpSpPr>
          <p:grpSpPr>
            <a:xfrm>
              <a:off x="1669672" y="629614"/>
              <a:ext cx="2482549" cy="2064280"/>
              <a:chOff x="1536322" y="652081"/>
              <a:chExt cx="2482549" cy="2064280"/>
            </a:xfrm>
          </p:grpSpPr>
          <p:graphicFrame>
            <p:nvGraphicFramePr>
              <p:cNvPr id="25" name="Chart 24"/>
              <p:cNvGraphicFramePr/>
              <p:nvPr>
                <p:extLst>
                  <p:ext uri="{D42A27DB-BD31-4B8C-83A1-F6EECF244321}">
                    <p14:modId xmlns:p14="http://schemas.microsoft.com/office/powerpoint/2010/main" val="1993896938"/>
                  </p:ext>
                </p:extLst>
              </p:nvPr>
            </p:nvGraphicFramePr>
            <p:xfrm>
              <a:off x="2060444" y="652081"/>
              <a:ext cx="1434304" cy="1417949"/>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a:off x="2357194" y="1136926"/>
                <a:ext cx="84080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0" dirty="0">
                    <a:solidFill>
                      <a:prstClr val="black"/>
                    </a:solidFill>
                    <a:latin typeface="Avenir Book"/>
                  </a:rPr>
                  <a:t>55</a:t>
                </a:r>
                <a:r>
                  <a:rPr kumimoji="0" lang="en-US" sz="2400" b="0" i="0" u="none" strike="noStrike" kern="1200" cap="none" spc="0" normalizeH="0" baseline="0" noProof="0" dirty="0">
                    <a:ln>
                      <a:noFill/>
                    </a:ln>
                    <a:solidFill>
                      <a:prstClr val="black"/>
                    </a:solidFill>
                    <a:effectLst/>
                    <a:uLnTx/>
                    <a:uFillTx/>
                    <a:latin typeface="Avenir Book"/>
                    <a:ea typeface="ＭＳ Ｐゴシック" pitchFamily="-112" charset="-128"/>
                    <a:cs typeface="+mn-cs"/>
                  </a:rPr>
                  <a:t>%</a:t>
                </a:r>
              </a:p>
            </p:txBody>
          </p:sp>
          <p:sp>
            <p:nvSpPr>
              <p:cNvPr id="27" name="TextBox 26"/>
              <p:cNvSpPr txBox="1"/>
              <p:nvPr/>
            </p:nvSpPr>
            <p:spPr>
              <a:xfrm>
                <a:off x="1536322" y="2070030"/>
                <a:ext cx="2482549"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said they did not trust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their </a:t>
                </a:r>
                <a:r>
                  <a:rPr lang="en-US" sz="1800" dirty="0">
                    <a:solidFill>
                      <a:prstClr val="black"/>
                    </a:solidFill>
                    <a:latin typeface="Avenir Book"/>
                  </a:rPr>
                  <a:t>state</a:t>
                </a:r>
                <a:r>
                  <a:rPr lang="en-US" sz="1800" b="0" dirty="0">
                    <a:solidFill>
                      <a:prstClr val="black"/>
                    </a:solidFill>
                    <a:latin typeface="Avenir Book"/>
                  </a:rPr>
                  <a:t> government</a:t>
                </a:r>
                <a:endParaRPr kumimoji="0" lang="en-US" sz="1800" b="0" i="0" u="none" strike="noStrike" kern="1200" cap="none" spc="0" normalizeH="0" baseline="0" noProof="0" dirty="0">
                  <a:ln>
                    <a:noFill/>
                  </a:ln>
                  <a:solidFill>
                    <a:prstClr val="black"/>
                  </a:solidFill>
                  <a:effectLst/>
                  <a:uLnTx/>
                  <a:uFillTx/>
                  <a:latin typeface="Avenir Book"/>
                  <a:ea typeface="ＭＳ Ｐゴシック" pitchFamily="-112" charset="-128"/>
                  <a:cs typeface="+mn-cs"/>
                </a:endParaRPr>
              </a:p>
            </p:txBody>
          </p:sp>
        </p:grpSp>
      </p:grpSp>
      <p:grpSp>
        <p:nvGrpSpPr>
          <p:cNvPr id="6" name="Group 5"/>
          <p:cNvGrpSpPr/>
          <p:nvPr/>
        </p:nvGrpSpPr>
        <p:grpSpPr>
          <a:xfrm>
            <a:off x="173488" y="2558420"/>
            <a:ext cx="2702593" cy="2047870"/>
            <a:chOff x="2745706" y="860743"/>
            <a:chExt cx="2702593" cy="2047870"/>
          </a:xfrm>
        </p:grpSpPr>
        <p:grpSp>
          <p:nvGrpSpPr>
            <p:cNvPr id="11" name="Group 10"/>
            <p:cNvGrpSpPr/>
            <p:nvPr/>
          </p:nvGrpSpPr>
          <p:grpSpPr>
            <a:xfrm>
              <a:off x="2745706" y="860743"/>
              <a:ext cx="2702593" cy="2047870"/>
              <a:chOff x="1687109" y="745752"/>
              <a:chExt cx="2702593" cy="2047870"/>
            </a:xfrm>
          </p:grpSpPr>
          <p:graphicFrame>
            <p:nvGraphicFramePr>
              <p:cNvPr id="8" name="Chart 7"/>
              <p:cNvGraphicFramePr/>
              <p:nvPr>
                <p:extLst>
                  <p:ext uri="{D42A27DB-BD31-4B8C-83A1-F6EECF244321}">
                    <p14:modId xmlns:p14="http://schemas.microsoft.com/office/powerpoint/2010/main" val="2106154994"/>
                  </p:ext>
                </p:extLst>
              </p:nvPr>
            </p:nvGraphicFramePr>
            <p:xfrm>
              <a:off x="2295941" y="745752"/>
              <a:ext cx="1533420" cy="141794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2642249" y="1242070"/>
                <a:ext cx="84080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0" dirty="0">
                    <a:solidFill>
                      <a:prstClr val="black"/>
                    </a:solidFill>
                    <a:latin typeface="Avenir Book"/>
                  </a:rPr>
                  <a:t>59</a:t>
                </a:r>
                <a:r>
                  <a:rPr kumimoji="0" lang="en-US" sz="2400" b="0" i="0" u="none" strike="noStrike" kern="1200" cap="none" spc="0" normalizeH="0" baseline="0" noProof="0" dirty="0">
                    <a:ln>
                      <a:noFill/>
                    </a:ln>
                    <a:solidFill>
                      <a:prstClr val="black"/>
                    </a:solidFill>
                    <a:effectLst/>
                    <a:uLnTx/>
                    <a:uFillTx/>
                    <a:latin typeface="Avenir Book"/>
                    <a:ea typeface="ＭＳ Ｐゴシック" pitchFamily="-112" charset="-128"/>
                    <a:cs typeface="+mn-cs"/>
                  </a:rPr>
                  <a:t>%</a:t>
                </a:r>
              </a:p>
            </p:txBody>
          </p:sp>
          <p:sp>
            <p:nvSpPr>
              <p:cNvPr id="14" name="TextBox 13"/>
              <p:cNvSpPr txBox="1"/>
              <p:nvPr/>
            </p:nvSpPr>
            <p:spPr>
              <a:xfrm>
                <a:off x="1687109" y="2147291"/>
                <a:ext cx="270259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said they did not trust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0" dirty="0">
                    <a:solidFill>
                      <a:prstClr val="black"/>
                    </a:solidFill>
                    <a:latin typeface="Avenir Book"/>
                  </a:rPr>
                  <a:t>the </a:t>
                </a:r>
                <a:r>
                  <a:rPr lang="en-US" sz="1800" dirty="0">
                    <a:solidFill>
                      <a:prstClr val="black"/>
                    </a:solidFill>
                    <a:latin typeface="Avenir Book"/>
                  </a:rPr>
                  <a:t>federal</a:t>
                </a:r>
                <a:r>
                  <a:rPr lang="en-US" sz="1800" b="0" dirty="0">
                    <a:solidFill>
                      <a:prstClr val="black"/>
                    </a:solidFill>
                    <a:latin typeface="Avenir Book"/>
                  </a:rPr>
                  <a:t> government</a:t>
                </a:r>
                <a:endParaRPr kumimoji="0" lang="en-US" sz="1800" b="0" i="0" u="none" strike="noStrike" kern="1200" cap="none" spc="0" normalizeH="0" baseline="0" noProof="0" dirty="0">
                  <a:ln>
                    <a:noFill/>
                  </a:ln>
                  <a:solidFill>
                    <a:prstClr val="black"/>
                  </a:solidFill>
                  <a:effectLst/>
                  <a:uLnTx/>
                  <a:uFillTx/>
                  <a:latin typeface="Avenir Book"/>
                  <a:ea typeface="ＭＳ Ｐゴシック" pitchFamily="-112" charset="-128"/>
                  <a:cs typeface="+mn-cs"/>
                </a:endParaRPr>
              </a:p>
            </p:txBody>
          </p:sp>
        </p:grpSp>
        <p:cxnSp>
          <p:nvCxnSpPr>
            <p:cNvPr id="28" name="Straight Connector 27"/>
            <p:cNvCxnSpPr/>
            <p:nvPr/>
          </p:nvCxnSpPr>
          <p:spPr>
            <a:xfrm>
              <a:off x="2941158" y="2585447"/>
              <a:ext cx="2360180" cy="0"/>
            </a:xfrm>
            <a:prstGeom prst="line">
              <a:avLst/>
            </a:prstGeom>
            <a:ln>
              <a:solidFill>
                <a:srgbClr val="9A1208"/>
              </a:solidFill>
            </a:ln>
          </p:spPr>
          <p:style>
            <a:lnRef idx="1">
              <a:schemeClr val="accent6"/>
            </a:lnRef>
            <a:fillRef idx="0">
              <a:schemeClr val="accent6"/>
            </a:fillRef>
            <a:effectRef idx="0">
              <a:schemeClr val="accent6"/>
            </a:effectRef>
            <a:fontRef idx="minor">
              <a:schemeClr val="tx1"/>
            </a:fontRef>
          </p:style>
        </p:cxnSp>
      </p:grpSp>
      <p:sp>
        <p:nvSpPr>
          <p:cNvPr id="2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5234" y="678294"/>
            <a:ext cx="522889" cy="522889"/>
          </a:xfrm>
          <a:prstGeom prst="rect">
            <a:avLst/>
          </a:prstGeom>
        </p:spPr>
      </p:pic>
    </p:spTree>
    <p:extLst>
      <p:ext uri="{BB962C8B-B14F-4D97-AF65-F5344CB8AC3E}">
        <p14:creationId xmlns:p14="http://schemas.microsoft.com/office/powerpoint/2010/main" val="3825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471881" y="2717958"/>
            <a:ext cx="4473029" cy="2779035"/>
            <a:chOff x="4234183" y="2393023"/>
            <a:chExt cx="4473029" cy="2779035"/>
          </a:xfrm>
        </p:grpSpPr>
        <p:sp>
          <p:nvSpPr>
            <p:cNvPr id="18" name="Rectangle 17"/>
            <p:cNvSpPr/>
            <p:nvPr/>
          </p:nvSpPr>
          <p:spPr>
            <a:xfrm>
              <a:off x="4609346" y="2604863"/>
              <a:ext cx="4097866" cy="2567195"/>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4234183" y="2393023"/>
              <a:ext cx="1173195" cy="959013"/>
              <a:chOff x="4234183" y="2755958"/>
              <a:chExt cx="1173195" cy="959013"/>
            </a:xfrm>
          </p:grpSpPr>
          <p:sp>
            <p:nvSpPr>
              <p:cNvPr id="16" name="Rectangle 15"/>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 name="Title 1"/>
          <p:cNvSpPr>
            <a:spLocks noGrp="1"/>
          </p:cNvSpPr>
          <p:nvPr>
            <p:ph type="title"/>
          </p:nvPr>
        </p:nvSpPr>
        <p:spPr>
          <a:xfrm>
            <a:off x="1" y="716394"/>
            <a:ext cx="6685612" cy="539299"/>
          </a:xfrm>
        </p:spPr>
        <p:txBody>
          <a:bodyPr/>
          <a:lstStyle/>
          <a:p>
            <a:r>
              <a:rPr lang="en-US" b="0" dirty="0" smtClean="0">
                <a:latin typeface="+mj-lt"/>
              </a:rPr>
              <a:t>Focus group participants </a:t>
            </a:r>
            <a:r>
              <a:rPr lang="en-US" b="0" dirty="0">
                <a:latin typeface="+mj-lt"/>
              </a:rPr>
              <a:t>who distrust the government do so strongly </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32</a:t>
            </a:fld>
            <a:endParaRPr lang="en-US" dirty="0"/>
          </a:p>
        </p:txBody>
      </p:sp>
      <p:grpSp>
        <p:nvGrpSpPr>
          <p:cNvPr id="5" name="Group 4"/>
          <p:cNvGrpSpPr/>
          <p:nvPr/>
        </p:nvGrpSpPr>
        <p:grpSpPr>
          <a:xfrm>
            <a:off x="84440" y="1853883"/>
            <a:ext cx="4473029" cy="1241337"/>
            <a:chOff x="4234183" y="2393023"/>
            <a:chExt cx="4473029" cy="1241337"/>
          </a:xfrm>
        </p:grpSpPr>
        <p:sp>
          <p:nvSpPr>
            <p:cNvPr id="10" name="Rectangle 9"/>
            <p:cNvSpPr/>
            <p:nvPr/>
          </p:nvSpPr>
          <p:spPr>
            <a:xfrm>
              <a:off x="4609346" y="2604863"/>
              <a:ext cx="4097866" cy="1029497"/>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4234183" y="2393023"/>
              <a:ext cx="1173195" cy="959013"/>
              <a:chOff x="4234183" y="2755958"/>
              <a:chExt cx="1173195" cy="959013"/>
            </a:xfrm>
          </p:grpSpPr>
          <p:sp>
            <p:nvSpPr>
              <p:cNvPr id="8" name="Rectangle 7"/>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20" name="Rectangle 19"/>
          <p:cNvSpPr/>
          <p:nvPr/>
        </p:nvSpPr>
        <p:spPr>
          <a:xfrm>
            <a:off x="869479" y="2206468"/>
            <a:ext cx="3578678" cy="830997"/>
          </a:xfrm>
          <a:prstGeom prst="rect">
            <a:avLst/>
          </a:prstGeom>
        </p:spPr>
        <p:txBody>
          <a:bodyPr wrap="square">
            <a:spAutoFit/>
          </a:bodyPr>
          <a:lstStyle/>
          <a:p>
            <a:pPr algn="ctr"/>
            <a:r>
              <a:rPr lang="en-US" sz="1600" b="0" i="1" dirty="0">
                <a:solidFill>
                  <a:srgbClr val="214056"/>
                </a:solidFill>
                <a:latin typeface="Calibri "/>
              </a:rPr>
              <a:t>[The government will sell personal information] in a heartbeat.” </a:t>
            </a:r>
          </a:p>
          <a:p>
            <a:pPr algn="ctr"/>
            <a:r>
              <a:rPr lang="en-US" sz="1600" b="0" i="1" dirty="0">
                <a:solidFill>
                  <a:srgbClr val="214056"/>
                </a:solidFill>
                <a:latin typeface="Calibri "/>
              </a:rPr>
              <a:t>— Rural</a:t>
            </a:r>
          </a:p>
        </p:txBody>
      </p:sp>
      <p:sp>
        <p:nvSpPr>
          <p:cNvPr id="21" name="Rectangle 20"/>
          <p:cNvSpPr/>
          <p:nvPr/>
        </p:nvSpPr>
        <p:spPr>
          <a:xfrm>
            <a:off x="5154807" y="3304679"/>
            <a:ext cx="3482340" cy="1815882"/>
          </a:xfrm>
          <a:prstGeom prst="rect">
            <a:avLst/>
          </a:prstGeom>
        </p:spPr>
        <p:txBody>
          <a:bodyPr wrap="square">
            <a:spAutoFit/>
          </a:bodyPr>
          <a:lstStyle/>
          <a:p>
            <a:pPr algn="ctr"/>
            <a:r>
              <a:rPr lang="en-US" sz="1600" b="0" i="1" dirty="0">
                <a:solidFill>
                  <a:srgbClr val="214056"/>
                </a:solidFill>
                <a:latin typeface="Calibri "/>
              </a:rPr>
              <a:t>The U.S. Census Bureau is connected to the U.S. government. </a:t>
            </a:r>
            <a:r>
              <a:rPr lang="en-US" sz="1600" b="1" i="1" dirty="0">
                <a:solidFill>
                  <a:srgbClr val="214056"/>
                </a:solidFill>
                <a:latin typeface="Calibri "/>
              </a:rPr>
              <a:t>I don’t trust the government not one bit</a:t>
            </a:r>
            <a:r>
              <a:rPr lang="en-US" sz="1600" b="0" i="1" dirty="0">
                <a:solidFill>
                  <a:srgbClr val="214056"/>
                </a:solidFill>
                <a:latin typeface="Calibri "/>
              </a:rPr>
              <a:t>, so I wouldn’t even if they told me this is what we’re going to do I wouldn’t.” </a:t>
            </a:r>
          </a:p>
          <a:p>
            <a:pPr algn="ctr"/>
            <a:r>
              <a:rPr lang="en-US" sz="1600" b="0" i="1" dirty="0">
                <a:solidFill>
                  <a:srgbClr val="214056"/>
                </a:solidFill>
                <a:latin typeface="Calibri "/>
              </a:rPr>
              <a:t>— Black or African American</a:t>
            </a:r>
          </a:p>
        </p:txBody>
      </p:sp>
      <p:sp>
        <p:nvSpPr>
          <p:cNvPr id="19"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23" name="Group 22"/>
          <p:cNvGrpSpPr/>
          <p:nvPr/>
        </p:nvGrpSpPr>
        <p:grpSpPr>
          <a:xfrm>
            <a:off x="122477" y="3445625"/>
            <a:ext cx="4473029" cy="2595733"/>
            <a:chOff x="4234183" y="2393023"/>
            <a:chExt cx="4473029" cy="2344800"/>
          </a:xfrm>
        </p:grpSpPr>
        <p:sp>
          <p:nvSpPr>
            <p:cNvPr id="28" name="Rectangle 27"/>
            <p:cNvSpPr/>
            <p:nvPr/>
          </p:nvSpPr>
          <p:spPr>
            <a:xfrm>
              <a:off x="4609346" y="2604863"/>
              <a:ext cx="4097866" cy="2132960"/>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4234183" y="2393023"/>
              <a:ext cx="1173195" cy="959013"/>
              <a:chOff x="4234183" y="2755958"/>
              <a:chExt cx="1173195" cy="959013"/>
            </a:xfrm>
          </p:grpSpPr>
          <p:sp>
            <p:nvSpPr>
              <p:cNvPr id="26" name="Rectangle 25"/>
              <p:cNvSpPr/>
              <p:nvPr/>
            </p:nvSpPr>
            <p:spPr>
              <a:xfrm>
                <a:off x="4234183" y="2755958"/>
                <a:ext cx="1173195" cy="95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569" y="2755958"/>
                <a:ext cx="766603" cy="766603"/>
              </a:xfrm>
              <a:prstGeom prst="rect">
                <a:avLst/>
              </a:prstGeom>
            </p:spPr>
          </p:pic>
        </p:grpSp>
      </p:grpSp>
      <p:sp>
        <p:nvSpPr>
          <p:cNvPr id="30" name="Rectangle 29"/>
          <p:cNvSpPr/>
          <p:nvPr/>
        </p:nvSpPr>
        <p:spPr>
          <a:xfrm>
            <a:off x="856130" y="3723993"/>
            <a:ext cx="3578678" cy="2308324"/>
          </a:xfrm>
          <a:prstGeom prst="rect">
            <a:avLst/>
          </a:prstGeom>
        </p:spPr>
        <p:txBody>
          <a:bodyPr wrap="square">
            <a:spAutoFit/>
          </a:bodyPr>
          <a:lstStyle/>
          <a:p>
            <a:pPr algn="ctr"/>
            <a:r>
              <a:rPr lang="en-US" sz="1600" b="1" i="1" dirty="0">
                <a:solidFill>
                  <a:srgbClr val="214056"/>
                </a:solidFill>
                <a:latin typeface="Calibri "/>
              </a:rPr>
              <a:t>The government has always been intrusive as it is</a:t>
            </a:r>
            <a:r>
              <a:rPr lang="en-US" sz="1600" b="0" i="1" dirty="0">
                <a:solidFill>
                  <a:srgbClr val="214056"/>
                </a:solidFill>
                <a:latin typeface="Calibri "/>
              </a:rPr>
              <a:t>, and it’s probably a level of intrusion. That’s why people are like, ‘Hold on, what you want to know what’s in my bed, at my house, and who’s using my toilet? </a:t>
            </a:r>
            <a:r>
              <a:rPr lang="en-US" sz="1600" b="1" i="1" dirty="0">
                <a:solidFill>
                  <a:srgbClr val="214056"/>
                </a:solidFill>
                <a:latin typeface="Calibri "/>
              </a:rPr>
              <a:t>You should go mind your business</a:t>
            </a:r>
            <a:r>
              <a:rPr lang="en-US" sz="1600" b="0" i="1" dirty="0">
                <a:solidFill>
                  <a:srgbClr val="214056"/>
                </a:solidFill>
                <a:latin typeface="Calibri "/>
              </a:rPr>
              <a:t>.’” </a:t>
            </a:r>
          </a:p>
          <a:p>
            <a:pPr lvl="0" algn="ctr" defTabSz="914400" fontAlgn="base">
              <a:spcBef>
                <a:spcPct val="0"/>
              </a:spcBef>
              <a:spcAft>
                <a:spcPct val="0"/>
              </a:spcAft>
              <a:defRPr/>
            </a:pPr>
            <a:r>
              <a:rPr lang="en-US" sz="1600" i="1" dirty="0">
                <a:solidFill>
                  <a:srgbClr val="214056"/>
                </a:solidFill>
                <a:latin typeface="Calibri "/>
                <a:ea typeface="ＭＳ Ｐゴシック" pitchFamily="-112" charset="-128"/>
              </a:rPr>
              <a:t>— Native Hawaiian and Pacific Islander</a:t>
            </a: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234" y="678294"/>
            <a:ext cx="522889" cy="522889"/>
          </a:xfrm>
          <a:prstGeom prst="rect">
            <a:avLst/>
          </a:prstGeom>
        </p:spPr>
      </p:pic>
    </p:spTree>
    <p:extLst>
      <p:ext uri="{BB962C8B-B14F-4D97-AF65-F5344CB8AC3E}">
        <p14:creationId xmlns:p14="http://schemas.microsoft.com/office/powerpoint/2010/main" val="27680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5060950" y="2264382"/>
            <a:ext cx="0" cy="497777"/>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3932238" y="2252966"/>
            <a:ext cx="0" cy="497777"/>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0" y="716394"/>
            <a:ext cx="7019353" cy="539299"/>
          </a:xfrm>
        </p:spPr>
        <p:txBody>
          <a:bodyPr/>
          <a:lstStyle/>
          <a:p>
            <a:r>
              <a:rPr lang="en-US" b="0" dirty="0">
                <a:latin typeface="+mj-lt"/>
              </a:rPr>
              <a:t>More feel the 2020 Census benefits the </a:t>
            </a:r>
            <a:r>
              <a:rPr lang="en-US" b="0" u="sng" dirty="0">
                <a:latin typeface="+mj-lt"/>
              </a:rPr>
              <a:t>community</a:t>
            </a:r>
            <a:r>
              <a:rPr lang="en-US" b="0" dirty="0">
                <a:latin typeface="+mj-lt"/>
              </a:rPr>
              <a:t> than them personally</a:t>
            </a:r>
            <a:endParaRPr lang="en-US" b="0" u="sng" dirty="0">
              <a:latin typeface="+mj-lt"/>
            </a:endParaRPr>
          </a:p>
        </p:txBody>
      </p:sp>
      <p:sp>
        <p:nvSpPr>
          <p:cNvPr id="4" name="Slide Number Placeholder 3"/>
          <p:cNvSpPr>
            <a:spLocks noGrp="1"/>
          </p:cNvSpPr>
          <p:nvPr>
            <p:ph type="sldNum" sz="quarter" idx="12"/>
          </p:nvPr>
        </p:nvSpPr>
        <p:spPr/>
        <p:txBody>
          <a:bodyPr/>
          <a:lstStyle/>
          <a:p>
            <a:fld id="{A6CE5588-8BE1-4AF4-B0B4-4E8A4D3F9712}" type="slidenum">
              <a:rPr lang="en-US" smtClean="0"/>
              <a:pPr/>
              <a:t>33</a:t>
            </a:fld>
            <a:endParaRPr lang="en-US" dirty="0"/>
          </a:p>
        </p:txBody>
      </p:sp>
      <p:sp>
        <p:nvSpPr>
          <p:cNvPr id="8" name="TextBox 1"/>
          <p:cNvSpPr txBox="1"/>
          <p:nvPr/>
        </p:nvSpPr>
        <p:spPr>
          <a:xfrm>
            <a:off x="1115961" y="1412810"/>
            <a:ext cx="6912078" cy="51103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400" b="0" dirty="0">
                <a:solidFill>
                  <a:schemeClr val="tx1">
                    <a:lumMod val="75000"/>
                    <a:lumOff val="25000"/>
                  </a:schemeClr>
                </a:solidFill>
              </a:rPr>
              <a:t>Do you believe answering your 2020 Census form could </a:t>
            </a:r>
            <a:br>
              <a:rPr lang="en-US" sz="1400" b="0" dirty="0">
                <a:solidFill>
                  <a:schemeClr val="tx1">
                    <a:lumMod val="75000"/>
                    <a:lumOff val="25000"/>
                  </a:schemeClr>
                </a:solidFill>
              </a:rPr>
            </a:br>
            <a:r>
              <a:rPr lang="en-US" sz="1400" b="0" dirty="0">
                <a:solidFill>
                  <a:schemeClr val="tx1">
                    <a:lumMod val="75000"/>
                    <a:lumOff val="25000"/>
                  </a:schemeClr>
                </a:solidFill>
              </a:rPr>
              <a:t>benefit or harm [your community/you] in any way?</a:t>
            </a:r>
          </a:p>
          <a:p>
            <a:endParaRPr lang="en-US" sz="1100" dirty="0"/>
          </a:p>
        </p:txBody>
      </p:sp>
      <p:grpSp>
        <p:nvGrpSpPr>
          <p:cNvPr id="20" name="Group 19"/>
          <p:cNvGrpSpPr/>
          <p:nvPr/>
        </p:nvGrpSpPr>
        <p:grpSpPr>
          <a:xfrm>
            <a:off x="3309641" y="2403636"/>
            <a:ext cx="2365749" cy="3695400"/>
            <a:chOff x="3309641" y="2412022"/>
            <a:chExt cx="2365749" cy="3695400"/>
          </a:xfrm>
        </p:grpSpPr>
        <p:sp>
          <p:nvSpPr>
            <p:cNvPr id="16" name="TextBox 15"/>
            <p:cNvSpPr txBox="1"/>
            <p:nvPr/>
          </p:nvSpPr>
          <p:spPr>
            <a:xfrm>
              <a:off x="3347158" y="2412022"/>
              <a:ext cx="2294456" cy="400110"/>
            </a:xfrm>
            <a:prstGeom prst="rect">
              <a:avLst/>
            </a:prstGeom>
            <a:solidFill>
              <a:schemeClr val="bg2">
                <a:lumMod val="90000"/>
              </a:schemeClr>
            </a:solidFill>
          </p:spPr>
          <p:txBody>
            <a:bodyPr wrap="square" rtlCol="0">
              <a:spAutoFit/>
            </a:bodyPr>
            <a:lstStyle/>
            <a:p>
              <a:pPr algn="ctr"/>
              <a:r>
                <a:rPr lang="en-US" sz="2000" b="0" dirty="0">
                  <a:solidFill>
                    <a:srgbClr val="214056"/>
                  </a:solidFill>
                  <a:latin typeface="+mn-lt"/>
                </a:rPr>
                <a:t>Benefit</a:t>
              </a:r>
            </a:p>
          </p:txBody>
        </p:sp>
        <p:sp>
          <p:nvSpPr>
            <p:cNvPr id="17" name="TextBox 16"/>
            <p:cNvSpPr txBox="1"/>
            <p:nvPr/>
          </p:nvSpPr>
          <p:spPr>
            <a:xfrm>
              <a:off x="3309641" y="3303289"/>
              <a:ext cx="2337174" cy="707886"/>
            </a:xfrm>
            <a:prstGeom prst="rect">
              <a:avLst/>
            </a:prstGeom>
            <a:solidFill>
              <a:schemeClr val="bg2">
                <a:lumMod val="90000"/>
              </a:schemeClr>
            </a:solidFill>
          </p:spPr>
          <p:txBody>
            <a:bodyPr wrap="square" rtlCol="0">
              <a:spAutoFit/>
            </a:bodyPr>
            <a:lstStyle/>
            <a:p>
              <a:pPr algn="ctr"/>
              <a:r>
                <a:rPr lang="en-US" sz="2000" b="0" dirty="0">
                  <a:solidFill>
                    <a:srgbClr val="214056"/>
                  </a:solidFill>
                  <a:latin typeface="+mn-lt"/>
                </a:rPr>
                <a:t>Neither benefit </a:t>
              </a:r>
            </a:p>
            <a:p>
              <a:pPr algn="ctr"/>
              <a:r>
                <a:rPr lang="en-US" sz="2000" dirty="0">
                  <a:solidFill>
                    <a:srgbClr val="214056"/>
                  </a:solidFill>
                </a:rPr>
                <a:t>nor </a:t>
              </a:r>
              <a:r>
                <a:rPr lang="en-US" sz="2000" b="0" dirty="0">
                  <a:solidFill>
                    <a:srgbClr val="214056"/>
                  </a:solidFill>
                  <a:latin typeface="+mn-lt"/>
                </a:rPr>
                <a:t>harm</a:t>
              </a:r>
            </a:p>
          </p:txBody>
        </p:sp>
        <p:sp>
          <p:nvSpPr>
            <p:cNvPr id="18" name="TextBox 17"/>
            <p:cNvSpPr txBox="1"/>
            <p:nvPr/>
          </p:nvSpPr>
          <p:spPr>
            <a:xfrm>
              <a:off x="3309641" y="4486360"/>
              <a:ext cx="2365749" cy="707886"/>
            </a:xfrm>
            <a:prstGeom prst="rect">
              <a:avLst/>
            </a:prstGeom>
            <a:solidFill>
              <a:schemeClr val="bg2">
                <a:lumMod val="90000"/>
              </a:schemeClr>
            </a:solidFill>
          </p:spPr>
          <p:txBody>
            <a:bodyPr wrap="square" rtlCol="0">
              <a:spAutoFit/>
            </a:bodyPr>
            <a:lstStyle/>
            <a:p>
              <a:pPr algn="ctr"/>
              <a:r>
                <a:rPr lang="en-US" sz="2000" b="0" dirty="0">
                  <a:solidFill>
                    <a:srgbClr val="214056"/>
                  </a:solidFill>
                  <a:latin typeface="+mn-lt"/>
                </a:rPr>
                <a:t>Both benefit</a:t>
              </a:r>
            </a:p>
            <a:p>
              <a:pPr algn="ctr"/>
              <a:r>
                <a:rPr lang="en-US" sz="2000" b="0" dirty="0">
                  <a:solidFill>
                    <a:srgbClr val="214056"/>
                  </a:solidFill>
                  <a:latin typeface="+mn-lt"/>
                </a:rPr>
                <a:t>and harm </a:t>
              </a:r>
            </a:p>
          </p:txBody>
        </p:sp>
        <p:sp>
          <p:nvSpPr>
            <p:cNvPr id="19" name="TextBox 18"/>
            <p:cNvSpPr txBox="1"/>
            <p:nvPr/>
          </p:nvSpPr>
          <p:spPr>
            <a:xfrm>
              <a:off x="3347158" y="5707312"/>
              <a:ext cx="2294456" cy="400110"/>
            </a:xfrm>
            <a:prstGeom prst="rect">
              <a:avLst/>
            </a:prstGeom>
            <a:solidFill>
              <a:schemeClr val="bg2">
                <a:lumMod val="90000"/>
              </a:schemeClr>
            </a:solidFill>
          </p:spPr>
          <p:txBody>
            <a:bodyPr wrap="square" rtlCol="0">
              <a:spAutoFit/>
            </a:bodyPr>
            <a:lstStyle/>
            <a:p>
              <a:pPr algn="ctr"/>
              <a:r>
                <a:rPr lang="en-US" sz="2000" b="0" dirty="0">
                  <a:solidFill>
                    <a:srgbClr val="214056"/>
                  </a:solidFill>
                  <a:latin typeface="+mn-lt"/>
                </a:rPr>
                <a:t>Harm</a:t>
              </a:r>
            </a:p>
          </p:txBody>
        </p:sp>
      </p:grpSp>
      <p:pic>
        <p:nvPicPr>
          <p:cNvPr id="14" name="Picture 13"/>
          <p:cNvPicPr>
            <a:picLocks noChangeAspect="1"/>
          </p:cNvPicPr>
          <p:nvPr/>
        </p:nvPicPr>
        <p:blipFill>
          <a:blip r:embed="rId4"/>
          <a:stretch>
            <a:fillRect/>
          </a:stretch>
        </p:blipFill>
        <p:spPr>
          <a:xfrm rot="5400000" flipH="1" flipV="1">
            <a:off x="48762" y="2792786"/>
            <a:ext cx="3717448" cy="2895054"/>
          </a:xfrm>
          <a:prstGeom prst="rect">
            <a:avLst/>
          </a:prstGeom>
        </p:spPr>
      </p:pic>
      <p:pic>
        <p:nvPicPr>
          <p:cNvPr id="12" name="Picture 11"/>
          <p:cNvPicPr>
            <a:picLocks noChangeAspect="1"/>
          </p:cNvPicPr>
          <p:nvPr/>
        </p:nvPicPr>
        <p:blipFill>
          <a:blip r:embed="rId5"/>
          <a:stretch>
            <a:fillRect/>
          </a:stretch>
        </p:blipFill>
        <p:spPr>
          <a:xfrm rot="5400000" flipH="1">
            <a:off x="5064658" y="2884114"/>
            <a:ext cx="3786324" cy="2781274"/>
          </a:xfrm>
          <a:prstGeom prst="rect">
            <a:avLst/>
          </a:prstGeom>
        </p:spPr>
      </p:pic>
      <p:sp>
        <p:nvSpPr>
          <p:cNvPr id="21" name="TextBox 20"/>
          <p:cNvSpPr txBox="1"/>
          <p:nvPr/>
        </p:nvSpPr>
        <p:spPr>
          <a:xfrm>
            <a:off x="2769933" y="5715680"/>
            <a:ext cx="481222" cy="369332"/>
          </a:xfrm>
          <a:prstGeom prst="rect">
            <a:avLst/>
          </a:prstGeom>
          <a:noFill/>
        </p:spPr>
        <p:txBody>
          <a:bodyPr wrap="none" rtlCol="0">
            <a:spAutoFit/>
          </a:bodyPr>
          <a:lstStyle/>
          <a:p>
            <a:r>
              <a:rPr lang="en-US" sz="1800" b="0" dirty="0">
                <a:solidFill>
                  <a:srgbClr val="214056"/>
                </a:solidFill>
              </a:rPr>
              <a:t>1%</a:t>
            </a:r>
          </a:p>
        </p:txBody>
      </p:sp>
      <p:sp>
        <p:nvSpPr>
          <p:cNvPr id="22" name="TextBox 21"/>
          <p:cNvSpPr txBox="1"/>
          <p:nvPr/>
        </p:nvSpPr>
        <p:spPr>
          <a:xfrm>
            <a:off x="1519491" y="4647251"/>
            <a:ext cx="596638" cy="369332"/>
          </a:xfrm>
          <a:prstGeom prst="rect">
            <a:avLst/>
          </a:prstGeom>
          <a:noFill/>
        </p:spPr>
        <p:txBody>
          <a:bodyPr wrap="none" rtlCol="0">
            <a:spAutoFit/>
          </a:bodyPr>
          <a:lstStyle/>
          <a:p>
            <a:r>
              <a:rPr lang="en-US" sz="1800" b="0" dirty="0">
                <a:solidFill>
                  <a:srgbClr val="214056"/>
                </a:solidFill>
              </a:rPr>
              <a:t>24%</a:t>
            </a:r>
          </a:p>
        </p:txBody>
      </p:sp>
      <p:sp>
        <p:nvSpPr>
          <p:cNvPr id="23" name="TextBox 22"/>
          <p:cNvSpPr txBox="1"/>
          <p:nvPr/>
        </p:nvSpPr>
        <p:spPr>
          <a:xfrm>
            <a:off x="1712076" y="3536110"/>
            <a:ext cx="596638" cy="369332"/>
          </a:xfrm>
          <a:prstGeom prst="rect">
            <a:avLst/>
          </a:prstGeom>
          <a:noFill/>
        </p:spPr>
        <p:txBody>
          <a:bodyPr wrap="none" rtlCol="0">
            <a:spAutoFit/>
          </a:bodyPr>
          <a:lstStyle/>
          <a:p>
            <a:r>
              <a:rPr lang="en-US" sz="1800" b="0" dirty="0">
                <a:solidFill>
                  <a:srgbClr val="214056"/>
                </a:solidFill>
              </a:rPr>
              <a:t>21%</a:t>
            </a:r>
          </a:p>
        </p:txBody>
      </p:sp>
      <p:sp>
        <p:nvSpPr>
          <p:cNvPr id="24" name="TextBox 23"/>
          <p:cNvSpPr txBox="1"/>
          <p:nvPr/>
        </p:nvSpPr>
        <p:spPr>
          <a:xfrm>
            <a:off x="5666624" y="5692945"/>
            <a:ext cx="481222" cy="369332"/>
          </a:xfrm>
          <a:prstGeom prst="rect">
            <a:avLst/>
          </a:prstGeom>
          <a:noFill/>
        </p:spPr>
        <p:txBody>
          <a:bodyPr wrap="none" rtlCol="0">
            <a:spAutoFit/>
          </a:bodyPr>
          <a:lstStyle/>
          <a:p>
            <a:r>
              <a:rPr lang="en-US" sz="1800" b="0" dirty="0">
                <a:solidFill>
                  <a:srgbClr val="214056"/>
                </a:solidFill>
              </a:rPr>
              <a:t>1%</a:t>
            </a:r>
          </a:p>
        </p:txBody>
      </p:sp>
      <p:sp>
        <p:nvSpPr>
          <p:cNvPr id="25" name="TextBox 24"/>
          <p:cNvSpPr txBox="1"/>
          <p:nvPr/>
        </p:nvSpPr>
        <p:spPr>
          <a:xfrm>
            <a:off x="0" y="2465437"/>
            <a:ext cx="596638" cy="369332"/>
          </a:xfrm>
          <a:prstGeom prst="rect">
            <a:avLst/>
          </a:prstGeom>
          <a:noFill/>
        </p:spPr>
        <p:txBody>
          <a:bodyPr wrap="none" rtlCol="0">
            <a:spAutoFit/>
          </a:bodyPr>
          <a:lstStyle/>
          <a:p>
            <a:r>
              <a:rPr lang="en-US" sz="1800" b="0" dirty="0">
                <a:solidFill>
                  <a:srgbClr val="214056"/>
                </a:solidFill>
              </a:rPr>
              <a:t>54%</a:t>
            </a:r>
          </a:p>
        </p:txBody>
      </p:sp>
      <p:sp>
        <p:nvSpPr>
          <p:cNvPr id="26" name="TextBox 25"/>
          <p:cNvSpPr txBox="1"/>
          <p:nvPr/>
        </p:nvSpPr>
        <p:spPr>
          <a:xfrm>
            <a:off x="6659501" y="4647251"/>
            <a:ext cx="596638" cy="369332"/>
          </a:xfrm>
          <a:prstGeom prst="rect">
            <a:avLst/>
          </a:prstGeom>
          <a:noFill/>
        </p:spPr>
        <p:txBody>
          <a:bodyPr wrap="none" rtlCol="0">
            <a:spAutoFit/>
          </a:bodyPr>
          <a:lstStyle/>
          <a:p>
            <a:r>
              <a:rPr lang="en-US" sz="1800" b="0" dirty="0">
                <a:solidFill>
                  <a:srgbClr val="214056"/>
                </a:solidFill>
              </a:rPr>
              <a:t>18%</a:t>
            </a:r>
          </a:p>
        </p:txBody>
      </p:sp>
      <p:sp>
        <p:nvSpPr>
          <p:cNvPr id="27" name="TextBox 26"/>
          <p:cNvSpPr txBox="1"/>
          <p:nvPr/>
        </p:nvSpPr>
        <p:spPr>
          <a:xfrm>
            <a:off x="8234389" y="3536110"/>
            <a:ext cx="596638" cy="369332"/>
          </a:xfrm>
          <a:prstGeom prst="rect">
            <a:avLst/>
          </a:prstGeom>
          <a:noFill/>
        </p:spPr>
        <p:txBody>
          <a:bodyPr wrap="none" rtlCol="0">
            <a:spAutoFit/>
          </a:bodyPr>
          <a:lstStyle/>
          <a:p>
            <a:r>
              <a:rPr lang="en-US" sz="1800" b="0" dirty="0">
                <a:solidFill>
                  <a:srgbClr val="214056"/>
                </a:solidFill>
              </a:rPr>
              <a:t>44%</a:t>
            </a:r>
          </a:p>
        </p:txBody>
      </p:sp>
      <p:sp>
        <p:nvSpPr>
          <p:cNvPr id="28" name="TextBox 27"/>
          <p:cNvSpPr txBox="1"/>
          <p:nvPr/>
        </p:nvSpPr>
        <p:spPr>
          <a:xfrm>
            <a:off x="7833360" y="2442393"/>
            <a:ext cx="596638" cy="369332"/>
          </a:xfrm>
          <a:prstGeom prst="rect">
            <a:avLst/>
          </a:prstGeom>
          <a:noFill/>
        </p:spPr>
        <p:txBody>
          <a:bodyPr wrap="none" rtlCol="0">
            <a:spAutoFit/>
          </a:bodyPr>
          <a:lstStyle/>
          <a:p>
            <a:r>
              <a:rPr lang="en-US" sz="1800" b="0" dirty="0">
                <a:solidFill>
                  <a:srgbClr val="214056"/>
                </a:solidFill>
              </a:rPr>
              <a:t>37%</a:t>
            </a:r>
          </a:p>
        </p:txBody>
      </p:sp>
      <p:sp>
        <p:nvSpPr>
          <p:cNvPr id="29" name="TextBox 28"/>
          <p:cNvSpPr txBox="1"/>
          <p:nvPr/>
        </p:nvSpPr>
        <p:spPr>
          <a:xfrm>
            <a:off x="457305" y="1897081"/>
            <a:ext cx="2158727" cy="369332"/>
          </a:xfrm>
          <a:prstGeom prst="rect">
            <a:avLst/>
          </a:prstGeom>
          <a:noFill/>
        </p:spPr>
        <p:txBody>
          <a:bodyPr wrap="square" rtlCol="0">
            <a:spAutoFit/>
          </a:bodyPr>
          <a:lstStyle/>
          <a:p>
            <a:pPr algn="ctr"/>
            <a:r>
              <a:rPr lang="en-US" sz="1800" b="0" i="1" dirty="0">
                <a:solidFill>
                  <a:srgbClr val="214056"/>
                </a:solidFill>
              </a:rPr>
              <a:t>Your Community</a:t>
            </a:r>
          </a:p>
        </p:txBody>
      </p:sp>
      <p:sp>
        <p:nvSpPr>
          <p:cNvPr id="30" name="TextBox 29"/>
          <p:cNvSpPr txBox="1"/>
          <p:nvPr/>
        </p:nvSpPr>
        <p:spPr>
          <a:xfrm>
            <a:off x="7456243" y="1897081"/>
            <a:ext cx="1076465" cy="369332"/>
          </a:xfrm>
          <a:prstGeom prst="rect">
            <a:avLst/>
          </a:prstGeom>
          <a:noFill/>
        </p:spPr>
        <p:txBody>
          <a:bodyPr wrap="square" rtlCol="0">
            <a:spAutoFit/>
          </a:bodyPr>
          <a:lstStyle/>
          <a:p>
            <a:pPr algn="ctr"/>
            <a:r>
              <a:rPr lang="en-US" sz="1800" b="0" i="1" dirty="0">
                <a:solidFill>
                  <a:srgbClr val="214056"/>
                </a:solidFill>
              </a:rPr>
              <a:t>You</a:t>
            </a:r>
          </a:p>
        </p:txBody>
      </p:sp>
      <p:cxnSp>
        <p:nvCxnSpPr>
          <p:cNvPr id="33" name="Straight Connector 32"/>
          <p:cNvCxnSpPr/>
          <p:nvPr/>
        </p:nvCxnSpPr>
        <p:spPr>
          <a:xfrm>
            <a:off x="5057775" y="2266413"/>
            <a:ext cx="3474933"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457305" y="2256351"/>
            <a:ext cx="3474933"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pic>
        <p:nvPicPr>
          <p:cNvPr id="34" name="Picture 33"/>
          <p:cNvPicPr>
            <a:picLocks noChangeAspect="1"/>
          </p:cNvPicPr>
          <p:nvPr/>
        </p:nvPicPr>
        <p:blipFill rotWithShape="1">
          <a:blip r:embed="rId6">
            <a:clrChange>
              <a:clrFrom>
                <a:srgbClr val="FFFFFF"/>
              </a:clrFrom>
              <a:clrTo>
                <a:srgbClr val="FFFFFF">
                  <a:alpha val="0"/>
                </a:srgbClr>
              </a:clrTo>
            </a:clrChange>
          </a:blip>
          <a:srcRect t="12598"/>
          <a:stretch/>
        </p:blipFill>
        <p:spPr>
          <a:xfrm>
            <a:off x="6913397" y="693831"/>
            <a:ext cx="542846" cy="561862"/>
          </a:xfrm>
          <a:prstGeom prst="rect">
            <a:avLst/>
          </a:prstGeom>
        </p:spPr>
      </p:pic>
    </p:spTree>
    <p:extLst>
      <p:ext uri="{BB962C8B-B14F-4D97-AF65-F5344CB8AC3E}">
        <p14:creationId xmlns:p14="http://schemas.microsoft.com/office/powerpoint/2010/main" val="14101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34</a:t>
            </a:fld>
            <a:endParaRPr lang="en-US" dirty="0"/>
          </a:p>
        </p:txBody>
      </p:sp>
      <p:sp>
        <p:nvSpPr>
          <p:cNvPr id="133" name="Title 1"/>
          <p:cNvSpPr txBox="1">
            <a:spLocks/>
          </p:cNvSpPr>
          <p:nvPr/>
        </p:nvSpPr>
        <p:spPr>
          <a:xfrm>
            <a:off x="1205050" y="3146267"/>
            <a:ext cx="5336427"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Potential Motivators &amp; Facilitators</a:t>
            </a: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11" name="Oval 10"/>
          <p:cNvSpPr/>
          <p:nvPr/>
        </p:nvSpPr>
        <p:spPr>
          <a:xfrm>
            <a:off x="417212" y="3046547"/>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83" y="3163449"/>
            <a:ext cx="530578" cy="530578"/>
          </a:xfrm>
          <a:prstGeom prst="rect">
            <a:avLst/>
          </a:prstGeom>
        </p:spPr>
      </p:pic>
      <p:sp>
        <p:nvSpPr>
          <p:cNvPr id="10" name="Oval 9"/>
          <p:cNvSpPr/>
          <p:nvPr/>
        </p:nvSpPr>
        <p:spPr>
          <a:xfrm>
            <a:off x="413483" y="3033128"/>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30" y="3130203"/>
            <a:ext cx="560438" cy="560438"/>
          </a:xfrm>
          <a:prstGeom prst="rect">
            <a:avLst/>
          </a:prstGeom>
        </p:spPr>
      </p:pic>
    </p:spTree>
    <p:extLst>
      <p:ext uri="{BB962C8B-B14F-4D97-AF65-F5344CB8AC3E}">
        <p14:creationId xmlns:p14="http://schemas.microsoft.com/office/powerpoint/2010/main" val="164962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2D6BA372-DE51-4885-ACBF-DBD6AA24E774}"/>
              </a:ext>
            </a:extLst>
          </p:cNvPr>
          <p:cNvSpPr/>
          <p:nvPr/>
        </p:nvSpPr>
        <p:spPr>
          <a:xfrm>
            <a:off x="3793300" y="5180466"/>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Provides information for my</a:t>
            </a:r>
          </a:p>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local government to plan for changes</a:t>
            </a:r>
          </a:p>
        </p:txBody>
      </p:sp>
      <p:sp>
        <p:nvSpPr>
          <p:cNvPr id="2" name="Title 1"/>
          <p:cNvSpPr>
            <a:spLocks noGrp="1"/>
          </p:cNvSpPr>
          <p:nvPr>
            <p:ph type="title"/>
          </p:nvPr>
        </p:nvSpPr>
        <p:spPr>
          <a:xfrm>
            <a:off x="0" y="604494"/>
            <a:ext cx="6948655" cy="825265"/>
          </a:xfrm>
        </p:spPr>
        <p:txBody>
          <a:bodyPr/>
          <a:lstStyle/>
          <a:p>
            <a:r>
              <a:rPr lang="en-US" b="0" dirty="0">
                <a:latin typeface="+mj-lt"/>
              </a:rPr>
              <a:t>Survey respondents chose </a:t>
            </a:r>
            <a:r>
              <a:rPr lang="en-US" u="sng" dirty="0" smtClean="0">
                <a:latin typeface="+mj-lt"/>
              </a:rPr>
              <a:t>funding for public services </a:t>
            </a:r>
            <a:r>
              <a:rPr lang="en-US" b="0" dirty="0" smtClean="0">
                <a:latin typeface="+mj-lt"/>
              </a:rPr>
              <a:t>as </a:t>
            </a:r>
            <a:r>
              <a:rPr lang="en-US" b="0" dirty="0">
                <a:latin typeface="+mj-lt"/>
              </a:rPr>
              <a:t>the </a:t>
            </a:r>
            <a:r>
              <a:rPr lang="en-US" b="0" u="sng" dirty="0">
                <a:latin typeface="+mj-lt"/>
              </a:rPr>
              <a:t>single</a:t>
            </a:r>
            <a:r>
              <a:rPr lang="en-US" b="0" dirty="0">
                <a:latin typeface="+mj-lt"/>
              </a:rPr>
              <a:t> most important reason to respond</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35</a:t>
            </a:fld>
            <a:endParaRPr lang="en-US" dirty="0"/>
          </a:p>
        </p:txBody>
      </p:sp>
      <p:sp>
        <p:nvSpPr>
          <p:cNvPr id="36"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mn-lt"/>
              </a:rPr>
              <a:t>Authorized Use Only</a:t>
            </a:r>
          </a:p>
        </p:txBody>
      </p:sp>
      <p:sp>
        <p:nvSpPr>
          <p:cNvPr id="62" name="Rectangle 61">
            <a:extLst>
              <a:ext uri="{FF2B5EF4-FFF2-40B4-BE49-F238E27FC236}">
                <a16:creationId xmlns:a16="http://schemas.microsoft.com/office/drawing/2014/main" id="{2D6BA372-DE51-4885-ACBF-DBD6AA24E774}"/>
              </a:ext>
            </a:extLst>
          </p:cNvPr>
          <p:cNvSpPr/>
          <p:nvPr/>
        </p:nvSpPr>
        <p:spPr>
          <a:xfrm>
            <a:off x="3793301" y="5767656"/>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Determines my state’s number </a:t>
            </a:r>
          </a:p>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of elected representativ</a:t>
            </a:r>
            <a:r>
              <a:rPr lang="en-US" sz="1050" dirty="0">
                <a:solidFill>
                  <a:srgbClr val="214056"/>
                </a:solidFill>
                <a:latin typeface="Avenir Next"/>
                <a:ea typeface="Calibri" panose="020F0502020204030204" pitchFamily="34" charset="0"/>
                <a:cs typeface="Times New Roman" panose="02020603050405020304" pitchFamily="18" charset="0"/>
              </a:rPr>
              <a:t>es</a:t>
            </a:r>
          </a:p>
        </p:txBody>
      </p:sp>
      <p:sp>
        <p:nvSpPr>
          <p:cNvPr id="63" name="Rectangle 62">
            <a:extLst>
              <a:ext uri="{FF2B5EF4-FFF2-40B4-BE49-F238E27FC236}">
                <a16:creationId xmlns:a16="http://schemas.microsoft.com/office/drawing/2014/main" id="{2D6BA372-DE51-4885-ACBF-DBD6AA24E774}"/>
              </a:ext>
            </a:extLst>
          </p:cNvPr>
          <p:cNvSpPr/>
          <p:nvPr/>
        </p:nvSpPr>
        <p:spPr>
          <a:xfrm>
            <a:off x="3793301" y="4505616"/>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Contributes to a better </a:t>
            </a:r>
          </a:p>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future for my community</a:t>
            </a:r>
          </a:p>
        </p:txBody>
      </p:sp>
      <p:sp>
        <p:nvSpPr>
          <p:cNvPr id="64" name="Rectangle 63">
            <a:extLst>
              <a:ext uri="{FF2B5EF4-FFF2-40B4-BE49-F238E27FC236}">
                <a16:creationId xmlns:a16="http://schemas.microsoft.com/office/drawing/2014/main" id="{2D6BA372-DE51-4885-ACBF-DBD6AA24E774}"/>
              </a:ext>
            </a:extLst>
          </p:cNvPr>
          <p:cNvSpPr/>
          <p:nvPr/>
        </p:nvSpPr>
        <p:spPr>
          <a:xfrm>
            <a:off x="3793299" y="3743335"/>
            <a:ext cx="2780613" cy="265201"/>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It is my civic duty</a:t>
            </a:r>
          </a:p>
        </p:txBody>
      </p:sp>
      <p:sp>
        <p:nvSpPr>
          <p:cNvPr id="65" name="Rectangle 64">
            <a:extLst>
              <a:ext uri="{FF2B5EF4-FFF2-40B4-BE49-F238E27FC236}">
                <a16:creationId xmlns:a16="http://schemas.microsoft.com/office/drawing/2014/main" id="{2D6BA372-DE51-4885-ACBF-DBD6AA24E774}"/>
              </a:ext>
            </a:extLst>
          </p:cNvPr>
          <p:cNvSpPr/>
          <p:nvPr/>
        </p:nvSpPr>
        <p:spPr>
          <a:xfrm>
            <a:off x="3793298" y="2503950"/>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Helps determine funding for </a:t>
            </a:r>
          </a:p>
          <a:p>
            <a:pPr algn="r">
              <a:lnSpc>
                <a:spcPct val="107000"/>
              </a:lnSpc>
              <a:spcBef>
                <a:spcPts val="0"/>
              </a:spcBef>
              <a:spcAft>
                <a:spcPts val="200"/>
              </a:spcAft>
            </a:pPr>
            <a:r>
              <a:rPr lang="en-US" sz="1050" dirty="0">
                <a:solidFill>
                  <a:srgbClr val="214056"/>
                </a:solidFill>
                <a:ea typeface="Calibri" panose="020F0502020204030204" pitchFamily="34" charset="0"/>
                <a:cs typeface="Times New Roman" panose="02020603050405020304" pitchFamily="18" charset="0"/>
              </a:rPr>
              <a:t>public services in my community</a:t>
            </a:r>
          </a:p>
        </p:txBody>
      </p:sp>
      <p:graphicFrame>
        <p:nvGraphicFramePr>
          <p:cNvPr id="66" name="Chart 65"/>
          <p:cNvGraphicFramePr/>
          <p:nvPr>
            <p:extLst>
              <p:ext uri="{D42A27DB-BD31-4B8C-83A1-F6EECF244321}">
                <p14:modId xmlns:p14="http://schemas.microsoft.com/office/powerpoint/2010/main" val="533082951"/>
              </p:ext>
            </p:extLst>
          </p:nvPr>
        </p:nvGraphicFramePr>
        <p:xfrm>
          <a:off x="2043379" y="1857441"/>
          <a:ext cx="2528621" cy="4620916"/>
        </p:xfrm>
        <a:graphic>
          <a:graphicData uri="http://schemas.openxmlformats.org/drawingml/2006/chart">
            <c:chart xmlns:c="http://schemas.openxmlformats.org/drawingml/2006/chart" xmlns:r="http://schemas.openxmlformats.org/officeDocument/2006/relationships" r:id="rId4"/>
          </a:graphicData>
        </a:graphic>
      </p:graphicFrame>
      <p:sp>
        <p:nvSpPr>
          <p:cNvPr id="73" name="Rectangle 72"/>
          <p:cNvSpPr/>
          <p:nvPr/>
        </p:nvSpPr>
        <p:spPr>
          <a:xfrm>
            <a:off x="2570086" y="1603091"/>
            <a:ext cx="4003828" cy="276999"/>
          </a:xfrm>
          <a:prstGeom prst="rect">
            <a:avLst/>
          </a:prstGeom>
          <a:ln>
            <a:solidFill>
              <a:schemeClr val="bg1">
                <a:lumMod val="75000"/>
              </a:schemeClr>
            </a:solidFill>
          </a:ln>
        </p:spPr>
        <p:txBody>
          <a:bodyPr wrap="square">
            <a:spAutoFit/>
          </a:bodyPr>
          <a:lstStyle/>
          <a:p>
            <a:pPr algn="ctr"/>
            <a:r>
              <a:rPr lang="en-US" sz="1200" b="0" dirty="0">
                <a:solidFill>
                  <a:schemeClr val="bg2">
                    <a:lumMod val="25000"/>
                  </a:schemeClr>
                </a:solidFill>
                <a:latin typeface="+mn-lt"/>
              </a:rPr>
              <a:t>What is the </a:t>
            </a:r>
            <a:r>
              <a:rPr lang="en-US" sz="1200" b="0" u="sng" dirty="0">
                <a:solidFill>
                  <a:schemeClr val="bg2">
                    <a:lumMod val="25000"/>
                  </a:schemeClr>
                </a:solidFill>
                <a:latin typeface="+mn-lt"/>
              </a:rPr>
              <a:t>one</a:t>
            </a:r>
            <a:r>
              <a:rPr lang="en-US" sz="1200" b="0" dirty="0">
                <a:solidFill>
                  <a:schemeClr val="bg2">
                    <a:lumMod val="25000"/>
                  </a:schemeClr>
                </a:solidFill>
                <a:latin typeface="+mn-lt"/>
              </a:rPr>
              <a:t> most important reason to fill out the census?</a:t>
            </a:r>
          </a:p>
        </p:txBody>
      </p:sp>
      <p:sp>
        <p:nvSpPr>
          <p:cNvPr id="7" name="Rectangle 6"/>
          <p:cNvSpPr/>
          <p:nvPr/>
        </p:nvSpPr>
        <p:spPr>
          <a:xfrm>
            <a:off x="1828800" y="1857441"/>
            <a:ext cx="741286" cy="4620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259985" y="1940058"/>
            <a:ext cx="741286" cy="563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259985" y="2984565"/>
            <a:ext cx="741286" cy="741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4201357" y="4025434"/>
            <a:ext cx="741286" cy="48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flipV="1">
            <a:off x="4201357" y="4981951"/>
            <a:ext cx="741286" cy="187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429593" y="2497504"/>
            <a:ext cx="240974" cy="46787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471947" y="3737325"/>
            <a:ext cx="192256" cy="274137"/>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471947" y="4524761"/>
            <a:ext cx="183630" cy="44630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501927" y="5209906"/>
            <a:ext cx="108679" cy="22583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510524" y="5793099"/>
            <a:ext cx="108679" cy="438273"/>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4444583" y="5640671"/>
            <a:ext cx="225984" cy="111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017364" y="6235425"/>
            <a:ext cx="603920" cy="123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58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585687"/>
            <a:ext cx="6857999" cy="825265"/>
          </a:xfrm>
        </p:spPr>
        <p:txBody>
          <a:bodyPr/>
          <a:lstStyle/>
          <a:p>
            <a:r>
              <a:rPr lang="en-US" b="0" dirty="0">
                <a:latin typeface="+mj-lt"/>
              </a:rPr>
              <a:t>Public services are important to nearly all respondents</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36</a:t>
            </a:fld>
            <a:endParaRPr lang="en-US" dirty="0"/>
          </a:p>
        </p:txBody>
      </p:sp>
      <p:sp>
        <p:nvSpPr>
          <p:cNvPr id="15" name="TextBox 14"/>
          <p:cNvSpPr txBox="1"/>
          <p:nvPr/>
        </p:nvSpPr>
        <p:spPr>
          <a:xfrm>
            <a:off x="2664909" y="1617071"/>
            <a:ext cx="3573390" cy="369332"/>
          </a:xfrm>
          <a:prstGeom prst="rect">
            <a:avLst/>
          </a:prstGeom>
          <a:noFill/>
        </p:spPr>
        <p:txBody>
          <a:bodyPr wrap="square" rtlCol="0">
            <a:spAutoFit/>
          </a:bodyPr>
          <a:lstStyle/>
          <a:p>
            <a:pPr algn="ctr"/>
            <a:r>
              <a:rPr lang="en-US" sz="1800" dirty="0">
                <a:solidFill>
                  <a:srgbClr val="214056"/>
                </a:solidFill>
                <a:latin typeface="+mn-lt"/>
              </a:rPr>
              <a:t>Most Important Motivators </a:t>
            </a: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623915" y="2126824"/>
            <a:ext cx="274320" cy="209808"/>
          </a:xfrm>
          <a:prstGeom prst="rect">
            <a:avLst/>
          </a:prstGeom>
        </p:spPr>
      </p:pic>
      <p:pic>
        <p:nvPicPr>
          <p:cNvPr id="5" name="Picture 4"/>
          <p:cNvPicPr>
            <a:picLocks noChangeAspect="1"/>
          </p:cNvPicPr>
          <p:nvPr/>
        </p:nvPicPr>
        <p:blipFill>
          <a:blip r:embed="rId6">
            <a:duotone>
              <a:schemeClr val="accent3">
                <a:shade val="45000"/>
                <a:satMod val="135000"/>
              </a:schemeClr>
              <a:prstClr val="white"/>
            </a:duotone>
          </a:blip>
          <a:stretch>
            <a:fillRect/>
          </a:stretch>
        </p:blipFill>
        <p:spPr>
          <a:xfrm>
            <a:off x="2615362" y="2625437"/>
            <a:ext cx="290483" cy="254272"/>
          </a:xfrm>
          <a:prstGeom prst="rect">
            <a:avLst/>
          </a:prstGeom>
        </p:spPr>
      </p:pic>
      <p:pic>
        <p:nvPicPr>
          <p:cNvPr id="6" name="Picture 5"/>
          <p:cNvPicPr>
            <a:picLocks noChangeAspect="1"/>
          </p:cNvPicPr>
          <p:nvPr/>
        </p:nvPicPr>
        <p:blipFill>
          <a:blip r:embed="rId7">
            <a:duotone>
              <a:schemeClr val="accent3">
                <a:shade val="45000"/>
                <a:satMod val="135000"/>
              </a:schemeClr>
              <a:prstClr val="white"/>
            </a:duotone>
          </a:blip>
          <a:stretch>
            <a:fillRect/>
          </a:stretch>
        </p:blipFill>
        <p:spPr>
          <a:xfrm>
            <a:off x="2661518" y="3114532"/>
            <a:ext cx="236717" cy="274320"/>
          </a:xfrm>
          <a:prstGeom prst="rect">
            <a:avLst/>
          </a:prstGeom>
        </p:spPr>
      </p:pic>
      <p:pic>
        <p:nvPicPr>
          <p:cNvPr id="16" name="Picture 15"/>
          <p:cNvPicPr>
            <a:picLocks noChangeAspect="1"/>
          </p:cNvPicPr>
          <p:nvPr/>
        </p:nvPicPr>
        <p:blipFill>
          <a:blip r:embed="rId8">
            <a:duotone>
              <a:schemeClr val="accent3">
                <a:shade val="45000"/>
                <a:satMod val="135000"/>
              </a:schemeClr>
              <a:prstClr val="white"/>
            </a:duotone>
          </a:blip>
          <a:stretch>
            <a:fillRect/>
          </a:stretch>
        </p:blipFill>
        <p:spPr>
          <a:xfrm>
            <a:off x="2653841" y="3682402"/>
            <a:ext cx="233061" cy="217746"/>
          </a:xfrm>
          <a:prstGeom prst="rect">
            <a:avLst/>
          </a:prstGeom>
        </p:spPr>
      </p:pic>
      <p:pic>
        <p:nvPicPr>
          <p:cNvPr id="17" name="Picture 16"/>
          <p:cNvPicPr>
            <a:picLocks noChangeAspect="1"/>
          </p:cNvPicPr>
          <p:nvPr/>
        </p:nvPicPr>
        <p:blipFill>
          <a:blip r:embed="rId9">
            <a:duotone>
              <a:schemeClr val="accent3">
                <a:shade val="45000"/>
                <a:satMod val="135000"/>
              </a:schemeClr>
              <a:prstClr val="white"/>
            </a:duotone>
          </a:blip>
          <a:stretch>
            <a:fillRect/>
          </a:stretch>
        </p:blipFill>
        <p:spPr>
          <a:xfrm>
            <a:off x="2649258" y="4176103"/>
            <a:ext cx="242226" cy="231850"/>
          </a:xfrm>
          <a:prstGeom prst="rect">
            <a:avLst/>
          </a:prstGeom>
        </p:spPr>
      </p:pic>
      <p:pic>
        <p:nvPicPr>
          <p:cNvPr id="18" name="Picture 17"/>
          <p:cNvPicPr>
            <a:picLocks noChangeAspect="1"/>
          </p:cNvPicPr>
          <p:nvPr/>
        </p:nvPicPr>
        <p:blipFill>
          <a:blip r:embed="rId10">
            <a:duotone>
              <a:schemeClr val="accent3">
                <a:shade val="45000"/>
                <a:satMod val="135000"/>
              </a:schemeClr>
              <a:prstClr val="white"/>
            </a:duotone>
          </a:blip>
          <a:stretch>
            <a:fillRect/>
          </a:stretch>
        </p:blipFill>
        <p:spPr>
          <a:xfrm>
            <a:off x="2652939" y="4665291"/>
            <a:ext cx="264807" cy="234899"/>
          </a:xfrm>
          <a:prstGeom prst="rect">
            <a:avLst/>
          </a:prstGeom>
        </p:spPr>
      </p:pic>
      <p:pic>
        <p:nvPicPr>
          <p:cNvPr id="19" name="Picture 18"/>
          <p:cNvPicPr>
            <a:picLocks noChangeAspect="1"/>
          </p:cNvPicPr>
          <p:nvPr/>
        </p:nvPicPr>
        <p:blipFill>
          <a:blip r:embed="rId11">
            <a:duotone>
              <a:schemeClr val="accent3">
                <a:shade val="45000"/>
                <a:satMod val="135000"/>
              </a:schemeClr>
              <a:prstClr val="white"/>
            </a:duotone>
          </a:blip>
          <a:stretch>
            <a:fillRect/>
          </a:stretch>
        </p:blipFill>
        <p:spPr>
          <a:xfrm>
            <a:off x="2645603" y="5808259"/>
            <a:ext cx="252906" cy="200740"/>
          </a:xfrm>
          <a:prstGeom prst="rect">
            <a:avLst/>
          </a:prstGeom>
        </p:spPr>
      </p:pic>
      <p:pic>
        <p:nvPicPr>
          <p:cNvPr id="20" name="Picture 19"/>
          <p:cNvPicPr>
            <a:picLocks noChangeAspect="1"/>
          </p:cNvPicPr>
          <p:nvPr/>
        </p:nvPicPr>
        <p:blipFill>
          <a:blip r:embed="rId12">
            <a:duotone>
              <a:schemeClr val="accent3">
                <a:shade val="45000"/>
                <a:satMod val="135000"/>
              </a:schemeClr>
              <a:prstClr val="white"/>
            </a:duotone>
          </a:blip>
          <a:stretch>
            <a:fillRect/>
          </a:stretch>
        </p:blipFill>
        <p:spPr>
          <a:xfrm>
            <a:off x="2657512" y="5206835"/>
            <a:ext cx="259281" cy="268411"/>
          </a:xfrm>
          <a:prstGeom prst="rect">
            <a:avLst/>
          </a:prstGeom>
        </p:spPr>
      </p:pic>
      <p:sp>
        <p:nvSpPr>
          <p:cNvPr id="23" name="TextBox 22"/>
          <p:cNvSpPr txBox="1"/>
          <p:nvPr/>
        </p:nvSpPr>
        <p:spPr>
          <a:xfrm>
            <a:off x="2849244" y="2088955"/>
            <a:ext cx="3505200" cy="4648965"/>
          </a:xfrm>
          <a:prstGeom prst="rect">
            <a:avLst/>
          </a:prstGeom>
          <a:noFill/>
          <a:ln>
            <a:noFill/>
          </a:ln>
        </p:spPr>
        <p:txBody>
          <a:bodyPr vert="horz" wrap="square" lIns="91440" tIns="45720" rIns="91440" bIns="45720" rtlCol="0">
            <a:spAutoFit/>
          </a:bodyPr>
          <a:lstStyle/>
          <a:p>
            <a:pPr>
              <a:lnSpc>
                <a:spcPct val="105000"/>
              </a:lnSpc>
              <a:spcBef>
                <a:spcPts val="0"/>
              </a:spcBef>
            </a:pPr>
            <a:r>
              <a:rPr lang="en-US" sz="1600" b="0" dirty="0">
                <a:solidFill>
                  <a:srgbClr val="214056"/>
                </a:solidFill>
                <a:latin typeface="+mn-lt"/>
              </a:rPr>
              <a:t>Hospitals and healthcare</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Fire departments</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Police departments</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Roads and highways</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Enforcement of civil rights laws </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Schools and education system</a:t>
            </a:r>
          </a:p>
          <a:p>
            <a:pPr>
              <a:lnSpc>
                <a:spcPct val="105000"/>
              </a:lnSpc>
              <a:spcBef>
                <a:spcPts val="0"/>
              </a:spcBef>
            </a:pPr>
            <a:endParaRPr lang="en-US" sz="1600" b="0" dirty="0">
              <a:solidFill>
                <a:srgbClr val="214056"/>
              </a:solidFill>
              <a:latin typeface="+mn-lt"/>
            </a:endParaRPr>
          </a:p>
          <a:p>
            <a:pPr>
              <a:lnSpc>
                <a:spcPct val="105000"/>
              </a:lnSpc>
              <a:spcBef>
                <a:spcPts val="0"/>
              </a:spcBef>
            </a:pPr>
            <a:r>
              <a:rPr lang="en-US" sz="1600" b="0" dirty="0">
                <a:solidFill>
                  <a:srgbClr val="214056"/>
                </a:solidFill>
                <a:latin typeface="+mn-lt"/>
              </a:rPr>
              <a:t>Civic duty</a:t>
            </a:r>
          </a:p>
          <a:p>
            <a:pPr>
              <a:lnSpc>
                <a:spcPct val="105000"/>
              </a:lnSpc>
              <a:spcBef>
                <a:spcPts val="0"/>
              </a:spcBef>
            </a:pPr>
            <a:endParaRPr lang="en-US" sz="1600" dirty="0">
              <a:solidFill>
                <a:srgbClr val="214056"/>
              </a:solidFill>
            </a:endParaRPr>
          </a:p>
          <a:p>
            <a:pPr>
              <a:lnSpc>
                <a:spcPct val="105000"/>
              </a:lnSpc>
              <a:spcBef>
                <a:spcPts val="0"/>
              </a:spcBef>
            </a:pPr>
            <a:r>
              <a:rPr lang="en-US" sz="1600" dirty="0">
                <a:solidFill>
                  <a:srgbClr val="214056"/>
                </a:solidFill>
              </a:rPr>
              <a:t>Contributing to a better future </a:t>
            </a:r>
          </a:p>
          <a:p>
            <a:pPr>
              <a:lnSpc>
                <a:spcPct val="105000"/>
              </a:lnSpc>
              <a:spcBef>
                <a:spcPts val="0"/>
              </a:spcBef>
            </a:pPr>
            <a:r>
              <a:rPr lang="en-US" sz="1600" dirty="0">
                <a:solidFill>
                  <a:srgbClr val="214056"/>
                </a:solidFill>
              </a:rPr>
              <a:t>for community </a:t>
            </a:r>
          </a:p>
          <a:p>
            <a:pPr>
              <a:lnSpc>
                <a:spcPct val="105000"/>
              </a:lnSpc>
              <a:spcBef>
                <a:spcPts val="0"/>
              </a:spcBef>
            </a:pPr>
            <a:endParaRPr lang="en-US" sz="1600" b="0" dirty="0">
              <a:solidFill>
                <a:srgbClr val="214056"/>
              </a:solidFill>
              <a:latin typeface="+mn-lt"/>
            </a:endParaRPr>
          </a:p>
          <a:p>
            <a:pPr>
              <a:lnSpc>
                <a:spcPct val="105000"/>
              </a:lnSpc>
              <a:spcBef>
                <a:spcPts val="0"/>
              </a:spcBef>
            </a:pPr>
            <a:endParaRPr lang="en-US" sz="500" b="0" dirty="0">
              <a:solidFill>
                <a:srgbClr val="214056"/>
              </a:solidFill>
              <a:latin typeface="+mn-lt"/>
            </a:endParaRPr>
          </a:p>
          <a:p>
            <a:pPr>
              <a:lnSpc>
                <a:spcPct val="105000"/>
              </a:lnSpc>
              <a:spcBef>
                <a:spcPts val="0"/>
              </a:spcBef>
            </a:pPr>
            <a:endParaRPr lang="en-US" sz="500" b="0" dirty="0">
              <a:solidFill>
                <a:srgbClr val="214056"/>
              </a:solidFill>
              <a:latin typeface="+mn-lt"/>
            </a:endParaRPr>
          </a:p>
        </p:txBody>
      </p:sp>
      <p:cxnSp>
        <p:nvCxnSpPr>
          <p:cNvPr id="25" name="Straight Connector 24"/>
          <p:cNvCxnSpPr/>
          <p:nvPr/>
        </p:nvCxnSpPr>
        <p:spPr>
          <a:xfrm>
            <a:off x="4643677" y="3293259"/>
            <a:ext cx="1609009"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69129" y="3809963"/>
            <a:ext cx="1483557"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982302" y="2057789"/>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94%</a:t>
            </a:r>
          </a:p>
        </p:txBody>
      </p:sp>
      <p:sp>
        <p:nvSpPr>
          <p:cNvPr id="28" name="Oval 27"/>
          <p:cNvSpPr/>
          <p:nvPr/>
        </p:nvSpPr>
        <p:spPr>
          <a:xfrm>
            <a:off x="5982302" y="2571687"/>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94%</a:t>
            </a:r>
          </a:p>
        </p:txBody>
      </p:sp>
      <p:sp>
        <p:nvSpPr>
          <p:cNvPr id="29" name="Oval 28"/>
          <p:cNvSpPr/>
          <p:nvPr/>
        </p:nvSpPr>
        <p:spPr>
          <a:xfrm>
            <a:off x="5982302" y="3085585"/>
            <a:ext cx="434233" cy="42317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92%</a:t>
            </a:r>
          </a:p>
        </p:txBody>
      </p:sp>
      <p:sp>
        <p:nvSpPr>
          <p:cNvPr id="30" name="Oval 29"/>
          <p:cNvSpPr/>
          <p:nvPr/>
        </p:nvSpPr>
        <p:spPr>
          <a:xfrm>
            <a:off x="5982302" y="3588420"/>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92%</a:t>
            </a:r>
          </a:p>
        </p:txBody>
      </p:sp>
      <p:sp>
        <p:nvSpPr>
          <p:cNvPr id="31" name="Oval 30"/>
          <p:cNvSpPr/>
          <p:nvPr/>
        </p:nvSpPr>
        <p:spPr>
          <a:xfrm>
            <a:off x="5982302" y="4073744"/>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86%</a:t>
            </a:r>
          </a:p>
        </p:txBody>
      </p:sp>
      <p:cxnSp>
        <p:nvCxnSpPr>
          <p:cNvPr id="32" name="Straight Connector 31"/>
          <p:cNvCxnSpPr/>
          <p:nvPr/>
        </p:nvCxnSpPr>
        <p:spPr>
          <a:xfrm>
            <a:off x="5129452" y="2274906"/>
            <a:ext cx="951170"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66594" y="2778164"/>
            <a:ext cx="1535504"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00940" y="4321374"/>
            <a:ext cx="426353"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982302" y="4583578"/>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85%</a:t>
            </a:r>
          </a:p>
        </p:txBody>
      </p:sp>
      <p:cxnSp>
        <p:nvCxnSpPr>
          <p:cNvPr id="41" name="Straight Connector 40"/>
          <p:cNvCxnSpPr/>
          <p:nvPr/>
        </p:nvCxnSpPr>
        <p:spPr>
          <a:xfrm>
            <a:off x="5585950" y="4831208"/>
            <a:ext cx="426353"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982302" y="5123925"/>
            <a:ext cx="434233" cy="43423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82%</a:t>
            </a:r>
          </a:p>
        </p:txBody>
      </p:sp>
      <p:cxnSp>
        <p:nvCxnSpPr>
          <p:cNvPr id="43" name="Straight Connector 42"/>
          <p:cNvCxnSpPr/>
          <p:nvPr/>
        </p:nvCxnSpPr>
        <p:spPr>
          <a:xfrm>
            <a:off x="3797643" y="5342979"/>
            <a:ext cx="2260860"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982302" y="5742014"/>
            <a:ext cx="434233" cy="402676"/>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0" dirty="0"/>
              <a:t>81%</a:t>
            </a:r>
          </a:p>
        </p:txBody>
      </p:sp>
      <p:cxnSp>
        <p:nvCxnSpPr>
          <p:cNvPr id="45" name="Straight Connector 44"/>
          <p:cNvCxnSpPr/>
          <p:nvPr/>
        </p:nvCxnSpPr>
        <p:spPr>
          <a:xfrm flipV="1">
            <a:off x="5585950" y="5936834"/>
            <a:ext cx="479682" cy="3269"/>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724471" y="1974752"/>
            <a:ext cx="357339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6"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7406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995600" y="2078482"/>
            <a:ext cx="3902874" cy="1579071"/>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716394"/>
            <a:ext cx="6570617" cy="539299"/>
          </a:xfrm>
        </p:spPr>
        <p:txBody>
          <a:bodyPr/>
          <a:lstStyle/>
          <a:p>
            <a:r>
              <a:rPr lang="en-US" b="0" dirty="0" smtClean="0">
                <a:latin typeface="+mj-lt"/>
              </a:rPr>
              <a:t>According to the focus groups, what </a:t>
            </a:r>
            <a:r>
              <a:rPr lang="en-US" b="0" dirty="0">
                <a:latin typeface="+mj-lt"/>
              </a:rPr>
              <a:t>would motivate people to participate?</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37</a:t>
            </a:fld>
            <a:endParaRPr lang="en-US" dirty="0"/>
          </a:p>
        </p:txBody>
      </p:sp>
      <p:sp>
        <p:nvSpPr>
          <p:cNvPr id="18" name="Rectangle 17"/>
          <p:cNvSpPr/>
          <p:nvPr/>
        </p:nvSpPr>
        <p:spPr>
          <a:xfrm>
            <a:off x="4981562" y="4514203"/>
            <a:ext cx="3902874" cy="1579071"/>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641870" y="4156567"/>
            <a:ext cx="1117370" cy="83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761" y="4050898"/>
            <a:ext cx="730125" cy="665113"/>
          </a:xfrm>
          <a:prstGeom prst="rect">
            <a:avLst/>
          </a:prstGeom>
        </p:spPr>
      </p:pic>
      <p:sp>
        <p:nvSpPr>
          <p:cNvPr id="21" name="Rectangle 20"/>
          <p:cNvSpPr/>
          <p:nvPr/>
        </p:nvSpPr>
        <p:spPr>
          <a:xfrm>
            <a:off x="5263156" y="4731007"/>
            <a:ext cx="3316638" cy="1384995"/>
          </a:xfrm>
          <a:prstGeom prst="rect">
            <a:avLst/>
          </a:prstGeom>
        </p:spPr>
        <p:txBody>
          <a:bodyPr wrap="square">
            <a:spAutoFit/>
          </a:bodyPr>
          <a:lstStyle/>
          <a:p>
            <a:pPr algn="ctr"/>
            <a:r>
              <a:rPr lang="en-US" sz="1400" b="0" i="1" dirty="0">
                <a:solidFill>
                  <a:srgbClr val="214056"/>
                </a:solidFill>
                <a:latin typeface="Calibri "/>
              </a:rPr>
              <a:t>[I would fill it out] </a:t>
            </a:r>
            <a:r>
              <a:rPr lang="en-US" sz="1400" b="1" i="1" dirty="0">
                <a:solidFill>
                  <a:srgbClr val="214056"/>
                </a:solidFill>
                <a:latin typeface="Calibri "/>
              </a:rPr>
              <a:t>because that data is going to impact my community</a:t>
            </a:r>
            <a:r>
              <a:rPr lang="en-US" sz="1400" b="0" i="1" dirty="0">
                <a:solidFill>
                  <a:srgbClr val="214056"/>
                </a:solidFill>
                <a:latin typeface="Calibri "/>
              </a:rPr>
              <a:t>. And if it’s not my community, because I die, then </a:t>
            </a:r>
            <a:r>
              <a:rPr lang="en-US" sz="1400" b="1" i="1" dirty="0">
                <a:solidFill>
                  <a:srgbClr val="214056"/>
                </a:solidFill>
                <a:latin typeface="Calibri "/>
              </a:rPr>
              <a:t>my grandchildren and my children</a:t>
            </a:r>
            <a:r>
              <a:rPr lang="en-US" sz="1400" b="0" i="1" dirty="0">
                <a:solidFill>
                  <a:srgbClr val="214056"/>
                </a:solidFill>
                <a:latin typeface="Calibri "/>
              </a:rPr>
              <a:t>.” </a:t>
            </a:r>
          </a:p>
          <a:p>
            <a:pPr algn="ctr"/>
            <a:r>
              <a:rPr lang="en-US" sz="1400" b="0" i="1" dirty="0">
                <a:solidFill>
                  <a:srgbClr val="214056"/>
                </a:solidFill>
                <a:latin typeface="Calibri "/>
              </a:rPr>
              <a:t>— Spanish (U.S. Mainland) </a:t>
            </a:r>
          </a:p>
        </p:txBody>
      </p:sp>
      <p:sp>
        <p:nvSpPr>
          <p:cNvPr id="19" name="TextBox 18"/>
          <p:cNvSpPr txBox="1"/>
          <p:nvPr/>
        </p:nvSpPr>
        <p:spPr>
          <a:xfrm>
            <a:off x="6197857" y="4015189"/>
            <a:ext cx="2818812" cy="338554"/>
          </a:xfrm>
          <a:prstGeom prst="rect">
            <a:avLst/>
          </a:prstGeom>
          <a:noFill/>
        </p:spPr>
        <p:txBody>
          <a:bodyPr wrap="square" rtlCol="0">
            <a:spAutoFit/>
          </a:bodyPr>
          <a:lstStyle/>
          <a:p>
            <a:r>
              <a:rPr lang="en-US" sz="1600" b="0" dirty="0">
                <a:solidFill>
                  <a:schemeClr val="accent2"/>
                </a:solidFill>
              </a:rPr>
              <a:t>Better Future for Community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209" y="3804956"/>
            <a:ext cx="615194" cy="621923"/>
          </a:xfrm>
          <a:prstGeom prst="rect">
            <a:avLst/>
          </a:prstGeom>
        </p:spPr>
      </p:pic>
      <p:sp>
        <p:nvSpPr>
          <p:cNvPr id="11" name="TextBox 10"/>
          <p:cNvSpPr txBox="1"/>
          <p:nvPr/>
        </p:nvSpPr>
        <p:spPr>
          <a:xfrm>
            <a:off x="6197857" y="1612624"/>
            <a:ext cx="2826680" cy="338554"/>
          </a:xfrm>
          <a:prstGeom prst="rect">
            <a:avLst/>
          </a:prstGeom>
          <a:noFill/>
        </p:spPr>
        <p:txBody>
          <a:bodyPr wrap="square" rtlCol="0">
            <a:spAutoFit/>
          </a:bodyPr>
          <a:lstStyle/>
          <a:p>
            <a:r>
              <a:rPr lang="en-US" sz="1600" b="0" dirty="0">
                <a:solidFill>
                  <a:schemeClr val="accent2"/>
                </a:solidFill>
              </a:rPr>
              <a:t>Schools &amp; Education System</a:t>
            </a:r>
            <a:endParaRPr lang="en-US" sz="1600" dirty="0">
              <a:solidFill>
                <a:schemeClr val="accent2"/>
              </a:solidFill>
            </a:endParaRPr>
          </a:p>
        </p:txBody>
      </p:sp>
      <p:sp>
        <p:nvSpPr>
          <p:cNvPr id="8" name="Rectangle 7"/>
          <p:cNvSpPr/>
          <p:nvPr/>
        </p:nvSpPr>
        <p:spPr>
          <a:xfrm>
            <a:off x="4593018" y="1728277"/>
            <a:ext cx="1120489" cy="813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761" y="1745002"/>
            <a:ext cx="732163" cy="650514"/>
          </a:xfrm>
          <a:prstGeom prst="rect">
            <a:avLst/>
          </a:prstGeom>
        </p:spPr>
      </p:pic>
      <p:sp>
        <p:nvSpPr>
          <p:cNvPr id="20" name="Rectangle 19"/>
          <p:cNvSpPr/>
          <p:nvPr/>
        </p:nvSpPr>
        <p:spPr>
          <a:xfrm>
            <a:off x="5238084" y="2181384"/>
            <a:ext cx="3417906" cy="1384995"/>
          </a:xfrm>
          <a:prstGeom prst="rect">
            <a:avLst/>
          </a:prstGeom>
        </p:spPr>
        <p:txBody>
          <a:bodyPr wrap="square">
            <a:spAutoFit/>
          </a:bodyPr>
          <a:lstStyle/>
          <a:p>
            <a:pPr algn="ctr"/>
            <a:r>
              <a:rPr lang="en-US" sz="1400" b="0" i="1" dirty="0">
                <a:solidFill>
                  <a:srgbClr val="214056"/>
                </a:solidFill>
                <a:latin typeface="Calibri "/>
              </a:rPr>
              <a:t>Our schools need help. </a:t>
            </a:r>
            <a:r>
              <a:rPr lang="en-US" sz="1400" b="1" i="1" dirty="0">
                <a:solidFill>
                  <a:srgbClr val="214056"/>
                </a:solidFill>
                <a:latin typeface="Calibri "/>
              </a:rPr>
              <a:t>The schools here do need help.</a:t>
            </a:r>
            <a:r>
              <a:rPr lang="en-US" sz="1400" b="0" i="1" dirty="0">
                <a:solidFill>
                  <a:srgbClr val="214056"/>
                </a:solidFill>
                <a:latin typeface="Calibri "/>
              </a:rPr>
              <a:t> It hasn’t been that long since the school system was shook up pretty bad, so it does need help, and I don’t know about the fire departments.” — Low Internet Proficiency</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9208" y="1542837"/>
            <a:ext cx="510057" cy="453176"/>
          </a:xfrm>
          <a:prstGeom prst="rect">
            <a:avLst/>
          </a:prstGeom>
        </p:spPr>
      </p:pic>
      <p:grpSp>
        <p:nvGrpSpPr>
          <p:cNvPr id="37" name="Group 36"/>
          <p:cNvGrpSpPr/>
          <p:nvPr/>
        </p:nvGrpSpPr>
        <p:grpSpPr>
          <a:xfrm>
            <a:off x="260455" y="2711071"/>
            <a:ext cx="3796790" cy="578994"/>
            <a:chOff x="513953" y="2421574"/>
            <a:chExt cx="3796790" cy="578994"/>
          </a:xfrm>
        </p:grpSpPr>
        <p:grpSp>
          <p:nvGrpSpPr>
            <p:cNvPr id="25" name="Group 24"/>
            <p:cNvGrpSpPr/>
            <p:nvPr/>
          </p:nvGrpSpPr>
          <p:grpSpPr>
            <a:xfrm>
              <a:off x="513953" y="2421574"/>
              <a:ext cx="566499" cy="566499"/>
              <a:chOff x="3868615" y="1463040"/>
              <a:chExt cx="708660" cy="708660"/>
            </a:xfrm>
          </p:grpSpPr>
          <p:sp>
            <p:nvSpPr>
              <p:cNvPr id="26" name="Oval 25"/>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Oval 26"/>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a:t>
                </a:r>
              </a:p>
            </p:txBody>
          </p:sp>
        </p:grpSp>
        <p:sp>
          <p:nvSpPr>
            <p:cNvPr id="34" name="Title 1"/>
            <p:cNvSpPr txBox="1">
              <a:spLocks/>
            </p:cNvSpPr>
            <p:nvPr/>
          </p:nvSpPr>
          <p:spPr>
            <a:xfrm>
              <a:off x="1080452" y="2461269"/>
              <a:ext cx="323029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solidFill>
                    <a:srgbClr val="214056"/>
                  </a:solidFill>
                  <a:latin typeface="Calibri "/>
                </a:rPr>
                <a:t>Information about the census and its impact</a:t>
              </a:r>
            </a:p>
          </p:txBody>
        </p:sp>
      </p:grpSp>
      <p:grpSp>
        <p:nvGrpSpPr>
          <p:cNvPr id="38" name="Group 37"/>
          <p:cNvGrpSpPr/>
          <p:nvPr/>
        </p:nvGrpSpPr>
        <p:grpSpPr>
          <a:xfrm>
            <a:off x="260455" y="3836167"/>
            <a:ext cx="3796790" cy="575951"/>
            <a:chOff x="513953" y="3423881"/>
            <a:chExt cx="3796790" cy="575951"/>
          </a:xfrm>
        </p:grpSpPr>
        <p:grpSp>
          <p:nvGrpSpPr>
            <p:cNvPr id="28" name="Group 27"/>
            <p:cNvGrpSpPr/>
            <p:nvPr/>
          </p:nvGrpSpPr>
          <p:grpSpPr>
            <a:xfrm>
              <a:off x="513953" y="3423881"/>
              <a:ext cx="566499" cy="566499"/>
              <a:chOff x="3868615" y="1463040"/>
              <a:chExt cx="708660" cy="708660"/>
            </a:xfrm>
          </p:grpSpPr>
          <p:sp>
            <p:nvSpPr>
              <p:cNvPr id="29" name="Oval 28"/>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Oval 29"/>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grpSp>
        <p:sp>
          <p:nvSpPr>
            <p:cNvPr id="35" name="Title 1"/>
            <p:cNvSpPr txBox="1">
              <a:spLocks/>
            </p:cNvSpPr>
            <p:nvPr/>
          </p:nvSpPr>
          <p:spPr>
            <a:xfrm>
              <a:off x="1080452" y="3460533"/>
              <a:ext cx="323029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solidFill>
                    <a:srgbClr val="214056"/>
                  </a:solidFill>
                  <a:latin typeface="Calibri "/>
                </a:rPr>
                <a:t>Tangible evidence</a:t>
              </a:r>
            </a:p>
          </p:txBody>
        </p:sp>
      </p:grpSp>
      <p:grpSp>
        <p:nvGrpSpPr>
          <p:cNvPr id="39" name="Group 38"/>
          <p:cNvGrpSpPr/>
          <p:nvPr/>
        </p:nvGrpSpPr>
        <p:grpSpPr>
          <a:xfrm>
            <a:off x="260455" y="4958220"/>
            <a:ext cx="3796790" cy="572908"/>
            <a:chOff x="513953" y="4095815"/>
            <a:chExt cx="3796790" cy="572908"/>
          </a:xfrm>
        </p:grpSpPr>
        <p:grpSp>
          <p:nvGrpSpPr>
            <p:cNvPr id="31" name="Group 30"/>
            <p:cNvGrpSpPr/>
            <p:nvPr/>
          </p:nvGrpSpPr>
          <p:grpSpPr>
            <a:xfrm>
              <a:off x="513953" y="4095815"/>
              <a:ext cx="566499" cy="566499"/>
              <a:chOff x="3868615" y="1463040"/>
              <a:chExt cx="708660" cy="708660"/>
            </a:xfrm>
          </p:grpSpPr>
          <p:sp>
            <p:nvSpPr>
              <p:cNvPr id="32" name="Oval 31"/>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3" name="Oval 32"/>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3</a:t>
                </a:r>
              </a:p>
            </p:txBody>
          </p:sp>
        </p:grpSp>
        <p:sp>
          <p:nvSpPr>
            <p:cNvPr id="36" name="Title 1"/>
            <p:cNvSpPr txBox="1">
              <a:spLocks/>
            </p:cNvSpPr>
            <p:nvPr/>
          </p:nvSpPr>
          <p:spPr>
            <a:xfrm>
              <a:off x="1080452" y="4129424"/>
              <a:ext cx="323029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solidFill>
                    <a:srgbClr val="214056"/>
                  </a:solidFill>
                  <a:latin typeface="Calibri "/>
                </a:rPr>
                <a:t>Connection to </a:t>
              </a:r>
              <a:br>
                <a:rPr lang="en-US" b="0" dirty="0">
                  <a:solidFill>
                    <a:srgbClr val="214056"/>
                  </a:solidFill>
                  <a:latin typeface="Calibri "/>
                </a:rPr>
              </a:br>
              <a:r>
                <a:rPr lang="en-US" b="0" dirty="0">
                  <a:solidFill>
                    <a:srgbClr val="214056"/>
                  </a:solidFill>
                  <a:latin typeface="Calibri "/>
                </a:rPr>
                <a:t>a better future </a:t>
              </a:r>
            </a:p>
          </p:txBody>
        </p:sp>
      </p:grpSp>
      <p:cxnSp>
        <p:nvCxnSpPr>
          <p:cNvPr id="40" name="Straight Connector 39"/>
          <p:cNvCxnSpPr/>
          <p:nvPr/>
        </p:nvCxnSpPr>
        <p:spPr>
          <a:xfrm>
            <a:off x="287866" y="2555240"/>
            <a:ext cx="387773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41" name="Title 1"/>
          <p:cNvSpPr txBox="1">
            <a:spLocks/>
          </p:cNvSpPr>
          <p:nvPr/>
        </p:nvSpPr>
        <p:spPr>
          <a:xfrm>
            <a:off x="260454" y="1852373"/>
            <a:ext cx="4247823"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dirty="0">
                <a:solidFill>
                  <a:srgbClr val="214056"/>
                </a:solidFill>
                <a:latin typeface="Calibri "/>
              </a:rPr>
              <a:t>Conditions that need to be met to be most compelling</a:t>
            </a:r>
          </a:p>
        </p:txBody>
      </p:sp>
      <p:sp>
        <p:nvSpPr>
          <p:cNvPr id="4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28282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743700" cy="539299"/>
          </a:xfrm>
        </p:spPr>
        <p:txBody>
          <a:bodyPr/>
          <a:lstStyle/>
          <a:p>
            <a:r>
              <a:rPr lang="en-US" b="0" dirty="0" smtClean="0">
                <a:solidFill>
                  <a:prstClr val="white"/>
                </a:solidFill>
                <a:latin typeface="+mj-lt"/>
              </a:rPr>
              <a:t>Focus group results imply community </a:t>
            </a:r>
            <a:r>
              <a:rPr lang="en-US" b="0" dirty="0">
                <a:solidFill>
                  <a:prstClr val="white"/>
                </a:solidFill>
                <a:latin typeface="+mj-lt"/>
              </a:rPr>
              <a:t>can assuage skepticism </a:t>
            </a:r>
            <a:endParaRPr lang="en-US" b="0" dirty="0">
              <a:latin typeface="+mj-lt"/>
            </a:endParaRPr>
          </a:p>
        </p:txBody>
      </p:sp>
      <p:sp>
        <p:nvSpPr>
          <p:cNvPr id="8" name="Rectangle 7"/>
          <p:cNvSpPr/>
          <p:nvPr/>
        </p:nvSpPr>
        <p:spPr>
          <a:xfrm>
            <a:off x="118762" y="3099962"/>
            <a:ext cx="1120489" cy="813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39" name="Title 1"/>
          <p:cNvSpPr txBox="1">
            <a:spLocks/>
          </p:cNvSpPr>
          <p:nvPr/>
        </p:nvSpPr>
        <p:spPr>
          <a:xfrm>
            <a:off x="216603" y="2030685"/>
            <a:ext cx="8792159" cy="269915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2000" dirty="0" smtClean="0">
                <a:solidFill>
                  <a:srgbClr val="214056"/>
                </a:solidFill>
                <a:latin typeface="Calibri "/>
              </a:rPr>
              <a:t>According to many focus group participants, trusted </a:t>
            </a:r>
            <a:r>
              <a:rPr lang="en-US" sz="2000" dirty="0">
                <a:solidFill>
                  <a:srgbClr val="214056"/>
                </a:solidFill>
                <a:latin typeface="Calibri "/>
              </a:rPr>
              <a:t>voices and organizations with deep community roots may facilitate participation among the most skeptical by: </a:t>
            </a:r>
          </a:p>
          <a:p>
            <a:pPr fontAlgn="auto">
              <a:spcAft>
                <a:spcPts val="0"/>
              </a:spcAft>
            </a:pPr>
            <a:endParaRPr lang="en-US" sz="2000" dirty="0">
              <a:solidFill>
                <a:srgbClr val="214056"/>
              </a:solidFill>
              <a:latin typeface="Calibri "/>
            </a:endParaRPr>
          </a:p>
          <a:p>
            <a:pPr marL="285750" indent="-285750" fontAlgn="auto">
              <a:spcAft>
                <a:spcPts val="0"/>
              </a:spcAft>
              <a:buFont typeface="Arial" panose="020B0604020202020204" pitchFamily="34" charset="0"/>
              <a:buChar char="•"/>
            </a:pPr>
            <a:r>
              <a:rPr lang="en-US" sz="2000" dirty="0">
                <a:solidFill>
                  <a:srgbClr val="214056"/>
                </a:solidFill>
                <a:latin typeface="Calibri "/>
              </a:rPr>
              <a:t>Providing information </a:t>
            </a:r>
            <a:r>
              <a:rPr lang="en-US" sz="2000" b="0" dirty="0">
                <a:solidFill>
                  <a:srgbClr val="214056"/>
                </a:solidFill>
                <a:latin typeface="Calibri "/>
              </a:rPr>
              <a:t>about the community funding and the general census process</a:t>
            </a:r>
          </a:p>
          <a:p>
            <a:pPr marL="285750" indent="-285750" fontAlgn="auto">
              <a:lnSpc>
                <a:spcPct val="200000"/>
              </a:lnSpc>
              <a:spcAft>
                <a:spcPts val="0"/>
              </a:spcAft>
              <a:buFont typeface="Arial" panose="020B0604020202020204" pitchFamily="34" charset="0"/>
              <a:buChar char="•"/>
            </a:pPr>
            <a:r>
              <a:rPr lang="en-US" sz="2000" dirty="0">
                <a:solidFill>
                  <a:srgbClr val="214056"/>
                </a:solidFill>
                <a:latin typeface="Calibri "/>
              </a:rPr>
              <a:t>Assuring people </a:t>
            </a:r>
            <a:r>
              <a:rPr lang="en-US" sz="2000" b="0" dirty="0">
                <a:solidFill>
                  <a:srgbClr val="214056"/>
                </a:solidFill>
                <a:latin typeface="Calibri "/>
              </a:rPr>
              <a:t>that participation is safe</a:t>
            </a:r>
          </a:p>
        </p:txBody>
      </p:sp>
      <p:sp>
        <p:nvSpPr>
          <p:cNvPr id="3" name="Slide Number Placeholder 2"/>
          <p:cNvSpPr>
            <a:spLocks noGrp="1"/>
          </p:cNvSpPr>
          <p:nvPr>
            <p:ph type="sldNum" sz="quarter" idx="12"/>
          </p:nvPr>
        </p:nvSpPr>
        <p:spPr/>
        <p:txBody>
          <a:bodyPr/>
          <a:lstStyle/>
          <a:p>
            <a:fld id="{A6CE5588-8BE1-4AF4-B0B4-4E8A4D3F9712}" type="slidenum">
              <a:rPr lang="en-US" smtClean="0"/>
              <a:pPr/>
              <a:t>38</a:t>
            </a:fld>
            <a:endParaRPr lang="en-US" dirty="0"/>
          </a:p>
        </p:txBody>
      </p:sp>
    </p:spTree>
    <p:extLst>
      <p:ext uri="{BB962C8B-B14F-4D97-AF65-F5344CB8AC3E}">
        <p14:creationId xmlns:p14="http://schemas.microsoft.com/office/powerpoint/2010/main" val="31543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5079205" cy="539299"/>
          </a:xfrm>
        </p:spPr>
        <p:txBody>
          <a:bodyPr/>
          <a:lstStyle/>
          <a:p>
            <a:r>
              <a:rPr lang="en-US" b="0" dirty="0">
                <a:latin typeface="+mj-lt"/>
              </a:rPr>
              <a:t>CBAMS Overview</a:t>
            </a:r>
          </a:p>
        </p:txBody>
      </p:sp>
      <p:sp>
        <p:nvSpPr>
          <p:cNvPr id="4" name="Slide Number Placeholder 3"/>
          <p:cNvSpPr>
            <a:spLocks noGrp="1"/>
          </p:cNvSpPr>
          <p:nvPr>
            <p:ph type="sldNum" sz="quarter" idx="12"/>
          </p:nvPr>
        </p:nvSpPr>
        <p:spPr/>
        <p:txBody>
          <a:bodyPr/>
          <a:lstStyle/>
          <a:p>
            <a:fld id="{A6CE5588-8BE1-4AF4-B0B4-4E8A4D3F9712}" type="slidenum">
              <a:rPr lang="en-US" smtClean="0"/>
              <a:pPr/>
              <a:t>3</a:t>
            </a:fld>
            <a:endParaRPr lang="en-US" dirty="0"/>
          </a:p>
        </p:txBody>
      </p:sp>
      <p:sp>
        <p:nvSpPr>
          <p:cNvPr id="15" name="Rectangle 14"/>
          <p:cNvSpPr/>
          <p:nvPr/>
        </p:nvSpPr>
        <p:spPr>
          <a:xfrm>
            <a:off x="910934" y="3765848"/>
            <a:ext cx="7131632" cy="1308050"/>
          </a:xfrm>
          <a:prstGeom prst="rect">
            <a:avLst/>
          </a:prstGeom>
        </p:spPr>
        <p:txBody>
          <a:bodyPr wrap="square">
            <a:spAutoFit/>
          </a:bodyPr>
          <a:lstStyle/>
          <a:p>
            <a:pPr marL="0" lvl="1" indent="-228600">
              <a:spcBef>
                <a:spcPts val="600"/>
              </a:spcBef>
              <a:buFont typeface="+mj-lt"/>
              <a:buAutoNum type="arabicPeriod"/>
            </a:pPr>
            <a:r>
              <a:rPr lang="en-US" sz="1600" b="0" dirty="0">
                <a:solidFill>
                  <a:schemeClr val="tx1"/>
                </a:solidFill>
                <a:latin typeface="+mn-lt"/>
              </a:rPr>
              <a:t>Who </a:t>
            </a:r>
            <a:r>
              <a:rPr lang="en-US" sz="1600" dirty="0">
                <a:solidFill>
                  <a:schemeClr val="tx1"/>
                </a:solidFill>
                <a:latin typeface="+mn-lt"/>
              </a:rPr>
              <a:t>intends to respond </a:t>
            </a:r>
            <a:r>
              <a:rPr lang="en-US" sz="1600" b="0" dirty="0">
                <a:solidFill>
                  <a:schemeClr val="tx1"/>
                </a:solidFill>
                <a:latin typeface="+mn-lt"/>
              </a:rPr>
              <a:t>to the census?</a:t>
            </a:r>
          </a:p>
          <a:p>
            <a:pPr marL="0" lvl="1" indent="-228600">
              <a:spcBef>
                <a:spcPts val="600"/>
              </a:spcBef>
              <a:buFont typeface="+mj-lt"/>
              <a:buAutoNum type="arabicPeriod"/>
            </a:pPr>
            <a:r>
              <a:rPr lang="en-US" sz="1600" b="0" dirty="0">
                <a:solidFill>
                  <a:schemeClr val="tx1"/>
                </a:solidFill>
                <a:latin typeface="+mn-lt"/>
              </a:rPr>
              <a:t>Where do </a:t>
            </a:r>
            <a:r>
              <a:rPr lang="en-US" sz="1600" dirty="0">
                <a:solidFill>
                  <a:schemeClr val="tx1"/>
                </a:solidFill>
                <a:latin typeface="+mn-lt"/>
              </a:rPr>
              <a:t>gaps in knowledge </a:t>
            </a:r>
            <a:r>
              <a:rPr lang="en-US" sz="1600" b="0" dirty="0">
                <a:solidFill>
                  <a:schemeClr val="tx1"/>
                </a:solidFill>
                <a:latin typeface="+mn-lt"/>
              </a:rPr>
              <a:t>about the census exist?</a:t>
            </a:r>
          </a:p>
          <a:p>
            <a:pPr marL="0" lvl="1" indent="-228600">
              <a:spcBef>
                <a:spcPts val="600"/>
              </a:spcBef>
              <a:buFont typeface="+mj-lt"/>
              <a:buAutoNum type="arabicPeriod"/>
            </a:pPr>
            <a:r>
              <a:rPr lang="en-US" sz="1600" b="0" dirty="0">
                <a:solidFill>
                  <a:schemeClr val="tx1"/>
                </a:solidFill>
                <a:latin typeface="+mn-lt"/>
              </a:rPr>
              <a:t>What </a:t>
            </a:r>
            <a:r>
              <a:rPr lang="en-US" sz="1600" dirty="0">
                <a:solidFill>
                  <a:schemeClr val="tx1"/>
                </a:solidFill>
                <a:latin typeface="+mn-lt"/>
              </a:rPr>
              <a:t>barriers</a:t>
            </a:r>
            <a:r>
              <a:rPr lang="en-US" sz="1600" b="0" dirty="0">
                <a:solidFill>
                  <a:schemeClr val="tx1"/>
                </a:solidFill>
                <a:latin typeface="+mn-lt"/>
              </a:rPr>
              <a:t> would prevent people from completing the census?</a:t>
            </a:r>
          </a:p>
          <a:p>
            <a:pPr marL="0" lvl="1" indent="-228600">
              <a:spcBef>
                <a:spcPts val="600"/>
              </a:spcBef>
              <a:buFont typeface="+mj-lt"/>
              <a:buAutoNum type="arabicPeriod"/>
            </a:pPr>
            <a:r>
              <a:rPr lang="en-US" sz="1600" b="0" dirty="0">
                <a:solidFill>
                  <a:schemeClr val="tx1"/>
                </a:solidFill>
                <a:latin typeface="+mn-lt"/>
              </a:rPr>
              <a:t>What would </a:t>
            </a:r>
            <a:r>
              <a:rPr lang="en-US" sz="1600" dirty="0">
                <a:solidFill>
                  <a:schemeClr val="tx1"/>
                </a:solidFill>
                <a:latin typeface="+mn-lt"/>
              </a:rPr>
              <a:t>motivate</a:t>
            </a:r>
            <a:r>
              <a:rPr lang="en-US" sz="1600" b="0" dirty="0">
                <a:solidFill>
                  <a:schemeClr val="tx1"/>
                </a:solidFill>
                <a:latin typeface="+mn-lt"/>
              </a:rPr>
              <a:t> people to complete the census?</a:t>
            </a:r>
          </a:p>
        </p:txBody>
      </p:sp>
      <p:grpSp>
        <p:nvGrpSpPr>
          <p:cNvPr id="27" name="Group 26"/>
          <p:cNvGrpSpPr/>
          <p:nvPr/>
        </p:nvGrpSpPr>
        <p:grpSpPr>
          <a:xfrm>
            <a:off x="990788" y="5587347"/>
            <a:ext cx="2218403" cy="425580"/>
            <a:chOff x="2028206" y="5995052"/>
            <a:chExt cx="2085262" cy="425580"/>
          </a:xfrm>
        </p:grpSpPr>
        <p:sp>
          <p:nvSpPr>
            <p:cNvPr id="17" name="Rectangle 16"/>
            <p:cNvSpPr/>
            <p:nvPr/>
          </p:nvSpPr>
          <p:spPr>
            <a:xfrm>
              <a:off x="2028206" y="5995052"/>
              <a:ext cx="2085262" cy="42558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r"/>
              <a:r>
                <a:rPr lang="en-US" sz="1600" dirty="0">
                  <a:solidFill>
                    <a:schemeClr val="tx1"/>
                  </a:solidFill>
                </a:rPr>
                <a:t>Quantitative</a:t>
              </a:r>
              <a:r>
                <a:rPr lang="en-US" sz="1600" dirty="0">
                  <a:solidFill>
                    <a:schemeClr val="bg2">
                      <a:lumMod val="25000"/>
                    </a:schemeClr>
                  </a:solidFill>
                </a:rPr>
                <a:t> </a:t>
              </a:r>
              <a:r>
                <a:rPr lang="en-US" sz="1600" dirty="0">
                  <a:solidFill>
                    <a:schemeClr val="tx1"/>
                  </a:solidFill>
                </a:rPr>
                <a:t>Survey</a:t>
              </a:r>
            </a:p>
          </p:txBody>
        </p:sp>
        <p:pic>
          <p:nvPicPr>
            <p:cNvPr id="23" name="Picture 22"/>
            <p:cNvPicPr>
              <a:picLocks noChangeAspect="1"/>
            </p:cNvPicPr>
            <p:nvPr/>
          </p:nvPicPr>
          <p:blipFill rotWithShape="1">
            <a:blip r:embed="rId4">
              <a:duotone>
                <a:schemeClr val="accent3">
                  <a:shade val="45000"/>
                  <a:satMod val="135000"/>
                </a:schemeClr>
                <a:prstClr val="white"/>
              </a:duotone>
              <a:extLst/>
            </a:blip>
            <a:srcRect l="33266" r="33676" b="20085"/>
            <a:stretch/>
          </p:blipFill>
          <p:spPr>
            <a:xfrm>
              <a:off x="2106945" y="6051530"/>
              <a:ext cx="266700" cy="312625"/>
            </a:xfrm>
            <a:prstGeom prst="rect">
              <a:avLst/>
            </a:prstGeom>
            <a:ln>
              <a:noFill/>
            </a:ln>
          </p:spPr>
          <p:style>
            <a:lnRef idx="2">
              <a:schemeClr val="accent2"/>
            </a:lnRef>
            <a:fillRef idx="1">
              <a:schemeClr val="lt1"/>
            </a:fillRef>
            <a:effectRef idx="0">
              <a:schemeClr val="accent2"/>
            </a:effectRef>
            <a:fontRef idx="minor">
              <a:schemeClr val="dk1"/>
            </a:fontRef>
          </p:style>
        </p:pic>
      </p:grpSp>
      <p:grpSp>
        <p:nvGrpSpPr>
          <p:cNvPr id="26" name="Group 25"/>
          <p:cNvGrpSpPr/>
          <p:nvPr/>
        </p:nvGrpSpPr>
        <p:grpSpPr>
          <a:xfrm>
            <a:off x="4962458" y="5587347"/>
            <a:ext cx="2748395" cy="425580"/>
            <a:chOff x="5106424" y="6001648"/>
            <a:chExt cx="2748395" cy="425580"/>
          </a:xfrm>
        </p:grpSpPr>
        <p:sp>
          <p:nvSpPr>
            <p:cNvPr id="21" name="Rectangle 20"/>
            <p:cNvSpPr/>
            <p:nvPr/>
          </p:nvSpPr>
          <p:spPr>
            <a:xfrm>
              <a:off x="5106424" y="6001648"/>
              <a:ext cx="2748395" cy="4255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600" dirty="0">
                  <a:solidFill>
                    <a:schemeClr val="tx1"/>
                  </a:solidFill>
                </a:rPr>
                <a:t> Qualitative Focus Groups</a:t>
              </a:r>
            </a:p>
          </p:txBody>
        </p:sp>
        <p:pic>
          <p:nvPicPr>
            <p:cNvPr id="24" name="Picture 23"/>
            <p:cNvPicPr>
              <a:picLocks noChangeAspect="1"/>
            </p:cNvPicPr>
            <p:nvPr/>
          </p:nvPicPr>
          <p:blipFill rotWithShape="1">
            <a:blip r:embed="rId5">
              <a:duotone>
                <a:schemeClr val="accent3">
                  <a:shade val="45000"/>
                  <a:satMod val="135000"/>
                </a:schemeClr>
                <a:prstClr val="white"/>
              </a:duotone>
            </a:blip>
            <a:srcRect l="29376" t="6391" r="29687" b="26584"/>
            <a:stretch/>
          </p:blipFill>
          <p:spPr>
            <a:xfrm>
              <a:off x="5163575" y="6034352"/>
              <a:ext cx="438150" cy="347844"/>
            </a:xfrm>
            <a:prstGeom prst="rect">
              <a:avLst/>
            </a:prstGeom>
            <a:ln>
              <a:noFill/>
            </a:ln>
          </p:spPr>
        </p:pic>
      </p:grpSp>
      <p:cxnSp>
        <p:nvCxnSpPr>
          <p:cNvPr id="10" name="Straight Connector 9"/>
          <p:cNvCxnSpPr/>
          <p:nvPr/>
        </p:nvCxnSpPr>
        <p:spPr>
          <a:xfrm>
            <a:off x="534775" y="1865618"/>
            <a:ext cx="816073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435715" y="1469706"/>
            <a:ext cx="7542426" cy="461665"/>
          </a:xfrm>
          <a:prstGeom prst="rect">
            <a:avLst/>
          </a:prstGeom>
          <a:noFill/>
        </p:spPr>
        <p:txBody>
          <a:bodyPr wrap="square" rtlCol="0">
            <a:spAutoFit/>
          </a:bodyPr>
          <a:lstStyle/>
          <a:p>
            <a:r>
              <a:rPr lang="en-US" sz="2400" dirty="0">
                <a:solidFill>
                  <a:srgbClr val="214056"/>
                </a:solidFill>
                <a:latin typeface="+mn-lt"/>
              </a:rPr>
              <a:t>Purpose</a:t>
            </a:r>
          </a:p>
        </p:txBody>
      </p:sp>
      <p:cxnSp>
        <p:nvCxnSpPr>
          <p:cNvPr id="29" name="Straight Connector 28"/>
          <p:cNvCxnSpPr/>
          <p:nvPr/>
        </p:nvCxnSpPr>
        <p:spPr>
          <a:xfrm>
            <a:off x="534775" y="3647108"/>
            <a:ext cx="816073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435715" y="3278160"/>
            <a:ext cx="7169046" cy="461665"/>
          </a:xfrm>
          <a:prstGeom prst="rect">
            <a:avLst/>
          </a:prstGeom>
          <a:noFill/>
        </p:spPr>
        <p:txBody>
          <a:bodyPr wrap="square" rtlCol="0">
            <a:spAutoFit/>
          </a:bodyPr>
          <a:lstStyle/>
          <a:p>
            <a:r>
              <a:rPr lang="en-US" sz="2400" dirty="0">
                <a:solidFill>
                  <a:srgbClr val="214056"/>
                </a:solidFill>
                <a:latin typeface="+mn-lt"/>
              </a:rPr>
              <a:t>Research Questions</a:t>
            </a:r>
            <a:endParaRPr lang="en-US" sz="1050" dirty="0">
              <a:solidFill>
                <a:srgbClr val="214056"/>
              </a:solidFill>
              <a:latin typeface="+mn-lt"/>
            </a:endParaRPr>
          </a:p>
        </p:txBody>
      </p:sp>
      <p:cxnSp>
        <p:nvCxnSpPr>
          <p:cNvPr id="32" name="Straight Connector 31"/>
          <p:cNvCxnSpPr/>
          <p:nvPr/>
        </p:nvCxnSpPr>
        <p:spPr>
          <a:xfrm>
            <a:off x="534775" y="5518827"/>
            <a:ext cx="816073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3" name="TextBox 32"/>
          <p:cNvSpPr txBox="1"/>
          <p:nvPr/>
        </p:nvSpPr>
        <p:spPr>
          <a:xfrm>
            <a:off x="435715" y="5131746"/>
            <a:ext cx="7606852" cy="461665"/>
          </a:xfrm>
          <a:prstGeom prst="rect">
            <a:avLst/>
          </a:prstGeom>
          <a:noFill/>
        </p:spPr>
        <p:txBody>
          <a:bodyPr wrap="square" rtlCol="0">
            <a:spAutoFit/>
          </a:bodyPr>
          <a:lstStyle/>
          <a:p>
            <a:r>
              <a:rPr lang="en-US" sz="2400" dirty="0">
                <a:solidFill>
                  <a:srgbClr val="214056"/>
                </a:solidFill>
                <a:latin typeface="+mn-lt"/>
              </a:rPr>
              <a:t>Methodology</a:t>
            </a:r>
            <a:endParaRPr lang="en-US" sz="1050" dirty="0">
              <a:solidFill>
                <a:srgbClr val="214056"/>
              </a:solidFill>
              <a:latin typeface="+mn-lt"/>
            </a:endParaRPr>
          </a:p>
        </p:txBody>
      </p:sp>
      <p:grpSp>
        <p:nvGrpSpPr>
          <p:cNvPr id="11" name="Group 10"/>
          <p:cNvGrpSpPr/>
          <p:nvPr/>
        </p:nvGrpSpPr>
        <p:grpSpPr>
          <a:xfrm>
            <a:off x="580322" y="2010395"/>
            <a:ext cx="2496985" cy="1129948"/>
            <a:chOff x="580322" y="1978155"/>
            <a:chExt cx="2496985" cy="1129948"/>
          </a:xfrm>
        </p:grpSpPr>
        <p:sp>
          <p:nvSpPr>
            <p:cNvPr id="6" name="Pentagon 5"/>
            <p:cNvSpPr/>
            <p:nvPr/>
          </p:nvSpPr>
          <p:spPr>
            <a:xfrm>
              <a:off x="580322" y="1978155"/>
              <a:ext cx="2496985" cy="1129948"/>
            </a:xfrm>
            <a:prstGeom prst="homePlate">
              <a:avLst>
                <a:gd name="adj" fmla="val 3677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04338" y="2156678"/>
              <a:ext cx="772902" cy="772902"/>
            </a:xfrm>
            <a:prstGeom prst="rect">
              <a:avLst/>
            </a:prstGeom>
          </p:spPr>
        </p:pic>
        <p:sp>
          <p:nvSpPr>
            <p:cNvPr id="7" name="Rectangle 6"/>
            <p:cNvSpPr/>
            <p:nvPr/>
          </p:nvSpPr>
          <p:spPr>
            <a:xfrm>
              <a:off x="1306970" y="2066076"/>
              <a:ext cx="1576907" cy="954107"/>
            </a:xfrm>
            <a:prstGeom prst="rect">
              <a:avLst/>
            </a:prstGeom>
          </p:spPr>
          <p:txBody>
            <a:bodyPr wrap="square">
              <a:spAutoFit/>
            </a:bodyPr>
            <a:lstStyle/>
            <a:p>
              <a:pPr lvl="0"/>
              <a:r>
                <a:rPr lang="en-US" sz="1400" b="0" dirty="0">
                  <a:solidFill>
                    <a:schemeClr val="tx1"/>
                  </a:solidFill>
                  <a:latin typeface="+mj-lt"/>
                </a:rPr>
                <a:t>Understand attitudes, barriers, &amp; motivators toward the census</a:t>
              </a:r>
            </a:p>
          </p:txBody>
        </p:sp>
      </p:grpSp>
      <p:grpSp>
        <p:nvGrpSpPr>
          <p:cNvPr id="8" name="Group 7"/>
          <p:cNvGrpSpPr/>
          <p:nvPr/>
        </p:nvGrpSpPr>
        <p:grpSpPr>
          <a:xfrm>
            <a:off x="6198524" y="2010395"/>
            <a:ext cx="2496985" cy="1129948"/>
            <a:chOff x="6198524" y="2042635"/>
            <a:chExt cx="2496985" cy="1129948"/>
          </a:xfrm>
        </p:grpSpPr>
        <p:sp>
          <p:nvSpPr>
            <p:cNvPr id="25" name="Pentagon 24"/>
            <p:cNvSpPr/>
            <p:nvPr/>
          </p:nvSpPr>
          <p:spPr>
            <a:xfrm>
              <a:off x="6198524" y="2042635"/>
              <a:ext cx="2496985" cy="1129948"/>
            </a:xfrm>
            <a:prstGeom prst="homePlate">
              <a:avLst>
                <a:gd name="adj" fmla="val 3677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p:cNvSpPr/>
            <p:nvPr/>
          </p:nvSpPr>
          <p:spPr>
            <a:xfrm>
              <a:off x="6925172" y="2238277"/>
              <a:ext cx="1576907" cy="738664"/>
            </a:xfrm>
            <a:prstGeom prst="rect">
              <a:avLst/>
            </a:prstGeom>
          </p:spPr>
          <p:txBody>
            <a:bodyPr wrap="square">
              <a:spAutoFit/>
            </a:bodyPr>
            <a:lstStyle/>
            <a:p>
              <a:pPr lvl="0"/>
              <a:r>
                <a:rPr lang="en-US" sz="1400" b="0" dirty="0">
                  <a:solidFill>
                    <a:schemeClr val="tx1"/>
                  </a:solidFill>
                  <a:latin typeface="+mj-lt"/>
                </a:rPr>
                <a:t>Increase </a:t>
              </a:r>
            </a:p>
            <a:p>
              <a:pPr lvl="0"/>
              <a:r>
                <a:rPr lang="en-US" sz="1400" b="0" dirty="0">
                  <a:solidFill>
                    <a:schemeClr val="tx1"/>
                  </a:solidFill>
                  <a:latin typeface="+mj-lt"/>
                </a:rPr>
                <a:t>self-response to the 2020 Census</a:t>
              </a:r>
            </a:p>
          </p:txBody>
        </p:sp>
      </p:grpSp>
      <p:grpSp>
        <p:nvGrpSpPr>
          <p:cNvPr id="9" name="Group 8"/>
          <p:cNvGrpSpPr/>
          <p:nvPr/>
        </p:nvGrpSpPr>
        <p:grpSpPr>
          <a:xfrm>
            <a:off x="3389423" y="2010395"/>
            <a:ext cx="2496985" cy="1129948"/>
            <a:chOff x="3229707" y="1979456"/>
            <a:chExt cx="2496985" cy="1129948"/>
          </a:xfrm>
        </p:grpSpPr>
        <p:sp>
          <p:nvSpPr>
            <p:cNvPr id="34" name="Pentagon 33"/>
            <p:cNvSpPr/>
            <p:nvPr/>
          </p:nvSpPr>
          <p:spPr>
            <a:xfrm>
              <a:off x="3229707" y="1979456"/>
              <a:ext cx="2496985" cy="1129948"/>
            </a:xfrm>
            <a:prstGeom prst="homePlate">
              <a:avLst>
                <a:gd name="adj" fmla="val 3677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6" name="Rectangle 35"/>
            <p:cNvSpPr/>
            <p:nvPr/>
          </p:nvSpPr>
          <p:spPr>
            <a:xfrm>
              <a:off x="4009238" y="2282820"/>
              <a:ext cx="1576907" cy="523220"/>
            </a:xfrm>
            <a:prstGeom prst="rect">
              <a:avLst/>
            </a:prstGeom>
          </p:spPr>
          <p:txBody>
            <a:bodyPr wrap="square">
              <a:spAutoFit/>
            </a:bodyPr>
            <a:lstStyle/>
            <a:p>
              <a:pPr lvl="0"/>
              <a:r>
                <a:rPr lang="en-US" sz="1400" b="0" dirty="0">
                  <a:solidFill>
                    <a:schemeClr val="tx1"/>
                  </a:solidFill>
                  <a:latin typeface="+mj-lt"/>
                </a:rPr>
                <a:t>Inform &amp; inspire </a:t>
              </a:r>
            </a:p>
            <a:p>
              <a:pPr lvl="0"/>
              <a:r>
                <a:rPr lang="en-US" sz="1400" b="0" dirty="0">
                  <a:solidFill>
                    <a:schemeClr val="tx1"/>
                  </a:solidFill>
                  <a:latin typeface="+mj-lt"/>
                </a:rPr>
                <a:t>creative strategy</a:t>
              </a: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492297" y="2252700"/>
            <a:ext cx="676657" cy="676657"/>
          </a:xfrm>
          <a:prstGeom prst="rect">
            <a:avLst/>
          </a:prstGeom>
        </p:spPr>
      </p:pic>
      <p:pic>
        <p:nvPicPr>
          <p:cNvPr id="16" name="Picture 15"/>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6280494" y="2255754"/>
            <a:ext cx="644678" cy="644678"/>
          </a:xfrm>
          <a:prstGeom prst="rect">
            <a:avLst/>
          </a:prstGeom>
        </p:spPr>
      </p:pic>
      <p:sp>
        <p:nvSpPr>
          <p:cNvPr id="37" name="Pentagon 36"/>
          <p:cNvSpPr/>
          <p:nvPr/>
        </p:nvSpPr>
        <p:spPr>
          <a:xfrm>
            <a:off x="630828" y="2049589"/>
            <a:ext cx="2377440" cy="1051560"/>
          </a:xfrm>
          <a:prstGeom prst="homePlate">
            <a:avLst>
              <a:gd name="adj" fmla="val 36772"/>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9" name="Pentagon 38"/>
          <p:cNvSpPr/>
          <p:nvPr/>
        </p:nvSpPr>
        <p:spPr>
          <a:xfrm>
            <a:off x="3439414" y="2049589"/>
            <a:ext cx="2377440" cy="1051560"/>
          </a:xfrm>
          <a:prstGeom prst="homePlate">
            <a:avLst>
              <a:gd name="adj" fmla="val 36772"/>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Pentagon 39"/>
          <p:cNvSpPr/>
          <p:nvPr/>
        </p:nvSpPr>
        <p:spPr>
          <a:xfrm>
            <a:off x="6258296" y="2049589"/>
            <a:ext cx="2377440" cy="1051560"/>
          </a:xfrm>
          <a:prstGeom prst="homePlate">
            <a:avLst>
              <a:gd name="adj" fmla="val 36772"/>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339770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743700" cy="539299"/>
          </a:xfrm>
        </p:spPr>
        <p:txBody>
          <a:bodyPr/>
          <a:lstStyle/>
          <a:p>
            <a:r>
              <a:rPr lang="en-US" b="0" dirty="0">
                <a:solidFill>
                  <a:prstClr val="white"/>
                </a:solidFill>
                <a:latin typeface="+mj-lt"/>
              </a:rPr>
              <a:t>Trusted voices and organizations</a:t>
            </a:r>
            <a:endParaRPr lang="en-US" b="0" dirty="0">
              <a:latin typeface="+mj-lt"/>
            </a:endParaRPr>
          </a:p>
        </p:txBody>
      </p:sp>
      <p:sp>
        <p:nvSpPr>
          <p:cNvPr id="8" name="Rectangle 7"/>
          <p:cNvSpPr/>
          <p:nvPr/>
        </p:nvSpPr>
        <p:spPr>
          <a:xfrm>
            <a:off x="118762" y="3099962"/>
            <a:ext cx="1120489" cy="813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335919" y="2249033"/>
            <a:ext cx="3902874" cy="2620237"/>
            <a:chOff x="335919" y="3433827"/>
            <a:chExt cx="3902874" cy="2620237"/>
          </a:xfrm>
        </p:grpSpPr>
        <p:sp>
          <p:nvSpPr>
            <p:cNvPr id="24" name="Rectangle 23"/>
            <p:cNvSpPr/>
            <p:nvPr/>
          </p:nvSpPr>
          <p:spPr>
            <a:xfrm>
              <a:off x="335919" y="3433827"/>
              <a:ext cx="3902874" cy="2620237"/>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0560" y="3712893"/>
              <a:ext cx="3417906" cy="2062103"/>
            </a:xfrm>
            <a:prstGeom prst="rect">
              <a:avLst/>
            </a:prstGeom>
          </p:spPr>
          <p:txBody>
            <a:bodyPr wrap="square">
              <a:spAutoFit/>
            </a:bodyPr>
            <a:lstStyle/>
            <a:p>
              <a:pPr algn="ctr"/>
              <a:r>
                <a:rPr lang="en-US" sz="1600" i="1" dirty="0">
                  <a:solidFill>
                    <a:srgbClr val="214056"/>
                  </a:solidFill>
                  <a:latin typeface="Calibri "/>
                </a:rPr>
                <a:t>Those who are representing and helping the Hispanic communities [would assure me my information is safe]…Those who are independent, </a:t>
              </a:r>
              <a:r>
                <a:rPr lang="en-US" sz="1600" b="1" i="1" dirty="0">
                  <a:solidFill>
                    <a:srgbClr val="214056"/>
                  </a:solidFill>
                  <a:latin typeface="Calibri "/>
                </a:rPr>
                <a:t>who support all the Hispanics</a:t>
              </a:r>
              <a:r>
                <a:rPr lang="en-US" sz="1600" i="1" dirty="0">
                  <a:solidFill>
                    <a:srgbClr val="214056"/>
                  </a:solidFill>
                  <a:latin typeface="Calibri "/>
                </a:rPr>
                <a:t>. Those who are now helping [with] DACA and all those young people.” </a:t>
              </a:r>
            </a:p>
            <a:p>
              <a:pPr algn="ctr"/>
              <a:r>
                <a:rPr lang="en-US" sz="1600" i="1" dirty="0">
                  <a:solidFill>
                    <a:srgbClr val="214056"/>
                  </a:solidFill>
                  <a:latin typeface="Calibri "/>
                </a:rPr>
                <a:t>— Spanish (U.S. Mainland) </a:t>
              </a:r>
              <a:endParaRPr lang="en-US" sz="1600" b="0" i="1" dirty="0">
                <a:solidFill>
                  <a:srgbClr val="214056"/>
                </a:solidFill>
                <a:latin typeface="Calibri "/>
              </a:endParaRPr>
            </a:p>
          </p:txBody>
        </p:sp>
      </p:grpSp>
      <p:sp>
        <p:nvSpPr>
          <p:cNvPr id="4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4" name="Group 3"/>
          <p:cNvGrpSpPr/>
          <p:nvPr/>
        </p:nvGrpSpPr>
        <p:grpSpPr>
          <a:xfrm>
            <a:off x="4543960" y="1992318"/>
            <a:ext cx="4185665" cy="1463038"/>
            <a:chOff x="4543960" y="2983024"/>
            <a:chExt cx="4185665" cy="1463038"/>
          </a:xfrm>
        </p:grpSpPr>
        <p:sp>
          <p:nvSpPr>
            <p:cNvPr id="13" name="Rectangle 12"/>
            <p:cNvSpPr/>
            <p:nvPr/>
          </p:nvSpPr>
          <p:spPr>
            <a:xfrm>
              <a:off x="4826751" y="3236151"/>
              <a:ext cx="3902874" cy="1209911"/>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960" y="2983024"/>
              <a:ext cx="732163" cy="650514"/>
            </a:xfrm>
            <a:prstGeom prst="rect">
              <a:avLst/>
            </a:prstGeom>
            <a:solidFill>
              <a:schemeClr val="bg1"/>
            </a:solidFill>
          </p:spPr>
        </p:pic>
        <p:sp>
          <p:nvSpPr>
            <p:cNvPr id="15" name="Rectangle 14"/>
            <p:cNvSpPr/>
            <p:nvPr/>
          </p:nvSpPr>
          <p:spPr>
            <a:xfrm>
              <a:off x="5069235" y="3368844"/>
              <a:ext cx="3417906" cy="1077218"/>
            </a:xfrm>
            <a:prstGeom prst="rect">
              <a:avLst/>
            </a:prstGeom>
          </p:spPr>
          <p:txBody>
            <a:bodyPr wrap="square">
              <a:spAutoFit/>
            </a:bodyPr>
            <a:lstStyle/>
            <a:p>
              <a:pPr algn="ctr"/>
              <a:r>
                <a:rPr lang="en-US" sz="1600" i="1" dirty="0">
                  <a:solidFill>
                    <a:srgbClr val="214056"/>
                  </a:solidFill>
                  <a:latin typeface="Calibri "/>
                </a:rPr>
                <a:t>Most definitely [</a:t>
              </a:r>
              <a:r>
                <a:rPr lang="en-US" sz="1600" b="1" i="1" dirty="0">
                  <a:solidFill>
                    <a:srgbClr val="214056"/>
                  </a:solidFill>
                  <a:latin typeface="Calibri "/>
                </a:rPr>
                <a:t>my church would assure me if I had concerns about filling out the census form</a:t>
              </a:r>
              <a:r>
                <a:rPr lang="en-US" sz="1600" i="1" dirty="0">
                  <a:solidFill>
                    <a:srgbClr val="214056"/>
                  </a:solidFill>
                  <a:latin typeface="Calibri "/>
                </a:rPr>
                <a:t>].” — Rural </a:t>
              </a:r>
              <a:endParaRPr lang="en-US" sz="1600" b="0" i="1" dirty="0">
                <a:solidFill>
                  <a:srgbClr val="214056"/>
                </a:solidFill>
                <a:latin typeface="Calibri "/>
              </a:endParaRPr>
            </a:p>
          </p:txBody>
        </p:sp>
      </p:grpSp>
      <p:grpSp>
        <p:nvGrpSpPr>
          <p:cNvPr id="17" name="Group 16"/>
          <p:cNvGrpSpPr/>
          <p:nvPr/>
        </p:nvGrpSpPr>
        <p:grpSpPr>
          <a:xfrm>
            <a:off x="4543960" y="3497966"/>
            <a:ext cx="4185665" cy="1721017"/>
            <a:chOff x="4543960" y="2983024"/>
            <a:chExt cx="4185665" cy="1721017"/>
          </a:xfrm>
        </p:grpSpPr>
        <p:sp>
          <p:nvSpPr>
            <p:cNvPr id="18" name="Rectangle 17"/>
            <p:cNvSpPr/>
            <p:nvPr/>
          </p:nvSpPr>
          <p:spPr>
            <a:xfrm>
              <a:off x="4826751" y="3236151"/>
              <a:ext cx="3902874" cy="1467890"/>
            </a:xfrm>
            <a:prstGeom prst="rect">
              <a:avLst/>
            </a:prstGeom>
            <a:noFill/>
            <a:ln w="57150">
              <a:solidFill>
                <a:srgbClr val="214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960" y="2983024"/>
              <a:ext cx="732163" cy="650514"/>
            </a:xfrm>
            <a:prstGeom prst="rect">
              <a:avLst/>
            </a:prstGeom>
            <a:solidFill>
              <a:schemeClr val="bg1"/>
            </a:solidFill>
          </p:spPr>
        </p:pic>
      </p:grpSp>
      <p:sp>
        <p:nvSpPr>
          <p:cNvPr id="16" name="Rectangle 15"/>
          <p:cNvSpPr/>
          <p:nvPr/>
        </p:nvSpPr>
        <p:spPr>
          <a:xfrm>
            <a:off x="5152111" y="3848713"/>
            <a:ext cx="3499287" cy="1323439"/>
          </a:xfrm>
          <a:prstGeom prst="rect">
            <a:avLst/>
          </a:prstGeom>
        </p:spPr>
        <p:txBody>
          <a:bodyPr wrap="square">
            <a:spAutoFit/>
          </a:bodyPr>
          <a:lstStyle/>
          <a:p>
            <a:pPr algn="ctr"/>
            <a:r>
              <a:rPr lang="en-US" sz="1600" i="1" dirty="0">
                <a:solidFill>
                  <a:srgbClr val="214056"/>
                </a:solidFill>
                <a:latin typeface="Calibri "/>
              </a:rPr>
              <a:t>Somebody raised in the city, </a:t>
            </a:r>
            <a:r>
              <a:rPr lang="en-US" sz="1600" b="1" i="1" dirty="0">
                <a:solidFill>
                  <a:srgbClr val="214056"/>
                </a:solidFill>
                <a:latin typeface="Calibri "/>
              </a:rPr>
              <a:t>knows the hardships</a:t>
            </a:r>
            <a:r>
              <a:rPr lang="en-US" sz="1600" i="1" dirty="0">
                <a:solidFill>
                  <a:srgbClr val="214056"/>
                </a:solidFill>
                <a:latin typeface="Calibri "/>
              </a:rPr>
              <a:t>, and something like that, not somebody that just got elected to be somebody.” </a:t>
            </a:r>
          </a:p>
          <a:p>
            <a:pPr algn="ctr"/>
            <a:r>
              <a:rPr lang="en-US" sz="1600" i="1" dirty="0">
                <a:solidFill>
                  <a:srgbClr val="214056"/>
                </a:solidFill>
                <a:latin typeface="Calibri "/>
              </a:rPr>
              <a:t>— Black or African American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00" y="1992318"/>
            <a:ext cx="732163" cy="650514"/>
          </a:xfrm>
          <a:prstGeom prst="rect">
            <a:avLst/>
          </a:prstGeom>
          <a:solidFill>
            <a:schemeClr val="bg1"/>
          </a:solidFill>
        </p:spPr>
      </p:pic>
      <p:sp>
        <p:nvSpPr>
          <p:cNvPr id="3" name="Slide Number Placeholder 2"/>
          <p:cNvSpPr>
            <a:spLocks noGrp="1"/>
          </p:cNvSpPr>
          <p:nvPr>
            <p:ph type="sldNum" sz="quarter" idx="12"/>
          </p:nvPr>
        </p:nvSpPr>
        <p:spPr/>
        <p:txBody>
          <a:bodyPr/>
          <a:lstStyle/>
          <a:p>
            <a:fld id="{A6CE5588-8BE1-4AF4-B0B4-4E8A4D3F9712}" type="slidenum">
              <a:rPr lang="en-US" smtClean="0"/>
              <a:pPr/>
              <a:t>39</a:t>
            </a:fld>
            <a:endParaRPr lang="en-US" dirty="0"/>
          </a:p>
        </p:txBody>
      </p:sp>
    </p:spTree>
    <p:extLst>
      <p:ext uri="{BB962C8B-B14F-4D97-AF65-F5344CB8AC3E}">
        <p14:creationId xmlns:p14="http://schemas.microsoft.com/office/powerpoint/2010/main" val="20869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40</a:t>
            </a:fld>
            <a:endParaRPr lang="en-US" dirty="0"/>
          </a:p>
        </p:txBody>
      </p:sp>
      <p:grpSp>
        <p:nvGrpSpPr>
          <p:cNvPr id="6" name="Group 5"/>
          <p:cNvGrpSpPr/>
          <p:nvPr/>
        </p:nvGrpSpPr>
        <p:grpSpPr>
          <a:xfrm>
            <a:off x="357199" y="3106572"/>
            <a:ext cx="566499" cy="566499"/>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4</a:t>
              </a:r>
            </a:p>
          </p:txBody>
        </p:sp>
      </p:gr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2020 CBAMS</a:t>
            </a:r>
          </a:p>
          <a:p>
            <a:pPr fontAlgn="auto">
              <a:spcAft>
                <a:spcPts val="0"/>
              </a:spcAft>
            </a:pPr>
            <a:r>
              <a:rPr lang="en-US" b="0" dirty="0" smtClean="0">
                <a:latin typeface="+mj-lt"/>
              </a:rPr>
              <a:t>Conclusions </a:t>
            </a:r>
            <a:r>
              <a:rPr lang="en-US" b="0" dirty="0">
                <a:latin typeface="+mj-lt"/>
              </a:rPr>
              <a:t>&amp; Recommendations</a:t>
            </a: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30926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716394"/>
            <a:ext cx="6680200" cy="539299"/>
          </a:xfrm>
        </p:spPr>
        <p:txBody>
          <a:bodyPr/>
          <a:lstStyle/>
          <a:p>
            <a:r>
              <a:rPr lang="en-US" b="0" dirty="0">
                <a:latin typeface="+mj-lt"/>
              </a:rPr>
              <a:t>Connecting </a:t>
            </a:r>
            <a:r>
              <a:rPr lang="en-US" b="0" dirty="0" smtClean="0">
                <a:latin typeface="+mj-lt"/>
              </a:rPr>
              <a:t>Census &amp; Community Funding</a:t>
            </a:r>
            <a:endParaRPr lang="en-US" b="0" dirty="0">
              <a:latin typeface="+mj-lt"/>
            </a:endParaRPr>
          </a:p>
        </p:txBody>
      </p:sp>
      <p:sp>
        <p:nvSpPr>
          <p:cNvPr id="3" name="Slide Number Placeholder 2"/>
          <p:cNvSpPr>
            <a:spLocks noGrp="1"/>
          </p:cNvSpPr>
          <p:nvPr>
            <p:ph type="sldNum" sz="quarter" idx="12"/>
          </p:nvPr>
        </p:nvSpPr>
        <p:spPr>
          <a:xfrm>
            <a:off x="125297" y="6364346"/>
            <a:ext cx="393700" cy="365125"/>
          </a:xfrm>
        </p:spPr>
        <p:txBody>
          <a:bodyPr/>
          <a:lstStyle/>
          <a:p>
            <a:fld id="{A6CE5588-8BE1-4AF4-B0B4-4E8A4D3F9712}" type="slidenum">
              <a:rPr lang="en-US" smtClean="0"/>
              <a:pPr/>
              <a:t>41</a:t>
            </a:fld>
            <a:endParaRPr lang="en-US" dirty="0"/>
          </a:p>
        </p:txBody>
      </p:sp>
      <p:sp>
        <p:nvSpPr>
          <p:cNvPr id="5" name="Rectangle 4"/>
          <p:cNvSpPr/>
          <p:nvPr/>
        </p:nvSpPr>
        <p:spPr>
          <a:xfrm>
            <a:off x="5095875" y="1831079"/>
            <a:ext cx="3663950" cy="1574149"/>
          </a:xfrm>
          <a:prstGeom prst="rect">
            <a:avLst/>
          </a:prstGeom>
        </p:spPr>
        <p:txBody>
          <a:bodyPr wrap="square">
            <a:spAutoFit/>
          </a:bodyPr>
          <a:lstStyle/>
          <a:p>
            <a:pPr>
              <a:lnSpc>
                <a:spcPct val="107000"/>
              </a:lnSpc>
              <a:spcBef>
                <a:spcPts val="0"/>
              </a:spcBef>
              <a:spcAft>
                <a:spcPts val="800"/>
              </a:spcAft>
            </a:pPr>
            <a:r>
              <a:rPr lang="en-US" sz="1800" b="0" dirty="0">
                <a:solidFill>
                  <a:srgbClr val="214056"/>
                </a:solidFill>
                <a:latin typeface="+mn-lt"/>
                <a:ea typeface="Calibri" panose="020F0502020204030204" pitchFamily="34" charset="0"/>
                <a:cs typeface="Times New Roman" panose="02020603050405020304" pitchFamily="18" charset="0"/>
              </a:rPr>
              <a:t>Although people identified “</a:t>
            </a:r>
            <a:r>
              <a:rPr lang="en-US" sz="1800" b="0" dirty="0">
                <a:solidFill>
                  <a:srgbClr val="214056"/>
                </a:solidFill>
                <a:latin typeface="+mn-lt"/>
              </a:rPr>
              <a:t>helps determine funding for public services in my community” as the most important reason to fill out the census…</a:t>
            </a:r>
            <a:endParaRPr lang="en-US" sz="1800" b="0" dirty="0">
              <a:solidFill>
                <a:srgbClr val="214056"/>
              </a:solidFill>
              <a:latin typeface="+mn-lt"/>
              <a:ea typeface="Calibri" panose="020F0502020204030204" pitchFamily="34" charset="0"/>
              <a:cs typeface="Times New Roman" panose="02020603050405020304" pitchFamily="18" charset="0"/>
            </a:endParaRPr>
          </a:p>
        </p:txBody>
      </p:sp>
      <p:grpSp>
        <p:nvGrpSpPr>
          <p:cNvPr id="2" name="Group 1"/>
          <p:cNvGrpSpPr/>
          <p:nvPr/>
        </p:nvGrpSpPr>
        <p:grpSpPr>
          <a:xfrm>
            <a:off x="202556" y="1514476"/>
            <a:ext cx="4285359" cy="5064144"/>
            <a:chOff x="202556" y="1514476"/>
            <a:chExt cx="4285359" cy="5064144"/>
          </a:xfrm>
        </p:grpSpPr>
        <p:sp>
          <p:nvSpPr>
            <p:cNvPr id="68" name="Rectangle 67">
              <a:extLst>
                <a:ext uri="{FF2B5EF4-FFF2-40B4-BE49-F238E27FC236}">
                  <a16:creationId xmlns:a16="http://schemas.microsoft.com/office/drawing/2014/main" id="{2D6BA372-DE51-4885-ACBF-DBD6AA24E774}"/>
                </a:ext>
              </a:extLst>
            </p:cNvPr>
            <p:cNvSpPr/>
            <p:nvPr/>
          </p:nvSpPr>
          <p:spPr>
            <a:xfrm>
              <a:off x="1691375" y="5759024"/>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Determines my state’s number </a:t>
              </a:r>
            </a:p>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of elected representatives</a:t>
              </a:r>
            </a:p>
          </p:txBody>
        </p:sp>
        <p:sp>
          <p:nvSpPr>
            <p:cNvPr id="66" name="Rectangle 65">
              <a:extLst>
                <a:ext uri="{FF2B5EF4-FFF2-40B4-BE49-F238E27FC236}">
                  <a16:creationId xmlns:a16="http://schemas.microsoft.com/office/drawing/2014/main" id="{2D6BA372-DE51-4885-ACBF-DBD6AA24E774}"/>
                </a:ext>
              </a:extLst>
            </p:cNvPr>
            <p:cNvSpPr/>
            <p:nvPr/>
          </p:nvSpPr>
          <p:spPr>
            <a:xfrm>
              <a:off x="1707302" y="5114588"/>
              <a:ext cx="2780613" cy="463717"/>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Provides information for my</a:t>
              </a:r>
            </a:p>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local government to plan for changes</a:t>
              </a:r>
            </a:p>
          </p:txBody>
        </p:sp>
        <p:sp>
          <p:nvSpPr>
            <p:cNvPr id="63" name="Rectangle 62">
              <a:extLst>
                <a:ext uri="{FF2B5EF4-FFF2-40B4-BE49-F238E27FC236}">
                  <a16:creationId xmlns:a16="http://schemas.microsoft.com/office/drawing/2014/main" id="{2D6BA372-DE51-4885-ACBF-DBD6AA24E774}"/>
                </a:ext>
              </a:extLst>
            </p:cNvPr>
            <p:cNvSpPr/>
            <p:nvPr/>
          </p:nvSpPr>
          <p:spPr>
            <a:xfrm>
              <a:off x="1707302" y="4315200"/>
              <a:ext cx="2780613" cy="456022"/>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b="0" i="1" dirty="0">
                  <a:solidFill>
                    <a:srgbClr val="214056"/>
                  </a:solidFill>
                  <a:latin typeface="+mj-lt"/>
                  <a:ea typeface="Calibri" panose="020F0502020204030204" pitchFamily="34" charset="0"/>
                  <a:cs typeface="Times New Roman" panose="02020603050405020304" pitchFamily="18" charset="0"/>
                </a:rPr>
                <a:t>Contributes to a better </a:t>
              </a:r>
            </a:p>
            <a:p>
              <a:pPr algn="r">
                <a:lnSpc>
                  <a:spcPct val="107000"/>
                </a:lnSpc>
                <a:spcBef>
                  <a:spcPts val="0"/>
                </a:spcBef>
                <a:spcAft>
                  <a:spcPts val="200"/>
                </a:spcAft>
              </a:pPr>
              <a:r>
                <a:rPr lang="en-US" sz="1050" b="0" i="1" dirty="0">
                  <a:solidFill>
                    <a:srgbClr val="214056"/>
                  </a:solidFill>
                  <a:latin typeface="+mj-lt"/>
                  <a:ea typeface="Calibri" panose="020F0502020204030204" pitchFamily="34" charset="0"/>
                  <a:cs typeface="Times New Roman" panose="02020603050405020304" pitchFamily="18" charset="0"/>
                </a:rPr>
                <a:t>future for my community</a:t>
              </a:r>
            </a:p>
          </p:txBody>
        </p:sp>
        <p:sp>
          <p:nvSpPr>
            <p:cNvPr id="61" name="Rectangle 60">
              <a:extLst>
                <a:ext uri="{FF2B5EF4-FFF2-40B4-BE49-F238E27FC236}">
                  <a16:creationId xmlns:a16="http://schemas.microsoft.com/office/drawing/2014/main" id="{2D6BA372-DE51-4885-ACBF-DBD6AA24E774}"/>
                </a:ext>
              </a:extLst>
            </p:cNvPr>
            <p:cNvSpPr/>
            <p:nvPr/>
          </p:nvSpPr>
          <p:spPr>
            <a:xfrm>
              <a:off x="1691373" y="3152595"/>
              <a:ext cx="2780613" cy="257506"/>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It is my civic duty</a:t>
              </a:r>
            </a:p>
          </p:txBody>
        </p:sp>
        <p:sp>
          <p:nvSpPr>
            <p:cNvPr id="59" name="Rectangle 58">
              <a:extLst>
                <a:ext uri="{FF2B5EF4-FFF2-40B4-BE49-F238E27FC236}">
                  <a16:creationId xmlns:a16="http://schemas.microsoft.com/office/drawing/2014/main" id="{2D6BA372-DE51-4885-ACBF-DBD6AA24E774}"/>
                </a:ext>
              </a:extLst>
            </p:cNvPr>
            <p:cNvSpPr/>
            <p:nvPr/>
          </p:nvSpPr>
          <p:spPr>
            <a:xfrm>
              <a:off x="1691374" y="1757615"/>
              <a:ext cx="2780613" cy="456022"/>
            </a:xfrm>
            <a:prstGeom prst="rect">
              <a:avLst/>
            </a:prstGeom>
            <a:solidFill>
              <a:schemeClr val="bg2"/>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Helps determine funding for </a:t>
              </a:r>
            </a:p>
            <a:p>
              <a:pPr algn="r">
                <a:lnSpc>
                  <a:spcPct val="107000"/>
                </a:lnSpc>
                <a:spcBef>
                  <a:spcPts val="0"/>
                </a:spcBef>
                <a:spcAft>
                  <a:spcPts val="200"/>
                </a:spcAft>
              </a:pPr>
              <a:r>
                <a:rPr lang="en-US" sz="1050" b="0" i="1" dirty="0">
                  <a:solidFill>
                    <a:srgbClr val="214056"/>
                  </a:solidFill>
                  <a:ea typeface="Calibri" panose="020F0502020204030204" pitchFamily="34" charset="0"/>
                  <a:cs typeface="Times New Roman" panose="02020603050405020304" pitchFamily="18" charset="0"/>
                </a:rPr>
                <a:t>public services in my community</a:t>
              </a:r>
            </a:p>
          </p:txBody>
        </p:sp>
        <p:graphicFrame>
          <p:nvGraphicFramePr>
            <p:cNvPr id="60" name="Chart 59"/>
            <p:cNvGraphicFramePr/>
            <p:nvPr>
              <p:extLst>
                <p:ext uri="{D42A27DB-BD31-4B8C-83A1-F6EECF244321}">
                  <p14:modId xmlns:p14="http://schemas.microsoft.com/office/powerpoint/2010/main" val="2725333972"/>
                </p:ext>
              </p:extLst>
            </p:nvPr>
          </p:nvGraphicFramePr>
          <p:xfrm>
            <a:off x="202556" y="1514476"/>
            <a:ext cx="2528621" cy="5064144"/>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Rectangle 7"/>
          <p:cNvSpPr/>
          <p:nvPr/>
        </p:nvSpPr>
        <p:spPr>
          <a:xfrm>
            <a:off x="5182054" y="3483675"/>
            <a:ext cx="3577771" cy="981423"/>
          </a:xfrm>
          <a:prstGeom prst="rect">
            <a:avLst/>
          </a:prstGeom>
        </p:spPr>
        <p:txBody>
          <a:bodyPr wrap="square">
            <a:spAutoFit/>
          </a:bodyPr>
          <a:lstStyle/>
          <a:p>
            <a:pPr algn="r">
              <a:lnSpc>
                <a:spcPct val="107000"/>
              </a:lnSpc>
              <a:spcBef>
                <a:spcPts val="0"/>
              </a:spcBef>
              <a:spcAft>
                <a:spcPts val="800"/>
              </a:spcAft>
            </a:pPr>
            <a:r>
              <a:rPr lang="en-US" sz="1800" b="0" dirty="0">
                <a:solidFill>
                  <a:srgbClr val="214056"/>
                </a:solidFill>
                <a:latin typeface="+mn-lt"/>
                <a:ea typeface="Calibri" panose="020F0502020204030204" pitchFamily="34" charset="0"/>
                <a:cs typeface="Times New Roman" panose="02020603050405020304" pitchFamily="18" charset="0"/>
              </a:rPr>
              <a:t>…only </a:t>
            </a:r>
            <a:r>
              <a:rPr lang="en-US" sz="1800" b="1" dirty="0">
                <a:solidFill>
                  <a:srgbClr val="214056"/>
                </a:solidFill>
                <a:latin typeface="+mn-lt"/>
                <a:ea typeface="Calibri" panose="020F0502020204030204" pitchFamily="34" charset="0"/>
                <a:cs typeface="Times New Roman" panose="02020603050405020304" pitchFamily="18" charset="0"/>
              </a:rPr>
              <a:t>45% </a:t>
            </a:r>
            <a:r>
              <a:rPr lang="en-US" sz="1800" dirty="0">
                <a:solidFill>
                  <a:srgbClr val="214056"/>
                </a:solidFill>
                <a:latin typeface="+mn-lt"/>
                <a:ea typeface="Calibri" panose="020F0502020204030204" pitchFamily="34" charset="0"/>
                <a:cs typeface="Times New Roman" panose="02020603050405020304" pitchFamily="18" charset="0"/>
              </a:rPr>
              <a:t>of people know that the census is used to </a:t>
            </a:r>
            <a:r>
              <a:rPr lang="en-US" sz="1800" dirty="0">
                <a:solidFill>
                  <a:srgbClr val="214056"/>
                </a:solidFill>
                <a:latin typeface="+mn-lt"/>
              </a:rPr>
              <a:t>determine community funding</a:t>
            </a:r>
            <a:r>
              <a:rPr lang="en-US" sz="1800" b="0" dirty="0">
                <a:solidFill>
                  <a:srgbClr val="214056"/>
                </a:solidFill>
                <a:latin typeface="+mn-lt"/>
              </a:rPr>
              <a:t>.</a:t>
            </a:r>
          </a:p>
        </p:txBody>
      </p:sp>
      <p:sp>
        <p:nvSpPr>
          <p:cNvPr id="1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36520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716394"/>
            <a:ext cx="5857875" cy="539299"/>
          </a:xfrm>
        </p:spPr>
        <p:txBody>
          <a:bodyPr/>
          <a:lstStyle/>
          <a:p>
            <a:r>
              <a:rPr lang="en-US" b="0" dirty="0">
                <a:latin typeface="+mj-lt"/>
              </a:rPr>
              <a:t>Big Picture Conclusions</a:t>
            </a:r>
          </a:p>
        </p:txBody>
      </p:sp>
      <p:sp>
        <p:nvSpPr>
          <p:cNvPr id="10" name="Slide Number Placeholder 2"/>
          <p:cNvSpPr>
            <a:spLocks noGrp="1"/>
          </p:cNvSpPr>
          <p:nvPr>
            <p:ph type="sldNum" sz="quarter" idx="12"/>
          </p:nvPr>
        </p:nvSpPr>
        <p:spPr>
          <a:xfrm>
            <a:off x="118762" y="6359782"/>
            <a:ext cx="393700" cy="365125"/>
          </a:xfrm>
        </p:spPr>
        <p:txBody>
          <a:bodyPr/>
          <a:lstStyle/>
          <a:p>
            <a:fld id="{08B4F492-7B85-429E-8AFD-0E11C273451B}" type="slidenum">
              <a:rPr lang="en-US" smtClean="0"/>
              <a:t>42</a:t>
            </a:fld>
            <a:endParaRPr lang="en-US" dirty="0"/>
          </a:p>
        </p:txBody>
      </p:sp>
      <p:sp>
        <p:nvSpPr>
          <p:cNvPr id="13" name="TextBox 12">
            <a:extLst>
              <a:ext uri="{FF2B5EF4-FFF2-40B4-BE49-F238E27FC236}">
                <a16:creationId xmlns:a16="http://schemas.microsoft.com/office/drawing/2014/main" id="{2BD2DEB4-76E8-2347-BA74-58C640A49721}"/>
              </a:ext>
            </a:extLst>
          </p:cNvPr>
          <p:cNvSpPr txBox="1"/>
          <p:nvPr/>
        </p:nvSpPr>
        <p:spPr>
          <a:xfrm>
            <a:off x="4913280" y="2221315"/>
            <a:ext cx="3781955" cy="1354998"/>
          </a:xfrm>
          <a:prstGeom prst="rect">
            <a:avLst/>
          </a:prstGeom>
          <a:noFill/>
        </p:spPr>
        <p:txBody>
          <a:bodyPr wrap="square" rtlCol="0">
            <a:noAutofit/>
          </a:bodyPr>
          <a:lstStyle/>
          <a:p>
            <a:pPr marL="285750" indent="-285750">
              <a:lnSpc>
                <a:spcPct val="107000"/>
              </a:lnSpc>
              <a:spcBef>
                <a:spcPts val="600"/>
              </a:spcBef>
              <a:spcAft>
                <a:spcPts val="0"/>
              </a:spcAft>
              <a:buFont typeface="Wingdings" panose="05000000000000000000" pitchFamily="2" charset="2"/>
              <a:buChar char="ü"/>
            </a:pPr>
            <a:r>
              <a:rPr lang="en-US" sz="1800" dirty="0">
                <a:solidFill>
                  <a:srgbClr val="214056"/>
                </a:solidFill>
                <a:latin typeface="+mn-lt"/>
                <a:ea typeface="Avenir Next" charset="0"/>
                <a:cs typeface="Avenir Next" charset="0"/>
              </a:rPr>
              <a:t>Connecting</a:t>
            </a:r>
            <a:r>
              <a:rPr lang="en-US" sz="1800" b="1" dirty="0">
                <a:solidFill>
                  <a:srgbClr val="214056"/>
                </a:solidFill>
                <a:latin typeface="+mn-lt"/>
                <a:ea typeface="Avenir Next" charset="0"/>
                <a:cs typeface="Avenir Next" charset="0"/>
              </a:rPr>
              <a:t> </a:t>
            </a:r>
            <a:r>
              <a:rPr lang="en-US" sz="1800" b="0" dirty="0">
                <a:solidFill>
                  <a:srgbClr val="214056"/>
                </a:solidFill>
                <a:latin typeface="+mn-lt"/>
                <a:ea typeface="Avenir Next" charset="0"/>
                <a:cs typeface="Avenir Next" charset="0"/>
              </a:rPr>
              <a:t>census participation to support for </a:t>
            </a:r>
            <a:r>
              <a:rPr lang="en-US" sz="1800" b="0" i="1" dirty="0">
                <a:solidFill>
                  <a:srgbClr val="214056"/>
                </a:solidFill>
                <a:latin typeface="+mn-lt"/>
                <a:ea typeface="Avenir Next" charset="0"/>
                <a:cs typeface="Avenir Next" charset="0"/>
              </a:rPr>
              <a:t>local</a:t>
            </a:r>
            <a:r>
              <a:rPr lang="en-US" sz="1800" b="0" dirty="0">
                <a:solidFill>
                  <a:srgbClr val="214056"/>
                </a:solidFill>
                <a:latin typeface="+mn-lt"/>
                <a:ea typeface="Avenir Next" charset="0"/>
                <a:cs typeface="Avenir Next" charset="0"/>
              </a:rPr>
              <a:t> communities </a:t>
            </a:r>
            <a:r>
              <a:rPr lang="en-US" sz="1800" b="0" dirty="0" smtClean="0">
                <a:solidFill>
                  <a:srgbClr val="214056"/>
                </a:solidFill>
                <a:latin typeface="+mn-lt"/>
                <a:ea typeface="Avenir Next" charset="0"/>
                <a:cs typeface="Avenir Next" charset="0"/>
              </a:rPr>
              <a:t>may address </a:t>
            </a:r>
            <a:r>
              <a:rPr lang="en-US" sz="1800" b="0" dirty="0">
                <a:solidFill>
                  <a:srgbClr val="214056"/>
                </a:solidFill>
                <a:latin typeface="+mn-lt"/>
                <a:ea typeface="Avenir Next" charset="0"/>
                <a:cs typeface="Avenir Next" charset="0"/>
              </a:rPr>
              <a:t>apathy and lack of efficacy </a:t>
            </a:r>
          </a:p>
        </p:txBody>
      </p:sp>
      <p:sp>
        <p:nvSpPr>
          <p:cNvPr id="14"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9491"/>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grpSp>
        <p:nvGrpSpPr>
          <p:cNvPr id="6" name="Group 5"/>
          <p:cNvGrpSpPr/>
          <p:nvPr/>
        </p:nvGrpSpPr>
        <p:grpSpPr>
          <a:xfrm>
            <a:off x="346793" y="1500824"/>
            <a:ext cx="4310932" cy="5487622"/>
            <a:chOff x="346793" y="1500824"/>
            <a:chExt cx="4310932" cy="5487622"/>
          </a:xfrm>
        </p:grpSpPr>
        <p:grpSp>
          <p:nvGrpSpPr>
            <p:cNvPr id="5" name="Group 4"/>
            <p:cNvGrpSpPr/>
            <p:nvPr/>
          </p:nvGrpSpPr>
          <p:grpSpPr>
            <a:xfrm>
              <a:off x="346793" y="1500824"/>
              <a:ext cx="4310932" cy="5487622"/>
              <a:chOff x="346793" y="1500824"/>
              <a:chExt cx="4310932" cy="5487622"/>
            </a:xfrm>
          </p:grpSpPr>
          <p:sp>
            <p:nvSpPr>
              <p:cNvPr id="2" name="Right Brace 1"/>
              <p:cNvSpPr/>
              <p:nvPr/>
            </p:nvSpPr>
            <p:spPr>
              <a:xfrm>
                <a:off x="4030094" y="1868614"/>
                <a:ext cx="627631" cy="4491168"/>
              </a:xfrm>
              <a:prstGeom prst="rightBrace">
                <a:avLst>
                  <a:gd name="adj1" fmla="val 117601"/>
                  <a:gd name="adj2" fmla="val 49576"/>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0" name="Group 39"/>
              <p:cNvGrpSpPr/>
              <p:nvPr/>
            </p:nvGrpSpPr>
            <p:grpSpPr>
              <a:xfrm>
                <a:off x="346793" y="1500824"/>
                <a:ext cx="3836013" cy="1157253"/>
                <a:chOff x="512462" y="1773986"/>
                <a:chExt cx="3836013" cy="1157253"/>
              </a:xfrm>
            </p:grpSpPr>
            <p:grpSp>
              <p:nvGrpSpPr>
                <p:cNvPr id="41" name="Group 40"/>
                <p:cNvGrpSpPr/>
                <p:nvPr/>
              </p:nvGrpSpPr>
              <p:grpSpPr>
                <a:xfrm>
                  <a:off x="512462" y="1773986"/>
                  <a:ext cx="3692826" cy="764383"/>
                  <a:chOff x="315612" y="1786906"/>
                  <a:chExt cx="3692826" cy="764383"/>
                </a:xfrm>
              </p:grpSpPr>
              <p:sp>
                <p:nvSpPr>
                  <p:cNvPr id="44" name="Oval 43"/>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45" name="Straight Connector 44"/>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42" name="TextBox 41"/>
                <p:cNvSpPr txBox="1"/>
                <p:nvPr/>
              </p:nvSpPr>
              <p:spPr>
                <a:xfrm>
                  <a:off x="1304182" y="1773986"/>
                  <a:ext cx="2901106" cy="400110"/>
                </a:xfrm>
                <a:prstGeom prst="rect">
                  <a:avLst/>
                </a:prstGeom>
                <a:noFill/>
              </p:spPr>
              <p:txBody>
                <a:bodyPr wrap="square" rtlCol="0">
                  <a:spAutoFit/>
                </a:bodyPr>
                <a:lstStyle/>
                <a:p>
                  <a:r>
                    <a:rPr lang="en-US" sz="2000" dirty="0">
                      <a:solidFill>
                        <a:srgbClr val="214056"/>
                      </a:solidFill>
                      <a:latin typeface="Calibri "/>
                    </a:rPr>
                    <a:t>Knowledge Gaps</a:t>
                  </a:r>
                </a:p>
              </p:txBody>
            </p:sp>
            <p:sp>
              <p:nvSpPr>
                <p:cNvPr id="43" name="Rectangle 42"/>
                <p:cNvSpPr/>
                <p:nvPr/>
              </p:nvSpPr>
              <p:spPr>
                <a:xfrm>
                  <a:off x="1227097" y="2192575"/>
                  <a:ext cx="3121378" cy="738664"/>
                </a:xfrm>
                <a:prstGeom prst="rect">
                  <a:avLst/>
                </a:prstGeom>
              </p:spPr>
              <p:txBody>
                <a:bodyPr wrap="square">
                  <a:spAutoFit/>
                </a:bodyPr>
                <a:lstStyle/>
                <a:p>
                  <a:pPr marL="171450" indent="-161925">
                    <a:spcAft>
                      <a:spcPts val="1200"/>
                    </a:spcAft>
                    <a:buFont typeface="Arial" panose="020B0604020202020204" pitchFamily="34" charset="0"/>
                    <a:buChar char="•"/>
                  </a:pPr>
                  <a:r>
                    <a:rPr lang="en-US" sz="1400" b="0" dirty="0">
                      <a:solidFill>
                        <a:srgbClr val="214056"/>
                      </a:solidFill>
                      <a:latin typeface="+mn-lt"/>
                    </a:rPr>
                    <a:t>There is a general </a:t>
                  </a:r>
                  <a:r>
                    <a:rPr lang="en-US" sz="1400" dirty="0">
                      <a:solidFill>
                        <a:srgbClr val="214056"/>
                      </a:solidFill>
                      <a:latin typeface="+mn-lt"/>
                    </a:rPr>
                    <a:t>lack of knowledge </a:t>
                  </a:r>
                  <a:r>
                    <a:rPr lang="en-US" sz="1400" b="0" dirty="0">
                      <a:solidFill>
                        <a:srgbClr val="214056"/>
                      </a:solidFill>
                      <a:latin typeface="+mn-lt"/>
                    </a:rPr>
                    <a:t>about the census’ scope, purpose, and constitutional foundation</a:t>
                  </a:r>
                </a:p>
              </p:txBody>
            </p:sp>
          </p:grpSp>
          <p:grpSp>
            <p:nvGrpSpPr>
              <p:cNvPr id="47" name="Group 46"/>
              <p:cNvGrpSpPr/>
              <p:nvPr/>
            </p:nvGrpSpPr>
            <p:grpSpPr>
              <a:xfrm>
                <a:off x="365843" y="2756952"/>
                <a:ext cx="3836013" cy="1943988"/>
                <a:chOff x="512462" y="1725915"/>
                <a:chExt cx="3836013" cy="1943988"/>
              </a:xfrm>
            </p:grpSpPr>
            <p:grpSp>
              <p:nvGrpSpPr>
                <p:cNvPr id="48" name="Group 47"/>
                <p:cNvGrpSpPr/>
                <p:nvPr/>
              </p:nvGrpSpPr>
              <p:grpSpPr>
                <a:xfrm>
                  <a:off x="512462" y="1773986"/>
                  <a:ext cx="3692826" cy="764383"/>
                  <a:chOff x="315612" y="1786906"/>
                  <a:chExt cx="3692826" cy="764383"/>
                </a:xfrm>
              </p:grpSpPr>
              <p:sp>
                <p:nvSpPr>
                  <p:cNvPr id="51" name="Oval 50"/>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52" name="Straight Connector 51"/>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49" name="TextBox 48"/>
                <p:cNvSpPr txBox="1"/>
                <p:nvPr/>
              </p:nvSpPr>
              <p:spPr>
                <a:xfrm>
                  <a:off x="1304181" y="1725915"/>
                  <a:ext cx="2901107" cy="400110"/>
                </a:xfrm>
                <a:prstGeom prst="rect">
                  <a:avLst/>
                </a:prstGeom>
                <a:noFill/>
              </p:spPr>
              <p:txBody>
                <a:bodyPr wrap="square" rtlCol="0">
                  <a:spAutoFit/>
                </a:bodyPr>
                <a:lstStyle/>
                <a:p>
                  <a:r>
                    <a:rPr lang="en-US" sz="2000" dirty="0">
                      <a:solidFill>
                        <a:srgbClr val="214056"/>
                      </a:solidFill>
                      <a:latin typeface="Calibri "/>
                    </a:rPr>
                    <a:t>Barriers</a:t>
                  </a:r>
                </a:p>
              </p:txBody>
            </p:sp>
            <p:sp>
              <p:nvSpPr>
                <p:cNvPr id="50" name="Rectangle 49"/>
                <p:cNvSpPr/>
                <p:nvPr/>
              </p:nvSpPr>
              <p:spPr>
                <a:xfrm>
                  <a:off x="1227097" y="2192575"/>
                  <a:ext cx="3121378" cy="1477328"/>
                </a:xfrm>
                <a:prstGeom prst="rect">
                  <a:avLst/>
                </a:prstGeom>
              </p:spPr>
              <p:txBody>
                <a:bodyPr wrap="square">
                  <a:spAutoFit/>
                </a:bodyPr>
                <a:lstStyle/>
                <a:p>
                  <a:pPr marL="171450" indent="-161925">
                    <a:spcAft>
                      <a:spcPts val="600"/>
                    </a:spcAft>
                    <a:buFont typeface="Arial" panose="020B0604020202020204" pitchFamily="34" charset="0"/>
                    <a:buChar char="•"/>
                  </a:pPr>
                  <a:r>
                    <a:rPr lang="en-US" sz="1400" dirty="0">
                      <a:solidFill>
                        <a:srgbClr val="214056"/>
                      </a:solidFill>
                      <a:latin typeface="+mn-lt"/>
                    </a:rPr>
                    <a:t>Apathy and lack of efficacy</a:t>
                  </a:r>
                  <a:endParaRPr lang="en-US" sz="1400" b="0" dirty="0">
                    <a:solidFill>
                      <a:srgbClr val="214056"/>
                    </a:solidFill>
                    <a:latin typeface="+mn-lt"/>
                  </a:endParaRPr>
                </a:p>
                <a:p>
                  <a:pPr marL="171450" indent="-161925">
                    <a:spcAft>
                      <a:spcPts val="600"/>
                    </a:spcAft>
                    <a:buFont typeface="Arial" panose="020B0604020202020204" pitchFamily="34" charset="0"/>
                    <a:buChar char="•"/>
                  </a:pPr>
                  <a:r>
                    <a:rPr lang="en-US" sz="1400" dirty="0">
                      <a:solidFill>
                        <a:srgbClr val="214056"/>
                      </a:solidFill>
                      <a:latin typeface="+mn-lt"/>
                    </a:rPr>
                    <a:t>Privacy </a:t>
                  </a:r>
                  <a:r>
                    <a:rPr lang="en-US" sz="1400" b="0" dirty="0">
                      <a:solidFill>
                        <a:srgbClr val="214056"/>
                      </a:solidFill>
                      <a:latin typeface="+mn-lt"/>
                    </a:rPr>
                    <a:t>concerns</a:t>
                  </a:r>
                </a:p>
                <a:p>
                  <a:pPr marL="171450" indent="-161925">
                    <a:spcAft>
                      <a:spcPts val="600"/>
                    </a:spcAft>
                    <a:buFont typeface="Arial" panose="020B0604020202020204" pitchFamily="34" charset="0"/>
                    <a:buChar char="•"/>
                  </a:pPr>
                  <a:r>
                    <a:rPr lang="en-US" sz="1400" b="0" dirty="0">
                      <a:solidFill>
                        <a:srgbClr val="214056"/>
                      </a:solidFill>
                      <a:latin typeface="+mn-lt"/>
                    </a:rPr>
                    <a:t>Fear of </a:t>
                  </a:r>
                  <a:r>
                    <a:rPr lang="en-US" sz="1400" dirty="0">
                      <a:solidFill>
                        <a:srgbClr val="214056"/>
                      </a:solidFill>
                      <a:latin typeface="+mn-lt"/>
                    </a:rPr>
                    <a:t>repercussions</a:t>
                  </a:r>
                </a:p>
                <a:p>
                  <a:pPr marL="171450" indent="-161925">
                    <a:spcAft>
                      <a:spcPts val="600"/>
                    </a:spcAft>
                    <a:buFont typeface="Arial" panose="020B0604020202020204" pitchFamily="34" charset="0"/>
                    <a:buChar char="•"/>
                  </a:pPr>
                  <a:r>
                    <a:rPr lang="en-US" sz="1400" dirty="0">
                      <a:solidFill>
                        <a:srgbClr val="214056"/>
                      </a:solidFill>
                      <a:latin typeface="+mn-lt"/>
                    </a:rPr>
                    <a:t>Distrust </a:t>
                  </a:r>
                  <a:r>
                    <a:rPr lang="en-US" sz="1400" b="0" dirty="0">
                      <a:solidFill>
                        <a:srgbClr val="214056"/>
                      </a:solidFill>
                      <a:latin typeface="+mn-lt"/>
                    </a:rPr>
                    <a:t>of government</a:t>
                  </a:r>
                </a:p>
                <a:p>
                  <a:pPr marL="171450" indent="-161925">
                    <a:spcAft>
                      <a:spcPts val="600"/>
                    </a:spcAft>
                    <a:buFont typeface="Arial" panose="020B0604020202020204" pitchFamily="34" charset="0"/>
                    <a:buChar char="•"/>
                  </a:pPr>
                  <a:r>
                    <a:rPr lang="en-US" sz="1400" dirty="0">
                      <a:solidFill>
                        <a:srgbClr val="214056"/>
                      </a:solidFill>
                    </a:rPr>
                    <a:t>Few Perceived Personal Benefits</a:t>
                  </a:r>
                  <a:endParaRPr lang="en-US" sz="1400" b="0" dirty="0">
                    <a:solidFill>
                      <a:srgbClr val="214056"/>
                    </a:solidFill>
                    <a:latin typeface="+mn-lt"/>
                  </a:endParaRPr>
                </a:p>
              </p:txBody>
            </p:sp>
          </p:grpSp>
          <p:grpSp>
            <p:nvGrpSpPr>
              <p:cNvPr id="54" name="Group 53"/>
              <p:cNvGrpSpPr/>
              <p:nvPr/>
            </p:nvGrpSpPr>
            <p:grpSpPr>
              <a:xfrm>
                <a:off x="346793" y="4661642"/>
                <a:ext cx="3836013" cy="2326804"/>
                <a:chOff x="512462" y="1773986"/>
                <a:chExt cx="3836013" cy="2326804"/>
              </a:xfrm>
            </p:grpSpPr>
            <p:grpSp>
              <p:nvGrpSpPr>
                <p:cNvPr id="55" name="Group 54"/>
                <p:cNvGrpSpPr/>
                <p:nvPr/>
              </p:nvGrpSpPr>
              <p:grpSpPr>
                <a:xfrm>
                  <a:off x="512462" y="1773986"/>
                  <a:ext cx="3692826" cy="764383"/>
                  <a:chOff x="315612" y="1786906"/>
                  <a:chExt cx="3692826" cy="764383"/>
                </a:xfrm>
              </p:grpSpPr>
              <p:sp>
                <p:nvSpPr>
                  <p:cNvPr id="58" name="Oval 57"/>
                  <p:cNvSpPr/>
                  <p:nvPr/>
                </p:nvSpPr>
                <p:spPr>
                  <a:xfrm>
                    <a:off x="315612" y="1786906"/>
                    <a:ext cx="768121" cy="764383"/>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59" name="Straight Connector 58"/>
                  <p:cNvCxnSpPr/>
                  <p:nvPr/>
                </p:nvCxnSpPr>
                <p:spPr>
                  <a:xfrm>
                    <a:off x="745067" y="2156178"/>
                    <a:ext cx="3263371"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56" name="TextBox 55"/>
                <p:cNvSpPr txBox="1"/>
                <p:nvPr/>
              </p:nvSpPr>
              <p:spPr>
                <a:xfrm>
                  <a:off x="1304182" y="1773986"/>
                  <a:ext cx="2901106" cy="400110"/>
                </a:xfrm>
                <a:prstGeom prst="rect">
                  <a:avLst/>
                </a:prstGeom>
                <a:noFill/>
              </p:spPr>
              <p:txBody>
                <a:bodyPr wrap="square" rtlCol="0">
                  <a:spAutoFit/>
                </a:bodyPr>
                <a:lstStyle/>
                <a:p>
                  <a:r>
                    <a:rPr lang="en-US" sz="2000" dirty="0">
                      <a:solidFill>
                        <a:srgbClr val="214056"/>
                      </a:solidFill>
                      <a:latin typeface="Calibri "/>
                    </a:rPr>
                    <a:t>Motivators</a:t>
                  </a:r>
                </a:p>
              </p:txBody>
            </p:sp>
            <p:sp>
              <p:nvSpPr>
                <p:cNvPr id="57" name="Rectangle 56"/>
                <p:cNvSpPr/>
                <p:nvPr/>
              </p:nvSpPr>
              <p:spPr>
                <a:xfrm>
                  <a:off x="1227097" y="2192575"/>
                  <a:ext cx="3121378" cy="1908215"/>
                </a:xfrm>
                <a:prstGeom prst="rect">
                  <a:avLst/>
                </a:prstGeom>
              </p:spPr>
              <p:txBody>
                <a:bodyPr wrap="square">
                  <a:spAutoFit/>
                </a:bodyPr>
                <a:lstStyle/>
                <a:p>
                  <a:pPr marL="171450" indent="-161925">
                    <a:spcAft>
                      <a:spcPts val="1200"/>
                    </a:spcAft>
                    <a:buFont typeface="Arial" panose="020B0604020202020204" pitchFamily="34" charset="0"/>
                    <a:buChar char="•"/>
                  </a:pPr>
                  <a:r>
                    <a:rPr lang="en-US" sz="1400" b="0" dirty="0">
                      <a:solidFill>
                        <a:srgbClr val="214056"/>
                      </a:solidFill>
                      <a:latin typeface="+mn-lt"/>
                    </a:rPr>
                    <a:t>Funding for </a:t>
                  </a:r>
                  <a:r>
                    <a:rPr lang="en-US" sz="1400" dirty="0">
                      <a:solidFill>
                        <a:srgbClr val="214056"/>
                      </a:solidFill>
                      <a:latin typeface="+mn-lt"/>
                    </a:rPr>
                    <a:t>community</a:t>
                  </a:r>
                  <a:r>
                    <a:rPr lang="en-US" sz="1400" b="0" dirty="0">
                      <a:solidFill>
                        <a:srgbClr val="214056"/>
                      </a:solidFill>
                      <a:latin typeface="+mn-lt"/>
                    </a:rPr>
                    <a:t> needs is the </a:t>
                  </a:r>
                  <a:r>
                    <a:rPr lang="en-US" sz="1400" dirty="0">
                      <a:solidFill>
                        <a:srgbClr val="214056"/>
                      </a:solidFill>
                      <a:latin typeface="+mn-lt"/>
                    </a:rPr>
                    <a:t>most influential motivator</a:t>
                  </a:r>
                  <a:r>
                    <a:rPr lang="en-US" sz="1400" b="0" dirty="0">
                      <a:solidFill>
                        <a:srgbClr val="214056"/>
                      </a:solidFill>
                      <a:latin typeface="+mn-lt"/>
                    </a:rPr>
                    <a:t> across audiences </a:t>
                  </a:r>
                </a:p>
                <a:p>
                  <a:pPr marL="171450" indent="-161925">
                    <a:spcAft>
                      <a:spcPts val="1200"/>
                    </a:spcAft>
                    <a:buFont typeface="Arial" panose="020B0604020202020204" pitchFamily="34" charset="0"/>
                    <a:buChar char="•"/>
                  </a:pPr>
                  <a:r>
                    <a:rPr lang="en-US" sz="1400" b="0" dirty="0">
                      <a:solidFill>
                        <a:srgbClr val="214056"/>
                      </a:solidFill>
                      <a:latin typeface="+mn-lt"/>
                    </a:rPr>
                    <a:t>Services such as hospitals, fire departments, and schools are important to many respondents</a:t>
                  </a:r>
                </a:p>
                <a:p>
                  <a:pPr marL="9525">
                    <a:spcAft>
                      <a:spcPts val="1200"/>
                    </a:spcAft>
                  </a:pPr>
                  <a:endParaRPr lang="en-US" sz="1400" b="0" dirty="0">
                    <a:solidFill>
                      <a:srgbClr val="214056"/>
                    </a:solidFill>
                    <a:latin typeface="+mn-lt"/>
                  </a:endParaRPr>
                </a:p>
              </p:txBody>
            </p:sp>
          </p:grpSp>
        </p:gr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86" y="1668880"/>
              <a:ext cx="448733" cy="448733"/>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91" y="2913549"/>
              <a:ext cx="560438" cy="560438"/>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61" y="4760288"/>
              <a:ext cx="508499" cy="508499"/>
            </a:xfrm>
            <a:prstGeom prst="rect">
              <a:avLst/>
            </a:prstGeom>
          </p:spPr>
        </p:pic>
      </p:grpSp>
      <p:sp>
        <p:nvSpPr>
          <p:cNvPr id="3" name="Rectangle 2"/>
          <p:cNvSpPr/>
          <p:nvPr/>
        </p:nvSpPr>
        <p:spPr>
          <a:xfrm>
            <a:off x="4897441" y="3223612"/>
            <a:ext cx="3967159" cy="1277786"/>
          </a:xfrm>
          <a:prstGeom prst="rect">
            <a:avLst/>
          </a:prstGeom>
        </p:spPr>
        <p:txBody>
          <a:bodyPr wrap="square">
            <a:spAutoFit/>
          </a:bodyPr>
          <a:lstStyle/>
          <a:p>
            <a:pPr marL="285750" indent="-285750">
              <a:lnSpc>
                <a:spcPct val="107000"/>
              </a:lnSpc>
              <a:spcBef>
                <a:spcPts val="600"/>
              </a:spcBef>
              <a:spcAft>
                <a:spcPts val="0"/>
              </a:spcAft>
              <a:buFont typeface="Wingdings" panose="05000000000000000000" pitchFamily="2" charset="2"/>
              <a:buChar char="ü"/>
            </a:pPr>
            <a:r>
              <a:rPr lang="en-US" dirty="0">
                <a:solidFill>
                  <a:srgbClr val="214056"/>
                </a:solidFill>
                <a:ea typeface="Calibri" panose="020F0502020204030204" pitchFamily="34" charset="0"/>
                <a:cs typeface="Times New Roman" panose="02020603050405020304" pitchFamily="18" charset="0"/>
              </a:rPr>
              <a:t>Informing the public on the census’ scope, purpose, and process </a:t>
            </a:r>
            <a:r>
              <a:rPr lang="en-US" dirty="0" smtClean="0">
                <a:solidFill>
                  <a:srgbClr val="214056"/>
                </a:solidFill>
                <a:ea typeface="Calibri" panose="020F0502020204030204" pitchFamily="34" charset="0"/>
                <a:cs typeface="Times New Roman" panose="02020603050405020304" pitchFamily="18" charset="0"/>
              </a:rPr>
              <a:t>may address </a:t>
            </a:r>
            <a:r>
              <a:rPr lang="en-US" dirty="0">
                <a:solidFill>
                  <a:srgbClr val="214056"/>
                </a:solidFill>
                <a:ea typeface="Calibri" panose="020F0502020204030204" pitchFamily="34" charset="0"/>
                <a:cs typeface="Times New Roman" panose="02020603050405020304" pitchFamily="18" charset="0"/>
              </a:rPr>
              <a:t>privacy and confidentiality concerns and fear of repercussions</a:t>
            </a:r>
          </a:p>
        </p:txBody>
      </p:sp>
      <p:sp>
        <p:nvSpPr>
          <p:cNvPr id="4" name="Rectangle 3"/>
          <p:cNvSpPr/>
          <p:nvPr/>
        </p:nvSpPr>
        <p:spPr>
          <a:xfrm>
            <a:off x="4916491" y="4488254"/>
            <a:ext cx="4092271" cy="1277786"/>
          </a:xfrm>
          <a:prstGeom prst="rect">
            <a:avLst/>
          </a:prstGeom>
        </p:spPr>
        <p:txBody>
          <a:bodyPr wrap="square">
            <a:spAutoFit/>
          </a:bodyPr>
          <a:lstStyle/>
          <a:p>
            <a:pPr marL="285750" marR="0" indent="-285750">
              <a:lnSpc>
                <a:spcPct val="107000"/>
              </a:lnSpc>
              <a:spcBef>
                <a:spcPts val="600"/>
              </a:spcBef>
              <a:spcAft>
                <a:spcPts val="0"/>
              </a:spcAft>
              <a:buFont typeface="Wingdings" panose="05000000000000000000" pitchFamily="2" charset="2"/>
              <a:buChar char="ü"/>
            </a:pPr>
            <a:r>
              <a:rPr lang="en-US" dirty="0">
                <a:solidFill>
                  <a:srgbClr val="214056"/>
                </a:solidFill>
                <a:ea typeface="Calibri" panose="020F0502020204030204" pitchFamily="34" charset="0"/>
                <a:cs typeface="Times New Roman" panose="02020603050405020304" pitchFamily="18" charset="0"/>
              </a:rPr>
              <a:t>Engaging trusted voices </a:t>
            </a:r>
            <a:r>
              <a:rPr lang="en-US" dirty="0" smtClean="0">
                <a:solidFill>
                  <a:srgbClr val="214056"/>
                </a:solidFill>
                <a:ea typeface="Calibri" panose="020F0502020204030204" pitchFamily="34" charset="0"/>
                <a:cs typeface="Times New Roman" panose="02020603050405020304" pitchFamily="18" charset="0"/>
              </a:rPr>
              <a:t>may address </a:t>
            </a:r>
            <a:r>
              <a:rPr lang="en-US" dirty="0">
                <a:solidFill>
                  <a:srgbClr val="214056"/>
                </a:solidFill>
                <a:ea typeface="Calibri" panose="020F0502020204030204" pitchFamily="34" charset="0"/>
                <a:cs typeface="Times New Roman" panose="02020603050405020304" pitchFamily="18" charset="0"/>
              </a:rPr>
              <a:t>trust-based concerns, especially among the most skeptical and disaffected</a:t>
            </a:r>
          </a:p>
        </p:txBody>
      </p:sp>
    </p:spTree>
    <p:extLst>
      <p:ext uri="{BB962C8B-B14F-4D97-AF65-F5344CB8AC3E}">
        <p14:creationId xmlns:p14="http://schemas.microsoft.com/office/powerpoint/2010/main" val="387615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43</a:t>
            </a:fld>
            <a:endParaRPr lang="en-US" dirty="0"/>
          </a:p>
        </p:txBody>
      </p:sp>
      <p:grpSp>
        <p:nvGrpSpPr>
          <p:cNvPr id="6" name="Group 5"/>
          <p:cNvGrpSpPr/>
          <p:nvPr/>
        </p:nvGrpSpPr>
        <p:grpSpPr>
          <a:xfrm>
            <a:off x="357199" y="3106572"/>
            <a:ext cx="566499" cy="566499"/>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5</a:t>
              </a:r>
            </a:p>
          </p:txBody>
        </p:sp>
      </p:gr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smtClean="0">
                <a:latin typeface="+mj-lt"/>
              </a:rPr>
              <a:t>2020 CBAMS Mindsets</a:t>
            </a: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4342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743700" cy="539299"/>
          </a:xfrm>
        </p:spPr>
        <p:txBody>
          <a:bodyPr/>
          <a:lstStyle/>
          <a:p>
            <a:r>
              <a:rPr lang="en-US" b="0" dirty="0" smtClean="0">
                <a:solidFill>
                  <a:prstClr val="white"/>
                </a:solidFill>
                <a:latin typeface="+mj-lt"/>
              </a:rPr>
              <a:t>Creating Candidate Mindsets</a:t>
            </a:r>
            <a:endParaRPr lang="en-US" b="0" dirty="0">
              <a:latin typeface="+mj-lt"/>
            </a:endParaRPr>
          </a:p>
        </p:txBody>
      </p:sp>
      <p:sp>
        <p:nvSpPr>
          <p:cNvPr id="8" name="Rectangle 7"/>
          <p:cNvSpPr/>
          <p:nvPr/>
        </p:nvSpPr>
        <p:spPr>
          <a:xfrm>
            <a:off x="118762" y="3099962"/>
            <a:ext cx="1120489" cy="813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
        <p:nvSpPr>
          <p:cNvPr id="3" name="Slide Number Placeholder 2"/>
          <p:cNvSpPr>
            <a:spLocks noGrp="1"/>
          </p:cNvSpPr>
          <p:nvPr>
            <p:ph type="sldNum" sz="quarter" idx="12"/>
          </p:nvPr>
        </p:nvSpPr>
        <p:spPr/>
        <p:txBody>
          <a:bodyPr/>
          <a:lstStyle/>
          <a:p>
            <a:fld id="{A6CE5588-8BE1-4AF4-B0B4-4E8A4D3F9712}" type="slidenum">
              <a:rPr lang="en-US" smtClean="0"/>
              <a:pPr/>
              <a:t>44</a:t>
            </a:fld>
            <a:endParaRPr lang="en-US" dirty="0"/>
          </a:p>
        </p:txBody>
      </p:sp>
      <p:grpSp>
        <p:nvGrpSpPr>
          <p:cNvPr id="7" name="Group 6"/>
          <p:cNvGrpSpPr/>
          <p:nvPr/>
        </p:nvGrpSpPr>
        <p:grpSpPr>
          <a:xfrm>
            <a:off x="193691" y="1335699"/>
            <a:ext cx="8740142" cy="5127989"/>
            <a:chOff x="204286" y="741147"/>
            <a:chExt cx="8740142" cy="5127989"/>
          </a:xfrm>
        </p:grpSpPr>
        <p:sp>
          <p:nvSpPr>
            <p:cNvPr id="9" name="Content Placeholder 2">
              <a:extLst>
                <a:ext uri="{FF2B5EF4-FFF2-40B4-BE49-F238E27FC236}">
                  <a16:creationId xmlns:a16="http://schemas.microsoft.com/office/drawing/2014/main" id="{10F0D743-D74A-8544-BB26-D9AE5FFD2CC6}"/>
                </a:ext>
              </a:extLst>
            </p:cNvPr>
            <p:cNvSpPr txBox="1">
              <a:spLocks/>
            </p:cNvSpPr>
            <p:nvPr/>
          </p:nvSpPr>
          <p:spPr>
            <a:xfrm>
              <a:off x="204286" y="2943056"/>
              <a:ext cx="8209612" cy="29260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900"/>
                </a:spcAft>
                <a:buClr>
                  <a:srgbClr val="5B9BD5"/>
                </a:buClr>
                <a:buNone/>
              </a:pPr>
              <a:r>
                <a:rPr lang="en-US" sz="1800" dirty="0"/>
                <a:t>Creating the candidate mindsets involved five steps:</a:t>
              </a:r>
            </a:p>
            <a:p>
              <a:pPr lvl="1">
                <a:spcBef>
                  <a:spcPts val="600"/>
                </a:spcBef>
                <a:spcAft>
                  <a:spcPts val="600"/>
                </a:spcAft>
                <a:buClr>
                  <a:srgbClr val="5B9BD5"/>
                </a:buClr>
              </a:pPr>
              <a:r>
                <a:rPr lang="en-US" dirty="0"/>
                <a:t>Step 1: Use principal component analysis (PCA) to distill 50+ CBAMS questions into a smaller number of factors.</a:t>
              </a:r>
            </a:p>
            <a:p>
              <a:pPr lvl="1">
                <a:spcBef>
                  <a:spcPts val="600"/>
                </a:spcBef>
                <a:spcAft>
                  <a:spcPts val="600"/>
                </a:spcAft>
                <a:buClr>
                  <a:srgbClr val="5B9BD5"/>
                </a:buClr>
              </a:pPr>
              <a:r>
                <a:rPr lang="en-US" dirty="0"/>
                <a:t>Step 2: Cluster algorithms to group into candidate mindsets.</a:t>
              </a:r>
              <a:endParaRPr lang="en-US" b="1" dirty="0"/>
            </a:p>
            <a:p>
              <a:pPr lvl="1">
                <a:spcBef>
                  <a:spcPts val="600"/>
                </a:spcBef>
                <a:spcAft>
                  <a:spcPts val="600"/>
                </a:spcAft>
                <a:buClr>
                  <a:srgbClr val="5B9BD5"/>
                </a:buClr>
              </a:pPr>
              <a:r>
                <a:rPr lang="en-US" dirty="0"/>
                <a:t>Step 3: </a:t>
              </a:r>
              <a:r>
                <a:rPr lang="en-US" dirty="0" smtClean="0"/>
                <a:t>Select </a:t>
              </a:r>
              <a:r>
                <a:rPr lang="en-US" dirty="0"/>
                <a:t>a final mindset solution.</a:t>
              </a:r>
            </a:p>
            <a:p>
              <a:pPr lvl="1">
                <a:spcBef>
                  <a:spcPts val="600"/>
                </a:spcBef>
                <a:spcAft>
                  <a:spcPts val="600"/>
                </a:spcAft>
                <a:buClr>
                  <a:srgbClr val="5B9BD5"/>
                </a:buClr>
              </a:pPr>
              <a:r>
                <a:rPr lang="en-US" dirty="0"/>
                <a:t>Step 4: Name the mindsets and develop easy-to-understand personas.</a:t>
              </a:r>
            </a:p>
            <a:p>
              <a:pPr lvl="1">
                <a:spcBef>
                  <a:spcPts val="600"/>
                </a:spcBef>
                <a:spcAft>
                  <a:spcPts val="600"/>
                </a:spcAft>
                <a:buClr>
                  <a:srgbClr val="5B9BD5"/>
                </a:buClr>
              </a:pPr>
              <a:r>
                <a:rPr lang="en-US" dirty="0"/>
                <a:t>Step 5: Use mindsets to inform the communications program.</a:t>
              </a:r>
              <a:endParaRPr lang="en-US" b="1" dirty="0"/>
            </a:p>
          </p:txBody>
        </p:sp>
        <p:sp>
          <p:nvSpPr>
            <p:cNvPr id="10" name="Content Placeholder 2">
              <a:extLst>
                <a:ext uri="{FF2B5EF4-FFF2-40B4-BE49-F238E27FC236}">
                  <a16:creationId xmlns:a16="http://schemas.microsoft.com/office/drawing/2014/main" id="{0E2BE52A-35C1-0442-9267-CD1689D1962A}"/>
                </a:ext>
              </a:extLst>
            </p:cNvPr>
            <p:cNvSpPr txBox="1">
              <a:spLocks/>
            </p:cNvSpPr>
            <p:nvPr/>
          </p:nvSpPr>
          <p:spPr>
            <a:xfrm>
              <a:off x="207914" y="741147"/>
              <a:ext cx="8736514" cy="17454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charset="0"/>
                  <a:ea typeface="Avenir Next" charset="0"/>
                  <a:cs typeface="Avenir Nex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charset="0"/>
                  <a:ea typeface="Avenir Next" charset="0"/>
                  <a:cs typeface="Avenir Nex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rgbClr val="5B9BD5"/>
                </a:buClr>
                <a:buNone/>
              </a:pPr>
              <a:r>
                <a:rPr lang="en-US" sz="1800" dirty="0">
                  <a:latin typeface="+mn-lt"/>
                </a:rPr>
                <a:t>For the </a:t>
              </a:r>
              <a:r>
                <a:rPr lang="en-US" sz="1800" dirty="0">
                  <a:solidFill>
                    <a:srgbClr val="000000"/>
                  </a:solidFill>
                  <a:latin typeface="+mn-lt"/>
                </a:rPr>
                <a:t>2020</a:t>
              </a:r>
              <a:r>
                <a:rPr lang="en-US" sz="1800" dirty="0">
                  <a:latin typeface="+mn-lt"/>
                </a:rPr>
                <a:t> mindsets, we used a mathematical approach to</a:t>
              </a:r>
              <a:br>
                <a:rPr lang="en-US" sz="1800" dirty="0">
                  <a:latin typeface="+mn-lt"/>
                </a:rPr>
              </a:br>
              <a:r>
                <a:rPr lang="en-US" sz="1800" dirty="0">
                  <a:latin typeface="+mn-lt"/>
                </a:rPr>
                <a:t>balance two goals:</a:t>
              </a:r>
            </a:p>
            <a:p>
              <a:pPr marL="800100" lvl="1" indent="-342900">
                <a:buClr>
                  <a:srgbClr val="5B9BD5"/>
                </a:buClr>
                <a:buFont typeface="+mj-lt"/>
                <a:buAutoNum type="arabicPeriod"/>
              </a:pPr>
              <a:r>
                <a:rPr lang="en-US" sz="1800" dirty="0"/>
                <a:t>Cluster individuals into cohesive groups with similar attitudes/behaviors.</a:t>
              </a:r>
            </a:p>
            <a:p>
              <a:pPr marL="800100" lvl="1" indent="-342900">
                <a:buClr>
                  <a:srgbClr val="5B9BD5"/>
                </a:buClr>
                <a:buFont typeface="+mj-lt"/>
                <a:buAutoNum type="arabicPeriod"/>
              </a:pPr>
              <a:r>
                <a:rPr lang="en-US" sz="1800" dirty="0"/>
                <a:t>Have mindset groupings that are distinct from each other.</a:t>
              </a:r>
            </a:p>
          </p:txBody>
        </p:sp>
        <p:cxnSp>
          <p:nvCxnSpPr>
            <p:cNvPr id="11" name="Straight Connector 10">
              <a:extLst>
                <a:ext uri="{FF2B5EF4-FFF2-40B4-BE49-F238E27FC236}">
                  <a16:creationId xmlns:a16="http://schemas.microsoft.com/office/drawing/2014/main" id="{F558A1D7-9748-BF41-9048-7DBBF517CA56}"/>
                </a:ext>
              </a:extLst>
            </p:cNvPr>
            <p:cNvCxnSpPr>
              <a:cxnSpLocks/>
            </p:cNvCxnSpPr>
            <p:nvPr/>
          </p:nvCxnSpPr>
          <p:spPr>
            <a:xfrm>
              <a:off x="206656" y="2800621"/>
              <a:ext cx="87306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5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DADDC82-14CA-BC4B-9BB9-23D5B13DDD34}"/>
              </a:ext>
            </a:extLst>
          </p:cNvPr>
          <p:cNvSpPr/>
          <p:nvPr/>
        </p:nvSpPr>
        <p:spPr>
          <a:xfrm>
            <a:off x="3154448" y="810352"/>
            <a:ext cx="2834640" cy="2493367"/>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6E6D6445-D9EE-C24C-AB5C-99303EA137DA}"/>
              </a:ext>
            </a:extLst>
          </p:cNvPr>
          <p:cNvPicPr>
            <a:picLocks noChangeAspect="1"/>
          </p:cNvPicPr>
          <p:nvPr/>
        </p:nvPicPr>
        <p:blipFill>
          <a:blip r:embed="rId3"/>
          <a:stretch>
            <a:fillRect/>
          </a:stretch>
        </p:blipFill>
        <p:spPr>
          <a:xfrm>
            <a:off x="4260872" y="924045"/>
            <a:ext cx="621792" cy="621792"/>
          </a:xfrm>
          <a:prstGeom prst="rect">
            <a:avLst/>
          </a:prstGeom>
        </p:spPr>
      </p:pic>
      <p:graphicFrame>
        <p:nvGraphicFramePr>
          <p:cNvPr id="12" name="Chart 11">
            <a:extLst>
              <a:ext uri="{FF2B5EF4-FFF2-40B4-BE49-F238E27FC236}">
                <a16:creationId xmlns:a16="http://schemas.microsoft.com/office/drawing/2014/main" id="{B1079B2E-E6A7-F141-85B3-8EB17AF40BE5}"/>
              </a:ext>
            </a:extLst>
          </p:cNvPr>
          <p:cNvGraphicFramePr/>
          <p:nvPr>
            <p:extLst/>
          </p:nvPr>
        </p:nvGraphicFramePr>
        <p:xfrm>
          <a:off x="6528054" y="5016660"/>
          <a:ext cx="850392" cy="79552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34EA139-1442-B941-B8C5-38190FFD2357}"/>
              </a:ext>
            </a:extLst>
          </p:cNvPr>
          <p:cNvSpPr txBox="1"/>
          <p:nvPr/>
        </p:nvSpPr>
        <p:spPr>
          <a:xfrm>
            <a:off x="198795" y="6071484"/>
            <a:ext cx="7082286" cy="246221"/>
          </a:xfrm>
          <a:prstGeom prst="rect">
            <a:avLst/>
          </a:prstGeom>
          <a:noFill/>
        </p:spPr>
        <p:txBody>
          <a:bodyPr wrap="square" lIns="0" rIns="0" rtlCol="0">
            <a:noAutofit/>
          </a:bodyPr>
          <a:lstStyle/>
          <a:p>
            <a:r>
              <a:rPr lang="en-US" sz="1000" i="1" dirty="0">
                <a:solidFill>
                  <a:schemeClr val="bg2">
                    <a:lumMod val="50000"/>
                  </a:schemeClr>
                </a:solidFill>
                <a:latin typeface="Avenir Next"/>
              </a:rPr>
              <a:t>Note: U.S. population percentages do not add to 100% due to rounding error.</a:t>
            </a:r>
            <a:endParaRPr lang="en-US" sz="1000" b="0" i="1" dirty="0">
              <a:solidFill>
                <a:schemeClr val="bg2">
                  <a:lumMod val="50000"/>
                </a:schemeClr>
              </a:solidFill>
              <a:latin typeface="Avenir Next"/>
            </a:endParaRPr>
          </a:p>
        </p:txBody>
      </p:sp>
      <p:graphicFrame>
        <p:nvGraphicFramePr>
          <p:cNvPr id="16" name="Chart 15">
            <a:extLst>
              <a:ext uri="{FF2B5EF4-FFF2-40B4-BE49-F238E27FC236}">
                <a16:creationId xmlns:a16="http://schemas.microsoft.com/office/drawing/2014/main" id="{05AD9249-5F61-BB42-8082-9EEE2DBF5EA1}"/>
              </a:ext>
            </a:extLst>
          </p:cNvPr>
          <p:cNvGraphicFramePr/>
          <p:nvPr>
            <p:extLst/>
          </p:nvPr>
        </p:nvGraphicFramePr>
        <p:xfrm>
          <a:off x="758232" y="5003277"/>
          <a:ext cx="850392" cy="795528"/>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74A6DA06-AA4E-4345-9C1E-F6985093AC43}"/>
              </a:ext>
            </a:extLst>
          </p:cNvPr>
          <p:cNvSpPr txBox="1"/>
          <p:nvPr/>
        </p:nvSpPr>
        <p:spPr>
          <a:xfrm>
            <a:off x="1511077" y="5132080"/>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72AC4D"/>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72AC4D"/>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72AC4D"/>
                </a:solidFill>
                <a:effectLst/>
                <a:uLnTx/>
                <a:uFillTx/>
                <a:latin typeface="Avenir Book"/>
                <a:ea typeface="ＭＳ Ｐゴシック" pitchFamily="-112" charset="-128"/>
                <a:cs typeface="+mn-cs"/>
              </a:rPr>
              <a:t>Respond</a:t>
            </a:r>
          </a:p>
        </p:txBody>
      </p:sp>
      <p:sp>
        <p:nvSpPr>
          <p:cNvPr id="19" name="TextBox 18">
            <a:extLst>
              <a:ext uri="{FF2B5EF4-FFF2-40B4-BE49-F238E27FC236}">
                <a16:creationId xmlns:a16="http://schemas.microsoft.com/office/drawing/2014/main" id="{7DCD31F1-B582-5841-911F-234483626EFD}"/>
              </a:ext>
            </a:extLst>
          </p:cNvPr>
          <p:cNvSpPr txBox="1"/>
          <p:nvPr/>
        </p:nvSpPr>
        <p:spPr>
          <a:xfrm>
            <a:off x="758232" y="5262573"/>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60%</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sp>
        <p:nvSpPr>
          <p:cNvPr id="20" name="Rectangle 19">
            <a:extLst>
              <a:ext uri="{FF2B5EF4-FFF2-40B4-BE49-F238E27FC236}">
                <a16:creationId xmlns:a16="http://schemas.microsoft.com/office/drawing/2014/main" id="{BEFC0C7E-959D-5345-964E-BD3159D3C299}"/>
              </a:ext>
            </a:extLst>
          </p:cNvPr>
          <p:cNvSpPr/>
          <p:nvPr/>
        </p:nvSpPr>
        <p:spPr>
          <a:xfrm>
            <a:off x="198795" y="810352"/>
            <a:ext cx="2834640" cy="2493367"/>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379367AB-3E21-2F4E-BE77-49FA7B5D0554}"/>
              </a:ext>
            </a:extLst>
          </p:cNvPr>
          <p:cNvSpPr txBox="1"/>
          <p:nvPr/>
        </p:nvSpPr>
        <p:spPr>
          <a:xfrm>
            <a:off x="454504" y="2003321"/>
            <a:ext cx="2370136" cy="323165"/>
          </a:xfrm>
          <a:prstGeom prst="rect">
            <a:avLst/>
          </a:prstGeom>
          <a:noFill/>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u="none" strike="noStrike" kern="1200" cap="none" spc="0" normalizeH="0" baseline="0" noProof="0" dirty="0">
                <a:ln>
                  <a:noFill/>
                </a:ln>
                <a:solidFill>
                  <a:prstClr val="black"/>
                </a:solidFill>
                <a:effectLst/>
                <a:uLnTx/>
                <a:uFillTx/>
                <a:latin typeface="Avenir Next" panose="020B0503020202020204" pitchFamily="34" charset="0"/>
                <a:ea typeface="ＭＳ Ｐゴシック" pitchFamily="-112" charset="-128"/>
              </a:rPr>
              <a:t>19% </a:t>
            </a:r>
            <a:r>
              <a:rPr kumimoji="0" lang="en-US" sz="1500" u="none" strike="noStrike" kern="1200" cap="none" spc="0" normalizeH="0" baseline="0" noProof="0" dirty="0">
                <a:ln>
                  <a:noFill/>
                </a:ln>
                <a:solidFill>
                  <a:prstClr val="black"/>
                </a:solidFill>
                <a:effectLst/>
                <a:uLnTx/>
                <a:uFillTx/>
                <a:latin typeface="Avenir Next" panose="020B0503020202020204" pitchFamily="34" charset="0"/>
                <a:ea typeface="ＭＳ Ｐゴシック" pitchFamily="-112" charset="-128"/>
              </a:rPr>
              <a:t>of U.S. Population</a:t>
            </a:r>
          </a:p>
        </p:txBody>
      </p:sp>
      <p:cxnSp>
        <p:nvCxnSpPr>
          <p:cNvPr id="22" name="Straight Connector 21">
            <a:extLst>
              <a:ext uri="{FF2B5EF4-FFF2-40B4-BE49-F238E27FC236}">
                <a16:creationId xmlns:a16="http://schemas.microsoft.com/office/drawing/2014/main" id="{F2877348-CB38-924A-A3B8-0DE4A33813CF}"/>
              </a:ext>
            </a:extLst>
          </p:cNvPr>
          <p:cNvCxnSpPr/>
          <p:nvPr/>
        </p:nvCxnSpPr>
        <p:spPr>
          <a:xfrm>
            <a:off x="368937" y="1955010"/>
            <a:ext cx="2560320" cy="0"/>
          </a:xfrm>
          <a:prstGeom prst="line">
            <a:avLst/>
          </a:prstGeom>
          <a:ln w="28575">
            <a:solidFill>
              <a:srgbClr val="CA4F59"/>
            </a:solidFill>
          </a:ln>
        </p:spPr>
        <p:style>
          <a:lnRef idx="3">
            <a:schemeClr val="accent4"/>
          </a:lnRef>
          <a:fillRef idx="0">
            <a:schemeClr val="accent4"/>
          </a:fillRef>
          <a:effectRef idx="2">
            <a:schemeClr val="accent4"/>
          </a:effectRef>
          <a:fontRef idx="minor">
            <a:schemeClr val="tx1"/>
          </a:fontRef>
        </p:style>
      </p:cxnSp>
      <p:sp>
        <p:nvSpPr>
          <p:cNvPr id="23" name="TextBox 22">
            <a:extLst>
              <a:ext uri="{FF2B5EF4-FFF2-40B4-BE49-F238E27FC236}">
                <a16:creationId xmlns:a16="http://schemas.microsoft.com/office/drawing/2014/main" id="{227CBAB4-DAFC-2D42-B5F8-FC778E06F990}"/>
              </a:ext>
            </a:extLst>
          </p:cNvPr>
          <p:cNvSpPr txBox="1"/>
          <p:nvPr/>
        </p:nvSpPr>
        <p:spPr>
          <a:xfrm>
            <a:off x="336544" y="1619497"/>
            <a:ext cx="2606057" cy="276999"/>
          </a:xfrm>
          <a:prstGeom prst="rect">
            <a:avLst/>
          </a:prstGeom>
          <a:noFill/>
          <a:effectLst/>
        </p:spPr>
        <p:txBody>
          <a:bodyPr wrap="square" lIns="0" tIns="0" rIns="0" bIns="0" rtlCol="0">
            <a:spAutoFit/>
          </a:bodyPr>
          <a:lstStyle/>
          <a:p>
            <a:pPr algn="ctr"/>
            <a:r>
              <a:rPr lang="en-US" b="1" dirty="0">
                <a:solidFill>
                  <a:srgbClr val="CA4F59"/>
                </a:solidFill>
                <a:latin typeface="Avenir Next Demi Bold" panose="020B0503020202020204" pitchFamily="34" charset="0"/>
              </a:rPr>
              <a:t>Eager Engagers</a:t>
            </a:r>
          </a:p>
        </p:txBody>
      </p:sp>
      <p:grpSp>
        <p:nvGrpSpPr>
          <p:cNvPr id="24" name="Group 23">
            <a:extLst>
              <a:ext uri="{FF2B5EF4-FFF2-40B4-BE49-F238E27FC236}">
                <a16:creationId xmlns:a16="http://schemas.microsoft.com/office/drawing/2014/main" id="{24DF277B-FDD6-2244-B59C-2D8F71A3C2F8}"/>
              </a:ext>
            </a:extLst>
          </p:cNvPr>
          <p:cNvGrpSpPr/>
          <p:nvPr/>
        </p:nvGrpSpPr>
        <p:grpSpPr>
          <a:xfrm>
            <a:off x="758232" y="2384643"/>
            <a:ext cx="1935932" cy="795528"/>
            <a:chOff x="682032" y="2576737"/>
            <a:chExt cx="1935932" cy="795528"/>
          </a:xfrm>
        </p:grpSpPr>
        <p:sp>
          <p:nvSpPr>
            <p:cNvPr id="25" name="TextBox 24">
              <a:extLst>
                <a:ext uri="{FF2B5EF4-FFF2-40B4-BE49-F238E27FC236}">
                  <a16:creationId xmlns:a16="http://schemas.microsoft.com/office/drawing/2014/main" id="{A7DD36E4-C747-544C-B906-6F04344D296E}"/>
                </a:ext>
              </a:extLst>
            </p:cNvPr>
            <p:cNvSpPr txBox="1"/>
            <p:nvPr/>
          </p:nvSpPr>
          <p:spPr>
            <a:xfrm>
              <a:off x="1434877" y="2714642"/>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CA4F59"/>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CA4F59"/>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CA4F59"/>
                  </a:solidFill>
                  <a:effectLst/>
                  <a:uLnTx/>
                  <a:uFillTx/>
                  <a:latin typeface="Avenir Book"/>
                  <a:ea typeface="ＭＳ Ｐゴシック" pitchFamily="-112" charset="-128"/>
                  <a:cs typeface="+mn-cs"/>
                </a:rPr>
                <a:t>Respond</a:t>
              </a:r>
            </a:p>
          </p:txBody>
        </p:sp>
        <p:graphicFrame>
          <p:nvGraphicFramePr>
            <p:cNvPr id="26" name="Chart 25">
              <a:extLst>
                <a:ext uri="{FF2B5EF4-FFF2-40B4-BE49-F238E27FC236}">
                  <a16:creationId xmlns:a16="http://schemas.microsoft.com/office/drawing/2014/main" id="{4816841E-912C-8F49-9A5B-9E2971C4CD69}"/>
                </a:ext>
              </a:extLst>
            </p:cNvPr>
            <p:cNvGraphicFramePr/>
            <p:nvPr>
              <p:extLst/>
            </p:nvPr>
          </p:nvGraphicFramePr>
          <p:xfrm>
            <a:off x="687800" y="2576737"/>
            <a:ext cx="850392" cy="795528"/>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303083F3-45D5-304A-A868-4AB6892BEDD8}"/>
                </a:ext>
              </a:extLst>
            </p:cNvPr>
            <p:cNvSpPr txBox="1"/>
            <p:nvPr/>
          </p:nvSpPr>
          <p:spPr>
            <a:xfrm>
              <a:off x="682032" y="2822464"/>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82%</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grpSp>
      <p:sp>
        <p:nvSpPr>
          <p:cNvPr id="28" name="TextBox 27">
            <a:extLst>
              <a:ext uri="{FF2B5EF4-FFF2-40B4-BE49-F238E27FC236}">
                <a16:creationId xmlns:a16="http://schemas.microsoft.com/office/drawing/2014/main" id="{B8ADDF59-211A-6047-A7A0-C52B45E74F3B}"/>
              </a:ext>
            </a:extLst>
          </p:cNvPr>
          <p:cNvSpPr txBox="1"/>
          <p:nvPr/>
        </p:nvSpPr>
        <p:spPr>
          <a:xfrm>
            <a:off x="3370053" y="2003320"/>
            <a:ext cx="2370136" cy="323165"/>
          </a:xfrm>
          <a:prstGeom prst="rect">
            <a:avLst/>
          </a:prstGeom>
          <a:noFill/>
          <a:effectLst/>
        </p:spPr>
        <p:txBody>
          <a:bodyPr wrap="square" rtlCol="0">
            <a:spAutoFit/>
          </a:bodyPr>
          <a:lstStyle/>
          <a:p>
            <a:pPr lvl="0" algn="ctr" fontAlgn="base">
              <a:spcBef>
                <a:spcPct val="0"/>
              </a:spcBef>
              <a:spcAft>
                <a:spcPct val="0"/>
              </a:spcAft>
              <a:defRPr/>
            </a:pPr>
            <a:r>
              <a:rPr lang="en-US" sz="1500" b="1" dirty="0">
                <a:solidFill>
                  <a:prstClr val="black"/>
                </a:solidFill>
                <a:latin typeface="Avenir Next" panose="020B0503020202020204" pitchFamily="34" charset="0"/>
                <a:ea typeface="ＭＳ Ｐゴシック" pitchFamily="-112" charset="-128"/>
              </a:rPr>
              <a:t>32% </a:t>
            </a:r>
            <a:r>
              <a:rPr lang="en-US" sz="1500" dirty="0">
                <a:solidFill>
                  <a:prstClr val="black"/>
                </a:solidFill>
                <a:latin typeface="Avenir Next" panose="020B0503020202020204" pitchFamily="34" charset="0"/>
                <a:ea typeface="ＭＳ Ｐゴシック" pitchFamily="-112" charset="-128"/>
              </a:rPr>
              <a:t>of U.S. Population</a:t>
            </a:r>
          </a:p>
        </p:txBody>
      </p:sp>
      <p:cxnSp>
        <p:nvCxnSpPr>
          <p:cNvPr id="29" name="Straight Connector 28">
            <a:extLst>
              <a:ext uri="{FF2B5EF4-FFF2-40B4-BE49-F238E27FC236}">
                <a16:creationId xmlns:a16="http://schemas.microsoft.com/office/drawing/2014/main" id="{DC36E5A3-EFB5-C845-BE70-5FE5A06D1D10}"/>
              </a:ext>
            </a:extLst>
          </p:cNvPr>
          <p:cNvCxnSpPr/>
          <p:nvPr/>
        </p:nvCxnSpPr>
        <p:spPr>
          <a:xfrm>
            <a:off x="3284486" y="1956918"/>
            <a:ext cx="2560320" cy="0"/>
          </a:xfrm>
          <a:prstGeom prst="line">
            <a:avLst/>
          </a:prstGeom>
          <a:ln w="28575">
            <a:solidFill>
              <a:srgbClr val="F58D44"/>
            </a:solidFill>
          </a:ln>
        </p:spPr>
        <p:style>
          <a:lnRef idx="3">
            <a:schemeClr val="accent4"/>
          </a:lnRef>
          <a:fillRef idx="0">
            <a:schemeClr val="accent4"/>
          </a:fillRef>
          <a:effectRef idx="2">
            <a:schemeClr val="accent4"/>
          </a:effectRef>
          <a:fontRef idx="minor">
            <a:schemeClr val="tx1"/>
          </a:fontRef>
        </p:style>
      </p:cxnSp>
      <p:sp>
        <p:nvSpPr>
          <p:cNvPr id="30" name="TextBox 29">
            <a:extLst>
              <a:ext uri="{FF2B5EF4-FFF2-40B4-BE49-F238E27FC236}">
                <a16:creationId xmlns:a16="http://schemas.microsoft.com/office/drawing/2014/main" id="{70829197-9749-0242-8A16-4016B4E62ABB}"/>
              </a:ext>
            </a:extLst>
          </p:cNvPr>
          <p:cNvSpPr txBox="1"/>
          <p:nvPr/>
        </p:nvSpPr>
        <p:spPr>
          <a:xfrm>
            <a:off x="3268972" y="1616645"/>
            <a:ext cx="2606057" cy="276999"/>
          </a:xfrm>
          <a:prstGeom prst="rect">
            <a:avLst/>
          </a:prstGeom>
          <a:noFill/>
          <a:effectLst/>
        </p:spPr>
        <p:txBody>
          <a:bodyPr wrap="square" lIns="0" tIns="0" rIns="0" bIns="0" rtlCol="0">
            <a:spAutoFit/>
          </a:bodyPr>
          <a:lstStyle/>
          <a:p>
            <a:pPr algn="ctr"/>
            <a:r>
              <a:rPr lang="en-US" b="1" dirty="0">
                <a:solidFill>
                  <a:srgbClr val="F58D44"/>
                </a:solidFill>
                <a:latin typeface="Avenir Next Demi Bold" panose="020B0503020202020204" pitchFamily="34" charset="0"/>
              </a:rPr>
              <a:t>Fence Sitters</a:t>
            </a:r>
          </a:p>
        </p:txBody>
      </p:sp>
      <p:graphicFrame>
        <p:nvGraphicFramePr>
          <p:cNvPr id="31" name="Chart 30">
            <a:extLst>
              <a:ext uri="{FF2B5EF4-FFF2-40B4-BE49-F238E27FC236}">
                <a16:creationId xmlns:a16="http://schemas.microsoft.com/office/drawing/2014/main" id="{F4B60720-54C7-E64C-A63F-01CBAA67DBFE}"/>
              </a:ext>
            </a:extLst>
          </p:cNvPr>
          <p:cNvGraphicFramePr/>
          <p:nvPr>
            <p:extLst/>
          </p:nvPr>
        </p:nvGraphicFramePr>
        <p:xfrm>
          <a:off x="3606665" y="2384643"/>
          <a:ext cx="853529" cy="798593"/>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a:extLst>
              <a:ext uri="{FF2B5EF4-FFF2-40B4-BE49-F238E27FC236}">
                <a16:creationId xmlns:a16="http://schemas.microsoft.com/office/drawing/2014/main" id="{F9D66770-263C-C143-BD27-685ED7E8FF6F}"/>
              </a:ext>
            </a:extLst>
          </p:cNvPr>
          <p:cNvSpPr txBox="1"/>
          <p:nvPr/>
        </p:nvSpPr>
        <p:spPr>
          <a:xfrm>
            <a:off x="6295605" y="2000834"/>
            <a:ext cx="2370136" cy="323165"/>
          </a:xfrm>
          <a:prstGeom prst="rect">
            <a:avLst/>
          </a:prstGeom>
          <a:noFill/>
          <a:effectLst/>
        </p:spPr>
        <p:txBody>
          <a:bodyPr wrap="square" rtlCol="0">
            <a:spAutoFit/>
          </a:bodyPr>
          <a:lstStyle/>
          <a:p>
            <a:pPr lvl="0" algn="ctr" fontAlgn="base">
              <a:spcBef>
                <a:spcPct val="0"/>
              </a:spcBef>
              <a:spcAft>
                <a:spcPct val="0"/>
              </a:spcAft>
              <a:defRPr/>
            </a:pPr>
            <a:r>
              <a:rPr lang="en-US" sz="1500" b="1" dirty="0">
                <a:solidFill>
                  <a:prstClr val="black"/>
                </a:solidFill>
                <a:latin typeface="Avenir Next" panose="020B0503020202020204" pitchFamily="34" charset="0"/>
                <a:ea typeface="ＭＳ Ｐゴシック" pitchFamily="-112" charset="-128"/>
              </a:rPr>
              <a:t>15% </a:t>
            </a:r>
            <a:r>
              <a:rPr lang="en-US" sz="1500" dirty="0">
                <a:solidFill>
                  <a:prstClr val="black"/>
                </a:solidFill>
                <a:latin typeface="Avenir Next" panose="020B0503020202020204" pitchFamily="34" charset="0"/>
                <a:ea typeface="ＭＳ Ｐゴシック" pitchFamily="-112" charset="-128"/>
              </a:rPr>
              <a:t>of U.S. Population</a:t>
            </a:r>
          </a:p>
        </p:txBody>
      </p:sp>
      <p:cxnSp>
        <p:nvCxnSpPr>
          <p:cNvPr id="33" name="Straight Connector 32">
            <a:extLst>
              <a:ext uri="{FF2B5EF4-FFF2-40B4-BE49-F238E27FC236}">
                <a16:creationId xmlns:a16="http://schemas.microsoft.com/office/drawing/2014/main" id="{A3DBB2E7-1C11-0B45-9932-AEEC393B3A9F}"/>
              </a:ext>
            </a:extLst>
          </p:cNvPr>
          <p:cNvCxnSpPr/>
          <p:nvPr/>
        </p:nvCxnSpPr>
        <p:spPr>
          <a:xfrm>
            <a:off x="6247261" y="1956373"/>
            <a:ext cx="2560320" cy="0"/>
          </a:xfrm>
          <a:prstGeom prst="line">
            <a:avLst/>
          </a:prstGeom>
          <a:ln w="28575">
            <a:solidFill>
              <a:srgbClr val="FFC000"/>
            </a:solidFill>
          </a:ln>
        </p:spPr>
        <p:style>
          <a:lnRef idx="3">
            <a:schemeClr val="accent4"/>
          </a:lnRef>
          <a:fillRef idx="0">
            <a:schemeClr val="accent4"/>
          </a:fillRef>
          <a:effectRef idx="2">
            <a:schemeClr val="accent4"/>
          </a:effectRef>
          <a:fontRef idx="minor">
            <a:schemeClr val="tx1"/>
          </a:fontRef>
        </p:style>
      </p:cxnSp>
      <p:sp>
        <p:nvSpPr>
          <p:cNvPr id="34" name="TextBox 33">
            <a:extLst>
              <a:ext uri="{FF2B5EF4-FFF2-40B4-BE49-F238E27FC236}">
                <a16:creationId xmlns:a16="http://schemas.microsoft.com/office/drawing/2014/main" id="{6E089289-1322-F048-8D91-73D25D6099F2}"/>
              </a:ext>
            </a:extLst>
          </p:cNvPr>
          <p:cNvSpPr txBox="1"/>
          <p:nvPr/>
        </p:nvSpPr>
        <p:spPr>
          <a:xfrm>
            <a:off x="6224393" y="1616644"/>
            <a:ext cx="2606057" cy="276999"/>
          </a:xfrm>
          <a:prstGeom prst="rect">
            <a:avLst/>
          </a:prstGeom>
          <a:noFill/>
          <a:effectLst/>
        </p:spPr>
        <p:txBody>
          <a:bodyPr wrap="square" lIns="0" tIns="0" rIns="0" bIns="0" rtlCol="0">
            <a:spAutoFit/>
          </a:bodyPr>
          <a:lstStyle/>
          <a:p>
            <a:pPr algn="ctr"/>
            <a:r>
              <a:rPr lang="en-US" b="1" dirty="0">
                <a:solidFill>
                  <a:srgbClr val="FFC000"/>
                </a:solidFill>
                <a:latin typeface="Avenir Next Demi Bold" panose="020B0503020202020204" pitchFamily="34" charset="0"/>
              </a:rPr>
              <a:t>Confidentiality Minded</a:t>
            </a:r>
          </a:p>
        </p:txBody>
      </p:sp>
      <p:graphicFrame>
        <p:nvGraphicFramePr>
          <p:cNvPr id="35" name="Chart 34">
            <a:extLst>
              <a:ext uri="{FF2B5EF4-FFF2-40B4-BE49-F238E27FC236}">
                <a16:creationId xmlns:a16="http://schemas.microsoft.com/office/drawing/2014/main" id="{08AF815E-E358-224B-9BE6-E1F73BA2CAE9}"/>
              </a:ext>
            </a:extLst>
          </p:cNvPr>
          <p:cNvGraphicFramePr/>
          <p:nvPr>
            <p:extLst/>
          </p:nvPr>
        </p:nvGraphicFramePr>
        <p:xfrm>
          <a:off x="6531771" y="2384710"/>
          <a:ext cx="850392" cy="795528"/>
        </p:xfrm>
        <a:graphic>
          <a:graphicData uri="http://schemas.openxmlformats.org/drawingml/2006/chart">
            <c:chart xmlns:c="http://schemas.openxmlformats.org/drawingml/2006/chart" xmlns:r="http://schemas.openxmlformats.org/officeDocument/2006/relationships" r:id="rId8"/>
          </a:graphicData>
        </a:graphic>
      </p:graphicFrame>
      <p:sp>
        <p:nvSpPr>
          <p:cNvPr id="36" name="TextBox 35">
            <a:extLst>
              <a:ext uri="{FF2B5EF4-FFF2-40B4-BE49-F238E27FC236}">
                <a16:creationId xmlns:a16="http://schemas.microsoft.com/office/drawing/2014/main" id="{08EDD138-6562-214C-88A9-525389774987}"/>
              </a:ext>
            </a:extLst>
          </p:cNvPr>
          <p:cNvSpPr txBox="1"/>
          <p:nvPr/>
        </p:nvSpPr>
        <p:spPr>
          <a:xfrm>
            <a:off x="6528780" y="2621488"/>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63%</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graphicFrame>
        <p:nvGraphicFramePr>
          <p:cNvPr id="37" name="Chart 36">
            <a:extLst>
              <a:ext uri="{FF2B5EF4-FFF2-40B4-BE49-F238E27FC236}">
                <a16:creationId xmlns:a16="http://schemas.microsoft.com/office/drawing/2014/main" id="{751D53F6-C00F-F34B-8E26-943A65545272}"/>
              </a:ext>
            </a:extLst>
          </p:cNvPr>
          <p:cNvGraphicFramePr/>
          <p:nvPr>
            <p:extLst/>
          </p:nvPr>
        </p:nvGraphicFramePr>
        <p:xfrm>
          <a:off x="3609655" y="5017576"/>
          <a:ext cx="853529" cy="798593"/>
        </p:xfrm>
        <a:graphic>
          <a:graphicData uri="http://schemas.openxmlformats.org/drawingml/2006/chart">
            <c:chart xmlns:c="http://schemas.openxmlformats.org/drawingml/2006/chart" xmlns:r="http://schemas.openxmlformats.org/officeDocument/2006/relationships" r:id="rId9"/>
          </a:graphicData>
        </a:graphic>
      </p:graphicFrame>
      <p:sp>
        <p:nvSpPr>
          <p:cNvPr id="39" name="Rectangle 38">
            <a:extLst>
              <a:ext uri="{FF2B5EF4-FFF2-40B4-BE49-F238E27FC236}">
                <a16:creationId xmlns:a16="http://schemas.microsoft.com/office/drawing/2014/main" id="{BEB1DC2F-201B-6643-99FF-365CCB6BD438}"/>
              </a:ext>
            </a:extLst>
          </p:cNvPr>
          <p:cNvSpPr/>
          <p:nvPr/>
        </p:nvSpPr>
        <p:spPr>
          <a:xfrm>
            <a:off x="6110101" y="810352"/>
            <a:ext cx="2834640" cy="2493367"/>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F368FBEA-24BA-604D-AEAD-971665E4F024}"/>
              </a:ext>
            </a:extLst>
          </p:cNvPr>
          <p:cNvSpPr txBox="1"/>
          <p:nvPr/>
        </p:nvSpPr>
        <p:spPr>
          <a:xfrm>
            <a:off x="4356879" y="2522548"/>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F58D44"/>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F58D44"/>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F58D44"/>
                </a:solidFill>
                <a:effectLst/>
                <a:uLnTx/>
                <a:uFillTx/>
                <a:latin typeface="Avenir Book"/>
                <a:ea typeface="ＭＳ Ｐゴシック" pitchFamily="-112" charset="-128"/>
                <a:cs typeface="+mn-cs"/>
              </a:rPr>
              <a:t>Respond</a:t>
            </a:r>
          </a:p>
        </p:txBody>
      </p:sp>
      <p:sp>
        <p:nvSpPr>
          <p:cNvPr id="42" name="TextBox 41">
            <a:extLst>
              <a:ext uri="{FF2B5EF4-FFF2-40B4-BE49-F238E27FC236}">
                <a16:creationId xmlns:a16="http://schemas.microsoft.com/office/drawing/2014/main" id="{041E2210-66DA-9F43-B1F9-AF255E0BD8BF}"/>
              </a:ext>
            </a:extLst>
          </p:cNvPr>
          <p:cNvSpPr txBox="1"/>
          <p:nvPr/>
        </p:nvSpPr>
        <p:spPr>
          <a:xfrm>
            <a:off x="3604034" y="2630370"/>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71%</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sp>
        <p:nvSpPr>
          <p:cNvPr id="43" name="TextBox 42">
            <a:extLst>
              <a:ext uri="{FF2B5EF4-FFF2-40B4-BE49-F238E27FC236}">
                <a16:creationId xmlns:a16="http://schemas.microsoft.com/office/drawing/2014/main" id="{1626BC21-635B-DC4A-A482-D717ACCD1974}"/>
              </a:ext>
            </a:extLst>
          </p:cNvPr>
          <p:cNvSpPr txBox="1"/>
          <p:nvPr/>
        </p:nvSpPr>
        <p:spPr>
          <a:xfrm>
            <a:off x="7312606" y="2524081"/>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FFC000"/>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FFC000"/>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FFC000"/>
                </a:solidFill>
                <a:effectLst/>
                <a:uLnTx/>
                <a:uFillTx/>
                <a:latin typeface="Avenir Book"/>
                <a:ea typeface="ＭＳ Ｐゴシック" pitchFamily="-112" charset="-128"/>
                <a:cs typeface="+mn-cs"/>
              </a:rPr>
              <a:t>Respond</a:t>
            </a:r>
          </a:p>
        </p:txBody>
      </p:sp>
      <p:sp>
        <p:nvSpPr>
          <p:cNvPr id="44" name="Rectangle 43">
            <a:extLst>
              <a:ext uri="{FF2B5EF4-FFF2-40B4-BE49-F238E27FC236}">
                <a16:creationId xmlns:a16="http://schemas.microsoft.com/office/drawing/2014/main" id="{BDBA78CD-9F38-EB41-84DD-814BC6FAD1BD}"/>
              </a:ext>
            </a:extLst>
          </p:cNvPr>
          <p:cNvSpPr/>
          <p:nvPr/>
        </p:nvSpPr>
        <p:spPr>
          <a:xfrm>
            <a:off x="198795" y="3425898"/>
            <a:ext cx="2834640" cy="2496312"/>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15CEFF2B-3642-FF4E-A76A-0587952BE52F}"/>
              </a:ext>
            </a:extLst>
          </p:cNvPr>
          <p:cNvSpPr txBox="1"/>
          <p:nvPr/>
        </p:nvSpPr>
        <p:spPr>
          <a:xfrm>
            <a:off x="454504" y="4612853"/>
            <a:ext cx="2370136" cy="323165"/>
          </a:xfrm>
          <a:prstGeom prst="rect">
            <a:avLst/>
          </a:prstGeom>
          <a:noFill/>
          <a:effectLst/>
        </p:spPr>
        <p:txBody>
          <a:bodyPr wrap="square" rtlCol="0">
            <a:spAutoFit/>
          </a:bodyPr>
          <a:lstStyle/>
          <a:p>
            <a:pPr lvl="0" algn="ctr" fontAlgn="base">
              <a:spcBef>
                <a:spcPct val="0"/>
              </a:spcBef>
              <a:spcAft>
                <a:spcPct val="0"/>
              </a:spcAft>
              <a:defRPr/>
            </a:pPr>
            <a:r>
              <a:rPr lang="en-US" sz="1500" b="1" dirty="0">
                <a:solidFill>
                  <a:prstClr val="black"/>
                </a:solidFill>
                <a:latin typeface="Avenir Next" panose="020B0503020202020204" pitchFamily="34" charset="0"/>
                <a:ea typeface="ＭＳ Ｐゴシック" pitchFamily="-112" charset="-128"/>
              </a:rPr>
              <a:t>9% </a:t>
            </a:r>
            <a:r>
              <a:rPr lang="en-US" sz="1500" dirty="0">
                <a:solidFill>
                  <a:prstClr val="black"/>
                </a:solidFill>
                <a:latin typeface="Avenir Next" panose="020B0503020202020204" pitchFamily="34" charset="0"/>
                <a:ea typeface="ＭＳ Ｐゴシック" pitchFamily="-112" charset="-128"/>
              </a:rPr>
              <a:t>of U.S. Population</a:t>
            </a:r>
          </a:p>
        </p:txBody>
      </p:sp>
      <p:cxnSp>
        <p:nvCxnSpPr>
          <p:cNvPr id="46" name="Straight Connector 45">
            <a:extLst>
              <a:ext uri="{FF2B5EF4-FFF2-40B4-BE49-F238E27FC236}">
                <a16:creationId xmlns:a16="http://schemas.microsoft.com/office/drawing/2014/main" id="{B960C9BA-16B1-3F4B-BAC8-C141A2C7C38F}"/>
              </a:ext>
            </a:extLst>
          </p:cNvPr>
          <p:cNvCxnSpPr/>
          <p:nvPr/>
        </p:nvCxnSpPr>
        <p:spPr>
          <a:xfrm>
            <a:off x="368937" y="4564542"/>
            <a:ext cx="2560320" cy="0"/>
          </a:xfrm>
          <a:prstGeom prst="line">
            <a:avLst/>
          </a:prstGeom>
          <a:ln w="28575">
            <a:solidFill>
              <a:srgbClr val="72AC4D"/>
            </a:solidFill>
          </a:ln>
        </p:spPr>
        <p:style>
          <a:lnRef idx="3">
            <a:schemeClr val="accent4"/>
          </a:lnRef>
          <a:fillRef idx="0">
            <a:schemeClr val="accent4"/>
          </a:fillRef>
          <a:effectRef idx="2">
            <a:schemeClr val="accent4"/>
          </a:effectRef>
          <a:fontRef idx="minor">
            <a:schemeClr val="tx1"/>
          </a:fontRef>
        </p:style>
      </p:cxnSp>
      <p:sp>
        <p:nvSpPr>
          <p:cNvPr id="47" name="TextBox 46">
            <a:extLst>
              <a:ext uri="{FF2B5EF4-FFF2-40B4-BE49-F238E27FC236}">
                <a16:creationId xmlns:a16="http://schemas.microsoft.com/office/drawing/2014/main" id="{D06C262A-C7E5-B84E-AE03-C7D0FD81EF02}"/>
              </a:ext>
            </a:extLst>
          </p:cNvPr>
          <p:cNvSpPr txBox="1"/>
          <p:nvPr/>
        </p:nvSpPr>
        <p:spPr>
          <a:xfrm>
            <a:off x="336544" y="4229029"/>
            <a:ext cx="2606057" cy="276999"/>
          </a:xfrm>
          <a:prstGeom prst="rect">
            <a:avLst/>
          </a:prstGeom>
          <a:noFill/>
          <a:effectLst/>
        </p:spPr>
        <p:txBody>
          <a:bodyPr wrap="square" lIns="0" tIns="0" rIns="0" bIns="0" rtlCol="0">
            <a:spAutoFit/>
          </a:bodyPr>
          <a:lstStyle/>
          <a:p>
            <a:pPr algn="ctr"/>
            <a:r>
              <a:rPr lang="en-US" b="1" dirty="0">
                <a:solidFill>
                  <a:srgbClr val="72AC4D"/>
                </a:solidFill>
                <a:latin typeface="Avenir Next Demi Bold" panose="020B0503020202020204" pitchFamily="34" charset="0"/>
              </a:rPr>
              <a:t>Head Nodders</a:t>
            </a:r>
          </a:p>
        </p:txBody>
      </p:sp>
      <p:sp>
        <p:nvSpPr>
          <p:cNvPr id="48" name="TextBox 47">
            <a:extLst>
              <a:ext uri="{FF2B5EF4-FFF2-40B4-BE49-F238E27FC236}">
                <a16:creationId xmlns:a16="http://schemas.microsoft.com/office/drawing/2014/main" id="{E2EC49A4-D5EC-6E4E-AE68-8241E08EEF62}"/>
              </a:ext>
            </a:extLst>
          </p:cNvPr>
          <p:cNvSpPr txBox="1"/>
          <p:nvPr/>
        </p:nvSpPr>
        <p:spPr>
          <a:xfrm>
            <a:off x="3370053" y="4611775"/>
            <a:ext cx="2370136" cy="323165"/>
          </a:xfrm>
          <a:prstGeom prst="rect">
            <a:avLst/>
          </a:prstGeom>
          <a:noFill/>
          <a:effectLst/>
        </p:spPr>
        <p:txBody>
          <a:bodyPr wrap="square" rtlCol="0">
            <a:spAutoFit/>
          </a:bodyPr>
          <a:lstStyle/>
          <a:p>
            <a:pPr lvl="0" algn="ctr" fontAlgn="base">
              <a:spcBef>
                <a:spcPct val="0"/>
              </a:spcBef>
              <a:spcAft>
                <a:spcPct val="0"/>
              </a:spcAft>
              <a:defRPr/>
            </a:pPr>
            <a:r>
              <a:rPr lang="en-US" sz="1500" b="1" dirty="0">
                <a:solidFill>
                  <a:prstClr val="black"/>
                </a:solidFill>
                <a:latin typeface="Avenir Next" panose="020B0503020202020204" pitchFamily="34" charset="0"/>
                <a:ea typeface="ＭＳ Ｐゴシック" pitchFamily="-112" charset="-128"/>
              </a:rPr>
              <a:t>14% </a:t>
            </a:r>
            <a:r>
              <a:rPr lang="en-US" sz="1500" dirty="0">
                <a:solidFill>
                  <a:prstClr val="black"/>
                </a:solidFill>
                <a:latin typeface="Avenir Next" panose="020B0503020202020204" pitchFamily="34" charset="0"/>
                <a:ea typeface="ＭＳ Ｐゴシック" pitchFamily="-112" charset="-128"/>
              </a:rPr>
              <a:t>of U.S. Population</a:t>
            </a:r>
          </a:p>
        </p:txBody>
      </p:sp>
      <p:cxnSp>
        <p:nvCxnSpPr>
          <p:cNvPr id="49" name="Straight Connector 48">
            <a:extLst>
              <a:ext uri="{FF2B5EF4-FFF2-40B4-BE49-F238E27FC236}">
                <a16:creationId xmlns:a16="http://schemas.microsoft.com/office/drawing/2014/main" id="{83D8BD33-75D5-B949-B948-34F9E717FDE2}"/>
              </a:ext>
            </a:extLst>
          </p:cNvPr>
          <p:cNvCxnSpPr/>
          <p:nvPr/>
        </p:nvCxnSpPr>
        <p:spPr>
          <a:xfrm>
            <a:off x="3284486" y="4566055"/>
            <a:ext cx="2560320" cy="0"/>
          </a:xfrm>
          <a:prstGeom prst="line">
            <a:avLst/>
          </a:prstGeom>
          <a:ln w="28575">
            <a:solidFill>
              <a:srgbClr val="063B9B"/>
            </a:solidFill>
          </a:ln>
        </p:spPr>
        <p:style>
          <a:lnRef idx="3">
            <a:schemeClr val="accent4"/>
          </a:lnRef>
          <a:fillRef idx="0">
            <a:schemeClr val="accent4"/>
          </a:fillRef>
          <a:effectRef idx="2">
            <a:schemeClr val="accent4"/>
          </a:effectRef>
          <a:fontRef idx="minor">
            <a:schemeClr val="tx1"/>
          </a:fontRef>
        </p:style>
      </p:cxnSp>
      <p:sp>
        <p:nvSpPr>
          <p:cNvPr id="50" name="TextBox 49">
            <a:extLst>
              <a:ext uri="{FF2B5EF4-FFF2-40B4-BE49-F238E27FC236}">
                <a16:creationId xmlns:a16="http://schemas.microsoft.com/office/drawing/2014/main" id="{CD201E96-581E-6C41-97CB-9EA5DEFBCE7C}"/>
              </a:ext>
            </a:extLst>
          </p:cNvPr>
          <p:cNvSpPr txBox="1"/>
          <p:nvPr/>
        </p:nvSpPr>
        <p:spPr>
          <a:xfrm>
            <a:off x="3252093" y="4233672"/>
            <a:ext cx="2606057" cy="276999"/>
          </a:xfrm>
          <a:prstGeom prst="rect">
            <a:avLst/>
          </a:prstGeom>
          <a:noFill/>
          <a:effectLst/>
        </p:spPr>
        <p:txBody>
          <a:bodyPr wrap="square" lIns="0" tIns="0" rIns="0" bIns="0" rtlCol="0">
            <a:spAutoFit/>
          </a:bodyPr>
          <a:lstStyle/>
          <a:p>
            <a:pPr algn="ctr"/>
            <a:r>
              <a:rPr lang="en-US" b="1" dirty="0">
                <a:solidFill>
                  <a:srgbClr val="063B9B"/>
                </a:solidFill>
                <a:latin typeface="Avenir Next Demi Bold" panose="020B0503020202020204" pitchFamily="34" charset="0"/>
              </a:rPr>
              <a:t>Wary Skeptics</a:t>
            </a:r>
          </a:p>
        </p:txBody>
      </p:sp>
      <p:sp>
        <p:nvSpPr>
          <p:cNvPr id="51" name="Rectangle 50">
            <a:extLst>
              <a:ext uri="{FF2B5EF4-FFF2-40B4-BE49-F238E27FC236}">
                <a16:creationId xmlns:a16="http://schemas.microsoft.com/office/drawing/2014/main" id="{55EEF225-BC02-1B4A-86A7-331BC3F622D6}"/>
              </a:ext>
            </a:extLst>
          </p:cNvPr>
          <p:cNvSpPr/>
          <p:nvPr/>
        </p:nvSpPr>
        <p:spPr>
          <a:xfrm>
            <a:off x="3154448" y="3426048"/>
            <a:ext cx="2834640" cy="2496312"/>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9D4AC744-B613-D548-AA04-3BF383946A69}"/>
              </a:ext>
            </a:extLst>
          </p:cNvPr>
          <p:cNvSpPr txBox="1"/>
          <p:nvPr/>
        </p:nvSpPr>
        <p:spPr>
          <a:xfrm>
            <a:off x="4356879" y="5139575"/>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063B9B"/>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063B9B"/>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063B9B"/>
                </a:solidFill>
                <a:effectLst/>
                <a:uLnTx/>
                <a:uFillTx/>
                <a:latin typeface="Avenir Book"/>
                <a:ea typeface="ＭＳ Ｐゴシック" pitchFamily="-112" charset="-128"/>
                <a:cs typeface="+mn-cs"/>
              </a:rPr>
              <a:t>Respond</a:t>
            </a:r>
          </a:p>
        </p:txBody>
      </p:sp>
      <p:sp>
        <p:nvSpPr>
          <p:cNvPr id="54" name="TextBox 53">
            <a:extLst>
              <a:ext uri="{FF2B5EF4-FFF2-40B4-BE49-F238E27FC236}">
                <a16:creationId xmlns:a16="http://schemas.microsoft.com/office/drawing/2014/main" id="{91F13156-8415-0745-BAE2-FBD63DFEF9B4}"/>
              </a:ext>
            </a:extLst>
          </p:cNvPr>
          <p:cNvSpPr txBox="1"/>
          <p:nvPr/>
        </p:nvSpPr>
        <p:spPr>
          <a:xfrm>
            <a:off x="3619024" y="5270068"/>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59%</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sp>
        <p:nvSpPr>
          <p:cNvPr id="55" name="TextBox 54">
            <a:extLst>
              <a:ext uri="{FF2B5EF4-FFF2-40B4-BE49-F238E27FC236}">
                <a16:creationId xmlns:a16="http://schemas.microsoft.com/office/drawing/2014/main" id="{AC9CC1E9-7357-5B49-9D22-B75B0EA8563B}"/>
              </a:ext>
            </a:extLst>
          </p:cNvPr>
          <p:cNvSpPr txBox="1"/>
          <p:nvPr/>
        </p:nvSpPr>
        <p:spPr>
          <a:xfrm>
            <a:off x="6295605" y="4610366"/>
            <a:ext cx="2370136" cy="323165"/>
          </a:xfrm>
          <a:prstGeom prst="rect">
            <a:avLst/>
          </a:prstGeom>
          <a:noFill/>
          <a:effectLst/>
        </p:spPr>
        <p:txBody>
          <a:bodyPr wrap="square" rtlCol="0">
            <a:spAutoFit/>
          </a:bodyPr>
          <a:lstStyle/>
          <a:p>
            <a:pPr lvl="0" algn="ctr" fontAlgn="base">
              <a:spcBef>
                <a:spcPct val="0"/>
              </a:spcBef>
              <a:spcAft>
                <a:spcPct val="0"/>
              </a:spcAft>
              <a:defRPr/>
            </a:pPr>
            <a:r>
              <a:rPr lang="en-US" sz="1500" b="1" dirty="0">
                <a:solidFill>
                  <a:prstClr val="black"/>
                </a:solidFill>
                <a:latin typeface="Avenir Next" panose="020B0503020202020204" pitchFamily="34" charset="0"/>
                <a:ea typeface="ＭＳ Ｐゴシック" pitchFamily="-112" charset="-128"/>
              </a:rPr>
              <a:t>10% </a:t>
            </a:r>
            <a:r>
              <a:rPr lang="en-US" sz="1500" dirty="0">
                <a:solidFill>
                  <a:prstClr val="black"/>
                </a:solidFill>
                <a:latin typeface="Avenir Next" panose="020B0503020202020204" pitchFamily="34" charset="0"/>
                <a:ea typeface="ＭＳ Ｐゴシック" pitchFamily="-112" charset="-128"/>
              </a:rPr>
              <a:t>of U.S. Population</a:t>
            </a:r>
          </a:p>
        </p:txBody>
      </p:sp>
      <p:cxnSp>
        <p:nvCxnSpPr>
          <p:cNvPr id="56" name="Straight Connector 55">
            <a:extLst>
              <a:ext uri="{FF2B5EF4-FFF2-40B4-BE49-F238E27FC236}">
                <a16:creationId xmlns:a16="http://schemas.microsoft.com/office/drawing/2014/main" id="{45208BFA-E911-8046-957D-44C87BDCEF24}"/>
              </a:ext>
            </a:extLst>
          </p:cNvPr>
          <p:cNvCxnSpPr/>
          <p:nvPr/>
        </p:nvCxnSpPr>
        <p:spPr>
          <a:xfrm>
            <a:off x="6247261" y="4565905"/>
            <a:ext cx="2560320" cy="0"/>
          </a:xfrm>
          <a:prstGeom prst="line">
            <a:avLst/>
          </a:prstGeom>
          <a:ln w="28575">
            <a:solidFill>
              <a:srgbClr val="663576"/>
            </a:solidFill>
          </a:ln>
        </p:spPr>
        <p:style>
          <a:lnRef idx="3">
            <a:schemeClr val="accent4"/>
          </a:lnRef>
          <a:fillRef idx="0">
            <a:schemeClr val="accent4"/>
          </a:fillRef>
          <a:effectRef idx="2">
            <a:schemeClr val="accent4"/>
          </a:effectRef>
          <a:fontRef idx="minor">
            <a:schemeClr val="tx1"/>
          </a:fontRef>
        </p:style>
      </p:cxnSp>
      <p:sp>
        <p:nvSpPr>
          <p:cNvPr id="57" name="TextBox 56">
            <a:extLst>
              <a:ext uri="{FF2B5EF4-FFF2-40B4-BE49-F238E27FC236}">
                <a16:creationId xmlns:a16="http://schemas.microsoft.com/office/drawing/2014/main" id="{ABB67B66-A81A-0542-AB26-5FF27655B1F4}"/>
              </a:ext>
            </a:extLst>
          </p:cNvPr>
          <p:cNvSpPr txBox="1"/>
          <p:nvPr/>
        </p:nvSpPr>
        <p:spPr>
          <a:xfrm>
            <a:off x="6224393" y="4242802"/>
            <a:ext cx="2606057" cy="276999"/>
          </a:xfrm>
          <a:prstGeom prst="rect">
            <a:avLst/>
          </a:prstGeom>
          <a:noFill/>
          <a:effectLst/>
        </p:spPr>
        <p:txBody>
          <a:bodyPr wrap="square" lIns="0" tIns="0" rIns="0" bIns="0" rtlCol="0">
            <a:spAutoFit/>
          </a:bodyPr>
          <a:lstStyle/>
          <a:p>
            <a:pPr algn="ctr"/>
            <a:r>
              <a:rPr lang="en-US" b="1" dirty="0">
                <a:solidFill>
                  <a:srgbClr val="663576"/>
                </a:solidFill>
                <a:latin typeface="Avenir Next Demi Bold" panose="020B0503020202020204" pitchFamily="34" charset="0"/>
              </a:rPr>
              <a:t>Disconnected Doubters</a:t>
            </a:r>
          </a:p>
        </p:txBody>
      </p:sp>
      <p:sp>
        <p:nvSpPr>
          <p:cNvPr id="58" name="Rectangle 57">
            <a:extLst>
              <a:ext uri="{FF2B5EF4-FFF2-40B4-BE49-F238E27FC236}">
                <a16:creationId xmlns:a16="http://schemas.microsoft.com/office/drawing/2014/main" id="{AC3E5513-60DC-DD4E-88BF-B532B82838F0}"/>
              </a:ext>
            </a:extLst>
          </p:cNvPr>
          <p:cNvSpPr/>
          <p:nvPr/>
        </p:nvSpPr>
        <p:spPr>
          <a:xfrm>
            <a:off x="6110101" y="3425898"/>
            <a:ext cx="2834640" cy="2496312"/>
          </a:xfrm>
          <a:prstGeom prst="rect">
            <a:avLst/>
          </a:prstGeom>
          <a:no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8606854A-5A11-974E-A58A-24F2C118AEF3}"/>
              </a:ext>
            </a:extLst>
          </p:cNvPr>
          <p:cNvSpPr txBox="1"/>
          <p:nvPr/>
        </p:nvSpPr>
        <p:spPr>
          <a:xfrm>
            <a:off x="7312606" y="5156947"/>
            <a:ext cx="1183087" cy="564257"/>
          </a:xfrm>
          <a:prstGeom prst="rect">
            <a:avLst/>
          </a:prstGeom>
          <a:noFill/>
        </p:spPr>
        <p:txBody>
          <a:bodyPr wrap="square" rtlCol="0">
            <a:spAutoFit/>
          </a:bodyPr>
          <a:lstStyle/>
          <a:p>
            <a:pPr marL="0" marR="0" lvl="0" indent="0" defTabSz="914400" rtl="0" eaLnBrk="1" fontAlgn="base" latinLnBrk="0" hangingPunct="1">
              <a:lnSpc>
                <a:spcPts val="1800"/>
              </a:lnSpc>
              <a:spcBef>
                <a:spcPct val="0"/>
              </a:spcBef>
              <a:spcAft>
                <a:spcPct val="0"/>
              </a:spcAft>
              <a:buClrTx/>
              <a:buSzTx/>
              <a:buFontTx/>
              <a:buNone/>
              <a:tabLst/>
              <a:defRPr/>
            </a:pPr>
            <a:r>
              <a:rPr kumimoji="0" lang="en-US" b="0" i="0" u="none" strike="noStrike" kern="1200" cap="none" spc="0" normalizeH="0" baseline="0" noProof="0" dirty="0">
                <a:ln>
                  <a:noFill/>
                </a:ln>
                <a:solidFill>
                  <a:srgbClr val="663576"/>
                </a:solidFill>
                <a:effectLst/>
                <a:uLnTx/>
                <a:uFillTx/>
                <a:latin typeface="Avenir Book"/>
                <a:ea typeface="ＭＳ Ｐゴシック" pitchFamily="-112" charset="-128"/>
                <a:cs typeface="+mn-cs"/>
              </a:rPr>
              <a:t>Intent to</a:t>
            </a:r>
            <a:br>
              <a:rPr kumimoji="0" lang="en-US" b="0" i="0" u="none" strike="noStrike" kern="1200" cap="none" spc="0" normalizeH="0" baseline="0" noProof="0" dirty="0">
                <a:ln>
                  <a:noFill/>
                </a:ln>
                <a:solidFill>
                  <a:srgbClr val="663576"/>
                </a:solidFill>
                <a:effectLst/>
                <a:uLnTx/>
                <a:uFillTx/>
                <a:latin typeface="Avenir Book"/>
                <a:ea typeface="ＭＳ Ｐゴシック" pitchFamily="-112" charset="-128"/>
                <a:cs typeface="+mn-cs"/>
              </a:rPr>
            </a:br>
            <a:r>
              <a:rPr kumimoji="0" lang="en-US" b="0" i="0" u="none" strike="noStrike" kern="1200" cap="none" spc="0" normalizeH="0" baseline="0" noProof="0" dirty="0">
                <a:ln>
                  <a:noFill/>
                </a:ln>
                <a:solidFill>
                  <a:srgbClr val="663576"/>
                </a:solidFill>
                <a:effectLst/>
                <a:uLnTx/>
                <a:uFillTx/>
                <a:latin typeface="Avenir Book"/>
                <a:ea typeface="ＭＳ Ｐゴシック" pitchFamily="-112" charset="-128"/>
                <a:cs typeface="+mn-cs"/>
              </a:rPr>
              <a:t>Respond</a:t>
            </a:r>
          </a:p>
        </p:txBody>
      </p:sp>
      <p:sp>
        <p:nvSpPr>
          <p:cNvPr id="60" name="TextBox 59">
            <a:extLst>
              <a:ext uri="{FF2B5EF4-FFF2-40B4-BE49-F238E27FC236}">
                <a16:creationId xmlns:a16="http://schemas.microsoft.com/office/drawing/2014/main" id="{2945A1D8-36B5-6545-8016-D9034CCACF7B}"/>
              </a:ext>
            </a:extLst>
          </p:cNvPr>
          <p:cNvSpPr txBox="1"/>
          <p:nvPr/>
        </p:nvSpPr>
        <p:spPr>
          <a:xfrm>
            <a:off x="6528780" y="5267402"/>
            <a:ext cx="808586" cy="3539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700" dirty="0">
                <a:solidFill>
                  <a:prstClr val="black"/>
                </a:solidFill>
                <a:latin typeface="Avenir Book"/>
                <a:ea typeface="ＭＳ Ｐゴシック" pitchFamily="-112" charset="-128"/>
              </a:rPr>
              <a:t>51%</a:t>
            </a:r>
            <a:endParaRPr kumimoji="0" lang="en-US" sz="1700" b="0" i="0" u="none" strike="noStrike" kern="1200" cap="none" spc="0" normalizeH="0" baseline="0" noProof="0" dirty="0">
              <a:ln>
                <a:noFill/>
              </a:ln>
              <a:solidFill>
                <a:prstClr val="black"/>
              </a:solidFill>
              <a:effectLst/>
              <a:uLnTx/>
              <a:uFillTx/>
              <a:latin typeface="Avenir Book"/>
              <a:ea typeface="ＭＳ Ｐゴシック" pitchFamily="-112" charset="-128"/>
            </a:endParaRPr>
          </a:p>
        </p:txBody>
      </p:sp>
      <p:pic>
        <p:nvPicPr>
          <p:cNvPr id="62" name="Picture 61">
            <a:extLst>
              <a:ext uri="{FF2B5EF4-FFF2-40B4-BE49-F238E27FC236}">
                <a16:creationId xmlns:a16="http://schemas.microsoft.com/office/drawing/2014/main" id="{702F0E74-1AE7-F148-AFBE-227D712C891E}"/>
              </a:ext>
            </a:extLst>
          </p:cNvPr>
          <p:cNvPicPr>
            <a:picLocks noChangeAspect="1"/>
          </p:cNvPicPr>
          <p:nvPr/>
        </p:nvPicPr>
        <p:blipFill>
          <a:blip r:embed="rId10"/>
          <a:stretch>
            <a:fillRect/>
          </a:stretch>
        </p:blipFill>
        <p:spPr>
          <a:xfrm>
            <a:off x="1305219" y="925652"/>
            <a:ext cx="621792" cy="621792"/>
          </a:xfrm>
          <a:prstGeom prst="rect">
            <a:avLst/>
          </a:prstGeom>
        </p:spPr>
      </p:pic>
      <p:sp>
        <p:nvSpPr>
          <p:cNvPr id="2" name="Title 1">
            <a:extLst>
              <a:ext uri="{FF2B5EF4-FFF2-40B4-BE49-F238E27FC236}">
                <a16:creationId xmlns:a16="http://schemas.microsoft.com/office/drawing/2014/main" id="{DCB8ADFC-3F7F-1E49-A8F3-6BA8E9383915}"/>
              </a:ext>
            </a:extLst>
          </p:cNvPr>
          <p:cNvSpPr>
            <a:spLocks noGrp="1"/>
          </p:cNvSpPr>
          <p:nvPr>
            <p:ph type="title"/>
          </p:nvPr>
        </p:nvSpPr>
        <p:spPr/>
        <p:txBody>
          <a:bodyPr/>
          <a:lstStyle/>
          <a:p>
            <a:r>
              <a:rPr lang="en-US" dirty="0">
                <a:latin typeface="+mn-lt"/>
              </a:rPr>
              <a:t>Big Picture: Mindsets</a:t>
            </a:r>
          </a:p>
        </p:txBody>
      </p:sp>
      <p:pic>
        <p:nvPicPr>
          <p:cNvPr id="64" name="Picture 63">
            <a:extLst>
              <a:ext uri="{FF2B5EF4-FFF2-40B4-BE49-F238E27FC236}">
                <a16:creationId xmlns:a16="http://schemas.microsoft.com/office/drawing/2014/main" id="{41519848-CAA7-5949-8C37-4C86BC799B2C}"/>
              </a:ext>
            </a:extLst>
          </p:cNvPr>
          <p:cNvPicPr>
            <a:picLocks noChangeAspect="1"/>
          </p:cNvPicPr>
          <p:nvPr/>
        </p:nvPicPr>
        <p:blipFill>
          <a:blip r:embed="rId11"/>
          <a:stretch>
            <a:fillRect/>
          </a:stretch>
        </p:blipFill>
        <p:spPr>
          <a:xfrm>
            <a:off x="7216525" y="924045"/>
            <a:ext cx="621792" cy="621792"/>
          </a:xfrm>
          <a:prstGeom prst="rect">
            <a:avLst/>
          </a:prstGeom>
        </p:spPr>
      </p:pic>
      <p:pic>
        <p:nvPicPr>
          <p:cNvPr id="65" name="Picture 64">
            <a:extLst>
              <a:ext uri="{FF2B5EF4-FFF2-40B4-BE49-F238E27FC236}">
                <a16:creationId xmlns:a16="http://schemas.microsoft.com/office/drawing/2014/main" id="{888A4E3A-E07F-AD4C-88EF-FEC5603F17EC}"/>
              </a:ext>
            </a:extLst>
          </p:cNvPr>
          <p:cNvPicPr>
            <a:picLocks noChangeAspect="1"/>
          </p:cNvPicPr>
          <p:nvPr/>
        </p:nvPicPr>
        <p:blipFill>
          <a:blip r:embed="rId12"/>
          <a:stretch>
            <a:fillRect/>
          </a:stretch>
        </p:blipFill>
        <p:spPr>
          <a:xfrm>
            <a:off x="4261104" y="3570562"/>
            <a:ext cx="621792" cy="621792"/>
          </a:xfrm>
          <a:prstGeom prst="rect">
            <a:avLst/>
          </a:prstGeom>
        </p:spPr>
      </p:pic>
      <p:pic>
        <p:nvPicPr>
          <p:cNvPr id="66" name="Picture 65">
            <a:extLst>
              <a:ext uri="{FF2B5EF4-FFF2-40B4-BE49-F238E27FC236}">
                <a16:creationId xmlns:a16="http://schemas.microsoft.com/office/drawing/2014/main" id="{FA3886F7-1164-2E45-9856-045866563FA2}"/>
              </a:ext>
            </a:extLst>
          </p:cNvPr>
          <p:cNvPicPr>
            <a:picLocks noChangeAspect="1"/>
          </p:cNvPicPr>
          <p:nvPr/>
        </p:nvPicPr>
        <p:blipFill>
          <a:blip r:embed="rId13"/>
          <a:stretch>
            <a:fillRect/>
          </a:stretch>
        </p:blipFill>
        <p:spPr>
          <a:xfrm>
            <a:off x="7216525" y="3570546"/>
            <a:ext cx="621792" cy="621792"/>
          </a:xfrm>
          <a:prstGeom prst="rect">
            <a:avLst/>
          </a:prstGeom>
        </p:spPr>
      </p:pic>
      <p:pic>
        <p:nvPicPr>
          <p:cNvPr id="67" name="Picture 66">
            <a:extLst>
              <a:ext uri="{FF2B5EF4-FFF2-40B4-BE49-F238E27FC236}">
                <a16:creationId xmlns:a16="http://schemas.microsoft.com/office/drawing/2014/main" id="{A99906D1-30B8-C847-94FA-94A51948F05C}"/>
              </a:ext>
            </a:extLst>
          </p:cNvPr>
          <p:cNvPicPr>
            <a:picLocks noChangeAspect="1"/>
          </p:cNvPicPr>
          <p:nvPr/>
        </p:nvPicPr>
        <p:blipFill>
          <a:blip r:embed="rId14"/>
          <a:stretch>
            <a:fillRect/>
          </a:stretch>
        </p:blipFill>
        <p:spPr>
          <a:xfrm>
            <a:off x="1351917" y="3571891"/>
            <a:ext cx="594360" cy="594360"/>
          </a:xfrm>
          <a:prstGeom prst="rect">
            <a:avLst/>
          </a:prstGeom>
        </p:spPr>
      </p:pic>
    </p:spTree>
    <p:extLst>
      <p:ext uri="{BB962C8B-B14F-4D97-AF65-F5344CB8AC3E}">
        <p14:creationId xmlns:p14="http://schemas.microsoft.com/office/powerpoint/2010/main" val="207361068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46</a:t>
            </a:fld>
            <a:endParaRPr lang="en-US" dirty="0"/>
          </a:p>
        </p:txBody>
      </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sz="3200" b="0" dirty="0" smtClean="0">
                <a:latin typeface="+mj-lt"/>
              </a:rPr>
              <a:t>Questions?</a:t>
            </a:r>
            <a:endParaRPr lang="en-US" b="0" dirty="0" smtClean="0">
              <a:latin typeface="+mj-lt"/>
            </a:endParaRPr>
          </a:p>
          <a:p>
            <a:pPr fontAlgn="auto">
              <a:spcAft>
                <a:spcPts val="0"/>
              </a:spcAft>
            </a:pPr>
            <a:endParaRPr lang="en-US" b="0" dirty="0">
              <a:latin typeface="+mj-lt"/>
            </a:endParaRPr>
          </a:p>
          <a:p>
            <a:pPr fontAlgn="auto">
              <a:spcAft>
                <a:spcPts val="0"/>
              </a:spcAft>
            </a:pPr>
            <a:endParaRPr lang="en-US" b="0" dirty="0" smtClean="0">
              <a:latin typeface="+mj-lt"/>
            </a:endParaRPr>
          </a:p>
          <a:p>
            <a:pPr fontAlgn="auto">
              <a:spcAft>
                <a:spcPts val="0"/>
              </a:spcAft>
            </a:pPr>
            <a:r>
              <a:rPr lang="en-US" sz="3200" b="0" i="1" dirty="0" smtClean="0">
                <a:latin typeface="+mj-lt"/>
              </a:rPr>
              <a:t>monica.j.vines@census.gov</a:t>
            </a:r>
          </a:p>
          <a:p>
            <a:pPr fontAlgn="auto">
              <a:spcAft>
                <a:spcPts val="0"/>
              </a:spcAft>
            </a:pPr>
            <a:endParaRPr lang="en-US" sz="3200" b="0" i="1" dirty="0" smtClean="0">
              <a:latin typeface="+mj-lt"/>
            </a:endParaRPr>
          </a:p>
          <a:p>
            <a:pPr fontAlgn="auto">
              <a:spcAft>
                <a:spcPts val="0"/>
              </a:spcAft>
            </a:pPr>
            <a:endParaRPr lang="en-US" b="0" dirty="0">
              <a:latin typeface="+mj-lt"/>
            </a:endParaRP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24321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4</a:t>
            </a:fld>
            <a:endParaRPr lang="en-US" dirty="0"/>
          </a:p>
        </p:txBody>
      </p:sp>
      <p:grpSp>
        <p:nvGrpSpPr>
          <p:cNvPr id="6" name="Group 5"/>
          <p:cNvGrpSpPr/>
          <p:nvPr/>
        </p:nvGrpSpPr>
        <p:grpSpPr>
          <a:xfrm>
            <a:off x="357199" y="3106572"/>
            <a:ext cx="566499" cy="566499"/>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2</a:t>
              </a:r>
            </a:p>
          </p:txBody>
        </p:sp>
      </p:gr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latin typeface="+mj-lt"/>
              </a:rPr>
              <a:t>Study Design</a:t>
            </a: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6527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305" y="1381126"/>
            <a:ext cx="8169169" cy="4946650"/>
          </a:xfrm>
        </p:spPr>
        <p:txBody>
          <a:bodyPr>
            <a:normAutofit/>
          </a:bodyPr>
          <a:lstStyle/>
          <a:p>
            <a:pPr marL="0" indent="0">
              <a:spcAft>
                <a:spcPts val="600"/>
              </a:spcAft>
              <a:buNone/>
            </a:pPr>
            <a:endParaRPr lang="en-US" sz="2000" dirty="0">
              <a:solidFill>
                <a:srgbClr val="214056"/>
              </a:solidFill>
              <a:latin typeface="+mn-lt"/>
            </a:endParaRPr>
          </a:p>
          <a:p>
            <a:pPr marL="0" indent="0">
              <a:spcBef>
                <a:spcPts val="600"/>
              </a:spcBef>
              <a:spcAft>
                <a:spcPts val="600"/>
              </a:spcAft>
              <a:buNone/>
            </a:pPr>
            <a:r>
              <a:rPr lang="en-US" sz="2000" dirty="0">
                <a:solidFill>
                  <a:srgbClr val="214056"/>
                </a:solidFill>
                <a:latin typeface="+mn-lt"/>
              </a:rPr>
              <a:t>The 2020 CBAMS Survey was administered from February to April 2018 to </a:t>
            </a:r>
            <a:br>
              <a:rPr lang="en-US" sz="2000" dirty="0">
                <a:solidFill>
                  <a:srgbClr val="214056"/>
                </a:solidFill>
                <a:latin typeface="+mn-lt"/>
              </a:rPr>
            </a:br>
            <a:r>
              <a:rPr lang="en-US" sz="2000" b="1" dirty="0">
                <a:solidFill>
                  <a:srgbClr val="214056"/>
                </a:solidFill>
                <a:latin typeface="+mn-lt"/>
              </a:rPr>
              <a:t>50,000 </a:t>
            </a:r>
            <a:r>
              <a:rPr lang="en-US" sz="2000" b="1" dirty="0" smtClean="0">
                <a:solidFill>
                  <a:srgbClr val="214056"/>
                </a:solidFill>
                <a:latin typeface="+mn-lt"/>
              </a:rPr>
              <a:t>addresses </a:t>
            </a:r>
            <a:r>
              <a:rPr lang="en-US" sz="2000" dirty="0">
                <a:solidFill>
                  <a:srgbClr val="214056"/>
                </a:solidFill>
                <a:latin typeface="+mn-lt"/>
              </a:rPr>
              <a:t>in all </a:t>
            </a:r>
            <a:r>
              <a:rPr lang="en-US" sz="2000" b="1" dirty="0">
                <a:solidFill>
                  <a:srgbClr val="214056"/>
                </a:solidFill>
                <a:latin typeface="+mn-lt"/>
              </a:rPr>
              <a:t>50 states and Washington, D.C</a:t>
            </a:r>
            <a:r>
              <a:rPr lang="en-US" sz="2000" dirty="0">
                <a:solidFill>
                  <a:srgbClr val="214056"/>
                </a:solidFill>
                <a:latin typeface="+mn-lt"/>
              </a:rPr>
              <a:t>. </a:t>
            </a:r>
          </a:p>
          <a:p>
            <a:pPr lvl="1">
              <a:lnSpc>
                <a:spcPct val="100000"/>
              </a:lnSpc>
              <a:spcBef>
                <a:spcPts val="800"/>
              </a:spcBef>
              <a:spcAft>
                <a:spcPts val="800"/>
              </a:spcAft>
            </a:pPr>
            <a:r>
              <a:rPr lang="en-US" sz="2000" dirty="0">
                <a:solidFill>
                  <a:srgbClr val="214056"/>
                </a:solidFill>
                <a:latin typeface="+mn-lt"/>
              </a:rPr>
              <a:t>Questionnaire consisted of </a:t>
            </a:r>
            <a:r>
              <a:rPr lang="en-US" sz="2000" b="1" dirty="0">
                <a:solidFill>
                  <a:srgbClr val="214056"/>
                </a:solidFill>
                <a:latin typeface="+mn-lt"/>
              </a:rPr>
              <a:t>61 questions </a:t>
            </a:r>
          </a:p>
          <a:p>
            <a:pPr lvl="1">
              <a:lnSpc>
                <a:spcPct val="100000"/>
              </a:lnSpc>
              <a:spcBef>
                <a:spcPts val="800"/>
              </a:spcBef>
              <a:spcAft>
                <a:spcPts val="800"/>
              </a:spcAft>
            </a:pPr>
            <a:r>
              <a:rPr lang="en-US" sz="2000" b="1" dirty="0">
                <a:solidFill>
                  <a:srgbClr val="214056"/>
                </a:solidFill>
                <a:latin typeface="+mn-lt"/>
              </a:rPr>
              <a:t>Adults 18+ </a:t>
            </a:r>
            <a:r>
              <a:rPr lang="en-US" sz="2000" dirty="0">
                <a:solidFill>
                  <a:srgbClr val="214056"/>
                </a:solidFill>
                <a:latin typeface="+mn-lt"/>
              </a:rPr>
              <a:t>were eligible to participate via mail or web</a:t>
            </a:r>
          </a:p>
          <a:p>
            <a:pPr lvl="1">
              <a:lnSpc>
                <a:spcPct val="100000"/>
              </a:lnSpc>
              <a:spcBef>
                <a:spcPts val="800"/>
              </a:spcBef>
              <a:spcAft>
                <a:spcPts val="800"/>
              </a:spcAft>
            </a:pPr>
            <a:r>
              <a:rPr lang="en-US" sz="2000" dirty="0">
                <a:solidFill>
                  <a:srgbClr val="214056"/>
                </a:solidFill>
                <a:latin typeface="+mn-lt"/>
              </a:rPr>
              <a:t>Households in the sample </a:t>
            </a:r>
            <a:r>
              <a:rPr lang="en-US" sz="2000" b="1" dirty="0">
                <a:solidFill>
                  <a:srgbClr val="214056"/>
                </a:solidFill>
                <a:latin typeface="+mn-lt"/>
              </a:rPr>
              <a:t>received a</a:t>
            </a:r>
            <a:r>
              <a:rPr lang="en-US" sz="2000" dirty="0">
                <a:solidFill>
                  <a:srgbClr val="214056"/>
                </a:solidFill>
                <a:latin typeface="+mn-lt"/>
              </a:rPr>
              <a:t> </a:t>
            </a:r>
            <a:r>
              <a:rPr lang="en-US" sz="2000" b="1" dirty="0">
                <a:solidFill>
                  <a:srgbClr val="214056"/>
                </a:solidFill>
                <a:latin typeface="+mn-lt"/>
              </a:rPr>
              <a:t>prepaid incentive </a:t>
            </a:r>
            <a:r>
              <a:rPr lang="en-US" sz="2000" dirty="0">
                <a:solidFill>
                  <a:srgbClr val="214056"/>
                </a:solidFill>
                <a:latin typeface="+mn-lt"/>
              </a:rPr>
              <a:t>and up to </a:t>
            </a:r>
            <a:r>
              <a:rPr lang="en-US" sz="2000" b="1" dirty="0">
                <a:solidFill>
                  <a:srgbClr val="214056"/>
                </a:solidFill>
                <a:latin typeface="+mn-lt"/>
              </a:rPr>
              <a:t>five mailings</a:t>
            </a:r>
            <a:r>
              <a:rPr lang="en-US" sz="2000" dirty="0">
                <a:solidFill>
                  <a:srgbClr val="214056"/>
                </a:solidFill>
                <a:latin typeface="+mn-lt"/>
              </a:rPr>
              <a:t> inviting them to participate</a:t>
            </a:r>
          </a:p>
          <a:p>
            <a:pPr lvl="1">
              <a:lnSpc>
                <a:spcPct val="100000"/>
              </a:lnSpc>
              <a:spcBef>
                <a:spcPts val="800"/>
              </a:spcBef>
              <a:spcAft>
                <a:spcPts val="800"/>
              </a:spcAft>
            </a:pPr>
            <a:r>
              <a:rPr lang="en-US" sz="2000" b="1" dirty="0">
                <a:solidFill>
                  <a:srgbClr val="214056"/>
                </a:solidFill>
                <a:latin typeface="+mn-lt"/>
              </a:rPr>
              <a:t>Oversampled</a:t>
            </a:r>
            <a:r>
              <a:rPr lang="en-US" sz="2000" dirty="0">
                <a:solidFill>
                  <a:srgbClr val="214056"/>
                </a:solidFill>
                <a:latin typeface="+mn-lt"/>
              </a:rPr>
              <a:t> Asians, Blacks, Hispanics, and other small-sample races.</a:t>
            </a:r>
          </a:p>
          <a:p>
            <a:pPr lvl="1">
              <a:lnSpc>
                <a:spcPct val="100000"/>
              </a:lnSpc>
              <a:spcBef>
                <a:spcPts val="800"/>
              </a:spcBef>
              <a:spcAft>
                <a:spcPts val="800"/>
              </a:spcAft>
            </a:pPr>
            <a:r>
              <a:rPr lang="en-US" sz="2000" dirty="0">
                <a:solidFill>
                  <a:srgbClr val="214056"/>
                </a:solidFill>
                <a:latin typeface="+mn-lt"/>
              </a:rPr>
              <a:t>Roughly </a:t>
            </a:r>
            <a:r>
              <a:rPr lang="en-US" sz="2000" b="1" dirty="0">
                <a:solidFill>
                  <a:srgbClr val="214056"/>
                </a:solidFill>
                <a:latin typeface="+mn-lt"/>
              </a:rPr>
              <a:t>17,500 people responded </a:t>
            </a:r>
            <a:r>
              <a:rPr lang="en-US" sz="2000" dirty="0">
                <a:solidFill>
                  <a:srgbClr val="214056"/>
                </a:solidFill>
                <a:latin typeface="+mn-lt"/>
              </a:rPr>
              <a:t>to the survey</a:t>
            </a:r>
          </a:p>
        </p:txBody>
      </p:sp>
      <p:sp>
        <p:nvSpPr>
          <p:cNvPr id="2" name="Title 1"/>
          <p:cNvSpPr>
            <a:spLocks noGrp="1"/>
          </p:cNvSpPr>
          <p:nvPr>
            <p:ph type="title"/>
          </p:nvPr>
        </p:nvSpPr>
        <p:spPr>
          <a:xfrm>
            <a:off x="0" y="716394"/>
            <a:ext cx="6668655" cy="539299"/>
          </a:xfrm>
        </p:spPr>
        <p:txBody>
          <a:bodyPr/>
          <a:lstStyle/>
          <a:p>
            <a:r>
              <a:rPr lang="en-US" dirty="0">
                <a:latin typeface="+mj-lt"/>
              </a:rPr>
              <a:t>Study Design: </a:t>
            </a:r>
            <a:r>
              <a:rPr lang="en-US" b="0" dirty="0">
                <a:latin typeface="+mj-lt"/>
              </a:rPr>
              <a:t>CBAMS Survey</a:t>
            </a:r>
          </a:p>
        </p:txBody>
      </p:sp>
      <p:sp>
        <p:nvSpPr>
          <p:cNvPr id="4" name="Slide Number Placeholder 3"/>
          <p:cNvSpPr>
            <a:spLocks noGrp="1"/>
          </p:cNvSpPr>
          <p:nvPr>
            <p:ph type="sldNum" sz="quarter" idx="12"/>
          </p:nvPr>
        </p:nvSpPr>
        <p:spPr/>
        <p:txBody>
          <a:bodyPr/>
          <a:lstStyle/>
          <a:p>
            <a:fld id="{A6CE5588-8BE1-4AF4-B0B4-4E8A4D3F9712}" type="slidenum">
              <a:rPr lang="en-US" smtClean="0"/>
              <a:pPr/>
              <a:t>5</a:t>
            </a:fld>
            <a:endParaRPr lang="en-US" dirty="0"/>
          </a:p>
        </p:txBody>
      </p:sp>
      <p:cxnSp>
        <p:nvCxnSpPr>
          <p:cNvPr id="7" name="Straight Connector 6"/>
          <p:cNvCxnSpPr/>
          <p:nvPr/>
        </p:nvCxnSpPr>
        <p:spPr>
          <a:xfrm>
            <a:off x="464925" y="2390827"/>
            <a:ext cx="7959514"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668779" y="2448254"/>
            <a:ext cx="521886" cy="519347"/>
            <a:chOff x="686498" y="2362529"/>
            <a:chExt cx="521886" cy="519347"/>
          </a:xfrm>
        </p:grpSpPr>
        <p:sp>
          <p:nvSpPr>
            <p:cNvPr id="9" name="Oval 8"/>
            <p:cNvSpPr/>
            <p:nvPr/>
          </p:nvSpPr>
          <p:spPr>
            <a:xfrm>
              <a:off x="686498" y="2362529"/>
              <a:ext cx="521886" cy="51934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66" y="2447988"/>
              <a:ext cx="347544" cy="347544"/>
            </a:xfrm>
            <a:prstGeom prst="rect">
              <a:avLst/>
            </a:prstGeom>
          </p:spPr>
        </p:pic>
      </p:grpSp>
      <p:grpSp>
        <p:nvGrpSpPr>
          <p:cNvPr id="6" name="Group 5"/>
          <p:cNvGrpSpPr/>
          <p:nvPr/>
        </p:nvGrpSpPr>
        <p:grpSpPr>
          <a:xfrm>
            <a:off x="668779" y="3049422"/>
            <a:ext cx="521886" cy="519347"/>
            <a:chOff x="664336" y="2931569"/>
            <a:chExt cx="521886" cy="519347"/>
          </a:xfrm>
        </p:grpSpPr>
        <p:sp>
          <p:nvSpPr>
            <p:cNvPr id="10" name="Oval 9"/>
            <p:cNvSpPr/>
            <p:nvPr/>
          </p:nvSpPr>
          <p:spPr>
            <a:xfrm>
              <a:off x="664336" y="2931569"/>
              <a:ext cx="521886" cy="51934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679" y="2946506"/>
              <a:ext cx="457200" cy="457200"/>
            </a:xfrm>
            <a:prstGeom prst="rect">
              <a:avLst/>
            </a:prstGeom>
          </p:spPr>
        </p:pic>
      </p:grpSp>
      <p:grpSp>
        <p:nvGrpSpPr>
          <p:cNvPr id="5" name="Group 4"/>
          <p:cNvGrpSpPr/>
          <p:nvPr/>
        </p:nvGrpSpPr>
        <p:grpSpPr>
          <a:xfrm>
            <a:off x="668779" y="3650590"/>
            <a:ext cx="521886" cy="519347"/>
            <a:chOff x="654155" y="3859585"/>
            <a:chExt cx="521886" cy="519347"/>
          </a:xfrm>
        </p:grpSpPr>
        <p:sp>
          <p:nvSpPr>
            <p:cNvPr id="11" name="Oval 10"/>
            <p:cNvSpPr/>
            <p:nvPr/>
          </p:nvSpPr>
          <p:spPr>
            <a:xfrm>
              <a:off x="654155" y="3859585"/>
              <a:ext cx="521886" cy="51934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840" y="3944731"/>
              <a:ext cx="344516" cy="344516"/>
            </a:xfrm>
            <a:prstGeom prst="rect">
              <a:avLst/>
            </a:prstGeom>
          </p:spPr>
        </p:pic>
      </p:grpSp>
      <p:grpSp>
        <p:nvGrpSpPr>
          <p:cNvPr id="8" name="Group 7"/>
          <p:cNvGrpSpPr/>
          <p:nvPr/>
        </p:nvGrpSpPr>
        <p:grpSpPr>
          <a:xfrm>
            <a:off x="668779" y="4251758"/>
            <a:ext cx="521886" cy="519347"/>
            <a:chOff x="686498" y="4715008"/>
            <a:chExt cx="521886" cy="519347"/>
          </a:xfrm>
        </p:grpSpPr>
        <p:sp>
          <p:nvSpPr>
            <p:cNvPr id="12" name="Oval 11"/>
            <p:cNvSpPr/>
            <p:nvPr/>
          </p:nvSpPr>
          <p:spPr>
            <a:xfrm>
              <a:off x="686498" y="4715008"/>
              <a:ext cx="521886" cy="51934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63" y="4797496"/>
              <a:ext cx="378300" cy="378300"/>
            </a:xfrm>
            <a:prstGeom prst="rect">
              <a:avLst/>
            </a:prstGeom>
          </p:spPr>
        </p:pic>
      </p:grpSp>
      <p:grpSp>
        <p:nvGrpSpPr>
          <p:cNvPr id="20" name="Group 19"/>
          <p:cNvGrpSpPr/>
          <p:nvPr/>
        </p:nvGrpSpPr>
        <p:grpSpPr>
          <a:xfrm>
            <a:off x="668779" y="4852927"/>
            <a:ext cx="521886" cy="519347"/>
            <a:chOff x="664336" y="5760393"/>
            <a:chExt cx="521886" cy="519347"/>
          </a:xfrm>
        </p:grpSpPr>
        <p:sp>
          <p:nvSpPr>
            <p:cNvPr id="13" name="Oval 12"/>
            <p:cNvSpPr/>
            <p:nvPr/>
          </p:nvSpPr>
          <p:spPr>
            <a:xfrm>
              <a:off x="664336" y="5760393"/>
              <a:ext cx="521886" cy="51934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39181" y="5838132"/>
              <a:ext cx="390740" cy="390740"/>
            </a:xfrm>
            <a:prstGeom prst="rect">
              <a:avLst/>
            </a:prstGeom>
          </p:spPr>
        </p:pic>
      </p:grpSp>
      <p:sp>
        <p:nvSpPr>
          <p:cNvPr id="23"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154575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68655" cy="539299"/>
          </a:xfrm>
        </p:spPr>
        <p:txBody>
          <a:bodyPr/>
          <a:lstStyle/>
          <a:p>
            <a:r>
              <a:rPr lang="en-US" dirty="0">
                <a:latin typeface="+mj-lt"/>
              </a:rPr>
              <a:t>Study Design: </a:t>
            </a:r>
            <a:r>
              <a:rPr lang="en-US" b="0" dirty="0">
                <a:latin typeface="+mj-lt"/>
              </a:rPr>
              <a:t>CBAMS Focus Groups</a:t>
            </a:r>
          </a:p>
        </p:txBody>
      </p:sp>
      <p:sp>
        <p:nvSpPr>
          <p:cNvPr id="3" name="Content Placeholder 2"/>
          <p:cNvSpPr>
            <a:spLocks noGrp="1"/>
          </p:cNvSpPr>
          <p:nvPr>
            <p:ph idx="1"/>
          </p:nvPr>
        </p:nvSpPr>
        <p:spPr>
          <a:xfrm>
            <a:off x="382375" y="1409700"/>
            <a:ext cx="8083445" cy="5196422"/>
          </a:xfrm>
        </p:spPr>
        <p:txBody>
          <a:bodyPr>
            <a:normAutofit/>
          </a:bodyPr>
          <a:lstStyle/>
          <a:p>
            <a:pPr marL="0" indent="0" algn="just">
              <a:lnSpc>
                <a:spcPct val="110000"/>
              </a:lnSpc>
              <a:spcAft>
                <a:spcPts val="600"/>
              </a:spcAft>
              <a:buNone/>
            </a:pPr>
            <a:endParaRPr lang="en-US" sz="2000" dirty="0">
              <a:solidFill>
                <a:srgbClr val="214056"/>
              </a:solidFill>
              <a:latin typeface="+mn-lt"/>
            </a:endParaRPr>
          </a:p>
          <a:p>
            <a:pPr marL="0" indent="0" algn="just">
              <a:lnSpc>
                <a:spcPct val="110000"/>
              </a:lnSpc>
              <a:spcBef>
                <a:spcPts val="0"/>
              </a:spcBef>
              <a:spcAft>
                <a:spcPts val="600"/>
              </a:spcAft>
              <a:buNone/>
            </a:pPr>
            <a:r>
              <a:rPr lang="en-US" sz="2000" dirty="0">
                <a:solidFill>
                  <a:srgbClr val="214056"/>
                </a:solidFill>
                <a:latin typeface="+mn-lt"/>
              </a:rPr>
              <a:t>2020 CBAMS Focus Groups held in March and April 2018. </a:t>
            </a:r>
          </a:p>
          <a:p>
            <a:pPr lvl="1">
              <a:lnSpc>
                <a:spcPct val="100000"/>
              </a:lnSpc>
              <a:spcBef>
                <a:spcPts val="1200"/>
              </a:spcBef>
              <a:spcAft>
                <a:spcPts val="800"/>
              </a:spcAft>
            </a:pPr>
            <a:r>
              <a:rPr lang="en-US" sz="2000" b="1" dirty="0">
                <a:solidFill>
                  <a:srgbClr val="214056"/>
                </a:solidFill>
              </a:rPr>
              <a:t>42 focus groups </a:t>
            </a:r>
            <a:r>
              <a:rPr lang="en-US" sz="2000" dirty="0">
                <a:solidFill>
                  <a:srgbClr val="214056"/>
                </a:solidFill>
              </a:rPr>
              <a:t>conducted with </a:t>
            </a:r>
            <a:r>
              <a:rPr lang="en-US" sz="2000" b="1" dirty="0">
                <a:solidFill>
                  <a:srgbClr val="214056"/>
                </a:solidFill>
              </a:rPr>
              <a:t>11 audiences </a:t>
            </a:r>
            <a:r>
              <a:rPr lang="en-US" sz="2000" dirty="0">
                <a:solidFill>
                  <a:srgbClr val="214056"/>
                </a:solidFill>
              </a:rPr>
              <a:t>across </a:t>
            </a:r>
            <a:r>
              <a:rPr lang="en-US" sz="2000" b="1" dirty="0">
                <a:solidFill>
                  <a:srgbClr val="214056"/>
                </a:solidFill>
              </a:rPr>
              <a:t>14 locations</a:t>
            </a:r>
            <a:endParaRPr lang="en-US" sz="2000" b="1" dirty="0">
              <a:solidFill>
                <a:schemeClr val="bg1"/>
              </a:solidFill>
            </a:endParaRPr>
          </a:p>
          <a:p>
            <a:pPr lvl="1">
              <a:lnSpc>
                <a:spcPct val="100000"/>
              </a:lnSpc>
              <a:spcBef>
                <a:spcPts val="1200"/>
              </a:spcBef>
              <a:spcAft>
                <a:spcPts val="800"/>
              </a:spcAft>
            </a:pPr>
            <a:r>
              <a:rPr lang="en-US" sz="2000" b="1" dirty="0">
                <a:solidFill>
                  <a:srgbClr val="214056"/>
                </a:solidFill>
              </a:rPr>
              <a:t>16 focus groups </a:t>
            </a:r>
            <a:r>
              <a:rPr lang="en-US" sz="2000" dirty="0">
                <a:solidFill>
                  <a:srgbClr val="214056"/>
                </a:solidFill>
              </a:rPr>
              <a:t>were</a:t>
            </a:r>
            <a:r>
              <a:rPr lang="en-US" sz="2000" b="1" dirty="0">
                <a:solidFill>
                  <a:srgbClr val="214056"/>
                </a:solidFill>
              </a:rPr>
              <a:t> non-English</a:t>
            </a:r>
            <a:endParaRPr lang="en-US" sz="2000" dirty="0">
              <a:solidFill>
                <a:srgbClr val="214056"/>
              </a:solidFill>
            </a:endParaRPr>
          </a:p>
          <a:p>
            <a:pPr lvl="1">
              <a:lnSpc>
                <a:spcPct val="100000"/>
              </a:lnSpc>
            </a:pPr>
            <a:r>
              <a:rPr lang="en-US" sz="2000" b="1" dirty="0">
                <a:solidFill>
                  <a:srgbClr val="214056"/>
                </a:solidFill>
              </a:rPr>
              <a:t>Focus group transcripts </a:t>
            </a:r>
            <a:r>
              <a:rPr lang="en-US" sz="2000" dirty="0">
                <a:solidFill>
                  <a:srgbClr val="214056"/>
                </a:solidFill>
              </a:rPr>
              <a:t>went through a rigorous process to ensure intercoder reliability</a:t>
            </a:r>
          </a:p>
          <a:p>
            <a:pPr lvl="1">
              <a:lnSpc>
                <a:spcPct val="100000"/>
              </a:lnSpc>
            </a:pPr>
            <a:r>
              <a:rPr lang="en-US" sz="2000" dirty="0">
                <a:solidFill>
                  <a:srgbClr val="214056"/>
                </a:solidFill>
              </a:rPr>
              <a:t>Transcripts were analyzed </a:t>
            </a:r>
            <a:r>
              <a:rPr lang="en-US" sz="2000" b="1" dirty="0">
                <a:solidFill>
                  <a:srgbClr val="214056"/>
                </a:solidFill>
              </a:rPr>
              <a:t>to identify themes </a:t>
            </a:r>
            <a:r>
              <a:rPr lang="en-US" sz="2000" dirty="0">
                <a:solidFill>
                  <a:srgbClr val="214056"/>
                </a:solidFill>
              </a:rPr>
              <a:t>among response barriers and motivators</a:t>
            </a:r>
          </a:p>
        </p:txBody>
      </p:sp>
      <p:sp>
        <p:nvSpPr>
          <p:cNvPr id="4" name="Slide Number Placeholder 3"/>
          <p:cNvSpPr>
            <a:spLocks noGrp="1"/>
          </p:cNvSpPr>
          <p:nvPr>
            <p:ph type="sldNum" sz="quarter" idx="12"/>
          </p:nvPr>
        </p:nvSpPr>
        <p:spPr/>
        <p:txBody>
          <a:bodyPr/>
          <a:lstStyle/>
          <a:p>
            <a:fld id="{A6CE5588-8BE1-4AF4-B0B4-4E8A4D3F9712}" type="slidenum">
              <a:rPr lang="en-US" smtClean="0"/>
              <a:pPr/>
              <a:t>6</a:t>
            </a:fld>
            <a:endParaRPr lang="en-US" dirty="0"/>
          </a:p>
        </p:txBody>
      </p:sp>
      <p:cxnSp>
        <p:nvCxnSpPr>
          <p:cNvPr id="9" name="Straight Connector 8"/>
          <p:cNvCxnSpPr/>
          <p:nvPr/>
        </p:nvCxnSpPr>
        <p:spPr>
          <a:xfrm>
            <a:off x="437726" y="2168170"/>
            <a:ext cx="7959514"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12" name="Group 11"/>
          <p:cNvGrpSpPr/>
          <p:nvPr/>
        </p:nvGrpSpPr>
        <p:grpSpPr>
          <a:xfrm>
            <a:off x="630067" y="2368920"/>
            <a:ext cx="451644" cy="461937"/>
            <a:chOff x="607523" y="2180648"/>
            <a:chExt cx="451644" cy="461937"/>
          </a:xfrm>
        </p:grpSpPr>
        <p:sp>
          <p:nvSpPr>
            <p:cNvPr id="10" name="Oval 9"/>
            <p:cNvSpPr/>
            <p:nvPr/>
          </p:nvSpPr>
          <p:spPr>
            <a:xfrm>
              <a:off x="607523" y="2180648"/>
              <a:ext cx="451644" cy="46193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63725" y="2222809"/>
              <a:ext cx="339240" cy="339240"/>
            </a:xfrm>
            <a:prstGeom prst="rect">
              <a:avLst/>
            </a:prstGeom>
          </p:spPr>
        </p:pic>
      </p:grpSp>
      <p:grpSp>
        <p:nvGrpSpPr>
          <p:cNvPr id="5" name="Group 4"/>
          <p:cNvGrpSpPr/>
          <p:nvPr/>
        </p:nvGrpSpPr>
        <p:grpSpPr>
          <a:xfrm>
            <a:off x="630067" y="3524252"/>
            <a:ext cx="451644" cy="461937"/>
            <a:chOff x="607523" y="5374154"/>
            <a:chExt cx="451644" cy="461937"/>
          </a:xfrm>
        </p:grpSpPr>
        <p:sp>
          <p:nvSpPr>
            <p:cNvPr id="13" name="Oval 12"/>
            <p:cNvSpPr/>
            <p:nvPr/>
          </p:nvSpPr>
          <p:spPr>
            <a:xfrm>
              <a:off x="607523" y="5374154"/>
              <a:ext cx="451644" cy="46193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663725" y="5423461"/>
              <a:ext cx="339240" cy="339240"/>
            </a:xfrm>
            <a:prstGeom prst="rect">
              <a:avLst/>
            </a:prstGeom>
          </p:spPr>
        </p:pic>
      </p:grpSp>
      <p:grpSp>
        <p:nvGrpSpPr>
          <p:cNvPr id="7" name="Group 6"/>
          <p:cNvGrpSpPr/>
          <p:nvPr/>
        </p:nvGrpSpPr>
        <p:grpSpPr>
          <a:xfrm>
            <a:off x="630067" y="4205334"/>
            <a:ext cx="451644" cy="461937"/>
            <a:chOff x="607523" y="5933851"/>
            <a:chExt cx="451644" cy="461937"/>
          </a:xfrm>
        </p:grpSpPr>
        <p:sp>
          <p:nvSpPr>
            <p:cNvPr id="11" name="Oval 10"/>
            <p:cNvSpPr/>
            <p:nvPr/>
          </p:nvSpPr>
          <p:spPr>
            <a:xfrm>
              <a:off x="607523" y="5933851"/>
              <a:ext cx="451644" cy="46193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25" y="5984315"/>
              <a:ext cx="339240" cy="339240"/>
            </a:xfrm>
            <a:prstGeom prst="rect">
              <a:avLst/>
            </a:prstGeom>
          </p:spPr>
        </p:pic>
      </p:grpSp>
      <p:grpSp>
        <p:nvGrpSpPr>
          <p:cNvPr id="8" name="Group 7"/>
          <p:cNvGrpSpPr/>
          <p:nvPr/>
        </p:nvGrpSpPr>
        <p:grpSpPr>
          <a:xfrm>
            <a:off x="630067" y="2962915"/>
            <a:ext cx="451644" cy="461937"/>
            <a:chOff x="607523" y="2763570"/>
            <a:chExt cx="451644" cy="461937"/>
          </a:xfrm>
        </p:grpSpPr>
        <p:sp>
          <p:nvSpPr>
            <p:cNvPr id="17" name="Oval 16"/>
            <p:cNvSpPr/>
            <p:nvPr/>
          </p:nvSpPr>
          <p:spPr>
            <a:xfrm>
              <a:off x="607523" y="2763570"/>
              <a:ext cx="451644" cy="461937"/>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637533" y="2816773"/>
              <a:ext cx="391624" cy="391624"/>
            </a:xfrm>
            <a:prstGeom prst="rect">
              <a:avLst/>
            </a:prstGeom>
          </p:spPr>
        </p:pic>
      </p:grpSp>
      <p:sp>
        <p:nvSpPr>
          <p:cNvPr id="22"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26706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394"/>
            <a:ext cx="6668655" cy="539299"/>
          </a:xfrm>
        </p:spPr>
        <p:txBody>
          <a:bodyPr/>
          <a:lstStyle/>
          <a:p>
            <a:r>
              <a:rPr lang="en-US" dirty="0">
                <a:latin typeface="+mj-lt"/>
              </a:rPr>
              <a:t>Study Design: </a:t>
            </a:r>
            <a:r>
              <a:rPr lang="en-US" b="0" dirty="0">
                <a:latin typeface="+mj-lt"/>
              </a:rPr>
              <a:t>CBAMS Focus Groups</a:t>
            </a:r>
          </a:p>
        </p:txBody>
      </p:sp>
      <p:sp>
        <p:nvSpPr>
          <p:cNvPr id="4" name="Slide Number Placeholder 3"/>
          <p:cNvSpPr>
            <a:spLocks noGrp="1"/>
          </p:cNvSpPr>
          <p:nvPr>
            <p:ph type="sldNum" sz="quarter" idx="12"/>
          </p:nvPr>
        </p:nvSpPr>
        <p:spPr/>
        <p:txBody>
          <a:bodyPr/>
          <a:lstStyle/>
          <a:p>
            <a:fld id="{A6CE5588-8BE1-4AF4-B0B4-4E8A4D3F9712}"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6852621"/>
              </p:ext>
            </p:extLst>
          </p:nvPr>
        </p:nvGraphicFramePr>
        <p:xfrm>
          <a:off x="901844" y="2234790"/>
          <a:ext cx="7340313" cy="4072655"/>
        </p:xfrm>
        <a:graphic>
          <a:graphicData uri="http://schemas.openxmlformats.org/drawingml/2006/table">
            <a:tbl>
              <a:tblPr firstRow="1" bandRow="1">
                <a:tableStyleId>{C083E6E3-FA7D-4D7B-A595-EF9225AFEA82}</a:tableStyleId>
              </a:tblPr>
              <a:tblGrid>
                <a:gridCol w="7340313">
                  <a:extLst>
                    <a:ext uri="{9D8B030D-6E8A-4147-A177-3AD203B41FA5}">
                      <a16:colId xmlns:a16="http://schemas.microsoft.com/office/drawing/2014/main" val="3149973326"/>
                    </a:ext>
                  </a:extLst>
                </a:gridCol>
              </a:tblGrid>
              <a:tr h="227034">
                <a:tc>
                  <a:txBody>
                    <a:bodyPr/>
                    <a:lstStyle/>
                    <a:p>
                      <a:pPr algn="ctr"/>
                      <a:r>
                        <a:rPr lang="en-US" sz="1800" b="0" dirty="0">
                          <a:solidFill>
                            <a:srgbClr val="214056"/>
                          </a:solidFill>
                        </a:rPr>
                        <a:t>American Indian and Alaska Native</a:t>
                      </a:r>
                      <a:endParaRPr lang="en-US" sz="1800" b="0" dirty="0">
                        <a:solidFill>
                          <a:srgbClr val="214056"/>
                        </a:solidFill>
                        <a:latin typeface="+mn-lt"/>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675343"/>
                  </a:ext>
                </a:extLst>
              </a:tr>
              <a:tr h="415055">
                <a:tc>
                  <a:txBody>
                    <a:bodyPr/>
                    <a:lstStyle/>
                    <a:p>
                      <a:pPr algn="ctr"/>
                      <a:r>
                        <a:rPr lang="en-US" sz="1800" b="0" dirty="0">
                          <a:solidFill>
                            <a:srgbClr val="214056"/>
                          </a:solidFill>
                        </a:rPr>
                        <a:t>Black or African American </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0986326"/>
                  </a:ext>
                </a:extLst>
              </a:tr>
              <a:tr h="227034">
                <a:tc>
                  <a:txBody>
                    <a:bodyPr/>
                    <a:lstStyle/>
                    <a:p>
                      <a:pPr algn="ctr"/>
                      <a:r>
                        <a:rPr lang="en-US" sz="1800" b="0" dirty="0">
                          <a:solidFill>
                            <a:srgbClr val="214056"/>
                          </a:solidFill>
                        </a:rPr>
                        <a:t>Chinese – Cantonese and Mandarin</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2165449"/>
                  </a:ext>
                </a:extLst>
              </a:tr>
              <a:tr h="276703">
                <a:tc>
                  <a:txBody>
                    <a:bodyPr/>
                    <a:lstStyle/>
                    <a:p>
                      <a:pPr algn="ctr"/>
                      <a:r>
                        <a:rPr lang="en-US" sz="1800" b="0" dirty="0">
                          <a:solidFill>
                            <a:srgbClr val="214056"/>
                          </a:solidFill>
                        </a:rPr>
                        <a:t>Low Internet Proficiency </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131479"/>
                  </a:ext>
                </a:extLst>
              </a:tr>
              <a:tr h="227034">
                <a:tc>
                  <a:txBody>
                    <a:bodyPr/>
                    <a:lstStyle/>
                    <a:p>
                      <a:pPr algn="ctr"/>
                      <a:r>
                        <a:rPr lang="en-US" sz="1800" b="0" dirty="0">
                          <a:solidFill>
                            <a:srgbClr val="214056"/>
                          </a:solidFill>
                        </a:rPr>
                        <a:t>Middle Eastern and North African</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21809"/>
                  </a:ext>
                </a:extLst>
              </a:tr>
              <a:tr h="269598">
                <a:tc>
                  <a:txBody>
                    <a:bodyPr/>
                    <a:lstStyle/>
                    <a:p>
                      <a:pPr algn="ctr"/>
                      <a:r>
                        <a:rPr lang="en-US" sz="1800" b="0" dirty="0">
                          <a:solidFill>
                            <a:srgbClr val="214056"/>
                          </a:solidFill>
                        </a:rPr>
                        <a:t>Native Hawaiian and Pacific Islander (NHPI)</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879764"/>
                  </a:ext>
                </a:extLst>
              </a:tr>
              <a:tr h="276703">
                <a:tc>
                  <a:txBody>
                    <a:bodyPr/>
                    <a:lstStyle/>
                    <a:p>
                      <a:pPr algn="ctr"/>
                      <a:r>
                        <a:rPr lang="en-US" sz="1800" b="0" dirty="0">
                          <a:solidFill>
                            <a:srgbClr val="214056"/>
                          </a:solidFill>
                        </a:rPr>
                        <a:t>Rural</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36398"/>
                  </a:ext>
                </a:extLst>
              </a:tr>
              <a:tr h="209375">
                <a:tc>
                  <a:txBody>
                    <a:bodyPr/>
                    <a:lstStyle/>
                    <a:p>
                      <a:pPr algn="ctr"/>
                      <a:r>
                        <a:rPr lang="en-US" sz="1800" b="0" dirty="0">
                          <a:solidFill>
                            <a:srgbClr val="214056"/>
                          </a:solidFill>
                        </a:rPr>
                        <a:t>Spanish (Puerto Rico)</a:t>
                      </a:r>
                      <a:r>
                        <a:rPr lang="en-US" sz="1800" b="0" baseline="0" dirty="0">
                          <a:solidFill>
                            <a:srgbClr val="214056"/>
                          </a:solidFill>
                        </a:rPr>
                        <a:t> </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7124782"/>
                  </a:ext>
                </a:extLst>
              </a:tr>
              <a:tr h="209375">
                <a:tc>
                  <a:txBody>
                    <a:bodyPr/>
                    <a:lstStyle/>
                    <a:p>
                      <a:pPr algn="ctr"/>
                      <a:r>
                        <a:rPr lang="en-US" sz="1800" b="0" dirty="0">
                          <a:solidFill>
                            <a:srgbClr val="214056"/>
                          </a:solidFill>
                        </a:rPr>
                        <a:t>Spanish (U.S. Mainland) </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283247"/>
                  </a:ext>
                </a:extLst>
              </a:tr>
              <a:tr h="209375">
                <a:tc>
                  <a:txBody>
                    <a:bodyPr/>
                    <a:lstStyle/>
                    <a:p>
                      <a:pPr algn="ctr"/>
                      <a:r>
                        <a:rPr lang="en-US" sz="1800" b="0" dirty="0">
                          <a:solidFill>
                            <a:srgbClr val="214056"/>
                          </a:solidFill>
                        </a:rPr>
                        <a:t>Vietnamese</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693414"/>
                  </a:ext>
                </a:extLst>
              </a:tr>
              <a:tr h="209375">
                <a:tc>
                  <a:txBody>
                    <a:bodyPr/>
                    <a:lstStyle/>
                    <a:p>
                      <a:pPr algn="ctr"/>
                      <a:r>
                        <a:rPr lang="en-US" sz="1800" b="0" dirty="0">
                          <a:solidFill>
                            <a:srgbClr val="214056"/>
                          </a:solidFill>
                        </a:rPr>
                        <a:t>Young and Mobile</a:t>
                      </a:r>
                      <a:endParaRPr lang="en-US" sz="1800" b="0" dirty="0">
                        <a:solidFill>
                          <a:srgbClr val="214056"/>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7927409"/>
                  </a:ext>
                </a:extLst>
              </a:tr>
            </a:tbl>
          </a:graphicData>
        </a:graphic>
      </p:graphicFrame>
      <p:sp>
        <p:nvSpPr>
          <p:cNvPr id="9" name="Rectangle 8"/>
          <p:cNvSpPr/>
          <p:nvPr/>
        </p:nvSpPr>
        <p:spPr>
          <a:xfrm>
            <a:off x="437726" y="1622532"/>
            <a:ext cx="7400109" cy="400110"/>
          </a:xfrm>
          <a:prstGeom prst="rect">
            <a:avLst/>
          </a:prstGeom>
        </p:spPr>
        <p:txBody>
          <a:bodyPr wrap="square">
            <a:spAutoFit/>
          </a:bodyPr>
          <a:lstStyle/>
          <a:p>
            <a:pPr marL="0" indent="0" algn="just">
              <a:spcAft>
                <a:spcPts val="600"/>
              </a:spcAft>
              <a:buNone/>
            </a:pPr>
            <a:r>
              <a:rPr lang="en-US" sz="2000" b="0" dirty="0">
                <a:solidFill>
                  <a:srgbClr val="214056"/>
                </a:solidFill>
                <a:latin typeface="+mn-lt"/>
              </a:rPr>
              <a:t>2020 CBAMS Focus Groups conducted among the 11 audiences. </a:t>
            </a:r>
          </a:p>
        </p:txBody>
      </p:sp>
      <p:sp>
        <p:nvSpPr>
          <p:cNvPr id="11"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cxnSp>
        <p:nvCxnSpPr>
          <p:cNvPr id="7" name="Straight Connector 6"/>
          <p:cNvCxnSpPr/>
          <p:nvPr/>
        </p:nvCxnSpPr>
        <p:spPr>
          <a:xfrm>
            <a:off x="437726" y="2171980"/>
            <a:ext cx="7959514"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7379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91" y="577772"/>
            <a:ext cx="9143997" cy="5563052"/>
            <a:chOff x="-8791" y="577772"/>
            <a:chExt cx="9143997" cy="5563052"/>
          </a:xfrm>
        </p:grpSpPr>
        <p:pic>
          <p:nvPicPr>
            <p:cNvPr id="112" name="Picture 111"/>
            <p:cNvPicPr>
              <a:picLocks noChangeAspect="1"/>
            </p:cNvPicPr>
            <p:nvPr/>
          </p:nvPicPr>
          <p:blipFill rotWithShape="1">
            <a:blip r:embed="rId4" cstate="screen">
              <a:extLst>
                <a:ext uri="{28A0092B-C50C-407E-A947-70E740481C1C}">
                  <a14:useLocalDpi xmlns:a14="http://schemas.microsoft.com/office/drawing/2010/main"/>
                </a:ext>
              </a:extLst>
            </a:blip>
            <a:srcRect l="11249" t="-238" r="38332" b="31117"/>
            <a:stretch/>
          </p:blipFill>
          <p:spPr>
            <a:xfrm>
              <a:off x="1696317" y="578127"/>
              <a:ext cx="7438889" cy="5562697"/>
            </a:xfrm>
            <a:prstGeom prst="rect">
              <a:avLst/>
            </a:prstGeom>
          </p:spPr>
        </p:pic>
        <p:sp>
          <p:nvSpPr>
            <p:cNvPr id="110" name="Rectangle 109"/>
            <p:cNvSpPr/>
            <p:nvPr/>
          </p:nvSpPr>
          <p:spPr>
            <a:xfrm>
              <a:off x="-8791" y="577772"/>
              <a:ext cx="6748272" cy="5563052"/>
            </a:xfrm>
            <a:prstGeom prst="rect">
              <a:avLst/>
            </a:prstGeom>
            <a:solidFill>
              <a:srgbClr val="21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A6CE5588-8BE1-4AF4-B0B4-4E8A4D3F9712}" type="slidenum">
              <a:rPr lang="en-US" smtClean="0"/>
              <a:pPr/>
              <a:t>8</a:t>
            </a:fld>
            <a:endParaRPr lang="en-US" dirty="0"/>
          </a:p>
        </p:txBody>
      </p:sp>
      <p:grpSp>
        <p:nvGrpSpPr>
          <p:cNvPr id="6" name="Group 5"/>
          <p:cNvGrpSpPr/>
          <p:nvPr/>
        </p:nvGrpSpPr>
        <p:grpSpPr>
          <a:xfrm>
            <a:off x="357199" y="3106572"/>
            <a:ext cx="566499" cy="566499"/>
            <a:chOff x="3868615" y="1463040"/>
            <a:chExt cx="708660" cy="708660"/>
          </a:xfrm>
        </p:grpSpPr>
        <p:sp>
          <p:nvSpPr>
            <p:cNvPr id="5" name="Oval 4"/>
            <p:cNvSpPr/>
            <p:nvPr/>
          </p:nvSpPr>
          <p:spPr>
            <a:xfrm>
              <a:off x="3868615" y="1463040"/>
              <a:ext cx="708660" cy="70866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j-lt"/>
              </a:endParaRPr>
            </a:p>
          </p:txBody>
        </p:sp>
        <p:sp>
          <p:nvSpPr>
            <p:cNvPr id="16" name="Oval 15"/>
            <p:cNvSpPr/>
            <p:nvPr/>
          </p:nvSpPr>
          <p:spPr>
            <a:xfrm>
              <a:off x="3902905" y="1497330"/>
              <a:ext cx="640080" cy="640080"/>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mj-lt"/>
                </a:rPr>
                <a:t>3</a:t>
              </a:r>
            </a:p>
          </p:txBody>
        </p:sp>
      </p:grpSp>
      <p:sp>
        <p:nvSpPr>
          <p:cNvPr id="133" name="Title 1"/>
          <p:cNvSpPr txBox="1">
            <a:spLocks/>
          </p:cNvSpPr>
          <p:nvPr/>
        </p:nvSpPr>
        <p:spPr>
          <a:xfrm>
            <a:off x="923698" y="3146267"/>
            <a:ext cx="4818751" cy="53929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400" b="1" kern="1200">
                <a:solidFill>
                  <a:schemeClr val="bg1"/>
                </a:solidFill>
                <a:latin typeface="Avenir Next" charset="0"/>
                <a:ea typeface="Avenir Next" charset="0"/>
                <a:cs typeface="Avenir Next" charset="0"/>
              </a:defRPr>
            </a:lvl1pPr>
          </a:lstStyle>
          <a:p>
            <a:pPr fontAlgn="auto">
              <a:spcAft>
                <a:spcPts val="0"/>
              </a:spcAft>
            </a:pPr>
            <a:r>
              <a:rPr lang="en-US" b="0" dirty="0">
                <a:latin typeface="+mj-lt"/>
              </a:rPr>
              <a:t>Key Findings</a:t>
            </a:r>
          </a:p>
        </p:txBody>
      </p:sp>
      <p:sp>
        <p:nvSpPr>
          <p:cNvPr id="35" name="BJPseudoFooter">
            <a:extLst>
              <a:ext uri="{FF2B5EF4-FFF2-40B4-BE49-F238E27FC236}">
                <a16:creationId xmlns:a16="http://schemas.microsoft.com/office/drawing/2014/main" id="{5BFC5318-CAA9-654E-B66D-DDAFFFC9CE3B}"/>
              </a:ext>
            </a:extLst>
          </p:cNvPr>
          <p:cNvSpPr txBox="1"/>
          <p:nvPr>
            <p:custDataLst>
              <p:tags r:id="rId1"/>
            </p:custDataLst>
          </p:nvPr>
        </p:nvSpPr>
        <p:spPr>
          <a:xfrm>
            <a:off x="118762" y="6606122"/>
            <a:ext cx="8890000" cy="230832"/>
          </a:xfrm>
          <a:prstGeom prst="rect">
            <a:avLst/>
          </a:prstGeom>
          <a:noFill/>
        </p:spPr>
        <p:txBody>
          <a:bodyPr vert="horz" rtlCol="0">
            <a:spAutoFit/>
          </a:bodyPr>
          <a:lstStyle/>
          <a:p>
            <a:pPr algn="ctr"/>
            <a:r>
              <a:rPr lang="en-US" sz="900" b="0" dirty="0">
                <a:solidFill>
                  <a:srgbClr val="000000"/>
                </a:solidFill>
                <a:latin typeface="Avenir Next" panose="020B0503020202020204" pitchFamily="34" charset="0"/>
              </a:rPr>
              <a:t>Authorized Use Only</a:t>
            </a:r>
          </a:p>
        </p:txBody>
      </p:sp>
    </p:spTree>
    <p:extLst>
      <p:ext uri="{BB962C8B-B14F-4D97-AF65-F5344CB8AC3E}">
        <p14:creationId xmlns:p14="http://schemas.microsoft.com/office/powerpoint/2010/main" val="4610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TEXTLABEL" val="Authorized Use Only"/>
  <p:tag name="BJHEADERFOOTERLABEL"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999999"/>
      </a:dk2>
      <a:lt2>
        <a:srgbClr val="FFE831"/>
      </a:lt2>
      <a:accent1>
        <a:srgbClr val="00A0C6"/>
      </a:accent1>
      <a:accent2>
        <a:srgbClr val="FF8500"/>
      </a:accent2>
      <a:accent3>
        <a:srgbClr val="FFFFFF"/>
      </a:accent3>
      <a:accent4>
        <a:srgbClr val="000000"/>
      </a:accent4>
      <a:accent5>
        <a:srgbClr val="AACDDF"/>
      </a:accent5>
      <a:accent6>
        <a:srgbClr val="E77800"/>
      </a:accent6>
      <a:hlink>
        <a:srgbClr val="B5DC10"/>
      </a:hlink>
      <a:folHlink>
        <a:srgbClr val="F002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999999"/>
      </a:dk2>
      <a:lt2>
        <a:srgbClr val="FFE831"/>
      </a:lt2>
      <a:accent1>
        <a:srgbClr val="00A0C6"/>
      </a:accent1>
      <a:accent2>
        <a:srgbClr val="FF8500"/>
      </a:accent2>
      <a:accent3>
        <a:srgbClr val="FFFFFF"/>
      </a:accent3>
      <a:accent4>
        <a:srgbClr val="000000"/>
      </a:accent4>
      <a:accent5>
        <a:srgbClr val="AACDDF"/>
      </a:accent5>
      <a:accent6>
        <a:srgbClr val="E77800"/>
      </a:accent6>
      <a:hlink>
        <a:srgbClr val="B5DC10"/>
      </a:hlink>
      <a:folHlink>
        <a:srgbClr val="F002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c8d5760e-638a-47e8-9e2e-1226c2cb268d" origin="userSelected">
  <element uid="8935ac63-702f-4c65-b397-2d3f3e0964be" value=""/>
</sisl>
</file>

<file path=customXml/itemProps1.xml><?xml version="1.0" encoding="utf-8"?>
<ds:datastoreItem xmlns:ds="http://schemas.openxmlformats.org/officeDocument/2006/customXml" ds:itemID="{BC2ED0A2-CA30-4E5E-B6D8-745C1575875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36378</TotalTime>
  <Words>3123</Words>
  <Application>Microsoft Office PowerPoint</Application>
  <PresentationFormat>On-screen Show (4:3)</PresentationFormat>
  <Paragraphs>539</Paragraphs>
  <Slides>47</Slides>
  <Notes>47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ＭＳ Ｐゴシック</vt:lpstr>
      <vt:lpstr>Arial</vt:lpstr>
      <vt:lpstr>Avenir Book</vt:lpstr>
      <vt:lpstr>Avenir Next</vt:lpstr>
      <vt:lpstr>Avenir Next Demi Bold</vt:lpstr>
      <vt:lpstr>Avenir Next Ultra Light</vt:lpstr>
      <vt:lpstr>Calibri</vt:lpstr>
      <vt:lpstr>Calibri </vt:lpstr>
      <vt:lpstr>Calibri Light</vt:lpstr>
      <vt:lpstr>Times New Roman</vt:lpstr>
      <vt:lpstr>Wingdings</vt:lpstr>
      <vt:lpstr>YRThree Book</vt:lpstr>
      <vt:lpstr>Office Theme</vt:lpstr>
      <vt:lpstr>1_Office Theme</vt:lpstr>
      <vt:lpstr>PowerPoint Presentation</vt:lpstr>
      <vt:lpstr>Outline</vt:lpstr>
      <vt:lpstr>PowerPoint Presentation</vt:lpstr>
      <vt:lpstr>CBAMS Overview</vt:lpstr>
      <vt:lpstr>PowerPoint Presentation</vt:lpstr>
      <vt:lpstr>Study Design: CBAMS Survey</vt:lpstr>
      <vt:lpstr>Study Design: CBAMS Focus Groups</vt:lpstr>
      <vt:lpstr>Study Design: CBAMS Focus Groups</vt:lpstr>
      <vt:lpstr>PowerPoint Presentation</vt:lpstr>
      <vt:lpstr>Key Findings Areas </vt:lpstr>
      <vt:lpstr>PowerPoint Presentation</vt:lpstr>
      <vt:lpstr>Two out of three said they were likely to respond</vt:lpstr>
      <vt:lpstr>PowerPoint Presentation</vt:lpstr>
      <vt:lpstr>Many know the census basics but not much more</vt:lpstr>
      <vt:lpstr>Overview of knowledge gaps</vt:lpstr>
      <vt:lpstr>Knowledge about funding from census data varies little by race and ethnicity</vt:lpstr>
      <vt:lpstr>Hispanics &amp; Asians more likely to know census counts citizens and non-citizens than others</vt:lpstr>
      <vt:lpstr>Some misperceive the census’ purpose</vt:lpstr>
      <vt:lpstr>PowerPoint Presentation</vt:lpstr>
      <vt:lpstr>Potential barriers to participation in the 2020 Census</vt:lpstr>
      <vt:lpstr>Does it matter if I’m personally counted?</vt:lpstr>
      <vt:lpstr>Does it matter if I’m personally counted? </vt:lpstr>
      <vt:lpstr>Does it matter if I’m personally counted?</vt:lpstr>
      <vt:lpstr>About one-quarter of respondents worry about confidentiality</vt:lpstr>
      <vt:lpstr>About one-quarter of respondents are concerned the census shares data </vt:lpstr>
      <vt:lpstr>Privacy and confidentiality concerns in focus groups</vt:lpstr>
      <vt:lpstr>Privacy and confidentiality concerns in focus groups</vt:lpstr>
      <vt:lpstr>Nearly 1 in 4 respondents fear that their answers to  the 2020 Census will be used against them</vt:lpstr>
      <vt:lpstr>Some focus group participants felt the government would use their data against their community</vt:lpstr>
      <vt:lpstr>…or them personally </vt:lpstr>
      <vt:lpstr>The citizenship question may be a major barrier</vt:lpstr>
      <vt:lpstr>Distrust is highest for the federal government</vt:lpstr>
      <vt:lpstr>Focus group participants who distrust the government do so strongly </vt:lpstr>
      <vt:lpstr>More feel the 2020 Census benefits the community than them personally</vt:lpstr>
      <vt:lpstr>PowerPoint Presentation</vt:lpstr>
      <vt:lpstr>Survey respondents chose funding for public services as the single most important reason to respond</vt:lpstr>
      <vt:lpstr>Public services are important to nearly all respondents</vt:lpstr>
      <vt:lpstr>According to the focus groups, what would motivate people to participate?</vt:lpstr>
      <vt:lpstr>Focus group results imply community can assuage skepticism </vt:lpstr>
      <vt:lpstr>Trusted voices and organizations</vt:lpstr>
      <vt:lpstr>PowerPoint Presentation</vt:lpstr>
      <vt:lpstr>Connecting Census &amp; Community Funding</vt:lpstr>
      <vt:lpstr>Big Picture Conclusions</vt:lpstr>
      <vt:lpstr>PowerPoint Presentation</vt:lpstr>
      <vt:lpstr>Creating Candidate Mindsets</vt:lpstr>
      <vt:lpstr>Big Picture: Mindsets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Wright</dc:creator>
  <cp:keywords>[AUOa:/b:/c:/d:/e:/f:/g:/h:/i:/j:/k:/l:/m:/n:/o:/p:/q:/r:/s:/t:/u:/v:/w:]</cp:keywords>
  <cp:lastModifiedBy>Monica J Vines (CENSUS/CNMP FED)</cp:lastModifiedBy>
  <cp:revision>2824</cp:revision>
  <cp:lastPrinted>2019-02-01T16:15:42Z</cp:lastPrinted>
  <dcterms:modified xsi:type="dcterms:W3CDTF">2019-05-28T14:49:46Z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7b0287a5-6772-4d52-b6f5-d834cbe57147</vt:lpwstr>
  </property>
  <property fmtid="{D5CDD505-2E9C-101B-9397-08002B2CF9AE}" pid="3" name="bjSaver">
    <vt:lpwstr>HSV4b3BpKDbKB8zChI6rr/RUGixtpHq7</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uid="8935ac63-702f-4c65-b397-2d3f3e0964be" value="" /&gt;&lt;/sisl&gt;</vt:lpwstr>
  </property>
  <property fmtid="{D5CDD505-2E9C-101B-9397-08002B2CF9AE}" pid="6" name="bjDocumentSecurityLabel">
    <vt:lpwstr>AUTHORIZED USE ONLY</vt:lpwstr>
  </property>
</Properties>
</file>