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708" r:id="rId3"/>
    <p:sldId id="709" r:id="rId4"/>
    <p:sldId id="721" r:id="rId5"/>
    <p:sldId id="723" r:id="rId6"/>
    <p:sldId id="711" r:id="rId7"/>
    <p:sldId id="712" r:id="rId8"/>
    <p:sldId id="718" r:id="rId9"/>
    <p:sldId id="724" r:id="rId10"/>
    <p:sldId id="714" r:id="rId11"/>
    <p:sldId id="719" r:id="rId12"/>
    <p:sldId id="713" r:id="rId13"/>
    <p:sldId id="710" r:id="rId14"/>
    <p:sldId id="716" r:id="rId15"/>
    <p:sldId id="72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493"/>
    <a:srgbClr val="0095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646C2-4F65-464C-9496-1D8F48889D6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72678F59-A5A1-41D1-8BD8-B7E05F51689B}" type="pres">
      <dgm:prSet presAssocID="{6E8646C2-4F65-464C-9496-1D8F48889D6D}" presName="Name0" presStyleCnt="0">
        <dgm:presLayoutVars>
          <dgm:dir/>
          <dgm:resizeHandles val="exact"/>
        </dgm:presLayoutVars>
      </dgm:prSet>
      <dgm:spPr/>
    </dgm:pt>
  </dgm:ptLst>
  <dgm:cxnLst>
    <dgm:cxn modelId="{82DD54CE-AA27-43D3-A31D-99839494C0BE}" type="presOf" srcId="{6E8646C2-4F65-464C-9496-1D8F48889D6D}" destId="{72678F59-A5A1-41D1-8BD8-B7E05F51689B}" srcOrd="0"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838DF-A8E8-4081-8127-A9B4557AB19D}" type="datetimeFigureOut">
              <a:rPr lang="en-US" smtClean="0"/>
              <a:t>7/27/2020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FA3A1-B14F-4A05-9A50-6244821AB49C}" type="slidenum">
              <a:rPr lang="en-US" smtClean="0"/>
              <a:t>‹#›</a:t>
            </a:fld>
            <a:endParaRPr lang="en-US"/>
          </a:p>
        </p:txBody>
      </p:sp>
    </p:spTree>
    <p:extLst>
      <p:ext uri="{BB962C8B-B14F-4D97-AF65-F5344CB8AC3E}">
        <p14:creationId xmlns:p14="http://schemas.microsoft.com/office/powerpoint/2010/main" val="3035907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you serve should feel comfortable responding. The law requires the Census Bureau to keep everyone’s information confidential. By law, your responses cannot be used against you by any government agency or court in any way. The Census Bureau will not share an individual’s responses with immigration enforcement agencies, law enforcement agencies, or allow that information to be used to determine eligibility for government benefits. Title 13 makes it very clear that the data we collect can only be used for statistical purposes—we cannot allow it to be used for anything else, including law enforcement. </a:t>
            </a:r>
          </a:p>
        </p:txBody>
      </p:sp>
      <p:sp>
        <p:nvSpPr>
          <p:cNvPr id="4" name="Slide Number Placeholder 3"/>
          <p:cNvSpPr>
            <a:spLocks noGrp="1"/>
          </p:cNvSpPr>
          <p:nvPr>
            <p:ph type="sldNum" sz="quarter" idx="10"/>
          </p:nvPr>
        </p:nvSpPr>
        <p:spPr/>
        <p:txBody>
          <a:bodyPr/>
          <a:lstStyle/>
          <a:p>
            <a:fld id="{603B9073-4934-4A18-B03D-7FA2DABDE591}" type="slidenum">
              <a:rPr lang="en-US" smtClean="0"/>
              <a:t>4</a:t>
            </a:fld>
            <a:endParaRPr lang="en-US" dirty="0"/>
          </a:p>
        </p:txBody>
      </p:sp>
    </p:spTree>
    <p:extLst>
      <p:ext uri="{BB962C8B-B14F-4D97-AF65-F5344CB8AC3E}">
        <p14:creationId xmlns:p14="http://schemas.microsoft.com/office/powerpoint/2010/main" val="124551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1803-C430-43F9-998B-804FA5DD92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009474-3BFA-4011-AD5D-D4FB01FF6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2A9EA3-E557-4034-9DE3-5A4FE924DB45}"/>
              </a:ext>
            </a:extLst>
          </p:cNvPr>
          <p:cNvSpPr>
            <a:spLocks noGrp="1"/>
          </p:cNvSpPr>
          <p:nvPr>
            <p:ph type="dt" sz="half" idx="10"/>
          </p:nvPr>
        </p:nvSpPr>
        <p:spPr/>
        <p:txBody>
          <a:bodyPr/>
          <a:lstStyle/>
          <a:p>
            <a:fld id="{E267638B-EBB5-4681-9591-C7DFBAF5AF19}" type="datetimeFigureOut">
              <a:rPr lang="en-US" smtClean="0"/>
              <a:t>7/27/2020</a:t>
            </a:fld>
            <a:endParaRPr lang="en-US"/>
          </a:p>
        </p:txBody>
      </p:sp>
      <p:sp>
        <p:nvSpPr>
          <p:cNvPr id="5" name="Footer Placeholder 4">
            <a:extLst>
              <a:ext uri="{FF2B5EF4-FFF2-40B4-BE49-F238E27FC236}">
                <a16:creationId xmlns:a16="http://schemas.microsoft.com/office/drawing/2014/main" id="{5BA527D5-D81B-49FB-B627-C907548C7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62237-E199-4695-A6D6-0EC8CD8B614B}"/>
              </a:ext>
            </a:extLst>
          </p:cNvPr>
          <p:cNvSpPr>
            <a:spLocks noGrp="1"/>
          </p:cNvSpPr>
          <p:nvPr>
            <p:ph type="sldNum" sz="quarter" idx="12"/>
          </p:nvPr>
        </p:nvSpPr>
        <p:spPr/>
        <p:txBody>
          <a:bodyPr/>
          <a:lstStyle/>
          <a:p>
            <a:fld id="{2835AD29-0F94-4211-A468-20CABC76EFF0}" type="slidenum">
              <a:rPr lang="en-US" smtClean="0"/>
              <a:t>‹#›</a:t>
            </a:fld>
            <a:endParaRPr lang="en-US"/>
          </a:p>
        </p:txBody>
      </p:sp>
    </p:spTree>
    <p:extLst>
      <p:ext uri="{BB962C8B-B14F-4D97-AF65-F5344CB8AC3E}">
        <p14:creationId xmlns:p14="http://schemas.microsoft.com/office/powerpoint/2010/main" val="353940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9F43-0776-4199-A482-E002C7CD96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C12F4C-9C10-4E0F-9579-B7C7A47BA4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C122C5-C5D8-40C9-AEEC-776ADBBD7079}"/>
              </a:ext>
            </a:extLst>
          </p:cNvPr>
          <p:cNvSpPr>
            <a:spLocks noGrp="1"/>
          </p:cNvSpPr>
          <p:nvPr>
            <p:ph type="dt" sz="half" idx="10"/>
          </p:nvPr>
        </p:nvSpPr>
        <p:spPr/>
        <p:txBody>
          <a:bodyPr/>
          <a:lstStyle/>
          <a:p>
            <a:fld id="{E267638B-EBB5-4681-9591-C7DFBAF5AF19}" type="datetimeFigureOut">
              <a:rPr lang="en-US" smtClean="0"/>
              <a:t>7/27/2020</a:t>
            </a:fld>
            <a:endParaRPr lang="en-US"/>
          </a:p>
        </p:txBody>
      </p:sp>
      <p:sp>
        <p:nvSpPr>
          <p:cNvPr id="5" name="Footer Placeholder 4">
            <a:extLst>
              <a:ext uri="{FF2B5EF4-FFF2-40B4-BE49-F238E27FC236}">
                <a16:creationId xmlns:a16="http://schemas.microsoft.com/office/drawing/2014/main" id="{FB62371C-30FB-45CA-805E-A8CADD9F5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18F29-BE18-4879-8DAA-4AB8BE291BD9}"/>
              </a:ext>
            </a:extLst>
          </p:cNvPr>
          <p:cNvSpPr>
            <a:spLocks noGrp="1"/>
          </p:cNvSpPr>
          <p:nvPr>
            <p:ph type="sldNum" sz="quarter" idx="12"/>
          </p:nvPr>
        </p:nvSpPr>
        <p:spPr/>
        <p:txBody>
          <a:bodyPr/>
          <a:lstStyle/>
          <a:p>
            <a:fld id="{2835AD29-0F94-4211-A468-20CABC76EFF0}" type="slidenum">
              <a:rPr lang="en-US" smtClean="0"/>
              <a:t>‹#›</a:t>
            </a:fld>
            <a:endParaRPr lang="en-US"/>
          </a:p>
        </p:txBody>
      </p:sp>
    </p:spTree>
    <p:extLst>
      <p:ext uri="{BB962C8B-B14F-4D97-AF65-F5344CB8AC3E}">
        <p14:creationId xmlns:p14="http://schemas.microsoft.com/office/powerpoint/2010/main" val="173237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96297E-E75D-4103-8AAB-2D5EE27F47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C973FB-9284-4BDA-94A3-97ADC1E8CC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77E1D-C1BF-43C2-9B69-ADF5CAFBF24F}"/>
              </a:ext>
            </a:extLst>
          </p:cNvPr>
          <p:cNvSpPr>
            <a:spLocks noGrp="1"/>
          </p:cNvSpPr>
          <p:nvPr>
            <p:ph type="dt" sz="half" idx="10"/>
          </p:nvPr>
        </p:nvSpPr>
        <p:spPr/>
        <p:txBody>
          <a:bodyPr/>
          <a:lstStyle/>
          <a:p>
            <a:fld id="{E267638B-EBB5-4681-9591-C7DFBAF5AF19}" type="datetimeFigureOut">
              <a:rPr lang="en-US" smtClean="0"/>
              <a:t>7/27/2020</a:t>
            </a:fld>
            <a:endParaRPr lang="en-US"/>
          </a:p>
        </p:txBody>
      </p:sp>
      <p:sp>
        <p:nvSpPr>
          <p:cNvPr id="5" name="Footer Placeholder 4">
            <a:extLst>
              <a:ext uri="{FF2B5EF4-FFF2-40B4-BE49-F238E27FC236}">
                <a16:creationId xmlns:a16="http://schemas.microsoft.com/office/drawing/2014/main" id="{294E766A-64A7-4A68-BD0C-1E414BFCB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0F66E-8B4F-4AE5-9E3D-A1DC1FC16C9E}"/>
              </a:ext>
            </a:extLst>
          </p:cNvPr>
          <p:cNvSpPr>
            <a:spLocks noGrp="1"/>
          </p:cNvSpPr>
          <p:nvPr>
            <p:ph type="sldNum" sz="quarter" idx="12"/>
          </p:nvPr>
        </p:nvSpPr>
        <p:spPr/>
        <p:txBody>
          <a:bodyPr/>
          <a:lstStyle/>
          <a:p>
            <a:fld id="{2835AD29-0F94-4211-A468-20CABC76EFF0}" type="slidenum">
              <a:rPr lang="en-US" smtClean="0"/>
              <a:t>‹#›</a:t>
            </a:fld>
            <a:endParaRPr lang="en-US"/>
          </a:p>
        </p:txBody>
      </p:sp>
    </p:spTree>
    <p:extLst>
      <p:ext uri="{BB962C8B-B14F-4D97-AF65-F5344CB8AC3E}">
        <p14:creationId xmlns:p14="http://schemas.microsoft.com/office/powerpoint/2010/main" val="103024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80C5-A256-4909-AB84-024DA9F02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0F5C6-BB58-4013-888D-F65245C829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CE6FA-55EB-4AC8-A391-096742B78933}"/>
              </a:ext>
            </a:extLst>
          </p:cNvPr>
          <p:cNvSpPr>
            <a:spLocks noGrp="1"/>
          </p:cNvSpPr>
          <p:nvPr>
            <p:ph type="dt" sz="half" idx="10"/>
          </p:nvPr>
        </p:nvSpPr>
        <p:spPr/>
        <p:txBody>
          <a:bodyPr/>
          <a:lstStyle/>
          <a:p>
            <a:fld id="{E267638B-EBB5-4681-9591-C7DFBAF5AF19}" type="datetimeFigureOut">
              <a:rPr lang="en-US" smtClean="0"/>
              <a:t>7/27/2020</a:t>
            </a:fld>
            <a:endParaRPr lang="en-US"/>
          </a:p>
        </p:txBody>
      </p:sp>
      <p:sp>
        <p:nvSpPr>
          <p:cNvPr id="5" name="Footer Placeholder 4">
            <a:extLst>
              <a:ext uri="{FF2B5EF4-FFF2-40B4-BE49-F238E27FC236}">
                <a16:creationId xmlns:a16="http://schemas.microsoft.com/office/drawing/2014/main" id="{20DF5597-AE87-404F-BB4A-C3EBBDD26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ED0BF-9A7F-4943-8C8D-02A66168FFD1}"/>
              </a:ext>
            </a:extLst>
          </p:cNvPr>
          <p:cNvSpPr>
            <a:spLocks noGrp="1"/>
          </p:cNvSpPr>
          <p:nvPr>
            <p:ph type="sldNum" sz="quarter" idx="12"/>
          </p:nvPr>
        </p:nvSpPr>
        <p:spPr/>
        <p:txBody>
          <a:bodyPr/>
          <a:lstStyle/>
          <a:p>
            <a:fld id="{2835AD29-0F94-4211-A468-20CABC76EFF0}" type="slidenum">
              <a:rPr lang="en-US" smtClean="0"/>
              <a:t>‹#›</a:t>
            </a:fld>
            <a:endParaRPr lang="en-US"/>
          </a:p>
        </p:txBody>
      </p:sp>
    </p:spTree>
    <p:extLst>
      <p:ext uri="{BB962C8B-B14F-4D97-AF65-F5344CB8AC3E}">
        <p14:creationId xmlns:p14="http://schemas.microsoft.com/office/powerpoint/2010/main" val="117847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18CB-9421-45C3-9E2B-6F644E3A8D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23CC4E-66EE-4DA9-A24D-E213DEAF25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7352CC-977A-4490-BE2B-43B89C41ED06}"/>
              </a:ext>
            </a:extLst>
          </p:cNvPr>
          <p:cNvSpPr>
            <a:spLocks noGrp="1"/>
          </p:cNvSpPr>
          <p:nvPr>
            <p:ph type="dt" sz="half" idx="10"/>
          </p:nvPr>
        </p:nvSpPr>
        <p:spPr/>
        <p:txBody>
          <a:bodyPr/>
          <a:lstStyle/>
          <a:p>
            <a:fld id="{E267638B-EBB5-4681-9591-C7DFBAF5AF19}" type="datetimeFigureOut">
              <a:rPr lang="en-US" smtClean="0"/>
              <a:t>7/27/2020</a:t>
            </a:fld>
            <a:endParaRPr lang="en-US"/>
          </a:p>
        </p:txBody>
      </p:sp>
      <p:sp>
        <p:nvSpPr>
          <p:cNvPr id="5" name="Footer Placeholder 4">
            <a:extLst>
              <a:ext uri="{FF2B5EF4-FFF2-40B4-BE49-F238E27FC236}">
                <a16:creationId xmlns:a16="http://schemas.microsoft.com/office/drawing/2014/main" id="{E43AE3D2-6AE7-4915-9849-2CE45CE39D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7C49F-68F0-4333-B838-CE4414620670}"/>
              </a:ext>
            </a:extLst>
          </p:cNvPr>
          <p:cNvSpPr>
            <a:spLocks noGrp="1"/>
          </p:cNvSpPr>
          <p:nvPr>
            <p:ph type="sldNum" sz="quarter" idx="12"/>
          </p:nvPr>
        </p:nvSpPr>
        <p:spPr/>
        <p:txBody>
          <a:bodyPr/>
          <a:lstStyle/>
          <a:p>
            <a:fld id="{2835AD29-0F94-4211-A468-20CABC76EFF0}" type="slidenum">
              <a:rPr lang="en-US" smtClean="0"/>
              <a:t>‹#›</a:t>
            </a:fld>
            <a:endParaRPr lang="en-US"/>
          </a:p>
        </p:txBody>
      </p:sp>
    </p:spTree>
    <p:extLst>
      <p:ext uri="{BB962C8B-B14F-4D97-AF65-F5344CB8AC3E}">
        <p14:creationId xmlns:p14="http://schemas.microsoft.com/office/powerpoint/2010/main" val="287956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278-9196-4515-AD9D-F70DD5ED26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110FA4-CFC7-4EA3-8994-DD836AE0A5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3B47D7-5E59-4901-B334-07A20618E5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1BC838-CC77-4415-B5B3-33D1AF151AB1}"/>
              </a:ext>
            </a:extLst>
          </p:cNvPr>
          <p:cNvSpPr>
            <a:spLocks noGrp="1"/>
          </p:cNvSpPr>
          <p:nvPr>
            <p:ph type="dt" sz="half" idx="10"/>
          </p:nvPr>
        </p:nvSpPr>
        <p:spPr/>
        <p:txBody>
          <a:bodyPr/>
          <a:lstStyle/>
          <a:p>
            <a:fld id="{E267638B-EBB5-4681-9591-C7DFBAF5AF19}" type="datetimeFigureOut">
              <a:rPr lang="en-US" smtClean="0"/>
              <a:t>7/27/2020</a:t>
            </a:fld>
            <a:endParaRPr lang="en-US"/>
          </a:p>
        </p:txBody>
      </p:sp>
      <p:sp>
        <p:nvSpPr>
          <p:cNvPr id="6" name="Footer Placeholder 5">
            <a:extLst>
              <a:ext uri="{FF2B5EF4-FFF2-40B4-BE49-F238E27FC236}">
                <a16:creationId xmlns:a16="http://schemas.microsoft.com/office/drawing/2014/main" id="{E0476C82-731A-43E6-8429-D98D60C7E9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4732E-CB16-40EF-B7A6-25F01926128F}"/>
              </a:ext>
            </a:extLst>
          </p:cNvPr>
          <p:cNvSpPr>
            <a:spLocks noGrp="1"/>
          </p:cNvSpPr>
          <p:nvPr>
            <p:ph type="sldNum" sz="quarter" idx="12"/>
          </p:nvPr>
        </p:nvSpPr>
        <p:spPr/>
        <p:txBody>
          <a:bodyPr/>
          <a:lstStyle/>
          <a:p>
            <a:fld id="{2835AD29-0F94-4211-A468-20CABC76EFF0}" type="slidenum">
              <a:rPr lang="en-US" smtClean="0"/>
              <a:t>‹#›</a:t>
            </a:fld>
            <a:endParaRPr lang="en-US"/>
          </a:p>
        </p:txBody>
      </p:sp>
    </p:spTree>
    <p:extLst>
      <p:ext uri="{BB962C8B-B14F-4D97-AF65-F5344CB8AC3E}">
        <p14:creationId xmlns:p14="http://schemas.microsoft.com/office/powerpoint/2010/main" val="51854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1F48-16EC-4472-BF63-218A9E5662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B5CE59-959E-4EBD-84EE-C51AC73383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79E1A2-BA37-4486-9F57-49934E6A07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1697EE-67C0-47BF-A021-5C8774D1A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AC511B-0D4B-424F-891F-F299833FDA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1FDB39-9098-48B2-A016-06ED0254B18C}"/>
              </a:ext>
            </a:extLst>
          </p:cNvPr>
          <p:cNvSpPr>
            <a:spLocks noGrp="1"/>
          </p:cNvSpPr>
          <p:nvPr>
            <p:ph type="dt" sz="half" idx="10"/>
          </p:nvPr>
        </p:nvSpPr>
        <p:spPr/>
        <p:txBody>
          <a:bodyPr/>
          <a:lstStyle/>
          <a:p>
            <a:fld id="{E267638B-EBB5-4681-9591-C7DFBAF5AF19}" type="datetimeFigureOut">
              <a:rPr lang="en-US" smtClean="0"/>
              <a:t>7/27/2020</a:t>
            </a:fld>
            <a:endParaRPr lang="en-US"/>
          </a:p>
        </p:txBody>
      </p:sp>
      <p:sp>
        <p:nvSpPr>
          <p:cNvPr id="8" name="Footer Placeholder 7">
            <a:extLst>
              <a:ext uri="{FF2B5EF4-FFF2-40B4-BE49-F238E27FC236}">
                <a16:creationId xmlns:a16="http://schemas.microsoft.com/office/drawing/2014/main" id="{B7FD4C7A-8B7D-41A6-B667-0252B48BAC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06FE86-792B-472F-9D45-CFA31A5D24BB}"/>
              </a:ext>
            </a:extLst>
          </p:cNvPr>
          <p:cNvSpPr>
            <a:spLocks noGrp="1"/>
          </p:cNvSpPr>
          <p:nvPr>
            <p:ph type="sldNum" sz="quarter" idx="12"/>
          </p:nvPr>
        </p:nvSpPr>
        <p:spPr/>
        <p:txBody>
          <a:bodyPr/>
          <a:lstStyle/>
          <a:p>
            <a:fld id="{2835AD29-0F94-4211-A468-20CABC76EFF0}" type="slidenum">
              <a:rPr lang="en-US" smtClean="0"/>
              <a:t>‹#›</a:t>
            </a:fld>
            <a:endParaRPr lang="en-US"/>
          </a:p>
        </p:txBody>
      </p:sp>
    </p:spTree>
    <p:extLst>
      <p:ext uri="{BB962C8B-B14F-4D97-AF65-F5344CB8AC3E}">
        <p14:creationId xmlns:p14="http://schemas.microsoft.com/office/powerpoint/2010/main" val="9906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EBE4-F95A-4E72-A774-695CDA30FA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E43241-3F82-4C02-92C2-A8B850208BA1}"/>
              </a:ext>
            </a:extLst>
          </p:cNvPr>
          <p:cNvSpPr>
            <a:spLocks noGrp="1"/>
          </p:cNvSpPr>
          <p:nvPr>
            <p:ph type="dt" sz="half" idx="10"/>
          </p:nvPr>
        </p:nvSpPr>
        <p:spPr/>
        <p:txBody>
          <a:bodyPr/>
          <a:lstStyle/>
          <a:p>
            <a:fld id="{E267638B-EBB5-4681-9591-C7DFBAF5AF19}" type="datetimeFigureOut">
              <a:rPr lang="en-US" smtClean="0"/>
              <a:t>7/27/2020</a:t>
            </a:fld>
            <a:endParaRPr lang="en-US"/>
          </a:p>
        </p:txBody>
      </p:sp>
      <p:sp>
        <p:nvSpPr>
          <p:cNvPr id="4" name="Footer Placeholder 3">
            <a:extLst>
              <a:ext uri="{FF2B5EF4-FFF2-40B4-BE49-F238E27FC236}">
                <a16:creationId xmlns:a16="http://schemas.microsoft.com/office/drawing/2014/main" id="{B839ED56-C44B-4E58-BD47-BCEEC5030B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05F3E0-2C6F-4A77-B081-E38AC3D5BB36}"/>
              </a:ext>
            </a:extLst>
          </p:cNvPr>
          <p:cNvSpPr>
            <a:spLocks noGrp="1"/>
          </p:cNvSpPr>
          <p:nvPr>
            <p:ph type="sldNum" sz="quarter" idx="12"/>
          </p:nvPr>
        </p:nvSpPr>
        <p:spPr/>
        <p:txBody>
          <a:bodyPr/>
          <a:lstStyle/>
          <a:p>
            <a:fld id="{2835AD29-0F94-4211-A468-20CABC76EFF0}" type="slidenum">
              <a:rPr lang="en-US" smtClean="0"/>
              <a:t>‹#›</a:t>
            </a:fld>
            <a:endParaRPr lang="en-US"/>
          </a:p>
        </p:txBody>
      </p:sp>
    </p:spTree>
    <p:extLst>
      <p:ext uri="{BB962C8B-B14F-4D97-AF65-F5344CB8AC3E}">
        <p14:creationId xmlns:p14="http://schemas.microsoft.com/office/powerpoint/2010/main" val="317931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5949AD-1431-411D-B2FC-6CB696FE725D}"/>
              </a:ext>
            </a:extLst>
          </p:cNvPr>
          <p:cNvSpPr>
            <a:spLocks noGrp="1"/>
          </p:cNvSpPr>
          <p:nvPr>
            <p:ph type="dt" sz="half" idx="10"/>
          </p:nvPr>
        </p:nvSpPr>
        <p:spPr/>
        <p:txBody>
          <a:bodyPr/>
          <a:lstStyle/>
          <a:p>
            <a:fld id="{E267638B-EBB5-4681-9591-C7DFBAF5AF19}" type="datetimeFigureOut">
              <a:rPr lang="en-US" smtClean="0"/>
              <a:t>7/27/2020</a:t>
            </a:fld>
            <a:endParaRPr lang="en-US"/>
          </a:p>
        </p:txBody>
      </p:sp>
      <p:sp>
        <p:nvSpPr>
          <p:cNvPr id="3" name="Footer Placeholder 2">
            <a:extLst>
              <a:ext uri="{FF2B5EF4-FFF2-40B4-BE49-F238E27FC236}">
                <a16:creationId xmlns:a16="http://schemas.microsoft.com/office/drawing/2014/main" id="{5B4D834D-4739-4479-883E-1D1ACA880B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5A017B-13B6-4B6A-AAAE-E8660A7C341C}"/>
              </a:ext>
            </a:extLst>
          </p:cNvPr>
          <p:cNvSpPr>
            <a:spLocks noGrp="1"/>
          </p:cNvSpPr>
          <p:nvPr>
            <p:ph type="sldNum" sz="quarter" idx="12"/>
          </p:nvPr>
        </p:nvSpPr>
        <p:spPr/>
        <p:txBody>
          <a:bodyPr/>
          <a:lstStyle/>
          <a:p>
            <a:fld id="{2835AD29-0F94-4211-A468-20CABC76EFF0}" type="slidenum">
              <a:rPr lang="en-US" smtClean="0"/>
              <a:t>‹#›</a:t>
            </a:fld>
            <a:endParaRPr lang="en-US"/>
          </a:p>
        </p:txBody>
      </p:sp>
    </p:spTree>
    <p:extLst>
      <p:ext uri="{BB962C8B-B14F-4D97-AF65-F5344CB8AC3E}">
        <p14:creationId xmlns:p14="http://schemas.microsoft.com/office/powerpoint/2010/main" val="205578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253FD-04B2-47D3-9145-3B810FA0F2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819CED-999E-4079-9A08-7A7DBAE8B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3E267-9AC3-4758-A004-96F023194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154A4-E6CD-4834-AB6B-CA8E808B4658}"/>
              </a:ext>
            </a:extLst>
          </p:cNvPr>
          <p:cNvSpPr>
            <a:spLocks noGrp="1"/>
          </p:cNvSpPr>
          <p:nvPr>
            <p:ph type="dt" sz="half" idx="10"/>
          </p:nvPr>
        </p:nvSpPr>
        <p:spPr/>
        <p:txBody>
          <a:bodyPr/>
          <a:lstStyle/>
          <a:p>
            <a:fld id="{E267638B-EBB5-4681-9591-C7DFBAF5AF19}" type="datetimeFigureOut">
              <a:rPr lang="en-US" smtClean="0"/>
              <a:t>7/27/2020</a:t>
            </a:fld>
            <a:endParaRPr lang="en-US"/>
          </a:p>
        </p:txBody>
      </p:sp>
      <p:sp>
        <p:nvSpPr>
          <p:cNvPr id="6" name="Footer Placeholder 5">
            <a:extLst>
              <a:ext uri="{FF2B5EF4-FFF2-40B4-BE49-F238E27FC236}">
                <a16:creationId xmlns:a16="http://schemas.microsoft.com/office/drawing/2014/main" id="{2022CDD6-5D61-46AA-8FFE-980694F85E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5D77D-6096-49B6-9214-AC11BEBCB797}"/>
              </a:ext>
            </a:extLst>
          </p:cNvPr>
          <p:cNvSpPr>
            <a:spLocks noGrp="1"/>
          </p:cNvSpPr>
          <p:nvPr>
            <p:ph type="sldNum" sz="quarter" idx="12"/>
          </p:nvPr>
        </p:nvSpPr>
        <p:spPr/>
        <p:txBody>
          <a:bodyPr/>
          <a:lstStyle/>
          <a:p>
            <a:fld id="{2835AD29-0F94-4211-A468-20CABC76EFF0}" type="slidenum">
              <a:rPr lang="en-US" smtClean="0"/>
              <a:t>‹#›</a:t>
            </a:fld>
            <a:endParaRPr lang="en-US"/>
          </a:p>
        </p:txBody>
      </p:sp>
    </p:spTree>
    <p:extLst>
      <p:ext uri="{BB962C8B-B14F-4D97-AF65-F5344CB8AC3E}">
        <p14:creationId xmlns:p14="http://schemas.microsoft.com/office/powerpoint/2010/main" val="166819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950-3322-420B-834F-919DF9ECD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77F42C-0AFC-461B-BF9B-57B9423C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8D0872-15E4-4A5D-8878-14AA14F19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DD5B5F-088C-49E8-963A-262FE7663E70}"/>
              </a:ext>
            </a:extLst>
          </p:cNvPr>
          <p:cNvSpPr>
            <a:spLocks noGrp="1"/>
          </p:cNvSpPr>
          <p:nvPr>
            <p:ph type="dt" sz="half" idx="10"/>
          </p:nvPr>
        </p:nvSpPr>
        <p:spPr/>
        <p:txBody>
          <a:bodyPr/>
          <a:lstStyle/>
          <a:p>
            <a:fld id="{E267638B-EBB5-4681-9591-C7DFBAF5AF19}" type="datetimeFigureOut">
              <a:rPr lang="en-US" smtClean="0"/>
              <a:t>7/27/2020</a:t>
            </a:fld>
            <a:endParaRPr lang="en-US"/>
          </a:p>
        </p:txBody>
      </p:sp>
      <p:sp>
        <p:nvSpPr>
          <p:cNvPr id="6" name="Footer Placeholder 5">
            <a:extLst>
              <a:ext uri="{FF2B5EF4-FFF2-40B4-BE49-F238E27FC236}">
                <a16:creationId xmlns:a16="http://schemas.microsoft.com/office/drawing/2014/main" id="{5E0227C4-7F93-40FE-9CFA-3FABE6BE3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5E7A5F-8AAB-45E6-8E9B-00814BAFA150}"/>
              </a:ext>
            </a:extLst>
          </p:cNvPr>
          <p:cNvSpPr>
            <a:spLocks noGrp="1"/>
          </p:cNvSpPr>
          <p:nvPr>
            <p:ph type="sldNum" sz="quarter" idx="12"/>
          </p:nvPr>
        </p:nvSpPr>
        <p:spPr/>
        <p:txBody>
          <a:bodyPr/>
          <a:lstStyle/>
          <a:p>
            <a:fld id="{2835AD29-0F94-4211-A468-20CABC76EFF0}" type="slidenum">
              <a:rPr lang="en-US" smtClean="0"/>
              <a:t>‹#›</a:t>
            </a:fld>
            <a:endParaRPr lang="en-US"/>
          </a:p>
        </p:txBody>
      </p:sp>
    </p:spTree>
    <p:extLst>
      <p:ext uri="{BB962C8B-B14F-4D97-AF65-F5344CB8AC3E}">
        <p14:creationId xmlns:p14="http://schemas.microsoft.com/office/powerpoint/2010/main" val="63238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5A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B36422-0B57-4B71-A223-7759BB1F5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5E5A4F-AB6F-4AA4-92CC-A2518FDBCD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2BDEC-4BBE-461F-A4E7-583629CA6B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7638B-EBB5-4681-9591-C7DFBAF5AF19}" type="datetimeFigureOut">
              <a:rPr lang="en-US" smtClean="0"/>
              <a:t>7/27/2020</a:t>
            </a:fld>
            <a:endParaRPr lang="en-US"/>
          </a:p>
        </p:txBody>
      </p:sp>
      <p:sp>
        <p:nvSpPr>
          <p:cNvPr id="5" name="Footer Placeholder 4">
            <a:extLst>
              <a:ext uri="{FF2B5EF4-FFF2-40B4-BE49-F238E27FC236}">
                <a16:creationId xmlns:a16="http://schemas.microsoft.com/office/drawing/2014/main" id="{D58C15FD-3501-48D0-8315-F34A5FEB1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A01648-7CB5-4985-861E-6A64BA1E2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5AD29-0F94-4211-A468-20CABC76EFF0}" type="slidenum">
              <a:rPr lang="en-US" smtClean="0"/>
              <a:t>‹#›</a:t>
            </a:fld>
            <a:endParaRPr lang="en-US"/>
          </a:p>
        </p:txBody>
      </p:sp>
    </p:spTree>
    <p:extLst>
      <p:ext uri="{BB962C8B-B14F-4D97-AF65-F5344CB8AC3E}">
        <p14:creationId xmlns:p14="http://schemas.microsoft.com/office/powerpoint/2010/main" val="2528408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F10A8D-9D2A-4216-AA59-0BBA53DF889C}"/>
              </a:ext>
            </a:extLst>
          </p:cNvPr>
          <p:cNvSpPr/>
          <p:nvPr/>
        </p:nvSpPr>
        <p:spPr>
          <a:xfrm>
            <a:off x="224970" y="227374"/>
            <a:ext cx="11742057" cy="6415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1113F71-4311-49B0-8D1F-22AEC29B8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575" y="1580628"/>
            <a:ext cx="6292845" cy="3440905"/>
          </a:xfrm>
          <a:prstGeom prst="rect">
            <a:avLst/>
          </a:prstGeom>
        </p:spPr>
      </p:pic>
      <p:sp>
        <p:nvSpPr>
          <p:cNvPr id="2" name="TextBox 1">
            <a:extLst>
              <a:ext uri="{FF2B5EF4-FFF2-40B4-BE49-F238E27FC236}">
                <a16:creationId xmlns:a16="http://schemas.microsoft.com/office/drawing/2014/main" id="{60ABE48E-B17E-48AC-A409-0185D6F7F25B}"/>
              </a:ext>
            </a:extLst>
          </p:cNvPr>
          <p:cNvSpPr txBox="1"/>
          <p:nvPr/>
        </p:nvSpPr>
        <p:spPr>
          <a:xfrm>
            <a:off x="883918" y="5111515"/>
            <a:ext cx="10424160" cy="1077218"/>
          </a:xfrm>
          <a:prstGeom prst="rect">
            <a:avLst/>
          </a:prstGeom>
          <a:noFill/>
        </p:spPr>
        <p:txBody>
          <a:bodyPr wrap="square" rtlCol="0">
            <a:spAutoFit/>
          </a:bodyPr>
          <a:lstStyle/>
          <a:p>
            <a:pPr algn="ctr"/>
            <a:r>
              <a:rPr lang="en-US" sz="3200" b="1" dirty="0"/>
              <a:t>Cathy L. Lacy , Regional Director</a:t>
            </a:r>
          </a:p>
          <a:p>
            <a:pPr algn="ctr"/>
            <a:r>
              <a:rPr lang="en-US" sz="3200" b="1" dirty="0"/>
              <a:t>U.S. Census Bureau – Denver Region</a:t>
            </a:r>
          </a:p>
        </p:txBody>
      </p:sp>
      <p:sp>
        <p:nvSpPr>
          <p:cNvPr id="5" name="TextBox 4">
            <a:extLst>
              <a:ext uri="{FF2B5EF4-FFF2-40B4-BE49-F238E27FC236}">
                <a16:creationId xmlns:a16="http://schemas.microsoft.com/office/drawing/2014/main" id="{844148B2-B1B8-4FE7-BB3C-7D921EB1C247}"/>
              </a:ext>
            </a:extLst>
          </p:cNvPr>
          <p:cNvSpPr txBox="1"/>
          <p:nvPr/>
        </p:nvSpPr>
        <p:spPr>
          <a:xfrm>
            <a:off x="1036318" y="600475"/>
            <a:ext cx="10424160" cy="769441"/>
          </a:xfrm>
          <a:prstGeom prst="rect">
            <a:avLst/>
          </a:prstGeom>
          <a:noFill/>
        </p:spPr>
        <p:txBody>
          <a:bodyPr wrap="square" rtlCol="0">
            <a:spAutoFit/>
          </a:bodyPr>
          <a:lstStyle/>
          <a:p>
            <a:pPr algn="ctr"/>
            <a:r>
              <a:rPr lang="en-US" sz="4400" b="1" dirty="0"/>
              <a:t>Texas Demographic Conference</a:t>
            </a:r>
          </a:p>
        </p:txBody>
      </p:sp>
    </p:spTree>
    <p:extLst>
      <p:ext uri="{BB962C8B-B14F-4D97-AF65-F5344CB8AC3E}">
        <p14:creationId xmlns:p14="http://schemas.microsoft.com/office/powerpoint/2010/main" val="428720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87D5F2-A4F7-4E6C-8B35-01120E5DD5F6}"/>
              </a:ext>
            </a:extLst>
          </p:cNvPr>
          <p:cNvSpPr/>
          <p:nvPr/>
        </p:nvSpPr>
        <p:spPr>
          <a:xfrm>
            <a:off x="217714" y="217715"/>
            <a:ext cx="11742057" cy="6415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45633F6-623B-40E6-BFFD-276D9D8EA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939" y="5848431"/>
            <a:ext cx="1454020" cy="795052"/>
          </a:xfrm>
          <a:prstGeom prst="rect">
            <a:avLst/>
          </a:prstGeom>
        </p:spPr>
      </p:pic>
      <p:sp>
        <p:nvSpPr>
          <p:cNvPr id="2" name="TextBox 1">
            <a:extLst>
              <a:ext uri="{FF2B5EF4-FFF2-40B4-BE49-F238E27FC236}">
                <a16:creationId xmlns:a16="http://schemas.microsoft.com/office/drawing/2014/main" id="{EF35BD12-7D6E-47ED-99E0-89F38105A336}"/>
              </a:ext>
            </a:extLst>
          </p:cNvPr>
          <p:cNvSpPr txBox="1"/>
          <p:nvPr/>
        </p:nvSpPr>
        <p:spPr>
          <a:xfrm>
            <a:off x="568968" y="447261"/>
            <a:ext cx="11032177" cy="646331"/>
          </a:xfrm>
          <a:prstGeom prst="rect">
            <a:avLst/>
          </a:prstGeom>
          <a:noFill/>
        </p:spPr>
        <p:txBody>
          <a:bodyPr wrap="square" rtlCol="0">
            <a:spAutoFit/>
          </a:bodyPr>
          <a:lstStyle/>
          <a:p>
            <a:r>
              <a:rPr lang="en-US" sz="3600" b="1" dirty="0"/>
              <a:t>Adjusted Operational Timeline</a:t>
            </a:r>
          </a:p>
        </p:txBody>
      </p:sp>
      <p:graphicFrame>
        <p:nvGraphicFramePr>
          <p:cNvPr id="6" name="Table 5">
            <a:extLst>
              <a:ext uri="{FF2B5EF4-FFF2-40B4-BE49-F238E27FC236}">
                <a16:creationId xmlns:a16="http://schemas.microsoft.com/office/drawing/2014/main" id="{6762B5FC-BB8E-4648-A9B7-0F12FF8C2193}"/>
              </a:ext>
            </a:extLst>
          </p:cNvPr>
          <p:cNvGraphicFramePr>
            <a:graphicFrameLocks noGrp="1"/>
          </p:cNvGraphicFramePr>
          <p:nvPr>
            <p:extLst>
              <p:ext uri="{D42A27DB-BD31-4B8C-83A1-F6EECF244321}">
                <p14:modId xmlns:p14="http://schemas.microsoft.com/office/powerpoint/2010/main" val="379707150"/>
              </p:ext>
            </p:extLst>
          </p:nvPr>
        </p:nvGraphicFramePr>
        <p:xfrm>
          <a:off x="1459684" y="1323138"/>
          <a:ext cx="8453625" cy="4988560"/>
        </p:xfrm>
        <a:graphic>
          <a:graphicData uri="http://schemas.openxmlformats.org/drawingml/2006/table">
            <a:tbl>
              <a:tblPr firstRow="1" bandRow="1">
                <a:tableStyleId>{5C22544A-7EE6-4342-B048-85BDC9FD1C3A}</a:tableStyleId>
              </a:tblPr>
              <a:tblGrid>
                <a:gridCol w="4748169">
                  <a:extLst>
                    <a:ext uri="{9D8B030D-6E8A-4147-A177-3AD203B41FA5}">
                      <a16:colId xmlns:a16="http://schemas.microsoft.com/office/drawing/2014/main" val="705417717"/>
                    </a:ext>
                  </a:extLst>
                </a:gridCol>
                <a:gridCol w="1820411">
                  <a:extLst>
                    <a:ext uri="{9D8B030D-6E8A-4147-A177-3AD203B41FA5}">
                      <a16:colId xmlns:a16="http://schemas.microsoft.com/office/drawing/2014/main" val="3007132719"/>
                    </a:ext>
                  </a:extLst>
                </a:gridCol>
                <a:gridCol w="1885045">
                  <a:extLst>
                    <a:ext uri="{9D8B030D-6E8A-4147-A177-3AD203B41FA5}">
                      <a16:colId xmlns:a16="http://schemas.microsoft.com/office/drawing/2014/main" val="619724628"/>
                    </a:ext>
                  </a:extLst>
                </a:gridCol>
              </a:tblGrid>
              <a:tr h="149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Operation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Original Schedule:</a:t>
                      </a:r>
                      <a:endParaRPr lang="en-US" dirty="0"/>
                    </a:p>
                  </a:txBody>
                  <a:tcPr/>
                </a:tc>
                <a:tc>
                  <a:txBody>
                    <a:bodyPr/>
                    <a:lstStyle/>
                    <a:p>
                      <a:r>
                        <a:rPr lang="en-US" u="sng" dirty="0"/>
                        <a:t>New Schedule</a:t>
                      </a:r>
                    </a:p>
                  </a:txBody>
                  <a:tcPr/>
                </a:tc>
                <a:extLst>
                  <a:ext uri="{0D108BD9-81ED-4DB2-BD59-A6C34878D82A}">
                    <a16:rowId xmlns:a16="http://schemas.microsoft.com/office/drawing/2014/main" val="1547376894"/>
                  </a:ext>
                </a:extLst>
              </a:tr>
              <a:tr h="370840">
                <a:tc>
                  <a:txBody>
                    <a:bodyPr/>
                    <a:lstStyle/>
                    <a:p>
                      <a:r>
                        <a:rPr lang="en-US" dirty="0"/>
                        <a:t>Self Response Phase </a:t>
                      </a:r>
                    </a:p>
                  </a:txBody>
                  <a:tcPr/>
                </a:tc>
                <a:tc>
                  <a:txBody>
                    <a:bodyPr/>
                    <a:lstStyle/>
                    <a:p>
                      <a:r>
                        <a:rPr lang="en-US" dirty="0"/>
                        <a:t>3/12-7/31</a:t>
                      </a:r>
                    </a:p>
                  </a:txBody>
                  <a:tcPr/>
                </a:tc>
                <a:tc>
                  <a:txBody>
                    <a:bodyPr/>
                    <a:lstStyle/>
                    <a:p>
                      <a:r>
                        <a:rPr lang="en-US" dirty="0"/>
                        <a:t>3/12-10/31</a:t>
                      </a:r>
                    </a:p>
                  </a:txBody>
                  <a:tcPr/>
                </a:tc>
                <a:extLst>
                  <a:ext uri="{0D108BD9-81ED-4DB2-BD59-A6C34878D82A}">
                    <a16:rowId xmlns:a16="http://schemas.microsoft.com/office/drawing/2014/main" val="4036763181"/>
                  </a:ext>
                </a:extLst>
              </a:tr>
              <a:tr h="370840">
                <a:tc>
                  <a:txBody>
                    <a:bodyPr/>
                    <a:lstStyle/>
                    <a:p>
                      <a:r>
                        <a:rPr lang="en-US" dirty="0"/>
                        <a:t>Group Quarters (E-response and Paper Enumeration)</a:t>
                      </a:r>
                    </a:p>
                  </a:txBody>
                  <a:tcPr/>
                </a:tc>
                <a:tc>
                  <a:txBody>
                    <a:bodyPr/>
                    <a:lstStyle/>
                    <a:p>
                      <a:r>
                        <a:rPr lang="en-US" dirty="0"/>
                        <a:t>4/2-6/5</a:t>
                      </a:r>
                    </a:p>
                  </a:txBody>
                  <a:tcPr/>
                </a:tc>
                <a:tc>
                  <a:txBody>
                    <a:bodyPr/>
                    <a:lstStyle/>
                    <a:p>
                      <a:r>
                        <a:rPr lang="en-US" dirty="0"/>
                        <a:t>4/2-9/3</a:t>
                      </a:r>
                    </a:p>
                  </a:txBody>
                  <a:tcPr/>
                </a:tc>
                <a:extLst>
                  <a:ext uri="{0D108BD9-81ED-4DB2-BD59-A6C34878D82A}">
                    <a16:rowId xmlns:a16="http://schemas.microsoft.com/office/drawing/2014/main" val="2667835895"/>
                  </a:ext>
                </a:extLst>
              </a:tr>
              <a:tr h="370840">
                <a:tc>
                  <a:txBody>
                    <a:bodyPr/>
                    <a:lstStyle/>
                    <a:p>
                      <a:r>
                        <a:rPr lang="en-US" dirty="0"/>
                        <a:t>Update Leave </a:t>
                      </a:r>
                    </a:p>
                  </a:txBody>
                  <a:tcPr/>
                </a:tc>
                <a:tc>
                  <a:txBody>
                    <a:bodyPr/>
                    <a:lstStyle/>
                    <a:p>
                      <a:r>
                        <a:rPr lang="en-US" dirty="0"/>
                        <a:t>3/15-4/17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5/4 – 7/10</a:t>
                      </a:r>
                    </a:p>
                  </a:txBody>
                  <a:tcPr/>
                </a:tc>
                <a:extLst>
                  <a:ext uri="{0D108BD9-81ED-4DB2-BD59-A6C34878D82A}">
                    <a16:rowId xmlns:a16="http://schemas.microsoft.com/office/drawing/2014/main" val="708237902"/>
                  </a:ext>
                </a:extLst>
              </a:tr>
              <a:tr h="370840">
                <a:tc>
                  <a:txBody>
                    <a:bodyPr/>
                    <a:lstStyle/>
                    <a:p>
                      <a:r>
                        <a:rPr lang="en-US" dirty="0"/>
                        <a:t>Nonresponse Follow-up </a:t>
                      </a:r>
                    </a:p>
                  </a:txBody>
                  <a:tcPr/>
                </a:tc>
                <a:tc>
                  <a:txBody>
                    <a:bodyPr/>
                    <a:lstStyle/>
                    <a:p>
                      <a:r>
                        <a:rPr lang="en-US" dirty="0"/>
                        <a:t>5/13-7/31</a:t>
                      </a:r>
                    </a:p>
                  </a:txBody>
                  <a:tcPr/>
                </a:tc>
                <a:tc>
                  <a:txBody>
                    <a:bodyPr/>
                    <a:lstStyle/>
                    <a:p>
                      <a:pPr marL="0" indent="0">
                        <a:buNone/>
                      </a:pPr>
                      <a:r>
                        <a:rPr lang="en-US" dirty="0"/>
                        <a:t>8/11-10/30</a:t>
                      </a:r>
                    </a:p>
                  </a:txBody>
                  <a:tcPr/>
                </a:tc>
                <a:extLst>
                  <a:ext uri="{0D108BD9-81ED-4DB2-BD59-A6C34878D82A}">
                    <a16:rowId xmlns:a16="http://schemas.microsoft.com/office/drawing/2014/main" val="1116373080"/>
                  </a:ext>
                </a:extLst>
              </a:tr>
              <a:tr h="370840">
                <a:tc>
                  <a:txBody>
                    <a:bodyPr/>
                    <a:lstStyle/>
                    <a:p>
                      <a:r>
                        <a:rPr lang="en-US" dirty="0"/>
                        <a:t>In-Person Group Quarters Enumeration </a:t>
                      </a:r>
                    </a:p>
                  </a:txBody>
                  <a:tcPr/>
                </a:tc>
                <a:tc>
                  <a:txBody>
                    <a:bodyPr/>
                    <a:lstStyle/>
                    <a:p>
                      <a:r>
                        <a:rPr lang="en-US" dirty="0"/>
                        <a:t>4/2-6/5</a:t>
                      </a:r>
                    </a:p>
                  </a:txBody>
                  <a:tcPr/>
                </a:tc>
                <a:tc>
                  <a:txBody>
                    <a:bodyPr/>
                    <a:lstStyle/>
                    <a:p>
                      <a:pPr marL="0" indent="0">
                        <a:buNone/>
                      </a:pPr>
                      <a:r>
                        <a:rPr lang="en-US" dirty="0"/>
                        <a:t>7/1-9/3</a:t>
                      </a:r>
                    </a:p>
                  </a:txBody>
                  <a:tcPr/>
                </a:tc>
                <a:extLst>
                  <a:ext uri="{0D108BD9-81ED-4DB2-BD59-A6C34878D82A}">
                    <a16:rowId xmlns:a16="http://schemas.microsoft.com/office/drawing/2014/main" val="2286651505"/>
                  </a:ext>
                </a:extLst>
              </a:tr>
              <a:tr h="370840">
                <a:tc>
                  <a:txBody>
                    <a:bodyPr/>
                    <a:lstStyle/>
                    <a:p>
                      <a:r>
                        <a:rPr lang="en-US" dirty="0"/>
                        <a:t>Services Based Enumeration </a:t>
                      </a:r>
                    </a:p>
                  </a:txBody>
                  <a:tcPr/>
                </a:tc>
                <a:tc>
                  <a:txBody>
                    <a:bodyPr/>
                    <a:lstStyle/>
                    <a:p>
                      <a:r>
                        <a:rPr lang="en-US" dirty="0"/>
                        <a:t>3/30-4/1</a:t>
                      </a:r>
                    </a:p>
                  </a:txBody>
                  <a:tcPr/>
                </a:tc>
                <a:tc>
                  <a:txBody>
                    <a:bodyPr/>
                    <a:lstStyle/>
                    <a:p>
                      <a:pPr marL="0" indent="0">
                        <a:buNone/>
                      </a:pPr>
                      <a:r>
                        <a:rPr lang="en-US" dirty="0"/>
                        <a:t>9/22-9/24</a:t>
                      </a:r>
                    </a:p>
                  </a:txBody>
                  <a:tcPr/>
                </a:tc>
                <a:extLst>
                  <a:ext uri="{0D108BD9-81ED-4DB2-BD59-A6C34878D82A}">
                    <a16:rowId xmlns:a16="http://schemas.microsoft.com/office/drawing/2014/main" val="2257302916"/>
                  </a:ext>
                </a:extLst>
              </a:tr>
              <a:tr h="370840">
                <a:tc>
                  <a:txBody>
                    <a:bodyPr/>
                    <a:lstStyle/>
                    <a:p>
                      <a:r>
                        <a:rPr lang="en-US" dirty="0"/>
                        <a:t>Mobile Questionnaire Assistance </a:t>
                      </a:r>
                    </a:p>
                  </a:txBody>
                  <a:tcPr/>
                </a:tc>
                <a:tc>
                  <a:txBody>
                    <a:bodyPr/>
                    <a:lstStyle/>
                    <a:p>
                      <a:r>
                        <a:rPr lang="en-US" dirty="0"/>
                        <a:t>3/30-7/31</a:t>
                      </a:r>
                    </a:p>
                  </a:txBody>
                  <a:tcPr/>
                </a:tc>
                <a:tc>
                  <a:txBody>
                    <a:bodyPr/>
                    <a:lstStyle/>
                    <a:p>
                      <a:r>
                        <a:rPr lang="en-US" dirty="0"/>
                        <a:t>Varies</a:t>
                      </a:r>
                    </a:p>
                  </a:txBody>
                  <a:tcPr/>
                </a:tc>
                <a:extLst>
                  <a:ext uri="{0D108BD9-81ED-4DB2-BD59-A6C34878D82A}">
                    <a16:rowId xmlns:a16="http://schemas.microsoft.com/office/drawing/2014/main" val="1028099515"/>
                  </a:ext>
                </a:extLst>
              </a:tr>
              <a:tr h="370840">
                <a:tc>
                  <a:txBody>
                    <a:bodyPr/>
                    <a:lstStyle/>
                    <a:p>
                      <a:r>
                        <a:rPr lang="en-US" dirty="0"/>
                        <a:t>Count of People experiencing Homelessness</a:t>
                      </a:r>
                    </a:p>
                  </a:txBody>
                  <a:tcPr/>
                </a:tc>
                <a:tc>
                  <a:txBody>
                    <a:bodyPr/>
                    <a:lstStyle/>
                    <a:p>
                      <a:r>
                        <a:rPr lang="en-US" dirty="0"/>
                        <a:t>4/1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9/22-9/24</a:t>
                      </a:r>
                    </a:p>
                  </a:txBody>
                  <a:tcPr/>
                </a:tc>
                <a:extLst>
                  <a:ext uri="{0D108BD9-81ED-4DB2-BD59-A6C34878D82A}">
                    <a16:rowId xmlns:a16="http://schemas.microsoft.com/office/drawing/2014/main" val="1251993574"/>
                  </a:ext>
                </a:extLst>
              </a:tr>
              <a:tr h="370840">
                <a:tc>
                  <a:txBody>
                    <a:bodyPr/>
                    <a:lstStyle/>
                    <a:p>
                      <a:r>
                        <a:rPr lang="en-US" dirty="0"/>
                        <a:t>Enumeration of Transitory Locations</a:t>
                      </a:r>
                    </a:p>
                  </a:txBody>
                  <a:tcPr/>
                </a:tc>
                <a:tc>
                  <a:txBody>
                    <a:bodyPr/>
                    <a:lstStyle/>
                    <a:p>
                      <a:r>
                        <a:rPr lang="en-US" dirty="0"/>
                        <a:t>4/9-5/4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9/3-9/28</a:t>
                      </a:r>
                    </a:p>
                  </a:txBody>
                  <a:tcPr/>
                </a:tc>
                <a:extLst>
                  <a:ext uri="{0D108BD9-81ED-4DB2-BD59-A6C34878D82A}">
                    <a16:rowId xmlns:a16="http://schemas.microsoft.com/office/drawing/2014/main" val="3737752878"/>
                  </a:ext>
                </a:extLst>
              </a:tr>
              <a:tr h="370840">
                <a:tc>
                  <a:txBody>
                    <a:bodyPr/>
                    <a:lstStyle/>
                    <a:p>
                      <a:r>
                        <a:rPr lang="en-US" dirty="0"/>
                        <a:t>Deliver Apportionment Counts to the President</a:t>
                      </a:r>
                    </a:p>
                  </a:txBody>
                  <a:tcPr/>
                </a:tc>
                <a:tc>
                  <a:txBody>
                    <a:bodyPr/>
                    <a:lstStyle/>
                    <a:p>
                      <a:r>
                        <a:rPr lang="en-US" dirty="0"/>
                        <a:t>12/31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4/30/21</a:t>
                      </a:r>
                    </a:p>
                  </a:txBody>
                  <a:tcPr/>
                </a:tc>
                <a:extLst>
                  <a:ext uri="{0D108BD9-81ED-4DB2-BD59-A6C34878D82A}">
                    <a16:rowId xmlns:a16="http://schemas.microsoft.com/office/drawing/2014/main" val="4208493872"/>
                  </a:ext>
                </a:extLst>
              </a:tr>
              <a:tr h="370840">
                <a:tc>
                  <a:txBody>
                    <a:bodyPr/>
                    <a:lstStyle/>
                    <a:p>
                      <a:r>
                        <a:rPr lang="en-US" dirty="0"/>
                        <a:t>Deliver Redistricting Counts to the States</a:t>
                      </a:r>
                    </a:p>
                  </a:txBody>
                  <a:tcPr/>
                </a:tc>
                <a:tc>
                  <a:txBody>
                    <a:bodyPr/>
                    <a:lstStyle/>
                    <a:p>
                      <a:r>
                        <a:rPr lang="en-US" dirty="0"/>
                        <a:t>By 4/1/21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7/31/21</a:t>
                      </a:r>
                    </a:p>
                  </a:txBody>
                  <a:tcPr/>
                </a:tc>
                <a:extLst>
                  <a:ext uri="{0D108BD9-81ED-4DB2-BD59-A6C34878D82A}">
                    <a16:rowId xmlns:a16="http://schemas.microsoft.com/office/drawing/2014/main" val="1395463122"/>
                  </a:ext>
                </a:extLst>
              </a:tr>
            </a:tbl>
          </a:graphicData>
        </a:graphic>
      </p:graphicFrame>
    </p:spTree>
    <p:extLst>
      <p:ext uri="{BB962C8B-B14F-4D97-AF65-F5344CB8AC3E}">
        <p14:creationId xmlns:p14="http://schemas.microsoft.com/office/powerpoint/2010/main" val="5932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F29198-582E-42F7-876A-9E33590DC7A6}"/>
              </a:ext>
            </a:extLst>
          </p:cNvPr>
          <p:cNvSpPr/>
          <p:nvPr/>
        </p:nvSpPr>
        <p:spPr>
          <a:xfrm>
            <a:off x="217714" y="217715"/>
            <a:ext cx="11742057" cy="6415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1BA6E4-8C11-43F8-A591-9501B46A3E93}"/>
              </a:ext>
            </a:extLst>
          </p:cNvPr>
          <p:cNvPicPr>
            <a:picLocks noChangeAspect="1"/>
          </p:cNvPicPr>
          <p:nvPr/>
        </p:nvPicPr>
        <p:blipFill>
          <a:blip r:embed="rId2"/>
          <a:stretch>
            <a:fillRect/>
          </a:stretch>
        </p:blipFill>
        <p:spPr>
          <a:xfrm>
            <a:off x="616498" y="4480006"/>
            <a:ext cx="1933662" cy="1922613"/>
          </a:xfrm>
          <a:prstGeom prst="rect">
            <a:avLst/>
          </a:prstGeom>
        </p:spPr>
      </p:pic>
      <p:sp>
        <p:nvSpPr>
          <p:cNvPr id="11" name="Rectangle 10">
            <a:extLst>
              <a:ext uri="{FF2B5EF4-FFF2-40B4-BE49-F238E27FC236}">
                <a16:creationId xmlns:a16="http://schemas.microsoft.com/office/drawing/2014/main" id="{B835000B-EA2D-43A6-BABB-6FF8019AC342}"/>
              </a:ext>
            </a:extLst>
          </p:cNvPr>
          <p:cNvSpPr/>
          <p:nvPr/>
        </p:nvSpPr>
        <p:spPr>
          <a:xfrm>
            <a:off x="616498" y="1409967"/>
            <a:ext cx="6650181" cy="3046988"/>
          </a:xfrm>
          <a:prstGeom prst="rect">
            <a:avLst/>
          </a:prstGeom>
        </p:spPr>
        <p:txBody>
          <a:bodyPr wrap="square">
            <a:spAutoFit/>
          </a:bodyPr>
          <a:lstStyle/>
          <a:p>
            <a:pPr marL="285750" indent="-285750">
              <a:buFont typeface="Arial" panose="020B0604020202020204" pitchFamily="34" charset="0"/>
              <a:buChar char="•"/>
            </a:pPr>
            <a:r>
              <a:rPr lang="en-US" sz="2400" dirty="0"/>
              <a:t>Start 8/11 – 10/31</a:t>
            </a:r>
          </a:p>
          <a:p>
            <a:pPr marL="285750" indent="-285750">
              <a:buFont typeface="Arial" panose="020B0604020202020204" pitchFamily="34" charset="0"/>
              <a:buChar char="•"/>
            </a:pPr>
            <a:r>
              <a:rPr lang="en-US" sz="2400" dirty="0">
                <a:solidFill>
                  <a:srgbClr val="000000"/>
                </a:solidFill>
              </a:rPr>
              <a:t>Personal Visit to Non-responding Households to complete the Census questionnaire</a:t>
            </a:r>
          </a:p>
          <a:p>
            <a:pPr marL="285750" indent="-285750">
              <a:buFont typeface="Arial" panose="020B0604020202020204" pitchFamily="34" charset="0"/>
              <a:buChar char="•"/>
            </a:pPr>
            <a:r>
              <a:rPr lang="en-US" sz="2400" dirty="0">
                <a:solidFill>
                  <a:srgbClr val="000000"/>
                </a:solidFill>
              </a:rPr>
              <a:t>Hand-held device</a:t>
            </a:r>
          </a:p>
          <a:p>
            <a:pPr marL="285750" indent="-285750">
              <a:buFont typeface="Arial" panose="020B0604020202020204" pitchFamily="34" charset="0"/>
              <a:buChar char="•"/>
            </a:pPr>
            <a:r>
              <a:rPr lang="en-US" sz="2400" dirty="0">
                <a:solidFill>
                  <a:srgbClr val="000000"/>
                </a:solidFill>
              </a:rPr>
              <a:t>Mask</a:t>
            </a:r>
          </a:p>
          <a:p>
            <a:pPr marL="285750" indent="-285750">
              <a:buFont typeface="Arial" panose="020B0604020202020204" pitchFamily="34" charset="0"/>
              <a:buChar char="•"/>
            </a:pPr>
            <a:r>
              <a:rPr lang="en-US" sz="2400" dirty="0">
                <a:solidFill>
                  <a:srgbClr val="000000"/>
                </a:solidFill>
              </a:rPr>
              <a:t>6-foot distancing from Respondents</a:t>
            </a:r>
          </a:p>
          <a:p>
            <a:pPr marL="285750" indent="-285750">
              <a:buFont typeface="Arial" panose="020B0604020202020204" pitchFamily="34" charset="0"/>
              <a:buChar char="•"/>
            </a:pPr>
            <a:endParaRPr lang="en-US" sz="2400" dirty="0">
              <a:solidFill>
                <a:srgbClr val="000000"/>
              </a:solidFill>
            </a:endParaRPr>
          </a:p>
          <a:p>
            <a:pPr marL="285750" indent="-285750">
              <a:buFont typeface="Arial" panose="020B0604020202020204" pitchFamily="34" charset="0"/>
              <a:buChar char="•"/>
            </a:pPr>
            <a:endParaRPr lang="en-US" sz="2400" dirty="0">
              <a:solidFill>
                <a:srgbClr val="000000"/>
              </a:solidFill>
            </a:endParaRPr>
          </a:p>
        </p:txBody>
      </p:sp>
      <p:sp>
        <p:nvSpPr>
          <p:cNvPr id="13" name="TextBox 12">
            <a:extLst>
              <a:ext uri="{FF2B5EF4-FFF2-40B4-BE49-F238E27FC236}">
                <a16:creationId xmlns:a16="http://schemas.microsoft.com/office/drawing/2014/main" id="{FD5826BC-0048-4E31-823E-FA2F7DA28184}"/>
              </a:ext>
            </a:extLst>
          </p:cNvPr>
          <p:cNvSpPr txBox="1"/>
          <p:nvPr/>
        </p:nvSpPr>
        <p:spPr>
          <a:xfrm>
            <a:off x="568968" y="447261"/>
            <a:ext cx="11032177" cy="646331"/>
          </a:xfrm>
          <a:prstGeom prst="rect">
            <a:avLst/>
          </a:prstGeom>
          <a:noFill/>
        </p:spPr>
        <p:txBody>
          <a:bodyPr wrap="square" rtlCol="0">
            <a:spAutoFit/>
          </a:bodyPr>
          <a:lstStyle/>
          <a:p>
            <a:r>
              <a:rPr lang="en-US" sz="3600" b="1" dirty="0"/>
              <a:t>Nonresponse Follow-up</a:t>
            </a:r>
          </a:p>
        </p:txBody>
      </p:sp>
      <p:pic>
        <p:nvPicPr>
          <p:cNvPr id="14" name="Picture 13" descr="A person standing in front of a building&#10;&#10;Description automatically generated">
            <a:extLst>
              <a:ext uri="{FF2B5EF4-FFF2-40B4-BE49-F238E27FC236}">
                <a16:creationId xmlns:a16="http://schemas.microsoft.com/office/drawing/2014/main" id="{940477D6-84D3-4918-A901-CB39D8671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667" y="516697"/>
            <a:ext cx="3212577" cy="2836103"/>
          </a:xfrm>
          <a:prstGeom prst="rect">
            <a:avLst/>
          </a:prstGeom>
        </p:spPr>
      </p:pic>
      <p:pic>
        <p:nvPicPr>
          <p:cNvPr id="16" name="Picture 15" descr="A close up of a person talking on a cell phone&#10;&#10;Description automatically generated">
            <a:extLst>
              <a:ext uri="{FF2B5EF4-FFF2-40B4-BE49-F238E27FC236}">
                <a16:creationId xmlns:a16="http://schemas.microsoft.com/office/drawing/2014/main" id="{A98BE558-63E1-47A2-828C-C75F140932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3667" y="3566516"/>
            <a:ext cx="3212577" cy="2838265"/>
          </a:xfrm>
          <a:prstGeom prst="rect">
            <a:avLst/>
          </a:prstGeom>
        </p:spPr>
      </p:pic>
      <p:sp>
        <p:nvSpPr>
          <p:cNvPr id="17" name="TextBox 16">
            <a:extLst>
              <a:ext uri="{FF2B5EF4-FFF2-40B4-BE49-F238E27FC236}">
                <a16:creationId xmlns:a16="http://schemas.microsoft.com/office/drawing/2014/main" id="{2875B78E-ED81-4D59-804B-CF746028ED43}"/>
              </a:ext>
            </a:extLst>
          </p:cNvPr>
          <p:cNvSpPr txBox="1"/>
          <p:nvPr/>
        </p:nvSpPr>
        <p:spPr>
          <a:xfrm>
            <a:off x="2722880" y="4414586"/>
            <a:ext cx="5425412" cy="1477328"/>
          </a:xfrm>
          <a:prstGeom prst="rect">
            <a:avLst/>
          </a:prstGeom>
          <a:noFill/>
        </p:spPr>
        <p:txBody>
          <a:bodyPr wrap="square" rtlCol="0">
            <a:spAutoFit/>
          </a:bodyPr>
          <a:lstStyle/>
          <a:p>
            <a:r>
              <a:rPr lang="en-US" dirty="0"/>
              <a:t>KEY MESSAGE: It’s not too late to respond to the 2020 Census while being safe and practicing social distancing at home.  Once you have responded, please encourage your family, friends and loved ones to complete the census too.</a:t>
            </a:r>
          </a:p>
        </p:txBody>
      </p:sp>
    </p:spTree>
    <p:extLst>
      <p:ext uri="{BB962C8B-B14F-4D97-AF65-F5344CB8AC3E}">
        <p14:creationId xmlns:p14="http://schemas.microsoft.com/office/powerpoint/2010/main" val="254572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87D5F2-A4F7-4E6C-8B35-01120E5DD5F6}"/>
              </a:ext>
            </a:extLst>
          </p:cNvPr>
          <p:cNvSpPr/>
          <p:nvPr/>
        </p:nvSpPr>
        <p:spPr>
          <a:xfrm>
            <a:off x="217714" y="217715"/>
            <a:ext cx="11742057" cy="6415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45633F6-623B-40E6-BFFD-276D9D8EA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939" y="5848431"/>
            <a:ext cx="1454020" cy="795052"/>
          </a:xfrm>
          <a:prstGeom prst="rect">
            <a:avLst/>
          </a:prstGeom>
        </p:spPr>
      </p:pic>
      <p:sp>
        <p:nvSpPr>
          <p:cNvPr id="2" name="TextBox 1">
            <a:extLst>
              <a:ext uri="{FF2B5EF4-FFF2-40B4-BE49-F238E27FC236}">
                <a16:creationId xmlns:a16="http://schemas.microsoft.com/office/drawing/2014/main" id="{EF35BD12-7D6E-47ED-99E0-89F38105A336}"/>
              </a:ext>
            </a:extLst>
          </p:cNvPr>
          <p:cNvSpPr txBox="1"/>
          <p:nvPr/>
        </p:nvSpPr>
        <p:spPr>
          <a:xfrm>
            <a:off x="568968" y="447261"/>
            <a:ext cx="11032177" cy="646331"/>
          </a:xfrm>
          <a:prstGeom prst="rect">
            <a:avLst/>
          </a:prstGeom>
          <a:noFill/>
        </p:spPr>
        <p:txBody>
          <a:bodyPr wrap="square" rtlCol="0">
            <a:spAutoFit/>
          </a:bodyPr>
          <a:lstStyle/>
          <a:p>
            <a:r>
              <a:rPr lang="en-US" sz="3600" b="1" dirty="0"/>
              <a:t>Outreach During A Pandemic</a:t>
            </a:r>
          </a:p>
        </p:txBody>
      </p:sp>
      <p:pic>
        <p:nvPicPr>
          <p:cNvPr id="12" name="Picture 11" descr="A screen shot of a person&#10;&#10;Description automatically generated">
            <a:extLst>
              <a:ext uri="{FF2B5EF4-FFF2-40B4-BE49-F238E27FC236}">
                <a16:creationId xmlns:a16="http://schemas.microsoft.com/office/drawing/2014/main" id="{801A00B9-C9BC-4064-A3B4-B706EA01B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756" y="1428663"/>
            <a:ext cx="3788788" cy="2069207"/>
          </a:xfrm>
          <a:prstGeom prst="rect">
            <a:avLst/>
          </a:prstGeom>
        </p:spPr>
      </p:pic>
      <p:pic>
        <p:nvPicPr>
          <p:cNvPr id="20" name="Picture 19" descr="A group of people standing in a parking lot&#10;&#10;Description automatically generated">
            <a:extLst>
              <a:ext uri="{FF2B5EF4-FFF2-40B4-BE49-F238E27FC236}">
                <a16:creationId xmlns:a16="http://schemas.microsoft.com/office/drawing/2014/main" id="{AF388AFB-FCB6-4C10-B0EA-1E4C0A2A625D}"/>
              </a:ext>
            </a:extLst>
          </p:cNvPr>
          <p:cNvPicPr>
            <a:picLocks noChangeAspect="1"/>
          </p:cNvPicPr>
          <p:nvPr/>
        </p:nvPicPr>
        <p:blipFill rotWithShape="1">
          <a:blip r:embed="rId4">
            <a:extLst>
              <a:ext uri="{28A0092B-C50C-407E-A947-70E740481C1C}">
                <a14:useLocalDpi xmlns:a14="http://schemas.microsoft.com/office/drawing/2010/main" val="0"/>
              </a:ext>
            </a:extLst>
          </a:blip>
          <a:srcRect l="13808" t="4602" b="23976"/>
          <a:stretch/>
        </p:blipFill>
        <p:spPr>
          <a:xfrm>
            <a:off x="2115823" y="3734571"/>
            <a:ext cx="3734327" cy="1783644"/>
          </a:xfrm>
          <a:prstGeom prst="rect">
            <a:avLst/>
          </a:prstGeom>
        </p:spPr>
      </p:pic>
      <p:pic>
        <p:nvPicPr>
          <p:cNvPr id="22" name="Picture 21" descr="A person standing in front of a display screen&#10;&#10;Description automatically generated">
            <a:extLst>
              <a:ext uri="{FF2B5EF4-FFF2-40B4-BE49-F238E27FC236}">
                <a16:creationId xmlns:a16="http://schemas.microsoft.com/office/drawing/2014/main" id="{266D6EF8-8A43-4016-B8C5-5BE7121D0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9724" y="921746"/>
            <a:ext cx="3734327" cy="2069207"/>
          </a:xfrm>
          <a:prstGeom prst="rect">
            <a:avLst/>
          </a:prstGeom>
        </p:spPr>
      </p:pic>
      <p:pic>
        <p:nvPicPr>
          <p:cNvPr id="6" name="Picture 5" descr="A group of people standing in a parking lot&#10;&#10;Description automatically generated">
            <a:extLst>
              <a:ext uri="{FF2B5EF4-FFF2-40B4-BE49-F238E27FC236}">
                <a16:creationId xmlns:a16="http://schemas.microsoft.com/office/drawing/2014/main" id="{71C91F14-17B3-4760-B7D3-E6ED350B68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4052" y="3335523"/>
            <a:ext cx="3237354" cy="2038548"/>
          </a:xfrm>
          <a:prstGeom prst="rect">
            <a:avLst/>
          </a:prstGeom>
        </p:spPr>
      </p:pic>
      <p:pic>
        <p:nvPicPr>
          <p:cNvPr id="8" name="Picture 7" descr="A person sitting at a table&#10;&#10;Description automatically generated">
            <a:extLst>
              <a:ext uri="{FF2B5EF4-FFF2-40B4-BE49-F238E27FC236}">
                <a16:creationId xmlns:a16="http://schemas.microsoft.com/office/drawing/2014/main" id="{2761EA19-ABA7-44D4-A3EF-9D1FE82296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2877" y="1790388"/>
            <a:ext cx="2372187" cy="1783644"/>
          </a:xfrm>
          <a:prstGeom prst="rect">
            <a:avLst/>
          </a:prstGeom>
        </p:spPr>
      </p:pic>
      <p:pic>
        <p:nvPicPr>
          <p:cNvPr id="16" name="Picture 15" descr="Two people standing in front of a sign&#10;&#10;Description automatically generated">
            <a:extLst>
              <a:ext uri="{FF2B5EF4-FFF2-40B4-BE49-F238E27FC236}">
                <a16:creationId xmlns:a16="http://schemas.microsoft.com/office/drawing/2014/main" id="{C9213DD3-783E-4260-AC89-67B1F6BD24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345" y="3591880"/>
            <a:ext cx="1944935" cy="2595164"/>
          </a:xfrm>
          <a:prstGeom prst="rect">
            <a:avLst/>
          </a:prstGeom>
        </p:spPr>
      </p:pic>
      <p:pic>
        <p:nvPicPr>
          <p:cNvPr id="18" name="Picture 17" descr="A screenshot of a social media post&#10;&#10;Description automatically generated">
            <a:extLst>
              <a:ext uri="{FF2B5EF4-FFF2-40B4-BE49-F238E27FC236}">
                <a16:creationId xmlns:a16="http://schemas.microsoft.com/office/drawing/2014/main" id="{C6B0AA6B-3CF7-4B21-8EA0-30EC8FF2C5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9182" y="3817227"/>
            <a:ext cx="3587845" cy="2369817"/>
          </a:xfrm>
          <a:prstGeom prst="rect">
            <a:avLst/>
          </a:prstGeom>
        </p:spPr>
      </p:pic>
    </p:spTree>
    <p:extLst>
      <p:ext uri="{BB962C8B-B14F-4D97-AF65-F5344CB8AC3E}">
        <p14:creationId xmlns:p14="http://schemas.microsoft.com/office/powerpoint/2010/main" val="100664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87D5F2-A4F7-4E6C-8B35-01120E5DD5F6}"/>
              </a:ext>
            </a:extLst>
          </p:cNvPr>
          <p:cNvSpPr/>
          <p:nvPr/>
        </p:nvSpPr>
        <p:spPr>
          <a:xfrm>
            <a:off x="217714" y="217715"/>
            <a:ext cx="11742057" cy="6415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45633F6-623B-40E6-BFFD-276D9D8EA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939" y="5848431"/>
            <a:ext cx="1454020" cy="795052"/>
          </a:xfrm>
          <a:prstGeom prst="rect">
            <a:avLst/>
          </a:prstGeom>
        </p:spPr>
      </p:pic>
      <p:sp>
        <p:nvSpPr>
          <p:cNvPr id="2" name="TextBox 1">
            <a:extLst>
              <a:ext uri="{FF2B5EF4-FFF2-40B4-BE49-F238E27FC236}">
                <a16:creationId xmlns:a16="http://schemas.microsoft.com/office/drawing/2014/main" id="{EF35BD12-7D6E-47ED-99E0-89F38105A336}"/>
              </a:ext>
            </a:extLst>
          </p:cNvPr>
          <p:cNvSpPr txBox="1"/>
          <p:nvPr/>
        </p:nvSpPr>
        <p:spPr>
          <a:xfrm>
            <a:off x="568968" y="447261"/>
            <a:ext cx="11032177" cy="646331"/>
          </a:xfrm>
          <a:prstGeom prst="rect">
            <a:avLst/>
          </a:prstGeom>
          <a:noFill/>
        </p:spPr>
        <p:txBody>
          <a:bodyPr wrap="square" rtlCol="0">
            <a:spAutoFit/>
          </a:bodyPr>
          <a:lstStyle/>
          <a:p>
            <a:pPr algn="ctr"/>
            <a:r>
              <a:rPr lang="en-US" sz="3600" b="1" dirty="0"/>
              <a:t>Resources Available – www.2020census.gov/partners</a:t>
            </a:r>
          </a:p>
        </p:txBody>
      </p:sp>
      <p:pic>
        <p:nvPicPr>
          <p:cNvPr id="11" name="Picture 10" descr="A picture containing person, child, boy, young&#10;&#10;Description automatically generated">
            <a:extLst>
              <a:ext uri="{FF2B5EF4-FFF2-40B4-BE49-F238E27FC236}">
                <a16:creationId xmlns:a16="http://schemas.microsoft.com/office/drawing/2014/main" id="{250200F2-D5BC-4B25-A5CD-C67A4D393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570" y="1527399"/>
            <a:ext cx="3318983" cy="3318983"/>
          </a:xfrm>
          <a:prstGeom prst="rect">
            <a:avLst/>
          </a:prstGeom>
        </p:spPr>
      </p:pic>
      <p:pic>
        <p:nvPicPr>
          <p:cNvPr id="13" name="Picture 12" descr="A screenshot of a social media post&#10;&#10;Description automatically generated">
            <a:extLst>
              <a:ext uri="{FF2B5EF4-FFF2-40B4-BE49-F238E27FC236}">
                <a16:creationId xmlns:a16="http://schemas.microsoft.com/office/drawing/2014/main" id="{78F16B75-5E54-4D2F-B353-3AD30C024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690" y="1159611"/>
            <a:ext cx="6526373" cy="2984877"/>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1EE7A225-A296-4CE0-A7BC-828CAEF945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447" y="2915481"/>
            <a:ext cx="2668982" cy="3449649"/>
          </a:xfrm>
          <a:prstGeom prst="rect">
            <a:avLst/>
          </a:prstGeom>
        </p:spPr>
      </p:pic>
      <p:pic>
        <p:nvPicPr>
          <p:cNvPr id="7" name="Picture 6" descr="A close up of a sign&#10;&#10;Description automatically generated">
            <a:extLst>
              <a:ext uri="{FF2B5EF4-FFF2-40B4-BE49-F238E27FC236}">
                <a16:creationId xmlns:a16="http://schemas.microsoft.com/office/drawing/2014/main" id="{FB674C4F-9337-4EEC-9D38-110ED0C804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3422" y="2629026"/>
            <a:ext cx="2668981" cy="3445560"/>
          </a:xfrm>
          <a:prstGeom prst="rect">
            <a:avLst/>
          </a:prstGeom>
        </p:spPr>
      </p:pic>
      <p:pic>
        <p:nvPicPr>
          <p:cNvPr id="17" name="Picture 16" descr="A close up of a sign&#10;&#10;Description automatically generated">
            <a:extLst>
              <a:ext uri="{FF2B5EF4-FFF2-40B4-BE49-F238E27FC236}">
                <a16:creationId xmlns:a16="http://schemas.microsoft.com/office/drawing/2014/main" id="{2F81D8AB-A3EA-4549-8C45-1DFA3E556D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4107" y="3347637"/>
            <a:ext cx="2281794" cy="1907171"/>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FF47FF53-7646-4F9E-BDE0-655EDB27A2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37186" y="4712769"/>
            <a:ext cx="6925642" cy="895475"/>
          </a:xfrm>
          <a:prstGeom prst="rect">
            <a:avLst/>
          </a:prstGeom>
        </p:spPr>
      </p:pic>
    </p:spTree>
    <p:extLst>
      <p:ext uri="{BB962C8B-B14F-4D97-AF65-F5344CB8AC3E}">
        <p14:creationId xmlns:p14="http://schemas.microsoft.com/office/powerpoint/2010/main" val="291826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F10A8D-9D2A-4216-AA59-0BBA53DF889C}"/>
              </a:ext>
            </a:extLst>
          </p:cNvPr>
          <p:cNvSpPr/>
          <p:nvPr/>
        </p:nvSpPr>
        <p:spPr>
          <a:xfrm>
            <a:off x="217714" y="217715"/>
            <a:ext cx="11742057" cy="6415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AEE90C-01E3-4CAC-A3B4-C4462C7317B0}"/>
              </a:ext>
            </a:extLst>
          </p:cNvPr>
          <p:cNvGrpSpPr/>
          <p:nvPr/>
        </p:nvGrpSpPr>
        <p:grpSpPr>
          <a:xfrm>
            <a:off x="1408932" y="792979"/>
            <a:ext cx="9405339" cy="5272042"/>
            <a:chOff x="1408932" y="792979"/>
            <a:chExt cx="9405339" cy="5272042"/>
          </a:xfrm>
        </p:grpSpPr>
        <p:grpSp>
          <p:nvGrpSpPr>
            <p:cNvPr id="5" name="Group 4">
              <a:extLst>
                <a:ext uri="{FF2B5EF4-FFF2-40B4-BE49-F238E27FC236}">
                  <a16:creationId xmlns:a16="http://schemas.microsoft.com/office/drawing/2014/main" id="{2BFC7945-7BB4-4E9E-BEAB-00EE398BDFDE}"/>
                </a:ext>
              </a:extLst>
            </p:cNvPr>
            <p:cNvGrpSpPr/>
            <p:nvPr/>
          </p:nvGrpSpPr>
          <p:grpSpPr>
            <a:xfrm>
              <a:off x="1408932" y="792979"/>
              <a:ext cx="9359619" cy="5264786"/>
              <a:chOff x="1408932" y="792979"/>
              <a:chExt cx="9359619" cy="5264786"/>
            </a:xfrm>
          </p:grpSpPr>
          <p:pic>
            <p:nvPicPr>
              <p:cNvPr id="7" name="Picture 6">
                <a:extLst>
                  <a:ext uri="{FF2B5EF4-FFF2-40B4-BE49-F238E27FC236}">
                    <a16:creationId xmlns:a16="http://schemas.microsoft.com/office/drawing/2014/main" id="{E230801C-5B8C-4CFD-8A53-99AB00DC1837}"/>
                  </a:ext>
                </a:extLst>
              </p:cNvPr>
              <p:cNvPicPr>
                <a:picLocks noChangeAspect="1"/>
              </p:cNvPicPr>
              <p:nvPr/>
            </p:nvPicPr>
            <p:blipFill>
              <a:blip r:embed="rId2"/>
              <a:stretch>
                <a:fillRect/>
              </a:stretch>
            </p:blipFill>
            <p:spPr>
              <a:xfrm>
                <a:off x="1408932" y="792979"/>
                <a:ext cx="9359619" cy="5264786"/>
              </a:xfrm>
              <a:prstGeom prst="rect">
                <a:avLst/>
              </a:prstGeom>
            </p:spPr>
          </p:pic>
          <p:sp>
            <p:nvSpPr>
              <p:cNvPr id="2" name="Rectangle 1">
                <a:extLst>
                  <a:ext uri="{FF2B5EF4-FFF2-40B4-BE49-F238E27FC236}">
                    <a16:creationId xmlns:a16="http://schemas.microsoft.com/office/drawing/2014/main" id="{BCAF28B5-FAB7-461B-93E3-2C97ECE7D672}"/>
                  </a:ext>
                </a:extLst>
              </p:cNvPr>
              <p:cNvSpPr/>
              <p:nvPr/>
            </p:nvSpPr>
            <p:spPr>
              <a:xfrm>
                <a:off x="5283200" y="2560320"/>
                <a:ext cx="162560" cy="1798320"/>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59251183-7BB9-435A-A39B-8497275005F6}"/>
                </a:ext>
              </a:extLst>
            </p:cNvPr>
            <p:cNvSpPr/>
            <p:nvPr/>
          </p:nvSpPr>
          <p:spPr>
            <a:xfrm>
              <a:off x="10688321" y="5069840"/>
              <a:ext cx="125950" cy="995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859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F10A8D-9D2A-4216-AA59-0BBA53DF889C}"/>
              </a:ext>
            </a:extLst>
          </p:cNvPr>
          <p:cNvSpPr/>
          <p:nvPr/>
        </p:nvSpPr>
        <p:spPr>
          <a:xfrm>
            <a:off x="217714" y="217715"/>
            <a:ext cx="11742057" cy="6415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BC053FE7-1FF3-4302-B546-CEF6C3EF9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394" y="1496609"/>
            <a:ext cx="4172532" cy="3886742"/>
          </a:xfrm>
          <a:prstGeom prst="rect">
            <a:avLst/>
          </a:prstGeom>
        </p:spPr>
      </p:pic>
      <p:pic>
        <p:nvPicPr>
          <p:cNvPr id="6" name="Picture 5" descr="A picture containing drawing, sign&#10;&#10;Description automatically generated">
            <a:extLst>
              <a:ext uri="{FF2B5EF4-FFF2-40B4-BE49-F238E27FC236}">
                <a16:creationId xmlns:a16="http://schemas.microsoft.com/office/drawing/2014/main" id="{DF826FBF-0362-4667-96CC-B4A9E93C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710" y="2498312"/>
            <a:ext cx="1590897" cy="543001"/>
          </a:xfrm>
          <a:prstGeom prst="rect">
            <a:avLst/>
          </a:prstGeom>
        </p:spPr>
      </p:pic>
      <p:pic>
        <p:nvPicPr>
          <p:cNvPr id="9" name="Picture 8">
            <a:extLst>
              <a:ext uri="{FF2B5EF4-FFF2-40B4-BE49-F238E27FC236}">
                <a16:creationId xmlns:a16="http://schemas.microsoft.com/office/drawing/2014/main" id="{56D0269F-F0F0-4EA5-9BA7-EB6002B78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8599" y="3669950"/>
            <a:ext cx="2534004" cy="342948"/>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1ADE89B2-939A-4C5B-B436-13C840BAD3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9073" y="3057938"/>
            <a:ext cx="2543530" cy="514422"/>
          </a:xfrm>
          <a:prstGeom prst="rect">
            <a:avLst/>
          </a:prstGeom>
        </p:spPr>
      </p:pic>
    </p:spTree>
    <p:extLst>
      <p:ext uri="{BB962C8B-B14F-4D97-AF65-F5344CB8AC3E}">
        <p14:creationId xmlns:p14="http://schemas.microsoft.com/office/powerpoint/2010/main" val="278068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500"/>
                            </p:stCondLst>
                            <p:childTnLst>
                              <p:par>
                                <p:cTn id="13" presetID="22" presetClass="entr" presetSubtype="8"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F10A8D-9D2A-4216-AA59-0BBA53DF889C}"/>
              </a:ext>
            </a:extLst>
          </p:cNvPr>
          <p:cNvSpPr/>
          <p:nvPr/>
        </p:nvSpPr>
        <p:spPr>
          <a:xfrm>
            <a:off x="217714" y="217715"/>
            <a:ext cx="11742057" cy="6415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141D54F-3B2E-4F1D-BA99-746479810EB9}"/>
              </a:ext>
            </a:extLst>
          </p:cNvPr>
          <p:cNvSpPr txBox="1"/>
          <p:nvPr/>
        </p:nvSpPr>
        <p:spPr>
          <a:xfrm>
            <a:off x="685799" y="571502"/>
            <a:ext cx="5115561" cy="646331"/>
          </a:xfrm>
          <a:prstGeom prst="rect">
            <a:avLst/>
          </a:prstGeom>
          <a:noFill/>
        </p:spPr>
        <p:txBody>
          <a:bodyPr wrap="square" rtlCol="0">
            <a:spAutoFit/>
          </a:bodyPr>
          <a:lstStyle/>
          <a:p>
            <a:r>
              <a:rPr lang="en-US" sz="3600" b="1" dirty="0"/>
              <a:t>Road to the 2020 Census</a:t>
            </a:r>
          </a:p>
        </p:txBody>
      </p:sp>
      <p:pic>
        <p:nvPicPr>
          <p:cNvPr id="5" name="Picture 4">
            <a:extLst>
              <a:ext uri="{FF2B5EF4-FFF2-40B4-BE49-F238E27FC236}">
                <a16:creationId xmlns:a16="http://schemas.microsoft.com/office/drawing/2014/main" id="{DB110FF9-B9CE-4451-B710-4F830AF84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939" y="5848431"/>
            <a:ext cx="1454020" cy="795052"/>
          </a:xfrm>
          <a:prstGeom prst="rect">
            <a:avLst/>
          </a:prstGeom>
        </p:spPr>
      </p:pic>
      <p:grpSp>
        <p:nvGrpSpPr>
          <p:cNvPr id="6" name="Group 5">
            <a:extLst>
              <a:ext uri="{FF2B5EF4-FFF2-40B4-BE49-F238E27FC236}">
                <a16:creationId xmlns:a16="http://schemas.microsoft.com/office/drawing/2014/main" id="{5FCB78A7-C466-4E2C-8272-AB847EF4FF5F}"/>
              </a:ext>
            </a:extLst>
          </p:cNvPr>
          <p:cNvGrpSpPr/>
          <p:nvPr/>
        </p:nvGrpSpPr>
        <p:grpSpPr>
          <a:xfrm>
            <a:off x="1262305" y="1384400"/>
            <a:ext cx="9667389" cy="5306915"/>
            <a:chOff x="1753501" y="1831128"/>
            <a:chExt cx="8684999" cy="4951101"/>
          </a:xfrm>
        </p:grpSpPr>
        <p:pic>
          <p:nvPicPr>
            <p:cNvPr id="8" name="Picture 7">
              <a:extLst>
                <a:ext uri="{FF2B5EF4-FFF2-40B4-BE49-F238E27FC236}">
                  <a16:creationId xmlns:a16="http://schemas.microsoft.com/office/drawing/2014/main" id="{C7189695-441C-4783-AFF3-68E6BD9E2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2347" y="3429000"/>
              <a:ext cx="5014808" cy="2805974"/>
            </a:xfrm>
            <a:prstGeom prst="rect">
              <a:avLst/>
            </a:prstGeom>
          </p:spPr>
        </p:pic>
        <p:grpSp>
          <p:nvGrpSpPr>
            <p:cNvPr id="9" name="Group 8">
              <a:extLst>
                <a:ext uri="{FF2B5EF4-FFF2-40B4-BE49-F238E27FC236}">
                  <a16:creationId xmlns:a16="http://schemas.microsoft.com/office/drawing/2014/main" id="{08386C26-B1E3-470A-AA00-C082D319542B}"/>
                </a:ext>
              </a:extLst>
            </p:cNvPr>
            <p:cNvGrpSpPr/>
            <p:nvPr/>
          </p:nvGrpSpPr>
          <p:grpSpPr>
            <a:xfrm>
              <a:off x="1753501" y="1831128"/>
              <a:ext cx="8684999" cy="4951101"/>
              <a:chOff x="1425569" y="1763394"/>
              <a:chExt cx="8684999" cy="4951101"/>
            </a:xfrm>
          </p:grpSpPr>
          <p:sp>
            <p:nvSpPr>
              <p:cNvPr id="10" name="Arc 9">
                <a:extLst>
                  <a:ext uri="{FF2B5EF4-FFF2-40B4-BE49-F238E27FC236}">
                    <a16:creationId xmlns:a16="http://schemas.microsoft.com/office/drawing/2014/main" id="{AC10D68F-01CA-4C2D-B77F-6C3EE9698DBD}"/>
                  </a:ext>
                </a:extLst>
              </p:cNvPr>
              <p:cNvSpPr/>
              <p:nvPr/>
            </p:nvSpPr>
            <p:spPr>
              <a:xfrm>
                <a:off x="2154345" y="1973874"/>
                <a:ext cx="7238623" cy="4740621"/>
              </a:xfrm>
              <a:prstGeom prst="arc">
                <a:avLst>
                  <a:gd name="adj1" fmla="val 10803474"/>
                  <a:gd name="adj2" fmla="val 61419"/>
                </a:avLst>
              </a:prstGeom>
              <a:noFill/>
              <a:ln w="34925" cap="flat" cmpd="sng" algn="ctr">
                <a:solidFill>
                  <a:srgbClr val="0072BC"/>
                </a:solidFill>
                <a:prstDash val="solid"/>
                <a:miter lim="800000"/>
                <a:tailEnd type="triangle" w="lg"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u="none" strike="noStrike" kern="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BCDEF607-3E67-4635-AC71-55AA7A67908C}"/>
                  </a:ext>
                </a:extLst>
              </p:cNvPr>
              <p:cNvSpPr txBox="1"/>
              <p:nvPr/>
            </p:nvSpPr>
            <p:spPr>
              <a:xfrm>
                <a:off x="1425569" y="5517580"/>
                <a:ext cx="1563238" cy="398590"/>
              </a:xfrm>
              <a:prstGeom prst="rect">
                <a:avLst/>
              </a:prstGeom>
              <a:noFill/>
            </p:spPr>
            <p:txBody>
              <a:bodyPr wrap="square" lIns="0" tIns="0" rIns="0" bIns="0" rtlCol="0">
                <a:spAutoFit/>
              </a:bodyPr>
              <a:lstStyle/>
              <a:p>
                <a:pPr algn="ctr"/>
                <a:r>
                  <a:rPr lang="en-US" sz="1400" dirty="0">
                    <a:solidFill>
                      <a:srgbClr val="981D3D">
                        <a:lumMod val="50000"/>
                      </a:srgbClr>
                    </a:solidFill>
                    <a:latin typeface="Segoe UI" panose="020B0502040204020203" pitchFamily="34" charset="0"/>
                    <a:cs typeface="Segoe UI" panose="020B0502040204020203" pitchFamily="34" charset="0"/>
                  </a:rPr>
                  <a:t>ESTABLISH WHERE TO COUNT</a:t>
                </a:r>
              </a:p>
            </p:txBody>
          </p:sp>
          <p:sp>
            <p:nvSpPr>
              <p:cNvPr id="12" name="TextBox 11">
                <a:extLst>
                  <a:ext uri="{FF2B5EF4-FFF2-40B4-BE49-F238E27FC236}">
                    <a16:creationId xmlns:a16="http://schemas.microsoft.com/office/drawing/2014/main" id="{99629D88-4912-499C-91ED-60BE82A8CADB}"/>
                  </a:ext>
                </a:extLst>
              </p:cNvPr>
              <p:cNvSpPr txBox="1"/>
              <p:nvPr/>
            </p:nvSpPr>
            <p:spPr>
              <a:xfrm>
                <a:off x="8355705" y="5517580"/>
                <a:ext cx="1754863" cy="597885"/>
              </a:xfrm>
              <a:prstGeom prst="rect">
                <a:avLst/>
              </a:prstGeom>
              <a:noFill/>
            </p:spPr>
            <p:txBody>
              <a:bodyPr wrap="square" lIns="0" tIns="0" rIns="0" bIns="0" rtlCol="0">
                <a:spAutoFit/>
              </a:bodyPr>
              <a:lstStyle/>
              <a:p>
                <a:pPr algn="ctr"/>
                <a:r>
                  <a:rPr lang="en-US" sz="1400" dirty="0">
                    <a:solidFill>
                      <a:srgbClr val="981D3D">
                        <a:lumMod val="50000"/>
                      </a:srgbClr>
                    </a:solidFill>
                    <a:latin typeface="Segoe UI" panose="020B0502040204020203" pitchFamily="34" charset="0"/>
                    <a:cs typeface="Segoe UI" panose="020B0502040204020203" pitchFamily="34" charset="0"/>
                  </a:rPr>
                  <a:t>TABULATE DATA AND RELEASE CENSUS RESULTS</a:t>
                </a:r>
              </a:p>
            </p:txBody>
          </p:sp>
          <p:pic>
            <p:nvPicPr>
              <p:cNvPr id="13" name="Picture 12">
                <a:extLst>
                  <a:ext uri="{FF2B5EF4-FFF2-40B4-BE49-F238E27FC236}">
                    <a16:creationId xmlns:a16="http://schemas.microsoft.com/office/drawing/2014/main" id="{A1B4E5F6-1135-44ED-84DC-4F1863BA8B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4008" y="4438812"/>
                <a:ext cx="1032660" cy="1032660"/>
              </a:xfrm>
              <a:prstGeom prst="rect">
                <a:avLst/>
              </a:prstGeom>
            </p:spPr>
          </p:pic>
          <p:pic>
            <p:nvPicPr>
              <p:cNvPr id="14" name="Picture 13">
                <a:extLst>
                  <a:ext uri="{FF2B5EF4-FFF2-40B4-BE49-F238E27FC236}">
                    <a16:creationId xmlns:a16="http://schemas.microsoft.com/office/drawing/2014/main" id="{7D4929BC-3E88-42AB-AA99-A3F645709F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247" y="4435277"/>
                <a:ext cx="1036195" cy="1036195"/>
              </a:xfrm>
              <a:prstGeom prst="rect">
                <a:avLst/>
              </a:prstGeom>
            </p:spPr>
          </p:pic>
          <p:sp>
            <p:nvSpPr>
              <p:cNvPr id="15" name="TextBox 14">
                <a:extLst>
                  <a:ext uri="{FF2B5EF4-FFF2-40B4-BE49-F238E27FC236}">
                    <a16:creationId xmlns:a16="http://schemas.microsoft.com/office/drawing/2014/main" id="{F65DE761-B8B8-4ED0-A1AF-8FCF9F719BCE}"/>
                  </a:ext>
                </a:extLst>
              </p:cNvPr>
              <p:cNvSpPr txBox="1"/>
              <p:nvPr/>
            </p:nvSpPr>
            <p:spPr>
              <a:xfrm>
                <a:off x="6594505" y="2868770"/>
                <a:ext cx="1322787" cy="398590"/>
              </a:xfrm>
              <a:prstGeom prst="rect">
                <a:avLst/>
              </a:prstGeom>
              <a:noFill/>
            </p:spPr>
            <p:txBody>
              <a:bodyPr wrap="square" lIns="0" tIns="0" rIns="0" bIns="0" rtlCol="0">
                <a:spAutoFit/>
              </a:bodyPr>
              <a:lstStyle/>
              <a:p>
                <a:pPr algn="ctr"/>
                <a:r>
                  <a:rPr lang="en-US" sz="1400" dirty="0">
                    <a:solidFill>
                      <a:srgbClr val="981D3D">
                        <a:lumMod val="50000"/>
                      </a:srgbClr>
                    </a:solidFill>
                    <a:latin typeface="Segoe UI" panose="020B0502040204020203" pitchFamily="34" charset="0"/>
                    <a:cs typeface="Segoe UI" panose="020B0502040204020203" pitchFamily="34" charset="0"/>
                  </a:rPr>
                  <a:t>GROUP QUARTERS</a:t>
                </a:r>
              </a:p>
            </p:txBody>
          </p:sp>
          <p:sp>
            <p:nvSpPr>
              <p:cNvPr id="16" name="TextBox 15">
                <a:extLst>
                  <a:ext uri="{FF2B5EF4-FFF2-40B4-BE49-F238E27FC236}">
                    <a16:creationId xmlns:a16="http://schemas.microsoft.com/office/drawing/2014/main" id="{519AD550-AA32-45D7-92F3-F2FF5FDF800C}"/>
                  </a:ext>
                </a:extLst>
              </p:cNvPr>
              <p:cNvSpPr txBox="1"/>
              <p:nvPr/>
            </p:nvSpPr>
            <p:spPr>
              <a:xfrm>
                <a:off x="2292146" y="3763333"/>
                <a:ext cx="1659204" cy="398590"/>
              </a:xfrm>
              <a:prstGeom prst="rect">
                <a:avLst/>
              </a:prstGeom>
              <a:noFill/>
            </p:spPr>
            <p:txBody>
              <a:bodyPr wrap="square" lIns="0" tIns="0" rIns="0" bIns="0" rtlCol="0">
                <a:spAutoFit/>
              </a:bodyPr>
              <a:lstStyle/>
              <a:p>
                <a:pPr algn="ctr"/>
                <a:r>
                  <a:rPr lang="en-US" sz="1400" dirty="0">
                    <a:solidFill>
                      <a:srgbClr val="981D3D">
                        <a:lumMod val="50000"/>
                      </a:srgbClr>
                    </a:solidFill>
                    <a:latin typeface="Segoe UI" panose="020B0502040204020203" pitchFamily="34" charset="0"/>
                    <a:cs typeface="Segoe UI" panose="020B0502040204020203" pitchFamily="34" charset="0"/>
                  </a:rPr>
                  <a:t>MOTIVATE PEOPLE TO RESPOND</a:t>
                </a:r>
              </a:p>
            </p:txBody>
          </p:sp>
          <p:pic>
            <p:nvPicPr>
              <p:cNvPr id="17" name="Picture 16">
                <a:extLst>
                  <a:ext uri="{FF2B5EF4-FFF2-40B4-BE49-F238E27FC236}">
                    <a16:creationId xmlns:a16="http://schemas.microsoft.com/office/drawing/2014/main" id="{F632165B-7FD4-4778-8066-39023A0AE7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8299" y="2640290"/>
                <a:ext cx="1032714" cy="1032714"/>
              </a:xfrm>
              <a:prstGeom prst="rect">
                <a:avLst/>
              </a:prstGeom>
            </p:spPr>
          </p:pic>
          <p:sp>
            <p:nvSpPr>
              <p:cNvPr id="18" name="TextBox 17">
                <a:extLst>
                  <a:ext uri="{FF2B5EF4-FFF2-40B4-BE49-F238E27FC236}">
                    <a16:creationId xmlns:a16="http://schemas.microsoft.com/office/drawing/2014/main" id="{7DFE6193-4DCE-456D-BC02-07B1E7FDC52E}"/>
                  </a:ext>
                </a:extLst>
              </p:cNvPr>
              <p:cNvSpPr txBox="1"/>
              <p:nvPr/>
            </p:nvSpPr>
            <p:spPr>
              <a:xfrm>
                <a:off x="3951350" y="2868770"/>
                <a:ext cx="1380331" cy="199295"/>
              </a:xfrm>
              <a:prstGeom prst="rect">
                <a:avLst/>
              </a:prstGeom>
              <a:noFill/>
            </p:spPr>
            <p:txBody>
              <a:bodyPr wrap="square" lIns="0" tIns="0" rIns="0" bIns="0" rtlCol="0">
                <a:spAutoFit/>
              </a:bodyPr>
              <a:lstStyle/>
              <a:p>
                <a:pPr algn="ctr"/>
                <a:r>
                  <a:rPr lang="en-US" sz="1400" dirty="0">
                    <a:solidFill>
                      <a:srgbClr val="981D3D">
                        <a:lumMod val="50000"/>
                      </a:srgbClr>
                    </a:solidFill>
                    <a:latin typeface="Segoe UI" panose="020B0502040204020203" pitchFamily="34" charset="0"/>
                    <a:cs typeface="Segoe UI" panose="020B0502040204020203" pitchFamily="34" charset="0"/>
                  </a:rPr>
                  <a:t>SELF-RESPONSE</a:t>
                </a:r>
              </a:p>
            </p:txBody>
          </p:sp>
          <p:sp>
            <p:nvSpPr>
              <p:cNvPr id="19" name="TextBox 18">
                <a:extLst>
                  <a:ext uri="{FF2B5EF4-FFF2-40B4-BE49-F238E27FC236}">
                    <a16:creationId xmlns:a16="http://schemas.microsoft.com/office/drawing/2014/main" id="{2DB27487-3A03-43EC-AB6D-053F0E1CF48F}"/>
                  </a:ext>
                </a:extLst>
              </p:cNvPr>
              <p:cNvSpPr txBox="1"/>
              <p:nvPr/>
            </p:nvSpPr>
            <p:spPr>
              <a:xfrm>
                <a:off x="7841965" y="3763333"/>
                <a:ext cx="1322787" cy="398590"/>
              </a:xfrm>
              <a:prstGeom prst="rect">
                <a:avLst/>
              </a:prstGeom>
              <a:noFill/>
            </p:spPr>
            <p:txBody>
              <a:bodyPr wrap="square" lIns="0" tIns="0" rIns="0" bIns="0" rtlCol="0">
                <a:spAutoFit/>
              </a:bodyPr>
              <a:lstStyle/>
              <a:p>
                <a:pPr algn="ctr"/>
                <a:r>
                  <a:rPr lang="en-US" sz="1400" dirty="0">
                    <a:solidFill>
                      <a:srgbClr val="981D3D">
                        <a:lumMod val="50000"/>
                      </a:srgbClr>
                    </a:solidFill>
                    <a:latin typeface="Segoe UI" panose="020B0502040204020203" pitchFamily="34" charset="0"/>
                    <a:cs typeface="Segoe UI" panose="020B0502040204020203" pitchFamily="34" charset="0"/>
                  </a:rPr>
                  <a:t>NONRESPONSE FOLLOWUP</a:t>
                </a:r>
              </a:p>
            </p:txBody>
          </p:sp>
          <p:pic>
            <p:nvPicPr>
              <p:cNvPr id="20" name="Picture 19">
                <a:extLst>
                  <a:ext uri="{FF2B5EF4-FFF2-40B4-BE49-F238E27FC236}">
                    <a16:creationId xmlns:a16="http://schemas.microsoft.com/office/drawing/2014/main" id="{AA1402A9-E4C3-4D06-855D-251F699248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5705" y="2638445"/>
                <a:ext cx="1036405" cy="1036405"/>
              </a:xfrm>
              <a:prstGeom prst="rect">
                <a:avLst/>
              </a:prstGeom>
            </p:spPr>
          </p:pic>
          <p:pic>
            <p:nvPicPr>
              <p:cNvPr id="21" name="Picture 20">
                <a:extLst>
                  <a:ext uri="{FF2B5EF4-FFF2-40B4-BE49-F238E27FC236}">
                    <a16:creationId xmlns:a16="http://schemas.microsoft.com/office/drawing/2014/main" id="{6EDEF71C-1F79-4499-8D59-1F8AD63D44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8927" y="1765512"/>
                <a:ext cx="1005177" cy="1005177"/>
              </a:xfrm>
              <a:prstGeom prst="rect">
                <a:avLst/>
              </a:prstGeom>
            </p:spPr>
          </p:pic>
          <p:pic>
            <p:nvPicPr>
              <p:cNvPr id="22" name="Picture 21">
                <a:extLst>
                  <a:ext uri="{FF2B5EF4-FFF2-40B4-BE49-F238E27FC236}">
                    <a16:creationId xmlns:a16="http://schemas.microsoft.com/office/drawing/2014/main" id="{6057D5E3-2090-427E-973F-14565A958FD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1192" y="1763394"/>
                <a:ext cx="1009412" cy="1009412"/>
              </a:xfrm>
              <a:prstGeom prst="rect">
                <a:avLst/>
              </a:prstGeom>
            </p:spPr>
          </p:pic>
        </p:grpSp>
      </p:grpSp>
    </p:spTree>
    <p:extLst>
      <p:ext uri="{BB962C8B-B14F-4D97-AF65-F5344CB8AC3E}">
        <p14:creationId xmlns:p14="http://schemas.microsoft.com/office/powerpoint/2010/main" val="23595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87D5F2-A4F7-4E6C-8B35-01120E5DD5F6}"/>
              </a:ext>
            </a:extLst>
          </p:cNvPr>
          <p:cNvSpPr/>
          <p:nvPr/>
        </p:nvSpPr>
        <p:spPr>
          <a:xfrm>
            <a:off x="217714" y="217715"/>
            <a:ext cx="11742057" cy="6415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45633F6-623B-40E6-BFFD-276D9D8EA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939" y="5848431"/>
            <a:ext cx="1454020" cy="795052"/>
          </a:xfrm>
          <a:prstGeom prst="rect">
            <a:avLst/>
          </a:prstGeom>
        </p:spPr>
      </p:pic>
      <p:sp>
        <p:nvSpPr>
          <p:cNvPr id="6" name="TextBox 5">
            <a:extLst>
              <a:ext uri="{FF2B5EF4-FFF2-40B4-BE49-F238E27FC236}">
                <a16:creationId xmlns:a16="http://schemas.microsoft.com/office/drawing/2014/main" id="{E31C841A-5D6B-4262-8D03-589548409ED2}"/>
              </a:ext>
            </a:extLst>
          </p:cNvPr>
          <p:cNvSpPr txBox="1"/>
          <p:nvPr/>
        </p:nvSpPr>
        <p:spPr>
          <a:xfrm>
            <a:off x="504530" y="463898"/>
            <a:ext cx="10723419" cy="646331"/>
          </a:xfrm>
          <a:prstGeom prst="rect">
            <a:avLst/>
          </a:prstGeom>
          <a:noFill/>
        </p:spPr>
        <p:txBody>
          <a:bodyPr wrap="square" rtlCol="0">
            <a:spAutoFit/>
          </a:bodyPr>
          <a:lstStyle/>
          <a:p>
            <a:r>
              <a:rPr lang="en-US" sz="3600" b="1" dirty="0"/>
              <a:t>Self Responding Has Never Been Easier!</a:t>
            </a:r>
          </a:p>
        </p:txBody>
      </p:sp>
      <p:pic>
        <p:nvPicPr>
          <p:cNvPr id="13" name="Picture 12" descr="A screenshot of a person&#10;&#10;Description automatically generated">
            <a:extLst>
              <a:ext uri="{FF2B5EF4-FFF2-40B4-BE49-F238E27FC236}">
                <a16:creationId xmlns:a16="http://schemas.microsoft.com/office/drawing/2014/main" id="{6A81561C-AAC0-496A-97A0-67F8A16FD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864" y="1437356"/>
            <a:ext cx="6395754" cy="4684369"/>
          </a:xfrm>
          <a:prstGeom prst="rect">
            <a:avLst/>
          </a:prstGeom>
        </p:spPr>
      </p:pic>
    </p:spTree>
    <p:extLst>
      <p:ext uri="{BB962C8B-B14F-4D97-AF65-F5344CB8AC3E}">
        <p14:creationId xmlns:p14="http://schemas.microsoft.com/office/powerpoint/2010/main" val="206533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883E1-B0EE-42C3-A875-526890A6EAFB}"/>
              </a:ext>
            </a:extLst>
          </p:cNvPr>
          <p:cNvSpPr/>
          <p:nvPr/>
        </p:nvSpPr>
        <p:spPr>
          <a:xfrm>
            <a:off x="217714" y="217715"/>
            <a:ext cx="11742057" cy="6415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3AE04C5-3085-4F64-BC65-54FE2DBF6EB1}" type="slidenum">
              <a:rPr lang="en-US" smtClean="0"/>
              <a:pPr/>
              <a:t>4</a:t>
            </a:fld>
            <a:endParaRPr lang="en-US" dirty="0"/>
          </a:p>
        </p:txBody>
      </p:sp>
      <p:graphicFrame>
        <p:nvGraphicFramePr>
          <p:cNvPr id="6" name="Content Placeholder 1"/>
          <p:cNvGraphicFramePr>
            <a:graphicFrameLocks noGrp="1"/>
          </p:cNvGraphicFramePr>
          <p:nvPr>
            <p:ph idx="1"/>
          </p:nvPr>
        </p:nvGraphicFramePr>
        <p:xfrm>
          <a:off x="1033409" y="1115335"/>
          <a:ext cx="10896600" cy="443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CF7B1426-DB69-4283-A9A6-5626DDA802B2}"/>
              </a:ext>
            </a:extLst>
          </p:cNvPr>
          <p:cNvPicPr>
            <a:picLocks noChangeAspect="1"/>
          </p:cNvPicPr>
          <p:nvPr/>
        </p:nvPicPr>
        <p:blipFill>
          <a:blip r:embed="rId8"/>
          <a:stretch>
            <a:fillRect/>
          </a:stretch>
        </p:blipFill>
        <p:spPr>
          <a:xfrm>
            <a:off x="8914026" y="1443838"/>
            <a:ext cx="2644018" cy="3432959"/>
          </a:xfrm>
          <a:prstGeom prst="rect">
            <a:avLst/>
          </a:prstGeom>
        </p:spPr>
      </p:pic>
      <p:sp>
        <p:nvSpPr>
          <p:cNvPr id="5" name="TextBox 4">
            <a:extLst>
              <a:ext uri="{FF2B5EF4-FFF2-40B4-BE49-F238E27FC236}">
                <a16:creationId xmlns:a16="http://schemas.microsoft.com/office/drawing/2014/main" id="{D972541A-B656-4120-94BA-F524D9E3999F}"/>
              </a:ext>
            </a:extLst>
          </p:cNvPr>
          <p:cNvSpPr txBox="1"/>
          <p:nvPr/>
        </p:nvSpPr>
        <p:spPr>
          <a:xfrm>
            <a:off x="633956" y="1606047"/>
            <a:ext cx="8387595"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Title 13 of the Code of Federal Regulations </a:t>
            </a:r>
            <a:r>
              <a:rPr lang="en-US" sz="2800" b="1" dirty="0"/>
              <a:t>requires</a:t>
            </a:r>
            <a:r>
              <a:rPr lang="en-US" sz="2800" dirty="0"/>
              <a:t> us to keep everyone’s information confidential</a:t>
            </a:r>
          </a:p>
          <a:p>
            <a:pPr marL="457200" indent="-457200">
              <a:buFont typeface="Arial" panose="020B0604020202020204" pitchFamily="34" charset="0"/>
              <a:buChar char="•"/>
            </a:pPr>
            <a:r>
              <a:rPr lang="en-US" sz="2800" dirty="0"/>
              <a:t>We cannot share responses with immigration, law enforcement, or allow information to be used to determine eligibility for benefits</a:t>
            </a:r>
          </a:p>
          <a:p>
            <a:pPr marL="457200" indent="-457200">
              <a:buFont typeface="Arial" panose="020B0604020202020204" pitchFamily="34" charset="0"/>
              <a:buChar char="•"/>
            </a:pPr>
            <a:r>
              <a:rPr lang="en-US" sz="2800" dirty="0"/>
              <a:t>We can </a:t>
            </a:r>
            <a:r>
              <a:rPr lang="en-US" sz="2800" b="1" dirty="0"/>
              <a:t>only</a:t>
            </a:r>
            <a:r>
              <a:rPr lang="en-US" sz="2800" dirty="0"/>
              <a:t> use the information we collect for statistical purposes.</a:t>
            </a:r>
          </a:p>
        </p:txBody>
      </p:sp>
      <p:sp>
        <p:nvSpPr>
          <p:cNvPr id="10" name="TextBox 9">
            <a:extLst>
              <a:ext uri="{FF2B5EF4-FFF2-40B4-BE49-F238E27FC236}">
                <a16:creationId xmlns:a16="http://schemas.microsoft.com/office/drawing/2014/main" id="{F484A901-EB72-4CFD-883E-181DD2595C30}"/>
              </a:ext>
            </a:extLst>
          </p:cNvPr>
          <p:cNvSpPr txBox="1"/>
          <p:nvPr/>
        </p:nvSpPr>
        <p:spPr>
          <a:xfrm>
            <a:off x="504530" y="463898"/>
            <a:ext cx="10723419" cy="646331"/>
          </a:xfrm>
          <a:prstGeom prst="rect">
            <a:avLst/>
          </a:prstGeom>
          <a:noFill/>
        </p:spPr>
        <p:txBody>
          <a:bodyPr wrap="square" rtlCol="0">
            <a:spAutoFit/>
          </a:bodyPr>
          <a:lstStyle/>
          <a:p>
            <a:r>
              <a:rPr lang="en-US" sz="3600" b="1" dirty="0"/>
              <a:t>Confidentiality Is Key</a:t>
            </a:r>
          </a:p>
        </p:txBody>
      </p:sp>
      <p:sp>
        <p:nvSpPr>
          <p:cNvPr id="11" name="TextBox 10">
            <a:extLst>
              <a:ext uri="{FF2B5EF4-FFF2-40B4-BE49-F238E27FC236}">
                <a16:creationId xmlns:a16="http://schemas.microsoft.com/office/drawing/2014/main" id="{3D0A9096-BC1C-41D3-A2F2-AE54ABE47FAE}"/>
              </a:ext>
            </a:extLst>
          </p:cNvPr>
          <p:cNvSpPr txBox="1"/>
          <p:nvPr/>
        </p:nvSpPr>
        <p:spPr>
          <a:xfrm>
            <a:off x="633956" y="5130800"/>
            <a:ext cx="10924088" cy="1077218"/>
          </a:xfrm>
          <a:prstGeom prst="rect">
            <a:avLst/>
          </a:prstGeom>
          <a:noFill/>
        </p:spPr>
        <p:txBody>
          <a:bodyPr wrap="square" rtlCol="0">
            <a:spAutoFit/>
          </a:bodyPr>
          <a:lstStyle/>
          <a:p>
            <a:r>
              <a:rPr lang="en-US" sz="3200" b="1" dirty="0"/>
              <a:t>All people living in Texas will be counted –</a:t>
            </a:r>
          </a:p>
          <a:p>
            <a:pPr algn="ctr"/>
            <a:r>
              <a:rPr lang="en-US" sz="3200" b="1" dirty="0"/>
              <a:t>Once, Only Once, and In The Right Place</a:t>
            </a:r>
          </a:p>
        </p:txBody>
      </p:sp>
    </p:spTree>
    <p:extLst>
      <p:ext uri="{BB962C8B-B14F-4D97-AF65-F5344CB8AC3E}">
        <p14:creationId xmlns:p14="http://schemas.microsoft.com/office/powerpoint/2010/main" val="31876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6A07F7-3B87-4D98-88E7-FF47059B3B23}"/>
              </a:ext>
            </a:extLst>
          </p:cNvPr>
          <p:cNvSpPr/>
          <p:nvPr/>
        </p:nvSpPr>
        <p:spPr>
          <a:xfrm>
            <a:off x="217714" y="217715"/>
            <a:ext cx="11742057" cy="6415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1">
            <a:extLst>
              <a:ext uri="{FF2B5EF4-FFF2-40B4-BE49-F238E27FC236}">
                <a16:creationId xmlns:a16="http://schemas.microsoft.com/office/drawing/2014/main" id="{A34FEC04-191E-49BB-87BF-C223FABC2139}"/>
              </a:ext>
            </a:extLst>
          </p:cNvPr>
          <p:cNvSpPr txBox="1">
            <a:spLocks/>
          </p:cNvSpPr>
          <p:nvPr/>
        </p:nvSpPr>
        <p:spPr>
          <a:xfrm>
            <a:off x="1309188" y="1356412"/>
            <a:ext cx="7819441" cy="4081542"/>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600" b="1" kern="0" spc="0" baseline="0">
                <a:solidFill>
                  <a:schemeClr val="accent5"/>
                </a:solidFill>
                <a:latin typeface="Segoe UI" panose="020B0502040204020203" pitchFamily="34" charset="0"/>
                <a:ea typeface="+mn-ea"/>
                <a:cs typeface="Segoe UI" panose="020B0502040204020203"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kern="0" spc="0" baseline="0">
                <a:solidFill>
                  <a:schemeClr val="tx1"/>
                </a:solidFill>
                <a:latin typeface="Segoe UI" panose="020B0502040204020203" pitchFamily="34" charset="0"/>
                <a:ea typeface="+mn-ea"/>
                <a:cs typeface="Segoe UI" panose="020B0502040204020203" pitchFamily="34" charset="0"/>
              </a:defRPr>
            </a:lvl2pPr>
            <a:lvl3pPr marL="182880" indent="-91440" algn="l" defTabSz="914400" rtl="0" eaLnBrk="1" latinLnBrk="0" hangingPunct="1">
              <a:lnSpc>
                <a:spcPct val="100000"/>
              </a:lnSpc>
              <a:spcBef>
                <a:spcPts val="0"/>
              </a:spcBef>
              <a:spcAft>
                <a:spcPts val="60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3pPr>
            <a:lvl4pPr marL="365760" indent="-182880" algn="l" defTabSz="914400" rtl="0" eaLnBrk="1" latinLnBrk="0" hangingPunct="1">
              <a:lnSpc>
                <a:spcPct val="100000"/>
              </a:lnSpc>
              <a:spcBef>
                <a:spcPts val="0"/>
              </a:spcBef>
              <a:spcAft>
                <a:spcPts val="60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4pPr>
            <a:lvl5pPr marL="571500" indent="-228600" algn="l" defTabSz="914400" rtl="0" eaLnBrk="1" latinLnBrk="0" hangingPunct="1">
              <a:lnSpc>
                <a:spcPct val="100000"/>
              </a:lnSpc>
              <a:spcBef>
                <a:spcPts val="0"/>
              </a:spcBef>
              <a:spcAft>
                <a:spcPts val="600"/>
              </a:spcAft>
              <a:buFont typeface="Arial" panose="020B0604020202020204" pitchFamily="34" charset="0"/>
              <a:buChar char="•"/>
              <a:defRPr sz="1200" kern="0" spc="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u="none" strike="noStrike" kern="0" cap="none" spc="0" normalizeH="0" baseline="0" noProof="0" dirty="0">
                <a:ln>
                  <a:noFill/>
                </a:ln>
                <a:solidFill>
                  <a:srgbClr val="0095A8"/>
                </a:solidFill>
                <a:effectLst/>
                <a:uLnTx/>
                <a:uFillTx/>
                <a:latin typeface="Calibri" panose="020F0502020204030204" pitchFamily="34" charset="0"/>
                <a:cs typeface="Calibri" panose="020F0502020204030204" pitchFamily="34" charset="0"/>
              </a:rPr>
              <a:t>Results of the census impact funding for: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Schools and education</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Healthcare facilities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Public transportation</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Housing assistance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Child and food assistance programs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Career and technical education grants</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600" b="0" u="none" strike="noStrike" kern="0" cap="none" spc="0" normalizeH="0" baseline="0" noProof="0" dirty="0">
              <a:ln>
                <a:noFill/>
              </a:ln>
              <a:solidFill>
                <a:srgbClr val="215493"/>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600" b="0" u="none" strike="noStrike" kern="0" cap="none" spc="0" normalizeH="0" baseline="0" noProof="0" dirty="0">
              <a:ln>
                <a:noFill/>
              </a:ln>
              <a:solidFill>
                <a:srgbClr val="215493"/>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F05BAC4-31EC-4EAB-B7C0-F1EE4F1644DC}"/>
              </a:ext>
            </a:extLst>
          </p:cNvPr>
          <p:cNvSpPr txBox="1"/>
          <p:nvPr/>
        </p:nvSpPr>
        <p:spPr>
          <a:xfrm>
            <a:off x="504530" y="463898"/>
            <a:ext cx="10723419" cy="646331"/>
          </a:xfrm>
          <a:prstGeom prst="rect">
            <a:avLst/>
          </a:prstGeom>
          <a:noFill/>
        </p:spPr>
        <p:txBody>
          <a:bodyPr wrap="square" rtlCol="0">
            <a:spAutoFit/>
          </a:bodyPr>
          <a:lstStyle/>
          <a:p>
            <a:r>
              <a:rPr lang="en-US" sz="3600" b="1" dirty="0"/>
              <a:t>Responding Is More Important Than Ever</a:t>
            </a:r>
          </a:p>
        </p:txBody>
      </p:sp>
      <p:pic>
        <p:nvPicPr>
          <p:cNvPr id="9" name="Picture 8">
            <a:extLst>
              <a:ext uri="{FF2B5EF4-FFF2-40B4-BE49-F238E27FC236}">
                <a16:creationId xmlns:a16="http://schemas.microsoft.com/office/drawing/2014/main" id="{351BFDFD-B0F3-4B4B-ADCE-3E3E6DC55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939" y="5848431"/>
            <a:ext cx="1454020" cy="795052"/>
          </a:xfrm>
          <a:prstGeom prst="rect">
            <a:avLst/>
          </a:prstGeom>
        </p:spPr>
      </p:pic>
    </p:spTree>
    <p:extLst>
      <p:ext uri="{BB962C8B-B14F-4D97-AF65-F5344CB8AC3E}">
        <p14:creationId xmlns:p14="http://schemas.microsoft.com/office/powerpoint/2010/main" val="374905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87D5F2-A4F7-4E6C-8B35-01120E5DD5F6}"/>
              </a:ext>
            </a:extLst>
          </p:cNvPr>
          <p:cNvSpPr/>
          <p:nvPr/>
        </p:nvSpPr>
        <p:spPr>
          <a:xfrm>
            <a:off x="217714" y="217715"/>
            <a:ext cx="11742057" cy="6415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45633F6-623B-40E6-BFFD-276D9D8EA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939" y="5848431"/>
            <a:ext cx="1454020" cy="795052"/>
          </a:xfrm>
          <a:prstGeom prst="rect">
            <a:avLst/>
          </a:prstGeom>
        </p:spPr>
      </p:pic>
      <p:sp>
        <p:nvSpPr>
          <p:cNvPr id="2" name="TextBox 1">
            <a:extLst>
              <a:ext uri="{FF2B5EF4-FFF2-40B4-BE49-F238E27FC236}">
                <a16:creationId xmlns:a16="http://schemas.microsoft.com/office/drawing/2014/main" id="{EF35BD12-7D6E-47ED-99E0-89F38105A336}"/>
              </a:ext>
            </a:extLst>
          </p:cNvPr>
          <p:cNvSpPr txBox="1"/>
          <p:nvPr/>
        </p:nvSpPr>
        <p:spPr>
          <a:xfrm>
            <a:off x="568968" y="447261"/>
            <a:ext cx="11032177" cy="646331"/>
          </a:xfrm>
          <a:prstGeom prst="rect">
            <a:avLst/>
          </a:prstGeom>
          <a:noFill/>
        </p:spPr>
        <p:txBody>
          <a:bodyPr wrap="square" rtlCol="0">
            <a:spAutoFit/>
          </a:bodyPr>
          <a:lstStyle/>
          <a:p>
            <a:r>
              <a:rPr lang="en-US" sz="3600" b="1" dirty="0"/>
              <a:t>2020 Census Mailouts</a:t>
            </a:r>
          </a:p>
        </p:txBody>
      </p:sp>
      <p:pic>
        <p:nvPicPr>
          <p:cNvPr id="6" name="Picture 5" descr="A screenshot of a cell phone&#10;&#10;Description automatically generated">
            <a:extLst>
              <a:ext uri="{FF2B5EF4-FFF2-40B4-BE49-F238E27FC236}">
                <a16:creationId xmlns:a16="http://schemas.microsoft.com/office/drawing/2014/main" id="{878B12B5-2D2F-4FF0-B82C-81ECFB2F4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231" y="715492"/>
            <a:ext cx="3856983" cy="2709880"/>
          </a:xfrm>
          <a:prstGeom prst="rect">
            <a:avLst/>
          </a:prstGeom>
          <a:effectLst>
            <a:outerShdw blurRad="63500" sx="102000" sy="102000" algn="ctr" rotWithShape="0">
              <a:prstClr val="black">
                <a:alpha val="40000"/>
              </a:prstClr>
            </a:outerShdw>
          </a:effectLst>
        </p:spPr>
      </p:pic>
      <p:pic>
        <p:nvPicPr>
          <p:cNvPr id="10" name="Picture 9" descr="A screenshot of a social media post&#10;&#10;Description automatically generated">
            <a:extLst>
              <a:ext uri="{FF2B5EF4-FFF2-40B4-BE49-F238E27FC236}">
                <a16:creationId xmlns:a16="http://schemas.microsoft.com/office/drawing/2014/main" id="{AA7E5F32-18BA-40E7-95BD-81F73EA095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8212" y="2095531"/>
            <a:ext cx="3449510" cy="4150426"/>
          </a:xfrm>
          <a:prstGeom prst="rect">
            <a:avLst/>
          </a:prstGeom>
          <a:effectLst>
            <a:innerShdw blurRad="63500" dist="50800" dir="8100000">
              <a:prstClr val="black">
                <a:alpha val="50000"/>
              </a:prstClr>
            </a:innerShdw>
          </a:effectLst>
        </p:spPr>
      </p:pic>
      <p:pic>
        <p:nvPicPr>
          <p:cNvPr id="14" name="Picture 13" descr="A screenshot of a social media post&#10;&#10;Description automatically generated">
            <a:extLst>
              <a:ext uri="{FF2B5EF4-FFF2-40B4-BE49-F238E27FC236}">
                <a16:creationId xmlns:a16="http://schemas.microsoft.com/office/drawing/2014/main" id="{94858A62-9951-47AA-BE87-C57434958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7956" y="2281112"/>
            <a:ext cx="3080723" cy="3164397"/>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1E2E5657-30EE-4000-8B57-15FE5E641ECA}"/>
              </a:ext>
            </a:extLst>
          </p:cNvPr>
          <p:cNvSpPr txBox="1"/>
          <p:nvPr/>
        </p:nvSpPr>
        <p:spPr>
          <a:xfrm>
            <a:off x="570733" y="1483334"/>
            <a:ext cx="4536387" cy="3539430"/>
          </a:xfrm>
          <a:prstGeom prst="rect">
            <a:avLst/>
          </a:prstGeom>
          <a:noFill/>
        </p:spPr>
        <p:txBody>
          <a:bodyPr wrap="square" rtlCol="0">
            <a:spAutoFit/>
          </a:bodyPr>
          <a:lstStyle/>
          <a:p>
            <a:pPr marL="285750" indent="-285750">
              <a:buFont typeface="Arial" panose="020B0604020202020204" pitchFamily="34" charset="0"/>
              <a:buChar char="•"/>
            </a:pPr>
            <a:r>
              <a:rPr lang="en-US" sz="3200" b="1" dirty="0">
                <a:effectLst/>
              </a:rPr>
              <a:t>Initial Invitation</a:t>
            </a:r>
          </a:p>
          <a:p>
            <a:pPr marL="285750" indent="-285750">
              <a:buFont typeface="Arial" panose="020B0604020202020204" pitchFamily="34" charset="0"/>
              <a:buChar char="•"/>
            </a:pPr>
            <a:r>
              <a:rPr lang="en-US" sz="3200" b="1" dirty="0">
                <a:effectLst/>
              </a:rPr>
              <a:t>Reminder Letter</a:t>
            </a:r>
          </a:p>
          <a:p>
            <a:pPr marL="285750" indent="-285750">
              <a:buFont typeface="Arial" panose="020B0604020202020204" pitchFamily="34" charset="0"/>
              <a:buChar char="•"/>
            </a:pPr>
            <a:r>
              <a:rPr lang="en-US" sz="3200" b="1" dirty="0">
                <a:effectLst/>
              </a:rPr>
              <a:t>Reminder Postcard</a:t>
            </a:r>
          </a:p>
          <a:p>
            <a:pPr marL="285750" indent="-285750">
              <a:buFont typeface="Arial" panose="020B0604020202020204" pitchFamily="34" charset="0"/>
              <a:buChar char="•"/>
            </a:pPr>
            <a:r>
              <a:rPr lang="en-US" sz="3200" b="1" dirty="0">
                <a:effectLst/>
              </a:rPr>
              <a:t>Reminder letter and Paper Questionnaire</a:t>
            </a:r>
          </a:p>
          <a:p>
            <a:pPr marL="285750" indent="-285750">
              <a:buFont typeface="Arial" panose="020B0604020202020204" pitchFamily="34" charset="0"/>
              <a:buChar char="•"/>
            </a:pPr>
            <a:r>
              <a:rPr lang="en-US" sz="3200" b="1" dirty="0">
                <a:solidFill>
                  <a:srgbClr val="FF0000"/>
                </a:solidFill>
                <a:effectLst/>
              </a:rPr>
              <a:t>Final Reminder </a:t>
            </a:r>
            <a:r>
              <a:rPr lang="en-US" sz="3200" b="1" dirty="0">
                <a:solidFill>
                  <a:srgbClr val="FF0000"/>
                </a:solidFill>
              </a:rPr>
              <a:t>P</a:t>
            </a:r>
            <a:r>
              <a:rPr lang="en-US" sz="3200" b="1" dirty="0">
                <a:solidFill>
                  <a:srgbClr val="FF0000"/>
                </a:solidFill>
                <a:effectLst/>
              </a:rPr>
              <a:t>ostcards – Last week</a:t>
            </a:r>
          </a:p>
        </p:txBody>
      </p:sp>
    </p:spTree>
    <p:extLst>
      <p:ext uri="{BB962C8B-B14F-4D97-AF65-F5344CB8AC3E}">
        <p14:creationId xmlns:p14="http://schemas.microsoft.com/office/powerpoint/2010/main" val="73206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87D5F2-A4F7-4E6C-8B35-01120E5DD5F6}"/>
              </a:ext>
            </a:extLst>
          </p:cNvPr>
          <p:cNvSpPr/>
          <p:nvPr/>
        </p:nvSpPr>
        <p:spPr>
          <a:xfrm>
            <a:off x="217714" y="217715"/>
            <a:ext cx="11742057" cy="6415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45633F6-623B-40E6-BFFD-276D9D8EA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939" y="5848431"/>
            <a:ext cx="1454020" cy="795052"/>
          </a:xfrm>
          <a:prstGeom prst="rect">
            <a:avLst/>
          </a:prstGeom>
        </p:spPr>
      </p:pic>
      <p:sp>
        <p:nvSpPr>
          <p:cNvPr id="2" name="TextBox 1">
            <a:extLst>
              <a:ext uri="{FF2B5EF4-FFF2-40B4-BE49-F238E27FC236}">
                <a16:creationId xmlns:a16="http://schemas.microsoft.com/office/drawing/2014/main" id="{EF35BD12-7D6E-47ED-99E0-89F38105A336}"/>
              </a:ext>
            </a:extLst>
          </p:cNvPr>
          <p:cNvSpPr txBox="1"/>
          <p:nvPr/>
        </p:nvSpPr>
        <p:spPr>
          <a:xfrm>
            <a:off x="568968" y="447261"/>
            <a:ext cx="11032177" cy="646331"/>
          </a:xfrm>
          <a:prstGeom prst="rect">
            <a:avLst/>
          </a:prstGeom>
          <a:noFill/>
        </p:spPr>
        <p:txBody>
          <a:bodyPr wrap="square" rtlCol="0">
            <a:spAutoFit/>
          </a:bodyPr>
          <a:lstStyle/>
          <a:p>
            <a:r>
              <a:rPr lang="en-US" sz="3600" b="1" dirty="0"/>
              <a:t>2020 Census Response Rates</a:t>
            </a:r>
          </a:p>
        </p:txBody>
      </p:sp>
      <p:sp>
        <p:nvSpPr>
          <p:cNvPr id="7" name="TextBox 6">
            <a:extLst>
              <a:ext uri="{FF2B5EF4-FFF2-40B4-BE49-F238E27FC236}">
                <a16:creationId xmlns:a16="http://schemas.microsoft.com/office/drawing/2014/main" id="{BA7A6191-7FC9-4085-B930-F7490F149FAC}"/>
              </a:ext>
            </a:extLst>
          </p:cNvPr>
          <p:cNvSpPr txBox="1"/>
          <p:nvPr/>
        </p:nvSpPr>
        <p:spPr>
          <a:xfrm>
            <a:off x="568967" y="5668267"/>
            <a:ext cx="11032177" cy="523220"/>
          </a:xfrm>
          <a:prstGeom prst="rect">
            <a:avLst/>
          </a:prstGeom>
          <a:noFill/>
        </p:spPr>
        <p:txBody>
          <a:bodyPr wrap="square" rtlCol="0">
            <a:spAutoFit/>
          </a:bodyPr>
          <a:lstStyle/>
          <a:p>
            <a:pPr algn="ctr"/>
            <a:r>
              <a:rPr lang="en-US" sz="2800" b="1" dirty="0"/>
              <a:t>www.2020census.gov/response-rates</a:t>
            </a:r>
          </a:p>
        </p:txBody>
      </p:sp>
      <p:pic>
        <p:nvPicPr>
          <p:cNvPr id="12" name="Picture 11" descr="A close up of a map&#10;&#10;Description automatically generated">
            <a:extLst>
              <a:ext uri="{FF2B5EF4-FFF2-40B4-BE49-F238E27FC236}">
                <a16:creationId xmlns:a16="http://schemas.microsoft.com/office/drawing/2014/main" id="{A094B800-1A16-4C29-A374-CA167EEB7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768" y="1227758"/>
            <a:ext cx="5480464" cy="4359122"/>
          </a:xfrm>
          <a:prstGeom prst="rect">
            <a:avLst/>
          </a:prstGeom>
        </p:spPr>
      </p:pic>
      <p:pic>
        <p:nvPicPr>
          <p:cNvPr id="10" name="Picture 9" descr="A close up of a logo&#10;&#10;Description automatically generated">
            <a:extLst>
              <a:ext uri="{FF2B5EF4-FFF2-40B4-BE49-F238E27FC236}">
                <a16:creationId xmlns:a16="http://schemas.microsoft.com/office/drawing/2014/main" id="{78D5092A-DFD4-4C0E-85CC-0EC5C75DC4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411" y="1227758"/>
            <a:ext cx="1971950" cy="1114581"/>
          </a:xfrm>
          <a:prstGeom prst="rect">
            <a:avLst/>
          </a:prstGeom>
        </p:spPr>
      </p:pic>
    </p:spTree>
    <p:extLst>
      <p:ext uri="{BB962C8B-B14F-4D97-AF65-F5344CB8AC3E}">
        <p14:creationId xmlns:p14="http://schemas.microsoft.com/office/powerpoint/2010/main" val="266794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477F00-7FA9-4CE8-B277-5E7096484EA1}"/>
              </a:ext>
            </a:extLst>
          </p:cNvPr>
          <p:cNvSpPr/>
          <p:nvPr/>
        </p:nvSpPr>
        <p:spPr>
          <a:xfrm>
            <a:off x="217714" y="217715"/>
            <a:ext cx="11742057" cy="6415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7E9F264-91A5-4A9B-BD87-AD40DC182A6A}"/>
              </a:ext>
            </a:extLst>
          </p:cNvPr>
          <p:cNvPicPr>
            <a:picLocks noGrp="1" noChangeAspect="1"/>
          </p:cNvPicPr>
          <p:nvPr>
            <p:ph idx="1"/>
          </p:nvPr>
        </p:nvPicPr>
        <p:blipFill rotWithShape="1">
          <a:blip r:embed="rId2"/>
          <a:srcRect l="6045" t="21940" r="9713" b="18278"/>
          <a:stretch/>
        </p:blipFill>
        <p:spPr>
          <a:xfrm>
            <a:off x="1544320" y="1717041"/>
            <a:ext cx="8310880" cy="3657600"/>
          </a:xfrm>
        </p:spPr>
      </p:pic>
      <p:sp>
        <p:nvSpPr>
          <p:cNvPr id="4" name="TextBox 3">
            <a:extLst>
              <a:ext uri="{FF2B5EF4-FFF2-40B4-BE49-F238E27FC236}">
                <a16:creationId xmlns:a16="http://schemas.microsoft.com/office/drawing/2014/main" id="{6DDC64A7-C150-4135-8A7C-6970DF42EDB4}"/>
              </a:ext>
            </a:extLst>
          </p:cNvPr>
          <p:cNvSpPr txBox="1"/>
          <p:nvPr/>
        </p:nvSpPr>
        <p:spPr>
          <a:xfrm>
            <a:off x="568968" y="447261"/>
            <a:ext cx="11032177" cy="646331"/>
          </a:xfrm>
          <a:prstGeom prst="rect">
            <a:avLst/>
          </a:prstGeom>
          <a:noFill/>
        </p:spPr>
        <p:txBody>
          <a:bodyPr wrap="square" rtlCol="0">
            <a:spAutoFit/>
          </a:bodyPr>
          <a:lstStyle/>
          <a:p>
            <a:r>
              <a:rPr lang="en-US" sz="3600" b="1" dirty="0"/>
              <a:t>Self Response Rate in Texas 57.2%</a:t>
            </a:r>
          </a:p>
        </p:txBody>
      </p:sp>
    </p:spTree>
    <p:extLst>
      <p:ext uri="{BB962C8B-B14F-4D97-AF65-F5344CB8AC3E}">
        <p14:creationId xmlns:p14="http://schemas.microsoft.com/office/powerpoint/2010/main" val="269151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04BAFE-339B-4B01-8C7F-D22198187E43}"/>
              </a:ext>
            </a:extLst>
          </p:cNvPr>
          <p:cNvSpPr/>
          <p:nvPr/>
        </p:nvSpPr>
        <p:spPr>
          <a:xfrm>
            <a:off x="217714" y="217715"/>
            <a:ext cx="11742057" cy="6415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90C532-C1EE-4C34-96BF-C3C3A5C81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0939" y="5848431"/>
            <a:ext cx="1454020" cy="795052"/>
          </a:xfrm>
          <a:prstGeom prst="rect">
            <a:avLst/>
          </a:prstGeom>
        </p:spPr>
      </p:pic>
      <p:sp>
        <p:nvSpPr>
          <p:cNvPr id="6" name="TextBox 5">
            <a:extLst>
              <a:ext uri="{FF2B5EF4-FFF2-40B4-BE49-F238E27FC236}">
                <a16:creationId xmlns:a16="http://schemas.microsoft.com/office/drawing/2014/main" id="{7EDA6468-8CAA-46C9-A0C6-BB5F08CBD0DC}"/>
              </a:ext>
            </a:extLst>
          </p:cNvPr>
          <p:cNvSpPr txBox="1"/>
          <p:nvPr/>
        </p:nvSpPr>
        <p:spPr>
          <a:xfrm>
            <a:off x="232229" y="2133600"/>
            <a:ext cx="7595507" cy="1754326"/>
          </a:xfrm>
          <a:prstGeom prst="rect">
            <a:avLst/>
          </a:prstGeom>
          <a:noFill/>
        </p:spPr>
        <p:txBody>
          <a:bodyPr wrap="square" rtlCol="0">
            <a:spAutoFit/>
          </a:bodyPr>
          <a:lstStyle/>
          <a:p>
            <a:pPr algn="ctr"/>
            <a:r>
              <a:rPr lang="en-US" sz="5400" b="1" dirty="0"/>
              <a:t>2020 Census</a:t>
            </a:r>
          </a:p>
          <a:p>
            <a:pPr algn="ctr"/>
            <a:r>
              <a:rPr lang="en-US" sz="5400" b="1" dirty="0"/>
              <a:t>Operational Update</a:t>
            </a:r>
          </a:p>
        </p:txBody>
      </p:sp>
      <p:pic>
        <p:nvPicPr>
          <p:cNvPr id="8" name="Picture 7" descr="A person standing next to a car&#10;&#10;Description automatically generated">
            <a:extLst>
              <a:ext uri="{FF2B5EF4-FFF2-40B4-BE49-F238E27FC236}">
                <a16:creationId xmlns:a16="http://schemas.microsoft.com/office/drawing/2014/main" id="{DC6F4ED2-21FD-4B1F-9CF6-3873CE6F7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120" y="1122196"/>
            <a:ext cx="3460206" cy="4613608"/>
          </a:xfrm>
          <a:prstGeom prst="rect">
            <a:avLst/>
          </a:prstGeom>
        </p:spPr>
      </p:pic>
    </p:spTree>
    <p:extLst>
      <p:ext uri="{BB962C8B-B14F-4D97-AF65-F5344CB8AC3E}">
        <p14:creationId xmlns:p14="http://schemas.microsoft.com/office/powerpoint/2010/main" val="219325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465</Words>
  <Application>Microsoft Office PowerPoint</Application>
  <PresentationFormat>Widescreen</PresentationFormat>
  <Paragraphs>85</Paragraphs>
  <Slides>15</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Christie A Hernandez (CENSUS/DN FED)</dc:creator>
  <cp:lastModifiedBy>Cathy Lynn Lacy (CENSUS/DN FED)</cp:lastModifiedBy>
  <cp:revision>23</cp:revision>
  <dcterms:created xsi:type="dcterms:W3CDTF">2020-07-24T17:18:31Z</dcterms:created>
  <dcterms:modified xsi:type="dcterms:W3CDTF">2020-07-27T13:07:11Z</dcterms:modified>
</cp:coreProperties>
</file>