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2"/>
  </p:notesMasterIdLst>
  <p:handoutMasterIdLst>
    <p:handoutMasterId r:id="rId33"/>
  </p:handoutMasterIdLst>
  <p:sldIdLst>
    <p:sldId id="257" r:id="rId6"/>
    <p:sldId id="258" r:id="rId7"/>
    <p:sldId id="262" r:id="rId8"/>
    <p:sldId id="267" r:id="rId9"/>
    <p:sldId id="303" r:id="rId10"/>
    <p:sldId id="277" r:id="rId11"/>
    <p:sldId id="305" r:id="rId12"/>
    <p:sldId id="329" r:id="rId13"/>
    <p:sldId id="279" r:id="rId14"/>
    <p:sldId id="300" r:id="rId15"/>
    <p:sldId id="301" r:id="rId16"/>
    <p:sldId id="304" r:id="rId17"/>
    <p:sldId id="330" r:id="rId18"/>
    <p:sldId id="323" r:id="rId19"/>
    <p:sldId id="328" r:id="rId20"/>
    <p:sldId id="327" r:id="rId21"/>
    <p:sldId id="326" r:id="rId22"/>
    <p:sldId id="325" r:id="rId23"/>
    <p:sldId id="331" r:id="rId24"/>
    <p:sldId id="281" r:id="rId25"/>
    <p:sldId id="318" r:id="rId26"/>
    <p:sldId id="319" r:id="rId27"/>
    <p:sldId id="320" r:id="rId28"/>
    <p:sldId id="321" r:id="rId29"/>
    <p:sldId id="317" r:id="rId30"/>
    <p:sldId id="276"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G Frauenfelder (CENSUS/ERD FED)" initials="MGF(F" lastIdx="10" clrIdx="0">
    <p:extLst>
      <p:ext uri="{19B8F6BF-5375-455C-9EA6-DF929625EA0E}">
        <p15:presenceInfo xmlns:p15="http://schemas.microsoft.com/office/powerpoint/2012/main" userId="S-1-5-21-2418650581-3053253586-2785318765-19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32" autoAdjust="0"/>
  </p:normalViewPr>
  <p:slideViewPr>
    <p:cSldViewPr snapToGrid="0">
      <p:cViewPr varScale="1">
        <p:scale>
          <a:sx n="56" d="100"/>
          <a:sy n="56" d="100"/>
        </p:scale>
        <p:origin x="6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 and States by sector'!$AB$2</c:f>
              <c:strCache>
                <c:ptCount val="1"/>
                <c:pt idx="0">
                  <c:v>Value of sales, shipments, receipts, revenue, or business done - Change: 2012 to 2017 ($1,000)</c:v>
                </c:pt>
              </c:strCache>
            </c:strRef>
          </c:tx>
          <c:spPr>
            <a:solidFill>
              <a:schemeClr val="accent6">
                <a:lumMod val="75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4-4B25-90D3-8A501DA919AF}"/>
                </c:ext>
              </c:extLst>
            </c:dLbl>
            <c:dLbl>
              <c:idx val="5"/>
              <c:layout>
                <c:manualLayout>
                  <c:x val="6.520414403051901E-2"/>
                  <c:y val="-2.4096497762923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29-4236-98DE-068E8B39B6AE}"/>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29-4236-98DE-068E8B39B6A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and States by sector'!$E$799:$E$816</c:f>
              <c:strCache>
                <c:ptCount val="18"/>
                <c:pt idx="0">
                  <c:v>Mining, quarrying, &amp; oil &amp; gas extr</c:v>
                </c:pt>
                <c:pt idx="1">
                  <c:v>Utilities</c:v>
                </c:pt>
                <c:pt idx="2">
                  <c:v>Construction</c:v>
                </c:pt>
                <c:pt idx="3">
                  <c:v>Manufacturing</c:v>
                </c:pt>
                <c:pt idx="4">
                  <c:v>Wholesale trade</c:v>
                </c:pt>
                <c:pt idx="5">
                  <c:v>Retail trade</c:v>
                </c:pt>
                <c:pt idx="6">
                  <c:v>Transportation and warehousing</c:v>
                </c:pt>
                <c:pt idx="7">
                  <c:v>Information</c:v>
                </c:pt>
                <c:pt idx="8">
                  <c:v>Finance and insurance</c:v>
                </c:pt>
                <c:pt idx="9">
                  <c:v>Real estate and rental and leasing</c:v>
                </c:pt>
                <c:pt idx="10">
                  <c:v>Prof, sci, &amp; tech services</c:v>
                </c:pt>
                <c:pt idx="11">
                  <c:v>Mgmt of companies &amp; enterprises</c:v>
                </c:pt>
                <c:pt idx="12">
                  <c:v>Admin &amp; support &amp; waste mgmt &amp; remed services</c:v>
                </c:pt>
                <c:pt idx="13">
                  <c:v>Educational services</c:v>
                </c:pt>
                <c:pt idx="14">
                  <c:v>Health care and social assistance</c:v>
                </c:pt>
                <c:pt idx="15">
                  <c:v>Arts, entertainment, and recreation</c:v>
                </c:pt>
                <c:pt idx="16">
                  <c:v>Accommodation and food services</c:v>
                </c:pt>
                <c:pt idx="17">
                  <c:v>Other services</c:v>
                </c:pt>
              </c:strCache>
            </c:strRef>
          </c:cat>
          <c:val>
            <c:numRef>
              <c:f>'US and States by sector'!$AB$799:$AB$816</c:f>
              <c:numCache>
                <c:formatCode>#,##0_);[Red]\(#,##0\)</c:formatCode>
                <c:ptCount val="18"/>
                <c:pt idx="1">
                  <c:v>0</c:v>
                </c:pt>
                <c:pt idx="4">
                  <c:v>77395188</c:v>
                </c:pt>
                <c:pt idx="5">
                  <c:v>61115501</c:v>
                </c:pt>
                <c:pt idx="6">
                  <c:v>22153334</c:v>
                </c:pt>
                <c:pt idx="8">
                  <c:v>0</c:v>
                </c:pt>
                <c:pt idx="9">
                  <c:v>17685937</c:v>
                </c:pt>
                <c:pt idx="10">
                  <c:v>28817107</c:v>
                </c:pt>
                <c:pt idx="11">
                  <c:v>2473440</c:v>
                </c:pt>
                <c:pt idx="12">
                  <c:v>19353436</c:v>
                </c:pt>
                <c:pt idx="13">
                  <c:v>1240579</c:v>
                </c:pt>
                <c:pt idx="14">
                  <c:v>41073560</c:v>
                </c:pt>
                <c:pt idx="15">
                  <c:v>4554777</c:v>
                </c:pt>
                <c:pt idx="16">
                  <c:v>19888572</c:v>
                </c:pt>
                <c:pt idx="17">
                  <c:v>8836151</c:v>
                </c:pt>
              </c:numCache>
            </c:numRef>
          </c:val>
          <c:extLst>
            <c:ext xmlns:c16="http://schemas.microsoft.com/office/drawing/2014/chart" uri="{C3380CC4-5D6E-409C-BE32-E72D297353CC}">
              <c16:uniqueId val="{00000001-12B4-4B25-90D3-8A501DA919AF}"/>
            </c:ext>
          </c:extLst>
        </c:ser>
        <c:dLbls>
          <c:showLegendKey val="0"/>
          <c:showVal val="0"/>
          <c:showCatName val="0"/>
          <c:showSerName val="0"/>
          <c:showPercent val="0"/>
          <c:showBubbleSize val="0"/>
        </c:dLbls>
        <c:gapWidth val="60"/>
        <c:axId val="328098888"/>
        <c:axId val="328094624"/>
      </c:barChart>
      <c:catAx>
        <c:axId val="32809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8094624"/>
        <c:crosses val="autoZero"/>
        <c:auto val="1"/>
        <c:lblAlgn val="ctr"/>
        <c:lblOffset val="100"/>
        <c:noMultiLvlLbl val="0"/>
      </c:catAx>
      <c:valAx>
        <c:axId val="3280946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80988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 and States by sector'!$Q$2</c:f>
              <c:strCache>
                <c:ptCount val="1"/>
                <c:pt idx="0">
                  <c:v>Value of sales, shipments, receipts, revenue, or business done: 2017 ($1,000)</c:v>
                </c:pt>
              </c:strCache>
            </c:strRef>
          </c:tx>
          <c:spPr>
            <a:solidFill>
              <a:schemeClr val="accent6">
                <a:lumMod val="75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7-4C3D-99B7-2B964FA259AA}"/>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and States by sector'!$E$799:$E$816</c:f>
              <c:strCache>
                <c:ptCount val="18"/>
                <c:pt idx="0">
                  <c:v>Mining, quarrying, &amp; oil &amp; gas extr</c:v>
                </c:pt>
                <c:pt idx="1">
                  <c:v>Utilities</c:v>
                </c:pt>
                <c:pt idx="2">
                  <c:v>Construction</c:v>
                </c:pt>
                <c:pt idx="3">
                  <c:v>Manufacturing</c:v>
                </c:pt>
                <c:pt idx="4">
                  <c:v>Wholesale trade</c:v>
                </c:pt>
                <c:pt idx="5">
                  <c:v>Retail trade</c:v>
                </c:pt>
                <c:pt idx="6">
                  <c:v>Transportation and warehousing</c:v>
                </c:pt>
                <c:pt idx="7">
                  <c:v>Information</c:v>
                </c:pt>
                <c:pt idx="8">
                  <c:v>Finance and insurance</c:v>
                </c:pt>
                <c:pt idx="9">
                  <c:v>Real estate and rental and leasing</c:v>
                </c:pt>
                <c:pt idx="10">
                  <c:v>Prof, sci, &amp; tech services</c:v>
                </c:pt>
                <c:pt idx="11">
                  <c:v>Mgmt of companies &amp; enterprises</c:v>
                </c:pt>
                <c:pt idx="12">
                  <c:v>Admin &amp; support &amp; waste mgmt &amp; remed services</c:v>
                </c:pt>
                <c:pt idx="13">
                  <c:v>Educational services</c:v>
                </c:pt>
                <c:pt idx="14">
                  <c:v>Health care and social assistance</c:v>
                </c:pt>
                <c:pt idx="15">
                  <c:v>Arts, entertainment, and recreation</c:v>
                </c:pt>
                <c:pt idx="16">
                  <c:v>Accommodation and food services</c:v>
                </c:pt>
                <c:pt idx="17">
                  <c:v>Other services</c:v>
                </c:pt>
              </c:strCache>
            </c:strRef>
          </c:cat>
          <c:val>
            <c:numRef>
              <c:f>'US and States by sector'!$Q$799:$Q$816</c:f>
              <c:numCache>
                <c:formatCode>#,##0</c:formatCode>
                <c:ptCount val="18"/>
                <c:pt idx="1">
                  <c:v>0</c:v>
                </c:pt>
                <c:pt idx="4">
                  <c:v>1206545902</c:v>
                </c:pt>
                <c:pt idx="5">
                  <c:v>417231877</c:v>
                </c:pt>
                <c:pt idx="6">
                  <c:v>101947033</c:v>
                </c:pt>
                <c:pt idx="7">
                  <c:v>0</c:v>
                </c:pt>
                <c:pt idx="8">
                  <c:v>0</c:v>
                </c:pt>
                <c:pt idx="9">
                  <c:v>56443355</c:v>
                </c:pt>
                <c:pt idx="10">
                  <c:v>150903288</c:v>
                </c:pt>
                <c:pt idx="11">
                  <c:v>11691972</c:v>
                </c:pt>
                <c:pt idx="12">
                  <c:v>80003853</c:v>
                </c:pt>
                <c:pt idx="13">
                  <c:v>5063355</c:v>
                </c:pt>
                <c:pt idx="14">
                  <c:v>186108690</c:v>
                </c:pt>
                <c:pt idx="15">
                  <c:v>14841616</c:v>
                </c:pt>
                <c:pt idx="16">
                  <c:v>74369383</c:v>
                </c:pt>
                <c:pt idx="17">
                  <c:v>39008333</c:v>
                </c:pt>
              </c:numCache>
            </c:numRef>
          </c:val>
          <c:extLst>
            <c:ext xmlns:c16="http://schemas.microsoft.com/office/drawing/2014/chart" uri="{C3380CC4-5D6E-409C-BE32-E72D297353CC}">
              <c16:uniqueId val="{00000001-2F77-4C3D-99B7-2B964FA259AA}"/>
            </c:ext>
          </c:extLst>
        </c:ser>
        <c:dLbls>
          <c:showLegendKey val="0"/>
          <c:showVal val="0"/>
          <c:showCatName val="0"/>
          <c:showSerName val="0"/>
          <c:showPercent val="0"/>
          <c:showBubbleSize val="0"/>
        </c:dLbls>
        <c:gapWidth val="60"/>
        <c:axId val="328098888"/>
        <c:axId val="328094624"/>
      </c:barChart>
      <c:catAx>
        <c:axId val="32809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8094624"/>
        <c:crosses val="autoZero"/>
        <c:auto val="1"/>
        <c:lblAlgn val="ctr"/>
        <c:lblOffset val="100"/>
        <c:noMultiLvlLbl val="0"/>
      </c:catAx>
      <c:valAx>
        <c:axId val="3280946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80988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a:effectLst/>
              </a:rPr>
              <a:t>Wholesale Trade Sales by Industry Group ($mil) - 2012 and 2017</a:t>
            </a:r>
            <a:endParaRPr lang="en-US"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State!$I$1</c:f>
              <c:strCache>
                <c:ptCount val="1"/>
                <c:pt idx="0">
                  <c:v>2012</c:v>
                </c:pt>
              </c:strCache>
            </c:strRef>
          </c:tx>
          <c:spPr>
            <a:solidFill>
              <a:schemeClr val="accent1"/>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C9-4565-877B-6452DB69269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C9-4565-877B-6452DB6926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State!$D$6:$D$24</c:f>
              <c:strCache>
                <c:ptCount val="19"/>
                <c:pt idx="0">
                  <c:v>Motor vehicle and motor vehicle parts and supplies merchant wholesalers</c:v>
                </c:pt>
                <c:pt idx="1">
                  <c:v>Furniture and home furnishing merchant wholesalers</c:v>
                </c:pt>
                <c:pt idx="2">
                  <c:v>Lumber and other construction materials merchant wholesalers</c:v>
                </c:pt>
                <c:pt idx="3">
                  <c:v>Professional and commercial equipment and supplies merchant wholesalers</c:v>
                </c:pt>
                <c:pt idx="4">
                  <c:v>Metal and mineral (except petroleum) merchant wholesalers</c:v>
                </c:pt>
                <c:pt idx="5">
                  <c:v>Household appliances and electrical and electronic goods merchant wholesalers</c:v>
                </c:pt>
                <c:pt idx="6">
                  <c:v>Hardware, plumbing and heating equipment and supplies merchant wholesalers</c:v>
                </c:pt>
                <c:pt idx="7">
                  <c:v>Machinery, equipment, and supplies merchant wholesalers</c:v>
                </c:pt>
                <c:pt idx="8">
                  <c:v>Miscellaneous durable goods merchant wholesalers</c:v>
                </c:pt>
                <c:pt idx="9">
                  <c:v>Paper and paper product merchant wholesalers</c:v>
                </c:pt>
                <c:pt idx="10">
                  <c:v>Drugs and druggists' sundries merchant wholesalers</c:v>
                </c:pt>
                <c:pt idx="11">
                  <c:v>Apparel, piece goods, and notions merchant wholesalers</c:v>
                </c:pt>
                <c:pt idx="12">
                  <c:v>Grocery and related product merchant wholesalers</c:v>
                </c:pt>
                <c:pt idx="13">
                  <c:v>Farm product raw material merchant wholesalers</c:v>
                </c:pt>
                <c:pt idx="14">
                  <c:v>Chemical and allied products merchant wholesalers</c:v>
                </c:pt>
                <c:pt idx="15">
                  <c:v>Petroleum and petroleum products merchant wholesalers</c:v>
                </c:pt>
                <c:pt idx="16">
                  <c:v>Beer, wine, and distilled alcoholic beverage merchant wholesalers</c:v>
                </c:pt>
                <c:pt idx="17">
                  <c:v>Miscellaneous nondurable goods merchant wholesalers</c:v>
                </c:pt>
                <c:pt idx="18">
                  <c:v>Wholesale electronic markets and agents and brokers</c:v>
                </c:pt>
              </c:strCache>
            </c:strRef>
          </c:cat>
          <c:val>
            <c:numRef>
              <c:f>State!$I$6:$I$24</c:f>
              <c:numCache>
                <c:formatCode>#,##0</c:formatCode>
                <c:ptCount val="19"/>
                <c:pt idx="0">
                  <c:v>69383.357999999993</c:v>
                </c:pt>
                <c:pt idx="1">
                  <c:v>6722.65</c:v>
                </c:pt>
                <c:pt idx="2">
                  <c:v>13377.673000000001</c:v>
                </c:pt>
                <c:pt idx="3">
                  <c:v>44916.857000000004</c:v>
                </c:pt>
                <c:pt idx="4">
                  <c:v>30478.928</c:v>
                </c:pt>
                <c:pt idx="5">
                  <c:v>106845.698</c:v>
                </c:pt>
                <c:pt idx="6">
                  <c:v>13960.155000000001</c:v>
                </c:pt>
                <c:pt idx="7">
                  <c:v>68786.187999999995</c:v>
                </c:pt>
                <c:pt idx="8">
                  <c:v>19161.651000000002</c:v>
                </c:pt>
                <c:pt idx="9">
                  <c:v>6602.1109999999999</c:v>
                </c:pt>
                <c:pt idx="10">
                  <c:v>43175.885999999999</c:v>
                </c:pt>
                <c:pt idx="11">
                  <c:v>4179.1170000000002</c:v>
                </c:pt>
                <c:pt idx="12">
                  <c:v>43628.866000000002</c:v>
                </c:pt>
                <c:pt idx="13">
                  <c:v>10136.173000000001</c:v>
                </c:pt>
                <c:pt idx="14">
                  <c:v>36066.446000000004</c:v>
                </c:pt>
                <c:pt idx="15">
                  <c:v>528585.25899999996</c:v>
                </c:pt>
                <c:pt idx="16">
                  <c:v>11287.147999999999</c:v>
                </c:pt>
                <c:pt idx="17">
                  <c:v>18112.330999999998</c:v>
                </c:pt>
                <c:pt idx="18">
                  <c:v>53744.218999999997</c:v>
                </c:pt>
              </c:numCache>
            </c:numRef>
          </c:val>
          <c:extLst>
            <c:ext xmlns:c16="http://schemas.microsoft.com/office/drawing/2014/chart" uri="{C3380CC4-5D6E-409C-BE32-E72D297353CC}">
              <c16:uniqueId val="{00000002-8DC9-4565-877B-6452DB692696}"/>
            </c:ext>
          </c:extLst>
        </c:ser>
        <c:ser>
          <c:idx val="1"/>
          <c:order val="1"/>
          <c:tx>
            <c:strRef>
              <c:f>State!$J$1</c:f>
              <c:strCache>
                <c:ptCount val="1"/>
                <c:pt idx="0">
                  <c:v>2017</c:v>
                </c:pt>
              </c:strCache>
            </c:strRef>
          </c:tx>
          <c:spPr>
            <a:solidFill>
              <a:schemeClr val="accent2"/>
            </a:solidFill>
            <a:ln>
              <a:noFill/>
            </a:ln>
            <a:effectLst/>
          </c:spPr>
          <c:invertIfNegative val="0"/>
          <c:dLbls>
            <c:dLbl>
              <c:idx val="12"/>
              <c:layout>
                <c:manualLayout>
                  <c:x val="9.7656249999998803E-3"/>
                  <c:y val="-2.198768689533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C9-4565-877B-6452DB692696}"/>
                </c:ext>
              </c:extLst>
            </c:dLbl>
            <c:dLbl>
              <c:idx val="15"/>
              <c:layout>
                <c:manualLayout>
                  <c:x val="4.5572916666666546E-2"/>
                  <c:y val="-4.39753737906774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C9-4565-877B-6452DB6926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State!$D$6:$D$24</c:f>
              <c:strCache>
                <c:ptCount val="19"/>
                <c:pt idx="0">
                  <c:v>Motor vehicle and motor vehicle parts and supplies merchant wholesalers</c:v>
                </c:pt>
                <c:pt idx="1">
                  <c:v>Furniture and home furnishing merchant wholesalers</c:v>
                </c:pt>
                <c:pt idx="2">
                  <c:v>Lumber and other construction materials merchant wholesalers</c:v>
                </c:pt>
                <c:pt idx="3">
                  <c:v>Professional and commercial equipment and supplies merchant wholesalers</c:v>
                </c:pt>
                <c:pt idx="4">
                  <c:v>Metal and mineral (except petroleum) merchant wholesalers</c:v>
                </c:pt>
                <c:pt idx="5">
                  <c:v>Household appliances and electrical and electronic goods merchant wholesalers</c:v>
                </c:pt>
                <c:pt idx="6">
                  <c:v>Hardware, plumbing and heating equipment and supplies merchant wholesalers</c:v>
                </c:pt>
                <c:pt idx="7">
                  <c:v>Machinery, equipment, and supplies merchant wholesalers</c:v>
                </c:pt>
                <c:pt idx="8">
                  <c:v>Miscellaneous durable goods merchant wholesalers</c:v>
                </c:pt>
                <c:pt idx="9">
                  <c:v>Paper and paper product merchant wholesalers</c:v>
                </c:pt>
                <c:pt idx="10">
                  <c:v>Drugs and druggists' sundries merchant wholesalers</c:v>
                </c:pt>
                <c:pt idx="11">
                  <c:v>Apparel, piece goods, and notions merchant wholesalers</c:v>
                </c:pt>
                <c:pt idx="12">
                  <c:v>Grocery and related product merchant wholesalers</c:v>
                </c:pt>
                <c:pt idx="13">
                  <c:v>Farm product raw material merchant wholesalers</c:v>
                </c:pt>
                <c:pt idx="14">
                  <c:v>Chemical and allied products merchant wholesalers</c:v>
                </c:pt>
                <c:pt idx="15">
                  <c:v>Petroleum and petroleum products merchant wholesalers</c:v>
                </c:pt>
                <c:pt idx="16">
                  <c:v>Beer, wine, and distilled alcoholic beverage merchant wholesalers</c:v>
                </c:pt>
                <c:pt idx="17">
                  <c:v>Miscellaneous nondurable goods merchant wholesalers</c:v>
                </c:pt>
                <c:pt idx="18">
                  <c:v>Wholesale electronic markets and agents and brokers</c:v>
                </c:pt>
              </c:strCache>
            </c:strRef>
          </c:cat>
          <c:val>
            <c:numRef>
              <c:f>State!$J$6:$J$24</c:f>
              <c:numCache>
                <c:formatCode>#,##0</c:formatCode>
                <c:ptCount val="19"/>
                <c:pt idx="0">
                  <c:v>73123.928</c:v>
                </c:pt>
                <c:pt idx="1">
                  <c:v>9800.4889999999996</c:v>
                </c:pt>
                <c:pt idx="2">
                  <c:v>18998.877</c:v>
                </c:pt>
                <c:pt idx="3">
                  <c:v>35344.711000000003</c:v>
                </c:pt>
                <c:pt idx="4">
                  <c:v>26169.839</c:v>
                </c:pt>
                <c:pt idx="5">
                  <c:v>121175.78599999999</c:v>
                </c:pt>
                <c:pt idx="6">
                  <c:v>16380.978999999999</c:v>
                </c:pt>
                <c:pt idx="7">
                  <c:v>67613.350000000006</c:v>
                </c:pt>
                <c:pt idx="8">
                  <c:v>18707.138999999999</c:v>
                </c:pt>
                <c:pt idx="9">
                  <c:v>6737.81</c:v>
                </c:pt>
                <c:pt idx="10">
                  <c:v>66827.739000000001</c:v>
                </c:pt>
                <c:pt idx="11">
                  <c:v>4486.0429999999997</c:v>
                </c:pt>
                <c:pt idx="12">
                  <c:v>75975.952999999994</c:v>
                </c:pt>
                <c:pt idx="13">
                  <c:v>9565.3940000000002</c:v>
                </c:pt>
                <c:pt idx="14">
                  <c:v>55505.243999999999</c:v>
                </c:pt>
                <c:pt idx="15">
                  <c:v>493057.64899999998</c:v>
                </c:pt>
                <c:pt idx="16">
                  <c:v>14070.27</c:v>
                </c:pt>
                <c:pt idx="17">
                  <c:v>18573.54</c:v>
                </c:pt>
                <c:pt idx="18">
                  <c:v>74431.161999999997</c:v>
                </c:pt>
              </c:numCache>
            </c:numRef>
          </c:val>
          <c:extLst>
            <c:ext xmlns:c16="http://schemas.microsoft.com/office/drawing/2014/chart" uri="{C3380CC4-5D6E-409C-BE32-E72D297353CC}">
              <c16:uniqueId val="{00000005-8DC9-4565-877B-6452DB692696}"/>
            </c:ext>
          </c:extLst>
        </c:ser>
        <c:dLbls>
          <c:showLegendKey val="0"/>
          <c:showVal val="0"/>
          <c:showCatName val="0"/>
          <c:showSerName val="0"/>
          <c:showPercent val="0"/>
          <c:showBubbleSize val="0"/>
        </c:dLbls>
        <c:gapWidth val="60"/>
        <c:overlap val="-27"/>
        <c:axId val="285942136"/>
        <c:axId val="285941808"/>
      </c:barChart>
      <c:catAx>
        <c:axId val="28594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941808"/>
        <c:crosses val="autoZero"/>
        <c:auto val="1"/>
        <c:lblAlgn val="ctr"/>
        <c:lblOffset val="100"/>
        <c:noMultiLvlLbl val="0"/>
      </c:catAx>
      <c:valAx>
        <c:axId val="28594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5942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dirty="0">
                <a:effectLst/>
              </a:rPr>
              <a:t>Grocery </a:t>
            </a:r>
            <a:r>
              <a:rPr lang="en-US" sz="1800" b="0" i="0" baseline="0" dirty="0" smtClean="0">
                <a:effectLst/>
              </a:rPr>
              <a:t>Wholesale </a:t>
            </a:r>
            <a:r>
              <a:rPr lang="en-US" sz="1800" b="0" i="0" baseline="0" dirty="0">
                <a:effectLst/>
              </a:rPr>
              <a:t>Sales in Selected Texas Counties ($mil) - 2012 and 2017</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Wholesale!$J$1</c:f>
              <c:strCache>
                <c:ptCount val="1"/>
                <c:pt idx="0">
                  <c:v>2012</c:v>
                </c:pt>
              </c:strCache>
            </c:strRef>
          </c:tx>
          <c:spPr>
            <a:solidFill>
              <a:schemeClr val="accent1"/>
            </a:solidFill>
            <a:ln>
              <a:noFill/>
            </a:ln>
            <a:effectLst/>
          </c:spPr>
          <c:invertIfNegative val="0"/>
          <c:cat>
            <c:strRef>
              <c:f>Wholesale!$B$47:$B$66</c:f>
              <c:strCache>
                <c:ptCount val="20"/>
                <c:pt idx="0">
                  <c:v>Harris </c:v>
                </c:pt>
                <c:pt idx="1">
                  <c:v>Dallas </c:v>
                </c:pt>
                <c:pt idx="2">
                  <c:v>Tarrant </c:v>
                </c:pt>
                <c:pt idx="3">
                  <c:v>Bexar </c:v>
                </c:pt>
                <c:pt idx="4">
                  <c:v>Denton </c:v>
                </c:pt>
                <c:pt idx="5">
                  <c:v>Fort Bend </c:v>
                </c:pt>
                <c:pt idx="6">
                  <c:v>Collin </c:v>
                </c:pt>
                <c:pt idx="7">
                  <c:v>Travis </c:v>
                </c:pt>
                <c:pt idx="8">
                  <c:v>Cameron </c:v>
                </c:pt>
                <c:pt idx="9">
                  <c:v>Lubbock </c:v>
                </c:pt>
                <c:pt idx="10">
                  <c:v>El Paso </c:v>
                </c:pt>
                <c:pt idx="11">
                  <c:v>Webb </c:v>
                </c:pt>
                <c:pt idx="12">
                  <c:v>Jefferson </c:v>
                </c:pt>
                <c:pt idx="13">
                  <c:v>Johnson </c:v>
                </c:pt>
                <c:pt idx="14">
                  <c:v>Rockwall </c:v>
                </c:pt>
                <c:pt idx="15">
                  <c:v>Midland </c:v>
                </c:pt>
                <c:pt idx="16">
                  <c:v>Gillespie </c:v>
                </c:pt>
                <c:pt idx="17">
                  <c:v>Kendall </c:v>
                </c:pt>
                <c:pt idx="18">
                  <c:v>Jasper </c:v>
                </c:pt>
                <c:pt idx="19">
                  <c:v>Wilson </c:v>
                </c:pt>
              </c:strCache>
            </c:strRef>
          </c:cat>
          <c:val>
            <c:numRef>
              <c:f>Wholesale!$J$47:$J$66</c:f>
              <c:numCache>
                <c:formatCode>#,##0</c:formatCode>
                <c:ptCount val="20"/>
                <c:pt idx="0">
                  <c:v>7331.8410000000003</c:v>
                </c:pt>
                <c:pt idx="1">
                  <c:v>5226.857</c:v>
                </c:pt>
                <c:pt idx="2">
                  <c:v>3488.5450000000001</c:v>
                </c:pt>
                <c:pt idx="4">
                  <c:v>1740.7639999999999</c:v>
                </c:pt>
                <c:pt idx="5">
                  <c:v>441.096</c:v>
                </c:pt>
                <c:pt idx="15">
                  <c:v>14.141999999999999</c:v>
                </c:pt>
              </c:numCache>
            </c:numRef>
          </c:val>
          <c:extLst>
            <c:ext xmlns:c16="http://schemas.microsoft.com/office/drawing/2014/chart" uri="{C3380CC4-5D6E-409C-BE32-E72D297353CC}">
              <c16:uniqueId val="{00000000-C63F-4418-80F9-4A4A7E0EAED7}"/>
            </c:ext>
          </c:extLst>
        </c:ser>
        <c:ser>
          <c:idx val="1"/>
          <c:order val="1"/>
          <c:tx>
            <c:strRef>
              <c:f>Wholesale!$K$1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Wholesale!$B$47:$B$66</c:f>
              <c:strCache>
                <c:ptCount val="20"/>
                <c:pt idx="0">
                  <c:v>Harris </c:v>
                </c:pt>
                <c:pt idx="1">
                  <c:v>Dallas </c:v>
                </c:pt>
                <c:pt idx="2">
                  <c:v>Tarrant </c:v>
                </c:pt>
                <c:pt idx="3">
                  <c:v>Bexar </c:v>
                </c:pt>
                <c:pt idx="4">
                  <c:v>Denton </c:v>
                </c:pt>
                <c:pt idx="5">
                  <c:v>Fort Bend </c:v>
                </c:pt>
                <c:pt idx="6">
                  <c:v>Collin </c:v>
                </c:pt>
                <c:pt idx="7">
                  <c:v>Travis </c:v>
                </c:pt>
                <c:pt idx="8">
                  <c:v>Cameron </c:v>
                </c:pt>
                <c:pt idx="9">
                  <c:v>Lubbock </c:v>
                </c:pt>
                <c:pt idx="10">
                  <c:v>El Paso </c:v>
                </c:pt>
                <c:pt idx="11">
                  <c:v>Webb </c:v>
                </c:pt>
                <c:pt idx="12">
                  <c:v>Jefferson </c:v>
                </c:pt>
                <c:pt idx="13">
                  <c:v>Johnson </c:v>
                </c:pt>
                <c:pt idx="14">
                  <c:v>Rockwall </c:v>
                </c:pt>
                <c:pt idx="15">
                  <c:v>Midland </c:v>
                </c:pt>
                <c:pt idx="16">
                  <c:v>Gillespie </c:v>
                </c:pt>
                <c:pt idx="17">
                  <c:v>Kendall </c:v>
                </c:pt>
                <c:pt idx="18">
                  <c:v>Jasper </c:v>
                </c:pt>
                <c:pt idx="19">
                  <c:v>Wilson </c:v>
                </c:pt>
              </c:strCache>
            </c:strRef>
          </c:cat>
          <c:val>
            <c:numRef>
              <c:f>Wholesale!$K$47:$K$66</c:f>
              <c:numCache>
                <c:formatCode>#,##0</c:formatCode>
                <c:ptCount val="20"/>
                <c:pt idx="0">
                  <c:v>10454.861999999999</c:v>
                </c:pt>
                <c:pt idx="1">
                  <c:v>7975.076</c:v>
                </c:pt>
                <c:pt idx="2">
                  <c:v>6077.6840000000002</c:v>
                </c:pt>
                <c:pt idx="3">
                  <c:v>3682.4740000000002</c:v>
                </c:pt>
                <c:pt idx="4">
                  <c:v>2546.279</c:v>
                </c:pt>
                <c:pt idx="5">
                  <c:v>1208.4939999999999</c:v>
                </c:pt>
                <c:pt idx="6">
                  <c:v>954.04200000000003</c:v>
                </c:pt>
                <c:pt idx="7">
                  <c:v>880.75900000000001</c:v>
                </c:pt>
                <c:pt idx="8">
                  <c:v>619.66600000000005</c:v>
                </c:pt>
                <c:pt idx="9">
                  <c:v>466.92700000000002</c:v>
                </c:pt>
                <c:pt idx="10">
                  <c:v>461.04500000000002</c:v>
                </c:pt>
                <c:pt idx="11">
                  <c:v>407.44499999999999</c:v>
                </c:pt>
                <c:pt idx="12">
                  <c:v>194.39599999999999</c:v>
                </c:pt>
                <c:pt idx="13">
                  <c:v>143.99799999999999</c:v>
                </c:pt>
                <c:pt idx="14">
                  <c:v>61.59</c:v>
                </c:pt>
                <c:pt idx="15">
                  <c:v>35.728999999999999</c:v>
                </c:pt>
                <c:pt idx="16">
                  <c:v>15.422000000000001</c:v>
                </c:pt>
                <c:pt idx="17">
                  <c:v>10.695</c:v>
                </c:pt>
                <c:pt idx="18">
                  <c:v>6.7469999999999999</c:v>
                </c:pt>
                <c:pt idx="19">
                  <c:v>1.859</c:v>
                </c:pt>
              </c:numCache>
            </c:numRef>
          </c:val>
          <c:extLst>
            <c:ext xmlns:c16="http://schemas.microsoft.com/office/drawing/2014/chart" uri="{C3380CC4-5D6E-409C-BE32-E72D297353CC}">
              <c16:uniqueId val="{00000001-C63F-4418-80F9-4A4A7E0EAED7}"/>
            </c:ext>
          </c:extLst>
        </c:ser>
        <c:dLbls>
          <c:showLegendKey val="0"/>
          <c:showVal val="0"/>
          <c:showCatName val="0"/>
          <c:showSerName val="0"/>
          <c:showPercent val="0"/>
          <c:showBubbleSize val="0"/>
        </c:dLbls>
        <c:gapWidth val="60"/>
        <c:overlap val="-27"/>
        <c:axId val="587644392"/>
        <c:axId val="587640456"/>
      </c:barChart>
      <c:catAx>
        <c:axId val="58764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640456"/>
        <c:crosses val="autoZero"/>
        <c:auto val="1"/>
        <c:lblAlgn val="ctr"/>
        <c:lblOffset val="100"/>
        <c:noMultiLvlLbl val="0"/>
      </c:catAx>
      <c:valAx>
        <c:axId val="587640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7644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a:effectLst/>
              </a:rPr>
              <a:t>Retail Trade Sales by Subsector ($mil) - 2012 and 2017</a:t>
            </a:r>
            <a:endParaRPr lang="en-US"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State!$I$1</c:f>
              <c:strCache>
                <c:ptCount val="1"/>
                <c:pt idx="0">
                  <c:v>2012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A-4B1B-8A38-BA52454A7C4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State!$D$26:$D$37</c:f>
              <c:strCache>
                <c:ptCount val="12"/>
                <c:pt idx="0">
                  <c:v>Motor vehicle and parts dealers</c:v>
                </c:pt>
                <c:pt idx="1">
                  <c:v>Furniture and home furnishings stores</c:v>
                </c:pt>
                <c:pt idx="2">
                  <c:v>Electronics and appliance stores</c:v>
                </c:pt>
                <c:pt idx="3">
                  <c:v>Building material and garden equipment and supplies dealers</c:v>
                </c:pt>
                <c:pt idx="4">
                  <c:v>Food and beverage stores</c:v>
                </c:pt>
                <c:pt idx="5">
                  <c:v>Health and personal care stores</c:v>
                </c:pt>
                <c:pt idx="6">
                  <c:v>Gasoline stations</c:v>
                </c:pt>
                <c:pt idx="7">
                  <c:v>Clothing and clothing accessories stores</c:v>
                </c:pt>
                <c:pt idx="8">
                  <c:v>Sporting goods, hobby, musical instrument, and book stores</c:v>
                </c:pt>
                <c:pt idx="9">
                  <c:v>General merchandise stores</c:v>
                </c:pt>
                <c:pt idx="10">
                  <c:v>Miscellaneous store retailers</c:v>
                </c:pt>
                <c:pt idx="11">
                  <c:v>Nonstore retailers</c:v>
                </c:pt>
              </c:strCache>
            </c:strRef>
          </c:cat>
          <c:val>
            <c:numRef>
              <c:f>State!$I$26:$I$37</c:f>
              <c:numCache>
                <c:formatCode>#,##0</c:formatCode>
                <c:ptCount val="12"/>
                <c:pt idx="0">
                  <c:v>86572.660999999993</c:v>
                </c:pt>
                <c:pt idx="1">
                  <c:v>7908.317</c:v>
                </c:pt>
                <c:pt idx="2">
                  <c:v>8840.3829999999998</c:v>
                </c:pt>
                <c:pt idx="3">
                  <c:v>21228.848000000002</c:v>
                </c:pt>
                <c:pt idx="4">
                  <c:v>50068.885999999999</c:v>
                </c:pt>
                <c:pt idx="5">
                  <c:v>19407.576000000001</c:v>
                </c:pt>
                <c:pt idx="6">
                  <c:v>53185.313999999998</c:v>
                </c:pt>
                <c:pt idx="7">
                  <c:v>20214.309000000001</c:v>
                </c:pt>
                <c:pt idx="8">
                  <c:v>7353.6769999999997</c:v>
                </c:pt>
                <c:pt idx="9">
                  <c:v>54731.197</c:v>
                </c:pt>
                <c:pt idx="10">
                  <c:v>6787.9080000000004</c:v>
                </c:pt>
                <c:pt idx="11">
                  <c:v>19817.3</c:v>
                </c:pt>
              </c:numCache>
            </c:numRef>
          </c:val>
          <c:extLst>
            <c:ext xmlns:c16="http://schemas.microsoft.com/office/drawing/2014/chart" uri="{C3380CC4-5D6E-409C-BE32-E72D297353CC}">
              <c16:uniqueId val="{00000001-931A-4B1B-8A38-BA52454A7C4B}"/>
            </c:ext>
          </c:extLst>
        </c:ser>
        <c:ser>
          <c:idx val="1"/>
          <c:order val="1"/>
          <c:tx>
            <c:strRef>
              <c:f>State!$J$1</c:f>
              <c:strCache>
                <c:ptCount val="1"/>
                <c:pt idx="0">
                  <c:v>2017</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1A-4B1B-8A38-BA52454A7C4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State!$D$26:$D$37</c:f>
              <c:strCache>
                <c:ptCount val="12"/>
                <c:pt idx="0">
                  <c:v>Motor vehicle and parts dealers</c:v>
                </c:pt>
                <c:pt idx="1">
                  <c:v>Furniture and home furnishings stores</c:v>
                </c:pt>
                <c:pt idx="2">
                  <c:v>Electronics and appliance stores</c:v>
                </c:pt>
                <c:pt idx="3">
                  <c:v>Building material and garden equipment and supplies dealers</c:v>
                </c:pt>
                <c:pt idx="4">
                  <c:v>Food and beverage stores</c:v>
                </c:pt>
                <c:pt idx="5">
                  <c:v>Health and personal care stores</c:v>
                </c:pt>
                <c:pt idx="6">
                  <c:v>Gasoline stations</c:v>
                </c:pt>
                <c:pt idx="7">
                  <c:v>Clothing and clothing accessories stores</c:v>
                </c:pt>
                <c:pt idx="8">
                  <c:v>Sporting goods, hobby, musical instrument, and book stores</c:v>
                </c:pt>
                <c:pt idx="9">
                  <c:v>General merchandise stores</c:v>
                </c:pt>
                <c:pt idx="10">
                  <c:v>Miscellaneous store retailers</c:v>
                </c:pt>
                <c:pt idx="11">
                  <c:v>Nonstore retailers</c:v>
                </c:pt>
              </c:strCache>
            </c:strRef>
          </c:cat>
          <c:val>
            <c:numRef>
              <c:f>State!$J$26:$J$37</c:f>
              <c:numCache>
                <c:formatCode>#,##0</c:formatCode>
                <c:ptCount val="12"/>
                <c:pt idx="0">
                  <c:v>115601.363</c:v>
                </c:pt>
                <c:pt idx="1">
                  <c:v>10328.437</c:v>
                </c:pt>
                <c:pt idx="2">
                  <c:v>8036.8289999999997</c:v>
                </c:pt>
                <c:pt idx="3">
                  <c:v>28228.671999999999</c:v>
                </c:pt>
                <c:pt idx="4">
                  <c:v>61419.031999999999</c:v>
                </c:pt>
                <c:pt idx="5">
                  <c:v>24669.646000000001</c:v>
                </c:pt>
                <c:pt idx="6">
                  <c:v>45700.758000000002</c:v>
                </c:pt>
                <c:pt idx="7">
                  <c:v>22228.462</c:v>
                </c:pt>
                <c:pt idx="8">
                  <c:v>7849.1360000000004</c:v>
                </c:pt>
                <c:pt idx="9">
                  <c:v>59811.87</c:v>
                </c:pt>
                <c:pt idx="10">
                  <c:v>8122.6189999999997</c:v>
                </c:pt>
                <c:pt idx="11">
                  <c:v>25235.053</c:v>
                </c:pt>
              </c:numCache>
            </c:numRef>
          </c:val>
          <c:extLst>
            <c:ext xmlns:c16="http://schemas.microsoft.com/office/drawing/2014/chart" uri="{C3380CC4-5D6E-409C-BE32-E72D297353CC}">
              <c16:uniqueId val="{00000003-931A-4B1B-8A38-BA52454A7C4B}"/>
            </c:ext>
          </c:extLst>
        </c:ser>
        <c:dLbls>
          <c:showLegendKey val="0"/>
          <c:showVal val="0"/>
          <c:showCatName val="0"/>
          <c:showSerName val="0"/>
          <c:showPercent val="0"/>
          <c:showBubbleSize val="0"/>
        </c:dLbls>
        <c:gapWidth val="60"/>
        <c:overlap val="-27"/>
        <c:axId val="285942136"/>
        <c:axId val="285941808"/>
      </c:barChart>
      <c:catAx>
        <c:axId val="28594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941808"/>
        <c:crosses val="autoZero"/>
        <c:auto val="1"/>
        <c:lblAlgn val="ctr"/>
        <c:lblOffset val="100"/>
        <c:noMultiLvlLbl val="0"/>
      </c:catAx>
      <c:valAx>
        <c:axId val="28594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5942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a:effectLst/>
              </a:rPr>
              <a:t>Motor Vehicle and Parts Dealers Sales in Selected Texas Counties ($mil) - 2012 and 2017</a:t>
            </a:r>
            <a:endParaRPr lang="en-US"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Retail!$J$1</c:f>
              <c:strCache>
                <c:ptCount val="1"/>
                <c:pt idx="0">
                  <c:v>2012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58-4140-A9C1-93608F8DCDA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Retail!$B$27:$B$46</c:f>
              <c:strCache>
                <c:ptCount val="20"/>
                <c:pt idx="0">
                  <c:v>Harris </c:v>
                </c:pt>
                <c:pt idx="1">
                  <c:v>Dallas </c:v>
                </c:pt>
                <c:pt idx="2">
                  <c:v>Tarrant </c:v>
                </c:pt>
                <c:pt idx="3">
                  <c:v>Bexar </c:v>
                </c:pt>
                <c:pt idx="4">
                  <c:v>Collin </c:v>
                </c:pt>
                <c:pt idx="5">
                  <c:v>Travis </c:v>
                </c:pt>
                <c:pt idx="6">
                  <c:v>Hidalgo </c:v>
                </c:pt>
                <c:pt idx="7">
                  <c:v>Fort Bend </c:v>
                </c:pt>
                <c:pt idx="8">
                  <c:v>Williamson </c:v>
                </c:pt>
                <c:pt idx="9">
                  <c:v>Denton </c:v>
                </c:pt>
                <c:pt idx="10">
                  <c:v>Montgomery </c:v>
                </c:pt>
                <c:pt idx="11">
                  <c:v>Nueces </c:v>
                </c:pt>
                <c:pt idx="12">
                  <c:v>Bell </c:v>
                </c:pt>
                <c:pt idx="13">
                  <c:v>Galveston </c:v>
                </c:pt>
                <c:pt idx="14">
                  <c:v>Smith </c:v>
                </c:pt>
                <c:pt idx="15">
                  <c:v>Cameron </c:v>
                </c:pt>
                <c:pt idx="16">
                  <c:v>Jefferson </c:v>
                </c:pt>
                <c:pt idx="17">
                  <c:v>Brazoria </c:v>
                </c:pt>
                <c:pt idx="18">
                  <c:v>Parker </c:v>
                </c:pt>
                <c:pt idx="19">
                  <c:v>Johnson </c:v>
                </c:pt>
              </c:strCache>
            </c:strRef>
          </c:cat>
          <c:val>
            <c:numRef>
              <c:f>Retail!$J$27:$J$46</c:f>
              <c:numCache>
                <c:formatCode>#,##0</c:formatCode>
                <c:ptCount val="20"/>
                <c:pt idx="0">
                  <c:v>16775.689999999999</c:v>
                </c:pt>
                <c:pt idx="1">
                  <c:v>8444.2420000000002</c:v>
                </c:pt>
                <c:pt idx="2">
                  <c:v>7715.8559999999998</c:v>
                </c:pt>
                <c:pt idx="3">
                  <c:v>6076.7089999999998</c:v>
                </c:pt>
                <c:pt idx="4">
                  <c:v>3806.5070000000001</c:v>
                </c:pt>
                <c:pt idx="5">
                  <c:v>3367.078</c:v>
                </c:pt>
                <c:pt idx="6">
                  <c:v>2228.17</c:v>
                </c:pt>
                <c:pt idx="7">
                  <c:v>1779.6690000000001</c:v>
                </c:pt>
                <c:pt idx="8">
                  <c:v>1888.403</c:v>
                </c:pt>
                <c:pt idx="9">
                  <c:v>1790.537</c:v>
                </c:pt>
                <c:pt idx="10">
                  <c:v>1236.5920000000001</c:v>
                </c:pt>
                <c:pt idx="11">
                  <c:v>1437.6310000000001</c:v>
                </c:pt>
                <c:pt idx="12">
                  <c:v>910.46199999999999</c:v>
                </c:pt>
                <c:pt idx="13">
                  <c:v>949.75</c:v>
                </c:pt>
                <c:pt idx="14">
                  <c:v>835.02599999999995</c:v>
                </c:pt>
                <c:pt idx="15">
                  <c:v>847.66300000000001</c:v>
                </c:pt>
                <c:pt idx="16">
                  <c:v>869.96400000000006</c:v>
                </c:pt>
                <c:pt idx="17">
                  <c:v>746.13599999999997</c:v>
                </c:pt>
                <c:pt idx="18">
                  <c:v>651.149</c:v>
                </c:pt>
                <c:pt idx="19">
                  <c:v>379.50900000000001</c:v>
                </c:pt>
              </c:numCache>
            </c:numRef>
          </c:val>
          <c:extLst>
            <c:ext xmlns:c16="http://schemas.microsoft.com/office/drawing/2014/chart" uri="{C3380CC4-5D6E-409C-BE32-E72D297353CC}">
              <c16:uniqueId val="{00000000-1F58-4140-A9C1-93608F8DCDAE}"/>
            </c:ext>
          </c:extLst>
        </c:ser>
        <c:ser>
          <c:idx val="1"/>
          <c:order val="1"/>
          <c:tx>
            <c:strRef>
              <c:f>Retail!$K$1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Retail!$B$27:$B$46</c:f>
              <c:strCache>
                <c:ptCount val="20"/>
                <c:pt idx="0">
                  <c:v>Harris </c:v>
                </c:pt>
                <c:pt idx="1">
                  <c:v>Dallas </c:v>
                </c:pt>
                <c:pt idx="2">
                  <c:v>Tarrant </c:v>
                </c:pt>
                <c:pt idx="3">
                  <c:v>Bexar </c:v>
                </c:pt>
                <c:pt idx="4">
                  <c:v>Collin </c:v>
                </c:pt>
                <c:pt idx="5">
                  <c:v>Travis </c:v>
                </c:pt>
                <c:pt idx="6">
                  <c:v>Hidalgo </c:v>
                </c:pt>
                <c:pt idx="7">
                  <c:v>Fort Bend </c:v>
                </c:pt>
                <c:pt idx="8">
                  <c:v>Williamson </c:v>
                </c:pt>
                <c:pt idx="9">
                  <c:v>Denton </c:v>
                </c:pt>
                <c:pt idx="10">
                  <c:v>Montgomery </c:v>
                </c:pt>
                <c:pt idx="11">
                  <c:v>Nueces </c:v>
                </c:pt>
                <c:pt idx="12">
                  <c:v>Bell </c:v>
                </c:pt>
                <c:pt idx="13">
                  <c:v>Galveston </c:v>
                </c:pt>
                <c:pt idx="14">
                  <c:v>Smith </c:v>
                </c:pt>
                <c:pt idx="15">
                  <c:v>Cameron </c:v>
                </c:pt>
                <c:pt idx="16">
                  <c:v>Jefferson </c:v>
                </c:pt>
                <c:pt idx="17">
                  <c:v>Brazoria </c:v>
                </c:pt>
                <c:pt idx="18">
                  <c:v>Parker </c:v>
                </c:pt>
                <c:pt idx="19">
                  <c:v>Johnson </c:v>
                </c:pt>
              </c:strCache>
            </c:strRef>
          </c:cat>
          <c:val>
            <c:numRef>
              <c:f>Retail!$K$27:$K$46</c:f>
              <c:numCache>
                <c:formatCode>#,##0</c:formatCode>
                <c:ptCount val="20"/>
                <c:pt idx="0">
                  <c:v>21728.449000000001</c:v>
                </c:pt>
                <c:pt idx="1">
                  <c:v>11206.924000000001</c:v>
                </c:pt>
                <c:pt idx="2">
                  <c:v>10474.788</c:v>
                </c:pt>
                <c:pt idx="3">
                  <c:v>7585.9750000000004</c:v>
                </c:pt>
                <c:pt idx="4">
                  <c:v>5617.5320000000002</c:v>
                </c:pt>
                <c:pt idx="5">
                  <c:v>4906.6189999999997</c:v>
                </c:pt>
                <c:pt idx="6">
                  <c:v>2725.8760000000002</c:v>
                </c:pt>
                <c:pt idx="7">
                  <c:v>2652.576</c:v>
                </c:pt>
                <c:pt idx="8">
                  <c:v>2618.9639999999999</c:v>
                </c:pt>
                <c:pt idx="9">
                  <c:v>2322.8789999999999</c:v>
                </c:pt>
                <c:pt idx="10">
                  <c:v>1598.4880000000001</c:v>
                </c:pt>
                <c:pt idx="11">
                  <c:v>1458.549</c:v>
                </c:pt>
                <c:pt idx="12">
                  <c:v>1295.9110000000001</c:v>
                </c:pt>
                <c:pt idx="13">
                  <c:v>1285.846</c:v>
                </c:pt>
                <c:pt idx="14">
                  <c:v>1259.8699999999999</c:v>
                </c:pt>
                <c:pt idx="15">
                  <c:v>1195.9090000000001</c:v>
                </c:pt>
                <c:pt idx="16">
                  <c:v>1166.9639999999999</c:v>
                </c:pt>
                <c:pt idx="17">
                  <c:v>1105.1659999999999</c:v>
                </c:pt>
                <c:pt idx="18">
                  <c:v>1080.8979999999999</c:v>
                </c:pt>
                <c:pt idx="19">
                  <c:v>957.57</c:v>
                </c:pt>
              </c:numCache>
            </c:numRef>
          </c:val>
          <c:extLst>
            <c:ext xmlns:c16="http://schemas.microsoft.com/office/drawing/2014/chart" uri="{C3380CC4-5D6E-409C-BE32-E72D297353CC}">
              <c16:uniqueId val="{00000001-1F58-4140-A9C1-93608F8DCDAE}"/>
            </c:ext>
          </c:extLst>
        </c:ser>
        <c:dLbls>
          <c:showLegendKey val="0"/>
          <c:showVal val="0"/>
          <c:showCatName val="0"/>
          <c:showSerName val="0"/>
          <c:showPercent val="0"/>
          <c:showBubbleSize val="0"/>
        </c:dLbls>
        <c:gapWidth val="60"/>
        <c:overlap val="-27"/>
        <c:axId val="587644392"/>
        <c:axId val="587640456"/>
      </c:barChart>
      <c:catAx>
        <c:axId val="58764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640456"/>
        <c:crosses val="autoZero"/>
        <c:auto val="1"/>
        <c:lblAlgn val="ctr"/>
        <c:lblOffset val="100"/>
        <c:noMultiLvlLbl val="0"/>
      </c:catAx>
      <c:valAx>
        <c:axId val="587640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7644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a:effectLst/>
              </a:rPr>
              <a:t>Health Care Revenue by Industry Group ($mil) - 2012 and 2017</a:t>
            </a:r>
            <a:endParaRPr lang="en-US"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State!$I$1</c:f>
              <c:strCache>
                <c:ptCount val="1"/>
                <c:pt idx="0">
                  <c:v>2012</c:v>
                </c:pt>
              </c:strCache>
            </c:strRef>
          </c:tx>
          <c:spPr>
            <a:solidFill>
              <a:schemeClr val="accent1"/>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2D-4D8A-8794-12BA744208F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State!$D$50:$D$67</c:f>
              <c:strCache>
                <c:ptCount val="18"/>
                <c:pt idx="0">
                  <c:v>Offices of physicians</c:v>
                </c:pt>
                <c:pt idx="1">
                  <c:v>Offices of dentists</c:v>
                </c:pt>
                <c:pt idx="2">
                  <c:v>Offices of other health practitioners</c:v>
                </c:pt>
                <c:pt idx="3">
                  <c:v>Outpatient care centers</c:v>
                </c:pt>
                <c:pt idx="4">
                  <c:v>Medical and diagnostic laboratories</c:v>
                </c:pt>
                <c:pt idx="5">
                  <c:v>Home health care services</c:v>
                </c:pt>
                <c:pt idx="6">
                  <c:v>Other ambulatory health care services</c:v>
                </c:pt>
                <c:pt idx="7">
                  <c:v>General medical and surgical hospitals</c:v>
                </c:pt>
                <c:pt idx="8">
                  <c:v>Psychiatric and substance abuse hospitals</c:v>
                </c:pt>
                <c:pt idx="9">
                  <c:v>Specialty (except psychiatric and substance abuse) hospitals</c:v>
                </c:pt>
                <c:pt idx="10">
                  <c:v>Nursing care facilities (skilled nursing facilities)</c:v>
                </c:pt>
                <c:pt idx="11">
                  <c:v>Residential intellectual and developmental disability, mental health, and substance abuse facilities</c:v>
                </c:pt>
                <c:pt idx="12">
                  <c:v>Continuing care retirement communities and assisted living facilities for the elderly</c:v>
                </c:pt>
                <c:pt idx="13">
                  <c:v>Other residential care facilities</c:v>
                </c:pt>
                <c:pt idx="14">
                  <c:v>Individual and family services</c:v>
                </c:pt>
                <c:pt idx="15">
                  <c:v>Community food and housing, and emergency and other relief services</c:v>
                </c:pt>
                <c:pt idx="16">
                  <c:v>Vocational rehabilitation services</c:v>
                </c:pt>
                <c:pt idx="17">
                  <c:v>Child day care services</c:v>
                </c:pt>
              </c:strCache>
            </c:strRef>
          </c:cat>
          <c:val>
            <c:numRef>
              <c:f>State!$I$50:$I$67</c:f>
              <c:numCache>
                <c:formatCode>#,##0</c:formatCode>
                <c:ptCount val="18"/>
                <c:pt idx="0">
                  <c:v>31670.131000000001</c:v>
                </c:pt>
                <c:pt idx="1">
                  <c:v>7770.5770000000002</c:v>
                </c:pt>
                <c:pt idx="2">
                  <c:v>4892.21</c:v>
                </c:pt>
                <c:pt idx="3">
                  <c:v>6556.0360000000001</c:v>
                </c:pt>
                <c:pt idx="4">
                  <c:v>3191.27</c:v>
                </c:pt>
                <c:pt idx="5">
                  <c:v>7816.1019999999999</c:v>
                </c:pt>
                <c:pt idx="6">
                  <c:v>2237.3229999999999</c:v>
                </c:pt>
                <c:pt idx="7">
                  <c:v>54323.027000000002</c:v>
                </c:pt>
                <c:pt idx="8">
                  <c:v>951.23599999999999</c:v>
                </c:pt>
                <c:pt idx="9">
                  <c:v>7023.2389999999996</c:v>
                </c:pt>
                <c:pt idx="10">
                  <c:v>6306.1610000000001</c:v>
                </c:pt>
                <c:pt idx="11">
                  <c:v>1216.4580000000001</c:v>
                </c:pt>
                <c:pt idx="12">
                  <c:v>2436.1819999999998</c:v>
                </c:pt>
                <c:pt idx="13">
                  <c:v>468.15699999999998</c:v>
                </c:pt>
                <c:pt idx="14">
                  <c:v>3463.4140000000002</c:v>
                </c:pt>
                <c:pt idx="15">
                  <c:v>1348.1880000000001</c:v>
                </c:pt>
                <c:pt idx="16">
                  <c:v>806.78700000000003</c:v>
                </c:pt>
                <c:pt idx="17">
                  <c:v>2558.6320000000001</c:v>
                </c:pt>
              </c:numCache>
            </c:numRef>
          </c:val>
          <c:extLst>
            <c:ext xmlns:c16="http://schemas.microsoft.com/office/drawing/2014/chart" uri="{C3380CC4-5D6E-409C-BE32-E72D297353CC}">
              <c16:uniqueId val="{00000001-BA2D-4D8A-8794-12BA744208F4}"/>
            </c:ext>
          </c:extLst>
        </c:ser>
        <c:ser>
          <c:idx val="1"/>
          <c:order val="1"/>
          <c:tx>
            <c:strRef>
              <c:f>State!$J$1</c:f>
              <c:strCache>
                <c:ptCount val="1"/>
                <c:pt idx="0">
                  <c:v>2017</c:v>
                </c:pt>
              </c:strCache>
            </c:strRef>
          </c:tx>
          <c:spPr>
            <a:solidFill>
              <a:schemeClr val="accent2"/>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2D-4D8A-8794-12BA744208F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State!$D$50:$D$67</c:f>
              <c:strCache>
                <c:ptCount val="18"/>
                <c:pt idx="0">
                  <c:v>Offices of physicians</c:v>
                </c:pt>
                <c:pt idx="1">
                  <c:v>Offices of dentists</c:v>
                </c:pt>
                <c:pt idx="2">
                  <c:v>Offices of other health practitioners</c:v>
                </c:pt>
                <c:pt idx="3">
                  <c:v>Outpatient care centers</c:v>
                </c:pt>
                <c:pt idx="4">
                  <c:v>Medical and diagnostic laboratories</c:v>
                </c:pt>
                <c:pt idx="5">
                  <c:v>Home health care services</c:v>
                </c:pt>
                <c:pt idx="6">
                  <c:v>Other ambulatory health care services</c:v>
                </c:pt>
                <c:pt idx="7">
                  <c:v>General medical and surgical hospitals</c:v>
                </c:pt>
                <c:pt idx="8">
                  <c:v>Psychiatric and substance abuse hospitals</c:v>
                </c:pt>
                <c:pt idx="9">
                  <c:v>Specialty (except psychiatric and substance abuse) hospitals</c:v>
                </c:pt>
                <c:pt idx="10">
                  <c:v>Nursing care facilities (skilled nursing facilities)</c:v>
                </c:pt>
                <c:pt idx="11">
                  <c:v>Residential intellectual and developmental disability, mental health, and substance abuse facilities</c:v>
                </c:pt>
                <c:pt idx="12">
                  <c:v>Continuing care retirement communities and assisted living facilities for the elderly</c:v>
                </c:pt>
                <c:pt idx="13">
                  <c:v>Other residential care facilities</c:v>
                </c:pt>
                <c:pt idx="14">
                  <c:v>Individual and family services</c:v>
                </c:pt>
                <c:pt idx="15">
                  <c:v>Community food and housing, and emergency and other relief services</c:v>
                </c:pt>
                <c:pt idx="16">
                  <c:v>Vocational rehabilitation services</c:v>
                </c:pt>
                <c:pt idx="17">
                  <c:v>Child day care services</c:v>
                </c:pt>
              </c:strCache>
            </c:strRef>
          </c:cat>
          <c:val>
            <c:numRef>
              <c:f>State!$J$50:$J$67</c:f>
              <c:numCache>
                <c:formatCode>#,##0</c:formatCode>
                <c:ptCount val="18"/>
                <c:pt idx="0">
                  <c:v>39458.118000000002</c:v>
                </c:pt>
                <c:pt idx="1">
                  <c:v>9806.1380000000008</c:v>
                </c:pt>
                <c:pt idx="2">
                  <c:v>6803.5919999999996</c:v>
                </c:pt>
                <c:pt idx="3">
                  <c:v>10504.17</c:v>
                </c:pt>
                <c:pt idx="4">
                  <c:v>4810.0889999999999</c:v>
                </c:pt>
                <c:pt idx="5">
                  <c:v>8465.8680000000004</c:v>
                </c:pt>
                <c:pt idx="6">
                  <c:v>3354.3209999999999</c:v>
                </c:pt>
                <c:pt idx="7">
                  <c:v>68556.433000000005</c:v>
                </c:pt>
                <c:pt idx="8">
                  <c:v>1666.8630000000001</c:v>
                </c:pt>
                <c:pt idx="9">
                  <c:v>8794.8340000000007</c:v>
                </c:pt>
                <c:pt idx="10">
                  <c:v>7040.42</c:v>
                </c:pt>
                <c:pt idx="11">
                  <c:v>1615.46</c:v>
                </c:pt>
                <c:pt idx="12">
                  <c:v>3597.2190000000001</c:v>
                </c:pt>
                <c:pt idx="13">
                  <c:v>543.73699999999997</c:v>
                </c:pt>
                <c:pt idx="14">
                  <c:v>5075.4129999999996</c:v>
                </c:pt>
                <c:pt idx="15">
                  <c:v>2042.67</c:v>
                </c:pt>
                <c:pt idx="16">
                  <c:v>733.82399999999996</c:v>
                </c:pt>
                <c:pt idx="17">
                  <c:v>3239.5210000000002</c:v>
                </c:pt>
              </c:numCache>
            </c:numRef>
          </c:val>
          <c:extLst>
            <c:ext xmlns:c16="http://schemas.microsoft.com/office/drawing/2014/chart" uri="{C3380CC4-5D6E-409C-BE32-E72D297353CC}">
              <c16:uniqueId val="{00000003-BA2D-4D8A-8794-12BA744208F4}"/>
            </c:ext>
          </c:extLst>
        </c:ser>
        <c:dLbls>
          <c:showLegendKey val="0"/>
          <c:showVal val="0"/>
          <c:showCatName val="0"/>
          <c:showSerName val="0"/>
          <c:showPercent val="0"/>
          <c:showBubbleSize val="0"/>
        </c:dLbls>
        <c:gapWidth val="60"/>
        <c:overlap val="-27"/>
        <c:axId val="285942136"/>
        <c:axId val="285941808"/>
      </c:barChart>
      <c:catAx>
        <c:axId val="28594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941808"/>
        <c:crosses val="autoZero"/>
        <c:auto val="1"/>
        <c:lblAlgn val="ctr"/>
        <c:lblOffset val="100"/>
        <c:noMultiLvlLbl val="0"/>
      </c:catAx>
      <c:valAx>
        <c:axId val="28594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5942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Hospital Revenue in Selected Texas Counties ($mil) - 2012 and 2017</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HC!$J$1</c:f>
              <c:strCache>
                <c:ptCount val="1"/>
                <c:pt idx="0">
                  <c:v>2012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2F-4CA0-9AD6-F363EA228E3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HC!$B$11:$B$26</c:f>
              <c:strCache>
                <c:ptCount val="16"/>
                <c:pt idx="0">
                  <c:v>Harris </c:v>
                </c:pt>
                <c:pt idx="1">
                  <c:v>Dallas </c:v>
                </c:pt>
                <c:pt idx="2">
                  <c:v>Tarrant </c:v>
                </c:pt>
                <c:pt idx="3">
                  <c:v>Bexar </c:v>
                </c:pt>
                <c:pt idx="4">
                  <c:v>Collin </c:v>
                </c:pt>
                <c:pt idx="5">
                  <c:v>Hidalgo </c:v>
                </c:pt>
                <c:pt idx="6">
                  <c:v>Nueces </c:v>
                </c:pt>
                <c:pt idx="7">
                  <c:v>Smith </c:v>
                </c:pt>
                <c:pt idx="8">
                  <c:v>Denton </c:v>
                </c:pt>
                <c:pt idx="9">
                  <c:v>Williamson </c:v>
                </c:pt>
                <c:pt idx="10">
                  <c:v>Jefferson </c:v>
                </c:pt>
                <c:pt idx="11">
                  <c:v>Cameron </c:v>
                </c:pt>
                <c:pt idx="12">
                  <c:v>Grayson </c:v>
                </c:pt>
                <c:pt idx="13">
                  <c:v>Brazoria </c:v>
                </c:pt>
                <c:pt idx="14">
                  <c:v>Jones </c:v>
                </c:pt>
                <c:pt idx="15">
                  <c:v>Colorado </c:v>
                </c:pt>
              </c:strCache>
            </c:strRef>
          </c:cat>
          <c:val>
            <c:numRef>
              <c:f>HC!$J$11:$J$26</c:f>
              <c:numCache>
                <c:formatCode>#,##0</c:formatCode>
                <c:ptCount val="16"/>
                <c:pt idx="0">
                  <c:v>10611.380999999999</c:v>
                </c:pt>
                <c:pt idx="1">
                  <c:v>7872.5619999999999</c:v>
                </c:pt>
                <c:pt idx="2">
                  <c:v>4786.1729999999998</c:v>
                </c:pt>
                <c:pt idx="4">
                  <c:v>1499.1679999999999</c:v>
                </c:pt>
                <c:pt idx="5">
                  <c:v>1094.682</c:v>
                </c:pt>
                <c:pt idx="7">
                  <c:v>971.80200000000002</c:v>
                </c:pt>
                <c:pt idx="8">
                  <c:v>676.35299999999995</c:v>
                </c:pt>
                <c:pt idx="11">
                  <c:v>609.80600000000004</c:v>
                </c:pt>
                <c:pt idx="12">
                  <c:v>292.00400000000002</c:v>
                </c:pt>
                <c:pt idx="14">
                  <c:v>20.161000000000001</c:v>
                </c:pt>
                <c:pt idx="15">
                  <c:v>41.878999999999998</c:v>
                </c:pt>
              </c:numCache>
            </c:numRef>
          </c:val>
          <c:extLst>
            <c:ext xmlns:c16="http://schemas.microsoft.com/office/drawing/2014/chart" uri="{C3380CC4-5D6E-409C-BE32-E72D297353CC}">
              <c16:uniqueId val="{00000000-0F2F-4CA0-9AD6-F363EA228E3F}"/>
            </c:ext>
          </c:extLst>
        </c:ser>
        <c:ser>
          <c:idx val="1"/>
          <c:order val="1"/>
          <c:tx>
            <c:strRef>
              <c:f>HC!$K$1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HC!$B$11:$B$26</c:f>
              <c:strCache>
                <c:ptCount val="16"/>
                <c:pt idx="0">
                  <c:v>Harris </c:v>
                </c:pt>
                <c:pt idx="1">
                  <c:v>Dallas </c:v>
                </c:pt>
                <c:pt idx="2">
                  <c:v>Tarrant </c:v>
                </c:pt>
                <c:pt idx="3">
                  <c:v>Bexar </c:v>
                </c:pt>
                <c:pt idx="4">
                  <c:v>Collin </c:v>
                </c:pt>
                <c:pt idx="5">
                  <c:v>Hidalgo </c:v>
                </c:pt>
                <c:pt idx="6">
                  <c:v>Nueces </c:v>
                </c:pt>
                <c:pt idx="7">
                  <c:v>Smith </c:v>
                </c:pt>
                <c:pt idx="8">
                  <c:v>Denton </c:v>
                </c:pt>
                <c:pt idx="9">
                  <c:v>Williamson </c:v>
                </c:pt>
                <c:pt idx="10">
                  <c:v>Jefferson </c:v>
                </c:pt>
                <c:pt idx="11">
                  <c:v>Cameron </c:v>
                </c:pt>
                <c:pt idx="12">
                  <c:v>Grayson </c:v>
                </c:pt>
                <c:pt idx="13">
                  <c:v>Brazoria </c:v>
                </c:pt>
                <c:pt idx="14">
                  <c:v>Jones </c:v>
                </c:pt>
                <c:pt idx="15">
                  <c:v>Colorado </c:v>
                </c:pt>
              </c:strCache>
            </c:strRef>
          </c:cat>
          <c:val>
            <c:numRef>
              <c:f>HC!$K$11:$K$26</c:f>
              <c:numCache>
                <c:formatCode>#,##0</c:formatCode>
                <c:ptCount val="16"/>
                <c:pt idx="0">
                  <c:v>14110</c:v>
                </c:pt>
                <c:pt idx="1">
                  <c:v>9881.9449999999997</c:v>
                </c:pt>
                <c:pt idx="2">
                  <c:v>5878.1310000000003</c:v>
                </c:pt>
                <c:pt idx="3">
                  <c:v>5233.7250000000004</c:v>
                </c:pt>
                <c:pt idx="4">
                  <c:v>2484.011</c:v>
                </c:pt>
                <c:pt idx="5">
                  <c:v>1550.8530000000001</c:v>
                </c:pt>
                <c:pt idx="6">
                  <c:v>1268.7260000000001</c:v>
                </c:pt>
                <c:pt idx="7">
                  <c:v>1217.857</c:v>
                </c:pt>
                <c:pt idx="8">
                  <c:v>988.923</c:v>
                </c:pt>
                <c:pt idx="9">
                  <c:v>797.39499999999998</c:v>
                </c:pt>
                <c:pt idx="10">
                  <c:v>787.76800000000003</c:v>
                </c:pt>
                <c:pt idx="11">
                  <c:v>704.78399999999999</c:v>
                </c:pt>
                <c:pt idx="12">
                  <c:v>398.98700000000002</c:v>
                </c:pt>
                <c:pt idx="13">
                  <c:v>191.02699999999999</c:v>
                </c:pt>
                <c:pt idx="14">
                  <c:v>53.639000000000003</c:v>
                </c:pt>
                <c:pt idx="15">
                  <c:v>45.621000000000002</c:v>
                </c:pt>
              </c:numCache>
            </c:numRef>
          </c:val>
          <c:extLst>
            <c:ext xmlns:c16="http://schemas.microsoft.com/office/drawing/2014/chart" uri="{C3380CC4-5D6E-409C-BE32-E72D297353CC}">
              <c16:uniqueId val="{00000001-0F2F-4CA0-9AD6-F363EA228E3F}"/>
            </c:ext>
          </c:extLst>
        </c:ser>
        <c:dLbls>
          <c:showLegendKey val="0"/>
          <c:showVal val="0"/>
          <c:showCatName val="0"/>
          <c:showSerName val="0"/>
          <c:showPercent val="0"/>
          <c:showBubbleSize val="0"/>
        </c:dLbls>
        <c:gapWidth val="60"/>
        <c:overlap val="-27"/>
        <c:axId val="587644392"/>
        <c:axId val="587640456"/>
      </c:barChart>
      <c:catAx>
        <c:axId val="58764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640456"/>
        <c:crosses val="autoZero"/>
        <c:auto val="1"/>
        <c:lblAlgn val="ctr"/>
        <c:lblOffset val="100"/>
        <c:noMultiLvlLbl val="0"/>
      </c:catAx>
      <c:valAx>
        <c:axId val="587640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7644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6EABAD-8718-4BFA-81D1-AEE924A6823F}" type="datetimeFigureOut">
              <a:rPr lang="en-US" smtClean="0"/>
              <a:t>7/27/2020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1CAE28F-237C-41B6-87E1-BACFB5013434}" type="slidenum">
              <a:rPr lang="en-US" smtClean="0"/>
              <a:t>‹#›</a:t>
            </a:fld>
            <a:endParaRPr lang="en-US"/>
          </a:p>
        </p:txBody>
      </p:sp>
    </p:spTree>
    <p:extLst>
      <p:ext uri="{BB962C8B-B14F-4D97-AF65-F5344CB8AC3E}">
        <p14:creationId xmlns:p14="http://schemas.microsoft.com/office/powerpoint/2010/main" val="2771903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7/27/2020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Introduce self.</a:t>
            </a:r>
          </a:p>
          <a:p>
            <a:endParaRPr lang="en-US" dirty="0" smtClean="0"/>
          </a:p>
          <a:p>
            <a:r>
              <a:rPr lang="en-US" dirty="0" smtClean="0"/>
              <a:t>States</a:t>
            </a:r>
            <a:r>
              <a:rPr lang="en-US" baseline="0" dirty="0" smtClean="0"/>
              <a:t> covered in today’s Economic Census webinar are: Iowa, Nebraska, and South Dakota</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pPr/>
              <a:t>1</a:t>
            </a:fld>
            <a:endParaRPr lang="en-US" dirty="0"/>
          </a:p>
        </p:txBody>
      </p:sp>
    </p:spTree>
    <p:extLst>
      <p:ext uri="{BB962C8B-B14F-4D97-AF65-F5344CB8AC3E}">
        <p14:creationId xmlns:p14="http://schemas.microsoft.com/office/powerpoint/2010/main" val="107909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an</a:t>
            </a:r>
            <a:r>
              <a:rPr lang="en-US" baseline="0" dirty="0" smtClean="0"/>
              <a:t> example of changes for each: (Salmon color = name change/NAICS change; Blue = NAICS change only; Green= Merged NAICS change)</a:t>
            </a:r>
          </a:p>
          <a:p>
            <a:endParaRPr lang="en-US" baseline="0" dirty="0" smtClean="0"/>
          </a:p>
          <a:p>
            <a:r>
              <a:rPr lang="en-US" b="1" baseline="0" dirty="0" smtClean="0"/>
              <a:t>Mining: </a:t>
            </a:r>
            <a:r>
              <a:rPr lang="en-US" b="0" baseline="0" dirty="0" smtClean="0"/>
              <a:t>Crude petroleum and natural gas extraction (211111) has changed to Crude Petroleum Extraction (211120) (Natural gas part split off and combined with Natural Gas Liquid Extraction)</a:t>
            </a:r>
          </a:p>
          <a:p>
            <a:endParaRPr lang="en-US" b="0" baseline="0" dirty="0" smtClean="0"/>
          </a:p>
          <a:p>
            <a:r>
              <a:rPr lang="en-US" b="1" baseline="0" dirty="0" smtClean="0"/>
              <a:t>Manufacturing: </a:t>
            </a:r>
            <a:r>
              <a:rPr lang="en-US" b="0" baseline="0" dirty="0" smtClean="0"/>
              <a:t>Pump and pumping equipment MFG and Measuring and Dispensing pump MFG has merged to become Measuring, Dispensing, and Other Pumping Equipment Manufacturing.</a:t>
            </a:r>
          </a:p>
          <a:p>
            <a:endParaRPr lang="en-US" b="0" baseline="0" dirty="0" smtClean="0"/>
          </a:p>
          <a:p>
            <a:r>
              <a:rPr lang="en-US" b="1" baseline="0" dirty="0" smtClean="0"/>
              <a:t>Retail Trade:</a:t>
            </a:r>
            <a:r>
              <a:rPr lang="en-US" b="0" baseline="0" dirty="0" smtClean="0"/>
              <a:t> Warehouse Clubs and Supercenters has a NAICS code change of 452910 to 452311 but now includes businesses with significant perishable goods sales that used to be classified in 452112 (name is the same but content is NOT)</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F6A33367-C7DD-4070-8A8A-4A94FB71ED67}" type="slidenum">
              <a:rPr lang="en-US" smtClean="0"/>
              <a:t>10</a:t>
            </a:fld>
            <a:endParaRPr lang="en-US"/>
          </a:p>
        </p:txBody>
      </p:sp>
    </p:spTree>
    <p:extLst>
      <p:ext uri="{BB962C8B-B14F-4D97-AF65-F5344CB8AC3E}">
        <p14:creationId xmlns:p14="http://schemas.microsoft.com/office/powerpoint/2010/main" val="46936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an</a:t>
            </a:r>
            <a:r>
              <a:rPr lang="en-US" baseline="0" dirty="0" smtClean="0"/>
              <a:t> example of changes for each: (Salmon color = name change/NAICS change; Blue = NAICS change only; Green= Merged NAICS change)</a:t>
            </a:r>
          </a:p>
          <a:p>
            <a:endParaRPr lang="en-US" dirty="0" smtClean="0"/>
          </a:p>
          <a:p>
            <a:r>
              <a:rPr lang="en-US" dirty="0" smtClean="0"/>
              <a:t>Info: one combo and 2</a:t>
            </a:r>
            <a:r>
              <a:rPr lang="en-US" baseline="0" dirty="0" smtClean="0"/>
              <a:t> recodes</a:t>
            </a:r>
          </a:p>
          <a:p>
            <a:r>
              <a:rPr lang="en-US" baseline="0" dirty="0" smtClean="0"/>
              <a:t>RE: 5 recodes</a:t>
            </a:r>
          </a:p>
          <a:p>
            <a:r>
              <a:rPr lang="en-US" baseline="0" dirty="0" smtClean="0"/>
              <a:t>Prof: Only sector with a truly new industry (R&amp;D in Nanotechnology)</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11</a:t>
            </a:fld>
            <a:endParaRPr lang="en-US"/>
          </a:p>
        </p:txBody>
      </p:sp>
    </p:spTree>
    <p:extLst>
      <p:ext uri="{BB962C8B-B14F-4D97-AF65-F5344CB8AC3E}">
        <p14:creationId xmlns:p14="http://schemas.microsoft.com/office/powerpoint/2010/main" val="406478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r>
              <a:rPr lang="en-US" dirty="0" smtClean="0"/>
              <a:t>These are the three data tools you can use</a:t>
            </a:r>
            <a:r>
              <a:rPr lang="en-US" baseline="0" dirty="0" smtClean="0"/>
              <a:t> to obtain Economic Census data: </a:t>
            </a:r>
            <a:r>
              <a:rPr lang="en-US" baseline="0" dirty="0" err="1" smtClean="0"/>
              <a:t>Quickfacts</a:t>
            </a:r>
            <a:r>
              <a:rPr lang="en-US" baseline="0" dirty="0" smtClean="0"/>
              <a:t>, Census Business Builder (coming in Aug in release 3.1) and the new data dissemination platform that has replaced American </a:t>
            </a:r>
            <a:r>
              <a:rPr lang="en-US" baseline="0" dirty="0" err="1" smtClean="0"/>
              <a:t>FactFinder</a:t>
            </a:r>
            <a:r>
              <a:rPr lang="en-US" baseline="0" dirty="0" smtClean="0"/>
              <a:t> (Data.census.gov)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0130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r>
              <a:rPr lang="en-US" dirty="0" smtClean="0"/>
              <a:t>Wholesale – top sector in 2017 (of</a:t>
            </a:r>
            <a:r>
              <a:rPr lang="en-US" baseline="0" dirty="0" smtClean="0"/>
              <a:t> published sectors): $1.2 trillion (we’ll see where this ranks once Manufacturing is released)</a:t>
            </a:r>
          </a:p>
          <a:p>
            <a:r>
              <a:rPr lang="en-US" baseline="0" dirty="0" smtClean="0"/>
              <a:t>Wholesale also saw the largest increase in revenue between 2012 and 2017 (of published sectors): up $77.4 billion (Retail was # 2) No sectors were DOWN</a:t>
            </a:r>
          </a:p>
        </p:txBody>
      </p:sp>
      <p:sp>
        <p:nvSpPr>
          <p:cNvPr id="4" name="Slide Number Placeholder 3"/>
          <p:cNvSpPr>
            <a:spLocks noGrp="1"/>
          </p:cNvSpPr>
          <p:nvPr>
            <p:ph type="sldNum" sz="quarter" idx="10"/>
          </p:nvPr>
        </p:nvSpPr>
        <p:spPr/>
        <p:txBody>
          <a:bodyPr/>
          <a:lstStyle/>
          <a:p>
            <a:fld id="{408FE174-8A2A-45BA-8A3C-FDCF205800B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0020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3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95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60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4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73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FE174-8A2A-45BA-8A3C-FDCF20580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81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bullet point.</a:t>
            </a:r>
          </a:p>
        </p:txBody>
      </p:sp>
      <p:sp>
        <p:nvSpPr>
          <p:cNvPr id="4" name="Slide Number Placeholder 3"/>
          <p:cNvSpPr>
            <a:spLocks noGrp="1"/>
          </p:cNvSpPr>
          <p:nvPr>
            <p:ph type="sldNum" sz="quarter" idx="10"/>
          </p:nvPr>
        </p:nvSpPr>
        <p:spPr/>
        <p:txBody>
          <a:bodyPr/>
          <a:lstStyle/>
          <a:p>
            <a:pPr defTabSz="908955" fontAlgn="base">
              <a:spcBef>
                <a:spcPct val="0"/>
              </a:spcBef>
              <a:spcAft>
                <a:spcPct val="0"/>
              </a:spcAft>
              <a:defRPr/>
            </a:pPr>
            <a:fld id="{408FE174-8A2A-45BA-8A3C-FDCF205800B7}" type="slidenum">
              <a:rPr lang="en-US" sz="1300">
                <a:solidFill>
                  <a:srgbClr val="000000"/>
                </a:solidFill>
                <a:latin typeface="Arial" charset="0"/>
              </a:rPr>
              <a:pPr defTabSz="908955" fontAlgn="base">
                <a:spcBef>
                  <a:spcPct val="0"/>
                </a:spcBef>
                <a:spcAft>
                  <a:spcPct val="0"/>
                </a:spcAft>
                <a:defRPr/>
              </a:pPr>
              <a:t>2</a:t>
            </a:fld>
            <a:endParaRPr lang="en-US" sz="1300" dirty="0">
              <a:solidFill>
                <a:srgbClr val="000000"/>
              </a:solidFill>
              <a:latin typeface="Arial" charset="0"/>
            </a:endParaRPr>
          </a:p>
        </p:txBody>
      </p:sp>
    </p:spTree>
    <p:extLst>
      <p:ext uri="{BB962C8B-B14F-4D97-AF65-F5344CB8AC3E}">
        <p14:creationId xmlns:p14="http://schemas.microsoft.com/office/powerpoint/2010/main" val="92927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thru each bullet point.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C0D236-21BE-4DCF-97D6-1D2B5B0E46B2}" type="slidenum">
              <a:rPr lang="en-US" smtClean="0"/>
              <a:t>20</a:t>
            </a:fld>
            <a:endParaRPr lang="en-US"/>
          </a:p>
        </p:txBody>
      </p:sp>
    </p:spTree>
    <p:extLst>
      <p:ext uri="{BB962C8B-B14F-4D97-AF65-F5344CB8AC3E}">
        <p14:creationId xmlns:p14="http://schemas.microsoft.com/office/powerpoint/2010/main" val="51245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8955" fontAlgn="base">
              <a:spcBef>
                <a:spcPct val="0"/>
              </a:spcBef>
              <a:spcAft>
                <a:spcPct val="0"/>
              </a:spcAft>
              <a:defRPr/>
            </a:pPr>
            <a:fld id="{408FE174-8A2A-45BA-8A3C-FDCF205800B7}" type="slidenum">
              <a:rPr lang="en-US" sz="1300">
                <a:solidFill>
                  <a:srgbClr val="000000"/>
                </a:solidFill>
                <a:latin typeface="Arial" charset="0"/>
              </a:rPr>
              <a:pPr defTabSz="908955" fontAlgn="base">
                <a:spcBef>
                  <a:spcPct val="0"/>
                </a:spcBef>
                <a:spcAft>
                  <a:spcPct val="0"/>
                </a:spcAft>
                <a:defRPr/>
              </a:pPr>
              <a:t>21</a:t>
            </a:fld>
            <a:endParaRPr lang="en-US" sz="1300" dirty="0">
              <a:solidFill>
                <a:srgbClr val="000000"/>
              </a:solidFill>
              <a:latin typeface="Arial" charset="0"/>
            </a:endParaRPr>
          </a:p>
        </p:txBody>
      </p:sp>
    </p:spTree>
    <p:extLst>
      <p:ext uri="{BB962C8B-B14F-4D97-AF65-F5344CB8AC3E}">
        <p14:creationId xmlns:p14="http://schemas.microsoft.com/office/powerpoint/2010/main" val="314252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8955" fontAlgn="base">
              <a:spcBef>
                <a:spcPct val="0"/>
              </a:spcBef>
              <a:spcAft>
                <a:spcPct val="0"/>
              </a:spcAft>
              <a:defRPr/>
            </a:pPr>
            <a:fld id="{408FE174-8A2A-45BA-8A3C-FDCF205800B7}" type="slidenum">
              <a:rPr lang="en-US" sz="1300">
                <a:solidFill>
                  <a:srgbClr val="000000"/>
                </a:solidFill>
                <a:latin typeface="Arial" charset="0"/>
              </a:rPr>
              <a:pPr defTabSz="908955" fontAlgn="base">
                <a:spcBef>
                  <a:spcPct val="0"/>
                </a:spcBef>
                <a:spcAft>
                  <a:spcPct val="0"/>
                </a:spcAft>
                <a:defRPr/>
              </a:pPr>
              <a:t>22</a:t>
            </a:fld>
            <a:endParaRPr lang="en-US" sz="1300" dirty="0">
              <a:solidFill>
                <a:srgbClr val="000000"/>
              </a:solidFill>
              <a:latin typeface="Arial" charset="0"/>
            </a:endParaRPr>
          </a:p>
        </p:txBody>
      </p:sp>
    </p:spTree>
    <p:extLst>
      <p:ext uri="{BB962C8B-B14F-4D97-AF65-F5344CB8AC3E}">
        <p14:creationId xmlns:p14="http://schemas.microsoft.com/office/powerpoint/2010/main" val="961963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8955" fontAlgn="base">
              <a:spcBef>
                <a:spcPct val="0"/>
              </a:spcBef>
              <a:spcAft>
                <a:spcPct val="0"/>
              </a:spcAft>
              <a:defRPr/>
            </a:pPr>
            <a:fld id="{408FE174-8A2A-45BA-8A3C-FDCF205800B7}" type="slidenum">
              <a:rPr lang="en-US" sz="1300">
                <a:solidFill>
                  <a:srgbClr val="000000"/>
                </a:solidFill>
                <a:latin typeface="Arial" charset="0"/>
              </a:rPr>
              <a:pPr defTabSz="908955" fontAlgn="base">
                <a:spcBef>
                  <a:spcPct val="0"/>
                </a:spcBef>
                <a:spcAft>
                  <a:spcPct val="0"/>
                </a:spcAft>
                <a:defRPr/>
              </a:pPr>
              <a:t>23</a:t>
            </a:fld>
            <a:endParaRPr lang="en-US" sz="1300" dirty="0">
              <a:solidFill>
                <a:srgbClr val="000000"/>
              </a:solidFill>
              <a:latin typeface="Arial" charset="0"/>
            </a:endParaRPr>
          </a:p>
        </p:txBody>
      </p:sp>
    </p:spTree>
    <p:extLst>
      <p:ext uri="{BB962C8B-B14F-4D97-AF65-F5344CB8AC3E}">
        <p14:creationId xmlns:p14="http://schemas.microsoft.com/office/powerpoint/2010/main" val="46065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8955" fontAlgn="base">
              <a:spcBef>
                <a:spcPct val="0"/>
              </a:spcBef>
              <a:spcAft>
                <a:spcPct val="0"/>
              </a:spcAft>
              <a:defRPr/>
            </a:pPr>
            <a:fld id="{408FE174-8A2A-45BA-8A3C-FDCF205800B7}" type="slidenum">
              <a:rPr lang="en-US" sz="1300">
                <a:solidFill>
                  <a:srgbClr val="000000"/>
                </a:solidFill>
                <a:latin typeface="Arial" charset="0"/>
              </a:rPr>
              <a:pPr defTabSz="908955" fontAlgn="base">
                <a:spcBef>
                  <a:spcPct val="0"/>
                </a:spcBef>
                <a:spcAft>
                  <a:spcPct val="0"/>
                </a:spcAft>
                <a:defRPr/>
              </a:pPr>
              <a:t>24</a:t>
            </a:fld>
            <a:endParaRPr lang="en-US" sz="1300" dirty="0">
              <a:solidFill>
                <a:srgbClr val="000000"/>
              </a:solidFill>
              <a:latin typeface="Arial" charset="0"/>
            </a:endParaRPr>
          </a:p>
        </p:txBody>
      </p:sp>
    </p:spTree>
    <p:extLst>
      <p:ext uri="{BB962C8B-B14F-4D97-AF65-F5344CB8AC3E}">
        <p14:creationId xmlns:p14="http://schemas.microsoft.com/office/powerpoint/2010/main" val="2213074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thru each bullet point and explain links.</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25</a:t>
            </a:fld>
            <a:endParaRPr lang="en-US"/>
          </a:p>
        </p:txBody>
      </p:sp>
    </p:spTree>
    <p:extLst>
      <p:ext uri="{BB962C8B-B14F-4D97-AF65-F5344CB8AC3E}">
        <p14:creationId xmlns:p14="http://schemas.microsoft.com/office/powerpoint/2010/main" val="55738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attendees and open up the phones for questions.</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26</a:t>
            </a:fld>
            <a:endParaRPr lang="en-US"/>
          </a:p>
        </p:txBody>
      </p:sp>
    </p:spTree>
    <p:extLst>
      <p:ext uri="{BB962C8B-B14F-4D97-AF65-F5344CB8AC3E}">
        <p14:creationId xmlns:p14="http://schemas.microsoft.com/office/powerpoint/2010/main" val="373364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12788"/>
            <a:ext cx="6296025" cy="3541712"/>
          </a:xfrm>
        </p:spPr>
      </p:sp>
      <p:sp>
        <p:nvSpPr>
          <p:cNvPr id="3" name="Notes Placeholder 2"/>
          <p:cNvSpPr>
            <a:spLocks noGrp="1"/>
          </p:cNvSpPr>
          <p:nvPr>
            <p:ph type="body" idx="1"/>
          </p:nvPr>
        </p:nvSpPr>
        <p:spPr/>
        <p:txBody>
          <a:bodyPr/>
          <a:lstStyle/>
          <a:p>
            <a:r>
              <a:rPr lang="en-US" dirty="0" smtClean="0"/>
              <a:t>Go through</a:t>
            </a:r>
            <a:r>
              <a:rPr lang="en-US" baseline="0" dirty="0" smtClean="0"/>
              <a:t> the pyramid and points below.</a:t>
            </a:r>
          </a:p>
          <a:p>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0457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thru each bullet point.</a:t>
            </a:r>
          </a:p>
          <a:p>
            <a:endParaRPr lang="en-US" dirty="0" smtClean="0"/>
          </a:p>
          <a:p>
            <a:r>
              <a:rPr lang="en-US" dirty="0" smtClean="0"/>
              <a:t>Banners on the right include an</a:t>
            </a:r>
            <a:r>
              <a:rPr lang="en-US" baseline="0" dirty="0" smtClean="0"/>
              <a:t> example of a ECON Census promotion advertisement, and the tentative schedule of releases.</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114355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schedule</a:t>
            </a:r>
            <a:r>
              <a:rPr lang="en-US" baseline="0" dirty="0" smtClean="0"/>
              <a:t> of when 2017 ECON Census data releases are planned for. GAS data releases are expected by November 2020.  The entire set of data will be completed by December 2021.</a:t>
            </a:r>
          </a:p>
          <a:p>
            <a:endParaRPr lang="en-US" baseline="0" dirty="0" smtClean="0"/>
          </a:p>
          <a:p>
            <a:r>
              <a:rPr lang="en-US" baseline="0" dirty="0" smtClean="0"/>
              <a:t>In the red box is a link that takes you directly to this updated release schedule.</a:t>
            </a:r>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5</a:t>
            </a:fld>
            <a:endParaRPr lang="en-US"/>
          </a:p>
        </p:txBody>
      </p:sp>
    </p:spTree>
    <p:extLst>
      <p:ext uri="{BB962C8B-B14F-4D97-AF65-F5344CB8AC3E}">
        <p14:creationId xmlns:p14="http://schemas.microsoft.com/office/powerpoint/2010/main" val="352682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infographic on the right displays</a:t>
            </a:r>
            <a:r>
              <a:rPr lang="en-US" baseline="0" dirty="0" smtClean="0"/>
              <a:t> the states that have released data from the 2017 Economic Census.  By clicking on each individual state, you can get a better idea of which NAICS sectors have been released for that state, and it also includes a direct link to the data source.</a:t>
            </a:r>
          </a:p>
          <a:p>
            <a:endParaRPr lang="en-US" baseline="0" dirty="0" smtClean="0"/>
          </a:p>
          <a:p>
            <a:r>
              <a:rPr lang="en-US" baseline="0" dirty="0" smtClean="0"/>
              <a:t>You can also sort at the top of the infographic the NAICS sectors, to see what percentage of the sectors have been released thus far.  The percentage marker on the bottom right will automatically refresh based on your selections.</a:t>
            </a:r>
          </a:p>
          <a:p>
            <a:endParaRPr lang="en-US" baseline="0" dirty="0" smtClean="0"/>
          </a:p>
          <a:p>
            <a:r>
              <a:rPr lang="en-US" baseline="0" dirty="0" smtClean="0"/>
              <a:t>The infographic can be found at this link in the top red box (</a:t>
            </a:r>
            <a:r>
              <a:rPr lang="en-US" b="1" baseline="0" dirty="0" smtClean="0"/>
              <a:t>Click on link)</a:t>
            </a:r>
            <a:endParaRPr lang="en-US" b="0" baseline="0" dirty="0" smtClean="0"/>
          </a:p>
          <a:p>
            <a:endParaRPr lang="en-US" b="0" baseline="0" dirty="0" smtClean="0"/>
          </a:p>
          <a:p>
            <a:r>
              <a:rPr lang="en-US" b="0" baseline="0" dirty="0" smtClean="0"/>
              <a:t>After going through the infographic, back to slide to explain that the states were are covering today were released on April 23</a:t>
            </a:r>
            <a:r>
              <a:rPr lang="en-US" b="0" baseline="30000" dirty="0" smtClean="0"/>
              <a:t>rd</a:t>
            </a:r>
            <a:r>
              <a:rPr lang="en-US" b="0" baseline="0" dirty="0" smtClean="0"/>
              <a:t>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20871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bullet point</a:t>
            </a:r>
          </a:p>
          <a:p>
            <a:endParaRPr lang="en-US" dirty="0" smtClean="0"/>
          </a:p>
          <a:p>
            <a:r>
              <a:rPr lang="en-US" dirty="0" smtClean="0"/>
              <a:t>Be sure</a:t>
            </a:r>
            <a:r>
              <a:rPr lang="en-US" baseline="0" dirty="0" smtClean="0"/>
              <a:t> to point out red box at the bottom includes a link to our previously recorded webinar that explains key changes to the 2017 Economic Census.</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345188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Examples:</a:t>
            </a:r>
          </a:p>
          <a:p>
            <a:r>
              <a:rPr lang="en-US" dirty="0" smtClean="0"/>
              <a:t>Arlington city – Area Gain</a:t>
            </a:r>
          </a:p>
          <a:p>
            <a:r>
              <a:rPr lang="en-US" dirty="0" smtClean="0"/>
              <a:t>Dallas city – Area Loss</a:t>
            </a:r>
          </a:p>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8</a:t>
            </a:fld>
            <a:endParaRPr lang="en-US"/>
          </a:p>
        </p:txBody>
      </p:sp>
    </p:spTree>
    <p:extLst>
      <p:ext uri="{BB962C8B-B14F-4D97-AF65-F5344CB8AC3E}">
        <p14:creationId xmlns:p14="http://schemas.microsoft.com/office/powerpoint/2010/main" val="307520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thru the bullet points.</a:t>
            </a:r>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314155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55689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254386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778256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24BFE6D4-27A9-4AE4-9EAE-AF75F97B179B}" type="slidenum">
              <a:rPr lang="en-US" smtClean="0"/>
              <a:pPr/>
              <a:t>‹#›</a:t>
            </a:fld>
            <a:endParaRPr lang="en-US" dirty="0"/>
          </a:p>
        </p:txBody>
      </p:sp>
    </p:spTree>
    <p:extLst>
      <p:ext uri="{BB962C8B-B14F-4D97-AF65-F5344CB8AC3E}">
        <p14:creationId xmlns:p14="http://schemas.microsoft.com/office/powerpoint/2010/main" val="412135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7639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
        <p:nvSpPr>
          <p:cNvPr id="5" name="Rectangle 4">
            <a:extLst>
              <a:ext uri="{FF2B5EF4-FFF2-40B4-BE49-F238E27FC236}">
                <a16:creationId xmlns:a16="http://schemas.microsoft.com/office/drawing/2014/main" id="{76D19DCB-FFC4-2F43-8715-1E9317051FE8}"/>
              </a:ext>
            </a:extLst>
          </p:cNvPr>
          <p:cNvSpPr/>
          <p:nvPr userDrawn="1"/>
        </p:nvSpPr>
        <p:spPr>
          <a:xfrm>
            <a:off x="2210" y="-17464"/>
            <a:ext cx="12192000" cy="5808617"/>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78460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
        <p:nvSpPr>
          <p:cNvPr id="5" name="Rectangle 4">
            <a:extLst>
              <a:ext uri="{FF2B5EF4-FFF2-40B4-BE49-F238E27FC236}">
                <a16:creationId xmlns:a16="http://schemas.microsoft.com/office/drawing/2014/main" id="{2BCBFA62-040F-334A-9EB7-E4345FA0DB12}"/>
              </a:ext>
            </a:extLst>
          </p:cNvPr>
          <p:cNvSpPr/>
          <p:nvPr userDrawn="1"/>
        </p:nvSpPr>
        <p:spPr>
          <a:xfrm>
            <a:off x="8153400" y="0"/>
            <a:ext cx="4038600" cy="5834743"/>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420782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949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0815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41514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238478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981496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803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Slide Number Placeholder 3"/>
          <p:cNvSpPr>
            <a:spLocks noGrp="1"/>
          </p:cNvSpPr>
          <p:nvPr>
            <p:ph type="sldNum" sz="quarter" idx="10"/>
          </p:nvPr>
        </p:nvSpPr>
        <p:spPr>
          <a:xfrm>
            <a:off x="9245600" y="6248400"/>
            <a:ext cx="2540000" cy="457200"/>
          </a:xfrm>
        </p:spPr>
        <p:txBody>
          <a:bodyPr/>
          <a:lstStyle>
            <a:lvl1pPr>
              <a:defRPr/>
            </a:lvl1pPr>
          </a:lstStyle>
          <a:p>
            <a:fld id="{70AA7F91-C713-4022-9E21-1A01660E5312}" type="slidenum">
              <a:rPr lang="en-US"/>
              <a:pPr/>
              <a:t>‹#›</a:t>
            </a:fld>
            <a:endParaRPr lang="en-US"/>
          </a:p>
        </p:txBody>
      </p:sp>
    </p:spTree>
    <p:extLst>
      <p:ext uri="{BB962C8B-B14F-4D97-AF65-F5344CB8AC3E}">
        <p14:creationId xmlns:p14="http://schemas.microsoft.com/office/powerpoint/2010/main" val="295620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1957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7"/>
            </p:custDataLst>
          </p:nvPr>
        </p:nvPicPr>
        <p:blipFill>
          <a:blip r:embed="rId18">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
        <p:nvSpPr>
          <p:cNvPr id="8" name="TextBox 7"/>
          <p:cNvSpPr txBox="1"/>
          <p:nvPr userDrawn="1"/>
        </p:nvSpPr>
        <p:spPr>
          <a:xfrm>
            <a:off x="7945418" y="6310993"/>
            <a:ext cx="4073563" cy="253916"/>
          </a:xfrm>
          <a:prstGeom prst="rect">
            <a:avLst/>
          </a:prstGeom>
          <a:noFill/>
        </p:spPr>
        <p:txBody>
          <a:bodyPr wrap="square" rtlCol="0">
            <a:spAutoFit/>
          </a:bodyPr>
          <a:lstStyle/>
          <a:p>
            <a:pPr algn="r"/>
            <a:r>
              <a:rPr lang="en-US" sz="1050" dirty="0">
                <a:latin typeface="+mn-lt"/>
              </a:rPr>
              <a:t>U.S.</a:t>
            </a:r>
            <a:r>
              <a:rPr lang="en-US" sz="1050" baseline="0" dirty="0">
                <a:latin typeface="+mn-lt"/>
              </a:rPr>
              <a:t> Census Bureau Briefing  |  </a:t>
            </a:r>
            <a:r>
              <a:rPr lang="en-US" sz="1050" baseline="0" dirty="0" smtClean="0">
                <a:latin typeface="+mn-lt"/>
              </a:rPr>
              <a:t>September </a:t>
            </a:r>
            <a:r>
              <a:rPr lang="en-US" sz="1050" baseline="0" dirty="0">
                <a:latin typeface="+mn-lt"/>
              </a:rPr>
              <a:t>2019  </a:t>
            </a:r>
            <a:r>
              <a:rPr lang="en-US" sz="1050" dirty="0">
                <a:latin typeface="+mn-lt"/>
              </a:rPr>
              <a:t>|  </a:t>
            </a:r>
            <a:fld id="{C57923EB-5663-814D-8520-41A222571678}" type="slidenum">
              <a:rPr lang="en-US" sz="1050" smtClean="0">
                <a:latin typeface="+mn-lt"/>
              </a:rPr>
              <a:t>‹#›</a:t>
            </a:fld>
            <a:endParaRPr lang="en-US" sz="1050" dirty="0">
              <a:latin typeface="+mn-lt"/>
            </a:endParaRPr>
          </a:p>
        </p:txBody>
      </p:sp>
    </p:spTree>
    <p:extLst>
      <p:ext uri="{BB962C8B-B14F-4D97-AF65-F5344CB8AC3E}">
        <p14:creationId xmlns:p14="http://schemas.microsoft.com/office/powerpoint/2010/main" val="1124268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quickfacts/fact/table/US/PST04521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ensus.gov/programs-surveys/economic-census/guidance/understanding-napcs.htm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ww.census.gov/programs-surveys/ab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us.gov/econ/bfs/index.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www.census.gov/library/visualizations/interactive/bfs-weekly-business-applications.html"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www.census.gov/data/experimental-data-products/small-business-pulse-survey.html"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www.census.gov/topics/preparedness/events/pandemics/covid-19.html"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covid19.censu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ensus.gov/programs-surveys/economic-census.html"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census.gov/eos/www/naics/" TargetMode="External"/><Relationship Id="rId5" Type="http://schemas.openxmlformats.org/officeDocument/2006/relationships/hyperlink" Target="https://www.census.gov/programs-surveys/economic-census/geographies.html" TargetMode="External"/><Relationship Id="rId4" Type="http://schemas.openxmlformats.org/officeDocument/2006/relationships/hyperlink" Target="https://www.census.gov/programs-surveys/economic-census/news-updates/releases.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tiff"/><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programs-surveys/economic-census/guidance/understanding-naics.html#par_textimag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census.gov/programs-surveys/economic-census/about/release-schedules.htm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www.census.gov/programs-surveys/economic-census/news-updates/releases.html"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data/academy/webinars/2019/2017-econ-census.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igerweb.geo.census.gov/tigerwebeco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census.gov/programs-surveys/economic-census/geographie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tatcan.gc.ca/eng/concepts/inde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hyperlink" Target="https://www.census.gov/eos/www/naics/2017NAICS/2017_NAICS_Manual.pdf" TargetMode="External"/><Relationship Id="rId4" Type="http://schemas.openxmlformats.org/officeDocument/2006/relationships/hyperlink" Target="http://www.inegi.org.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9228" b="218"/>
          <a:stretch/>
        </p:blipFill>
        <p:spPr>
          <a:xfrm>
            <a:off x="3900425" y="0"/>
            <a:ext cx="8291575" cy="6001789"/>
          </a:xfrm>
          <a:prstGeom prst="rect">
            <a:avLst/>
          </a:prstGeom>
        </p:spPr>
      </p:pic>
      <p:sp>
        <p:nvSpPr>
          <p:cNvPr id="7" name="Rectangle 6">
            <a:extLst>
              <a:ext uri="{FF2B5EF4-FFF2-40B4-BE49-F238E27FC236}">
                <a16:creationId xmlns:a16="http://schemas.microsoft.com/office/drawing/2014/main" id="{716EB6BB-F24A-3B4E-A345-99F5E23F9AB9}"/>
              </a:ext>
            </a:extLst>
          </p:cNvPr>
          <p:cNvSpPr/>
          <p:nvPr/>
        </p:nvSpPr>
        <p:spPr>
          <a:xfrm>
            <a:off x="0" y="0"/>
            <a:ext cx="12192000" cy="6001788"/>
          </a:xfrm>
          <a:prstGeom prst="rect">
            <a:avLst/>
          </a:prstGeom>
          <a:gradFill flip="none" rotWithShape="1">
            <a:gsLst>
              <a:gs pos="54000">
                <a:srgbClr val="7F8796">
                  <a:alpha val="85000"/>
                </a:srgbClr>
              </a:gs>
              <a:gs pos="44000">
                <a:srgbClr val="162E48"/>
              </a:gs>
              <a:gs pos="70000">
                <a:schemeClr val="bg1">
                  <a:lumMod val="8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0">
            <a:extLst>
              <a:ext uri="{FF2B5EF4-FFF2-40B4-BE49-F238E27FC236}">
                <a16:creationId xmlns:a16="http://schemas.microsoft.com/office/drawing/2014/main" id="{030504E1-1C56-7E49-B997-17D750055E0C}"/>
              </a:ext>
            </a:extLst>
          </p:cNvPr>
          <p:cNvSpPr txBox="1">
            <a:spLocks/>
          </p:cNvSpPr>
          <p:nvPr/>
        </p:nvSpPr>
        <p:spPr>
          <a:xfrm>
            <a:off x="434833" y="531628"/>
            <a:ext cx="4476799" cy="3221665"/>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4060"/>
              </a:lnSpc>
              <a:spcAft>
                <a:spcPts val="0"/>
              </a:spcAft>
            </a:pPr>
            <a:r>
              <a:rPr lang="en-US" sz="3600" spc="100" dirty="0" smtClean="0">
                <a:solidFill>
                  <a:srgbClr val="FFC000"/>
                </a:solidFill>
                <a:effectLst>
                  <a:outerShdw blurRad="38100" dist="38100" dir="2700000" algn="tl">
                    <a:srgbClr val="000000">
                      <a:alpha val="43137"/>
                    </a:srgbClr>
                  </a:outerShdw>
                </a:effectLst>
                <a:latin typeface="Calibri"/>
              </a:rPr>
              <a:t>Census Has Business Data?  </a:t>
            </a:r>
          </a:p>
          <a:p>
            <a:pPr algn="l" fontAlgn="auto">
              <a:lnSpc>
                <a:spcPts val="4060"/>
              </a:lnSpc>
              <a:spcAft>
                <a:spcPts val="0"/>
              </a:spcAft>
            </a:pPr>
            <a:r>
              <a:rPr lang="en-US" sz="2800" spc="100" dirty="0" smtClean="0">
                <a:solidFill>
                  <a:schemeClr val="accent1">
                    <a:lumMod val="40000"/>
                    <a:lumOff val="60000"/>
                  </a:schemeClr>
                </a:solidFill>
                <a:effectLst>
                  <a:outerShdw blurRad="38100" dist="38100" dir="2700000" algn="tl">
                    <a:srgbClr val="000000">
                      <a:alpha val="43137"/>
                    </a:srgbClr>
                  </a:outerShdw>
                </a:effectLst>
                <a:latin typeface="Calibri"/>
              </a:rPr>
              <a:t>An Update on the </a:t>
            </a:r>
          </a:p>
          <a:p>
            <a:pPr algn="l" fontAlgn="auto">
              <a:lnSpc>
                <a:spcPts val="4060"/>
              </a:lnSpc>
              <a:spcAft>
                <a:spcPts val="0"/>
              </a:spcAft>
            </a:pPr>
            <a:r>
              <a:rPr lang="en-US" sz="2800" i="1" spc="100" dirty="0" smtClean="0">
                <a:solidFill>
                  <a:schemeClr val="accent1">
                    <a:lumMod val="40000"/>
                    <a:lumOff val="60000"/>
                  </a:schemeClr>
                </a:solidFill>
                <a:effectLst>
                  <a:outerShdw blurRad="38100" dist="38100" dir="2700000" algn="tl">
                    <a:srgbClr val="000000">
                      <a:alpha val="43137"/>
                    </a:srgbClr>
                  </a:outerShdw>
                </a:effectLst>
                <a:latin typeface="Calibri"/>
              </a:rPr>
              <a:t>2017 Economic Census</a:t>
            </a:r>
            <a:r>
              <a:rPr lang="en-US" sz="2800" spc="100" dirty="0" smtClean="0">
                <a:solidFill>
                  <a:schemeClr val="accent1">
                    <a:lumMod val="40000"/>
                    <a:lumOff val="60000"/>
                  </a:schemeClr>
                </a:solidFill>
                <a:effectLst>
                  <a:outerShdw blurRad="38100" dist="38100" dir="2700000" algn="tl">
                    <a:srgbClr val="000000">
                      <a:alpha val="43137"/>
                    </a:srgbClr>
                  </a:outerShdw>
                </a:effectLst>
                <a:latin typeface="Calibri"/>
              </a:rPr>
              <a:t> </a:t>
            </a:r>
            <a:r>
              <a:rPr lang="en-US" sz="2800" spc="100" dirty="0">
                <a:solidFill>
                  <a:schemeClr val="accent1">
                    <a:lumMod val="40000"/>
                    <a:lumOff val="60000"/>
                  </a:schemeClr>
                </a:solidFill>
                <a:effectLst>
                  <a:outerShdw blurRad="38100" dist="38100" dir="2700000" algn="tl">
                    <a:srgbClr val="000000">
                      <a:alpha val="43137"/>
                    </a:srgbClr>
                  </a:outerShdw>
                </a:effectLst>
                <a:latin typeface="Calibri"/>
              </a:rPr>
              <a:t>D</a:t>
            </a:r>
            <a:r>
              <a:rPr lang="en-US" sz="2800" spc="100" dirty="0" smtClean="0">
                <a:solidFill>
                  <a:schemeClr val="accent1">
                    <a:lumMod val="40000"/>
                    <a:lumOff val="60000"/>
                  </a:schemeClr>
                </a:solidFill>
                <a:effectLst>
                  <a:outerShdw blurRad="38100" dist="38100" dir="2700000" algn="tl">
                    <a:srgbClr val="000000">
                      <a:alpha val="43137"/>
                    </a:srgbClr>
                  </a:outerShdw>
                </a:effectLst>
                <a:latin typeface="Calibri"/>
              </a:rPr>
              <a:t>ata Released for Texas (plus other updates…) </a:t>
            </a:r>
            <a:endParaRPr lang="en-US" sz="2800" i="1" dirty="0">
              <a:solidFill>
                <a:schemeClr val="accent1">
                  <a:lumMod val="40000"/>
                  <a:lumOff val="60000"/>
                </a:schemeClr>
              </a:solidFill>
              <a:effectLst>
                <a:outerShdw blurRad="38100" dist="38100" dir="2700000" algn="tl">
                  <a:srgbClr val="000000">
                    <a:alpha val="43137"/>
                  </a:srgbClr>
                </a:outerShdw>
              </a:effectLst>
              <a:latin typeface="Calibri"/>
            </a:endParaRPr>
          </a:p>
        </p:txBody>
      </p:sp>
      <p:sp>
        <p:nvSpPr>
          <p:cNvPr id="9" name="Content Placeholder 9">
            <a:extLst>
              <a:ext uri="{FF2B5EF4-FFF2-40B4-BE49-F238E27FC236}">
                <a16:creationId xmlns:a16="http://schemas.microsoft.com/office/drawing/2014/main" id="{9A5EF4D1-6F76-5140-809A-537885EB9CB3}"/>
              </a:ext>
            </a:extLst>
          </p:cNvPr>
          <p:cNvSpPr txBox="1">
            <a:spLocks/>
          </p:cNvSpPr>
          <p:nvPr/>
        </p:nvSpPr>
        <p:spPr>
          <a:xfrm>
            <a:off x="434833" y="3891064"/>
            <a:ext cx="5584965" cy="1813545"/>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400" dirty="0" smtClean="0">
                <a:solidFill>
                  <a:srgbClr val="FFFFFF"/>
                </a:solidFill>
                <a:effectLst>
                  <a:outerShdw blurRad="38100" dist="38100" dir="2700000" algn="tl">
                    <a:srgbClr val="000000">
                      <a:alpha val="43137"/>
                    </a:srgbClr>
                  </a:outerShdw>
                </a:effectLst>
              </a:rPr>
              <a:t>Economic Census webinar</a:t>
            </a:r>
          </a:p>
          <a:p>
            <a:pPr marL="0" indent="0" fontAlgn="auto">
              <a:spcBef>
                <a:spcPts val="0"/>
              </a:spcBef>
              <a:spcAft>
                <a:spcPts val="0"/>
              </a:spcAft>
              <a:buNone/>
              <a:defRPr/>
            </a:pPr>
            <a:r>
              <a:rPr lang="en-US" sz="2000" dirty="0" smtClean="0">
                <a:solidFill>
                  <a:srgbClr val="FFFFFF"/>
                </a:solidFill>
                <a:effectLst>
                  <a:outerShdw blurRad="38100" dist="38100" dir="2700000" algn="tl">
                    <a:srgbClr val="000000">
                      <a:alpha val="43137"/>
                    </a:srgbClr>
                  </a:outerShdw>
                </a:effectLst>
              </a:rPr>
              <a:t>July 27</a:t>
            </a:r>
            <a:r>
              <a:rPr lang="en-US" sz="2000" baseline="30000" dirty="0" smtClean="0">
                <a:solidFill>
                  <a:srgbClr val="FFFFFF"/>
                </a:solidFill>
                <a:effectLst>
                  <a:outerShdw blurRad="38100" dist="38100" dir="2700000" algn="tl">
                    <a:srgbClr val="000000">
                      <a:alpha val="43137"/>
                    </a:srgbClr>
                  </a:outerShdw>
                </a:effectLst>
              </a:rPr>
              <a:t>th</a:t>
            </a:r>
            <a:r>
              <a:rPr lang="en-US" sz="2000" dirty="0" smtClean="0">
                <a:solidFill>
                  <a:srgbClr val="FFFFFF"/>
                </a:solidFill>
                <a:effectLst>
                  <a:outerShdw blurRad="38100" dist="38100" dir="2700000" algn="tl">
                    <a:srgbClr val="000000">
                      <a:alpha val="43137"/>
                    </a:srgbClr>
                  </a:outerShdw>
                </a:effectLst>
              </a:rPr>
              <a:t>, 2020</a:t>
            </a:r>
          </a:p>
          <a:p>
            <a:pPr marL="0" indent="0" fontAlgn="auto">
              <a:spcBef>
                <a:spcPts val="0"/>
              </a:spcBef>
              <a:spcAft>
                <a:spcPts val="0"/>
              </a:spcAft>
              <a:buNone/>
              <a:defRPr/>
            </a:pPr>
            <a:endParaRPr lang="en-US" sz="2800" dirty="0">
              <a:solidFill>
                <a:srgbClr val="FFFFFF"/>
              </a:solidFill>
              <a:effectLst>
                <a:outerShdw blurRad="38100" dist="38100" dir="2700000" algn="tl">
                  <a:srgbClr val="000000">
                    <a:alpha val="43137"/>
                  </a:srgbClr>
                </a:outerShdw>
              </a:effectLst>
            </a:endParaRPr>
          </a:p>
          <a:p>
            <a:pPr marL="0" indent="0" fontAlgn="auto">
              <a:spcBef>
                <a:spcPts val="0"/>
              </a:spcBef>
              <a:spcAft>
                <a:spcPts val="0"/>
              </a:spcAft>
              <a:buNone/>
              <a:defRPr/>
            </a:pPr>
            <a:r>
              <a:rPr lang="en-US" sz="2000" dirty="0" smtClean="0">
                <a:solidFill>
                  <a:srgbClr val="FFFFFF"/>
                </a:solidFill>
                <a:effectLst>
                  <a:outerShdw blurRad="38100" dist="38100" dir="2700000" algn="tl">
                    <a:srgbClr val="000000">
                      <a:alpha val="43137"/>
                    </a:srgbClr>
                  </a:outerShdw>
                </a:effectLst>
              </a:rPr>
              <a:t>Presented by: Andrew W. Hait</a:t>
            </a:r>
          </a:p>
          <a:p>
            <a:pPr marL="0" indent="0" fontAlgn="auto">
              <a:spcBef>
                <a:spcPts val="0"/>
              </a:spcBef>
              <a:spcAft>
                <a:spcPts val="0"/>
              </a:spcAft>
              <a:buNone/>
              <a:defRPr/>
            </a:pPr>
            <a:r>
              <a:rPr lang="en-US" sz="2000" dirty="0" smtClean="0">
                <a:solidFill>
                  <a:srgbClr val="FFFFFF"/>
                </a:solidFill>
                <a:effectLst>
                  <a:outerShdw blurRad="38100" dist="38100" dir="2700000" algn="tl">
                    <a:srgbClr val="000000">
                      <a:alpha val="43137"/>
                    </a:srgbClr>
                  </a:outerShdw>
                </a:effectLst>
              </a:rPr>
              <a:t>U.S. Census Bureau</a:t>
            </a:r>
            <a:endParaRPr lang="en-US" sz="2000" dirty="0">
              <a:solidFill>
                <a:srgbClr val="FF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latin typeface="+mn-lt"/>
              </a:rPr>
              <a:t>TX SDC - 2017 EC webinar </a:t>
            </a:r>
            <a:r>
              <a:rPr lang="en-US" sz="1050" baseline="0" dirty="0" smtClean="0">
                <a:latin typeface="+mn-lt"/>
              </a:rPr>
              <a:t>|  July 2020|  1</a:t>
            </a:r>
            <a:endParaRPr lang="en-US" sz="1050" dirty="0">
              <a:latin typeface="+mn-lt"/>
            </a:endParaRPr>
          </a:p>
        </p:txBody>
      </p:sp>
    </p:spTree>
    <p:extLst>
      <p:ext uri="{BB962C8B-B14F-4D97-AF65-F5344CB8AC3E}">
        <p14:creationId xmlns:p14="http://schemas.microsoft.com/office/powerpoint/2010/main" val="267054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581464" y="370023"/>
            <a:ext cx="4564468" cy="651469"/>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NAICS Changes</a:t>
            </a:r>
            <a:r>
              <a:rPr kumimoji="0" lang="en-US" sz="3400" b="1" i="0" u="none" strike="noStrike" kern="1200" cap="none" spc="0" normalizeH="0" noProof="0" dirty="0" smtClean="0">
                <a:ln>
                  <a:noFill/>
                </a:ln>
                <a:solidFill>
                  <a:srgbClr val="1E2F4D"/>
                </a:solidFill>
                <a:effectLst/>
                <a:uLnTx/>
                <a:uFillTx/>
                <a:latin typeface="Calibri"/>
                <a:ea typeface="+mj-ea"/>
                <a:cs typeface="+mj-cs"/>
              </a:rPr>
              <a:t> for 2017</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5" name="Content Placeholder 2"/>
          <p:cNvSpPr txBox="1">
            <a:spLocks/>
          </p:cNvSpPr>
          <p:nvPr/>
        </p:nvSpPr>
        <p:spPr>
          <a:xfrm>
            <a:off x="280086" y="1449523"/>
            <a:ext cx="11532118" cy="4793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Mining</a:t>
            </a:r>
          </a:p>
          <a:p>
            <a:pPr marL="0" indent="0">
              <a:buNone/>
            </a:pPr>
            <a:endParaRPr lang="en-US" sz="2400" dirty="0" smtClean="0"/>
          </a:p>
          <a:p>
            <a:r>
              <a:rPr lang="en-US" sz="2400" dirty="0" smtClean="0"/>
              <a:t>Manufacturing</a:t>
            </a:r>
          </a:p>
          <a:p>
            <a:pPr marL="0" indent="0">
              <a:buNone/>
            </a:pPr>
            <a:endParaRPr lang="en-US" sz="2400" dirty="0" smtClean="0"/>
          </a:p>
          <a:p>
            <a:r>
              <a:rPr lang="en-US" sz="2400" dirty="0" smtClean="0"/>
              <a:t>Retail Trade</a:t>
            </a:r>
          </a:p>
        </p:txBody>
      </p:sp>
      <p:sp>
        <p:nvSpPr>
          <p:cNvPr id="10" name="Rectangle 9"/>
          <p:cNvSpPr/>
          <p:nvPr/>
        </p:nvSpPr>
        <p:spPr>
          <a:xfrm>
            <a:off x="6945124" y="5145946"/>
            <a:ext cx="4466462" cy="646331"/>
          </a:xfrm>
          <a:prstGeom prst="rect">
            <a:avLst/>
          </a:prstGeom>
          <a:ln>
            <a:solidFill>
              <a:srgbClr val="C00000"/>
            </a:solidFill>
          </a:ln>
        </p:spPr>
        <p:txBody>
          <a:bodyPr wrap="square">
            <a:spAutoFit/>
          </a:bodyPr>
          <a:lstStyle/>
          <a:p>
            <a:r>
              <a:rPr lang="en-US" dirty="0" smtClean="0"/>
              <a:t>Visit the NAICS website for more information (</a:t>
            </a:r>
            <a:r>
              <a:rPr lang="en-US" dirty="0" smtClean="0">
                <a:hlinkClick r:id="rId3"/>
              </a:rPr>
              <a:t>https</a:t>
            </a:r>
            <a:r>
              <a:rPr lang="en-US" dirty="0">
                <a:hlinkClick r:id="rId3"/>
              </a:rPr>
              <a:t>://www.census.gov/eos/www/naics</a:t>
            </a:r>
            <a:r>
              <a:rPr lang="en-US" dirty="0" smtClean="0">
                <a:hlinkClick r:id="rId3"/>
              </a:rPr>
              <a:t>/</a:t>
            </a:r>
            <a:r>
              <a:rPr lang="en-US" dirty="0" smtClean="0"/>
              <a:t>)</a:t>
            </a:r>
            <a:endParaRPr lang="en-US" dirty="0"/>
          </a:p>
        </p:txBody>
      </p:sp>
      <p:pic>
        <p:nvPicPr>
          <p:cNvPr id="2" name="Picture 1"/>
          <p:cNvPicPr>
            <a:picLocks noChangeAspect="1"/>
          </p:cNvPicPr>
          <p:nvPr/>
        </p:nvPicPr>
        <p:blipFill>
          <a:blip r:embed="rId4"/>
          <a:stretch>
            <a:fillRect/>
          </a:stretch>
        </p:blipFill>
        <p:spPr>
          <a:xfrm>
            <a:off x="2675110" y="1163354"/>
            <a:ext cx="4874728" cy="1729149"/>
          </a:xfrm>
          <a:prstGeom prst="rect">
            <a:avLst/>
          </a:prstGeom>
        </p:spPr>
      </p:pic>
      <p:pic>
        <p:nvPicPr>
          <p:cNvPr id="3" name="Picture 2"/>
          <p:cNvPicPr>
            <a:picLocks noChangeAspect="1"/>
          </p:cNvPicPr>
          <p:nvPr/>
        </p:nvPicPr>
        <p:blipFill>
          <a:blip r:embed="rId5"/>
          <a:stretch>
            <a:fillRect/>
          </a:stretch>
        </p:blipFill>
        <p:spPr>
          <a:xfrm>
            <a:off x="6286658" y="2892504"/>
            <a:ext cx="5783395" cy="1825411"/>
          </a:xfrm>
          <a:prstGeom prst="rect">
            <a:avLst/>
          </a:prstGeom>
        </p:spPr>
      </p:pic>
      <p:pic>
        <p:nvPicPr>
          <p:cNvPr id="4" name="Picture 3"/>
          <p:cNvPicPr>
            <a:picLocks noChangeAspect="1"/>
          </p:cNvPicPr>
          <p:nvPr/>
        </p:nvPicPr>
        <p:blipFill>
          <a:blip r:embed="rId6"/>
          <a:stretch>
            <a:fillRect/>
          </a:stretch>
        </p:blipFill>
        <p:spPr>
          <a:xfrm>
            <a:off x="337813" y="3765175"/>
            <a:ext cx="5799945" cy="2158970"/>
          </a:xfrm>
          <a:prstGeom prst="rect">
            <a:avLst/>
          </a:prstGeom>
        </p:spPr>
      </p:pic>
      <p:sp>
        <p:nvSpPr>
          <p:cNvPr id="11" name="TextBox 1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baseline="0" dirty="0" smtClean="0">
                <a:latin typeface="+mn-lt"/>
              </a:rPr>
              <a:t>10</a:t>
            </a:r>
            <a:endParaRPr lang="en-US" sz="1050" dirty="0">
              <a:latin typeface="+mn-lt"/>
            </a:endParaRPr>
          </a:p>
        </p:txBody>
      </p:sp>
    </p:spTree>
    <p:extLst>
      <p:ext uri="{BB962C8B-B14F-4D97-AF65-F5344CB8AC3E}">
        <p14:creationId xmlns:p14="http://schemas.microsoft.com/office/powerpoint/2010/main" val="304847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48933" y="4260074"/>
            <a:ext cx="7422523" cy="1684166"/>
          </a:xfrm>
          <a:prstGeom prst="rect">
            <a:avLst/>
          </a:prstGeom>
        </p:spPr>
      </p:pic>
      <p:sp>
        <p:nvSpPr>
          <p:cNvPr id="8" name="Title 10"/>
          <p:cNvSpPr txBox="1">
            <a:spLocks/>
          </p:cNvSpPr>
          <p:nvPr/>
        </p:nvSpPr>
        <p:spPr>
          <a:xfrm>
            <a:off x="581463" y="126830"/>
            <a:ext cx="5897158" cy="651469"/>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NAICS Changes</a:t>
            </a:r>
            <a:r>
              <a:rPr kumimoji="0" lang="en-US" sz="3400" b="1" i="0" u="none" strike="noStrike" kern="1200" cap="none" spc="0" normalizeH="0" noProof="0" dirty="0" smtClean="0">
                <a:ln>
                  <a:noFill/>
                </a:ln>
                <a:solidFill>
                  <a:srgbClr val="1E2F4D"/>
                </a:solidFill>
                <a:effectLst/>
                <a:uLnTx/>
                <a:uFillTx/>
                <a:latin typeface="Calibri"/>
                <a:ea typeface="+mj-ea"/>
                <a:cs typeface="+mj-cs"/>
              </a:rPr>
              <a:t> for 2017 (cont.)</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5" name="Content Placeholder 2"/>
          <p:cNvSpPr txBox="1">
            <a:spLocks/>
          </p:cNvSpPr>
          <p:nvPr/>
        </p:nvSpPr>
        <p:spPr>
          <a:xfrm>
            <a:off x="280086" y="1449523"/>
            <a:ext cx="11532118" cy="4793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Information</a:t>
            </a:r>
          </a:p>
          <a:p>
            <a:pPr marL="0" indent="0">
              <a:buNone/>
            </a:pPr>
            <a:endParaRPr lang="en-US" sz="2400" dirty="0" smtClean="0"/>
          </a:p>
          <a:p>
            <a:pPr marL="0" indent="0">
              <a:buNone/>
            </a:pPr>
            <a:endParaRPr lang="en-US" sz="2400" dirty="0" smtClean="0"/>
          </a:p>
          <a:p>
            <a:r>
              <a:rPr lang="en-US" sz="2400" dirty="0" smtClean="0"/>
              <a:t>Real </a:t>
            </a:r>
            <a:r>
              <a:rPr lang="en-US" sz="2400" dirty="0"/>
              <a:t>Estate &amp; Rental &amp; </a:t>
            </a:r>
            <a:r>
              <a:rPr lang="en-US" sz="2400" dirty="0" smtClean="0"/>
              <a:t>Leasing</a:t>
            </a:r>
          </a:p>
          <a:p>
            <a:pPr marL="0" indent="0">
              <a:buNone/>
            </a:pPr>
            <a:endParaRPr lang="en-US" sz="2400" dirty="0" smtClean="0"/>
          </a:p>
          <a:p>
            <a:r>
              <a:rPr lang="en-US" sz="2400" dirty="0" smtClean="0"/>
              <a:t>Professional</a:t>
            </a:r>
            <a:r>
              <a:rPr lang="en-US" sz="2400" dirty="0"/>
              <a:t>, Scientific, and Technical Services</a:t>
            </a:r>
          </a:p>
          <a:p>
            <a:pPr lvl="1"/>
            <a:endParaRPr lang="en-US" sz="2000" dirty="0"/>
          </a:p>
        </p:txBody>
      </p:sp>
      <p:pic>
        <p:nvPicPr>
          <p:cNvPr id="6" name="Picture 5"/>
          <p:cNvPicPr>
            <a:picLocks noChangeAspect="1"/>
          </p:cNvPicPr>
          <p:nvPr/>
        </p:nvPicPr>
        <p:blipFill>
          <a:blip r:embed="rId4"/>
          <a:stretch>
            <a:fillRect/>
          </a:stretch>
        </p:blipFill>
        <p:spPr>
          <a:xfrm>
            <a:off x="2371305" y="736834"/>
            <a:ext cx="6523097" cy="1934742"/>
          </a:xfrm>
          <a:prstGeom prst="rect">
            <a:avLst/>
          </a:prstGeom>
        </p:spPr>
      </p:pic>
      <p:pic>
        <p:nvPicPr>
          <p:cNvPr id="7" name="Picture 6"/>
          <p:cNvPicPr>
            <a:picLocks noChangeAspect="1"/>
          </p:cNvPicPr>
          <p:nvPr/>
        </p:nvPicPr>
        <p:blipFill>
          <a:blip r:embed="rId5"/>
          <a:stretch>
            <a:fillRect/>
          </a:stretch>
        </p:blipFill>
        <p:spPr>
          <a:xfrm>
            <a:off x="6704696" y="2751756"/>
            <a:ext cx="5359091" cy="2043980"/>
          </a:xfrm>
          <a:prstGeom prst="rect">
            <a:avLst/>
          </a:prstGeom>
        </p:spPr>
      </p:pic>
      <p:sp>
        <p:nvSpPr>
          <p:cNvPr id="11" name="TextBox 1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baseline="0" dirty="0" smtClean="0">
                <a:latin typeface="+mn-lt"/>
              </a:rPr>
              <a:t>11</a:t>
            </a:r>
            <a:endParaRPr lang="en-US" sz="1050" dirty="0">
              <a:latin typeface="+mn-lt"/>
            </a:endParaRPr>
          </a:p>
        </p:txBody>
      </p:sp>
    </p:spTree>
    <p:extLst>
      <p:ext uri="{BB962C8B-B14F-4D97-AF65-F5344CB8AC3E}">
        <p14:creationId xmlns:p14="http://schemas.microsoft.com/office/powerpoint/2010/main" val="129495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5FBF25-A7DB-A949-A929-CA604842F578}"/>
              </a:ext>
            </a:extLst>
          </p:cNvPr>
          <p:cNvGrpSpPr/>
          <p:nvPr/>
        </p:nvGrpSpPr>
        <p:grpSpPr>
          <a:xfrm>
            <a:off x="858443" y="1154100"/>
            <a:ext cx="4915650" cy="2170728"/>
            <a:chOff x="1023778" y="898923"/>
            <a:chExt cx="4915650" cy="2170728"/>
          </a:xfrm>
        </p:grpSpPr>
        <p:sp>
          <p:nvSpPr>
            <p:cNvPr id="5" name="Title 10">
              <a:extLst>
                <a:ext uri="{FF2B5EF4-FFF2-40B4-BE49-F238E27FC236}">
                  <a16:creationId xmlns:a16="http://schemas.microsoft.com/office/drawing/2014/main" id="{9D54191D-7AD1-574A-BF02-65538226E660}"/>
                </a:ext>
              </a:extLst>
            </p:cNvPr>
            <p:cNvSpPr txBox="1">
              <a:spLocks/>
            </p:cNvSpPr>
            <p:nvPr/>
          </p:nvSpPr>
          <p:spPr>
            <a:xfrm>
              <a:off x="1023778" y="898923"/>
              <a:ext cx="3580263" cy="366636"/>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2700"/>
                </a:lnSpc>
                <a:spcAft>
                  <a:spcPts val="0"/>
                </a:spcAft>
              </a:pPr>
              <a:r>
                <a:rPr lang="en-US" sz="1500" dirty="0">
                  <a:solidFill>
                    <a:schemeClr val="bg1"/>
                  </a:solidFill>
                  <a:latin typeface="+mn-lt"/>
                  <a:ea typeface="Calibri" charset="0"/>
                  <a:cs typeface="Gotham Medium" pitchFamily="2" charset="0"/>
                  <a:hlinkClick r:id="rId3">
                    <a:extLst>
                      <a:ext uri="{A12FA001-AC4F-418D-AE19-62706E023703}">
                        <ahyp:hlinkClr xmlns:ahyp="http://schemas.microsoft.com/office/drawing/2018/hyperlinkcolor" xmlns="" val="tx"/>
                      </a:ext>
                    </a:extLst>
                  </a:hlinkClick>
                </a:rPr>
                <a:t>QuickFacts</a:t>
              </a:r>
              <a:endParaRPr lang="en-US" sz="1500" dirty="0">
                <a:solidFill>
                  <a:schemeClr val="bg1"/>
                </a:solidFill>
                <a:latin typeface="+mn-lt"/>
                <a:cs typeface="Gotham Medium" pitchFamily="2" charset="0"/>
              </a:endParaRPr>
            </a:p>
          </p:txBody>
        </p:sp>
        <p:grpSp>
          <p:nvGrpSpPr>
            <p:cNvPr id="3" name="Group 2">
              <a:extLst>
                <a:ext uri="{FF2B5EF4-FFF2-40B4-BE49-F238E27FC236}">
                  <a16:creationId xmlns:a16="http://schemas.microsoft.com/office/drawing/2014/main" id="{AA0E46D0-7777-6944-906A-163A6C93836C}"/>
                </a:ext>
              </a:extLst>
            </p:cNvPr>
            <p:cNvGrpSpPr/>
            <p:nvPr/>
          </p:nvGrpSpPr>
          <p:grpSpPr>
            <a:xfrm>
              <a:off x="1023779" y="1153936"/>
              <a:ext cx="4915649" cy="1915715"/>
              <a:chOff x="1023779" y="1153936"/>
              <a:chExt cx="4915649" cy="1915715"/>
            </a:xfrm>
          </p:grpSpPr>
          <p:pic>
            <p:nvPicPr>
              <p:cNvPr id="2" name="Picture 1">
                <a:extLst>
                  <a:ext uri="{FF2B5EF4-FFF2-40B4-BE49-F238E27FC236}">
                    <a16:creationId xmlns:a16="http://schemas.microsoft.com/office/drawing/2014/main" id="{4CF0EA83-35F4-3345-9F68-B33C336A9E85}"/>
                  </a:ext>
                </a:extLst>
              </p:cNvPr>
              <p:cNvPicPr>
                <a:picLocks noChangeAspect="1"/>
              </p:cNvPicPr>
              <p:nvPr/>
            </p:nvPicPr>
            <p:blipFill rotWithShape="1">
              <a:blip r:embed="rId4"/>
              <a:srcRect t="2715" b="35118"/>
              <a:stretch/>
            </p:blipFill>
            <p:spPr>
              <a:xfrm>
                <a:off x="1103787" y="1520492"/>
                <a:ext cx="4835641" cy="1549159"/>
              </a:xfrm>
              <a:prstGeom prst="rect">
                <a:avLst/>
              </a:prstGeom>
            </p:spPr>
          </p:pic>
          <p:sp>
            <p:nvSpPr>
              <p:cNvPr id="7" name="Content Placeholder 11">
                <a:extLst>
                  <a:ext uri="{FF2B5EF4-FFF2-40B4-BE49-F238E27FC236}">
                    <a16:creationId xmlns:a16="http://schemas.microsoft.com/office/drawing/2014/main" id="{9ADB5B3A-89D3-ED48-B65B-9C3E93C7E6A1}"/>
                  </a:ext>
                </a:extLst>
              </p:cNvPr>
              <p:cNvSpPr txBox="1">
                <a:spLocks/>
              </p:cNvSpPr>
              <p:nvPr/>
            </p:nvSpPr>
            <p:spPr>
              <a:xfrm>
                <a:off x="1023779" y="1153936"/>
                <a:ext cx="4509902" cy="292234"/>
              </a:xfrm>
              <a:prstGeom prst="rect">
                <a:avLst/>
              </a:prstGeom>
              <a:effectLst/>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1200"/>
                  </a:spcAft>
                  <a:buClr>
                    <a:schemeClr val="bg1"/>
                  </a:buClr>
                  <a:buNone/>
                </a:pPr>
                <a:r>
                  <a:rPr lang="en-US" sz="1200" dirty="0">
                    <a:solidFill>
                      <a:schemeClr val="bg1"/>
                    </a:solidFill>
                    <a:cs typeface="Gotham Book" pitchFamily="2" charset="0"/>
                  </a:rPr>
                  <a:t>Data for cities and towns with population 5,000 or more</a:t>
                </a:r>
              </a:p>
            </p:txBody>
          </p:sp>
        </p:grpSp>
      </p:grpSp>
      <p:sp>
        <p:nvSpPr>
          <p:cNvPr id="16" name="Title 10"/>
          <p:cNvSpPr txBox="1">
            <a:spLocks/>
          </p:cNvSpPr>
          <p:nvPr/>
        </p:nvSpPr>
        <p:spPr>
          <a:xfrm>
            <a:off x="396057" y="282627"/>
            <a:ext cx="10890100" cy="659707"/>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Where to Access the 2017 Economic Census Data</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pic>
        <p:nvPicPr>
          <p:cNvPr id="17" name="Picture 16"/>
          <p:cNvPicPr>
            <a:picLocks noChangeAspect="1"/>
          </p:cNvPicPr>
          <p:nvPr/>
        </p:nvPicPr>
        <p:blipFill>
          <a:blip r:embed="rId5"/>
          <a:stretch>
            <a:fillRect/>
          </a:stretch>
        </p:blipFill>
        <p:spPr>
          <a:xfrm>
            <a:off x="2672921" y="3773905"/>
            <a:ext cx="6336371" cy="2789241"/>
          </a:xfrm>
          <a:prstGeom prst="rect">
            <a:avLst/>
          </a:prstGeom>
          <a:ln w="9525">
            <a:solidFill>
              <a:schemeClr val="tx1"/>
            </a:solidFill>
          </a:ln>
        </p:spPr>
      </p:pic>
      <p:pic>
        <p:nvPicPr>
          <p:cNvPr id="18" name="Picture 17"/>
          <p:cNvPicPr>
            <a:picLocks noChangeAspect="1"/>
          </p:cNvPicPr>
          <p:nvPr/>
        </p:nvPicPr>
        <p:blipFill>
          <a:blip r:embed="rId6"/>
          <a:stretch>
            <a:fillRect/>
          </a:stretch>
        </p:blipFill>
        <p:spPr>
          <a:xfrm>
            <a:off x="6785263" y="1219911"/>
            <a:ext cx="4249996" cy="2276417"/>
          </a:xfrm>
          <a:prstGeom prst="rect">
            <a:avLst/>
          </a:prstGeom>
          <a:ln>
            <a:solidFill>
              <a:schemeClr val="accent1"/>
            </a:solidFill>
          </a:ln>
        </p:spPr>
      </p:pic>
      <p:sp>
        <p:nvSpPr>
          <p:cNvPr id="19" name="Title 10">
            <a:extLst>
              <a:ext uri="{FF2B5EF4-FFF2-40B4-BE49-F238E27FC236}">
                <a16:creationId xmlns:a16="http://schemas.microsoft.com/office/drawing/2014/main" id="{9D54191D-7AD1-574A-BF02-65538226E660}"/>
              </a:ext>
            </a:extLst>
          </p:cNvPr>
          <p:cNvSpPr txBox="1">
            <a:spLocks/>
          </p:cNvSpPr>
          <p:nvPr/>
        </p:nvSpPr>
        <p:spPr>
          <a:xfrm>
            <a:off x="6785263" y="787464"/>
            <a:ext cx="3580263" cy="366636"/>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2700"/>
              </a:lnSpc>
              <a:spcAft>
                <a:spcPts val="0"/>
              </a:spcAft>
            </a:pPr>
            <a:r>
              <a:rPr lang="en-US" sz="1500" u="sng" dirty="0" smtClean="0">
                <a:solidFill>
                  <a:schemeClr val="accent1">
                    <a:lumMod val="75000"/>
                  </a:schemeClr>
                </a:solidFill>
                <a:latin typeface="+mn-lt"/>
                <a:ea typeface="Calibri" charset="0"/>
                <a:cs typeface="Gotham Medium" pitchFamily="2" charset="0"/>
              </a:rPr>
              <a:t>Census Business Builder 3.1</a:t>
            </a:r>
            <a:endParaRPr lang="en-US" sz="1500" u="sng" dirty="0">
              <a:solidFill>
                <a:schemeClr val="accent1">
                  <a:lumMod val="75000"/>
                </a:schemeClr>
              </a:solidFill>
              <a:latin typeface="+mn-lt"/>
              <a:cs typeface="Gotham Medium" pitchFamily="2" charset="0"/>
            </a:endParaRPr>
          </a:p>
        </p:txBody>
      </p:sp>
      <p:sp>
        <p:nvSpPr>
          <p:cNvPr id="20" name="TextBox 19">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12</a:t>
            </a:r>
            <a:endParaRPr lang="en-US" sz="1050" dirty="0">
              <a:latin typeface="+mn-lt"/>
            </a:endParaRPr>
          </a:p>
        </p:txBody>
      </p:sp>
      <p:sp>
        <p:nvSpPr>
          <p:cNvPr id="12" name="Title 10">
            <a:extLst>
              <a:ext uri="{FF2B5EF4-FFF2-40B4-BE49-F238E27FC236}">
                <a16:creationId xmlns:a16="http://schemas.microsoft.com/office/drawing/2014/main" id="{9D54191D-7AD1-574A-BF02-65538226E660}"/>
              </a:ext>
            </a:extLst>
          </p:cNvPr>
          <p:cNvSpPr txBox="1">
            <a:spLocks/>
          </p:cNvSpPr>
          <p:nvPr/>
        </p:nvSpPr>
        <p:spPr>
          <a:xfrm>
            <a:off x="2699415" y="3324828"/>
            <a:ext cx="3580263" cy="366636"/>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2700"/>
              </a:lnSpc>
              <a:spcAft>
                <a:spcPts val="0"/>
              </a:spcAft>
            </a:pPr>
            <a:r>
              <a:rPr lang="en-US" sz="1500" u="sng" dirty="0" smtClean="0">
                <a:solidFill>
                  <a:schemeClr val="accent1">
                    <a:lumMod val="75000"/>
                  </a:schemeClr>
                </a:solidFill>
                <a:latin typeface="+mn-lt"/>
                <a:ea typeface="Calibri" charset="0"/>
                <a:cs typeface="Gotham Medium" pitchFamily="2" charset="0"/>
              </a:rPr>
              <a:t>Data.census.gov</a:t>
            </a:r>
          </a:p>
        </p:txBody>
      </p:sp>
    </p:spTree>
    <p:extLst>
      <p:ext uri="{BB962C8B-B14F-4D97-AF65-F5344CB8AC3E}">
        <p14:creationId xmlns:p14="http://schemas.microsoft.com/office/powerpoint/2010/main" val="13970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704854959"/>
              </p:ext>
            </p:extLst>
          </p:nvPr>
        </p:nvGraphicFramePr>
        <p:xfrm>
          <a:off x="6174991" y="303957"/>
          <a:ext cx="5648414" cy="5797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nvPr>
        </p:nvGraphicFramePr>
        <p:xfrm>
          <a:off x="448206" y="1214570"/>
          <a:ext cx="5464221" cy="461207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10"/>
          <p:cNvSpPr txBox="1">
            <a:spLocks/>
          </p:cNvSpPr>
          <p:nvPr/>
        </p:nvSpPr>
        <p:spPr>
          <a:xfrm>
            <a:off x="396058" y="457199"/>
            <a:ext cx="5516370" cy="923925"/>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Selected Findings</a:t>
            </a:r>
            <a:r>
              <a:rPr kumimoji="0" lang="en-US" sz="3400" b="1" i="0" u="none" strike="noStrike" kern="1200" cap="none" spc="0" normalizeH="0" noProof="0" dirty="0" smtClean="0">
                <a:ln>
                  <a:noFill/>
                </a:ln>
                <a:solidFill>
                  <a:srgbClr val="1E2F4D"/>
                </a:solidFill>
                <a:effectLst/>
                <a:uLnTx/>
                <a:uFillTx/>
                <a:latin typeface="Calibri"/>
                <a:ea typeface="+mj-ea"/>
                <a:cs typeface="+mj-cs"/>
              </a:rPr>
              <a:t> for </a:t>
            </a:r>
            <a:r>
              <a:rPr lang="en-US" sz="3400" noProof="0" dirty="0" smtClean="0">
                <a:solidFill>
                  <a:srgbClr val="1E2F4D"/>
                </a:solidFill>
                <a:latin typeface="Calibri"/>
              </a:rPr>
              <a:t>Texas</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20" name="TextBox 19">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a:t>TX SDC - 2017 EC  webinar | </a:t>
            </a:r>
            <a:r>
              <a:rPr lang="en-US" sz="1050" dirty="0" smtClean="0"/>
              <a:t>July </a:t>
            </a:r>
            <a:r>
              <a:rPr lang="en-US" sz="1050" dirty="0"/>
              <a:t>2020 |  </a:t>
            </a:r>
            <a:r>
              <a:rPr lang="en-US" sz="1050" dirty="0" smtClean="0"/>
              <a:t>13</a:t>
            </a:r>
            <a:endParaRPr lang="en-US" sz="1050" dirty="0"/>
          </a:p>
        </p:txBody>
      </p:sp>
      <p:sp>
        <p:nvSpPr>
          <p:cNvPr id="2" name="TextBox 1"/>
          <p:cNvSpPr txBox="1"/>
          <p:nvPr/>
        </p:nvSpPr>
        <p:spPr>
          <a:xfrm>
            <a:off x="2846602" y="6216918"/>
            <a:ext cx="5133108" cy="461665"/>
          </a:xfrm>
          <a:prstGeom prst="rect">
            <a:avLst/>
          </a:prstGeom>
          <a:noFill/>
        </p:spPr>
        <p:txBody>
          <a:bodyPr wrap="square" rtlCol="0">
            <a:spAutoFit/>
          </a:bodyPr>
          <a:lstStyle/>
          <a:p>
            <a:r>
              <a:rPr lang="en-US" sz="1200" dirty="0" smtClean="0"/>
              <a:t>Note: Revenue data not available at the state level for the Utilities, Information, and Finance and Insurance sectors. </a:t>
            </a:r>
            <a:endParaRPr lang="en-US" sz="1200" dirty="0"/>
          </a:p>
        </p:txBody>
      </p:sp>
      <p:sp>
        <p:nvSpPr>
          <p:cNvPr id="3" name="TextBox 2"/>
          <p:cNvSpPr txBox="1"/>
          <p:nvPr/>
        </p:nvSpPr>
        <p:spPr>
          <a:xfrm>
            <a:off x="1882627" y="3852747"/>
            <a:ext cx="360220" cy="232676"/>
          </a:xfrm>
          <a:prstGeom prst="rect">
            <a:avLst/>
          </a:prstGeom>
          <a:noFill/>
        </p:spPr>
        <p:txBody>
          <a:bodyPr wrap="square" rtlCol="0">
            <a:spAutoFit/>
          </a:bodyPr>
          <a:lstStyle/>
          <a:p>
            <a:r>
              <a:rPr lang="en-US" sz="900" dirty="0" smtClean="0"/>
              <a:t>NA</a:t>
            </a:r>
            <a:endParaRPr lang="en-US" sz="900" dirty="0"/>
          </a:p>
        </p:txBody>
      </p:sp>
      <p:sp>
        <p:nvSpPr>
          <p:cNvPr id="10" name="TextBox 9"/>
          <p:cNvSpPr txBox="1"/>
          <p:nvPr/>
        </p:nvSpPr>
        <p:spPr>
          <a:xfrm>
            <a:off x="7586437" y="3772091"/>
            <a:ext cx="360220" cy="232676"/>
          </a:xfrm>
          <a:prstGeom prst="rect">
            <a:avLst/>
          </a:prstGeom>
          <a:noFill/>
        </p:spPr>
        <p:txBody>
          <a:bodyPr wrap="square" rtlCol="0">
            <a:spAutoFit/>
          </a:bodyPr>
          <a:lstStyle/>
          <a:p>
            <a:r>
              <a:rPr lang="en-US" sz="900" dirty="0" smtClean="0"/>
              <a:t>NA</a:t>
            </a:r>
            <a:endParaRPr lang="en-US" sz="900" dirty="0"/>
          </a:p>
        </p:txBody>
      </p:sp>
      <p:sp>
        <p:nvSpPr>
          <p:cNvPr id="11" name="TextBox 10"/>
          <p:cNvSpPr txBox="1"/>
          <p:nvPr/>
        </p:nvSpPr>
        <p:spPr>
          <a:xfrm>
            <a:off x="3232182" y="3850825"/>
            <a:ext cx="360220" cy="232676"/>
          </a:xfrm>
          <a:prstGeom prst="rect">
            <a:avLst/>
          </a:prstGeom>
          <a:noFill/>
        </p:spPr>
        <p:txBody>
          <a:bodyPr wrap="square" rtlCol="0">
            <a:spAutoFit/>
          </a:bodyPr>
          <a:lstStyle/>
          <a:p>
            <a:r>
              <a:rPr lang="en-US" sz="900" dirty="0" smtClean="0"/>
              <a:t>NA</a:t>
            </a:r>
            <a:endParaRPr lang="en-US" sz="900" dirty="0"/>
          </a:p>
        </p:txBody>
      </p:sp>
      <p:sp>
        <p:nvSpPr>
          <p:cNvPr id="12" name="TextBox 11"/>
          <p:cNvSpPr txBox="1"/>
          <p:nvPr/>
        </p:nvSpPr>
        <p:spPr>
          <a:xfrm>
            <a:off x="3490370" y="3835285"/>
            <a:ext cx="360220" cy="232676"/>
          </a:xfrm>
          <a:prstGeom prst="rect">
            <a:avLst/>
          </a:prstGeom>
          <a:noFill/>
        </p:spPr>
        <p:txBody>
          <a:bodyPr wrap="square" rtlCol="0">
            <a:spAutoFit/>
          </a:bodyPr>
          <a:lstStyle/>
          <a:p>
            <a:r>
              <a:rPr lang="en-US" sz="900" dirty="0" smtClean="0"/>
              <a:t>NA</a:t>
            </a:r>
            <a:endParaRPr lang="en-US" sz="900" dirty="0"/>
          </a:p>
        </p:txBody>
      </p:sp>
      <p:sp>
        <p:nvSpPr>
          <p:cNvPr id="13" name="TextBox 12"/>
          <p:cNvSpPr txBox="1"/>
          <p:nvPr/>
        </p:nvSpPr>
        <p:spPr>
          <a:xfrm>
            <a:off x="9013079" y="3735002"/>
            <a:ext cx="360220" cy="232676"/>
          </a:xfrm>
          <a:prstGeom prst="rect">
            <a:avLst/>
          </a:prstGeom>
          <a:noFill/>
        </p:spPr>
        <p:txBody>
          <a:bodyPr wrap="square" rtlCol="0">
            <a:spAutoFit/>
          </a:bodyPr>
          <a:lstStyle/>
          <a:p>
            <a:r>
              <a:rPr lang="en-US" sz="900" dirty="0" smtClean="0"/>
              <a:t>NA</a:t>
            </a:r>
            <a:endParaRPr lang="en-US" sz="900" dirty="0"/>
          </a:p>
        </p:txBody>
      </p:sp>
      <p:sp>
        <p:nvSpPr>
          <p:cNvPr id="14" name="TextBox 13"/>
          <p:cNvSpPr txBox="1"/>
          <p:nvPr/>
        </p:nvSpPr>
        <p:spPr>
          <a:xfrm>
            <a:off x="9241344" y="3741304"/>
            <a:ext cx="360220" cy="232676"/>
          </a:xfrm>
          <a:prstGeom prst="rect">
            <a:avLst/>
          </a:prstGeom>
          <a:noFill/>
        </p:spPr>
        <p:txBody>
          <a:bodyPr wrap="square" rtlCol="0">
            <a:spAutoFit/>
          </a:bodyPr>
          <a:lstStyle/>
          <a:p>
            <a:r>
              <a:rPr lang="en-US" sz="900" dirty="0" smtClean="0"/>
              <a:t>NA</a:t>
            </a:r>
            <a:endParaRPr lang="en-US" sz="900" dirty="0"/>
          </a:p>
        </p:txBody>
      </p:sp>
    </p:spTree>
    <p:extLst>
      <p:ext uri="{BB962C8B-B14F-4D97-AF65-F5344CB8AC3E}">
        <p14:creationId xmlns:p14="http://schemas.microsoft.com/office/powerpoint/2010/main" val="272255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14</a:t>
            </a:r>
            <a:endParaRPr lang="en-US" sz="1050" dirty="0">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1162792464"/>
              </p:ext>
            </p:extLst>
          </p:nvPr>
        </p:nvGraphicFramePr>
        <p:xfrm>
          <a:off x="467833" y="510363"/>
          <a:ext cx="11185451" cy="5305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50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15</a:t>
            </a:r>
            <a:endParaRPr lang="en-US" sz="1050" dirty="0">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4111060858"/>
              </p:ext>
            </p:extLst>
          </p:nvPr>
        </p:nvGraphicFramePr>
        <p:xfrm>
          <a:off x="606056" y="552892"/>
          <a:ext cx="10909004" cy="5305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10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16</a:t>
            </a:r>
            <a:endParaRPr lang="en-US" sz="105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3637580148"/>
              </p:ext>
            </p:extLst>
          </p:nvPr>
        </p:nvGraphicFramePr>
        <p:xfrm>
          <a:off x="510362" y="542260"/>
          <a:ext cx="11185451" cy="5295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88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17</a:t>
            </a:r>
            <a:endParaRPr lang="en-US" sz="1050" dirty="0">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3765640379"/>
              </p:ext>
            </p:extLst>
          </p:nvPr>
        </p:nvGraphicFramePr>
        <p:xfrm>
          <a:off x="627321" y="563526"/>
          <a:ext cx="10930270" cy="5220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27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18</a:t>
            </a:r>
            <a:endParaRPr lang="en-US" sz="105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182792660"/>
              </p:ext>
            </p:extLst>
          </p:nvPr>
        </p:nvGraphicFramePr>
        <p:xfrm>
          <a:off x="574158" y="531628"/>
          <a:ext cx="11068493" cy="5326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97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a:t>
            </a:r>
            <a:r>
              <a:rPr lang="en-US" sz="1050" dirty="0" smtClean="0"/>
              <a:t>19</a:t>
            </a:r>
            <a:endParaRPr lang="en-US" sz="1050" dirty="0">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1207371740"/>
              </p:ext>
            </p:extLst>
          </p:nvPr>
        </p:nvGraphicFramePr>
        <p:xfrm>
          <a:off x="552893" y="499730"/>
          <a:ext cx="11025963" cy="538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448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1"/>
          <p:cNvSpPr txBox="1">
            <a:spLocks/>
          </p:cNvSpPr>
          <p:nvPr/>
        </p:nvSpPr>
        <p:spPr>
          <a:xfrm>
            <a:off x="171450" y="1195754"/>
            <a:ext cx="7257120" cy="4738104"/>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5275" marR="0" lvl="0" indent="-295275"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The U.S. Census Bureau is the federal government’s largest statistical agency.</a:t>
            </a:r>
          </a:p>
          <a:p>
            <a:pPr marL="295275" marR="0" lvl="0" indent="-295275"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We conduct more than 130 censuses and surveys each year, including </a:t>
            </a:r>
          </a:p>
          <a:p>
            <a:pPr marL="635000" marR="0" lvl="1" indent="-339725" algn="l" defTabSz="914400" rtl="0" eaLnBrk="1" fontAlgn="auto" latinLnBrk="0" hangingPunct="1">
              <a:lnSpc>
                <a:spcPct val="100000"/>
              </a:lnSpc>
              <a:spcBef>
                <a:spcPts val="0"/>
              </a:spcBef>
              <a:spcAft>
                <a:spcPts val="1400"/>
              </a:spcAft>
              <a:buClrTx/>
              <a:buSzTx/>
              <a:buFont typeface=".AppleSystemUIFont" charset="-120"/>
              <a:buChar char="-"/>
              <a:tabLst/>
              <a:defRPr/>
            </a:pPr>
            <a:r>
              <a:rPr kumimoji="0" lang="en-US" sz="1800" b="1" i="0" u="none" strike="noStrike" kern="1200" cap="none" spc="0" normalizeH="0" baseline="0" noProof="0" dirty="0">
                <a:ln>
                  <a:noFill/>
                </a:ln>
                <a:solidFill>
                  <a:srgbClr val="C00000"/>
                </a:solidFill>
                <a:effectLst/>
                <a:uLnTx/>
                <a:uFillTx/>
                <a:latin typeface="Calibri" charset="0"/>
                <a:ea typeface="Calibri" charset="0"/>
                <a:cs typeface="Calibri" charset="0"/>
              </a:rPr>
              <a:t>The Decennial Census </a:t>
            </a:r>
            <a:r>
              <a:rPr kumimoji="0" lang="mr-IN" sz="1800" b="0" i="0" u="none" strike="noStrike" kern="1200" cap="none" spc="0" normalizeH="0" baseline="0" noProof="0" dirty="0">
                <a:ln>
                  <a:noFill/>
                </a:ln>
                <a:solidFill>
                  <a:prstClr val="black"/>
                </a:solidFill>
                <a:effectLst/>
                <a:uLnTx/>
                <a:uFillTx/>
                <a:latin typeface="Calibri" charset="0"/>
                <a:ea typeface="Calibri" charset="0"/>
                <a:cs typeface="Calibri" charset="0"/>
              </a:rPr>
              <a:t>–</a:t>
            </a: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 the once-a-decade population and housing count of </a:t>
            </a: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the United States</a:t>
            </a:r>
            <a:endPar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endParaRPr>
          </a:p>
          <a:p>
            <a:pPr marL="635000" lvl="1" indent="-339725" fontAlgn="auto">
              <a:spcBef>
                <a:spcPts val="0"/>
              </a:spcBef>
              <a:spcAft>
                <a:spcPts val="1400"/>
              </a:spcAft>
              <a:buFont typeface=".AppleSystemUIFont" charset="-120"/>
              <a:buChar char="-"/>
              <a:defRPr/>
            </a:pPr>
            <a:r>
              <a:rPr lang="en-US" sz="1800" b="1" dirty="0">
                <a:solidFill>
                  <a:srgbClr val="C00000"/>
                </a:solidFill>
                <a:latin typeface="Calibri" charset="0"/>
                <a:ea typeface="Calibri" charset="0"/>
                <a:cs typeface="Calibri" charset="0"/>
              </a:rPr>
              <a:t>The American Community Survey</a:t>
            </a:r>
            <a:r>
              <a:rPr lang="en-US" sz="1800" b="1" dirty="0">
                <a:solidFill>
                  <a:schemeClr val="accent5">
                    <a:lumMod val="75000"/>
                  </a:schemeClr>
                </a:solidFill>
                <a:latin typeface="Calibri" charset="0"/>
                <a:ea typeface="Calibri" charset="0"/>
                <a:cs typeface="Calibri" charset="0"/>
              </a:rPr>
              <a:t> </a:t>
            </a:r>
            <a:r>
              <a:rPr lang="mr-IN" sz="1800" dirty="0">
                <a:latin typeface="Calibri" charset="0"/>
                <a:ea typeface="Calibri" charset="0"/>
                <a:cs typeface="Calibri" charset="0"/>
              </a:rPr>
              <a:t>–</a:t>
            </a:r>
            <a:r>
              <a:rPr lang="en-US" sz="1800" dirty="0">
                <a:latin typeface="Calibri" charset="0"/>
                <a:ea typeface="Calibri" charset="0"/>
                <a:cs typeface="Calibri" charset="0"/>
              </a:rPr>
              <a:t> the ongoing annual survey of the nation’s population </a:t>
            </a:r>
          </a:p>
          <a:p>
            <a:pPr marL="635000" marR="0" lvl="1" indent="-339725" algn="l" defTabSz="914400" rtl="0" eaLnBrk="1" fontAlgn="auto" latinLnBrk="0" hangingPunct="1">
              <a:lnSpc>
                <a:spcPct val="100000"/>
              </a:lnSpc>
              <a:spcBef>
                <a:spcPts val="0"/>
              </a:spcBef>
              <a:spcAft>
                <a:spcPts val="1400"/>
              </a:spcAft>
              <a:buClrTx/>
              <a:buSzTx/>
              <a:buFont typeface=".AppleSystemUIFont" charset="-120"/>
              <a:buChar char="-"/>
              <a:tabLst/>
              <a:defRPr/>
            </a:pPr>
            <a:r>
              <a:rPr kumimoji="0" lang="en-US" sz="1800" b="1" i="0" u="none" strike="noStrike" kern="1200" cap="none" spc="0" normalizeH="0" baseline="0" noProof="0" dirty="0" smtClean="0">
                <a:ln>
                  <a:noFill/>
                </a:ln>
                <a:solidFill>
                  <a:srgbClr val="C00000"/>
                </a:solidFill>
                <a:effectLst/>
                <a:uLnTx/>
                <a:uFillTx/>
                <a:latin typeface="Calibri" charset="0"/>
                <a:ea typeface="Calibri" charset="0"/>
                <a:cs typeface="Calibri" charset="0"/>
              </a:rPr>
              <a:t>The </a:t>
            </a:r>
            <a:r>
              <a:rPr kumimoji="0" lang="en-US" sz="1800" b="1" i="0" u="none" strike="noStrike" kern="1200" cap="none" spc="0" normalizeH="0" baseline="0" noProof="0" dirty="0">
                <a:ln>
                  <a:noFill/>
                </a:ln>
                <a:solidFill>
                  <a:srgbClr val="C00000"/>
                </a:solidFill>
                <a:effectLst/>
                <a:uLnTx/>
                <a:uFillTx/>
                <a:latin typeface="Calibri" charset="0"/>
                <a:ea typeface="Calibri" charset="0"/>
                <a:cs typeface="Calibri" charset="0"/>
              </a:rPr>
              <a:t>Census of Governments </a:t>
            </a:r>
            <a:r>
              <a:rPr kumimoji="0" lang="mr-IN" sz="1800" b="0" i="0" u="none" strike="noStrike" kern="1200" cap="none" spc="0" normalizeH="0" baseline="0" noProof="0" dirty="0">
                <a:ln>
                  <a:noFill/>
                </a:ln>
                <a:solidFill>
                  <a:prstClr val="black"/>
                </a:solidFill>
                <a:effectLst/>
                <a:uLnTx/>
                <a:uFillTx/>
                <a:latin typeface="Calibri" charset="0"/>
                <a:ea typeface="Calibri" charset="0"/>
                <a:cs typeface="Calibri" charset="0"/>
              </a:rPr>
              <a:t>–</a:t>
            </a: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 identifies the scope and nature of the nation's state and local government sector</a:t>
            </a:r>
          </a:p>
          <a:p>
            <a:pPr marL="635000" marR="0" lvl="1" indent="-339725" algn="l" defTabSz="914400" rtl="0" eaLnBrk="1" fontAlgn="auto" latinLnBrk="0" hangingPunct="1">
              <a:lnSpc>
                <a:spcPct val="100000"/>
              </a:lnSpc>
              <a:spcBef>
                <a:spcPts val="0"/>
              </a:spcBef>
              <a:spcAft>
                <a:spcPts val="1400"/>
              </a:spcAft>
              <a:buClrTx/>
              <a:buSzTx/>
              <a:buFont typeface=".AppleSystemUIFont" charset="-120"/>
              <a:buChar char="-"/>
              <a:tabLst/>
              <a:defRPr/>
            </a:pPr>
            <a:r>
              <a:rPr kumimoji="0" lang="en-US" sz="1800" b="1" i="0" u="none" strike="noStrike" kern="1200" cap="none" spc="0" normalizeH="0" baseline="0" noProof="0" dirty="0">
                <a:ln>
                  <a:noFill/>
                </a:ln>
                <a:solidFill>
                  <a:srgbClr val="C00000"/>
                </a:solidFill>
                <a:effectLst/>
                <a:uLnTx/>
                <a:uFillTx/>
                <a:latin typeface="Calibri" charset="0"/>
                <a:ea typeface="Calibri" charset="0"/>
                <a:cs typeface="Calibri" charset="0"/>
              </a:rPr>
              <a:t>The Economic Census </a:t>
            </a:r>
            <a:r>
              <a:rPr kumimoji="0" lang="mr-IN" sz="1800" b="0" i="0" u="none" strike="noStrike" kern="1200" cap="none" spc="0" normalizeH="0" baseline="0" noProof="0" dirty="0">
                <a:ln>
                  <a:noFill/>
                </a:ln>
                <a:solidFill>
                  <a:prstClr val="black"/>
                </a:solidFill>
                <a:effectLst/>
                <a:uLnTx/>
                <a:uFillTx/>
                <a:latin typeface="Calibri" charset="0"/>
                <a:ea typeface="Calibri" charset="0"/>
                <a:cs typeface="Calibri" charset="0"/>
              </a:rPr>
              <a:t>–</a:t>
            </a: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  the official five-year measure of American business</a:t>
            </a:r>
          </a:p>
          <a:p>
            <a:pPr marL="342900" marR="0" lvl="0" indent="-3429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rPr>
              <a:t>Our mission is to serve as the leading source of quality data about America’s people, places, and economy. </a:t>
            </a:r>
          </a:p>
        </p:txBody>
      </p:sp>
      <p:sp>
        <p:nvSpPr>
          <p:cNvPr id="11" name="Title 10"/>
          <p:cNvSpPr txBox="1">
            <a:spLocks/>
          </p:cNvSpPr>
          <p:nvPr/>
        </p:nvSpPr>
        <p:spPr>
          <a:xfrm>
            <a:off x="581464" y="370023"/>
            <a:ext cx="6237549"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1E2F4D"/>
                </a:solidFill>
                <a:effectLst/>
                <a:uLnTx/>
                <a:uFillTx/>
                <a:latin typeface="Calibri"/>
                <a:ea typeface="+mj-ea"/>
                <a:cs typeface="+mj-cs"/>
              </a:rPr>
              <a:t>About the Census Bureau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3" name="Rectangle 12"/>
          <p:cNvSpPr/>
          <p:nvPr/>
        </p:nvSpPr>
        <p:spPr>
          <a:xfrm>
            <a:off x="7539368" y="0"/>
            <a:ext cx="4652632" cy="6096000"/>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5E8EB4"/>
              </a:solidFill>
              <a:effectLst/>
              <a:uLnTx/>
              <a:uFillTx/>
              <a:latin typeface="Calibri"/>
              <a:ea typeface="+mn-ea"/>
              <a:cs typeface="+mn-cs"/>
            </a:endParaRPr>
          </a:p>
        </p:txBody>
      </p:sp>
      <p:sp>
        <p:nvSpPr>
          <p:cNvPr id="20" name="Content Placeholder 11"/>
          <p:cNvSpPr txBox="1">
            <a:spLocks/>
          </p:cNvSpPr>
          <p:nvPr/>
        </p:nvSpPr>
        <p:spPr>
          <a:xfrm>
            <a:off x="1736650" y="5372267"/>
            <a:ext cx="4550736" cy="76885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r>
            <a:br>
              <a:rPr kumimoji="0" lang="en-US" sz="1600" b="0" i="0" u="none" strike="noStrike" kern="1200" cap="none" spc="0" normalizeH="0" baseline="0" noProof="0" dirty="0">
                <a:ln>
                  <a:noFill/>
                </a:ln>
                <a:solidFill>
                  <a:prstClr val="black"/>
                </a:solidFill>
                <a:effectLst/>
                <a:uLnTx/>
                <a:uFillTx/>
                <a:latin typeface="Calibri"/>
                <a:ea typeface="+mn-ea"/>
                <a:cs typeface="+mn-cs"/>
              </a:rPr>
            </a:br>
            <a:endParaRPr kumimoji="0" lang="en-US" sz="1600" b="0" i="0" u="none" strike="noStrike" kern="1200" cap="none" spc="0" normalizeH="0" baseline="0" noProof="0" dirty="0">
              <a:ln>
                <a:noFill/>
              </a:ln>
              <a:solidFill>
                <a:srgbClr val="172F48"/>
              </a:solidFill>
              <a:effectLst/>
              <a:uLnTx/>
              <a:uFillTx/>
              <a:latin typeface="Calibri"/>
              <a:ea typeface="+mn-ea"/>
              <a:cs typeface="+mn-cs"/>
            </a:endParaRPr>
          </a:p>
        </p:txBody>
      </p:sp>
      <p:pic>
        <p:nvPicPr>
          <p:cNvPr id="12" name="Picture 11"/>
          <p:cNvPicPr>
            <a:picLocks noChangeAspect="1"/>
          </p:cNvPicPr>
          <p:nvPr/>
        </p:nvPicPr>
        <p:blipFill>
          <a:blip r:embed="rId3"/>
          <a:stretch>
            <a:fillRect/>
          </a:stretch>
        </p:blipFill>
        <p:spPr>
          <a:xfrm>
            <a:off x="8123751" y="232134"/>
            <a:ext cx="3502953" cy="5254431"/>
          </a:xfrm>
          <a:prstGeom prst="rect">
            <a:avLst/>
          </a:prstGeom>
        </p:spPr>
      </p:pic>
      <p:sp>
        <p:nvSpPr>
          <p:cNvPr id="15" name="Rectangle 14"/>
          <p:cNvSpPr/>
          <p:nvPr/>
        </p:nvSpPr>
        <p:spPr>
          <a:xfrm>
            <a:off x="8582512" y="5578023"/>
            <a:ext cx="2566344" cy="369332"/>
          </a:xfrm>
          <a:prstGeom prst="rect">
            <a:avLst/>
          </a:prstGeom>
        </p:spPr>
        <p:txBody>
          <a:bodyPr wrap="none">
            <a:spAutoFit/>
          </a:bodyPr>
          <a:lstStyle/>
          <a:p>
            <a:r>
              <a:rPr lang="en-US" dirty="0">
                <a:solidFill>
                  <a:schemeClr val="bg2"/>
                </a:solidFill>
              </a:rPr>
              <a:t>https://www.census.gov/</a:t>
            </a:r>
          </a:p>
        </p:txBody>
      </p:sp>
      <p:sp>
        <p:nvSpPr>
          <p:cNvPr id="18" name="TextBox 17">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- 2017 EC </a:t>
            </a:r>
            <a:r>
              <a:rPr lang="en-US" sz="1050" dirty="0"/>
              <a:t>webinar | </a:t>
            </a:r>
            <a:r>
              <a:rPr lang="en-US" sz="1050" dirty="0" smtClean="0"/>
              <a:t>July 2020 </a:t>
            </a:r>
            <a:r>
              <a:rPr lang="en-US" sz="1050" dirty="0"/>
              <a:t>|  2</a:t>
            </a:r>
            <a:endParaRPr lang="en-US" sz="1050" dirty="0">
              <a:latin typeface="+mn-lt"/>
            </a:endParaRPr>
          </a:p>
        </p:txBody>
      </p:sp>
    </p:spTree>
    <p:extLst>
      <p:ext uri="{BB962C8B-B14F-4D97-AF65-F5344CB8AC3E}">
        <p14:creationId xmlns:p14="http://schemas.microsoft.com/office/powerpoint/2010/main" val="618285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581464" y="370023"/>
            <a:ext cx="4167181" cy="659707"/>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What’s Coming Next</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5" name="Content Placeholder 2"/>
          <p:cNvSpPr txBox="1">
            <a:spLocks/>
          </p:cNvSpPr>
          <p:nvPr/>
        </p:nvSpPr>
        <p:spPr>
          <a:xfrm>
            <a:off x="145473" y="1074721"/>
            <a:ext cx="6660572" cy="4904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solidFill>
                  <a:srgbClr val="C00000"/>
                </a:solidFill>
              </a:rPr>
              <a:t>North American Product Classification System </a:t>
            </a:r>
            <a:r>
              <a:rPr lang="en-US" dirty="0" smtClean="0"/>
              <a:t>(Nov 2020)</a:t>
            </a:r>
          </a:p>
          <a:p>
            <a:pPr lvl="2"/>
            <a:r>
              <a:rPr lang="en-US" dirty="0">
                <a:solidFill>
                  <a:srgbClr val="C00000"/>
                </a:solidFill>
              </a:rPr>
              <a:t>Product Lines </a:t>
            </a:r>
            <a:r>
              <a:rPr lang="en-US" dirty="0"/>
              <a:t>provide a </a:t>
            </a:r>
            <a:r>
              <a:rPr lang="en-US" dirty="0" smtClean="0"/>
              <a:t>breakout </a:t>
            </a:r>
            <a:r>
              <a:rPr lang="en-US" dirty="0"/>
              <a:t>of the products made and sold and services provided by businesses</a:t>
            </a:r>
          </a:p>
          <a:p>
            <a:pPr lvl="2"/>
            <a:r>
              <a:rPr lang="en-US" dirty="0" smtClean="0"/>
              <a:t>In 2012 EC, data for Mining &amp; Manufacturing, Construction, and Other Sectors released separately</a:t>
            </a:r>
          </a:p>
          <a:p>
            <a:pPr lvl="1"/>
            <a:r>
              <a:rPr lang="en-US" dirty="0" smtClean="0">
                <a:solidFill>
                  <a:srgbClr val="C00000"/>
                </a:solidFill>
              </a:rPr>
              <a:t>Establishment &amp; Firm Size </a:t>
            </a:r>
            <a:r>
              <a:rPr lang="en-US" dirty="0" smtClean="0"/>
              <a:t>releases (Nov 2020 – Sept 2021)</a:t>
            </a:r>
          </a:p>
          <a:p>
            <a:pPr lvl="2"/>
            <a:r>
              <a:rPr lang="en-US" dirty="0" smtClean="0"/>
              <a:t>Consolidated into 7 tables (separate tables in 2012); Size categories standardized</a:t>
            </a:r>
          </a:p>
          <a:p>
            <a:pPr lvl="1"/>
            <a:r>
              <a:rPr lang="en-US" dirty="0" smtClean="0">
                <a:solidFill>
                  <a:srgbClr val="C00000"/>
                </a:solidFill>
              </a:rPr>
              <a:t>Miscellaneous </a:t>
            </a:r>
            <a:r>
              <a:rPr lang="en-US" dirty="0">
                <a:solidFill>
                  <a:srgbClr val="C00000"/>
                </a:solidFill>
              </a:rPr>
              <a:t>Subjects </a:t>
            </a:r>
            <a:r>
              <a:rPr lang="en-US" dirty="0" smtClean="0"/>
              <a:t>tables</a:t>
            </a:r>
          </a:p>
          <a:p>
            <a:pPr lvl="2"/>
            <a:r>
              <a:rPr lang="en-US" dirty="0">
                <a:solidFill>
                  <a:srgbClr val="C00000"/>
                </a:solidFill>
              </a:rPr>
              <a:t>38 tables </a:t>
            </a:r>
            <a:r>
              <a:rPr lang="en-US" dirty="0" smtClean="0">
                <a:solidFill>
                  <a:srgbClr val="C00000"/>
                </a:solidFill>
              </a:rPr>
              <a:t>dropped</a:t>
            </a:r>
            <a:r>
              <a:rPr lang="en-US" dirty="0" smtClean="0"/>
              <a:t> and </a:t>
            </a:r>
            <a:r>
              <a:rPr lang="en-US" dirty="0">
                <a:solidFill>
                  <a:srgbClr val="C00000"/>
                </a:solidFill>
              </a:rPr>
              <a:t>7 tables added</a:t>
            </a:r>
          </a:p>
          <a:p>
            <a:pPr lvl="2"/>
            <a:r>
              <a:rPr lang="en-US" dirty="0" smtClean="0"/>
              <a:t>Consolidation of </a:t>
            </a:r>
            <a:r>
              <a:rPr lang="en-US" dirty="0" smtClean="0">
                <a:solidFill>
                  <a:srgbClr val="C00000"/>
                </a:solidFill>
              </a:rPr>
              <a:t>Class </a:t>
            </a:r>
            <a:r>
              <a:rPr lang="en-US" dirty="0">
                <a:solidFill>
                  <a:srgbClr val="C00000"/>
                </a:solidFill>
              </a:rPr>
              <a:t>of Customer, Enterprise Support, </a:t>
            </a:r>
            <a:r>
              <a:rPr lang="en-US" dirty="0"/>
              <a:t>and</a:t>
            </a:r>
            <a:r>
              <a:rPr lang="en-US" dirty="0">
                <a:solidFill>
                  <a:srgbClr val="C00000"/>
                </a:solidFill>
              </a:rPr>
              <a:t> Exported Services </a:t>
            </a:r>
            <a:r>
              <a:rPr lang="en-US" dirty="0" smtClean="0"/>
              <a:t>releases</a:t>
            </a:r>
          </a:p>
        </p:txBody>
      </p:sp>
      <p:sp>
        <p:nvSpPr>
          <p:cNvPr id="13" name="TextBox 12">
            <a:extLst>
              <a:ext uri="{FF2B5EF4-FFF2-40B4-BE49-F238E27FC236}">
                <a16:creationId xmlns:a16="http://schemas.microsoft.com/office/drawing/2014/main" id="{797F7085-692D-D849-AAFE-31F86A46FD81}"/>
              </a:ext>
            </a:extLst>
          </p:cNvPr>
          <p:cNvSpPr txBox="1"/>
          <p:nvPr/>
        </p:nvSpPr>
        <p:spPr>
          <a:xfrm>
            <a:off x="7979710" y="6384841"/>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dirty="0" smtClean="0"/>
              <a:t>20</a:t>
            </a:r>
            <a:endParaRPr lang="en-US" sz="1050" dirty="0">
              <a:latin typeface="+mn-lt"/>
            </a:endParaRPr>
          </a:p>
        </p:txBody>
      </p:sp>
      <p:sp>
        <p:nvSpPr>
          <p:cNvPr id="9" name="Rectangle 8"/>
          <p:cNvSpPr/>
          <p:nvPr/>
        </p:nvSpPr>
        <p:spPr>
          <a:xfrm>
            <a:off x="6806045" y="5417605"/>
            <a:ext cx="4880375" cy="738664"/>
          </a:xfrm>
          <a:prstGeom prst="rect">
            <a:avLst/>
          </a:prstGeom>
          <a:ln>
            <a:solidFill>
              <a:srgbClr val="C00000"/>
            </a:solidFill>
          </a:ln>
        </p:spPr>
        <p:txBody>
          <a:bodyPr wrap="square">
            <a:spAutoFit/>
          </a:bodyPr>
          <a:lstStyle/>
          <a:p>
            <a:r>
              <a:rPr lang="en-US" sz="1400" dirty="0" smtClean="0"/>
              <a:t>Visit the NAPCS website and Concordance Tables for more information (</a:t>
            </a:r>
            <a:r>
              <a:rPr lang="en-US" sz="1400" dirty="0">
                <a:hlinkClick r:id="rId3"/>
              </a:rPr>
              <a:t>https://</a:t>
            </a:r>
            <a:r>
              <a:rPr lang="en-US" sz="1400" dirty="0" smtClean="0">
                <a:hlinkClick r:id="rId3"/>
              </a:rPr>
              <a:t>www.census.gov/programs-surveys/economic-census/guidance/understanding-napcs.html</a:t>
            </a:r>
            <a:r>
              <a:rPr lang="en-US" sz="1400" dirty="0" smtClean="0"/>
              <a:t>)</a:t>
            </a:r>
            <a:endParaRPr lang="en-US" sz="1400" dirty="0"/>
          </a:p>
        </p:txBody>
      </p:sp>
      <p:pic>
        <p:nvPicPr>
          <p:cNvPr id="2" name="Picture 1"/>
          <p:cNvPicPr>
            <a:picLocks noChangeAspect="1"/>
          </p:cNvPicPr>
          <p:nvPr/>
        </p:nvPicPr>
        <p:blipFill>
          <a:blip r:embed="rId4"/>
          <a:stretch>
            <a:fillRect/>
          </a:stretch>
        </p:blipFill>
        <p:spPr>
          <a:xfrm>
            <a:off x="6920043" y="207190"/>
            <a:ext cx="4883340" cy="5056274"/>
          </a:xfrm>
          <a:prstGeom prst="rect">
            <a:avLst/>
          </a:prstGeom>
          <a:ln>
            <a:solidFill>
              <a:schemeClr val="accent1"/>
            </a:solidFill>
          </a:ln>
        </p:spPr>
      </p:pic>
    </p:spTree>
    <p:extLst>
      <p:ext uri="{BB962C8B-B14F-4D97-AF65-F5344CB8AC3E}">
        <p14:creationId xmlns:p14="http://schemas.microsoft.com/office/powerpoint/2010/main" val="250444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p:cNvSpPr>
          <p:nvPr/>
        </p:nvSpPr>
        <p:spPr>
          <a:xfrm>
            <a:off x="581464" y="370023"/>
            <a:ext cx="10804574"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u="none" strike="noStrike" kern="1200" cap="none" spc="0" normalizeH="0" baseline="0" noProof="0" dirty="0" smtClean="0">
                <a:ln>
                  <a:noFill/>
                </a:ln>
                <a:solidFill>
                  <a:srgbClr val="1E2F4D"/>
                </a:solidFill>
                <a:effectLst/>
                <a:uLnTx/>
                <a:uFillTx/>
                <a:latin typeface="Calibri"/>
                <a:ea typeface="+mj-ea"/>
                <a:cs typeface="+mj-cs"/>
              </a:rPr>
              <a:t>The NEW Annual Business Survey</a:t>
            </a:r>
            <a:endParaRPr kumimoji="0" lang="en-US" sz="3400" b="1"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5E8EB4"/>
              </a:solidFill>
              <a:effectLst/>
              <a:uLnTx/>
              <a:uFillTx/>
              <a:latin typeface="Calibri"/>
              <a:ea typeface="+mn-ea"/>
              <a:cs typeface="+mn-cs"/>
            </a:endParaRPr>
          </a:p>
        </p:txBody>
      </p:sp>
      <p:sp>
        <p:nvSpPr>
          <p:cNvPr id="20" name="Content Placeholder 11"/>
          <p:cNvSpPr txBox="1">
            <a:spLocks/>
          </p:cNvSpPr>
          <p:nvPr/>
        </p:nvSpPr>
        <p:spPr>
          <a:xfrm>
            <a:off x="1736650" y="5372267"/>
            <a:ext cx="4550736" cy="76885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r>
            <a:br>
              <a:rPr kumimoji="0" lang="en-US" sz="1600" b="0" i="0" u="none" strike="noStrike" kern="1200" cap="none" spc="0" normalizeH="0" baseline="0" noProof="0" dirty="0">
                <a:ln>
                  <a:noFill/>
                </a:ln>
                <a:solidFill>
                  <a:prstClr val="black"/>
                </a:solidFill>
                <a:effectLst/>
                <a:uLnTx/>
                <a:uFillTx/>
                <a:latin typeface="Calibri"/>
                <a:ea typeface="+mn-ea"/>
                <a:cs typeface="+mn-cs"/>
              </a:rPr>
            </a:br>
            <a:endParaRPr kumimoji="0" lang="en-US" sz="1600" b="0" i="0" u="none" strike="noStrike" kern="1200" cap="none" spc="0" normalizeH="0" baseline="0" noProof="0" dirty="0">
              <a:ln>
                <a:noFill/>
              </a:ln>
              <a:solidFill>
                <a:srgbClr val="172F48"/>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797F7085-692D-D849-AAFE-31F86A46FD81}"/>
              </a:ext>
            </a:extLst>
          </p:cNvPr>
          <p:cNvSpPr txBox="1"/>
          <p:nvPr/>
        </p:nvSpPr>
        <p:spPr>
          <a:xfrm>
            <a:off x="7763579" y="6255535"/>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webinar |  July </a:t>
            </a:r>
            <a:r>
              <a:rPr lang="en-US" sz="1050" dirty="0"/>
              <a:t>2020 | </a:t>
            </a:r>
            <a:r>
              <a:rPr lang="en-US" sz="1050" dirty="0" smtClean="0"/>
              <a:t>21</a:t>
            </a:r>
            <a:endParaRPr lang="en-US" sz="1050" dirty="0">
              <a:latin typeface="+mn-lt"/>
            </a:endParaRPr>
          </a:p>
        </p:txBody>
      </p:sp>
      <p:pic>
        <p:nvPicPr>
          <p:cNvPr id="2" name="Picture 1"/>
          <p:cNvPicPr>
            <a:picLocks noChangeAspect="1"/>
          </p:cNvPicPr>
          <p:nvPr/>
        </p:nvPicPr>
        <p:blipFill>
          <a:blip r:embed="rId3"/>
          <a:stretch>
            <a:fillRect/>
          </a:stretch>
        </p:blipFill>
        <p:spPr>
          <a:xfrm>
            <a:off x="3483000" y="1055366"/>
            <a:ext cx="7919147" cy="5070380"/>
          </a:xfrm>
          <a:prstGeom prst="rect">
            <a:avLst/>
          </a:prstGeom>
          <a:ln>
            <a:solidFill>
              <a:schemeClr val="accent1"/>
            </a:solidFill>
          </a:ln>
        </p:spPr>
      </p:pic>
      <p:sp>
        <p:nvSpPr>
          <p:cNvPr id="3" name="TextBox 2"/>
          <p:cNvSpPr txBox="1"/>
          <p:nvPr/>
        </p:nvSpPr>
        <p:spPr>
          <a:xfrm>
            <a:off x="324466" y="1411860"/>
            <a:ext cx="2935251" cy="4308872"/>
          </a:xfrm>
          <a:prstGeom prst="rect">
            <a:avLst/>
          </a:prstGeom>
          <a:noFill/>
        </p:spPr>
        <p:txBody>
          <a:bodyPr wrap="square" rtlCol="0">
            <a:spAutoFit/>
          </a:bodyPr>
          <a:lstStyle/>
          <a:p>
            <a:r>
              <a:rPr lang="en-US" sz="2000" b="1" dirty="0" smtClean="0"/>
              <a:t>Provides similar data as the SBO and ASE</a:t>
            </a:r>
          </a:p>
          <a:p>
            <a:endParaRPr lang="en-US" dirty="0" smtClean="0"/>
          </a:p>
          <a:p>
            <a:pPr marL="285750" indent="-285750">
              <a:buFont typeface="Arial" panose="020B0604020202020204" pitchFamily="34" charset="0"/>
              <a:buChar char="•"/>
            </a:pPr>
            <a:r>
              <a:rPr lang="en-US" dirty="0" smtClean="0"/>
              <a:t>Data on business ownership by race, ethnicity, gender, and veteran status for employer businesses</a:t>
            </a:r>
          </a:p>
          <a:p>
            <a:pPr marL="285750" indent="-285750">
              <a:buFont typeface="Arial" panose="020B0604020202020204" pitchFamily="34" charset="0"/>
              <a:buChar char="•"/>
            </a:pPr>
            <a:r>
              <a:rPr lang="en-US" dirty="0" smtClean="0"/>
              <a:t>Geographies</a:t>
            </a:r>
          </a:p>
          <a:p>
            <a:pPr marL="742950" lvl="1" indent="-285750">
              <a:buFont typeface="Arial" panose="020B0604020202020204" pitchFamily="34" charset="0"/>
              <a:buChar char="•"/>
            </a:pPr>
            <a:r>
              <a:rPr lang="en-US" dirty="0" smtClean="0"/>
              <a:t>Nation and State by 2- thru 6-digit NAICS</a:t>
            </a:r>
          </a:p>
          <a:p>
            <a:pPr marL="742950" lvl="1" indent="-285750">
              <a:buFont typeface="Arial" panose="020B0604020202020204" pitchFamily="34" charset="0"/>
              <a:buChar char="•"/>
            </a:pPr>
            <a:r>
              <a:rPr lang="en-US" dirty="0" smtClean="0"/>
              <a:t>County, Metro, and Place by 2-digit NAICS</a:t>
            </a:r>
          </a:p>
          <a:p>
            <a:pPr marL="285750" indent="-285750">
              <a:buFont typeface="Arial" panose="020B0604020202020204" pitchFamily="34" charset="0"/>
              <a:buChar char="•"/>
            </a:pPr>
            <a:r>
              <a:rPr lang="en-US" dirty="0" smtClean="0">
                <a:solidFill>
                  <a:srgbClr val="FF0000"/>
                </a:solidFill>
              </a:rPr>
              <a:t>Released May 19</a:t>
            </a:r>
            <a:r>
              <a:rPr lang="en-US" baseline="30000" dirty="0" smtClean="0">
                <a:solidFill>
                  <a:srgbClr val="FF0000"/>
                </a:solidFill>
              </a:rPr>
              <a:t>th</a:t>
            </a:r>
            <a:r>
              <a:rPr lang="en-US" dirty="0" smtClean="0">
                <a:solidFill>
                  <a:srgbClr val="FF0000"/>
                </a:solidFill>
              </a:rPr>
              <a:t> </a:t>
            </a:r>
            <a:endParaRPr lang="en-US" dirty="0">
              <a:solidFill>
                <a:srgbClr val="FF0000"/>
              </a:solidFill>
            </a:endParaRPr>
          </a:p>
        </p:txBody>
      </p:sp>
      <p:sp>
        <p:nvSpPr>
          <p:cNvPr id="4" name="Rectangle 3"/>
          <p:cNvSpPr/>
          <p:nvPr/>
        </p:nvSpPr>
        <p:spPr>
          <a:xfrm>
            <a:off x="3075822" y="6324785"/>
            <a:ext cx="5125955" cy="369332"/>
          </a:xfrm>
          <a:prstGeom prst="rect">
            <a:avLst/>
          </a:prstGeom>
        </p:spPr>
        <p:txBody>
          <a:bodyPr wrap="none">
            <a:spAutoFit/>
          </a:bodyPr>
          <a:lstStyle/>
          <a:p>
            <a:r>
              <a:rPr lang="en-US" dirty="0">
                <a:hlinkClick r:id="rId4"/>
              </a:rPr>
              <a:t>https://www.census.gov/programs-surveys/abs.html</a:t>
            </a:r>
            <a:endParaRPr lang="en-US" dirty="0"/>
          </a:p>
        </p:txBody>
      </p:sp>
    </p:spTree>
    <p:extLst>
      <p:ext uri="{BB962C8B-B14F-4D97-AF65-F5344CB8AC3E}">
        <p14:creationId xmlns:p14="http://schemas.microsoft.com/office/powerpoint/2010/main" val="3111228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p:cNvSpPr>
          <p:nvPr/>
        </p:nvSpPr>
        <p:spPr>
          <a:xfrm>
            <a:off x="581464" y="370023"/>
            <a:ext cx="5790761"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u="none" strike="noStrike" kern="1200" cap="none" spc="0" normalizeH="0" baseline="0" noProof="0" dirty="0" smtClean="0">
                <a:ln>
                  <a:noFill/>
                </a:ln>
                <a:solidFill>
                  <a:srgbClr val="1E2F4D"/>
                </a:solidFill>
                <a:effectLst/>
                <a:uLnTx/>
                <a:uFillTx/>
                <a:latin typeface="Calibri"/>
                <a:ea typeface="+mj-ea"/>
                <a:cs typeface="+mj-cs"/>
              </a:rPr>
              <a:t>The UPDATED Business Formation Statistics</a:t>
            </a:r>
            <a:endParaRPr kumimoji="0" lang="en-US" sz="3400" b="1"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5E8EB4"/>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797F7085-692D-D849-AAFE-31F86A46FD81}"/>
              </a:ext>
            </a:extLst>
          </p:cNvPr>
          <p:cNvSpPr txBox="1"/>
          <p:nvPr/>
        </p:nvSpPr>
        <p:spPr>
          <a:xfrm>
            <a:off x="7763579" y="6255535"/>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webinar |  July </a:t>
            </a:r>
            <a:r>
              <a:rPr lang="en-US" sz="1050" dirty="0"/>
              <a:t>2020 | </a:t>
            </a:r>
            <a:r>
              <a:rPr lang="en-US" sz="1050" dirty="0" smtClean="0"/>
              <a:t>22</a:t>
            </a:r>
            <a:endParaRPr lang="en-US" sz="1050" dirty="0">
              <a:latin typeface="+mn-lt"/>
            </a:endParaRPr>
          </a:p>
        </p:txBody>
      </p:sp>
      <p:sp>
        <p:nvSpPr>
          <p:cNvPr id="3" name="TextBox 2"/>
          <p:cNvSpPr txBox="1"/>
          <p:nvPr/>
        </p:nvSpPr>
        <p:spPr>
          <a:xfrm>
            <a:off x="743566" y="1871809"/>
            <a:ext cx="5543820" cy="3200876"/>
          </a:xfrm>
          <a:prstGeom prst="rect">
            <a:avLst/>
          </a:prstGeom>
          <a:noFill/>
        </p:spPr>
        <p:txBody>
          <a:bodyPr wrap="square" rtlCol="0">
            <a:spAutoFit/>
          </a:bodyPr>
          <a:lstStyle/>
          <a:p>
            <a:r>
              <a:rPr lang="en-US" sz="2000" b="1" dirty="0" smtClean="0"/>
              <a:t>Provides </a:t>
            </a:r>
            <a:r>
              <a:rPr lang="en-US" sz="2000" b="1" dirty="0" smtClean="0">
                <a:solidFill>
                  <a:srgbClr val="FF0000"/>
                </a:solidFill>
              </a:rPr>
              <a:t>weekly</a:t>
            </a:r>
            <a:r>
              <a:rPr lang="en-US" sz="2000" b="1" dirty="0" smtClean="0"/>
              <a:t> data on Business Applications and Formations</a:t>
            </a:r>
          </a:p>
          <a:p>
            <a:endParaRPr lang="en-US" dirty="0" smtClean="0"/>
          </a:p>
          <a:p>
            <a:pPr marL="285750" indent="-285750">
              <a:buFont typeface="Arial" panose="020B0604020202020204" pitchFamily="34" charset="0"/>
              <a:buChar char="•"/>
            </a:pPr>
            <a:r>
              <a:rPr lang="en-US" dirty="0" smtClean="0"/>
              <a:t>Data on Total Business Applications, plus breakout for </a:t>
            </a:r>
          </a:p>
          <a:p>
            <a:pPr marL="742950" lvl="1" indent="-285750">
              <a:buFont typeface="Arial" panose="020B0604020202020204" pitchFamily="34" charset="0"/>
              <a:buChar char="•"/>
            </a:pPr>
            <a:r>
              <a:rPr lang="en-US" dirty="0" smtClean="0"/>
              <a:t>BAs from Corporations</a:t>
            </a:r>
          </a:p>
          <a:p>
            <a:pPr marL="742950" lvl="1" indent="-285750">
              <a:buFont typeface="Arial" panose="020B0604020202020204" pitchFamily="34" charset="0"/>
              <a:buChar char="•"/>
            </a:pPr>
            <a:r>
              <a:rPr lang="en-US" dirty="0" smtClean="0"/>
              <a:t>High Propensity Bas</a:t>
            </a:r>
          </a:p>
          <a:p>
            <a:pPr marL="742950" lvl="1" indent="-285750">
              <a:buFont typeface="Arial" panose="020B0604020202020204" pitchFamily="34" charset="0"/>
              <a:buChar char="•"/>
            </a:pPr>
            <a:r>
              <a:rPr lang="en-US" dirty="0" smtClean="0"/>
              <a:t>BAs with Planned Wages</a:t>
            </a:r>
          </a:p>
          <a:p>
            <a:pPr marL="285750" indent="-285750">
              <a:buFont typeface="Arial" panose="020B0604020202020204" pitchFamily="34" charset="0"/>
              <a:buChar char="•"/>
            </a:pPr>
            <a:r>
              <a:rPr lang="en-US" dirty="0" smtClean="0"/>
              <a:t>Estimate and Year-to-Year % change</a:t>
            </a:r>
          </a:p>
          <a:p>
            <a:pPr marL="285750" indent="-285750">
              <a:buFont typeface="Arial" panose="020B0604020202020204" pitchFamily="34" charset="0"/>
              <a:buChar char="•"/>
            </a:pPr>
            <a:r>
              <a:rPr lang="en-US" dirty="0" smtClean="0"/>
              <a:t>Geographies</a:t>
            </a:r>
          </a:p>
          <a:p>
            <a:pPr marL="742950" lvl="1" indent="-285750">
              <a:buFont typeface="Arial" panose="020B0604020202020204" pitchFamily="34" charset="0"/>
              <a:buChar char="•"/>
            </a:pPr>
            <a:r>
              <a:rPr lang="en-US" dirty="0" smtClean="0"/>
              <a:t>Nation, Region, and State (no NAICS detail)</a:t>
            </a:r>
          </a:p>
          <a:p>
            <a:pPr marL="285750" indent="-285750">
              <a:buFont typeface="Arial" panose="020B0604020202020204" pitchFamily="34" charset="0"/>
              <a:buChar char="•"/>
            </a:pPr>
            <a:r>
              <a:rPr lang="en-US" dirty="0" smtClean="0">
                <a:solidFill>
                  <a:srgbClr val="FF0000"/>
                </a:solidFill>
              </a:rPr>
              <a:t>Released May 21</a:t>
            </a:r>
            <a:r>
              <a:rPr lang="en-US" baseline="30000" dirty="0" smtClean="0">
                <a:solidFill>
                  <a:srgbClr val="FF0000"/>
                </a:solidFill>
              </a:rPr>
              <a:t>st</a:t>
            </a:r>
            <a:r>
              <a:rPr lang="en-US" dirty="0" smtClean="0">
                <a:solidFill>
                  <a:srgbClr val="FF0000"/>
                </a:solidFill>
              </a:rPr>
              <a:t>  </a:t>
            </a:r>
            <a:endParaRPr lang="en-US" dirty="0">
              <a:solidFill>
                <a:srgbClr val="FF0000"/>
              </a:solidFill>
            </a:endParaRPr>
          </a:p>
        </p:txBody>
      </p:sp>
      <p:sp>
        <p:nvSpPr>
          <p:cNvPr id="4" name="Rectangle 3"/>
          <p:cNvSpPr/>
          <p:nvPr/>
        </p:nvSpPr>
        <p:spPr>
          <a:xfrm>
            <a:off x="581464" y="5601895"/>
            <a:ext cx="4696157" cy="369332"/>
          </a:xfrm>
          <a:prstGeom prst="rect">
            <a:avLst/>
          </a:prstGeom>
        </p:spPr>
        <p:txBody>
          <a:bodyPr wrap="none">
            <a:spAutoFit/>
          </a:bodyPr>
          <a:lstStyle/>
          <a:p>
            <a:r>
              <a:rPr lang="en-US" dirty="0">
                <a:hlinkClick r:id="rId3"/>
              </a:rPr>
              <a:t>https://www.census.gov/econ/bfs/index.html?#</a:t>
            </a:r>
            <a:endParaRPr lang="en-US" dirty="0"/>
          </a:p>
        </p:txBody>
      </p:sp>
      <p:pic>
        <p:nvPicPr>
          <p:cNvPr id="5" name="Picture 4"/>
          <p:cNvPicPr>
            <a:picLocks noChangeAspect="1"/>
          </p:cNvPicPr>
          <p:nvPr/>
        </p:nvPicPr>
        <p:blipFill>
          <a:blip r:embed="rId4"/>
          <a:stretch>
            <a:fillRect/>
          </a:stretch>
        </p:blipFill>
        <p:spPr>
          <a:xfrm>
            <a:off x="6562356" y="231088"/>
            <a:ext cx="5274786" cy="5857788"/>
          </a:xfrm>
          <a:prstGeom prst="rect">
            <a:avLst/>
          </a:prstGeom>
          <a:ln>
            <a:solidFill>
              <a:schemeClr val="accent1"/>
            </a:solidFill>
          </a:ln>
        </p:spPr>
      </p:pic>
      <p:sp>
        <p:nvSpPr>
          <p:cNvPr id="6" name="Rectangle 5"/>
          <p:cNvSpPr/>
          <p:nvPr/>
        </p:nvSpPr>
        <p:spPr>
          <a:xfrm>
            <a:off x="1917090" y="6271730"/>
            <a:ext cx="7282659" cy="307777"/>
          </a:xfrm>
          <a:prstGeom prst="rect">
            <a:avLst/>
          </a:prstGeom>
        </p:spPr>
        <p:txBody>
          <a:bodyPr wrap="square">
            <a:spAutoFit/>
          </a:bodyPr>
          <a:lstStyle/>
          <a:p>
            <a:r>
              <a:rPr lang="en-US" sz="1400" dirty="0">
                <a:hlinkClick r:id="rId5"/>
              </a:rPr>
              <a:t>https://www.census.gov/library/visualizations/interactive/bfs-weekly-business-applications.html</a:t>
            </a:r>
            <a:endParaRPr lang="en-US" sz="1400" dirty="0"/>
          </a:p>
        </p:txBody>
      </p:sp>
    </p:spTree>
    <p:extLst>
      <p:ext uri="{BB962C8B-B14F-4D97-AF65-F5344CB8AC3E}">
        <p14:creationId xmlns:p14="http://schemas.microsoft.com/office/powerpoint/2010/main" val="320770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p:cNvSpPr>
          <p:nvPr/>
        </p:nvSpPr>
        <p:spPr>
          <a:xfrm>
            <a:off x="581464" y="370023"/>
            <a:ext cx="10804574"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u="none" strike="noStrike" kern="1200" cap="none" spc="0" normalizeH="0" baseline="0" noProof="0" dirty="0" smtClean="0">
                <a:ln>
                  <a:noFill/>
                </a:ln>
                <a:solidFill>
                  <a:srgbClr val="1E2F4D"/>
                </a:solidFill>
                <a:effectLst/>
                <a:uLnTx/>
                <a:uFillTx/>
                <a:latin typeface="Calibri"/>
                <a:ea typeface="+mj-ea"/>
                <a:cs typeface="+mj-cs"/>
              </a:rPr>
              <a:t>The NEW Small Business Pulse Survey</a:t>
            </a:r>
            <a:endParaRPr kumimoji="0" lang="en-US" sz="3400" b="1"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5E8EB4"/>
              </a:solidFill>
              <a:effectLst/>
              <a:uLnTx/>
              <a:uFillTx/>
              <a:latin typeface="Calibri"/>
              <a:ea typeface="+mn-ea"/>
              <a:cs typeface="+mn-cs"/>
            </a:endParaRPr>
          </a:p>
        </p:txBody>
      </p:sp>
      <p:sp>
        <p:nvSpPr>
          <p:cNvPr id="20" name="Content Placeholder 11"/>
          <p:cNvSpPr txBox="1">
            <a:spLocks/>
          </p:cNvSpPr>
          <p:nvPr/>
        </p:nvSpPr>
        <p:spPr>
          <a:xfrm>
            <a:off x="1736650" y="5372267"/>
            <a:ext cx="4550736" cy="76885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r>
            <a:br>
              <a:rPr kumimoji="0" lang="en-US" sz="1600" b="0" i="0" u="none" strike="noStrike" kern="1200" cap="none" spc="0" normalizeH="0" baseline="0" noProof="0" dirty="0">
                <a:ln>
                  <a:noFill/>
                </a:ln>
                <a:solidFill>
                  <a:prstClr val="black"/>
                </a:solidFill>
                <a:effectLst/>
                <a:uLnTx/>
                <a:uFillTx/>
                <a:latin typeface="Calibri"/>
                <a:ea typeface="+mn-ea"/>
                <a:cs typeface="+mn-cs"/>
              </a:rPr>
            </a:br>
            <a:endParaRPr kumimoji="0" lang="en-US" sz="1600" b="0" i="0" u="none" strike="noStrike" kern="1200" cap="none" spc="0" normalizeH="0" baseline="0" noProof="0" dirty="0">
              <a:ln>
                <a:noFill/>
              </a:ln>
              <a:solidFill>
                <a:srgbClr val="172F48"/>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797F7085-692D-D849-AAFE-31F86A46FD81}"/>
              </a:ext>
            </a:extLst>
          </p:cNvPr>
          <p:cNvSpPr txBox="1"/>
          <p:nvPr/>
        </p:nvSpPr>
        <p:spPr>
          <a:xfrm>
            <a:off x="7763579" y="6255535"/>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webinar |  July </a:t>
            </a:r>
            <a:r>
              <a:rPr lang="en-US" sz="1050" dirty="0"/>
              <a:t>2020 | </a:t>
            </a:r>
            <a:r>
              <a:rPr lang="en-US" sz="1050" dirty="0" smtClean="0"/>
              <a:t>23</a:t>
            </a:r>
            <a:endParaRPr lang="en-US" sz="1050" dirty="0">
              <a:latin typeface="+mn-lt"/>
            </a:endParaRPr>
          </a:p>
        </p:txBody>
      </p:sp>
      <p:sp>
        <p:nvSpPr>
          <p:cNvPr id="3" name="TextBox 2"/>
          <p:cNvSpPr txBox="1"/>
          <p:nvPr/>
        </p:nvSpPr>
        <p:spPr>
          <a:xfrm>
            <a:off x="349323" y="1060950"/>
            <a:ext cx="2935251" cy="3816429"/>
          </a:xfrm>
          <a:prstGeom prst="rect">
            <a:avLst/>
          </a:prstGeom>
          <a:noFill/>
        </p:spPr>
        <p:txBody>
          <a:bodyPr wrap="square" rtlCol="0">
            <a:spAutoFit/>
          </a:bodyPr>
          <a:lstStyle/>
          <a:p>
            <a:r>
              <a:rPr lang="en-US" sz="2000" b="1" dirty="0" smtClean="0"/>
              <a:t>Measures the changes in business conditions on small businesses during the COVID-19 pandemic</a:t>
            </a:r>
          </a:p>
          <a:p>
            <a:endParaRPr lang="en-US" dirty="0" smtClean="0"/>
          </a:p>
          <a:p>
            <a:pPr marL="285750" indent="-285750">
              <a:buFont typeface="Arial" panose="020B0604020202020204" pitchFamily="34" charset="0"/>
              <a:buChar char="•"/>
            </a:pPr>
            <a:r>
              <a:rPr lang="en-US" dirty="0" smtClean="0"/>
              <a:t>Data on the overall impacts to small businesses of coronavirus as well as specific impacts</a:t>
            </a:r>
          </a:p>
          <a:p>
            <a:pPr marL="285750" indent="-285750">
              <a:buFont typeface="Arial" panose="020B0604020202020204" pitchFamily="34" charset="0"/>
              <a:buChar char="•"/>
            </a:pPr>
            <a:r>
              <a:rPr lang="en-US" dirty="0" smtClean="0"/>
              <a:t>Geographies</a:t>
            </a:r>
          </a:p>
          <a:p>
            <a:pPr marL="742950" lvl="1" indent="-285750">
              <a:buFont typeface="Arial" panose="020B0604020202020204" pitchFamily="34" charset="0"/>
              <a:buChar char="•"/>
            </a:pPr>
            <a:r>
              <a:rPr lang="en-US" dirty="0" smtClean="0"/>
              <a:t>Nation and State by 2- thru 6-digit NAICS</a:t>
            </a:r>
          </a:p>
          <a:p>
            <a:pPr marL="285750" indent="-285750">
              <a:buFont typeface="Arial" panose="020B0604020202020204" pitchFamily="34" charset="0"/>
              <a:buChar char="•"/>
            </a:pPr>
            <a:r>
              <a:rPr lang="en-US" dirty="0" smtClean="0">
                <a:solidFill>
                  <a:srgbClr val="FF0000"/>
                </a:solidFill>
              </a:rPr>
              <a:t>Released May 14</a:t>
            </a:r>
            <a:r>
              <a:rPr lang="en-US" baseline="30000" dirty="0" smtClean="0">
                <a:solidFill>
                  <a:srgbClr val="FF0000"/>
                </a:solidFill>
              </a:rPr>
              <a:t>th</a:t>
            </a:r>
            <a:r>
              <a:rPr lang="en-US" dirty="0" smtClean="0">
                <a:solidFill>
                  <a:srgbClr val="FF0000"/>
                </a:solidFill>
              </a:rPr>
              <a:t> </a:t>
            </a:r>
            <a:endParaRPr lang="en-US" dirty="0">
              <a:solidFill>
                <a:srgbClr val="FF0000"/>
              </a:solidFill>
            </a:endParaRPr>
          </a:p>
        </p:txBody>
      </p:sp>
      <p:sp>
        <p:nvSpPr>
          <p:cNvPr id="4" name="Rectangle 3"/>
          <p:cNvSpPr/>
          <p:nvPr/>
        </p:nvSpPr>
        <p:spPr>
          <a:xfrm>
            <a:off x="1851011" y="6255535"/>
            <a:ext cx="6953250" cy="307777"/>
          </a:xfrm>
          <a:prstGeom prst="rect">
            <a:avLst/>
          </a:prstGeom>
        </p:spPr>
        <p:txBody>
          <a:bodyPr wrap="none">
            <a:spAutoFit/>
          </a:bodyPr>
          <a:lstStyle/>
          <a:p>
            <a:r>
              <a:rPr lang="en-US" sz="1400" dirty="0">
                <a:hlinkClick r:id="rId3"/>
              </a:rPr>
              <a:t>https://www.census.gov/data/experimental-data-products/small-business-pulse-survey.html</a:t>
            </a:r>
            <a:endParaRPr lang="en-US" sz="1400" dirty="0"/>
          </a:p>
        </p:txBody>
      </p:sp>
      <p:pic>
        <p:nvPicPr>
          <p:cNvPr id="5" name="Picture 4"/>
          <p:cNvPicPr>
            <a:picLocks noChangeAspect="1"/>
          </p:cNvPicPr>
          <p:nvPr/>
        </p:nvPicPr>
        <p:blipFill>
          <a:blip r:embed="rId4"/>
          <a:stretch>
            <a:fillRect/>
          </a:stretch>
        </p:blipFill>
        <p:spPr>
          <a:xfrm>
            <a:off x="3390899" y="1240899"/>
            <a:ext cx="8593207" cy="4289333"/>
          </a:xfrm>
          <a:prstGeom prst="rect">
            <a:avLst/>
          </a:prstGeom>
        </p:spPr>
      </p:pic>
    </p:spTree>
    <p:extLst>
      <p:ext uri="{BB962C8B-B14F-4D97-AF65-F5344CB8AC3E}">
        <p14:creationId xmlns:p14="http://schemas.microsoft.com/office/powerpoint/2010/main" val="2642573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8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5E8EB4"/>
              </a:solidFill>
              <a:effectLst/>
              <a:uLnTx/>
              <a:uFillTx/>
              <a:latin typeface="Calibri"/>
              <a:ea typeface="+mn-ea"/>
              <a:cs typeface="+mn-cs"/>
            </a:endParaRPr>
          </a:p>
        </p:txBody>
      </p:sp>
      <p:sp>
        <p:nvSpPr>
          <p:cNvPr id="20" name="Content Placeholder 11"/>
          <p:cNvSpPr txBox="1">
            <a:spLocks/>
          </p:cNvSpPr>
          <p:nvPr/>
        </p:nvSpPr>
        <p:spPr>
          <a:xfrm>
            <a:off x="1736650" y="5372267"/>
            <a:ext cx="4550736" cy="76885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r>
            <a:br>
              <a:rPr kumimoji="0" lang="en-US" sz="1600" b="0" i="0" u="none" strike="noStrike" kern="1200" cap="none" spc="0" normalizeH="0" baseline="0" noProof="0" dirty="0">
                <a:ln>
                  <a:noFill/>
                </a:ln>
                <a:solidFill>
                  <a:prstClr val="black"/>
                </a:solidFill>
                <a:effectLst/>
                <a:uLnTx/>
                <a:uFillTx/>
                <a:latin typeface="Calibri"/>
                <a:ea typeface="+mn-ea"/>
                <a:cs typeface="+mn-cs"/>
              </a:rPr>
            </a:br>
            <a:endParaRPr kumimoji="0" lang="en-US" sz="1600" b="0" i="0" u="none" strike="noStrike" kern="1200" cap="none" spc="0" normalizeH="0" baseline="0" noProof="0" dirty="0">
              <a:ln>
                <a:noFill/>
              </a:ln>
              <a:solidFill>
                <a:srgbClr val="172F48"/>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797F7085-692D-D849-AAFE-31F86A46FD81}"/>
              </a:ext>
            </a:extLst>
          </p:cNvPr>
          <p:cNvSpPr txBox="1"/>
          <p:nvPr/>
        </p:nvSpPr>
        <p:spPr>
          <a:xfrm>
            <a:off x="7763579" y="6255535"/>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webinar |  July </a:t>
            </a:r>
            <a:r>
              <a:rPr lang="en-US" sz="1050" dirty="0"/>
              <a:t>2020 | </a:t>
            </a:r>
            <a:r>
              <a:rPr lang="en-US" sz="1050" dirty="0" smtClean="0"/>
              <a:t>24</a:t>
            </a:r>
            <a:endParaRPr lang="en-US" sz="1050" dirty="0">
              <a:latin typeface="+mn-lt"/>
            </a:endParaRPr>
          </a:p>
        </p:txBody>
      </p:sp>
      <p:sp>
        <p:nvSpPr>
          <p:cNvPr id="7" name="TextBox 6"/>
          <p:cNvSpPr txBox="1"/>
          <p:nvPr/>
        </p:nvSpPr>
        <p:spPr>
          <a:xfrm>
            <a:off x="6892413" y="631422"/>
            <a:ext cx="4944729" cy="646331"/>
          </a:xfrm>
          <a:prstGeom prst="rect">
            <a:avLst/>
          </a:prstGeom>
          <a:noFill/>
        </p:spPr>
        <p:txBody>
          <a:bodyPr wrap="square" rtlCol="0">
            <a:spAutoFit/>
          </a:bodyPr>
          <a:lstStyle/>
          <a:p>
            <a:r>
              <a:rPr lang="en-US" sz="3600" dirty="0" smtClean="0"/>
              <a:t>New COVID-19 Hub</a:t>
            </a:r>
            <a:endParaRPr lang="en-US" sz="3600" dirty="0"/>
          </a:p>
        </p:txBody>
      </p:sp>
      <p:sp>
        <p:nvSpPr>
          <p:cNvPr id="2" name="Rectangle 1"/>
          <p:cNvSpPr/>
          <p:nvPr/>
        </p:nvSpPr>
        <p:spPr>
          <a:xfrm>
            <a:off x="334297" y="5209821"/>
            <a:ext cx="5276794" cy="646331"/>
          </a:xfrm>
          <a:prstGeom prst="rect">
            <a:avLst/>
          </a:prstGeom>
        </p:spPr>
        <p:txBody>
          <a:bodyPr wrap="square">
            <a:spAutoFit/>
          </a:bodyPr>
          <a:lstStyle/>
          <a:p>
            <a:r>
              <a:rPr lang="en-US" dirty="0">
                <a:hlinkClick r:id="rId3"/>
              </a:rPr>
              <a:t>https://</a:t>
            </a:r>
            <a:r>
              <a:rPr lang="en-US" dirty="0" smtClean="0">
                <a:hlinkClick r:id="rId3"/>
              </a:rPr>
              <a:t>www.census.gov/topics/preparedness/events/pandemics/covid-19.html</a:t>
            </a:r>
            <a:r>
              <a:rPr lang="en-US" dirty="0" smtClean="0"/>
              <a:t> </a:t>
            </a:r>
            <a:endParaRPr lang="en-US" dirty="0"/>
          </a:p>
        </p:txBody>
      </p:sp>
      <p:sp>
        <p:nvSpPr>
          <p:cNvPr id="3" name="Rectangle 2"/>
          <p:cNvSpPr/>
          <p:nvPr/>
        </p:nvSpPr>
        <p:spPr>
          <a:xfrm>
            <a:off x="7608606" y="1249778"/>
            <a:ext cx="2862322" cy="369332"/>
          </a:xfrm>
          <a:prstGeom prst="rect">
            <a:avLst/>
          </a:prstGeom>
        </p:spPr>
        <p:txBody>
          <a:bodyPr wrap="none">
            <a:spAutoFit/>
          </a:bodyPr>
          <a:lstStyle/>
          <a:p>
            <a:r>
              <a:rPr lang="en-US" dirty="0">
                <a:hlinkClick r:id="rId4"/>
              </a:rPr>
              <a:t>https://covid19.census.gov</a:t>
            </a:r>
            <a:r>
              <a:rPr lang="en-US" dirty="0" smtClean="0">
                <a:hlinkClick r:id="rId4"/>
              </a:rPr>
              <a:t>/</a:t>
            </a:r>
            <a:r>
              <a:rPr lang="en-US" dirty="0" smtClean="0"/>
              <a:t> </a:t>
            </a:r>
            <a:endParaRPr lang="en-US" dirty="0"/>
          </a:p>
        </p:txBody>
      </p:sp>
      <p:pic>
        <p:nvPicPr>
          <p:cNvPr id="4" name="Picture 3"/>
          <p:cNvPicPr>
            <a:picLocks noChangeAspect="1"/>
          </p:cNvPicPr>
          <p:nvPr/>
        </p:nvPicPr>
        <p:blipFill>
          <a:blip r:embed="rId5"/>
          <a:stretch>
            <a:fillRect/>
          </a:stretch>
        </p:blipFill>
        <p:spPr>
          <a:xfrm>
            <a:off x="178689" y="473417"/>
            <a:ext cx="6068511" cy="4192789"/>
          </a:xfrm>
          <a:prstGeom prst="rect">
            <a:avLst/>
          </a:prstGeom>
        </p:spPr>
      </p:pic>
      <p:pic>
        <p:nvPicPr>
          <p:cNvPr id="8" name="Picture 7"/>
          <p:cNvPicPr>
            <a:picLocks noChangeAspect="1"/>
          </p:cNvPicPr>
          <p:nvPr/>
        </p:nvPicPr>
        <p:blipFill>
          <a:blip r:embed="rId6"/>
          <a:stretch>
            <a:fillRect/>
          </a:stretch>
        </p:blipFill>
        <p:spPr>
          <a:xfrm>
            <a:off x="6287386" y="2034255"/>
            <a:ext cx="5792668" cy="3588826"/>
          </a:xfrm>
          <a:prstGeom prst="rect">
            <a:avLst/>
          </a:prstGeom>
        </p:spPr>
      </p:pic>
    </p:spTree>
    <p:extLst>
      <p:ext uri="{BB962C8B-B14F-4D97-AF65-F5344CB8AC3E}">
        <p14:creationId xmlns:p14="http://schemas.microsoft.com/office/powerpoint/2010/main" val="116561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425302" y="378173"/>
            <a:ext cx="2317898" cy="59380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Summary</a:t>
            </a:r>
            <a:endParaRPr kumimoji="0" lang="en-US" sz="3400" b="1" i="0"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0" name="Content Placeholder 2"/>
          <p:cNvSpPr txBox="1">
            <a:spLocks/>
          </p:cNvSpPr>
          <p:nvPr/>
        </p:nvSpPr>
        <p:spPr>
          <a:xfrm>
            <a:off x="872835" y="1392383"/>
            <a:ext cx="10754591" cy="43953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The </a:t>
            </a:r>
            <a:r>
              <a:rPr lang="en-US" sz="2400" dirty="0" smtClean="0">
                <a:solidFill>
                  <a:srgbClr val="C00000"/>
                </a:solidFill>
              </a:rPr>
              <a:t>Economic Census </a:t>
            </a:r>
            <a:r>
              <a:rPr lang="en-US" sz="2400" dirty="0" smtClean="0"/>
              <a:t>provides a wealth of business data</a:t>
            </a:r>
          </a:p>
          <a:p>
            <a:pPr lvl="1"/>
            <a:r>
              <a:rPr lang="en-US" sz="2000" dirty="0" smtClean="0"/>
              <a:t>Learn more at </a:t>
            </a:r>
            <a:r>
              <a:rPr lang="en-US" sz="2000" dirty="0">
                <a:hlinkClick r:id="rId3"/>
              </a:rPr>
              <a:t>https://www.census.gov/programs-surveys/economic-census.html</a:t>
            </a:r>
            <a:endParaRPr lang="en-US" sz="2000" dirty="0" smtClean="0"/>
          </a:p>
          <a:p>
            <a:r>
              <a:rPr lang="en-US" sz="2400" dirty="0" smtClean="0"/>
              <a:t>The data are released on a </a:t>
            </a:r>
            <a:r>
              <a:rPr lang="en-US" sz="2400" dirty="0" smtClean="0">
                <a:solidFill>
                  <a:srgbClr val="C00000"/>
                </a:solidFill>
              </a:rPr>
              <a:t>flow basis </a:t>
            </a:r>
            <a:r>
              <a:rPr lang="en-US" sz="2400" dirty="0" smtClean="0"/>
              <a:t>(all states/sectors will be complete in August 2020) and </a:t>
            </a:r>
            <a:r>
              <a:rPr lang="en-US" sz="2400" dirty="0" smtClean="0">
                <a:solidFill>
                  <a:srgbClr val="C00000"/>
                </a:solidFill>
              </a:rPr>
              <a:t>more data is coming</a:t>
            </a:r>
          </a:p>
          <a:p>
            <a:pPr lvl="1"/>
            <a:r>
              <a:rPr lang="en-US" dirty="0"/>
              <a:t>Learn more </a:t>
            </a:r>
            <a:r>
              <a:rPr lang="en-US" dirty="0" smtClean="0"/>
              <a:t>at </a:t>
            </a:r>
            <a:r>
              <a:rPr lang="en-US" sz="2000" dirty="0">
                <a:hlinkClick r:id="rId4"/>
              </a:rPr>
              <a:t>https://</a:t>
            </a:r>
            <a:r>
              <a:rPr lang="en-US" sz="2000" dirty="0" smtClean="0">
                <a:hlinkClick r:id="rId4"/>
              </a:rPr>
              <a:t>www.census.gov/programs-surveys/economic-census/news-updates/releases.html</a:t>
            </a:r>
            <a:endParaRPr lang="en-US" sz="2000" dirty="0" smtClean="0"/>
          </a:p>
          <a:p>
            <a:r>
              <a:rPr lang="en-US" sz="2400" dirty="0" smtClean="0">
                <a:solidFill>
                  <a:srgbClr val="C00000"/>
                </a:solidFill>
              </a:rPr>
              <a:t>Geography </a:t>
            </a:r>
            <a:r>
              <a:rPr lang="en-US" sz="2400" dirty="0">
                <a:solidFill>
                  <a:srgbClr val="C00000"/>
                </a:solidFill>
              </a:rPr>
              <a:t>and NAICS </a:t>
            </a:r>
            <a:r>
              <a:rPr lang="en-US" sz="2400" dirty="0" smtClean="0">
                <a:solidFill>
                  <a:srgbClr val="C00000"/>
                </a:solidFill>
              </a:rPr>
              <a:t>changes</a:t>
            </a:r>
            <a:r>
              <a:rPr lang="en-US" sz="2400" dirty="0" smtClean="0"/>
              <a:t>… make sure data are comparable</a:t>
            </a:r>
          </a:p>
          <a:p>
            <a:pPr lvl="1"/>
            <a:r>
              <a:rPr lang="en-US" sz="1900" dirty="0" smtClean="0"/>
              <a:t>Learn more at </a:t>
            </a:r>
            <a:r>
              <a:rPr lang="en-US" sz="2000" dirty="0">
                <a:hlinkClick r:id="rId5"/>
              </a:rPr>
              <a:t>https://</a:t>
            </a:r>
            <a:r>
              <a:rPr lang="en-US" sz="2000" dirty="0" smtClean="0">
                <a:hlinkClick r:id="rId5"/>
              </a:rPr>
              <a:t>www.census.gov/programs-surveys/economic-census/geographies.html</a:t>
            </a:r>
            <a:r>
              <a:rPr lang="en-US" sz="2000" dirty="0" smtClean="0"/>
              <a:t> </a:t>
            </a:r>
            <a:r>
              <a:rPr lang="en-US" sz="1900" dirty="0" smtClean="0"/>
              <a:t>and </a:t>
            </a:r>
            <a:r>
              <a:rPr lang="en-US" sz="2000" dirty="0">
                <a:hlinkClick r:id="rId6"/>
              </a:rPr>
              <a:t>https://www.census.gov/eos/www/naics</a:t>
            </a:r>
            <a:r>
              <a:rPr lang="en-US" sz="2000" dirty="0" smtClean="0">
                <a:hlinkClick r:id="rId6"/>
              </a:rPr>
              <a:t>/</a:t>
            </a:r>
            <a:r>
              <a:rPr lang="en-US" sz="2000" dirty="0" smtClean="0"/>
              <a:t> </a:t>
            </a:r>
          </a:p>
          <a:p>
            <a:r>
              <a:rPr lang="en-US" sz="2400" dirty="0" smtClean="0"/>
              <a:t>The 3 new COVID-related programs and Hub provide timely data that can help in the recovery from the </a:t>
            </a:r>
            <a:r>
              <a:rPr lang="en-US" sz="2400" dirty="0" smtClean="0">
                <a:solidFill>
                  <a:srgbClr val="C00000"/>
                </a:solidFill>
              </a:rPr>
              <a:t>COVID-19 Pandemic</a:t>
            </a:r>
            <a:endParaRPr lang="en-US" sz="2400" dirty="0" smtClean="0"/>
          </a:p>
        </p:txBody>
      </p:sp>
      <p:sp>
        <p:nvSpPr>
          <p:cNvPr id="9" name="TextBox 8">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dirty="0" smtClean="0"/>
              <a:t>25</a:t>
            </a:r>
            <a:endParaRPr lang="en-US" sz="1050" dirty="0">
              <a:latin typeface="+mn-lt"/>
            </a:endParaRPr>
          </a:p>
        </p:txBody>
      </p:sp>
    </p:spTree>
    <p:extLst>
      <p:ext uri="{BB962C8B-B14F-4D97-AF65-F5344CB8AC3E}">
        <p14:creationId xmlns:p14="http://schemas.microsoft.com/office/powerpoint/2010/main" val="1693892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42281F-F28C-704A-B078-3FE8E650512B}"/>
              </a:ext>
            </a:extLst>
          </p:cNvPr>
          <p:cNvGrpSpPr/>
          <p:nvPr/>
        </p:nvGrpSpPr>
        <p:grpSpPr>
          <a:xfrm>
            <a:off x="7445829" y="-13855"/>
            <a:ext cx="4746171" cy="6015644"/>
            <a:chOff x="4441744" y="-8688"/>
            <a:chExt cx="4702256" cy="6060776"/>
          </a:xfrm>
        </p:grpSpPr>
        <p:pic>
          <p:nvPicPr>
            <p:cNvPr id="16" name="Picture 15">
              <a:extLst>
                <a:ext uri="{FF2B5EF4-FFF2-40B4-BE49-F238E27FC236}">
                  <a16:creationId xmlns:a16="http://schemas.microsoft.com/office/drawing/2014/main" id="{2038A234-B200-A845-B1B8-C89D07AB4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00" r="22051"/>
            <a:stretch/>
          </p:blipFill>
          <p:spPr>
            <a:xfrm>
              <a:off x="6857994" y="-8688"/>
              <a:ext cx="2286005" cy="23616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699"/>
            <a:stretch/>
          </p:blipFill>
          <p:spPr>
            <a:xfrm>
              <a:off x="4441744" y="1976278"/>
              <a:ext cx="2416251" cy="200600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2914" t="14350" r="8817" b="10646"/>
            <a:stretch/>
          </p:blipFill>
          <p:spPr>
            <a:xfrm>
              <a:off x="6857995" y="3994698"/>
              <a:ext cx="2286004" cy="2057390"/>
            </a:xfrm>
            <a:prstGeom prst="rect">
              <a:avLst/>
            </a:prstGeom>
          </p:spPr>
        </p:pic>
        <p:pic>
          <p:nvPicPr>
            <p:cNvPr id="6" name="Picture 5"/>
            <p:cNvPicPr>
              <a:picLocks noChangeAspect="1"/>
            </p:cNvPicPr>
            <p:nvPr/>
          </p:nvPicPr>
          <p:blipFill rotWithShape="1">
            <a:blip r:embed="rId6"/>
            <a:srcRect l="2634" t="340" r="27580" b="10656"/>
            <a:stretch/>
          </p:blipFill>
          <p:spPr>
            <a:xfrm>
              <a:off x="4443930" y="4005562"/>
              <a:ext cx="2414065" cy="2046526"/>
            </a:xfrm>
            <a:prstGeom prst="rect">
              <a:avLst/>
            </a:prstGeom>
          </p:spPr>
        </p:pic>
        <p:pic>
          <p:nvPicPr>
            <p:cNvPr id="8" name="Picture 7"/>
            <p:cNvPicPr>
              <a:picLocks noChangeAspect="1"/>
            </p:cNvPicPr>
            <p:nvPr/>
          </p:nvPicPr>
          <p:blipFill rotWithShape="1">
            <a:blip r:embed="rId7"/>
            <a:srcRect l="35503" r="4120" b="19508"/>
            <a:stretch/>
          </p:blipFill>
          <p:spPr>
            <a:xfrm>
              <a:off x="6857996" y="1991567"/>
              <a:ext cx="2286004" cy="2011354"/>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4855" t="7670" r="28342" b="22192"/>
            <a:stretch/>
          </p:blipFill>
          <p:spPr>
            <a:xfrm>
              <a:off x="4441744" y="4465"/>
              <a:ext cx="2416250" cy="1989238"/>
            </a:xfrm>
            <a:prstGeom prst="rect">
              <a:avLst/>
            </a:prstGeom>
          </p:spPr>
        </p:pic>
      </p:grpSp>
      <p:sp>
        <p:nvSpPr>
          <p:cNvPr id="17" name="TextBox 16"/>
          <p:cNvSpPr txBox="1"/>
          <p:nvPr/>
        </p:nvSpPr>
        <p:spPr>
          <a:xfrm>
            <a:off x="9112578" y="6504495"/>
            <a:ext cx="184731" cy="369332"/>
          </a:xfrm>
          <a:prstGeom prst="rect">
            <a:avLst/>
          </a:prstGeom>
          <a:noFill/>
        </p:spPr>
        <p:txBody>
          <a:bodyPr wrap="none" rtlCol="0">
            <a:spAutoFit/>
          </a:bodyPr>
          <a:lstStyle/>
          <a:p>
            <a:pPr eaLnBrk="1" fontAlgn="auto" hangingPunct="1">
              <a:spcBef>
                <a:spcPts val="0"/>
              </a:spcBef>
              <a:spcAft>
                <a:spcPts val="0"/>
              </a:spcAft>
            </a:pPr>
            <a:endParaRPr lang="en-US"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95E158E5-060B-9E49-99C0-78060A09AA1B}"/>
              </a:ext>
            </a:extLst>
          </p:cNvPr>
          <p:cNvSpPr/>
          <p:nvPr/>
        </p:nvSpPr>
        <p:spPr>
          <a:xfrm>
            <a:off x="0" y="-4619"/>
            <a:ext cx="11899075" cy="6006408"/>
          </a:xfrm>
          <a:prstGeom prst="rect">
            <a:avLst/>
          </a:prstGeom>
          <a:gradFill flip="none" rotWithShape="1">
            <a:gsLst>
              <a:gs pos="63000">
                <a:srgbClr val="162E48"/>
              </a:gs>
              <a:gs pos="69000">
                <a:schemeClr val="bg1">
                  <a:lumMod val="85000"/>
                  <a:alpha val="1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10">
            <a:extLst>
              <a:ext uri="{FF2B5EF4-FFF2-40B4-BE49-F238E27FC236}">
                <a16:creationId xmlns:a16="http://schemas.microsoft.com/office/drawing/2014/main" id="{0FD2685C-E8BE-F342-A7FB-7E527E330CF2}"/>
              </a:ext>
            </a:extLst>
          </p:cNvPr>
          <p:cNvSpPr txBox="1">
            <a:spLocks/>
          </p:cNvSpPr>
          <p:nvPr/>
        </p:nvSpPr>
        <p:spPr>
          <a:xfrm>
            <a:off x="842216" y="1348154"/>
            <a:ext cx="5310785" cy="4010986"/>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fontAlgn="auto">
              <a:lnSpc>
                <a:spcPts val="4060"/>
              </a:lnSpc>
              <a:spcAft>
                <a:spcPts val="0"/>
              </a:spcAft>
            </a:pPr>
            <a:r>
              <a:rPr lang="en-US" sz="3800" spc="100" dirty="0">
                <a:solidFill>
                  <a:prstClr val="white"/>
                </a:solidFill>
                <a:effectLst>
                  <a:outerShdw blurRad="38100" dist="38100" dir="2700000" algn="tl">
                    <a:srgbClr val="000000">
                      <a:alpha val="43137"/>
                    </a:srgbClr>
                  </a:outerShdw>
                </a:effectLst>
                <a:latin typeface="Calibri"/>
              </a:rPr>
              <a:t>Q &amp; </a:t>
            </a:r>
            <a:r>
              <a:rPr lang="en-US" sz="3800" spc="100" dirty="0" smtClean="0">
                <a:solidFill>
                  <a:prstClr val="white"/>
                </a:solidFill>
                <a:effectLst>
                  <a:outerShdw blurRad="38100" dist="38100" dir="2700000" algn="tl">
                    <a:srgbClr val="000000">
                      <a:alpha val="43137"/>
                    </a:srgbClr>
                  </a:outerShdw>
                </a:effectLst>
                <a:latin typeface="Calibri"/>
              </a:rPr>
              <a:t>A and Thank You!</a:t>
            </a:r>
          </a:p>
          <a:p>
            <a:pPr algn="l" fontAlgn="auto">
              <a:lnSpc>
                <a:spcPts val="4060"/>
              </a:lnSpc>
              <a:spcAft>
                <a:spcPts val="0"/>
              </a:spcAft>
            </a:pPr>
            <a:endParaRPr lang="en-US" sz="3800" spc="100" dirty="0">
              <a:solidFill>
                <a:prstClr val="white"/>
              </a:solidFill>
              <a:effectLst>
                <a:outerShdw blurRad="38100" dist="38100" dir="2700000" algn="tl">
                  <a:srgbClr val="000000">
                    <a:alpha val="43137"/>
                  </a:srgbClr>
                </a:outerShdw>
              </a:effectLst>
              <a:latin typeface="Calibri"/>
            </a:endParaRPr>
          </a:p>
          <a:p>
            <a:pPr algn="l" fontAlgn="auto">
              <a:lnSpc>
                <a:spcPts val="4060"/>
              </a:lnSpc>
              <a:spcAft>
                <a:spcPts val="0"/>
              </a:spcAft>
            </a:pPr>
            <a:r>
              <a:rPr lang="en-US" sz="2800" spc="100" dirty="0" smtClean="0">
                <a:solidFill>
                  <a:prstClr val="white"/>
                </a:solidFill>
                <a:effectLst>
                  <a:outerShdw blurRad="38100" dist="38100" dir="2700000" algn="tl">
                    <a:srgbClr val="000000">
                      <a:alpha val="43137"/>
                    </a:srgbClr>
                  </a:outerShdw>
                </a:effectLst>
                <a:latin typeface="Calibri"/>
              </a:rPr>
              <a:t>Contact me at:</a:t>
            </a:r>
          </a:p>
          <a:p>
            <a:pPr algn="l" fontAlgn="auto">
              <a:lnSpc>
                <a:spcPts val="4060"/>
              </a:lnSpc>
              <a:spcAft>
                <a:spcPts val="0"/>
              </a:spcAft>
            </a:pPr>
            <a:r>
              <a:rPr lang="en-US" sz="2000" spc="100" dirty="0" smtClean="0">
                <a:solidFill>
                  <a:schemeClr val="bg1"/>
                </a:solidFill>
                <a:effectLst>
                  <a:outerShdw blurRad="38100" dist="38100" dir="2700000" algn="tl">
                    <a:srgbClr val="000000">
                      <a:alpha val="43137"/>
                    </a:srgbClr>
                  </a:outerShdw>
                </a:effectLst>
                <a:latin typeface="Calibri"/>
              </a:rPr>
              <a:t>Andrew.W.Hait@census.gov</a:t>
            </a:r>
            <a:endParaRPr lang="en-US" sz="2000" spc="100" dirty="0">
              <a:solidFill>
                <a:schemeClr val="bg1"/>
              </a:solidFill>
              <a:effectLst>
                <a:outerShdw blurRad="38100" dist="38100" dir="2700000" algn="tl">
                  <a:srgbClr val="000000">
                    <a:alpha val="43137"/>
                  </a:srgbClr>
                </a:outerShdw>
              </a:effectLst>
              <a:latin typeface="Calibri"/>
            </a:endParaRPr>
          </a:p>
          <a:p>
            <a:pPr algn="l" fontAlgn="auto">
              <a:lnSpc>
                <a:spcPts val="4060"/>
              </a:lnSpc>
              <a:spcAft>
                <a:spcPts val="0"/>
              </a:spcAft>
            </a:pPr>
            <a:r>
              <a:rPr lang="en-US" sz="2000" spc="100" dirty="0">
                <a:solidFill>
                  <a:schemeClr val="accent4"/>
                </a:solidFill>
                <a:effectLst>
                  <a:outerShdw blurRad="38100" dist="38100" dir="2700000" algn="tl">
                    <a:srgbClr val="000000">
                      <a:alpha val="43137"/>
                    </a:srgbClr>
                  </a:outerShdw>
                </a:effectLst>
                <a:latin typeface="Calibri"/>
              </a:rPr>
              <a:t>(</a:t>
            </a:r>
            <a:r>
              <a:rPr lang="en-US" sz="2000" spc="100" dirty="0" smtClean="0">
                <a:solidFill>
                  <a:schemeClr val="accent4"/>
                </a:solidFill>
                <a:effectLst>
                  <a:outerShdw blurRad="38100" dist="38100" dir="2700000" algn="tl">
                    <a:srgbClr val="000000">
                      <a:alpha val="43137"/>
                    </a:srgbClr>
                  </a:outerShdw>
                </a:effectLst>
                <a:latin typeface="Calibri"/>
              </a:rPr>
              <a:t>301)763-6747</a:t>
            </a:r>
          </a:p>
          <a:p>
            <a:pPr algn="l" fontAlgn="auto">
              <a:lnSpc>
                <a:spcPts val="4060"/>
              </a:lnSpc>
              <a:spcAft>
                <a:spcPts val="0"/>
              </a:spcAft>
            </a:pPr>
            <a:endParaRPr lang="en-US" sz="2000" spc="100" dirty="0" smtClean="0">
              <a:solidFill>
                <a:schemeClr val="accent4"/>
              </a:solidFill>
              <a:effectLst>
                <a:outerShdw blurRad="38100" dist="38100" dir="2700000" algn="tl">
                  <a:srgbClr val="000000">
                    <a:alpha val="43137"/>
                  </a:srgbClr>
                </a:outerShdw>
              </a:effectLst>
              <a:latin typeface="Calibri"/>
            </a:endParaRPr>
          </a:p>
          <a:p>
            <a:pPr algn="l" fontAlgn="auto">
              <a:lnSpc>
                <a:spcPts val="4060"/>
              </a:lnSpc>
              <a:spcAft>
                <a:spcPts val="0"/>
              </a:spcAft>
            </a:pPr>
            <a:endParaRPr lang="en-US" sz="2000" spc="100" dirty="0" smtClean="0">
              <a:solidFill>
                <a:schemeClr val="accent6">
                  <a:lumMod val="75000"/>
                </a:schemeClr>
              </a:solidFill>
              <a:effectLst>
                <a:outerShdw blurRad="38100" dist="38100" dir="2700000" algn="tl">
                  <a:srgbClr val="000000">
                    <a:alpha val="43137"/>
                  </a:srgbClr>
                </a:outerShdw>
              </a:effectLst>
              <a:latin typeface="Calibri"/>
            </a:endParaRPr>
          </a:p>
        </p:txBody>
      </p:sp>
      <p:sp>
        <p:nvSpPr>
          <p:cNvPr id="14" name="TextBox 13">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dirty="0" smtClean="0"/>
              <a:t>26</a:t>
            </a:r>
            <a:endParaRPr lang="en-US" sz="1050" dirty="0">
              <a:latin typeface="+mn-lt"/>
            </a:endParaRPr>
          </a:p>
        </p:txBody>
      </p:sp>
    </p:spTree>
    <p:extLst>
      <p:ext uri="{BB962C8B-B14F-4D97-AF65-F5344CB8AC3E}">
        <p14:creationId xmlns:p14="http://schemas.microsoft.com/office/powerpoint/2010/main" val="385624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632" b="-503"/>
          <a:stretch/>
        </p:blipFill>
        <p:spPr>
          <a:xfrm>
            <a:off x="0" y="0"/>
            <a:ext cx="6537714" cy="4296578"/>
          </a:xfrm>
          <a:prstGeom prst="rect">
            <a:avLst/>
          </a:prstGeom>
        </p:spPr>
      </p:pic>
      <p:sp>
        <p:nvSpPr>
          <p:cNvPr id="11" name="Rectangle 10"/>
          <p:cNvSpPr/>
          <p:nvPr/>
        </p:nvSpPr>
        <p:spPr>
          <a:xfrm>
            <a:off x="0" y="12121"/>
            <a:ext cx="12192000" cy="5956418"/>
          </a:xfrm>
          <a:prstGeom prst="rect">
            <a:avLst/>
          </a:prstGeom>
          <a:gradFill flip="none" rotWithShape="1">
            <a:gsLst>
              <a:gs pos="44000">
                <a:srgbClr val="162E48"/>
              </a:gs>
              <a:gs pos="62000">
                <a:schemeClr val="bg1">
                  <a:lumMod val="85000"/>
                  <a:alpha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
        <p:nvSpPr>
          <p:cNvPr id="12" name="Rectangle 11"/>
          <p:cNvSpPr/>
          <p:nvPr/>
        </p:nvSpPr>
        <p:spPr>
          <a:xfrm>
            <a:off x="6086086" y="-1327"/>
            <a:ext cx="6105914" cy="3578147"/>
          </a:xfrm>
          <a:prstGeom prst="rect">
            <a:avLst/>
          </a:prstGeom>
          <a:gradFill flip="none" rotWithShape="1">
            <a:gsLst>
              <a:gs pos="28000">
                <a:srgbClr val="162E48"/>
              </a:gs>
              <a:gs pos="81000">
                <a:schemeClr val="bg1">
                  <a:lumMod val="75000"/>
                  <a:alpha val="8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sp>
        <p:nvSpPr>
          <p:cNvPr id="13" name="Content Placeholder 9"/>
          <p:cNvSpPr txBox="1">
            <a:spLocks/>
          </p:cNvSpPr>
          <p:nvPr/>
        </p:nvSpPr>
        <p:spPr>
          <a:xfrm>
            <a:off x="456132" y="4163239"/>
            <a:ext cx="11045479" cy="1910485"/>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800"/>
              </a:spcAft>
              <a:buFont typeface="Arial" panose="020B0604020202020204" pitchFamily="34" charset="0"/>
              <a:buChar char="•"/>
              <a:defRPr/>
            </a:pPr>
            <a:r>
              <a:rPr lang="en-US" sz="1700" dirty="0">
                <a:solidFill>
                  <a:prstClr val="white"/>
                </a:solidFill>
                <a:effectLst>
                  <a:outerShdw blurRad="38100" dist="38100" dir="2700000" algn="tl">
                    <a:srgbClr val="000000">
                      <a:alpha val="43137"/>
                    </a:srgbClr>
                  </a:outerShdw>
                </a:effectLst>
              </a:rPr>
              <a:t>Census Bureau Economic Surveys are a key source for official statistics companies can use: </a:t>
            </a:r>
          </a:p>
          <a:p>
            <a:pPr lvl="1" fontAlgn="auto">
              <a:spcBef>
                <a:spcPts val="0"/>
              </a:spcBef>
              <a:spcAft>
                <a:spcPts val="800"/>
              </a:spcAft>
              <a:buFont typeface="Calibri" panose="020F0502020204030204" pitchFamily="34" charset="0"/>
              <a:buChar char="–"/>
              <a:defRPr/>
            </a:pPr>
            <a:r>
              <a:rPr lang="en-US" sz="1700" dirty="0">
                <a:solidFill>
                  <a:prstClr val="white"/>
                </a:solidFill>
              </a:rPr>
              <a:t>Monthly and Quarterly are small sample surveys that provide the most </a:t>
            </a:r>
            <a:r>
              <a:rPr lang="en-US" sz="1700" b="1" dirty="0">
                <a:solidFill>
                  <a:srgbClr val="FF0000"/>
                </a:solidFill>
              </a:rPr>
              <a:t>TIMELY </a:t>
            </a:r>
            <a:r>
              <a:rPr lang="en-US" sz="1700" dirty="0">
                <a:solidFill>
                  <a:prstClr val="white"/>
                </a:solidFill>
              </a:rPr>
              <a:t>data available</a:t>
            </a:r>
          </a:p>
          <a:p>
            <a:pPr lvl="1" fontAlgn="auto">
              <a:spcBef>
                <a:spcPts val="0"/>
              </a:spcBef>
              <a:spcAft>
                <a:spcPts val="800"/>
              </a:spcAft>
              <a:buFont typeface="Calibri" panose="020F0502020204030204" pitchFamily="34" charset="0"/>
              <a:buChar char="–"/>
              <a:defRPr/>
            </a:pPr>
            <a:r>
              <a:rPr lang="en-US" sz="1700" dirty="0">
                <a:solidFill>
                  <a:prstClr val="white"/>
                </a:solidFill>
              </a:rPr>
              <a:t>Annual surveys have larger samples and provide the most up-to-date </a:t>
            </a:r>
            <a:r>
              <a:rPr lang="en-US" sz="1700" b="1" dirty="0">
                <a:solidFill>
                  <a:srgbClr val="3B983C"/>
                </a:solidFill>
              </a:rPr>
              <a:t>TREND</a:t>
            </a:r>
            <a:r>
              <a:rPr lang="en-US" sz="1700" dirty="0">
                <a:solidFill>
                  <a:prstClr val="white"/>
                </a:solidFill>
              </a:rPr>
              <a:t> data available</a:t>
            </a:r>
          </a:p>
          <a:p>
            <a:pPr lvl="1" fontAlgn="auto">
              <a:spcBef>
                <a:spcPts val="0"/>
              </a:spcBef>
              <a:spcAft>
                <a:spcPts val="800"/>
              </a:spcAft>
              <a:buFont typeface="Calibri" panose="020F0502020204030204" pitchFamily="34" charset="0"/>
              <a:buChar char="–"/>
              <a:defRPr/>
            </a:pPr>
            <a:r>
              <a:rPr lang="en-US" sz="1700" dirty="0">
                <a:solidFill>
                  <a:prstClr val="white"/>
                </a:solidFill>
              </a:rPr>
              <a:t>Every 5 years, the Economic Census measures all businesses and provides the most </a:t>
            </a:r>
            <a:r>
              <a:rPr lang="en-US" sz="1700" b="1" dirty="0">
                <a:solidFill>
                  <a:srgbClr val="509BD7"/>
                </a:solidFill>
              </a:rPr>
              <a:t>COMPREHENSIVE</a:t>
            </a:r>
            <a:r>
              <a:rPr lang="en-US" sz="1700" dirty="0">
                <a:solidFill>
                  <a:prstClr val="white"/>
                </a:solidFill>
              </a:rPr>
              <a:t> data available </a:t>
            </a:r>
          </a:p>
          <a:p>
            <a:pPr fontAlgn="auto">
              <a:spcBef>
                <a:spcPts val="0"/>
              </a:spcBef>
              <a:spcAft>
                <a:spcPts val="800"/>
              </a:spcAft>
              <a:buFont typeface="Arial" panose="020B0604020202020204" pitchFamily="34" charset="0"/>
              <a:buChar char="•"/>
              <a:defRPr/>
            </a:pPr>
            <a:r>
              <a:rPr lang="en-US" sz="1700" dirty="0">
                <a:solidFill>
                  <a:prstClr val="white"/>
                </a:solidFill>
                <a:effectLst>
                  <a:outerShdw blurRad="38100" dist="38100" dir="2700000" algn="tl">
                    <a:srgbClr val="000000">
                      <a:alpha val="43137"/>
                    </a:srgbClr>
                  </a:outerShdw>
                </a:effectLst>
              </a:rPr>
              <a:t>These surveys set the standard for U.S. economic statistics, and are fueled by the data provided by individual businesses</a:t>
            </a:r>
          </a:p>
        </p:txBody>
      </p:sp>
      <p:sp>
        <p:nvSpPr>
          <p:cNvPr id="21" name="Isosceles Triangle 10">
            <a:extLst>
              <a:ext uri="{FF2B5EF4-FFF2-40B4-BE49-F238E27FC236}">
                <a16:creationId xmlns:a16="http://schemas.microsoft.com/office/drawing/2014/main" id="{24BB7DE5-42C9-F746-A183-11A066D6B549}"/>
              </a:ext>
            </a:extLst>
          </p:cNvPr>
          <p:cNvSpPr/>
          <p:nvPr/>
        </p:nvSpPr>
        <p:spPr>
          <a:xfrm>
            <a:off x="8302339" y="538415"/>
            <a:ext cx="1659463" cy="1363163"/>
          </a:xfrm>
          <a:prstGeom prst="triangle">
            <a:avLst>
              <a:gd name="adj" fmla="val 49186"/>
            </a:avLst>
          </a:prstGeom>
          <a:solidFill>
            <a:srgbClr val="BA37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1440" rIns="0" rtlCol="0" anchor="ctr"/>
          <a:lstStyle/>
          <a:p>
            <a:pPr algn="ctr" eaLnBrk="1" fontAlgn="auto" hangingPunct="1">
              <a:spcBef>
                <a:spcPts val="0"/>
              </a:spcBef>
              <a:spcAft>
                <a:spcPts val="0"/>
              </a:spcAft>
              <a:defRPr/>
            </a:pPr>
            <a:r>
              <a:rPr lang="en-US" sz="1300" b="1" dirty="0">
                <a:solidFill>
                  <a:prstClr val="white"/>
                </a:solidFill>
              </a:rPr>
              <a:t>Monthly </a:t>
            </a:r>
          </a:p>
          <a:p>
            <a:pPr algn="ctr" eaLnBrk="1" fontAlgn="auto" hangingPunct="1">
              <a:spcBef>
                <a:spcPts val="0"/>
              </a:spcBef>
              <a:spcAft>
                <a:spcPts val="0"/>
              </a:spcAft>
              <a:defRPr/>
            </a:pPr>
            <a:r>
              <a:rPr lang="en-US" sz="1300" b="1" dirty="0">
                <a:solidFill>
                  <a:prstClr val="white"/>
                </a:solidFill>
              </a:rPr>
              <a:t>and Quarterly </a:t>
            </a:r>
          </a:p>
          <a:p>
            <a:pPr algn="ctr" eaLnBrk="1" fontAlgn="auto" hangingPunct="1">
              <a:spcBef>
                <a:spcPts val="0"/>
              </a:spcBef>
              <a:spcAft>
                <a:spcPts val="0"/>
              </a:spcAft>
              <a:defRPr/>
            </a:pPr>
            <a:r>
              <a:rPr lang="en-US" sz="1300" b="1" dirty="0">
                <a:solidFill>
                  <a:prstClr val="white"/>
                </a:solidFill>
              </a:rPr>
              <a:t>Surveys</a:t>
            </a:r>
          </a:p>
          <a:p>
            <a:pPr algn="ctr" eaLnBrk="1" fontAlgn="auto" hangingPunct="1">
              <a:spcBef>
                <a:spcPts val="0"/>
              </a:spcBef>
              <a:spcAft>
                <a:spcPts val="0"/>
              </a:spcAft>
              <a:defRPr/>
            </a:pPr>
            <a:endParaRPr lang="en-US" sz="1300" dirty="0">
              <a:solidFill>
                <a:prstClr val="white"/>
              </a:solidFill>
            </a:endParaRPr>
          </a:p>
        </p:txBody>
      </p:sp>
      <p:sp>
        <p:nvSpPr>
          <p:cNvPr id="22" name="Trapezoid 21">
            <a:extLst>
              <a:ext uri="{FF2B5EF4-FFF2-40B4-BE49-F238E27FC236}">
                <a16:creationId xmlns:a16="http://schemas.microsoft.com/office/drawing/2014/main" id="{0A36185C-0019-8349-80B8-1B84796AB436}"/>
              </a:ext>
            </a:extLst>
          </p:cNvPr>
          <p:cNvSpPr/>
          <p:nvPr/>
        </p:nvSpPr>
        <p:spPr>
          <a:xfrm>
            <a:off x="7779915" y="1879239"/>
            <a:ext cx="2704311" cy="849454"/>
          </a:xfrm>
          <a:prstGeom prst="trapezoid">
            <a:avLst>
              <a:gd name="adj" fmla="val 62899"/>
            </a:avLst>
          </a:prstGeom>
          <a:solidFill>
            <a:srgbClr val="3B98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eaLnBrk="1" fontAlgn="auto" hangingPunct="1">
              <a:spcBef>
                <a:spcPts val="0"/>
              </a:spcBef>
              <a:spcAft>
                <a:spcPts val="0"/>
              </a:spcAft>
              <a:defRPr/>
            </a:pPr>
            <a:r>
              <a:rPr lang="en-US" sz="1300" b="1" dirty="0">
                <a:solidFill>
                  <a:prstClr val="white"/>
                </a:solidFill>
              </a:rPr>
              <a:t>Annual Surveys</a:t>
            </a:r>
          </a:p>
        </p:txBody>
      </p:sp>
      <p:sp>
        <p:nvSpPr>
          <p:cNvPr id="23" name="Trapezoid 22">
            <a:extLst>
              <a:ext uri="{FF2B5EF4-FFF2-40B4-BE49-F238E27FC236}">
                <a16:creationId xmlns:a16="http://schemas.microsoft.com/office/drawing/2014/main" id="{880044EF-8033-1448-82A1-3040640D78F2}"/>
              </a:ext>
            </a:extLst>
          </p:cNvPr>
          <p:cNvSpPr/>
          <p:nvPr/>
        </p:nvSpPr>
        <p:spPr>
          <a:xfrm>
            <a:off x="7256362" y="2728693"/>
            <a:ext cx="3751414" cy="849454"/>
          </a:xfrm>
          <a:prstGeom prst="trapezoid">
            <a:avLst>
              <a:gd name="adj" fmla="val 61792"/>
            </a:avLst>
          </a:prstGeom>
          <a:solidFill>
            <a:srgbClr val="509B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eaLnBrk="1" fontAlgn="auto" hangingPunct="1">
              <a:spcBef>
                <a:spcPts val="0"/>
              </a:spcBef>
              <a:spcAft>
                <a:spcPts val="0"/>
              </a:spcAft>
              <a:defRPr/>
            </a:pPr>
            <a:r>
              <a:rPr lang="en-US" sz="1300" b="1" dirty="0">
                <a:solidFill>
                  <a:prstClr val="white"/>
                </a:solidFill>
              </a:rPr>
              <a:t>Economic Census – Every 5 years</a:t>
            </a:r>
          </a:p>
        </p:txBody>
      </p:sp>
      <p:sp>
        <p:nvSpPr>
          <p:cNvPr id="15" name="Content Placeholder 9">
            <a:extLst>
              <a:ext uri="{FF2B5EF4-FFF2-40B4-BE49-F238E27FC236}">
                <a16:creationId xmlns:a16="http://schemas.microsoft.com/office/drawing/2014/main" id="{B818BE78-D66F-4E4B-8A6C-B44EA3625073}"/>
              </a:ext>
            </a:extLst>
          </p:cNvPr>
          <p:cNvSpPr txBox="1">
            <a:spLocks/>
          </p:cNvSpPr>
          <p:nvPr/>
        </p:nvSpPr>
        <p:spPr>
          <a:xfrm>
            <a:off x="335865" y="3510208"/>
            <a:ext cx="5414356" cy="623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600"/>
              </a:spcAft>
              <a:buNone/>
              <a:defRPr/>
            </a:pPr>
            <a:r>
              <a:rPr lang="en-US" b="1" dirty="0">
                <a:solidFill>
                  <a:prstClr val="white"/>
                </a:solidFill>
                <a:effectLst>
                  <a:outerShdw blurRad="38100" dist="38100" dir="2700000" algn="tl">
                    <a:srgbClr val="000000">
                      <a:alpha val="43137"/>
                    </a:srgbClr>
                  </a:outerShdw>
                </a:effectLst>
              </a:rPr>
              <a:t>Census Economic Surveys</a:t>
            </a:r>
            <a:endParaRPr lang="en-US" sz="1700" b="1" dirty="0">
              <a:solidFill>
                <a:prstClr val="white"/>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- 2017 EC </a:t>
            </a:r>
            <a:r>
              <a:rPr lang="en-US" sz="1050" dirty="0"/>
              <a:t>webinar | </a:t>
            </a:r>
            <a:r>
              <a:rPr lang="en-US" sz="1050" dirty="0" smtClean="0"/>
              <a:t>July 2020 </a:t>
            </a:r>
            <a:r>
              <a:rPr lang="en-US" sz="1050" dirty="0"/>
              <a:t>|  </a:t>
            </a:r>
            <a:r>
              <a:rPr lang="en-US" sz="1050" dirty="0" smtClean="0"/>
              <a:t>3</a:t>
            </a:r>
            <a:endParaRPr lang="en-US" sz="1050" dirty="0">
              <a:latin typeface="+mn-lt"/>
            </a:endParaRPr>
          </a:p>
        </p:txBody>
      </p:sp>
    </p:spTree>
    <p:extLst>
      <p:ext uri="{BB962C8B-B14F-4D97-AF65-F5344CB8AC3E}">
        <p14:creationId xmlns:p14="http://schemas.microsoft.com/office/powerpoint/2010/main" val="285264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1"/>
          <p:cNvSpPr txBox="1">
            <a:spLocks/>
          </p:cNvSpPr>
          <p:nvPr/>
        </p:nvSpPr>
        <p:spPr>
          <a:xfrm>
            <a:off x="386505" y="1265274"/>
            <a:ext cx="7038387" cy="4654514"/>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Font typeface="Arial" charset="0"/>
              <a:buChar char="•"/>
            </a:pPr>
            <a:r>
              <a:rPr lang="en-US" sz="1800" dirty="0" smtClean="0">
                <a:cs typeface="Arial" panose="020B0604020202020204" pitchFamily="34" charset="0"/>
              </a:rPr>
              <a:t>NAICS: Every 2- thru 6-digit code covered by the Census Bureau</a:t>
            </a:r>
          </a:p>
          <a:p>
            <a:pPr lvl="1">
              <a:spcBef>
                <a:spcPts val="0"/>
              </a:spcBef>
              <a:spcAft>
                <a:spcPts val="1200"/>
              </a:spcAft>
              <a:buFont typeface="Arial" charset="0"/>
              <a:buChar char="•"/>
            </a:pPr>
            <a:r>
              <a:rPr lang="en-US" sz="1400" dirty="0" smtClean="0">
                <a:cs typeface="Arial" panose="020B0604020202020204" pitchFamily="34" charset="0"/>
              </a:rPr>
              <a:t>Excludes Agriculture (NAICS 11) and other selected types of business</a:t>
            </a:r>
            <a:r>
              <a:rPr lang="en-US" sz="1400" dirty="0">
                <a:cs typeface="Arial" panose="020B0604020202020204" pitchFamily="34" charset="0"/>
              </a:rPr>
              <a:t> </a:t>
            </a:r>
            <a:r>
              <a:rPr lang="en-US" sz="1400" dirty="0" smtClean="0">
                <a:cs typeface="Arial" panose="020B0604020202020204" pitchFamily="34" charset="0"/>
              </a:rPr>
              <a:t>(see </a:t>
            </a:r>
            <a:r>
              <a:rPr lang="en-US" sz="1200" dirty="0">
                <a:cs typeface="Arial" panose="020B0604020202020204" pitchFamily="34" charset="0"/>
                <a:hlinkClick r:id="rId3"/>
              </a:rPr>
              <a:t>https://www.census.gov/programs-surveys/economic-census/guidance/understanding-naics.html#par_textimage</a:t>
            </a:r>
            <a:r>
              <a:rPr lang="en-US" sz="1200" dirty="0" smtClean="0">
                <a:cs typeface="Arial" panose="020B0604020202020204" pitchFamily="34" charset="0"/>
              </a:rPr>
              <a:t> </a:t>
            </a:r>
            <a:r>
              <a:rPr lang="en-US" sz="1400" dirty="0" smtClean="0">
                <a:cs typeface="Arial" panose="020B0604020202020204" pitchFamily="34" charset="0"/>
              </a:rPr>
              <a:t>for full list of exclusions) </a:t>
            </a:r>
            <a:endParaRPr lang="en-US" sz="1400" dirty="0">
              <a:cs typeface="Arial" panose="020B0604020202020204" pitchFamily="34" charset="0"/>
            </a:endParaRPr>
          </a:p>
          <a:p>
            <a:pPr>
              <a:spcBef>
                <a:spcPts val="0"/>
              </a:spcBef>
              <a:spcAft>
                <a:spcPts val="1200"/>
              </a:spcAft>
              <a:buFont typeface="Arial" charset="0"/>
              <a:buChar char="•"/>
            </a:pPr>
            <a:r>
              <a:rPr lang="en-US" sz="1800" dirty="0" smtClean="0">
                <a:cs typeface="Arial" panose="020B0604020202020204" pitchFamily="34" charset="0"/>
              </a:rPr>
              <a:t>Geography: Provides data at the national, state, metro area, county, and place levels</a:t>
            </a:r>
            <a:endParaRPr lang="en-US" sz="1800" dirty="0">
              <a:cs typeface="Arial" panose="020B0604020202020204" pitchFamily="34" charset="0"/>
            </a:endParaRPr>
          </a:p>
          <a:p>
            <a:pPr>
              <a:spcBef>
                <a:spcPts val="0"/>
              </a:spcBef>
              <a:spcAft>
                <a:spcPts val="1200"/>
              </a:spcAft>
              <a:buFont typeface="Arial" charset="0"/>
              <a:buChar char="•"/>
            </a:pPr>
            <a:r>
              <a:rPr lang="en-US" sz="1800" dirty="0" smtClean="0">
                <a:cs typeface="Arial" panose="020B0604020202020204" pitchFamily="34" charset="0"/>
              </a:rPr>
              <a:t>Other Dimensions: Data by business size, Franchise status, etc.</a:t>
            </a:r>
          </a:p>
          <a:p>
            <a:pPr>
              <a:spcBef>
                <a:spcPts val="0"/>
              </a:spcBef>
              <a:spcAft>
                <a:spcPts val="1200"/>
              </a:spcAft>
              <a:buFont typeface="Arial" charset="0"/>
              <a:buChar char="•"/>
            </a:pPr>
            <a:r>
              <a:rPr lang="en-US" sz="1800" dirty="0" smtClean="0">
                <a:cs typeface="Arial" panose="020B0604020202020204" pitchFamily="34" charset="0"/>
              </a:rPr>
              <a:t>Over 200 data variables shown, including variables like the number of establishments, employment, payroll, and sales plus sector-specific variables (inventories, assets, expenses, etc.)</a:t>
            </a:r>
          </a:p>
          <a:p>
            <a:pPr>
              <a:spcBef>
                <a:spcPts val="0"/>
              </a:spcBef>
              <a:spcAft>
                <a:spcPts val="1200"/>
              </a:spcAft>
              <a:buFont typeface="Arial" charset="0"/>
              <a:buChar char="•"/>
            </a:pPr>
            <a:r>
              <a:rPr lang="en-US" sz="1800" dirty="0" smtClean="0">
                <a:cs typeface="Arial" panose="020B0604020202020204" pitchFamily="34" charset="0"/>
              </a:rPr>
              <a:t>Product Lines data</a:t>
            </a:r>
          </a:p>
          <a:p>
            <a:pPr>
              <a:spcBef>
                <a:spcPts val="0"/>
              </a:spcBef>
              <a:spcAft>
                <a:spcPts val="1200"/>
              </a:spcAft>
              <a:buFont typeface="Arial" charset="0"/>
              <a:buChar char="•"/>
            </a:pPr>
            <a:r>
              <a:rPr lang="en-US" sz="1800" dirty="0" smtClean="0">
                <a:cs typeface="Arial" panose="020B0604020202020204" pitchFamily="34" charset="0"/>
              </a:rPr>
              <a:t>Released </a:t>
            </a:r>
            <a:r>
              <a:rPr lang="en-US" sz="1800" dirty="0">
                <a:cs typeface="Arial" panose="020B0604020202020204" pitchFamily="34" charset="0"/>
              </a:rPr>
              <a:t>on </a:t>
            </a:r>
            <a:r>
              <a:rPr lang="en-US" sz="1800" dirty="0" smtClean="0">
                <a:cs typeface="Arial" panose="020B0604020202020204" pitchFamily="34" charset="0"/>
              </a:rPr>
              <a:t>data.census.gov</a:t>
            </a:r>
            <a:r>
              <a:rPr lang="en-US" sz="1800" dirty="0">
                <a:cs typeface="Arial" panose="020B0604020202020204" pitchFamily="34" charset="0"/>
              </a:rPr>
              <a:t>, </a:t>
            </a:r>
            <a:r>
              <a:rPr lang="en-US" sz="1800" i="1" dirty="0">
                <a:cs typeface="Arial" panose="020B0604020202020204" pitchFamily="34" charset="0"/>
              </a:rPr>
              <a:t>Census Business </a:t>
            </a:r>
            <a:r>
              <a:rPr lang="en-US" sz="1800" i="1" dirty="0" smtClean="0">
                <a:cs typeface="Arial" panose="020B0604020202020204" pitchFamily="34" charset="0"/>
              </a:rPr>
              <a:t>Builder, </a:t>
            </a:r>
            <a:r>
              <a:rPr lang="en-US" sz="1800" dirty="0" smtClean="0">
                <a:cs typeface="Arial" panose="020B0604020202020204" pitchFamily="34" charset="0"/>
              </a:rPr>
              <a:t>and </a:t>
            </a:r>
            <a:r>
              <a:rPr lang="en-US" sz="1800" dirty="0">
                <a:cs typeface="Arial" panose="020B0604020202020204" pitchFamily="34" charset="0"/>
              </a:rPr>
              <a:t>other Census </a:t>
            </a:r>
            <a:r>
              <a:rPr lang="en-US" sz="1800" dirty="0" smtClean="0">
                <a:cs typeface="Arial" panose="020B0604020202020204" pitchFamily="34" charset="0"/>
              </a:rPr>
              <a:t>tools</a:t>
            </a:r>
            <a:endParaRPr lang="en-US" sz="1800" dirty="0">
              <a:cs typeface="Arial" panose="020B0604020202020204" pitchFamily="34" charset="0"/>
            </a:endParaRPr>
          </a:p>
        </p:txBody>
      </p:sp>
      <p:sp>
        <p:nvSpPr>
          <p:cNvPr id="11" name="Title 10"/>
          <p:cNvSpPr txBox="1">
            <a:spLocks/>
          </p:cNvSpPr>
          <p:nvPr/>
        </p:nvSpPr>
        <p:spPr>
          <a:xfrm>
            <a:off x="581464" y="370023"/>
            <a:ext cx="6237549" cy="55555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fontAlgn="auto">
              <a:spcAft>
                <a:spcPts val="0"/>
              </a:spcAft>
            </a:pPr>
            <a:r>
              <a:rPr lang="en-US" sz="3400" dirty="0">
                <a:solidFill>
                  <a:srgbClr val="1E2F4D"/>
                </a:solidFill>
                <a:latin typeface="Calibri"/>
              </a:rPr>
              <a:t>The </a:t>
            </a:r>
            <a:r>
              <a:rPr lang="en-US" sz="3400" i="1" dirty="0" smtClean="0">
                <a:solidFill>
                  <a:srgbClr val="1E2F4D"/>
                </a:solidFill>
                <a:latin typeface="Calibri"/>
              </a:rPr>
              <a:t>Economic </a:t>
            </a:r>
            <a:r>
              <a:rPr lang="en-US" sz="3400" i="1" dirty="0">
                <a:solidFill>
                  <a:srgbClr val="1E2F4D"/>
                </a:solidFill>
                <a:latin typeface="Calibri"/>
              </a:rPr>
              <a:t>Census (EC)</a:t>
            </a:r>
            <a:endParaRPr lang="en-US" sz="3200" i="1" dirty="0">
              <a:solidFill>
                <a:srgbClr val="1E2F4D"/>
              </a:solidFill>
              <a:latin typeface="Calibri"/>
            </a:endParaRPr>
          </a:p>
        </p:txBody>
      </p:sp>
      <p:sp>
        <p:nvSpPr>
          <p:cNvPr id="17" name="Content Placeholder 11"/>
          <p:cNvSpPr txBox="1">
            <a:spLocks/>
          </p:cNvSpPr>
          <p:nvPr/>
        </p:nvSpPr>
        <p:spPr>
          <a:xfrm>
            <a:off x="1949302" y="954588"/>
            <a:ext cx="4338084" cy="917221"/>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800"/>
              </a:spcAft>
              <a:buNone/>
              <a:defRPr/>
            </a:pPr>
            <a:endParaRPr lang="en-US" sz="1600" dirty="0"/>
          </a:p>
        </p:txBody>
      </p:sp>
      <p:sp>
        <p:nvSpPr>
          <p:cNvPr id="19" name="Content Placeholder 11"/>
          <p:cNvSpPr txBox="1">
            <a:spLocks/>
          </p:cNvSpPr>
          <p:nvPr/>
        </p:nvSpPr>
        <p:spPr>
          <a:xfrm>
            <a:off x="1736652" y="881632"/>
            <a:ext cx="4327451" cy="153769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800"/>
              </a:spcAft>
              <a:buNone/>
            </a:pPr>
            <a:endParaRPr lang="en-US" sz="1600" dirty="0">
              <a:solidFill>
                <a:srgbClr val="5E8EB4"/>
              </a:solidFill>
            </a:endParaRPr>
          </a:p>
        </p:txBody>
      </p:sp>
      <p:sp>
        <p:nvSpPr>
          <p:cNvPr id="20" name="Content Placeholder 11"/>
          <p:cNvSpPr txBox="1">
            <a:spLocks/>
          </p:cNvSpPr>
          <p:nvPr/>
        </p:nvSpPr>
        <p:spPr>
          <a:xfrm>
            <a:off x="1736650" y="5372267"/>
            <a:ext cx="4550736" cy="76885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t/>
            </a:r>
            <a:br>
              <a:rPr lang="en-US" sz="1600" dirty="0"/>
            </a:br>
            <a:endParaRPr lang="en-US" sz="1600" dirty="0">
              <a:solidFill>
                <a:srgbClr val="172F48"/>
              </a:solidFill>
            </a:endParaRPr>
          </a:p>
        </p:txBody>
      </p:sp>
      <p:sp>
        <p:nvSpPr>
          <p:cNvPr id="13" name="Rectangle 12"/>
          <p:cNvSpPr/>
          <p:nvPr/>
        </p:nvSpPr>
        <p:spPr>
          <a:xfrm>
            <a:off x="7539368" y="0"/>
            <a:ext cx="4652632" cy="6161826"/>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4"/>
          <a:stretch>
            <a:fillRect/>
          </a:stretch>
        </p:blipFill>
        <p:spPr>
          <a:xfrm>
            <a:off x="8308346" y="2919916"/>
            <a:ext cx="3086683" cy="3070394"/>
          </a:xfrm>
          <a:prstGeom prst="rect">
            <a:avLst/>
          </a:prstGeom>
        </p:spPr>
      </p:pic>
      <p:pic>
        <p:nvPicPr>
          <p:cNvPr id="4" name="Picture 3"/>
          <p:cNvPicPr>
            <a:picLocks noChangeAspect="1"/>
          </p:cNvPicPr>
          <p:nvPr/>
        </p:nvPicPr>
        <p:blipFill>
          <a:blip r:embed="rId5"/>
          <a:stretch>
            <a:fillRect/>
          </a:stretch>
        </p:blipFill>
        <p:spPr>
          <a:xfrm>
            <a:off x="7748224" y="100516"/>
            <a:ext cx="4329300" cy="2718884"/>
          </a:xfrm>
          <a:prstGeom prst="rect">
            <a:avLst/>
          </a:prstGeom>
        </p:spPr>
      </p:pic>
      <p:sp>
        <p:nvSpPr>
          <p:cNvPr id="12" name="TextBox 11">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- 2017 EC </a:t>
            </a:r>
            <a:r>
              <a:rPr lang="en-US" sz="1050" dirty="0"/>
              <a:t>webinar | </a:t>
            </a:r>
            <a:r>
              <a:rPr lang="en-US" sz="1050" dirty="0" smtClean="0"/>
              <a:t>July 2020 </a:t>
            </a:r>
            <a:r>
              <a:rPr lang="en-US" sz="1050" dirty="0"/>
              <a:t>|  </a:t>
            </a:r>
            <a:r>
              <a:rPr lang="en-US" sz="1050" dirty="0" smtClean="0"/>
              <a:t>4</a:t>
            </a:r>
            <a:endParaRPr lang="en-US" sz="1050" dirty="0">
              <a:latin typeface="+mn-lt"/>
            </a:endParaRPr>
          </a:p>
        </p:txBody>
      </p:sp>
    </p:spTree>
    <p:extLst>
      <p:ext uri="{BB962C8B-B14F-4D97-AF65-F5344CB8AC3E}">
        <p14:creationId xmlns:p14="http://schemas.microsoft.com/office/powerpoint/2010/main" val="266604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7F7085-692D-D849-AAFE-31F86A46FD81}"/>
              </a:ext>
            </a:extLst>
          </p:cNvPr>
          <p:cNvSpPr txBox="1"/>
          <p:nvPr/>
        </p:nvSpPr>
        <p:spPr>
          <a:xfrm>
            <a:off x="7884115" y="6324058"/>
            <a:ext cx="4073563" cy="253916"/>
          </a:xfrm>
          <a:prstGeom prst="rect">
            <a:avLst/>
          </a:prstGeom>
          <a:noFill/>
        </p:spPr>
        <p:txBody>
          <a:bodyPr wrap="square" rtlCol="0">
            <a:spAutoFit/>
          </a:bodyPr>
          <a:lstStyle/>
          <a:p>
            <a:pPr algn="r"/>
            <a:r>
              <a:rPr lang="en-US" sz="1050" dirty="0" smtClean="0"/>
              <a:t>TX SDC - 2017 EC </a:t>
            </a:r>
            <a:r>
              <a:rPr lang="en-US" sz="1050" dirty="0"/>
              <a:t>webinar | </a:t>
            </a:r>
            <a:r>
              <a:rPr lang="en-US" sz="1050" dirty="0" smtClean="0"/>
              <a:t>July 2020 |  5</a:t>
            </a:r>
            <a:endParaRPr lang="en-US" sz="1050" dirty="0"/>
          </a:p>
        </p:txBody>
      </p:sp>
      <p:pic>
        <p:nvPicPr>
          <p:cNvPr id="5" name="Picture 4"/>
          <p:cNvPicPr>
            <a:picLocks noChangeAspect="1"/>
          </p:cNvPicPr>
          <p:nvPr/>
        </p:nvPicPr>
        <p:blipFill>
          <a:blip r:embed="rId3"/>
          <a:stretch>
            <a:fillRect/>
          </a:stretch>
        </p:blipFill>
        <p:spPr>
          <a:xfrm>
            <a:off x="493332" y="181256"/>
            <a:ext cx="5448772" cy="5456393"/>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6424397" y="337121"/>
            <a:ext cx="5387807" cy="5875529"/>
          </a:xfrm>
          <a:prstGeom prst="rect">
            <a:avLst/>
          </a:prstGeom>
          <a:ln>
            <a:solidFill>
              <a:schemeClr val="accent1"/>
            </a:solidFill>
          </a:ln>
        </p:spPr>
      </p:pic>
      <p:sp>
        <p:nvSpPr>
          <p:cNvPr id="9" name="Rectangle 8"/>
          <p:cNvSpPr/>
          <p:nvPr/>
        </p:nvSpPr>
        <p:spPr>
          <a:xfrm>
            <a:off x="2083614" y="5779265"/>
            <a:ext cx="4244451" cy="923330"/>
          </a:xfrm>
          <a:prstGeom prst="rect">
            <a:avLst/>
          </a:prstGeom>
          <a:ln>
            <a:solidFill>
              <a:srgbClr val="C00000"/>
            </a:solidFill>
          </a:ln>
        </p:spPr>
        <p:txBody>
          <a:bodyPr wrap="square">
            <a:spAutoFit/>
          </a:bodyPr>
          <a:lstStyle/>
          <a:p>
            <a:r>
              <a:rPr lang="en-US" dirty="0" smtClean="0">
                <a:hlinkClick r:id="rId5"/>
              </a:rPr>
              <a:t>https</a:t>
            </a:r>
            <a:r>
              <a:rPr lang="en-US" dirty="0">
                <a:hlinkClick r:id="rId5"/>
              </a:rPr>
              <a:t>://www.census.gov/programs-surveys/economic-census/about/release-schedules.html</a:t>
            </a:r>
            <a:endParaRPr lang="en-US" dirty="0"/>
          </a:p>
        </p:txBody>
      </p:sp>
    </p:spTree>
    <p:extLst>
      <p:ext uri="{BB962C8B-B14F-4D97-AF65-F5344CB8AC3E}">
        <p14:creationId xmlns:p14="http://schemas.microsoft.com/office/powerpoint/2010/main" val="358274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581464" y="370023"/>
            <a:ext cx="8500191" cy="59380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2017 Economic Census GAS Release Resources</a:t>
            </a:r>
            <a:endParaRPr kumimoji="0" lang="en-US" sz="3400" b="1" i="0"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4" name="TextBox 3">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6</a:t>
            </a:r>
            <a:endParaRPr lang="en-US" sz="1050" dirty="0">
              <a:latin typeface="+mn-lt"/>
            </a:endParaRPr>
          </a:p>
        </p:txBody>
      </p:sp>
      <p:pic>
        <p:nvPicPr>
          <p:cNvPr id="2" name="Picture 1"/>
          <p:cNvPicPr>
            <a:picLocks noChangeAspect="1"/>
          </p:cNvPicPr>
          <p:nvPr/>
        </p:nvPicPr>
        <p:blipFill>
          <a:blip r:embed="rId3"/>
          <a:stretch>
            <a:fillRect/>
          </a:stretch>
        </p:blipFill>
        <p:spPr>
          <a:xfrm>
            <a:off x="402574" y="2308773"/>
            <a:ext cx="5692633" cy="2011854"/>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1492304" y="4655127"/>
            <a:ext cx="5094101" cy="1118447"/>
          </a:xfrm>
          <a:prstGeom prst="rect">
            <a:avLst/>
          </a:prstGeom>
          <a:ln>
            <a:solidFill>
              <a:schemeClr val="accent1"/>
            </a:solidFill>
          </a:ln>
        </p:spPr>
      </p:pic>
      <p:sp>
        <p:nvSpPr>
          <p:cNvPr id="6" name="Rectangle 5"/>
          <p:cNvSpPr/>
          <p:nvPr/>
        </p:nvSpPr>
        <p:spPr>
          <a:xfrm>
            <a:off x="935509" y="1298327"/>
            <a:ext cx="5434118" cy="646331"/>
          </a:xfrm>
          <a:prstGeom prst="rect">
            <a:avLst/>
          </a:prstGeom>
          <a:ln>
            <a:solidFill>
              <a:srgbClr val="C00000"/>
            </a:solidFill>
          </a:ln>
        </p:spPr>
        <p:txBody>
          <a:bodyPr wrap="square">
            <a:spAutoFit/>
          </a:bodyPr>
          <a:lstStyle/>
          <a:p>
            <a:r>
              <a:rPr lang="en-US" dirty="0">
                <a:hlinkClick r:id="rId5"/>
              </a:rPr>
              <a:t>https://</a:t>
            </a:r>
            <a:r>
              <a:rPr lang="en-US" dirty="0" smtClean="0">
                <a:hlinkClick r:id="rId5"/>
              </a:rPr>
              <a:t>www.census.gov/programs-surveys/economic-census/news-updates/releases.html</a:t>
            </a:r>
            <a:r>
              <a:rPr lang="en-US" dirty="0" smtClean="0"/>
              <a:t> </a:t>
            </a:r>
            <a:endParaRPr lang="en-US" dirty="0"/>
          </a:p>
        </p:txBody>
      </p:sp>
      <p:pic>
        <p:nvPicPr>
          <p:cNvPr id="9" name="Picture 8"/>
          <p:cNvPicPr>
            <a:picLocks noChangeAspect="1"/>
          </p:cNvPicPr>
          <p:nvPr/>
        </p:nvPicPr>
        <p:blipFill>
          <a:blip r:embed="rId6"/>
          <a:stretch>
            <a:fillRect/>
          </a:stretch>
        </p:blipFill>
        <p:spPr>
          <a:xfrm>
            <a:off x="6729894" y="963827"/>
            <a:ext cx="5175569" cy="5150953"/>
          </a:xfrm>
          <a:prstGeom prst="rect">
            <a:avLst/>
          </a:prstGeom>
        </p:spPr>
      </p:pic>
    </p:spTree>
    <p:extLst>
      <p:ext uri="{BB962C8B-B14F-4D97-AF65-F5344CB8AC3E}">
        <p14:creationId xmlns:p14="http://schemas.microsoft.com/office/powerpoint/2010/main" val="72986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581464" y="370023"/>
            <a:ext cx="8144247" cy="593804"/>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Key Changes in the 2017 Economic Census</a:t>
            </a:r>
            <a:endParaRPr kumimoji="0" lang="en-US" sz="3400" b="1" i="0"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0" name="Content Placeholder 2"/>
          <p:cNvSpPr txBox="1">
            <a:spLocks/>
          </p:cNvSpPr>
          <p:nvPr/>
        </p:nvSpPr>
        <p:spPr>
          <a:xfrm>
            <a:off x="838200" y="1268627"/>
            <a:ext cx="10515600" cy="46670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00000"/>
                </a:solidFill>
              </a:rPr>
              <a:t>Geographic area </a:t>
            </a:r>
            <a:r>
              <a:rPr lang="en-US" dirty="0" smtClean="0"/>
              <a:t>changes (counties, places, metros)</a:t>
            </a:r>
          </a:p>
          <a:p>
            <a:pPr lvl="1"/>
            <a:r>
              <a:rPr lang="en-US" dirty="0" smtClean="0"/>
              <a:t>No ZIP Code data (see ZIP Code Business Patterns)</a:t>
            </a:r>
          </a:p>
          <a:p>
            <a:pPr lvl="1"/>
            <a:r>
              <a:rPr lang="en-US" dirty="0" smtClean="0"/>
              <a:t>No Place data for Manufacturing</a:t>
            </a:r>
          </a:p>
          <a:p>
            <a:r>
              <a:rPr lang="en-US" dirty="0" smtClean="0">
                <a:solidFill>
                  <a:srgbClr val="C00000"/>
                </a:solidFill>
              </a:rPr>
              <a:t>North American Industry Classification System (NAICS)</a:t>
            </a:r>
            <a:r>
              <a:rPr lang="en-US" dirty="0" smtClean="0"/>
              <a:t> changes</a:t>
            </a:r>
          </a:p>
          <a:p>
            <a:r>
              <a:rPr lang="en-US" dirty="0" smtClean="0"/>
              <a:t>The New North American Product Classification System (NAPCS) (replaces old “Product Lines” tables)</a:t>
            </a:r>
          </a:p>
          <a:p>
            <a:r>
              <a:rPr lang="en-US" dirty="0" smtClean="0"/>
              <a:t>Other changes, including:</a:t>
            </a:r>
          </a:p>
          <a:p>
            <a:pPr lvl="1"/>
            <a:r>
              <a:rPr lang="en-US" dirty="0" smtClean="0">
                <a:solidFill>
                  <a:srgbClr val="C00000"/>
                </a:solidFill>
              </a:rPr>
              <a:t>New Disclosure Rules (and their impacts)</a:t>
            </a:r>
          </a:p>
          <a:p>
            <a:pPr lvl="1"/>
            <a:r>
              <a:rPr lang="en-US" dirty="0" smtClean="0"/>
              <a:t>New Data.census.gov dissemination platform</a:t>
            </a:r>
          </a:p>
        </p:txBody>
      </p:sp>
      <p:sp>
        <p:nvSpPr>
          <p:cNvPr id="4" name="TextBox 3">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a:t>
            </a:r>
            <a:r>
              <a:rPr lang="en-US" sz="1050" dirty="0" smtClean="0"/>
              <a:t> webinar </a:t>
            </a:r>
            <a:r>
              <a:rPr lang="en-US" sz="1050" dirty="0"/>
              <a:t>| </a:t>
            </a:r>
            <a:r>
              <a:rPr lang="en-US" sz="1050" dirty="0" smtClean="0"/>
              <a:t>July 2020 </a:t>
            </a:r>
            <a:r>
              <a:rPr lang="en-US" sz="1050" dirty="0"/>
              <a:t>|  7</a:t>
            </a:r>
            <a:endParaRPr lang="en-US" sz="1050" dirty="0">
              <a:latin typeface="+mn-lt"/>
            </a:endParaRPr>
          </a:p>
        </p:txBody>
      </p:sp>
      <p:sp>
        <p:nvSpPr>
          <p:cNvPr id="5" name="TextBox 4"/>
          <p:cNvSpPr txBox="1"/>
          <p:nvPr/>
        </p:nvSpPr>
        <p:spPr>
          <a:xfrm>
            <a:off x="2240972" y="5476115"/>
            <a:ext cx="7710055" cy="646331"/>
          </a:xfrm>
          <a:prstGeom prst="rect">
            <a:avLst/>
          </a:prstGeom>
          <a:noFill/>
          <a:ln>
            <a:solidFill>
              <a:srgbClr val="C00000"/>
            </a:solidFill>
          </a:ln>
        </p:spPr>
        <p:txBody>
          <a:bodyPr wrap="square" rtlCol="0">
            <a:spAutoFit/>
          </a:bodyPr>
          <a:lstStyle/>
          <a:p>
            <a:pPr algn="ctr"/>
            <a:r>
              <a:rPr lang="en-US" dirty="0" smtClean="0"/>
              <a:t>For a summary of the key changes, view our </a:t>
            </a:r>
            <a:r>
              <a:rPr lang="en-US" dirty="0"/>
              <a:t>recorded webinar at </a:t>
            </a:r>
            <a:r>
              <a:rPr lang="en-US" dirty="0">
                <a:hlinkClick r:id="rId3"/>
              </a:rPr>
              <a:t>https://</a:t>
            </a:r>
            <a:r>
              <a:rPr lang="en-US" dirty="0" smtClean="0">
                <a:hlinkClick r:id="rId3"/>
              </a:rPr>
              <a:t>www.census.gov/data/academy/webinars/2019/2017-econ-census.html</a:t>
            </a:r>
            <a:endParaRPr lang="en-US" dirty="0"/>
          </a:p>
        </p:txBody>
      </p:sp>
    </p:spTree>
    <p:extLst>
      <p:ext uri="{BB962C8B-B14F-4D97-AF65-F5344CB8AC3E}">
        <p14:creationId xmlns:p14="http://schemas.microsoft.com/office/powerpoint/2010/main" val="213570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425302" y="195106"/>
            <a:ext cx="6422065" cy="1073521"/>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Geographic</a:t>
            </a:r>
            <a:r>
              <a:rPr kumimoji="0" lang="en-US" sz="3400" b="1" i="0" u="none" strike="noStrike" kern="1200" cap="none" spc="0" normalizeH="0" noProof="0" dirty="0" smtClean="0">
                <a:ln>
                  <a:noFill/>
                </a:ln>
                <a:solidFill>
                  <a:srgbClr val="1E2F4D"/>
                </a:solidFill>
                <a:effectLst/>
                <a:uLnTx/>
                <a:uFillTx/>
                <a:latin typeface="Calibri"/>
                <a:ea typeface="+mj-ea"/>
                <a:cs typeface="+mj-cs"/>
              </a:rPr>
              <a:t> Area Changes for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noProof="0" dirty="0" smtClean="0">
                <a:ln>
                  <a:noFill/>
                </a:ln>
                <a:solidFill>
                  <a:srgbClr val="1E2F4D"/>
                </a:solidFill>
                <a:effectLst/>
                <a:uLnTx/>
                <a:uFillTx/>
                <a:latin typeface="Calibri"/>
                <a:ea typeface="+mj-ea"/>
                <a:cs typeface="+mj-cs"/>
              </a:rPr>
              <a:t> Texas</a:t>
            </a:r>
            <a:endParaRPr kumimoji="0" lang="en-US" sz="3400" b="1" i="0" u="none" strike="noStrike" kern="1200" cap="none" spc="0" normalizeH="0" baseline="0" noProof="0" dirty="0">
              <a:ln>
                <a:noFill/>
              </a:ln>
              <a:solidFill>
                <a:srgbClr val="1E2F4D"/>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10" name="Content Placeholder 2"/>
          <p:cNvSpPr txBox="1">
            <a:spLocks/>
          </p:cNvSpPr>
          <p:nvPr/>
        </p:nvSpPr>
        <p:spPr>
          <a:xfrm>
            <a:off x="425302" y="1648047"/>
            <a:ext cx="4912241" cy="41396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00000"/>
                </a:solidFill>
              </a:rPr>
              <a:t>Dallas-Fort Worth TX-OK CSA now includes a new Micro Area (Bonham)</a:t>
            </a:r>
            <a:endParaRPr lang="en-US" sz="2400" dirty="0" smtClean="0"/>
          </a:p>
          <a:p>
            <a:r>
              <a:rPr lang="en-US" dirty="0" smtClean="0">
                <a:solidFill>
                  <a:srgbClr val="C00000"/>
                </a:solidFill>
              </a:rPr>
              <a:t>694</a:t>
            </a:r>
            <a:r>
              <a:rPr lang="en-US" dirty="0" smtClean="0"/>
              <a:t> economic place changes</a:t>
            </a:r>
            <a:endParaRPr lang="en-US" sz="2000" dirty="0" smtClean="0"/>
          </a:p>
          <a:p>
            <a:pPr lvl="1"/>
            <a:r>
              <a:rPr lang="en-US" dirty="0" smtClean="0">
                <a:solidFill>
                  <a:srgbClr val="C00000"/>
                </a:solidFill>
              </a:rPr>
              <a:t>377</a:t>
            </a:r>
            <a:r>
              <a:rPr lang="en-US" dirty="0" smtClean="0"/>
              <a:t> Places with Area Gain</a:t>
            </a:r>
          </a:p>
          <a:p>
            <a:pPr lvl="1"/>
            <a:r>
              <a:rPr lang="en-US" dirty="0" smtClean="0">
                <a:solidFill>
                  <a:srgbClr val="C00000"/>
                </a:solidFill>
              </a:rPr>
              <a:t>251 </a:t>
            </a:r>
            <a:r>
              <a:rPr lang="en-US" dirty="0" smtClean="0"/>
              <a:t>Places with Area Loss</a:t>
            </a:r>
          </a:p>
          <a:p>
            <a:pPr lvl="1"/>
            <a:r>
              <a:rPr lang="en-US" dirty="0">
                <a:solidFill>
                  <a:srgbClr val="C00000"/>
                </a:solidFill>
              </a:rPr>
              <a:t>7</a:t>
            </a:r>
            <a:r>
              <a:rPr lang="en-US" dirty="0" smtClean="0">
                <a:solidFill>
                  <a:srgbClr val="C00000"/>
                </a:solidFill>
              </a:rPr>
              <a:t> </a:t>
            </a:r>
            <a:r>
              <a:rPr lang="en-US" dirty="0" smtClean="0"/>
              <a:t>Places with a name change</a:t>
            </a:r>
            <a:endParaRPr lang="en-US" dirty="0"/>
          </a:p>
          <a:p>
            <a:pPr lvl="1"/>
            <a:r>
              <a:rPr lang="en-US" dirty="0" smtClean="0">
                <a:solidFill>
                  <a:srgbClr val="C00000"/>
                </a:solidFill>
              </a:rPr>
              <a:t>40</a:t>
            </a:r>
            <a:r>
              <a:rPr lang="en-US" dirty="0" smtClean="0"/>
              <a:t> New Places</a:t>
            </a:r>
          </a:p>
          <a:p>
            <a:pPr lvl="1"/>
            <a:r>
              <a:rPr lang="en-US" dirty="0" smtClean="0">
                <a:solidFill>
                  <a:srgbClr val="C00000"/>
                </a:solidFill>
              </a:rPr>
              <a:t>6</a:t>
            </a:r>
            <a:r>
              <a:rPr lang="en-US" dirty="0" smtClean="0"/>
              <a:t> Dropped Places</a:t>
            </a:r>
            <a:endParaRPr lang="en-US" sz="1900" dirty="0" smtClean="0"/>
          </a:p>
        </p:txBody>
      </p:sp>
      <p:sp>
        <p:nvSpPr>
          <p:cNvPr id="9" name="TextBox 8">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a:t>
            </a:r>
            <a:r>
              <a:rPr lang="en-US" sz="1050" dirty="0"/>
              <a:t>2020 |  </a:t>
            </a:r>
            <a:r>
              <a:rPr lang="en-US" sz="1050" dirty="0" smtClean="0"/>
              <a:t>8</a:t>
            </a:r>
            <a:endParaRPr lang="en-US" sz="1050" dirty="0"/>
          </a:p>
        </p:txBody>
      </p:sp>
      <p:sp>
        <p:nvSpPr>
          <p:cNvPr id="6" name="TextBox 5"/>
          <p:cNvSpPr txBox="1"/>
          <p:nvPr/>
        </p:nvSpPr>
        <p:spPr>
          <a:xfrm>
            <a:off x="2265714" y="5953407"/>
            <a:ext cx="6556169" cy="646331"/>
          </a:xfrm>
          <a:prstGeom prst="rect">
            <a:avLst/>
          </a:prstGeom>
          <a:noFill/>
          <a:ln>
            <a:solidFill>
              <a:srgbClr val="FF0000"/>
            </a:solidFill>
          </a:ln>
        </p:spPr>
        <p:txBody>
          <a:bodyPr wrap="square" rtlCol="0">
            <a:spAutoFit/>
          </a:bodyPr>
          <a:lstStyle/>
          <a:p>
            <a:r>
              <a:rPr lang="en-US" dirty="0"/>
              <a:t>Visit </a:t>
            </a:r>
            <a:r>
              <a:rPr lang="en-US" dirty="0">
                <a:hlinkClick r:id="rId3"/>
              </a:rPr>
              <a:t>https://tigerweb.geo.census.gov/tigerwebecon</a:t>
            </a:r>
            <a:r>
              <a:rPr lang="en-US" dirty="0" smtClean="0">
                <a:hlinkClick r:id="rId3"/>
              </a:rPr>
              <a:t>/</a:t>
            </a:r>
            <a:r>
              <a:rPr lang="en-US" dirty="0" smtClean="0"/>
              <a:t> for online </a:t>
            </a:r>
            <a:r>
              <a:rPr lang="en-US" dirty="0"/>
              <a:t>map resources to better understand the </a:t>
            </a:r>
            <a:r>
              <a:rPr lang="en-US" dirty="0" smtClean="0"/>
              <a:t>changes</a:t>
            </a:r>
            <a:endParaRPr lang="en-US" dirty="0"/>
          </a:p>
        </p:txBody>
      </p:sp>
      <p:sp>
        <p:nvSpPr>
          <p:cNvPr id="7" name="TextBox 6"/>
          <p:cNvSpPr txBox="1"/>
          <p:nvPr/>
        </p:nvSpPr>
        <p:spPr>
          <a:xfrm>
            <a:off x="7234519" y="386267"/>
            <a:ext cx="4539288" cy="923330"/>
          </a:xfrm>
          <a:prstGeom prst="rect">
            <a:avLst/>
          </a:prstGeom>
          <a:noFill/>
          <a:ln>
            <a:solidFill>
              <a:srgbClr val="FF0000"/>
            </a:solidFill>
          </a:ln>
        </p:spPr>
        <p:txBody>
          <a:bodyPr wrap="square" rtlCol="0">
            <a:spAutoFit/>
          </a:bodyPr>
          <a:lstStyle/>
          <a:p>
            <a:r>
              <a:rPr lang="en-US" dirty="0"/>
              <a:t>Visit </a:t>
            </a:r>
            <a:r>
              <a:rPr lang="en-US" dirty="0">
                <a:hlinkClick r:id="rId4"/>
              </a:rPr>
              <a:t>https://www.census.gov/programs-surveys/economic-census/geographies.html</a:t>
            </a:r>
            <a:r>
              <a:rPr lang="en-US" dirty="0"/>
              <a:t> for more </a:t>
            </a:r>
            <a:r>
              <a:rPr lang="en-US" dirty="0" smtClean="0"/>
              <a:t>information</a:t>
            </a:r>
            <a:endParaRPr lang="en-US" dirty="0"/>
          </a:p>
        </p:txBody>
      </p:sp>
      <p:graphicFrame>
        <p:nvGraphicFramePr>
          <p:cNvPr id="2" name="Table 1"/>
          <p:cNvGraphicFramePr>
            <a:graphicFrameLocks noGrp="1"/>
          </p:cNvGraphicFramePr>
          <p:nvPr>
            <p:extLst/>
          </p:nvPr>
        </p:nvGraphicFramePr>
        <p:xfrm>
          <a:off x="5665107" y="2472226"/>
          <a:ext cx="6108700" cy="2202180"/>
        </p:xfrm>
        <a:graphic>
          <a:graphicData uri="http://schemas.openxmlformats.org/drawingml/2006/table">
            <a:tbl>
              <a:tblPr/>
              <a:tblGrid>
                <a:gridCol w="889000">
                  <a:extLst>
                    <a:ext uri="{9D8B030D-6E8A-4147-A177-3AD203B41FA5}">
                      <a16:colId xmlns:a16="http://schemas.microsoft.com/office/drawing/2014/main" val="1835325083"/>
                    </a:ext>
                  </a:extLst>
                </a:gridCol>
                <a:gridCol w="1892300">
                  <a:extLst>
                    <a:ext uri="{9D8B030D-6E8A-4147-A177-3AD203B41FA5}">
                      <a16:colId xmlns:a16="http://schemas.microsoft.com/office/drawing/2014/main" val="1697927834"/>
                    </a:ext>
                  </a:extLst>
                </a:gridCol>
                <a:gridCol w="723900">
                  <a:extLst>
                    <a:ext uri="{9D8B030D-6E8A-4147-A177-3AD203B41FA5}">
                      <a16:colId xmlns:a16="http://schemas.microsoft.com/office/drawing/2014/main" val="974904853"/>
                    </a:ext>
                  </a:extLst>
                </a:gridCol>
                <a:gridCol w="2603500">
                  <a:extLst>
                    <a:ext uri="{9D8B030D-6E8A-4147-A177-3AD203B41FA5}">
                      <a16:colId xmlns:a16="http://schemas.microsoft.com/office/drawing/2014/main" val="13695145"/>
                    </a:ext>
                  </a:extLst>
                </a:gridCol>
              </a:tblGrid>
              <a:tr h="190500">
                <a:tc gridSpan="2">
                  <a:txBody>
                    <a:bodyPr/>
                    <a:lstStyle/>
                    <a:p>
                      <a:pPr algn="l" fontAlgn="b"/>
                      <a:r>
                        <a:rPr lang="en-US" sz="1100" b="1" i="0" u="none" strike="noStrike">
                          <a:solidFill>
                            <a:srgbClr val="000000"/>
                          </a:solidFill>
                          <a:effectLst/>
                          <a:latin typeface="Calibri" panose="020F0502020204030204" pitchFamily="34" charset="0"/>
                        </a:rPr>
                        <a:t>Dropped Places</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672807"/>
                  </a:ext>
                </a:extLst>
              </a:tr>
              <a:tr h="182880">
                <a:tc>
                  <a:txBody>
                    <a:bodyPr/>
                    <a:lstStyle/>
                    <a:p>
                      <a:pPr algn="ctr" fontAlgn="ctr"/>
                      <a:r>
                        <a:rPr lang="en-US" sz="1000" b="0" i="0" u="none" strike="noStrike">
                          <a:solidFill>
                            <a:srgbClr val="000000"/>
                          </a:solidFill>
                          <a:effectLst/>
                          <a:latin typeface="Calibri" panose="020F0502020204030204" pitchFamily="34" charset="0"/>
                        </a:rPr>
                        <a:t>COUNTY Code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TITLE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PLACE Code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TITLE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6229545"/>
                  </a:ext>
                </a:extLst>
              </a:tr>
              <a:tr h="182880">
                <a:tc rowSpan="2">
                  <a:txBody>
                    <a:bodyPr/>
                    <a:lstStyle/>
                    <a:p>
                      <a:pPr algn="l" fontAlgn="ctr"/>
                      <a:r>
                        <a:rPr lang="en-US" sz="1100" b="0" i="0" u="none" strike="noStrike">
                          <a:solidFill>
                            <a:srgbClr val="000000"/>
                          </a:solidFill>
                          <a:effectLst/>
                          <a:latin typeface="Calibri" panose="020F050202020403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effectLst/>
                          <a:latin typeface="Calibri" panose="020F0502020204030204" pitchFamily="34" charset="0"/>
                        </a:rPr>
                        <a:t>Cross-Over Place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37936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Jollyville CDP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931961"/>
                  </a:ext>
                </a:extLst>
              </a:tr>
              <a:tr h="182880">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54432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Overton 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583750"/>
                  </a:ext>
                </a:extLst>
              </a:tr>
              <a:tr h="182880">
                <a:tc>
                  <a:txBody>
                    <a:bodyPr/>
                    <a:lstStyle/>
                    <a:p>
                      <a:pPr algn="l" fontAlgn="b"/>
                      <a:r>
                        <a:rPr lang="en-US" sz="1100" b="0" i="0" u="none" strike="noStrike">
                          <a:solidFill>
                            <a:srgbClr val="000000"/>
                          </a:solidFill>
                          <a:effectLst/>
                          <a:latin typeface="Calibri" panose="020F0502020204030204" pitchFamily="34" charset="0"/>
                        </a:rPr>
                        <a:t>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Baylor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66968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Seymour 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15146"/>
                  </a:ext>
                </a:extLst>
              </a:tr>
              <a:tr h="182880">
                <a:tc>
                  <a:txBody>
                    <a:bodyPr/>
                    <a:lstStyle/>
                    <a:p>
                      <a:pPr algn="l" fontAlgn="b"/>
                      <a:r>
                        <a:rPr lang="en-US" sz="1100" b="0" i="0" u="none" strike="noStrike">
                          <a:solidFill>
                            <a:srgbClr val="000000"/>
                          </a:solidFill>
                          <a:effectLst/>
                          <a:latin typeface="Calibri" panose="020F0502020204030204" pitchFamily="34" charset="0"/>
                        </a:rPr>
                        <a:t>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Concho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22552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Eden 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964913"/>
                  </a:ext>
                </a:extLst>
              </a:tr>
              <a:tr h="182880">
                <a:tc>
                  <a:txBody>
                    <a:bodyPr/>
                    <a:lstStyle/>
                    <a:p>
                      <a:pPr algn="l" fontAlgn="b"/>
                      <a:r>
                        <a:rPr lang="en-US" sz="1100" b="0" i="0" u="none" strike="noStrike">
                          <a:solidFill>
                            <a:srgbClr val="000000"/>
                          </a:solidFill>
                          <a:effectLst/>
                          <a:latin typeface="Calibri" panose="020F0502020204030204" pitchFamily="34" charset="0"/>
                        </a:rPr>
                        <a:t>187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Guadalupe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45948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McQueeney CDP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65028"/>
                  </a:ext>
                </a:extLst>
              </a:tr>
              <a:tr h="182880">
                <a:tc>
                  <a:txBody>
                    <a:bodyPr/>
                    <a:lstStyle/>
                    <a:p>
                      <a:pPr algn="l" fontAlgn="b"/>
                      <a:r>
                        <a:rPr lang="en-US" sz="1100" b="0" i="0" u="none" strike="noStrike">
                          <a:solidFill>
                            <a:srgbClr val="000000"/>
                          </a:solidFill>
                          <a:effectLst/>
                          <a:latin typeface="Calibri" panose="020F0502020204030204" pitchFamily="34" charset="0"/>
                        </a:rPr>
                        <a:t>323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Maverick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41583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Las Quintas Fronterizas CDP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720916"/>
                  </a:ext>
                </a:extLst>
              </a:tr>
              <a:tr h="182880">
                <a:tc>
                  <a:txBody>
                    <a:bodyPr/>
                    <a:lstStyle/>
                    <a:p>
                      <a:pPr algn="l" fontAlgn="b"/>
                      <a:r>
                        <a:rPr lang="en-US" sz="1100" b="0" i="0" u="none" strike="noStrike">
                          <a:solidFill>
                            <a:srgbClr val="000000"/>
                          </a:solidFill>
                          <a:effectLst/>
                          <a:latin typeface="Calibri" panose="020F0502020204030204" pitchFamily="34" charset="0"/>
                        </a:rPr>
                        <a:t>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Rusk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54432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Overton 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557590"/>
                  </a:ext>
                </a:extLst>
              </a:tr>
              <a:tr h="182880">
                <a:tc>
                  <a:txBody>
                    <a:bodyPr/>
                    <a:lstStyle/>
                    <a:p>
                      <a:pPr algn="l" fontAlgn="b"/>
                      <a:r>
                        <a:rPr lang="en-US" sz="1100" b="0" i="0" u="none" strike="noStrike">
                          <a:solidFill>
                            <a:srgbClr val="000000"/>
                          </a:solidFill>
                          <a:effectLst/>
                          <a:latin typeface="Calibri" panose="020F0502020204030204" pitchFamily="34" charset="0"/>
                        </a:rPr>
                        <a:t>423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Smith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54432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Overton 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840659"/>
                  </a:ext>
                </a:extLst>
              </a:tr>
              <a:tr h="182880">
                <a:tc>
                  <a:txBody>
                    <a:bodyPr/>
                    <a:lstStyle/>
                    <a:p>
                      <a:pPr algn="l" fontAlgn="b"/>
                      <a:r>
                        <a:rPr lang="en-US" sz="1100" b="0" i="0" u="none" strike="noStrike">
                          <a:solidFill>
                            <a:srgbClr val="000000"/>
                          </a:solidFill>
                          <a:effectLst/>
                          <a:latin typeface="Calibri" panose="020F0502020204030204" pitchFamily="34" charset="0"/>
                        </a:rPr>
                        <a:t>453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Travis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37936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Jollyville CDP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993030"/>
                  </a:ext>
                </a:extLst>
              </a:tr>
              <a:tr h="182880">
                <a:tc>
                  <a:txBody>
                    <a:bodyPr/>
                    <a:lstStyle/>
                    <a:p>
                      <a:pPr algn="l" fontAlgn="b"/>
                      <a:r>
                        <a:rPr lang="en-US" sz="1100" b="0" i="0" u="none" strike="noStrike">
                          <a:solidFill>
                            <a:srgbClr val="000000"/>
                          </a:solidFill>
                          <a:effectLst/>
                          <a:latin typeface="Calibri" panose="020F0502020204030204" pitchFamily="34" charset="0"/>
                        </a:rPr>
                        <a:t>491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Williamson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FF"/>
                          </a:solidFill>
                          <a:effectLst/>
                          <a:latin typeface="Calibri" panose="020F0502020204030204" pitchFamily="34" charset="0"/>
                        </a:rPr>
                        <a:t>37936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FF"/>
                          </a:solidFill>
                          <a:effectLst/>
                          <a:latin typeface="Calibri" panose="020F0502020204030204" pitchFamily="34" charset="0"/>
                        </a:rPr>
                        <a:t>Jollyville CDP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411020"/>
                  </a:ext>
                </a:extLst>
              </a:tr>
            </a:tbl>
          </a:graphicData>
        </a:graphic>
      </p:graphicFrame>
    </p:spTree>
    <p:extLst>
      <p:ext uri="{BB962C8B-B14F-4D97-AF65-F5344CB8AC3E}">
        <p14:creationId xmlns:p14="http://schemas.microsoft.com/office/powerpoint/2010/main" val="138433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p:cNvSpPr txBox="1">
            <a:spLocks/>
          </p:cNvSpPr>
          <p:nvPr/>
        </p:nvSpPr>
        <p:spPr>
          <a:xfrm>
            <a:off x="581464" y="370023"/>
            <a:ext cx="3430363" cy="651469"/>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E2F4D"/>
                </a:solidFill>
                <a:effectLst/>
                <a:uLnTx/>
                <a:uFillTx/>
                <a:latin typeface="Calibri"/>
                <a:ea typeface="+mj-ea"/>
                <a:cs typeface="+mj-cs"/>
              </a:rPr>
              <a:t>NAICS</a:t>
            </a:r>
            <a:endParaRPr kumimoji="0" lang="en-US" sz="3200" b="1" i="0" u="none" strike="noStrike" kern="1200" cap="none" spc="0" normalizeH="0" baseline="0" noProof="0" dirty="0">
              <a:ln>
                <a:noFill/>
              </a:ln>
              <a:solidFill>
                <a:srgbClr val="1E2F4D"/>
              </a:solidFill>
              <a:effectLst/>
              <a:uLnTx/>
              <a:uFillTx/>
              <a:latin typeface="Calibri"/>
              <a:ea typeface="+mj-ea"/>
              <a:cs typeface="+mj-cs"/>
            </a:endParaRPr>
          </a:p>
        </p:txBody>
      </p:sp>
      <p:sp>
        <p:nvSpPr>
          <p:cNvPr id="5" name="Content Placeholder 2"/>
          <p:cNvSpPr txBox="1">
            <a:spLocks/>
          </p:cNvSpPr>
          <p:nvPr/>
        </p:nvSpPr>
        <p:spPr>
          <a:xfrm>
            <a:off x="758756" y="1449523"/>
            <a:ext cx="10577726" cy="4793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t>
            </a:r>
            <a:r>
              <a:rPr lang="en-US" dirty="0" smtClean="0"/>
              <a:t>he standard used by US Federal statistical agencies to classify businesses</a:t>
            </a:r>
          </a:p>
          <a:p>
            <a:r>
              <a:rPr lang="en-US" dirty="0" smtClean="0"/>
              <a:t>Developed by </a:t>
            </a:r>
            <a:r>
              <a:rPr lang="en-US" dirty="0" smtClean="0">
                <a:solidFill>
                  <a:srgbClr val="C00000"/>
                </a:solidFill>
              </a:rPr>
              <a:t>OMB, </a:t>
            </a:r>
            <a:r>
              <a:rPr lang="en-US" dirty="0" smtClean="0">
                <a:hlinkClick r:id="rId3"/>
              </a:rPr>
              <a:t>Statistics Canada</a:t>
            </a:r>
            <a:r>
              <a:rPr lang="en-US" dirty="0" smtClean="0"/>
              <a:t>, and </a:t>
            </a:r>
            <a:r>
              <a:rPr lang="en-US" dirty="0" smtClean="0">
                <a:hlinkClick r:id="rId4"/>
              </a:rPr>
              <a:t>Mexico’s stat agency</a:t>
            </a:r>
            <a:r>
              <a:rPr lang="en-US" dirty="0" smtClean="0"/>
              <a:t> (INEGI)</a:t>
            </a:r>
          </a:p>
          <a:p>
            <a:r>
              <a:rPr lang="en-US" dirty="0" smtClean="0"/>
              <a:t>Helps ensure statistical </a:t>
            </a:r>
            <a:r>
              <a:rPr lang="en-US" dirty="0" smtClean="0">
                <a:solidFill>
                  <a:srgbClr val="C00000"/>
                </a:solidFill>
              </a:rPr>
              <a:t>comparability</a:t>
            </a:r>
            <a:r>
              <a:rPr lang="en-US" dirty="0" smtClean="0"/>
              <a:t> across North American countries</a:t>
            </a:r>
          </a:p>
          <a:p>
            <a:r>
              <a:rPr lang="en-US" dirty="0" smtClean="0"/>
              <a:t>Adopted in </a:t>
            </a:r>
            <a:r>
              <a:rPr lang="en-US" dirty="0" smtClean="0">
                <a:solidFill>
                  <a:srgbClr val="C00000"/>
                </a:solidFill>
              </a:rPr>
              <a:t>1997</a:t>
            </a:r>
            <a:r>
              <a:rPr lang="en-US" dirty="0" smtClean="0"/>
              <a:t> and updated every 5 years </a:t>
            </a:r>
            <a:r>
              <a:rPr lang="en-US" sz="2000" dirty="0" smtClean="0"/>
              <a:t>(see the </a:t>
            </a:r>
            <a:r>
              <a:rPr lang="en-US" sz="2000" dirty="0" smtClean="0">
                <a:hlinkClick r:id="rId5"/>
              </a:rPr>
              <a:t>2017 NAICS Manual</a:t>
            </a:r>
            <a:r>
              <a:rPr lang="en-US" sz="2000" dirty="0" smtClean="0"/>
              <a:t>)</a:t>
            </a:r>
          </a:p>
          <a:p>
            <a:r>
              <a:rPr lang="en-US" dirty="0" smtClean="0"/>
              <a:t>Types of Changes</a:t>
            </a:r>
            <a:endParaRPr lang="en-US" sz="1800" dirty="0" smtClean="0"/>
          </a:p>
          <a:p>
            <a:pPr lvl="1"/>
            <a:r>
              <a:rPr lang="en-US" dirty="0" smtClean="0">
                <a:solidFill>
                  <a:schemeClr val="accent1">
                    <a:lumMod val="75000"/>
                  </a:schemeClr>
                </a:solidFill>
              </a:rPr>
              <a:t>One-to-One (Recodes), </a:t>
            </a:r>
            <a:r>
              <a:rPr lang="en-US" dirty="0" smtClean="0">
                <a:solidFill>
                  <a:srgbClr val="00B050"/>
                </a:solidFill>
              </a:rPr>
              <a:t>Many-to-One (Combos), </a:t>
            </a:r>
            <a:r>
              <a:rPr lang="en-US" dirty="0"/>
              <a:t>and </a:t>
            </a:r>
            <a:r>
              <a:rPr lang="en-US" dirty="0" smtClean="0">
                <a:solidFill>
                  <a:schemeClr val="accent2">
                    <a:lumMod val="60000"/>
                    <a:lumOff val="40000"/>
                  </a:schemeClr>
                </a:solidFill>
              </a:rPr>
              <a:t>Many-to-Many</a:t>
            </a:r>
          </a:p>
          <a:p>
            <a:pPr lvl="1"/>
            <a:r>
              <a:rPr lang="en-US" dirty="0" smtClean="0"/>
              <a:t>One-to-Many (Splitters) (none for 2017, few in 2012)</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177" y="202426"/>
            <a:ext cx="1003300" cy="1079500"/>
          </a:xfrm>
          <a:prstGeom prst="rect">
            <a:avLst/>
          </a:prstGeom>
        </p:spPr>
      </p:pic>
      <p:sp>
        <p:nvSpPr>
          <p:cNvPr id="6" name="TextBox 5">
            <a:extLst>
              <a:ext uri="{FF2B5EF4-FFF2-40B4-BE49-F238E27FC236}">
                <a16:creationId xmlns:a16="http://schemas.microsoft.com/office/drawing/2014/main" id="{797F7085-692D-D849-AAFE-31F86A46FD81}"/>
              </a:ext>
            </a:extLst>
          </p:cNvPr>
          <p:cNvSpPr txBox="1"/>
          <p:nvPr/>
        </p:nvSpPr>
        <p:spPr>
          <a:xfrm>
            <a:off x="7979710" y="6309230"/>
            <a:ext cx="4073563" cy="253916"/>
          </a:xfrm>
          <a:prstGeom prst="rect">
            <a:avLst/>
          </a:prstGeom>
          <a:noFill/>
        </p:spPr>
        <p:txBody>
          <a:bodyPr wrap="square" rtlCol="0">
            <a:spAutoFit/>
          </a:bodyPr>
          <a:lstStyle/>
          <a:p>
            <a:pPr algn="r"/>
            <a:r>
              <a:rPr lang="en-US" sz="1050" dirty="0" smtClean="0"/>
              <a:t>TX SDC </a:t>
            </a:r>
            <a:r>
              <a:rPr lang="en-US" sz="1050" dirty="0"/>
              <a:t>- 2017 EC webinar | </a:t>
            </a:r>
            <a:r>
              <a:rPr lang="en-US" sz="1050" dirty="0" smtClean="0"/>
              <a:t>July 2020 </a:t>
            </a:r>
            <a:r>
              <a:rPr lang="en-US" sz="1050" dirty="0"/>
              <a:t>|  </a:t>
            </a:r>
            <a:r>
              <a:rPr lang="en-US" sz="1050" dirty="0" smtClean="0"/>
              <a:t>9</a:t>
            </a:r>
            <a:endParaRPr lang="en-US" sz="1050" dirty="0">
              <a:latin typeface="+mn-lt"/>
            </a:endParaRPr>
          </a:p>
        </p:txBody>
      </p:sp>
    </p:spTree>
    <p:extLst>
      <p:ext uri="{BB962C8B-B14F-4D97-AF65-F5344CB8AC3E}">
        <p14:creationId xmlns:p14="http://schemas.microsoft.com/office/powerpoint/2010/main" val="26824567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Logo Template 8-15-2019" id="{3FFBC4BD-9825-41E2-B05C-4B985CAA0F8A}" vid="{D869993E-6812-4EA8-B405-EA237542C557}"/>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0" ma:contentTypeDescription="Create a new document." ma:contentTypeScope="" ma:versionID="e0bc40e4f4f12f4dceb063310c90ada6">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15f19969dc6852ee092a94684074bc51"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9D7FDE-784D-4DEC-B49C-6F84CF51374D}">
  <ds:schemaRefs>
    <ds:schemaRef ds:uri="caecc2cd-c125-47bb-b7d8-61f5602bf9df"/>
    <ds:schemaRef ds:uri="http://schemas.microsoft.com/office/2006/documentManagement/types"/>
    <ds:schemaRef ds:uri="f42af4b1-c551-450a-9f89-76df0847d194"/>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0963EECA-45CF-4896-985C-C04416334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Standard Logo Template 8-15-2019</Template>
  <TotalTime>3202</TotalTime>
  <Words>2170</Words>
  <Application>Microsoft Office PowerPoint</Application>
  <PresentationFormat>Widescreen</PresentationFormat>
  <Paragraphs>306</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.AppleSystemUIFont</vt:lpstr>
      <vt:lpstr>Arial</vt:lpstr>
      <vt:lpstr>Calibri</vt:lpstr>
      <vt:lpstr>Calibri Light</vt:lpstr>
      <vt:lpstr>Gotham Book</vt:lpstr>
      <vt:lpstr>Gotham Medium</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 Grundy (CENSUS/GTMD FED)</dc:creator>
  <cp:lastModifiedBy>Alelhie Lila Valencia</cp:lastModifiedBy>
  <cp:revision>343</cp:revision>
  <cp:lastPrinted>2020-02-27T16:27:52Z</cp:lastPrinted>
  <dcterms:created xsi:type="dcterms:W3CDTF">2019-08-21T15:21:53Z</dcterms:created>
  <dcterms:modified xsi:type="dcterms:W3CDTF">2020-07-27T15:33:30Z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