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5"/>
  </p:notesMasterIdLst>
  <p:sldIdLst>
    <p:sldId id="257" r:id="rId6"/>
    <p:sldId id="258" r:id="rId7"/>
    <p:sldId id="259" r:id="rId8"/>
    <p:sldId id="282" r:id="rId9"/>
    <p:sldId id="283" r:id="rId10"/>
    <p:sldId id="284" r:id="rId11"/>
    <p:sldId id="285" r:id="rId12"/>
    <p:sldId id="280" r:id="rId13"/>
    <p:sldId id="281" r:id="rId14"/>
    <p:sldId id="286" r:id="rId15"/>
    <p:sldId id="287" r:id="rId16"/>
    <p:sldId id="289" r:id="rId17"/>
    <p:sldId id="288" r:id="rId18"/>
    <p:sldId id="291" r:id="rId19"/>
    <p:sldId id="260" r:id="rId20"/>
    <p:sldId id="261" r:id="rId21"/>
    <p:sldId id="262" r:id="rId22"/>
    <p:sldId id="263" r:id="rId23"/>
    <p:sldId id="264" r:id="rId24"/>
    <p:sldId id="265" r:id="rId25"/>
    <p:sldId id="266" r:id="rId26"/>
    <p:sldId id="267" r:id="rId27"/>
    <p:sldId id="290" r:id="rId28"/>
    <p:sldId id="270" r:id="rId29"/>
    <p:sldId id="271" r:id="rId30"/>
    <p:sldId id="272" r:id="rId31"/>
    <p:sldId id="273" r:id="rId32"/>
    <p:sldId id="277"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FFFFFF"/>
    <a:srgbClr val="215493"/>
    <a:srgbClr val="FFC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showGuides="1">
      <p:cViewPr varScale="1">
        <p:scale>
          <a:sx n="64" d="100"/>
          <a:sy n="64" d="100"/>
        </p:scale>
        <p:origin x="340"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6985F-A066-42EE-86AD-694DF46B2329}" type="datetimeFigureOut">
              <a:rPr lang="en-US" smtClean="0"/>
              <a:t>7/28/2020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5AF52-C18E-4FEF-A68A-51556A132924}" type="slidenum">
              <a:rPr lang="en-US" smtClean="0"/>
              <a:t>‹#›</a:t>
            </a:fld>
            <a:endParaRPr lang="en-US"/>
          </a:p>
        </p:txBody>
      </p:sp>
    </p:spTree>
    <p:extLst>
      <p:ext uri="{BB962C8B-B14F-4D97-AF65-F5344CB8AC3E}">
        <p14:creationId xmlns:p14="http://schemas.microsoft.com/office/powerpoint/2010/main" val="43342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159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another example regarding post Facebooks</a:t>
            </a:r>
            <a:r>
              <a:rPr lang="en-US" baseline="0" dirty="0" smtClean="0"/>
              <a:t> IPO in 2012, Zillow researchers used the same method in finding out home values in Menlo Park, home to Facebook Headquarters. By combining weighted index of home values and the LODES data set.</a:t>
            </a:r>
          </a:p>
          <a:p>
            <a:r>
              <a:rPr lang="en-US" baseline="0" dirty="0" smtClean="0"/>
              <a:t>The results show that home values have increased nearly $30,000 in that area. Another thing to think about in the forecast is that Uber, Lyft, Airbnb, and Pinterest are all soon to be going public in the San Francisco Bay area.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28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Current PSEO partners:</a:t>
            </a:r>
          </a:p>
          <a:p>
            <a:r>
              <a:rPr lang="en-US" baseline="0" dirty="0" smtClean="0"/>
              <a:t>•</a:t>
            </a:r>
          </a:p>
          <a:p>
            <a:r>
              <a:rPr lang="en-US" baseline="0" dirty="0" smtClean="0"/>
              <a:t>The University of Texas system (2017),</a:t>
            </a:r>
          </a:p>
          <a:p>
            <a:r>
              <a:rPr lang="en-US" baseline="0" dirty="0" smtClean="0"/>
              <a:t>•</a:t>
            </a:r>
          </a:p>
          <a:p>
            <a:r>
              <a:rPr lang="en-US" baseline="0" dirty="0" smtClean="0"/>
              <a:t>Colorado Department of Higher Education (2017),</a:t>
            </a:r>
          </a:p>
          <a:p>
            <a:r>
              <a:rPr lang="en-US" baseline="0" dirty="0" smtClean="0"/>
              <a:t>•</a:t>
            </a:r>
          </a:p>
          <a:p>
            <a:r>
              <a:rPr lang="en-US" baseline="0" dirty="0" smtClean="0"/>
              <a:t>University of Michigan, Ann Arbor; University of Wisconsin, Madison (2018).</a:t>
            </a:r>
          </a:p>
          <a:p>
            <a:r>
              <a:rPr lang="en-US" baseline="0" dirty="0" smtClean="0"/>
              <a:t>Negotiating MOUs with:</a:t>
            </a:r>
          </a:p>
          <a:p>
            <a:r>
              <a:rPr lang="en-US" baseline="0" dirty="0" smtClean="0"/>
              <a:t>•</a:t>
            </a:r>
          </a:p>
          <a:p>
            <a:r>
              <a:rPr lang="en-US" baseline="0" dirty="0" smtClean="0"/>
              <a:t>Ohio Department of Higher Education,</a:t>
            </a:r>
          </a:p>
          <a:p>
            <a:r>
              <a:rPr lang="en-US" baseline="0" dirty="0" smtClean="0"/>
              <a:t>•</a:t>
            </a:r>
          </a:p>
          <a:p>
            <a:r>
              <a:rPr lang="en-US" baseline="0" dirty="0" smtClean="0"/>
              <a:t>State Council of Higher Education for Virginia,</a:t>
            </a:r>
          </a:p>
          <a:p>
            <a:r>
              <a:rPr lang="en-US" baseline="0" dirty="0" smtClean="0"/>
              <a:t>•</a:t>
            </a:r>
          </a:p>
          <a:p>
            <a:r>
              <a:rPr lang="en-US" baseline="0" dirty="0" smtClean="0"/>
              <a:t>Texas Higher Education Coordinating Board,</a:t>
            </a:r>
          </a:p>
          <a:p>
            <a:r>
              <a:rPr lang="en-US" baseline="0" dirty="0" smtClean="0"/>
              <a:t>•</a:t>
            </a:r>
          </a:p>
          <a:p>
            <a:r>
              <a:rPr lang="en-US" baseline="0" dirty="0" smtClean="0"/>
              <a:t>Arizona Board of Regents,</a:t>
            </a:r>
          </a:p>
          <a:p>
            <a:r>
              <a:rPr lang="en-US" baseline="0" dirty="0" smtClean="0"/>
              <a:t>•</a:t>
            </a:r>
          </a:p>
          <a:p>
            <a:r>
              <a:rPr lang="en-US" baseline="0" dirty="0" smtClean="0"/>
              <a:t>New York SUNY and CUNY systems,</a:t>
            </a:r>
          </a:p>
          <a:p>
            <a:r>
              <a:rPr lang="en-US" baseline="0" dirty="0" smtClean="0"/>
              <a:t>•</a:t>
            </a:r>
          </a:p>
          <a:p>
            <a:r>
              <a:rPr lang="en-US" baseline="0" dirty="0" smtClean="0"/>
              <a:t>Indiana Commission of Higher Education,</a:t>
            </a:r>
          </a:p>
          <a:p>
            <a:r>
              <a:rPr lang="en-US" baseline="0" dirty="0" smtClean="0"/>
              <a:t>•</a:t>
            </a:r>
          </a:p>
          <a:p>
            <a:r>
              <a:rPr lang="en-US" baseline="0" dirty="0" smtClean="0"/>
              <a:t>Utah System of Higher Education.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3367-C7DD-4070-8A8A-4A94FB71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96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367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to the visualizations on this and the next two slides:</a:t>
            </a:r>
          </a:p>
          <a:p>
            <a:pPr marL="228600" indent="-228600">
              <a:buFont typeface="+mj-lt"/>
              <a:buAutoNum type="arabicPeriod"/>
            </a:pPr>
            <a:r>
              <a:rPr lang="en-US" dirty="0" smtClean="0"/>
              <a:t>Change Data Type to ‘Flows’</a:t>
            </a:r>
          </a:p>
          <a:p>
            <a:pPr marL="228600" indent="-228600">
              <a:buFont typeface="+mj-lt"/>
              <a:buAutoNum type="arabicPeriod"/>
            </a:pPr>
            <a:r>
              <a:rPr lang="en-US" dirty="0" smtClean="0"/>
              <a:t>Add</a:t>
            </a:r>
            <a:r>
              <a:rPr lang="en-US" baseline="0" dirty="0" smtClean="0"/>
              <a:t> ‘All Other Instructional Programs’</a:t>
            </a:r>
            <a:endParaRPr lang="en-US" dirty="0" smtClean="0"/>
          </a:p>
          <a:p>
            <a:pPr marL="228600" indent="-228600">
              <a:buFont typeface="+mj-lt"/>
              <a:buAutoNum type="arabicPeriod"/>
            </a:pPr>
            <a:r>
              <a:rPr lang="en-US" dirty="0" smtClean="0"/>
              <a:t>Under</a:t>
            </a:r>
            <a:r>
              <a:rPr lang="en-US" baseline="0" dirty="0" smtClean="0"/>
              <a:t> Destination Flows, unclick ‘Flows to NAICS Industry Sector’ and click on ‘Flows to State/Census Division’</a:t>
            </a:r>
          </a:p>
          <a:p>
            <a:pPr marL="228600" indent="-228600">
              <a:buFont typeface="+mj-lt"/>
              <a:buAutoNum type="arabicPeriod"/>
            </a:pPr>
            <a:r>
              <a:rPr lang="en-US" baseline="0" dirty="0" smtClean="0"/>
              <a:t>Change the Years-postgrad Filter to the year of interest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57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to the visualization on this slide:</a:t>
            </a:r>
          </a:p>
          <a:p>
            <a:pPr marL="228600" indent="-228600">
              <a:buFont typeface="+mj-lt"/>
              <a:buAutoNum type="arabicPeriod"/>
            </a:pPr>
            <a:r>
              <a:rPr lang="en-US" dirty="0" smtClean="0"/>
              <a:t>Under</a:t>
            </a:r>
            <a:r>
              <a:rPr lang="en-US" baseline="0" dirty="0" smtClean="0"/>
              <a:t> Destination Flows, click on ‘Flows to NAICS Industry Sector’</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980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to the visualization on this slide:</a:t>
            </a:r>
          </a:p>
          <a:p>
            <a:pPr marL="228600" indent="-228600">
              <a:buFont typeface="+mj-lt"/>
              <a:buAutoNum type="arabicPeriod"/>
            </a:pPr>
            <a:r>
              <a:rPr lang="en-US" dirty="0" smtClean="0"/>
              <a:t>Under</a:t>
            </a:r>
            <a:r>
              <a:rPr lang="en-US" baseline="0" dirty="0" smtClean="0"/>
              <a:t> Destination Flows, unclick ‘Flows to NAICS Industry Sector’ and ‘Flows to State/Census Division’</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168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PSEO’-like statistics for Army veterans, 1, 5, and 10 years after exit.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847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AB3B1-3CD8-4667-98EF-EA116D2745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3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ACS and the</a:t>
            </a:r>
            <a:r>
              <a:rPr lang="en-US" baseline="0" dirty="0" smtClean="0"/>
              <a:t> economic census the Longitudinal Employer-Household Dynamics Program or t</a:t>
            </a:r>
            <a:r>
              <a:rPr lang="en-US" dirty="0" smtClean="0"/>
              <a:t>he LEHD Program at the US Census Bureau has constructed unique linked employer-employee data for the United States.</a:t>
            </a:r>
          </a:p>
          <a:p>
            <a:r>
              <a:rPr lang="en-US" dirty="0" smtClean="0"/>
              <a:t>It connects administrative records with census and survey data to produce new public-use data products as well as microdata for research.</a:t>
            </a:r>
          </a:p>
          <a:p>
            <a:endParaRPr lang="en-US" dirty="0" smtClean="0"/>
          </a:p>
          <a:p>
            <a:r>
              <a:rPr lang="en-US" dirty="0" smtClean="0"/>
              <a:t>The Local Employment Dynamics</a:t>
            </a:r>
            <a:r>
              <a:rPr lang="en-US" baseline="0" dirty="0" smtClean="0"/>
              <a:t> Partnership or </a:t>
            </a:r>
            <a:r>
              <a:rPr lang="en-US" dirty="0" smtClean="0"/>
              <a:t>LED is a voluntary federal-state partnership developed in the 1990 with just a few states. Currently we have 52 states and territories in the partnership</a:t>
            </a:r>
            <a:r>
              <a:rPr lang="en-US" baseline="0" dirty="0" smtClean="0"/>
              <a:t> including DC, the Virgin Islands, and Puerto Rico. In 2019 LED celebrated it’s 20</a:t>
            </a:r>
            <a:r>
              <a:rPr lang="en-US" baseline="30000" dirty="0" smtClean="0"/>
              <a:t>th</a:t>
            </a:r>
            <a:r>
              <a:rPr lang="en-US" baseline="0" dirty="0" smtClean="0"/>
              <a:t> Anniversary.</a:t>
            </a:r>
            <a:endParaRPr lang="en-US" dirty="0" smtClean="0"/>
          </a:p>
          <a:p>
            <a:endParaRPr lang="en-US" dirty="0" smtClean="0"/>
          </a:p>
          <a:p>
            <a:r>
              <a:rPr lang="en-US" dirty="0" smtClean="0"/>
              <a:t>Its main purpose is to merge employee data and employer data to produce a collection of enhanced labor market statistics with state-of-the-art confidentiality protection.</a:t>
            </a:r>
          </a:p>
          <a:p>
            <a:r>
              <a:rPr lang="en-US" dirty="0" smtClean="0"/>
              <a:t>Under the partnership, states send their Unemployment Insurance Wage</a:t>
            </a:r>
            <a:r>
              <a:rPr lang="en-US" baseline="0" dirty="0" smtClean="0"/>
              <a:t> (UI)</a:t>
            </a:r>
            <a:r>
              <a:rPr lang="en-US" dirty="0" smtClean="0"/>
              <a:t> Records and their Quarterly Census of Employment Wage (QCEW) data, which the LEHD Program combines with Censuses and surveys to create new dynamic information on workers.</a:t>
            </a:r>
          </a:p>
          <a:p>
            <a:endParaRPr lang="en-US" dirty="0" smtClean="0"/>
          </a:p>
          <a:p>
            <a:r>
              <a:rPr lang="en-US" dirty="0" smtClean="0"/>
              <a:t>The UI gives us jobs data, the QCEW</a:t>
            </a:r>
            <a:r>
              <a:rPr lang="en-US" baseline="0" dirty="0" smtClean="0"/>
              <a:t> gives us firm data, and our person data comes from the Censuses and surveys</a:t>
            </a:r>
            <a:endParaRPr lang="en-US" dirty="0" smtClean="0"/>
          </a:p>
          <a:p>
            <a:endParaRPr lang="en-US" dirty="0" smtClean="0"/>
          </a:p>
          <a:p>
            <a:r>
              <a:rPr lang="en-US" dirty="0" smtClean="0"/>
              <a:t>In addition to the public-use data, LEHD microdata is available for research use in approved projects. Researchers interested in using restricted-use LEHD data must submit a proposal to conduct research at a secure Census Research Data Center.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10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an article published on</a:t>
            </a:r>
            <a:r>
              <a:rPr lang="en-US" baseline="0" dirty="0" smtClean="0"/>
              <a:t> Census’s </a:t>
            </a:r>
            <a:r>
              <a:rPr lang="en-US" i="1" u="sng" baseline="0" dirty="0" smtClean="0"/>
              <a:t>America Counts, </a:t>
            </a:r>
            <a:r>
              <a:rPr lang="en-US" i="0" u="none" baseline="0" dirty="0" smtClean="0"/>
              <a:t>my colleague Jim </a:t>
            </a:r>
            <a:r>
              <a:rPr lang="en-US" i="0" u="none" baseline="0" dirty="0" err="1" smtClean="0"/>
              <a:t>Spletzer</a:t>
            </a:r>
            <a:r>
              <a:rPr lang="en-US" i="0" u="none" baseline="0" dirty="0" smtClean="0"/>
              <a:t> found that older people working longer, earn more. </a:t>
            </a:r>
          </a:p>
          <a:p>
            <a:endParaRPr lang="en-US" i="0" u="none" baseline="0" dirty="0" smtClean="0"/>
          </a:p>
          <a:p>
            <a:r>
              <a:rPr lang="en-US" i="0" u="none" baseline="0" dirty="0" smtClean="0"/>
              <a:t>His findings are the following. From 1994 – 2015, the growth of average monthly earnings of older workers is greater than those of any age group.</a:t>
            </a:r>
          </a:p>
          <a:p>
            <a:endParaRPr lang="en-US" i="0" u="none" baseline="0" dirty="0" smtClean="0"/>
          </a:p>
          <a:p>
            <a:r>
              <a:rPr lang="en-US" i="0" u="none" baseline="0" dirty="0" smtClean="0"/>
              <a:t>Jim used the LED Extraction Tool, which enables streamlined access to the raw public-use data . This easy to use tool provides CSV files for the exact variables and characteristics requested by the users.</a:t>
            </a:r>
            <a:endParaRPr lang="en-US" i="1"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45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we’re able to recreate this</a:t>
            </a:r>
            <a:r>
              <a:rPr lang="en-US" baseline="0" dirty="0" smtClean="0"/>
              <a:t> table using the QWI Explorer.</a:t>
            </a:r>
            <a:endParaRPr lang="en-US" dirty="0" smtClean="0"/>
          </a:p>
          <a:p>
            <a:endParaRPr lang="en-US" dirty="0" smtClean="0"/>
          </a:p>
          <a:p>
            <a:r>
              <a:rPr lang="en-US" dirty="0" smtClean="0"/>
              <a:t>The QWI Explorer makes the entire QWI dataset available for visualization in line charts, bar charts, and thematic maps.</a:t>
            </a:r>
          </a:p>
          <a:p>
            <a:r>
              <a:rPr lang="en-US" dirty="0" smtClean="0"/>
              <a:t>The application's intuitive dashboard allows for the construction of pivot tables to compare and rank labor-force indicators such as employment, job creation and destruction, wages, and hires across a wide range of firm and worker characteristics.</a:t>
            </a:r>
          </a:p>
          <a:p>
            <a:r>
              <a:rPr lang="en-US" dirty="0" smtClean="0"/>
              <a:t>Potential analyses include a longitudinal look at wages by worker sex and age across counties, ranking job creation rates of young firms across NAICS industry groups, and comparing hiring levels by worker race and education levels across a selection of Metropolitan.</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31181" rtl="0" eaLnBrk="1" fontAlgn="base" latinLnBrk="0" hangingPunct="1">
              <a:lnSpc>
                <a:spcPct val="100000"/>
              </a:lnSpc>
              <a:spcBef>
                <a:spcPct val="0"/>
              </a:spcBef>
              <a:spcAft>
                <a:spcPct val="0"/>
              </a:spcAft>
              <a:buClrTx/>
              <a:buSzTx/>
              <a:buFontTx/>
              <a:buNone/>
              <a:tabLst/>
              <a:defRPr/>
            </a:pPr>
            <a:fld id="{4DD06E72-D51C-4070-9844-ECC30BEA773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181"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7419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drill into QWI Explorer and recreate the numbers</a:t>
            </a:r>
            <a:r>
              <a:rPr lang="en-US" baseline="0" dirty="0" smtClean="0"/>
              <a:t> shown here.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794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a:t>
            </a:r>
            <a:r>
              <a:rPr lang="en-US" baseline="0" dirty="0" smtClean="0"/>
              <a:t> </a:t>
            </a:r>
            <a:r>
              <a:rPr lang="en-US" dirty="0" smtClean="0"/>
              <a:t>can replicate the graph from the previous slide</a:t>
            </a:r>
            <a:r>
              <a:rPr lang="en-US" baseline="0" dirty="0" smtClean="0"/>
              <a:t> using the national earnings.</a:t>
            </a:r>
          </a:p>
          <a:p>
            <a:r>
              <a:rPr lang="en-US" baseline="0" dirty="0" smtClean="0"/>
              <a:t>Lets go live and duplicate this graph and I can show you some of the features.</a:t>
            </a:r>
          </a:p>
          <a:p>
            <a:r>
              <a:rPr lang="en-US" dirty="0" smtClean="0"/>
              <a:t>From Census.gov, to explore data, to</a:t>
            </a:r>
            <a:r>
              <a:rPr lang="en-US" baseline="0" dirty="0" smtClean="0"/>
              <a:t> data tools and aps, to local employment dynamics</a:t>
            </a:r>
          </a:p>
          <a:p>
            <a:r>
              <a:rPr lang="en-US" baseline="0" dirty="0" err="1" smtClean="0"/>
              <a:t>Qwi</a:t>
            </a:r>
            <a:r>
              <a:rPr lang="en-US" baseline="0" dirty="0" smtClean="0"/>
              <a:t> explorer</a:t>
            </a:r>
          </a:p>
          <a:p>
            <a:r>
              <a:rPr lang="en-US" baseline="0" dirty="0" smtClean="0"/>
              <a:t>Go over all the features</a:t>
            </a:r>
          </a:p>
          <a:p>
            <a:r>
              <a:rPr lang="en-US" baseline="0" dirty="0" smtClean="0"/>
              <a:t>Then choose United States, </a:t>
            </a:r>
            <a:r>
              <a:rPr lang="en-US" baseline="0" dirty="0" err="1" smtClean="0"/>
              <a:t>earnS</a:t>
            </a:r>
            <a:r>
              <a:rPr lang="en-US" baseline="0" dirty="0" smtClean="0"/>
              <a:t>, change quarters </a:t>
            </a:r>
          </a:p>
          <a:p>
            <a:r>
              <a:rPr lang="en-US" baseline="0" dirty="0" smtClean="0"/>
              <a:t>Then click on x-axis and choose yearly average click on 1994-2015</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1917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 the divide between low income families and job opportunities.</a:t>
            </a:r>
            <a:endParaRPr lang="en-US" dirty="0"/>
          </a:p>
        </p:txBody>
      </p:sp>
      <p:sp>
        <p:nvSpPr>
          <p:cNvPr id="4" name="Slide Number Placeholder 3"/>
          <p:cNvSpPr>
            <a:spLocks noGrp="1"/>
          </p:cNvSpPr>
          <p:nvPr>
            <p:ph type="sldNum" sz="quarter" idx="10"/>
          </p:nvPr>
        </p:nvSpPr>
        <p:spPr/>
        <p:txBody>
          <a:bodyPr/>
          <a:lstStyle/>
          <a:p>
            <a:fld id="{5F15AF52-C18E-4FEF-A68A-51556A132924}" type="slidenum">
              <a:rPr lang="en-US" smtClean="0"/>
              <a:t>8</a:t>
            </a:fld>
            <a:endParaRPr lang="en-US"/>
          </a:p>
        </p:txBody>
      </p:sp>
    </p:spTree>
    <p:extLst>
      <p:ext uri="{BB962C8B-B14F-4D97-AF65-F5344CB8AC3E}">
        <p14:creationId xmlns:p14="http://schemas.microsoft.com/office/powerpoint/2010/main" val="124440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1990, the population in the Dallas-Fort Worth area was about 3 million with employment at 2 million. More than 25 years later, the population had more than doubled to 7.4 million and employment was 3.6 million.</a:t>
            </a:r>
          </a:p>
          <a:p>
            <a:endParaRPr lang="en-US" dirty="0" smtClean="0"/>
          </a:p>
          <a:p>
            <a:r>
              <a:rPr lang="en-US" dirty="0" smtClean="0"/>
              <a:t>By 2018, Dallas-Fort Worth’s population had increased the most of any metro area, according to Census Bureau estimates.</a:t>
            </a:r>
          </a:p>
          <a:p>
            <a:r>
              <a:rPr lang="en-US" dirty="0" smtClean="0"/>
              <a:t>job growth in the Dallas metro area over the past 13 years </a:t>
            </a:r>
          </a:p>
          <a:p>
            <a:r>
              <a:rPr lang="en-US" dirty="0" smtClean="0"/>
              <a:t>The 2015 map shows growth in low-wage jobs about 25 miles away from downtown Dallas, to the north of the city. Many corporate headquarters, such as Toyota and Ikea, have relocated or expanded their operations there.</a:t>
            </a:r>
          </a:p>
          <a:p>
            <a:endParaRPr lang="en-US" dirty="0" smtClean="0"/>
          </a:p>
          <a:p>
            <a:r>
              <a:rPr lang="en-US" dirty="0" smtClean="0"/>
              <a:t>The main access between north and south for commuters is the Dallas North Tollway. Average travel time during peak rush hours is two hours by public transit or 45 minutes by car, with estimated yearly toll fees ranging from $175-$3,289.</a:t>
            </a:r>
            <a:endParaRPr lang="en-US" dirty="0"/>
          </a:p>
        </p:txBody>
      </p:sp>
      <p:sp>
        <p:nvSpPr>
          <p:cNvPr id="4" name="Slide Number Placeholder 3"/>
          <p:cNvSpPr>
            <a:spLocks noGrp="1"/>
          </p:cNvSpPr>
          <p:nvPr>
            <p:ph type="sldNum" sz="quarter" idx="10"/>
          </p:nvPr>
        </p:nvSpPr>
        <p:spPr/>
        <p:txBody>
          <a:bodyPr/>
          <a:lstStyle/>
          <a:p>
            <a:fld id="{5F15AF52-C18E-4FEF-A68A-51556A132924}" type="slidenum">
              <a:rPr lang="en-US" smtClean="0"/>
              <a:t>9</a:t>
            </a:fld>
            <a:endParaRPr lang="en-US"/>
          </a:p>
        </p:txBody>
      </p:sp>
    </p:spTree>
    <p:extLst>
      <p:ext uri="{BB962C8B-B14F-4D97-AF65-F5344CB8AC3E}">
        <p14:creationId xmlns:p14="http://schemas.microsoft.com/office/powerpoint/2010/main" val="909245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http://em.treehorn2.excensus-online.com/em/</a:t>
            </a:r>
          </a:p>
          <a:p>
            <a:endParaRPr lang="en-US" dirty="0"/>
          </a:p>
        </p:txBody>
      </p:sp>
      <p:sp>
        <p:nvSpPr>
          <p:cNvPr id="4" name="Slide Number Placeholder 3"/>
          <p:cNvSpPr>
            <a:spLocks noGrp="1"/>
          </p:cNvSpPr>
          <p:nvPr>
            <p:ph type="sldNum" sz="quarter" idx="10"/>
          </p:nvPr>
        </p:nvSpPr>
        <p:spPr/>
        <p:txBody>
          <a:bodyPr/>
          <a:lstStyle/>
          <a:p>
            <a:fld id="{5F15AF52-C18E-4FEF-A68A-51556A132924}" type="slidenum">
              <a:rPr lang="en-US" smtClean="0"/>
              <a:t>11</a:t>
            </a:fld>
            <a:endParaRPr lang="en-US"/>
          </a:p>
        </p:txBody>
      </p:sp>
    </p:spTree>
    <p:extLst>
      <p:ext uri="{BB962C8B-B14F-4D97-AF65-F5344CB8AC3E}">
        <p14:creationId xmlns:p14="http://schemas.microsoft.com/office/powerpoint/2010/main" val="537196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811986"/>
      </p:ext>
    </p:extLst>
  </p:cSld>
  <p:clrMapOvr>
    <a:masterClrMapping/>
  </p:clrMapOvr>
  <p:extLst mod="1">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89"/>
            <a:ext cx="6400800"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099"/>
            <a:ext cx="6400800" cy="2735689"/>
          </a:xfrm>
        </p:spPr>
        <p:txBody>
          <a:bodyPr/>
          <a:lstStyle>
            <a:lvl1pPr>
              <a:lnSpc>
                <a:spcPts val="1750"/>
              </a:lnSpc>
              <a:defRPr sz="1400" b="0" spc="-20" baseline="0">
                <a:latin typeface="+mn-lt"/>
              </a:defRPr>
            </a:lvl1pPr>
            <a:lvl2pPr>
              <a:spcBef>
                <a:spcPts val="600"/>
              </a:spcBef>
              <a:defRPr sz="1200" spc="-20" baseline="0"/>
            </a:lvl2pPr>
            <a:lvl3pPr>
              <a:spcBef>
                <a:spcPts val="600"/>
              </a:spcBef>
              <a:defRPr sz="1200" spc="-20" baseline="0"/>
            </a:lvl3pPr>
            <a:lvl4pPr>
              <a:spcBef>
                <a:spcPts val="600"/>
              </a:spcBef>
              <a:defRPr sz="1200" spc="-20" baseline="0"/>
            </a:lvl4pPr>
            <a:lvl5pPr>
              <a:spcBef>
                <a:spcPts val="600"/>
              </a:spcBef>
              <a:defRPr sz="1200" spc="-2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a:extLst>
              <a:ext uri="{FF2B5EF4-FFF2-40B4-BE49-F238E27FC236}">
                <a16:creationId xmlns:a16="http://schemas.microsoft.com/office/drawing/2014/main" id="{6666D4D5-7B8E-4B5E-A380-71BC94FB88A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C0D0B430-7B0E-4B5F-9BB7-7EB3F8FA543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EC2BE9B-8C85-4211-88DB-41BD75BA48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8044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mn-lt"/>
              </a:defRPr>
            </a:lvl1pPr>
            <a:lvl2pPr>
              <a:spcBef>
                <a:spcPts val="600"/>
              </a:spcBef>
              <a:defRPr sz="1200" baseline="0">
                <a:latin typeface="+mn-lt"/>
              </a:defRPr>
            </a:lvl2pPr>
            <a:lvl3pPr>
              <a:spcBef>
                <a:spcPts val="600"/>
              </a:spcBef>
              <a:defRPr sz="1200" baseline="0">
                <a:latin typeface="+mn-lt"/>
              </a:defRPr>
            </a:lvl3pPr>
            <a:lvl4pPr>
              <a:spcBef>
                <a:spcPts val="600"/>
              </a:spcBef>
              <a:defRPr sz="1200" baseline="0">
                <a:latin typeface="+mn-lt"/>
              </a:defRPr>
            </a:lvl4pPr>
            <a:lvl5pPr>
              <a:spcBef>
                <a:spcPts val="600"/>
              </a:spcBef>
              <a:defRPr sz="1200"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6" name="Group 15">
            <a:extLst>
              <a:ext uri="{FF2B5EF4-FFF2-40B4-BE49-F238E27FC236}">
                <a16:creationId xmlns:a16="http://schemas.microsoft.com/office/drawing/2014/main" id="{0F8AD144-028E-4AF9-9D03-30467FF62333}"/>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36DA6D5-0DC1-4631-BCAC-DBB3BAE783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9562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a:latin typeface="+mn-lt"/>
              </a:defRPr>
            </a:lvl1pPr>
            <a:lvl2pPr>
              <a:spcBef>
                <a:spcPts val="600"/>
              </a:spcBef>
              <a:defRPr sz="1200">
                <a:latin typeface="+mn-lt"/>
              </a:defRPr>
            </a:lvl2pPr>
            <a:lvl3pPr>
              <a:spcBef>
                <a:spcPts val="600"/>
              </a:spcBef>
              <a:defRPr sz="1200">
                <a:latin typeface="+mn-lt"/>
              </a:defRPr>
            </a:lvl3pPr>
            <a:lvl4pPr>
              <a:spcBef>
                <a:spcPts val="600"/>
              </a:spcBef>
              <a:defRPr sz="1200">
                <a:latin typeface="+mn-lt"/>
              </a:defRPr>
            </a:lvl4pPr>
            <a:lvl5pPr>
              <a:spcBef>
                <a:spcPts val="600"/>
              </a:spcBef>
              <a:defRPr sz="12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85874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16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79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52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47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smtClean="0"/>
              <a:t>Click icon to add picture</a:t>
            </a:r>
            <a:endParaRPr lang="en-US"/>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986943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smtClean="0"/>
              <a:t>Click icon to add picture</a:t>
            </a:r>
            <a:endParaRPr lang="en-US"/>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76597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smtClean="0"/>
              <a:t>Click icon to add picture</a:t>
            </a:r>
            <a:endParaRPr lang="en-US"/>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155175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CC28CF4-64A9-4A10-A3F8-8486FB06D2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527509995"/>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smtClean="0"/>
              <a:t>Click icon to add picture</a:t>
            </a:r>
            <a:endParaRPr lang="en-US"/>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2396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smtClean="0"/>
              <a:t>Click icon to add picture</a:t>
            </a:r>
            <a:endParaRPr lang="en-US"/>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7111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smtClean="0"/>
              <a:t>Click icon to add picture</a:t>
            </a:r>
            <a:endParaRPr lang="en-US"/>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80312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smtClean="0"/>
              <a:t>Click icon to add picture</a:t>
            </a:r>
            <a:endParaRPr lang="en-US"/>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3559608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smtClean="0"/>
              <a:t>Click icon to add picture</a:t>
            </a:r>
            <a:endParaRPr lang="en-US"/>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566364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smtClean="0"/>
              <a:t>Click icon to add picture</a:t>
            </a:r>
            <a:endParaRPr lang="en-US"/>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71919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smtClean="0"/>
              <a:t>Click icon to add picture</a:t>
            </a:r>
            <a:endParaRPr lang="en-US" dirty="0"/>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55229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smtClean="0"/>
              <a:t>Click icon to add picture</a:t>
            </a:r>
            <a:endParaRPr lang="en-US"/>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705354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smtClean="0"/>
              <a:t>Click icon to add picture</a:t>
            </a:r>
            <a:endParaRPr lang="en-US"/>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0715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1"/>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2745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665759991"/>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76060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3"/>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91057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3"/>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179583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9617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094236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36368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78161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0354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44B4D81-88CD-470E-8625-6F4D2E43AD0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1602274905"/>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a:extLst>
              <a:ext uri="{FF2B5EF4-FFF2-40B4-BE49-F238E27FC236}">
                <a16:creationId xmlns:a16="http://schemas.microsoft.com/office/drawing/2014/main" id="{A15E2BD9-D93B-42F8-9283-EAC3C6EE0D9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id="{3F9AA341-5978-4CF5-A740-BB51B2B3A7D7}"/>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066956F-0225-4D08-AB1F-416099A4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1646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a:extLst>
              <a:ext uri="{FF2B5EF4-FFF2-40B4-BE49-F238E27FC236}">
                <a16:creationId xmlns:a16="http://schemas.microsoft.com/office/drawing/2014/main" id="{BE9EE480-E44A-4CB3-AF35-36E339EE54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3" name="Group 12">
            <a:extLst>
              <a:ext uri="{FF2B5EF4-FFF2-40B4-BE49-F238E27FC236}">
                <a16:creationId xmlns:a16="http://schemas.microsoft.com/office/drawing/2014/main" id="{96BFC9F5-FB99-4722-AC76-C40AEA9F666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4B8BEC9-B3FB-4AA0-AA8D-2A6D9785DC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56041093-8DDB-47BA-B7F1-3A2416331D81}"/>
              </a:ext>
            </a:extLst>
          </p:cNvPr>
          <p:cNvSpPr>
            <a:spLocks noGrp="1"/>
          </p:cNvSpPr>
          <p:nvPr>
            <p:ph type="ftr" sz="quarter" idx="10"/>
          </p:nvPr>
        </p:nvSpPr>
        <p:spPr/>
        <p:txBody>
          <a:bodyPr/>
          <a:lstStyle/>
          <a:p>
            <a:endParaRPr lang="en-US" dirty="0"/>
          </a:p>
        </p:txBody>
      </p:sp>
      <p:sp>
        <p:nvSpPr>
          <p:cNvPr id="16" name="Slide Number Placeholder 15">
            <a:extLst>
              <a:ext uri="{FF2B5EF4-FFF2-40B4-BE49-F238E27FC236}">
                <a16:creationId xmlns:a16="http://schemas.microsoft.com/office/drawing/2014/main" id="{68480899-2398-499B-A908-3C89781816F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8341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a:extLst>
              <a:ext uri="{FF2B5EF4-FFF2-40B4-BE49-F238E27FC236}">
                <a16:creationId xmlns:a16="http://schemas.microsoft.com/office/drawing/2014/main"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D5EF3A2C-A276-46F1-9426-8DABE19BD98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3E4D53A-DE70-4EE2-8E8D-AA47873F21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p>
            <a:endParaRPr lang="en-US" dirty="0"/>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33674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a:extLst>
              <a:ext uri="{FF2B5EF4-FFF2-40B4-BE49-F238E27FC236}">
                <a16:creationId xmlns:a16="http://schemas.microsoft.com/office/drawing/2014/main" id="{12F275D8-6A23-4796-8B7D-8C2B5503ADDD}"/>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0493E8B-34EB-4FED-96E9-4F945A14C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199FD9E3-06BE-4D22-A80B-0970457EA4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p>
            <a:endParaRPr lang="en-US" dirty="0"/>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7776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mn-lt"/>
              </a:defRPr>
            </a:lvl1pPr>
            <a:lvl2pPr>
              <a:spcBef>
                <a:spcPts val="600"/>
              </a:spcBef>
              <a:defRPr sz="1200" baseline="0">
                <a:latin typeface="+mn-lt"/>
              </a:defRPr>
            </a:lvl2pPr>
            <a:lvl3pPr>
              <a:spcBef>
                <a:spcPts val="600"/>
              </a:spcBef>
              <a:defRPr sz="1200" baseline="0">
                <a:latin typeface="+mn-lt"/>
              </a:defRPr>
            </a:lvl3pPr>
            <a:lvl4pPr>
              <a:spcBef>
                <a:spcPts val="600"/>
              </a:spcBef>
              <a:defRPr sz="1200" baseline="0">
                <a:latin typeface="+mn-lt"/>
              </a:defRPr>
            </a:lvl4pPr>
            <a:lvl5pPr>
              <a:spcBef>
                <a:spcPts val="600"/>
              </a:spcBef>
              <a:defRPr sz="1200"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03BD3F6E-67F7-45F8-B0B5-A2822A4216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id="{23AA7B41-09B4-4CF5-9567-9B2C4F9BD5CD}"/>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102A84D-677B-4AAF-B3BD-4813C90B5C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3773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3"/>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1" y="738414"/>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1"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1"/>
            <a:ext cx="6711221" cy="365125"/>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69" y="6192041"/>
            <a:ext cx="616260" cy="365125"/>
          </a:xfrm>
          <a:prstGeom prst="rect">
            <a:avLst/>
          </a:prstGeom>
        </p:spPr>
        <p:txBody>
          <a:bodyPr vert="horz" lIns="91440" tIns="45720" rIns="91440" bIns="45720" rtlCol="0" anchor="ctr"/>
          <a:lstStyle>
            <a:lvl1pPr algn="r">
              <a:defRPr sz="1050" b="0">
                <a:solidFill>
                  <a:srgbClr val="231F20"/>
                </a:solidFill>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552817474"/>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00" r:id="rId4"/>
    <p:sldLayoutId id="2147483650" r:id="rId5"/>
    <p:sldLayoutId id="2147483666" r:id="rId6"/>
    <p:sldLayoutId id="2147483667" r:id="rId7"/>
    <p:sldLayoutId id="2147483668" r:id="rId8"/>
    <p:sldLayoutId id="2147483671" r:id="rId9"/>
    <p:sldLayoutId id="2147483660" r:id="rId10"/>
    <p:sldLayoutId id="2147483669" r:id="rId11"/>
    <p:sldLayoutId id="2147483670" r:id="rId12"/>
    <p:sldLayoutId id="2147483673" r:id="rId13"/>
    <p:sldLayoutId id="2147483674" r:id="rId14"/>
    <p:sldLayoutId id="2147483649" r:id="rId15"/>
    <p:sldLayoutId id="2147483672" r:id="rId16"/>
    <p:sldLayoutId id="2147483701" r:id="rId17"/>
    <p:sldLayoutId id="2147483702" r:id="rId18"/>
    <p:sldLayoutId id="2147483703" r:id="rId19"/>
    <p:sldLayoutId id="2147483663" r:id="rId20"/>
    <p:sldLayoutId id="2147483664" r:id="rId21"/>
    <p:sldLayoutId id="2147483707" r:id="rId22"/>
    <p:sldLayoutId id="2147483708" r:id="rId23"/>
    <p:sldLayoutId id="2147483709" r:id="rId24"/>
    <p:sldLayoutId id="2147483686" r:id="rId25"/>
    <p:sldLayoutId id="2147483665" r:id="rId26"/>
    <p:sldLayoutId id="2147483684" r:id="rId27"/>
    <p:sldLayoutId id="2147483685" r:id="rId28"/>
    <p:sldLayoutId id="2147483688" r:id="rId29"/>
    <p:sldLayoutId id="2147483689" r:id="rId30"/>
    <p:sldLayoutId id="2147483654" r:id="rId31"/>
    <p:sldLayoutId id="2147483687" r:id="rId32"/>
    <p:sldLayoutId id="2147483693" r:id="rId33"/>
    <p:sldLayoutId id="2147483690" r:id="rId34"/>
    <p:sldLayoutId id="2147483691" r:id="rId35"/>
    <p:sldLayoutId id="2147483692" r:id="rId36"/>
    <p:sldLayoutId id="2147483655" r:id="rId37"/>
  </p:sldLayoutIdLst>
  <p:hf sldNum="0" hdr="0" ft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hyperlink" Target="https://onthemap.ces.census.gov/e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image" Target="../media/image24.png"/><Relationship Id="rId4" Type="http://schemas.openxmlformats.org/officeDocument/2006/relationships/hyperlink" Target="https://www.zillow.com/research/facebook-ipo-home-values-2294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hyperlink" Target="https://lehd.ces.census.gov/"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jpeg"/><Relationship Id="rId2" Type="http://schemas.openxmlformats.org/officeDocument/2006/relationships/image" Target="../media/image42.tiff"/><Relationship Id="rId1" Type="http://schemas.openxmlformats.org/officeDocument/2006/relationships/slideLayout" Target="../slideLayouts/slideLayout3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hyperlink" Target="http://onthemap.ces.census.gov/em/" TargetMode="External"/><Relationship Id="rId13" Type="http://schemas.openxmlformats.org/officeDocument/2006/relationships/hyperlink" Target="https://lehd.ces.census.gov/data/veo/" TargetMode="External"/><Relationship Id="rId3" Type="http://schemas.openxmlformats.org/officeDocument/2006/relationships/hyperlink" Target="http://qwiexplorer.ces.census.gov/" TargetMode="External"/><Relationship Id="rId7" Type="http://schemas.openxmlformats.org/officeDocument/2006/relationships/hyperlink" Target="http://onthemap.ces.census.gov/" TargetMode="External"/><Relationship Id="rId12" Type="http://schemas.openxmlformats.org/officeDocument/2006/relationships/hyperlink" Target="https://lehd.ces.census.gov/applications/veo/occupation/detail/" TargetMode="External"/><Relationship Id="rId2" Type="http://schemas.openxmlformats.org/officeDocument/2006/relationships/hyperlink" Target="https://lehd.ces.census.gov/" TargetMode="External"/><Relationship Id="rId1" Type="http://schemas.openxmlformats.org/officeDocument/2006/relationships/slideLayout" Target="../slideLayouts/slideLayout25.xml"/><Relationship Id="rId6" Type="http://schemas.openxmlformats.org/officeDocument/2006/relationships/hyperlink" Target="http://www.census.gov/data/developers/data-sets/qwi.html" TargetMode="External"/><Relationship Id="rId11" Type="http://schemas.openxmlformats.org/officeDocument/2006/relationships/hyperlink" Target="https://lehd.ces.census.gov/data/pseo_explorer.html?type=earnings&amp;compare=postgrad&amp;state=08&amp;institution=001370&amp;degreelevel=05&amp;gradcohort=0000-3&amp;filter=50&amp;program=5202,4201" TargetMode="External"/><Relationship Id="rId5" Type="http://schemas.openxmlformats.org/officeDocument/2006/relationships/hyperlink" Target="http://lehd.ces.census.gov/data/" TargetMode="External"/><Relationship Id="rId10" Type="http://schemas.openxmlformats.org/officeDocument/2006/relationships/hyperlink" Target="https://lehd.ces.census.gov/data/" TargetMode="External"/><Relationship Id="rId4" Type="http://schemas.openxmlformats.org/officeDocument/2006/relationships/hyperlink" Target="http://ledextract.ces.census.gov/" TargetMode="External"/><Relationship Id="rId9" Type="http://schemas.openxmlformats.org/officeDocument/2006/relationships/hyperlink" Target="http://j2jexplorer.ces.census.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ensus.gov/library/stories/2018/04/aging-workforce.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596744" y="219455"/>
            <a:ext cx="5438232" cy="5491243"/>
            <a:chOff x="4441744" y="-15240"/>
            <a:chExt cx="4827418" cy="605790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699"/>
            <a:stretch/>
          </p:blipFill>
          <p:spPr>
            <a:xfrm>
              <a:off x="4441744" y="1966850"/>
              <a:ext cx="2416251" cy="2006008"/>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2914" t="14350" r="8817" b="10646"/>
            <a:stretch/>
          </p:blipFill>
          <p:spPr>
            <a:xfrm>
              <a:off x="6857995" y="3985270"/>
              <a:ext cx="2286004" cy="2057390"/>
            </a:xfrm>
            <a:prstGeom prst="rect">
              <a:avLst/>
            </a:prstGeom>
          </p:spPr>
        </p:pic>
        <p:pic>
          <p:nvPicPr>
            <p:cNvPr id="11" name="Picture 10"/>
            <p:cNvPicPr>
              <a:picLocks noChangeAspect="1"/>
            </p:cNvPicPr>
            <p:nvPr/>
          </p:nvPicPr>
          <p:blipFill rotWithShape="1">
            <a:blip r:embed="rId5"/>
            <a:srcRect l="2634" t="340" r="27580" b="10656"/>
            <a:stretch/>
          </p:blipFill>
          <p:spPr>
            <a:xfrm>
              <a:off x="4443930" y="3996134"/>
              <a:ext cx="2414065" cy="2046526"/>
            </a:xfrm>
            <a:prstGeom prst="rect">
              <a:avLst/>
            </a:prstGeom>
          </p:spPr>
        </p:pic>
        <p:pic>
          <p:nvPicPr>
            <p:cNvPr id="12" name="Picture 11"/>
            <p:cNvPicPr>
              <a:picLocks noChangeAspect="1"/>
            </p:cNvPicPr>
            <p:nvPr/>
          </p:nvPicPr>
          <p:blipFill rotWithShape="1">
            <a:blip r:embed="rId6"/>
            <a:srcRect b="17774"/>
            <a:stretch/>
          </p:blipFill>
          <p:spPr>
            <a:xfrm>
              <a:off x="6857995" y="-15240"/>
              <a:ext cx="2305085" cy="2000255"/>
            </a:xfrm>
            <a:prstGeom prst="rect">
              <a:avLst/>
            </a:prstGeom>
          </p:spPr>
        </p:pic>
        <p:pic>
          <p:nvPicPr>
            <p:cNvPr id="13" name="Picture 12"/>
            <p:cNvPicPr>
              <a:picLocks noChangeAspect="1"/>
            </p:cNvPicPr>
            <p:nvPr/>
          </p:nvPicPr>
          <p:blipFill rotWithShape="1">
            <a:blip r:embed="rId7"/>
            <a:srcRect l="35504" r="813" b="19508"/>
            <a:stretch/>
          </p:blipFill>
          <p:spPr>
            <a:xfrm>
              <a:off x="6857995" y="1982139"/>
              <a:ext cx="2411167" cy="2011354"/>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17758" t="7670" r="25439" b="22192"/>
            <a:stretch/>
          </p:blipFill>
          <p:spPr>
            <a:xfrm>
              <a:off x="4441744" y="-15240"/>
              <a:ext cx="2416250" cy="1989238"/>
            </a:xfrm>
            <a:prstGeom prst="rect">
              <a:avLst/>
            </a:prstGeom>
          </p:spPr>
        </p:pic>
      </p:grpSp>
      <p:sp>
        <p:nvSpPr>
          <p:cNvPr id="4" name="Rectangle 3">
            <a:extLst>
              <a:ext uri="{FF2B5EF4-FFF2-40B4-BE49-F238E27FC236}">
                <a16:creationId xmlns:a16="http://schemas.microsoft.com/office/drawing/2014/main" id="{600EEFCE-3829-6B44-87D2-C16F5D9C8003}"/>
              </a:ext>
            </a:extLst>
          </p:cNvPr>
          <p:cNvSpPr/>
          <p:nvPr/>
        </p:nvSpPr>
        <p:spPr>
          <a:xfrm rot="10800000">
            <a:off x="222069" y="219453"/>
            <a:ext cx="11693403" cy="5491244"/>
          </a:xfrm>
          <a:prstGeom prst="rect">
            <a:avLst/>
          </a:prstGeom>
          <a:gradFill flip="none" rotWithShape="1">
            <a:gsLst>
              <a:gs pos="53000">
                <a:srgbClr val="1F304E"/>
              </a:gs>
              <a:gs pos="62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17228" y="470264"/>
            <a:ext cx="5508806" cy="2113172"/>
          </a:xfrm>
        </p:spPr>
        <p:txBody>
          <a:bodyPr>
            <a:normAutofit fontScale="90000"/>
          </a:bodyPr>
          <a:lstStyle/>
          <a:p>
            <a:r>
              <a:rPr lang="en-US" sz="3600" dirty="0" smtClean="0">
                <a:solidFill>
                  <a:schemeClr val="bg1"/>
                </a:solidFill>
              </a:rPr>
              <a:t>Earnings and  Employment Outcomes Data Using LEHD’s New and Enhanced Explorer Tools</a:t>
            </a:r>
            <a:endParaRPr lang="en-US" sz="2700" dirty="0">
              <a:solidFill>
                <a:srgbClr val="00B050"/>
              </a:solidFill>
            </a:endParaRPr>
          </a:p>
        </p:txBody>
      </p:sp>
      <p:sp>
        <p:nvSpPr>
          <p:cNvPr id="3" name="Subtitle 2"/>
          <p:cNvSpPr>
            <a:spLocks noGrp="1"/>
          </p:cNvSpPr>
          <p:nvPr>
            <p:ph type="subTitle" idx="1"/>
          </p:nvPr>
        </p:nvSpPr>
        <p:spPr/>
        <p:txBody>
          <a:bodyPr>
            <a:noAutofit/>
          </a:bodyPr>
          <a:lstStyle/>
          <a:p>
            <a:r>
              <a:rPr lang="en-US" sz="2000" dirty="0" smtClean="0">
                <a:solidFill>
                  <a:srgbClr val="FFC000"/>
                </a:solidFill>
              </a:rPr>
              <a:t>Texas State Data Center</a:t>
            </a:r>
          </a:p>
          <a:p>
            <a:r>
              <a:rPr lang="en-US" sz="2000" dirty="0" smtClean="0">
                <a:solidFill>
                  <a:srgbClr val="FFC000"/>
                </a:solidFill>
              </a:rPr>
              <a:t>July 29, 2020</a:t>
            </a:r>
          </a:p>
          <a:p>
            <a:endParaRPr lang="en-US" sz="2000" dirty="0" smtClean="0">
              <a:solidFill>
                <a:srgbClr val="FFC000"/>
              </a:solidFill>
            </a:endParaRPr>
          </a:p>
          <a:p>
            <a:r>
              <a:rPr lang="en-US" sz="2000" dirty="0" smtClean="0">
                <a:solidFill>
                  <a:srgbClr val="FFC000"/>
                </a:solidFill>
              </a:rPr>
              <a:t>Presenter: Earlene Dowell</a:t>
            </a:r>
            <a:endParaRPr lang="en-US" sz="2000" dirty="0">
              <a:solidFill>
                <a:srgbClr val="FFC000"/>
              </a:solidFill>
            </a:endParaRPr>
          </a:p>
        </p:txBody>
      </p:sp>
    </p:spTree>
    <p:extLst>
      <p:ext uri="{BB962C8B-B14F-4D97-AF65-F5344CB8AC3E}">
        <p14:creationId xmlns:p14="http://schemas.microsoft.com/office/powerpoint/2010/main" val="3863185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a:srcRect l="1333" r="1333"/>
          <a:stretch>
            <a:fillRect/>
          </a:stretch>
        </p:blipFill>
        <p:spPr>
          <a:xfrm>
            <a:off x="641189" y="1221774"/>
            <a:ext cx="10151502" cy="4714320"/>
          </a:xfrm>
          <a:prstGeom prst="rect">
            <a:avLst/>
          </a:prstGeom>
        </p:spPr>
      </p:pic>
      <p:sp>
        <p:nvSpPr>
          <p:cNvPr id="9" name="TextBox 8"/>
          <p:cNvSpPr txBox="1"/>
          <p:nvPr/>
        </p:nvSpPr>
        <p:spPr>
          <a:xfrm>
            <a:off x="1823812" y="415636"/>
            <a:ext cx="7786255" cy="707886"/>
          </a:xfrm>
          <a:prstGeom prst="rect">
            <a:avLst/>
          </a:prstGeom>
          <a:noFill/>
        </p:spPr>
        <p:txBody>
          <a:bodyPr wrap="square" rtlCol="0">
            <a:spAutoFit/>
          </a:bodyPr>
          <a:lstStyle/>
          <a:p>
            <a:r>
              <a:rPr lang="en-US" sz="4000" b="1" dirty="0" smtClean="0">
                <a:solidFill>
                  <a:srgbClr val="0070C0"/>
                </a:solidFill>
              </a:rPr>
              <a:t>Distance-Direction Analysis</a:t>
            </a:r>
            <a:endParaRPr lang="en-US" sz="4000" b="1" dirty="0">
              <a:solidFill>
                <a:srgbClr val="0070C0"/>
              </a:solidFill>
            </a:endParaRPr>
          </a:p>
        </p:txBody>
      </p:sp>
    </p:spTree>
    <p:extLst>
      <p:ext uri="{BB962C8B-B14F-4D97-AF65-F5344CB8AC3E}">
        <p14:creationId xmlns:p14="http://schemas.microsoft.com/office/powerpoint/2010/main" val="3332594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745359" y="1288473"/>
            <a:ext cx="10031319" cy="4544291"/>
          </a:xfrm>
          <a:prstGeom prst="rect">
            <a:avLst/>
          </a:prstGeom>
        </p:spPr>
      </p:pic>
      <p:sp>
        <p:nvSpPr>
          <p:cNvPr id="23" name="TextBox 22"/>
          <p:cNvSpPr txBox="1"/>
          <p:nvPr/>
        </p:nvSpPr>
        <p:spPr>
          <a:xfrm>
            <a:off x="1524000" y="415636"/>
            <a:ext cx="8894617" cy="646331"/>
          </a:xfrm>
          <a:prstGeom prst="rect">
            <a:avLst/>
          </a:prstGeom>
          <a:noFill/>
        </p:spPr>
        <p:txBody>
          <a:bodyPr wrap="square" rtlCol="0">
            <a:spAutoFit/>
          </a:bodyPr>
          <a:lstStyle/>
          <a:p>
            <a:r>
              <a:rPr lang="en-US" sz="3600" dirty="0">
                <a:hlinkClick r:id="rId4"/>
              </a:rPr>
              <a:t>https://onthemap.ces.census.gov/em/</a:t>
            </a:r>
            <a:endParaRPr lang="en-US" sz="3600" dirty="0"/>
          </a:p>
        </p:txBody>
      </p:sp>
    </p:spTree>
    <p:extLst>
      <p:ext uri="{BB962C8B-B14F-4D97-AF65-F5344CB8AC3E}">
        <p14:creationId xmlns:p14="http://schemas.microsoft.com/office/powerpoint/2010/main" val="1295821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623454" y="323238"/>
            <a:ext cx="10972800" cy="1143000"/>
          </a:xfrm>
        </p:spPr>
        <p:txBody>
          <a:bodyPr/>
          <a:lstStyle/>
          <a:p>
            <a:r>
              <a:rPr lang="en-US" sz="4400" dirty="0" smtClean="0"/>
              <a:t>Facebook Headquarters - Menlo Park </a:t>
            </a:r>
            <a:endParaRPr lang="en-US" sz="4400" dirty="0"/>
          </a:p>
        </p:txBody>
      </p:sp>
      <p:pic>
        <p:nvPicPr>
          <p:cNvPr id="5" name="Content Placeholder 4"/>
          <p:cNvPicPr>
            <a:picLocks noGrp="1" noChangeAspect="1"/>
          </p:cNvPicPr>
          <p:nvPr>
            <p:ph sz="half" idx="4294967295"/>
          </p:nvPr>
        </p:nvPicPr>
        <p:blipFill>
          <a:blip r:embed="rId3"/>
          <a:stretch>
            <a:fillRect/>
          </a:stretch>
        </p:blipFill>
        <p:spPr>
          <a:xfrm>
            <a:off x="623454" y="1826275"/>
            <a:ext cx="5119688" cy="3810000"/>
          </a:xfrm>
          <a:prstGeom prst="rect">
            <a:avLst/>
          </a:prstGeom>
        </p:spPr>
      </p:pic>
      <p:pic>
        <p:nvPicPr>
          <p:cNvPr id="8" name="Content Placeholder 7">
            <a:hlinkClick r:id="rId4"/>
          </p:cNvPr>
          <p:cNvPicPr>
            <a:picLocks noGrp="1" noChangeAspect="1"/>
          </p:cNvPicPr>
          <p:nvPr>
            <p:ph sz="half" idx="4294967295"/>
          </p:nvPr>
        </p:nvPicPr>
        <p:blipFill>
          <a:blip r:embed="rId5"/>
          <a:stretch>
            <a:fillRect/>
          </a:stretch>
        </p:blipFill>
        <p:spPr>
          <a:xfrm>
            <a:off x="5920510" y="1797844"/>
            <a:ext cx="5384800" cy="3970337"/>
          </a:xfrm>
          <a:prstGeom prst="rect">
            <a:avLst/>
          </a:prstGeom>
        </p:spPr>
      </p:pic>
      <p:sp>
        <p:nvSpPr>
          <p:cNvPr id="4" name="Slide Number Placeholder 3"/>
          <p:cNvSpPr>
            <a:spLocks noGrp="1"/>
          </p:cNvSpPr>
          <p:nvPr>
            <p:ph type="sldNum" sz="quarter" idx="4294967295"/>
          </p:nvPr>
        </p:nvSpPr>
        <p:spPr>
          <a:xfrm>
            <a:off x="0" y="6356350"/>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AE04C5-3085-4F64-BC65-54FE2DBF6EB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1097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srcRect t="1384" b="1384"/>
          <a:stretch>
            <a:fillRect/>
          </a:stretch>
        </p:blipFill>
        <p:spPr>
          <a:xfrm>
            <a:off x="507630" y="549774"/>
            <a:ext cx="10894660" cy="5059440"/>
          </a:xfrm>
          <a:prstGeom prst="rect">
            <a:avLst/>
          </a:prstGeom>
        </p:spPr>
      </p:pic>
    </p:spTree>
    <p:extLst>
      <p:ext uri="{BB962C8B-B14F-4D97-AF65-F5344CB8AC3E}">
        <p14:creationId xmlns:p14="http://schemas.microsoft.com/office/powerpoint/2010/main" val="420057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srcRect t="769" b="769"/>
          <a:stretch>
            <a:fillRect/>
          </a:stretch>
        </p:blipFill>
        <p:spPr>
          <a:xfrm>
            <a:off x="739023" y="1223672"/>
            <a:ext cx="10012105" cy="4649585"/>
          </a:xfrm>
          <a:prstGeom prst="rect">
            <a:avLst/>
          </a:prstGeom>
        </p:spPr>
      </p:pic>
      <p:sp>
        <p:nvSpPr>
          <p:cNvPr id="4" name="TextBox 3"/>
          <p:cNvSpPr txBox="1"/>
          <p:nvPr/>
        </p:nvSpPr>
        <p:spPr>
          <a:xfrm>
            <a:off x="3200399" y="304800"/>
            <a:ext cx="5763491" cy="769441"/>
          </a:xfrm>
          <a:prstGeom prst="rect">
            <a:avLst/>
          </a:prstGeom>
          <a:noFill/>
        </p:spPr>
        <p:txBody>
          <a:bodyPr wrap="square" rtlCol="0">
            <a:spAutoFit/>
          </a:bodyPr>
          <a:lstStyle/>
          <a:p>
            <a:r>
              <a:rPr lang="en-US" sz="4400" b="1" dirty="0" smtClean="0">
                <a:solidFill>
                  <a:srgbClr val="0070C0"/>
                </a:solidFill>
              </a:rPr>
              <a:t>J2J Explorer 1.0</a:t>
            </a:r>
            <a:endParaRPr lang="en-US" sz="4400" b="1" dirty="0">
              <a:solidFill>
                <a:srgbClr val="0070C0"/>
              </a:solidFill>
            </a:endParaRPr>
          </a:p>
        </p:txBody>
      </p:sp>
    </p:spTree>
    <p:extLst>
      <p:ext uri="{BB962C8B-B14F-4D97-AF65-F5344CB8AC3E}">
        <p14:creationId xmlns:p14="http://schemas.microsoft.com/office/powerpoint/2010/main" val="333777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409" y="3178175"/>
            <a:ext cx="7932075" cy="2677656"/>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PSEO Provides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25th, 50th, and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75th percentiles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 annual earnings for college and university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graduates.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Employment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by industry and region of the country</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By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degree level, degree major, and post-secondary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institution.</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One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year, five years, and 10 years after graduation.</a:t>
            </a: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8369592" y="182879"/>
            <a:ext cx="3700488" cy="5538651"/>
          </a:xfrm>
          <a:prstGeom prst="rect">
            <a:avLst/>
          </a:prstGeom>
          <a:solidFill>
            <a:srgbClr val="172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10600" y="428985"/>
            <a:ext cx="3222351"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Current PSEO partners</a:t>
            </a: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The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University of Texas system (</a:t>
            </a: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2017)</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Colorado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Department of Higher Education (2017</a:t>
            </a: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University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of Michigan, Ann </a:t>
            </a: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Arbor (2018)</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University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of Wisconsin, Madison (2018</a:t>
            </a: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Future Partners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Ohio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New York </a:t>
            </a:r>
          </a:p>
        </p:txBody>
      </p:sp>
      <p:sp>
        <p:nvSpPr>
          <p:cNvPr id="8" name="TextBox 7"/>
          <p:cNvSpPr txBox="1"/>
          <p:nvPr/>
        </p:nvSpPr>
        <p:spPr>
          <a:xfrm>
            <a:off x="285609" y="451570"/>
            <a:ext cx="79320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Post Secondary Employment Outcomes - PSEO</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156408" y="1419008"/>
            <a:ext cx="696628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 joint pilot project between university systems, state higher education systems, and the Census Bureau, the Post-Secondary Employment Outcomes (PSEO)are experimental tabulations providing national earnings statistics for graduates of post-secondary institutions. </a:t>
            </a:r>
          </a:p>
        </p:txBody>
      </p:sp>
    </p:spTree>
    <p:extLst>
      <p:ext uri="{BB962C8B-B14F-4D97-AF65-F5344CB8AC3E}">
        <p14:creationId xmlns:p14="http://schemas.microsoft.com/office/powerpoint/2010/main" val="14832972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0"/>
            <a:ext cx="4865030" cy="1450974"/>
          </a:xfrm>
          <a:prstGeom prst="rect">
            <a:avLst/>
          </a:prstGeom>
        </p:spPr>
      </p:pic>
      <p:pic>
        <p:nvPicPr>
          <p:cNvPr id="5" name="Content Placeholder 4"/>
          <p:cNvPicPr>
            <a:picLocks noGrp="1" noChangeAspect="1"/>
          </p:cNvPicPr>
          <p:nvPr>
            <p:ph idx="4294967295"/>
          </p:nvPr>
        </p:nvPicPr>
        <p:blipFill>
          <a:blip r:embed="rId4"/>
          <a:stretch>
            <a:fillRect/>
          </a:stretch>
        </p:blipFill>
        <p:spPr>
          <a:xfrm>
            <a:off x="4865030" y="276225"/>
            <a:ext cx="5770562" cy="5592763"/>
          </a:xfrm>
          <a:prstGeom prst="rect">
            <a:avLst/>
          </a:prstGeom>
        </p:spPr>
      </p:pic>
      <p:sp>
        <p:nvSpPr>
          <p:cNvPr id="7" name="Text Placeholder 6"/>
          <p:cNvSpPr>
            <a:spLocks noGrp="1"/>
          </p:cNvSpPr>
          <p:nvPr>
            <p:ph type="body" sz="half" idx="4294967295"/>
          </p:nvPr>
        </p:nvSpPr>
        <p:spPr>
          <a:xfrm>
            <a:off x="561702" y="1587136"/>
            <a:ext cx="4167051" cy="4281851"/>
          </a:xfrm>
        </p:spPr>
        <p:txBody>
          <a:bodyPr>
            <a:normAutofit fontScale="92500" lnSpcReduction="10000"/>
          </a:bodyPr>
          <a:lstStyle/>
          <a:p>
            <a:pPr lvl="0"/>
            <a:r>
              <a:rPr lang="en-US" sz="3000" dirty="0" smtClean="0">
                <a:solidFill>
                  <a:prstClr val="black"/>
                </a:solidFill>
              </a:rPr>
              <a:t>Statistics </a:t>
            </a:r>
            <a:r>
              <a:rPr lang="en-US" sz="3000" dirty="0">
                <a:solidFill>
                  <a:prstClr val="black"/>
                </a:solidFill>
              </a:rPr>
              <a:t>are generated by matching university transcript data with a national database of jobs, using state-of-the-art confidentiality protection mechanisms to protect the underlying data.</a:t>
            </a:r>
            <a:endParaRPr lang="en-US" altLang="en-US" sz="3000" b="1" dirty="0">
              <a:solidFill>
                <a:prstClr val="black"/>
              </a:solidFill>
              <a:latin typeface="Arial" charset="0"/>
            </a:endParaRPr>
          </a:p>
          <a:p>
            <a:endParaRPr lang="en-US" dirty="0"/>
          </a:p>
        </p:txBody>
      </p:sp>
    </p:spTree>
    <p:extLst>
      <p:ext uri="{BB962C8B-B14F-4D97-AF65-F5344CB8AC3E}">
        <p14:creationId xmlns:p14="http://schemas.microsoft.com/office/powerpoint/2010/main" val="2859700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stretch>
            <a:fillRect/>
          </a:stretch>
        </p:blipFill>
        <p:spPr>
          <a:xfrm>
            <a:off x="770708" y="1690688"/>
            <a:ext cx="9261566" cy="4337176"/>
          </a:xfrm>
          <a:prstGeom prst="rect">
            <a:avLst/>
          </a:prstGeom>
        </p:spPr>
      </p:pic>
      <p:sp>
        <p:nvSpPr>
          <p:cNvPr id="2" name="Title 1"/>
          <p:cNvSpPr>
            <a:spLocks noGrp="1"/>
          </p:cNvSpPr>
          <p:nvPr>
            <p:ph type="title" idx="4294967295"/>
          </p:nvPr>
        </p:nvSpPr>
        <p:spPr>
          <a:xfrm>
            <a:off x="770708" y="509452"/>
            <a:ext cx="10149840" cy="1024482"/>
          </a:xfrm>
        </p:spPr>
        <p:txBody>
          <a:bodyPr>
            <a:noAutofit/>
          </a:bodyPr>
          <a:lstStyle/>
          <a:p>
            <a:r>
              <a:rPr lang="en-US" sz="3600" dirty="0" smtClean="0"/>
              <a:t>How Much are UT Austin Graduates Earning?</a:t>
            </a:r>
            <a:br>
              <a:rPr lang="en-US" sz="3600" dirty="0" smtClean="0"/>
            </a:br>
            <a:r>
              <a:rPr lang="en-US" sz="3600" dirty="0" smtClean="0"/>
              <a:t>1-, 5-, 10-Years Post-Graduation</a:t>
            </a:r>
            <a:endParaRPr lang="en-US" sz="3600" dirty="0"/>
          </a:p>
        </p:txBody>
      </p:sp>
    </p:spTree>
    <p:extLst>
      <p:ext uri="{BB962C8B-B14F-4D97-AF65-F5344CB8AC3E}">
        <p14:creationId xmlns:p14="http://schemas.microsoft.com/office/powerpoint/2010/main" val="3976540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stretch>
            <a:fillRect/>
          </a:stretch>
        </p:blipFill>
        <p:spPr>
          <a:xfrm>
            <a:off x="574766" y="1469572"/>
            <a:ext cx="9680575" cy="4525963"/>
          </a:xfrm>
          <a:prstGeom prst="rect">
            <a:avLst/>
          </a:prstGeom>
        </p:spPr>
      </p:pic>
      <p:sp>
        <p:nvSpPr>
          <p:cNvPr id="2" name="Title 1"/>
          <p:cNvSpPr>
            <a:spLocks noGrp="1"/>
          </p:cNvSpPr>
          <p:nvPr>
            <p:ph type="title" idx="4294967295"/>
          </p:nvPr>
        </p:nvSpPr>
        <p:spPr>
          <a:xfrm>
            <a:off x="940525" y="274637"/>
            <a:ext cx="10515600" cy="1325563"/>
          </a:xfrm>
        </p:spPr>
        <p:txBody>
          <a:bodyPr>
            <a:normAutofit/>
          </a:bodyPr>
          <a:lstStyle/>
          <a:p>
            <a:r>
              <a:rPr lang="en-US" sz="3600" dirty="0"/>
              <a:t>Where are UT Austin Graduates Working?</a:t>
            </a:r>
            <a:br>
              <a:rPr lang="en-US" sz="3600" dirty="0"/>
            </a:br>
            <a:r>
              <a:rPr lang="en-US" sz="3600" dirty="0"/>
              <a:t>1-Year Post-Graduation</a:t>
            </a:r>
          </a:p>
        </p:txBody>
      </p:sp>
    </p:spTree>
    <p:extLst>
      <p:ext uri="{BB962C8B-B14F-4D97-AF65-F5344CB8AC3E}">
        <p14:creationId xmlns:p14="http://schemas.microsoft.com/office/powerpoint/2010/main" val="700777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stretch>
            <a:fillRect/>
          </a:stretch>
        </p:blipFill>
        <p:spPr>
          <a:xfrm>
            <a:off x="875212" y="1626283"/>
            <a:ext cx="9261565" cy="4330063"/>
          </a:xfrm>
          <a:prstGeom prst="rect">
            <a:avLst/>
          </a:prstGeom>
        </p:spPr>
      </p:pic>
      <p:sp>
        <p:nvSpPr>
          <p:cNvPr id="2" name="Title 1"/>
          <p:cNvSpPr>
            <a:spLocks noGrp="1"/>
          </p:cNvSpPr>
          <p:nvPr>
            <p:ph type="title" idx="4294967295"/>
          </p:nvPr>
        </p:nvSpPr>
        <p:spPr>
          <a:xfrm>
            <a:off x="875212" y="274637"/>
            <a:ext cx="10515600" cy="1325563"/>
          </a:xfrm>
        </p:spPr>
        <p:txBody>
          <a:bodyPr>
            <a:normAutofit/>
          </a:bodyPr>
          <a:lstStyle/>
          <a:p>
            <a:r>
              <a:rPr lang="en-US" sz="3600" dirty="0"/>
              <a:t>Where are UT Austin Graduates Working?</a:t>
            </a:r>
            <a:br>
              <a:rPr lang="en-US" sz="3600" dirty="0"/>
            </a:br>
            <a:r>
              <a:rPr lang="en-US" sz="3600" dirty="0"/>
              <a:t>5-Years Post-Graduation</a:t>
            </a:r>
          </a:p>
        </p:txBody>
      </p:sp>
    </p:spTree>
    <p:extLst>
      <p:ext uri="{BB962C8B-B14F-4D97-AF65-F5344CB8AC3E}">
        <p14:creationId xmlns:p14="http://schemas.microsoft.com/office/powerpoint/2010/main" val="1731571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976" y="2209800"/>
            <a:ext cx="7179070" cy="387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15587" y="457200"/>
            <a:ext cx="696082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n-ea"/>
                <a:cs typeface="+mn-cs"/>
              </a:rPr>
              <a:t>What is LEHD?</a:t>
            </a:r>
            <a:endParaRPr kumimoji="0" lang="en-US" sz="44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endParaRPr>
          </a:p>
        </p:txBody>
      </p:sp>
      <p:sp>
        <p:nvSpPr>
          <p:cNvPr id="3" name="TextBox 2"/>
          <p:cNvSpPr txBox="1"/>
          <p:nvPr/>
        </p:nvSpPr>
        <p:spPr>
          <a:xfrm>
            <a:off x="7183916" y="2310840"/>
            <a:ext cx="2286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The LEHD Program at Census</a:t>
            </a:r>
          </a:p>
        </p:txBody>
      </p:sp>
      <p:sp>
        <p:nvSpPr>
          <p:cNvPr id="9" name="Picture Placeholder 8"/>
          <p:cNvSpPr>
            <a:spLocks noGrp="1"/>
          </p:cNvSpPr>
          <p:nvPr>
            <p:ph type="pic" sz="quarter" idx="13"/>
          </p:nvPr>
        </p:nvSpPr>
        <p:spPr/>
      </p:sp>
    </p:spTree>
    <p:extLst>
      <p:ext uri="{BB962C8B-B14F-4D97-AF65-F5344CB8AC3E}">
        <p14:creationId xmlns:p14="http://schemas.microsoft.com/office/powerpoint/2010/main" val="4128989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stretch>
            <a:fillRect/>
          </a:stretch>
        </p:blipFill>
        <p:spPr>
          <a:xfrm>
            <a:off x="613954" y="1600200"/>
            <a:ext cx="9680575" cy="4525963"/>
          </a:xfrm>
          <a:prstGeom prst="rect">
            <a:avLst/>
          </a:prstGeom>
        </p:spPr>
      </p:pic>
      <p:sp>
        <p:nvSpPr>
          <p:cNvPr id="2" name="Title 1"/>
          <p:cNvSpPr>
            <a:spLocks noGrp="1"/>
          </p:cNvSpPr>
          <p:nvPr>
            <p:ph type="title" idx="4294967295"/>
          </p:nvPr>
        </p:nvSpPr>
        <p:spPr>
          <a:xfrm>
            <a:off x="613954" y="274637"/>
            <a:ext cx="10515600" cy="1325563"/>
          </a:xfrm>
        </p:spPr>
        <p:txBody>
          <a:bodyPr>
            <a:normAutofit/>
          </a:bodyPr>
          <a:lstStyle/>
          <a:p>
            <a:r>
              <a:rPr lang="en-US" sz="3600" dirty="0"/>
              <a:t>Where are UT Austin Graduates Working?</a:t>
            </a:r>
            <a:br>
              <a:rPr lang="en-US" sz="3600" dirty="0"/>
            </a:br>
            <a:r>
              <a:rPr lang="en-US" sz="3600" dirty="0"/>
              <a:t>10-Years Post-Graduation</a:t>
            </a:r>
          </a:p>
        </p:txBody>
      </p:sp>
    </p:spTree>
    <p:extLst>
      <p:ext uri="{BB962C8B-B14F-4D97-AF65-F5344CB8AC3E}">
        <p14:creationId xmlns:p14="http://schemas.microsoft.com/office/powerpoint/2010/main" val="2291087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stretch>
            <a:fillRect/>
          </a:stretch>
        </p:blipFill>
        <p:spPr>
          <a:xfrm>
            <a:off x="522514" y="1600200"/>
            <a:ext cx="9671050" cy="4525963"/>
          </a:xfrm>
          <a:prstGeom prst="rect">
            <a:avLst/>
          </a:prstGeom>
        </p:spPr>
      </p:pic>
      <p:sp>
        <p:nvSpPr>
          <p:cNvPr id="2" name="Title 1"/>
          <p:cNvSpPr>
            <a:spLocks noGrp="1"/>
          </p:cNvSpPr>
          <p:nvPr>
            <p:ph type="title" idx="4294967295"/>
          </p:nvPr>
        </p:nvSpPr>
        <p:spPr>
          <a:xfrm>
            <a:off x="979715" y="274637"/>
            <a:ext cx="10515600" cy="1325563"/>
          </a:xfrm>
        </p:spPr>
        <p:txBody>
          <a:bodyPr>
            <a:normAutofit/>
          </a:bodyPr>
          <a:lstStyle/>
          <a:p>
            <a:r>
              <a:rPr lang="en-US" sz="3600" dirty="0"/>
              <a:t>Where are UT Austin Graduates Working?</a:t>
            </a:r>
            <a:br>
              <a:rPr lang="en-US" sz="3600" dirty="0"/>
            </a:br>
            <a:r>
              <a:rPr lang="en-US" sz="3600" dirty="0"/>
              <a:t>10-Years Post-Graduation</a:t>
            </a:r>
          </a:p>
        </p:txBody>
      </p:sp>
    </p:spTree>
    <p:extLst>
      <p:ext uri="{BB962C8B-B14F-4D97-AF65-F5344CB8AC3E}">
        <p14:creationId xmlns:p14="http://schemas.microsoft.com/office/powerpoint/2010/main" val="1418235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hlinkClick r:id="rId3"/>
          </p:cNvPr>
          <p:cNvPicPr>
            <a:picLocks noGrp="1" noChangeAspect="1"/>
          </p:cNvPicPr>
          <p:nvPr>
            <p:ph idx="4294967295"/>
          </p:nvPr>
        </p:nvPicPr>
        <p:blipFill>
          <a:blip r:embed="rId4"/>
          <a:stretch>
            <a:fillRect/>
          </a:stretch>
        </p:blipFill>
        <p:spPr>
          <a:xfrm>
            <a:off x="964773" y="1698169"/>
            <a:ext cx="9080564" cy="4249621"/>
          </a:xfrm>
          <a:prstGeom prst="rect">
            <a:avLst/>
          </a:prstGeom>
        </p:spPr>
      </p:pic>
      <p:sp>
        <p:nvSpPr>
          <p:cNvPr id="2" name="Title 1"/>
          <p:cNvSpPr>
            <a:spLocks noGrp="1"/>
          </p:cNvSpPr>
          <p:nvPr>
            <p:ph type="title" idx="4294967295"/>
          </p:nvPr>
        </p:nvSpPr>
        <p:spPr>
          <a:xfrm>
            <a:off x="1175657" y="274637"/>
            <a:ext cx="10515600" cy="1325563"/>
          </a:xfrm>
        </p:spPr>
        <p:txBody>
          <a:bodyPr>
            <a:normAutofit/>
          </a:bodyPr>
          <a:lstStyle/>
          <a:p>
            <a:r>
              <a:rPr lang="en-US" sz="3600" dirty="0"/>
              <a:t>Where are UT Austin Graduates Working?</a:t>
            </a:r>
            <a:br>
              <a:rPr lang="en-US" sz="3600" dirty="0"/>
            </a:br>
            <a:r>
              <a:rPr lang="en-US" sz="3600" dirty="0"/>
              <a:t>10-Years Post-Graduation</a:t>
            </a:r>
          </a:p>
        </p:txBody>
      </p:sp>
    </p:spTree>
    <p:extLst>
      <p:ext uri="{BB962C8B-B14F-4D97-AF65-F5344CB8AC3E}">
        <p14:creationId xmlns:p14="http://schemas.microsoft.com/office/powerpoint/2010/main" val="2380580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2396" y="1523674"/>
            <a:ext cx="11040841" cy="4026079"/>
          </a:xfrm>
          <a:prstGeom prst="rect">
            <a:avLst/>
          </a:prstGeom>
        </p:spPr>
      </p:pic>
      <p:sp>
        <p:nvSpPr>
          <p:cNvPr id="3" name="TextBox 2"/>
          <p:cNvSpPr txBox="1"/>
          <p:nvPr/>
        </p:nvSpPr>
        <p:spPr>
          <a:xfrm>
            <a:off x="2382982" y="374073"/>
            <a:ext cx="8451273" cy="707886"/>
          </a:xfrm>
          <a:prstGeom prst="rect">
            <a:avLst/>
          </a:prstGeom>
          <a:noFill/>
        </p:spPr>
        <p:txBody>
          <a:bodyPr wrap="square" rtlCol="0">
            <a:spAutoFit/>
          </a:bodyPr>
          <a:lstStyle/>
          <a:p>
            <a:r>
              <a:rPr lang="en-US" sz="4000" b="1" dirty="0" smtClean="0">
                <a:solidFill>
                  <a:srgbClr val="0070C0"/>
                </a:solidFill>
              </a:rPr>
              <a:t>Veteran’s Employment Outcomes</a:t>
            </a:r>
            <a:endParaRPr lang="en-US" sz="4000" b="1" dirty="0">
              <a:solidFill>
                <a:srgbClr val="0070C0"/>
              </a:solidFill>
            </a:endParaRPr>
          </a:p>
        </p:txBody>
      </p:sp>
    </p:spTree>
    <p:extLst>
      <p:ext uri="{BB962C8B-B14F-4D97-AF65-F5344CB8AC3E}">
        <p14:creationId xmlns:p14="http://schemas.microsoft.com/office/powerpoint/2010/main" val="1602036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stretch>
            <a:fillRect/>
          </a:stretch>
        </p:blipFill>
        <p:spPr>
          <a:xfrm>
            <a:off x="522515" y="1435100"/>
            <a:ext cx="9966325" cy="4525963"/>
          </a:xfrm>
          <a:prstGeom prst="rect">
            <a:avLst/>
          </a:prstGeom>
        </p:spPr>
      </p:pic>
      <p:sp>
        <p:nvSpPr>
          <p:cNvPr id="2" name="Title 1"/>
          <p:cNvSpPr>
            <a:spLocks noGrp="1"/>
          </p:cNvSpPr>
          <p:nvPr>
            <p:ph type="title" idx="4294967295"/>
          </p:nvPr>
        </p:nvSpPr>
        <p:spPr>
          <a:xfrm>
            <a:off x="757646" y="109537"/>
            <a:ext cx="10515600" cy="1325563"/>
          </a:xfrm>
        </p:spPr>
        <p:txBody>
          <a:bodyPr/>
          <a:lstStyle/>
          <a:p>
            <a:r>
              <a:rPr lang="en-US" dirty="0" smtClean="0"/>
              <a:t>Veteran’s Employment Outcome</a:t>
            </a:r>
            <a:endParaRPr lang="en-US" dirty="0"/>
          </a:p>
        </p:txBody>
      </p:sp>
    </p:spTree>
    <p:extLst>
      <p:ext uri="{BB962C8B-B14F-4D97-AF65-F5344CB8AC3E}">
        <p14:creationId xmlns:p14="http://schemas.microsoft.com/office/powerpoint/2010/main" val="1631633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718458" y="1600201"/>
            <a:ext cx="9444446" cy="4381080"/>
          </a:xfrm>
          <a:prstGeom prst="rect">
            <a:avLst/>
          </a:prstGeom>
        </p:spPr>
      </p:pic>
      <p:sp>
        <p:nvSpPr>
          <p:cNvPr id="2" name="Title 1"/>
          <p:cNvSpPr>
            <a:spLocks noGrp="1"/>
          </p:cNvSpPr>
          <p:nvPr>
            <p:ph type="title" idx="4294967295"/>
          </p:nvPr>
        </p:nvSpPr>
        <p:spPr>
          <a:xfrm>
            <a:off x="718457" y="274637"/>
            <a:ext cx="10515600" cy="1325563"/>
          </a:xfrm>
        </p:spPr>
        <p:txBody>
          <a:bodyPr/>
          <a:lstStyle/>
          <a:p>
            <a:pPr algn="ctr"/>
            <a:r>
              <a:rPr lang="en-US" dirty="0" smtClean="0"/>
              <a:t>Earnings</a:t>
            </a:r>
            <a:endParaRPr lang="en-US" dirty="0"/>
          </a:p>
        </p:txBody>
      </p:sp>
    </p:spTree>
    <p:extLst>
      <p:ext uri="{BB962C8B-B14F-4D97-AF65-F5344CB8AC3E}">
        <p14:creationId xmlns:p14="http://schemas.microsoft.com/office/powerpoint/2010/main" val="1532669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470263" y="1508760"/>
            <a:ext cx="9636125" cy="4525963"/>
          </a:xfrm>
          <a:prstGeom prst="rect">
            <a:avLst/>
          </a:prstGeom>
        </p:spPr>
      </p:pic>
      <p:sp>
        <p:nvSpPr>
          <p:cNvPr id="2" name="Title 1"/>
          <p:cNvSpPr>
            <a:spLocks noGrp="1"/>
          </p:cNvSpPr>
          <p:nvPr>
            <p:ph type="title" idx="4294967295"/>
          </p:nvPr>
        </p:nvSpPr>
        <p:spPr>
          <a:xfrm>
            <a:off x="940526" y="0"/>
            <a:ext cx="10515600" cy="1325563"/>
          </a:xfrm>
        </p:spPr>
        <p:txBody>
          <a:bodyPr/>
          <a:lstStyle/>
          <a:p>
            <a:pPr algn="ctr"/>
            <a:r>
              <a:rPr lang="en-US" dirty="0" smtClean="0"/>
              <a:t>Industry</a:t>
            </a:r>
            <a:endParaRPr lang="en-US" dirty="0"/>
          </a:p>
        </p:txBody>
      </p:sp>
    </p:spTree>
    <p:extLst>
      <p:ext uri="{BB962C8B-B14F-4D97-AF65-F5344CB8AC3E}">
        <p14:creationId xmlns:p14="http://schemas.microsoft.com/office/powerpoint/2010/main" val="1802773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613956" y="1507808"/>
            <a:ext cx="9718764" cy="4433311"/>
          </a:xfrm>
          <a:prstGeom prst="rect">
            <a:avLst/>
          </a:prstGeom>
        </p:spPr>
      </p:pic>
      <p:sp>
        <p:nvSpPr>
          <p:cNvPr id="2" name="Title 1"/>
          <p:cNvSpPr>
            <a:spLocks noGrp="1"/>
          </p:cNvSpPr>
          <p:nvPr>
            <p:ph type="title" idx="4294967295"/>
          </p:nvPr>
        </p:nvSpPr>
        <p:spPr>
          <a:xfrm>
            <a:off x="1175657" y="182245"/>
            <a:ext cx="10515600" cy="1325563"/>
          </a:xfrm>
        </p:spPr>
        <p:txBody>
          <a:bodyPr/>
          <a:lstStyle/>
          <a:p>
            <a:pPr algn="ctr"/>
            <a:r>
              <a:rPr lang="en-US" dirty="0" smtClean="0"/>
              <a:t>Employment Rates</a:t>
            </a:r>
            <a:endParaRPr lang="en-US" dirty="0"/>
          </a:p>
        </p:txBody>
      </p:sp>
    </p:spTree>
    <p:extLst>
      <p:ext uri="{BB962C8B-B14F-4D97-AF65-F5344CB8AC3E}">
        <p14:creationId xmlns:p14="http://schemas.microsoft.com/office/powerpoint/2010/main" val="1926702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8" name="Content Placeholder 2"/>
          <p:cNvSpPr>
            <a:spLocks noGrp="1"/>
          </p:cNvSpPr>
          <p:nvPr>
            <p:ph idx="4294967295"/>
          </p:nvPr>
        </p:nvSpPr>
        <p:spPr>
          <a:xfrm>
            <a:off x="3276600" y="1195466"/>
            <a:ext cx="6792912" cy="2967037"/>
          </a:xfrm>
        </p:spPr>
        <p:txBody>
          <a:bodyPr>
            <a:normAutofit/>
          </a:bodyPr>
          <a:lstStyle/>
          <a:p>
            <a:r>
              <a:rPr lang="en-US" sz="2400" dirty="0"/>
              <a:t>Accessibility </a:t>
            </a:r>
          </a:p>
          <a:p>
            <a:r>
              <a:rPr lang="en-US" sz="2400" dirty="0"/>
              <a:t>“</a:t>
            </a:r>
            <a:r>
              <a:rPr lang="en-US" sz="2400" dirty="0" err="1"/>
              <a:t>Explorability</a:t>
            </a:r>
            <a:r>
              <a:rPr lang="en-US" sz="2400" dirty="0"/>
              <a:t>”</a:t>
            </a:r>
          </a:p>
          <a:p>
            <a:r>
              <a:rPr lang="en-US" sz="2400" dirty="0"/>
              <a:t>Provide context</a:t>
            </a:r>
          </a:p>
          <a:p>
            <a:r>
              <a:rPr lang="en-US" sz="2400" dirty="0"/>
              <a:t>Visualizations lead to insight </a:t>
            </a:r>
          </a:p>
          <a:p>
            <a:r>
              <a:rPr lang="en-US" sz="2400" dirty="0"/>
              <a:t>Promote/market the data</a:t>
            </a:r>
          </a:p>
          <a:p>
            <a:r>
              <a:rPr lang="en-US" sz="2400" dirty="0"/>
              <a:t>Provide “value-add” for our state partners</a:t>
            </a:r>
          </a:p>
        </p:txBody>
      </p:sp>
      <p:sp>
        <p:nvSpPr>
          <p:cNvPr id="2" name="Title 1"/>
          <p:cNvSpPr>
            <a:spLocks noGrp="1"/>
          </p:cNvSpPr>
          <p:nvPr>
            <p:ph type="title" idx="4294967295"/>
          </p:nvPr>
        </p:nvSpPr>
        <p:spPr>
          <a:xfrm>
            <a:off x="2235357" y="390892"/>
            <a:ext cx="8229600" cy="884237"/>
          </a:xfrm>
        </p:spPr>
        <p:txBody>
          <a:bodyPr>
            <a:normAutofit fontScale="90000"/>
          </a:bodyPr>
          <a:lstStyle/>
          <a:p>
            <a:r>
              <a:rPr lang="en-US" sz="3600" dirty="0" smtClean="0"/>
              <a:t>Takeaways: Why Are LED </a:t>
            </a:r>
            <a:r>
              <a:rPr lang="en-US" sz="3600" dirty="0"/>
              <a:t>Data Tools </a:t>
            </a:r>
            <a:r>
              <a:rPr lang="en-US" sz="3600" dirty="0" smtClean="0"/>
              <a:t>Important</a:t>
            </a:r>
            <a:r>
              <a:rPr lang="en-US" sz="3600" dirty="0"/>
              <a:t>?</a:t>
            </a:r>
          </a:p>
        </p:txBody>
      </p:sp>
      <p:grpSp>
        <p:nvGrpSpPr>
          <p:cNvPr id="6" name="Group 5"/>
          <p:cNvGrpSpPr/>
          <p:nvPr/>
        </p:nvGrpSpPr>
        <p:grpSpPr>
          <a:xfrm>
            <a:off x="3276600" y="4191001"/>
            <a:ext cx="5461000" cy="1849941"/>
            <a:chOff x="938213" y="1952625"/>
            <a:chExt cx="7265987" cy="295275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1952625"/>
              <a:ext cx="7265987" cy="295275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151" y="3833137"/>
              <a:ext cx="5461003" cy="39007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887184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42281F-F28C-704A-B078-3FE8E650512B}"/>
              </a:ext>
            </a:extLst>
          </p:cNvPr>
          <p:cNvGrpSpPr/>
          <p:nvPr/>
        </p:nvGrpSpPr>
        <p:grpSpPr>
          <a:xfrm>
            <a:off x="7289075" y="209006"/>
            <a:ext cx="4754879" cy="5551714"/>
            <a:chOff x="4441744" y="-8688"/>
            <a:chExt cx="4702256" cy="6060776"/>
          </a:xfrm>
        </p:grpSpPr>
        <p:pic>
          <p:nvPicPr>
            <p:cNvPr id="16" name="Picture 15">
              <a:extLst>
                <a:ext uri="{FF2B5EF4-FFF2-40B4-BE49-F238E27FC236}">
                  <a16:creationId xmlns:a16="http://schemas.microsoft.com/office/drawing/2014/main" id="{2038A234-B200-A845-B1B8-C89D07AB4A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00" r="22051"/>
            <a:stretch/>
          </p:blipFill>
          <p:spPr>
            <a:xfrm>
              <a:off x="6857994" y="-8688"/>
              <a:ext cx="2286005" cy="2361687"/>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699"/>
            <a:stretch/>
          </p:blipFill>
          <p:spPr>
            <a:xfrm>
              <a:off x="4441744" y="1976278"/>
              <a:ext cx="2416251" cy="200600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2914" t="14350" r="8817" b="10646"/>
            <a:stretch/>
          </p:blipFill>
          <p:spPr>
            <a:xfrm>
              <a:off x="6857995" y="3994698"/>
              <a:ext cx="2286004" cy="2057390"/>
            </a:xfrm>
            <a:prstGeom prst="rect">
              <a:avLst/>
            </a:prstGeom>
          </p:spPr>
        </p:pic>
        <p:pic>
          <p:nvPicPr>
            <p:cNvPr id="6" name="Picture 5"/>
            <p:cNvPicPr>
              <a:picLocks noChangeAspect="1"/>
            </p:cNvPicPr>
            <p:nvPr/>
          </p:nvPicPr>
          <p:blipFill rotWithShape="1">
            <a:blip r:embed="rId5"/>
            <a:srcRect l="2634" t="340" r="27580" b="10656"/>
            <a:stretch/>
          </p:blipFill>
          <p:spPr>
            <a:xfrm>
              <a:off x="4443930" y="4005562"/>
              <a:ext cx="2414065" cy="2046526"/>
            </a:xfrm>
            <a:prstGeom prst="rect">
              <a:avLst/>
            </a:prstGeom>
          </p:spPr>
        </p:pic>
        <p:pic>
          <p:nvPicPr>
            <p:cNvPr id="8" name="Picture 7"/>
            <p:cNvPicPr>
              <a:picLocks noChangeAspect="1"/>
            </p:cNvPicPr>
            <p:nvPr/>
          </p:nvPicPr>
          <p:blipFill rotWithShape="1">
            <a:blip r:embed="rId6"/>
            <a:srcRect l="35503" r="4120" b="19508"/>
            <a:stretch/>
          </p:blipFill>
          <p:spPr>
            <a:xfrm>
              <a:off x="6857996" y="1991567"/>
              <a:ext cx="2286004" cy="2011354"/>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4855" t="7670" r="28342" b="22192"/>
            <a:stretch/>
          </p:blipFill>
          <p:spPr>
            <a:xfrm>
              <a:off x="4441744" y="4465"/>
              <a:ext cx="2416250" cy="1989238"/>
            </a:xfrm>
            <a:prstGeom prst="rect">
              <a:avLst/>
            </a:prstGeom>
          </p:spPr>
        </p:pic>
      </p:grpSp>
      <p:sp>
        <p:nvSpPr>
          <p:cNvPr id="17" name="TextBox 16"/>
          <p:cNvSpPr txBox="1"/>
          <p:nvPr/>
        </p:nvSpPr>
        <p:spPr>
          <a:xfrm>
            <a:off x="9112578" y="650449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5E158E5-060B-9E49-99C0-78060A09AA1B}"/>
              </a:ext>
            </a:extLst>
          </p:cNvPr>
          <p:cNvSpPr/>
          <p:nvPr/>
        </p:nvSpPr>
        <p:spPr>
          <a:xfrm>
            <a:off x="1" y="-4619"/>
            <a:ext cx="11821886" cy="5765339"/>
          </a:xfrm>
          <a:prstGeom prst="rect">
            <a:avLst/>
          </a:prstGeom>
          <a:gradFill flip="none" rotWithShape="1">
            <a:gsLst>
              <a:gs pos="63000">
                <a:srgbClr val="162E48"/>
              </a:gs>
              <a:gs pos="69000">
                <a:schemeClr val="bg1">
                  <a:lumMod val="85000"/>
                  <a:alpha val="1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0">
            <a:extLst>
              <a:ext uri="{FF2B5EF4-FFF2-40B4-BE49-F238E27FC236}">
                <a16:creationId xmlns:a16="http://schemas.microsoft.com/office/drawing/2014/main" id="{0FD2685C-E8BE-F342-A7FB-7E527E330CF2}"/>
              </a:ext>
            </a:extLst>
          </p:cNvPr>
          <p:cNvSpPr txBox="1">
            <a:spLocks/>
          </p:cNvSpPr>
          <p:nvPr/>
        </p:nvSpPr>
        <p:spPr>
          <a:xfrm>
            <a:off x="842216" y="997175"/>
            <a:ext cx="5310785" cy="4010986"/>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ts val="4060"/>
              </a:lnSpc>
              <a:spcBef>
                <a:spcPct val="0"/>
              </a:spcBef>
              <a:spcAft>
                <a:spcPts val="0"/>
              </a:spcAft>
              <a:buClrTx/>
              <a:buSzTx/>
              <a:buFontTx/>
              <a:buNone/>
              <a:tabLst/>
              <a:defRPr/>
            </a:pPr>
            <a:r>
              <a:rPr kumimoji="0" lang="en-US" sz="38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Calibri"/>
                <a:ea typeface="+mj-ea"/>
                <a:cs typeface="+mj-cs"/>
              </a:rPr>
              <a:t>Q &amp; </a:t>
            </a:r>
            <a:r>
              <a:rPr kumimoji="0" lang="en-US" sz="3800" b="1" i="0" u="none" strike="noStrike" kern="1200" cap="none" spc="10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j-ea"/>
                <a:cs typeface="+mj-cs"/>
              </a:rPr>
              <a:t>A and Thank You!</a:t>
            </a:r>
          </a:p>
          <a:p>
            <a:pPr marL="0" marR="0" lvl="0" indent="0" algn="l" defTabSz="914400" rtl="0" eaLnBrk="1" fontAlgn="auto" latinLnBrk="0" hangingPunct="1">
              <a:lnSpc>
                <a:spcPts val="4060"/>
              </a:lnSpc>
              <a:spcBef>
                <a:spcPct val="0"/>
              </a:spcBef>
              <a:spcAft>
                <a:spcPts val="0"/>
              </a:spcAft>
              <a:buClrTx/>
              <a:buSzTx/>
              <a:buFontTx/>
              <a:buNone/>
              <a:tabLst/>
              <a:defRPr/>
            </a:pPr>
            <a:endParaRPr kumimoji="0" lang="en-US" sz="38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Calibri"/>
              <a:ea typeface="+mj-ea"/>
              <a:cs typeface="+mj-cs"/>
            </a:endParaRPr>
          </a:p>
          <a:p>
            <a:pPr marL="0" marR="0" lvl="0" indent="0" algn="l" defTabSz="914400" rtl="0" eaLnBrk="1" fontAlgn="auto" latinLnBrk="0" hangingPunct="1">
              <a:lnSpc>
                <a:spcPts val="4060"/>
              </a:lnSpc>
              <a:spcBef>
                <a:spcPct val="0"/>
              </a:spcBef>
              <a:spcAft>
                <a:spcPts val="0"/>
              </a:spcAft>
              <a:buClrTx/>
              <a:buSzTx/>
              <a:buFontTx/>
              <a:buNone/>
              <a:tabLst/>
              <a:defRPr/>
            </a:pPr>
            <a:r>
              <a:rPr kumimoji="0" lang="en-US" sz="2800" b="1" i="0" u="none" strike="noStrike" kern="1200" cap="none" spc="100" normalizeH="0" baseline="0" noProof="0" smtClean="0">
                <a:ln>
                  <a:noFill/>
                </a:ln>
                <a:solidFill>
                  <a:prstClr val="white"/>
                </a:solidFill>
                <a:effectLst>
                  <a:outerShdw blurRad="38100" dist="38100" dir="2700000" algn="tl">
                    <a:srgbClr val="000000">
                      <a:alpha val="43137"/>
                    </a:srgbClr>
                  </a:outerShdw>
                </a:effectLst>
                <a:uLnTx/>
                <a:uFillTx/>
                <a:latin typeface="Calibri"/>
                <a:ea typeface="+mj-ea"/>
                <a:cs typeface="+mj-cs"/>
              </a:rPr>
              <a:t>Contact:</a:t>
            </a:r>
            <a:endParaRPr kumimoji="0" lang="en-US" sz="2800" b="1" i="0" u="none" strike="noStrike" kern="1200" cap="none" spc="10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j-ea"/>
              <a:cs typeface="+mj-cs"/>
            </a:endParaRPr>
          </a:p>
          <a:p>
            <a:pPr marL="0" marR="0" lvl="0" indent="0" algn="l" defTabSz="914400" rtl="0" eaLnBrk="1" fontAlgn="auto" latinLnBrk="0" hangingPunct="1">
              <a:lnSpc>
                <a:spcPts val="3000"/>
              </a:lnSpc>
              <a:spcBef>
                <a:spcPct val="0"/>
              </a:spcBef>
              <a:spcAft>
                <a:spcPts val="0"/>
              </a:spcAft>
              <a:buClrTx/>
              <a:buSzTx/>
              <a:buFontTx/>
              <a:buNone/>
              <a:tabLst/>
              <a:defRPr/>
            </a:pPr>
            <a:endParaRPr kumimoji="0" lang="en-US" sz="2000" b="1" i="0" u="none" strike="noStrike" kern="1200" cap="none" spc="10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j-ea"/>
              <a:cs typeface="+mj-cs"/>
            </a:endParaRPr>
          </a:p>
          <a:p>
            <a:pPr marL="0" marR="0" lvl="0" indent="0" algn="l" defTabSz="914400" rtl="0" eaLnBrk="1" fontAlgn="auto" latinLnBrk="0" hangingPunct="1">
              <a:lnSpc>
                <a:spcPts val="3000"/>
              </a:lnSpc>
              <a:spcBef>
                <a:spcPct val="0"/>
              </a:spcBef>
              <a:spcAft>
                <a:spcPts val="0"/>
              </a:spcAft>
              <a:buClrTx/>
              <a:buSzTx/>
              <a:buFontTx/>
              <a:buNone/>
              <a:tabLst/>
              <a:defRPr/>
            </a:pPr>
            <a:r>
              <a:rPr kumimoji="0" lang="en-US" sz="2000" b="1" i="0" u="none" strike="noStrike" kern="1200" cap="none" spc="10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j-ea"/>
                <a:cs typeface="+mj-cs"/>
              </a:rPr>
              <a:t>Earlene.KP.Dowell@census.gov</a:t>
            </a:r>
            <a:endParaRPr kumimoji="0" lang="en-US" sz="2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Calibri"/>
              <a:ea typeface="+mj-ea"/>
              <a:cs typeface="+mj-cs"/>
            </a:endParaRPr>
          </a:p>
          <a:p>
            <a:pPr marL="0" marR="0" lvl="0" indent="0" algn="l" defTabSz="914400" rtl="0" eaLnBrk="1" fontAlgn="auto" latinLnBrk="0" hangingPunct="1">
              <a:lnSpc>
                <a:spcPts val="3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AC600"/>
                </a:solidFill>
                <a:effectLst>
                  <a:outerShdw blurRad="38100" dist="38100" dir="2700000" algn="tl">
                    <a:srgbClr val="000000">
                      <a:alpha val="43137"/>
                    </a:srgbClr>
                  </a:outerShdw>
                </a:effectLst>
                <a:uLnTx/>
                <a:uFillTx/>
                <a:latin typeface="Calibri"/>
                <a:ea typeface="+mj-ea"/>
                <a:cs typeface="+mj-cs"/>
              </a:rPr>
              <a:t>301-763-9628</a:t>
            </a:r>
          </a:p>
          <a:p>
            <a:pPr marL="0" marR="0" lvl="0" indent="0" algn="l" defTabSz="914400" rtl="0" eaLnBrk="1" fontAlgn="auto" latinLnBrk="0" hangingPunct="1">
              <a:lnSpc>
                <a:spcPts val="4060"/>
              </a:lnSpc>
              <a:spcBef>
                <a:spcPct val="0"/>
              </a:spcBef>
              <a:spcAft>
                <a:spcPts val="0"/>
              </a:spcAft>
              <a:buClrTx/>
              <a:buSzTx/>
              <a:buFontTx/>
              <a:buNone/>
              <a:tabLst/>
              <a:defRPr/>
            </a:pPr>
            <a:endParaRPr kumimoji="0" lang="en-US" sz="2000" b="1" i="0" u="none" strike="noStrike" kern="1200" cap="none" spc="100" normalizeH="0" baseline="0" noProof="0" dirty="0" smtClean="0">
              <a:ln>
                <a:noFill/>
              </a:ln>
              <a:solidFill>
                <a:srgbClr val="FFC000"/>
              </a:solidFill>
              <a:effectLst>
                <a:outerShdw blurRad="38100" dist="38100" dir="2700000" algn="tl">
                  <a:srgbClr val="000000">
                    <a:alpha val="43137"/>
                  </a:srgbClr>
                </a:outerShdw>
              </a:effectLst>
              <a:uLnTx/>
              <a:uFillTx/>
              <a:latin typeface="Calibri"/>
              <a:ea typeface="+mj-ea"/>
              <a:cs typeface="+mj-cs"/>
            </a:endParaRPr>
          </a:p>
          <a:p>
            <a:pPr marL="0" marR="0" lvl="0" indent="0" algn="l" defTabSz="914400" rtl="0" eaLnBrk="1" fontAlgn="auto" latinLnBrk="0" hangingPunct="1">
              <a:lnSpc>
                <a:spcPts val="4060"/>
              </a:lnSpc>
              <a:spcBef>
                <a:spcPct val="0"/>
              </a:spcBef>
              <a:spcAft>
                <a:spcPts val="0"/>
              </a:spcAft>
              <a:buClrTx/>
              <a:buSzTx/>
              <a:buFontTx/>
              <a:buNone/>
              <a:tabLst/>
              <a:defRPr/>
            </a:pPr>
            <a:endParaRPr kumimoji="0" lang="en-US" sz="2000" b="1" i="0" u="none" strike="noStrike" kern="1200" cap="none" spc="100" normalizeH="0" baseline="0" noProof="0" dirty="0" smtClean="0">
              <a:ln>
                <a:noFill/>
              </a:ln>
              <a:solidFill>
                <a:srgbClr val="FFC000"/>
              </a:solidFill>
              <a:effectLst>
                <a:outerShdw blurRad="38100" dist="38100" dir="2700000" algn="tl">
                  <a:srgbClr val="000000">
                    <a:alpha val="43137"/>
                  </a:srgbClr>
                </a:outerShdw>
              </a:effectLst>
              <a:uLnTx/>
              <a:uFillTx/>
              <a:latin typeface="Calibri"/>
              <a:ea typeface="+mj-ea"/>
              <a:cs typeface="+mj-cs"/>
            </a:endParaRPr>
          </a:p>
          <a:p>
            <a:pPr marL="0" marR="0" lvl="0" indent="0" algn="l" defTabSz="914400" rtl="0" eaLnBrk="1" fontAlgn="auto" latinLnBrk="0" hangingPunct="1">
              <a:lnSpc>
                <a:spcPts val="4060"/>
              </a:lnSpc>
              <a:spcBef>
                <a:spcPct val="0"/>
              </a:spcBef>
              <a:spcAft>
                <a:spcPts val="0"/>
              </a:spcAft>
              <a:buClrTx/>
              <a:buSzTx/>
              <a:buFontTx/>
              <a:buNone/>
              <a:tabLst/>
              <a:defRPr/>
            </a:pPr>
            <a:endParaRPr kumimoji="0" lang="en-US" sz="2000" b="1" i="0" u="none" strike="noStrike" kern="1200" cap="none" spc="100" normalizeH="0" baseline="0" noProof="0" dirty="0" smtClean="0">
              <a:ln>
                <a:noFill/>
              </a:ln>
              <a:solidFill>
                <a:srgbClr val="70AD47">
                  <a:lumMod val="75000"/>
                </a:srgbClr>
              </a:solidFill>
              <a:effectLst>
                <a:outerShdw blurRad="38100" dist="38100" dir="2700000" algn="tl">
                  <a:srgbClr val="000000">
                    <a:alpha val="43137"/>
                  </a:srgbClr>
                </a:outerShdw>
              </a:effectLst>
              <a:uLnTx/>
              <a:uFillTx/>
              <a:latin typeface="Calibri"/>
              <a:ea typeface="+mj-ea"/>
              <a:cs typeface="+mj-cs"/>
            </a:endParaRPr>
          </a:p>
        </p:txBody>
      </p:sp>
    </p:spTree>
    <p:extLst>
      <p:ext uri="{BB962C8B-B14F-4D97-AF65-F5344CB8AC3E}">
        <p14:creationId xmlns:p14="http://schemas.microsoft.com/office/powerpoint/2010/main" val="2378321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589" y="243199"/>
            <a:ext cx="118610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0" i="0" u="sng" strike="noStrike" kern="1200" cap="none" spc="0" normalizeH="0" baseline="0" noProof="0" dirty="0" smtClean="0">
                <a:ln>
                  <a:noFill/>
                </a:ln>
                <a:solidFill>
                  <a:srgbClr val="44546A">
                    <a:lumMod val="60000"/>
                    <a:lumOff val="40000"/>
                  </a:srgbClr>
                </a:solidFill>
                <a:effectLst/>
                <a:uLnTx/>
                <a:uFillTx/>
                <a:latin typeface="Calibri Light" panose="020F0302020204030204"/>
                <a:ea typeface="+mj-ea"/>
                <a:cs typeface="+mj-cs"/>
                <a:hlinkClick r:id="rId2"/>
              </a:rPr>
              <a:t>Longitudinal Employer-Household Dynamics</a:t>
            </a:r>
            <a:r>
              <a:rPr kumimoji="0" lang="en-US" sz="4200" b="0" i="0" u="none" strike="noStrike" kern="1200" cap="none" spc="0" normalizeH="0" baseline="0" noProof="0" dirty="0" smtClean="0">
                <a:ln>
                  <a:noFill/>
                </a:ln>
                <a:solidFill>
                  <a:srgbClr val="44546A">
                    <a:lumMod val="60000"/>
                    <a:lumOff val="40000"/>
                  </a:srgbClr>
                </a:solidFill>
                <a:effectLst/>
                <a:uLnTx/>
                <a:uFillTx/>
                <a:latin typeface="Calibri Light" panose="020F0302020204030204"/>
                <a:ea typeface="+mj-ea"/>
                <a:cs typeface="+mj-cs"/>
                <a:hlinkClick r:id="rId2"/>
              </a:rPr>
              <a:t> </a:t>
            </a:r>
            <a:r>
              <a:rPr kumimoji="0" lang="en-US" sz="4200" b="0" i="0" u="none" strike="noStrike" kern="1200" cap="none" spc="0" normalizeH="0" baseline="0" noProof="0" dirty="0">
                <a:ln>
                  <a:noFill/>
                </a:ln>
                <a:solidFill>
                  <a:prstClr val="black"/>
                </a:solidFill>
                <a:effectLst/>
                <a:uLnTx/>
                <a:uFillTx/>
                <a:latin typeface="Calibri Light" panose="020F0302020204030204"/>
                <a:ea typeface="+mj-ea"/>
                <a:cs typeface="+mj-cs"/>
              </a:rPr>
              <a:t>(LEHD)</a:t>
            </a:r>
          </a:p>
        </p:txBody>
      </p:sp>
      <p:sp>
        <p:nvSpPr>
          <p:cNvPr id="3" name="Picture Placeholder 2"/>
          <p:cNvSpPr>
            <a:spLocks noGrp="1"/>
          </p:cNvSpPr>
          <p:nvPr>
            <p:ph type="pic" sz="quarter" idx="13"/>
          </p:nvPr>
        </p:nvSpPr>
        <p:spPr>
          <a:xfrm>
            <a:off x="191589" y="243199"/>
            <a:ext cx="11814048" cy="5486400"/>
          </a:xfrm>
        </p:spPr>
      </p:sp>
      <p:graphicFrame>
        <p:nvGraphicFramePr>
          <p:cNvPr id="8" name="Content Placeholder 4"/>
          <p:cNvGraphicFramePr>
            <a:graphicFrameLocks noGrp="1"/>
          </p:cNvGraphicFramePr>
          <p:nvPr>
            <p:ph idx="4294967295"/>
            <p:extLst>
              <p:ext uri="{D42A27DB-BD31-4B8C-83A1-F6EECF244321}">
                <p14:modId xmlns:p14="http://schemas.microsoft.com/office/powerpoint/2010/main" val="527565039"/>
              </p:ext>
            </p:extLst>
          </p:nvPr>
        </p:nvGraphicFramePr>
        <p:xfrm>
          <a:off x="339633" y="1882974"/>
          <a:ext cx="9601201" cy="4270038"/>
        </p:xfrm>
        <a:graphic>
          <a:graphicData uri="http://schemas.openxmlformats.org/drawingml/2006/table">
            <a:tbl>
              <a:tblPr firstRow="1" firstCol="1" bandRow="1">
                <a:tableStyleId>{5C22544A-7EE6-4342-B048-85BDC9FD1C3A}</a:tableStyleId>
              </a:tblPr>
              <a:tblGrid>
                <a:gridCol w="1114425">
                  <a:extLst>
                    <a:ext uri="{9D8B030D-6E8A-4147-A177-3AD203B41FA5}">
                      <a16:colId xmlns:a16="http://schemas.microsoft.com/office/drawing/2014/main" val="20000"/>
                    </a:ext>
                  </a:extLst>
                </a:gridCol>
                <a:gridCol w="2872515">
                  <a:extLst>
                    <a:ext uri="{9D8B030D-6E8A-4147-A177-3AD203B41FA5}">
                      <a16:colId xmlns:a16="http://schemas.microsoft.com/office/drawing/2014/main" val="20001"/>
                    </a:ext>
                  </a:extLst>
                </a:gridCol>
                <a:gridCol w="3010546">
                  <a:extLst>
                    <a:ext uri="{9D8B030D-6E8A-4147-A177-3AD203B41FA5}">
                      <a16:colId xmlns:a16="http://schemas.microsoft.com/office/drawing/2014/main" val="20002"/>
                    </a:ext>
                  </a:extLst>
                </a:gridCol>
                <a:gridCol w="2603715">
                  <a:extLst>
                    <a:ext uri="{9D8B030D-6E8A-4147-A177-3AD203B41FA5}">
                      <a16:colId xmlns:a16="http://schemas.microsoft.com/office/drawing/2014/main" val="20003"/>
                    </a:ext>
                  </a:extLst>
                </a:gridCol>
              </a:tblGrid>
              <a:tr h="857694">
                <a:tc>
                  <a:txBody>
                    <a:bodyPr/>
                    <a:lstStyle/>
                    <a:p>
                      <a:r>
                        <a:rPr lang="en-US" dirty="0" smtClean="0"/>
                        <a:t>Data Product</a:t>
                      </a:r>
                      <a:endParaRPr lang="en-US" dirty="0"/>
                    </a:p>
                  </a:txBody>
                  <a:tcPr/>
                </a:tc>
                <a:tc>
                  <a:txBody>
                    <a:bodyPr/>
                    <a:lstStyle/>
                    <a:p>
                      <a:r>
                        <a:rPr lang="en-US" dirty="0" smtClean="0"/>
                        <a:t>Explore</a:t>
                      </a:r>
                      <a:r>
                        <a:rPr lang="en-US" baseline="0" dirty="0" smtClean="0"/>
                        <a:t> the data, answer questions, or get visualizations</a:t>
                      </a:r>
                      <a:endParaRPr lang="en-US" dirty="0"/>
                    </a:p>
                  </a:txBody>
                  <a:tcPr/>
                </a:tc>
                <a:tc>
                  <a:txBody>
                    <a:bodyPr/>
                    <a:lstStyle/>
                    <a:p>
                      <a:r>
                        <a:rPr lang="en-US" dirty="0" smtClean="0"/>
                        <a:t>Bulk data for use in analysis </a:t>
                      </a:r>
                      <a:r>
                        <a:rPr lang="en-US" baseline="0" dirty="0" smtClean="0"/>
                        <a:t>process/software</a:t>
                      </a:r>
                      <a:endParaRPr lang="en-US" dirty="0"/>
                    </a:p>
                  </a:txBody>
                  <a:tcPr/>
                </a:tc>
                <a:tc>
                  <a:txBody>
                    <a:bodyPr/>
                    <a:lstStyle/>
                    <a:p>
                      <a:r>
                        <a:rPr lang="en-US" dirty="0" smtClean="0"/>
                        <a:t>Live</a:t>
                      </a:r>
                      <a:r>
                        <a:rPr lang="en-US" baseline="0" dirty="0" smtClean="0"/>
                        <a:t> queries for building web applications</a:t>
                      </a:r>
                      <a:endParaRPr lang="en-US" dirty="0"/>
                    </a:p>
                  </a:txBody>
                  <a:tcPr/>
                </a:tc>
                <a:extLst>
                  <a:ext uri="{0D108BD9-81ED-4DB2-BD59-A6C34878D82A}">
                    <a16:rowId xmlns:a16="http://schemas.microsoft.com/office/drawing/2014/main" val="10000"/>
                  </a:ext>
                </a:extLst>
              </a:tr>
              <a:tr h="600386">
                <a:tc>
                  <a:txBody>
                    <a:bodyPr/>
                    <a:lstStyle/>
                    <a:p>
                      <a:r>
                        <a:rPr lang="en-US" dirty="0" smtClean="0"/>
                        <a:t>QWI</a:t>
                      </a:r>
                      <a:endParaRPr lang="en-US" dirty="0"/>
                    </a:p>
                  </a:txBody>
                  <a:tcPr/>
                </a:tc>
                <a:tc>
                  <a:txBody>
                    <a:bodyPr/>
                    <a:lstStyle/>
                    <a:p>
                      <a:r>
                        <a:rPr lang="en-US" dirty="0" smtClean="0">
                          <a:hlinkClick r:id="rId3"/>
                        </a:rPr>
                        <a:t>QWI Explorer</a:t>
                      </a:r>
                      <a:endParaRPr lang="en-US" dirty="0"/>
                    </a:p>
                  </a:txBody>
                  <a:tcPr/>
                </a:tc>
                <a:tc>
                  <a:txBody>
                    <a:bodyPr/>
                    <a:lstStyle/>
                    <a:p>
                      <a:r>
                        <a:rPr lang="en-US" dirty="0" smtClean="0">
                          <a:hlinkClick r:id="rId4"/>
                        </a:rPr>
                        <a:t>LED Extraction Tool</a:t>
                      </a:r>
                      <a:r>
                        <a:rPr lang="en-US" dirty="0" smtClean="0"/>
                        <a:t> and</a:t>
                      </a:r>
                      <a:br>
                        <a:rPr lang="en-US" dirty="0" smtClean="0"/>
                      </a:br>
                      <a:r>
                        <a:rPr lang="en-US" dirty="0" smtClean="0">
                          <a:hlinkClick r:id="rId5"/>
                        </a:rPr>
                        <a:t>Raw data download</a:t>
                      </a:r>
                      <a:endParaRPr lang="en-US" dirty="0"/>
                    </a:p>
                  </a:txBody>
                  <a:tcPr/>
                </a:tc>
                <a:tc>
                  <a:txBody>
                    <a:bodyPr/>
                    <a:lstStyle/>
                    <a:p>
                      <a:r>
                        <a:rPr lang="en-US" dirty="0" smtClean="0">
                          <a:hlinkClick r:id="rId6"/>
                        </a:rPr>
                        <a:t>Census Bureau API</a:t>
                      </a:r>
                      <a:endParaRPr lang="en-US" dirty="0"/>
                    </a:p>
                  </a:txBody>
                  <a:tcPr/>
                </a:tc>
                <a:extLst>
                  <a:ext uri="{0D108BD9-81ED-4DB2-BD59-A6C34878D82A}">
                    <a16:rowId xmlns:a16="http://schemas.microsoft.com/office/drawing/2014/main" val="10001"/>
                  </a:ext>
                </a:extLst>
              </a:tr>
              <a:tr h="857694">
                <a:tc>
                  <a:txBody>
                    <a:bodyPr/>
                    <a:lstStyle/>
                    <a:p>
                      <a:r>
                        <a:rPr lang="en-US" dirty="0" smtClean="0"/>
                        <a:t>LODES</a:t>
                      </a:r>
                      <a:endParaRPr lang="en-US" dirty="0"/>
                    </a:p>
                  </a:txBody>
                  <a:tcPr/>
                </a:tc>
                <a:tc>
                  <a:txBody>
                    <a:bodyPr/>
                    <a:lstStyle/>
                    <a:p>
                      <a:pPr marL="109538" indent="-109538"/>
                      <a:r>
                        <a:rPr lang="en-US" dirty="0" smtClean="0">
                          <a:hlinkClick r:id="rId7"/>
                        </a:rPr>
                        <a:t>OnTheMap</a:t>
                      </a:r>
                      <a:endParaRPr lang="en-US" dirty="0" smtClean="0"/>
                    </a:p>
                    <a:p>
                      <a:pPr marL="109538" indent="-109538"/>
                      <a:r>
                        <a:rPr lang="en-US" dirty="0" smtClean="0">
                          <a:hlinkClick r:id="rId8"/>
                        </a:rPr>
                        <a:t>OnTheMap for Emergency Management</a:t>
                      </a:r>
                      <a:endParaRPr lang="en-US" dirty="0"/>
                    </a:p>
                  </a:txBody>
                  <a:tcPr/>
                </a:tc>
                <a:tc>
                  <a:txBody>
                    <a:bodyPr/>
                    <a:lstStyle/>
                    <a:p>
                      <a:r>
                        <a:rPr lang="en-US" dirty="0" smtClean="0">
                          <a:hlinkClick r:id="rId5"/>
                        </a:rPr>
                        <a:t>Raw data download</a:t>
                      </a:r>
                      <a:endParaRPr lang="en-US" dirty="0"/>
                    </a:p>
                  </a:txBody>
                  <a:tcPr/>
                </a:tc>
                <a:tc>
                  <a:txBody>
                    <a:bodyPr/>
                    <a:lstStyle/>
                    <a:p>
                      <a:r>
                        <a:rPr lang="en-US" dirty="0" smtClean="0"/>
                        <a:t>Future development</a:t>
                      </a:r>
                      <a:endParaRPr lang="en-US" dirty="0"/>
                    </a:p>
                  </a:txBody>
                  <a:tcPr/>
                </a:tc>
                <a:extLst>
                  <a:ext uri="{0D108BD9-81ED-4DB2-BD59-A6C34878D82A}">
                    <a16:rowId xmlns:a16="http://schemas.microsoft.com/office/drawing/2014/main" val="10002"/>
                  </a:ext>
                </a:extLst>
              </a:tr>
              <a:tr h="600386">
                <a:tc>
                  <a:txBody>
                    <a:bodyPr/>
                    <a:lstStyle/>
                    <a:p>
                      <a:r>
                        <a:rPr lang="en-US" dirty="0" smtClean="0"/>
                        <a:t>J2J</a:t>
                      </a:r>
                      <a:endParaRPr lang="en-US" dirty="0"/>
                    </a:p>
                  </a:txBody>
                  <a:tcPr/>
                </a:tc>
                <a:tc>
                  <a:txBody>
                    <a:bodyPr/>
                    <a:lstStyle/>
                    <a:p>
                      <a:r>
                        <a:rPr lang="en-US" dirty="0" smtClean="0">
                          <a:hlinkClick r:id="rId9"/>
                        </a:rPr>
                        <a:t>J2J Explorer</a:t>
                      </a:r>
                      <a:endParaRPr lang="en-US" dirty="0"/>
                    </a:p>
                  </a:txBody>
                  <a:tcPr/>
                </a:tc>
                <a:tc>
                  <a:txBody>
                    <a:bodyPr/>
                    <a:lstStyle/>
                    <a:p>
                      <a:r>
                        <a:rPr lang="en-US" dirty="0" smtClean="0">
                          <a:hlinkClick r:id="rId10"/>
                        </a:rPr>
                        <a:t>Raw data download</a:t>
                      </a:r>
                      <a:endParaRPr lang="en-US" dirty="0"/>
                    </a:p>
                  </a:txBody>
                  <a:tcPr/>
                </a:tc>
                <a:tc>
                  <a:txBody>
                    <a:bodyPr/>
                    <a:lstStyle/>
                    <a:p>
                      <a:r>
                        <a:rPr lang="en-US" dirty="0" smtClean="0"/>
                        <a:t>Future Development</a:t>
                      </a:r>
                      <a:endParaRPr lang="en-US" dirty="0"/>
                    </a:p>
                  </a:txBody>
                  <a:tcPr/>
                </a:tc>
                <a:extLst>
                  <a:ext uri="{0D108BD9-81ED-4DB2-BD59-A6C34878D82A}">
                    <a16:rowId xmlns:a16="http://schemas.microsoft.com/office/drawing/2014/main" val="10003"/>
                  </a:ext>
                </a:extLst>
              </a:tr>
              <a:tr h="600386">
                <a:tc>
                  <a:txBody>
                    <a:bodyPr/>
                    <a:lstStyle/>
                    <a:p>
                      <a:r>
                        <a:rPr lang="en-US" dirty="0" smtClean="0"/>
                        <a:t>PSEO</a:t>
                      </a:r>
                      <a:endParaRPr lang="en-US" dirty="0"/>
                    </a:p>
                  </a:txBody>
                  <a:tcPr/>
                </a:tc>
                <a:tc>
                  <a:txBody>
                    <a:bodyPr/>
                    <a:lstStyle/>
                    <a:p>
                      <a:r>
                        <a:rPr lang="en-US" dirty="0" smtClean="0">
                          <a:hlinkClick r:id="rId11"/>
                        </a:rPr>
                        <a:t>PSEO Explorer</a:t>
                      </a:r>
                      <a:endParaRPr lang="en-US" dirty="0" smtClean="0"/>
                    </a:p>
                  </a:txBody>
                  <a:tcPr/>
                </a:tc>
                <a:tc>
                  <a:txBody>
                    <a:bodyPr/>
                    <a:lstStyle/>
                    <a:p>
                      <a:r>
                        <a:rPr lang="en-US" dirty="0" smtClean="0">
                          <a:hlinkClick r:id="rId10"/>
                        </a:rPr>
                        <a:t>Raw data download</a:t>
                      </a:r>
                      <a:endParaRPr lang="en-US" dirty="0"/>
                    </a:p>
                  </a:txBody>
                  <a:tcPr/>
                </a:tc>
                <a:tc>
                  <a:txBody>
                    <a:bodyPr/>
                    <a:lstStyle/>
                    <a:p>
                      <a:r>
                        <a:rPr lang="en-US" dirty="0" smtClean="0"/>
                        <a:t>Future Development</a:t>
                      </a:r>
                      <a:endParaRPr lang="en-US" dirty="0"/>
                    </a:p>
                  </a:txBody>
                  <a:tcPr/>
                </a:tc>
                <a:extLst>
                  <a:ext uri="{0D108BD9-81ED-4DB2-BD59-A6C34878D82A}">
                    <a16:rowId xmlns:a16="http://schemas.microsoft.com/office/drawing/2014/main" val="2603414234"/>
                  </a:ext>
                </a:extLst>
              </a:tr>
              <a:tr h="600386">
                <a:tc>
                  <a:txBody>
                    <a:bodyPr/>
                    <a:lstStyle/>
                    <a:p>
                      <a:r>
                        <a:rPr lang="en-US" dirty="0" smtClean="0"/>
                        <a:t>VEO</a:t>
                      </a:r>
                      <a:endParaRPr lang="en-US" dirty="0"/>
                    </a:p>
                  </a:txBody>
                  <a:tcPr/>
                </a:tc>
                <a:tc>
                  <a:txBody>
                    <a:bodyPr/>
                    <a:lstStyle/>
                    <a:p>
                      <a:r>
                        <a:rPr lang="en-US" dirty="0" smtClean="0">
                          <a:hlinkClick r:id="rId12"/>
                        </a:rPr>
                        <a:t>VEO</a:t>
                      </a:r>
                      <a:r>
                        <a:rPr lang="en-US" baseline="0" dirty="0" smtClean="0">
                          <a:hlinkClick r:id="rId12"/>
                        </a:rPr>
                        <a:t> Explorer</a:t>
                      </a:r>
                      <a:endParaRPr lang="en-US" dirty="0" smtClean="0"/>
                    </a:p>
                  </a:txBody>
                  <a:tcPr/>
                </a:tc>
                <a:tc>
                  <a:txBody>
                    <a:bodyPr/>
                    <a:lstStyle/>
                    <a:p>
                      <a:r>
                        <a:rPr lang="en-US" dirty="0" smtClean="0">
                          <a:hlinkClick r:id="rId13"/>
                        </a:rPr>
                        <a:t>Raw data download</a:t>
                      </a:r>
                      <a:endParaRPr lang="en-US" dirty="0"/>
                    </a:p>
                  </a:txBody>
                  <a:tcPr/>
                </a:tc>
                <a:tc>
                  <a:txBody>
                    <a:bodyPr/>
                    <a:lstStyle/>
                    <a:p>
                      <a:r>
                        <a:rPr lang="en-US" dirty="0" smtClean="0"/>
                        <a:t>Future Development</a:t>
                      </a:r>
                      <a:endParaRPr lang="en-US" dirty="0"/>
                    </a:p>
                  </a:txBody>
                  <a:tcPr/>
                </a:tc>
                <a:extLst>
                  <a:ext uri="{0D108BD9-81ED-4DB2-BD59-A6C34878D82A}">
                    <a16:rowId xmlns:a16="http://schemas.microsoft.com/office/drawing/2014/main" val="3427645799"/>
                  </a:ext>
                </a:extLst>
              </a:tr>
            </a:tbl>
          </a:graphicData>
        </a:graphic>
      </p:graphicFrame>
      <p:sp>
        <p:nvSpPr>
          <p:cNvPr id="9" name="Rectangle 8"/>
          <p:cNvSpPr/>
          <p:nvPr/>
        </p:nvSpPr>
        <p:spPr>
          <a:xfrm>
            <a:off x="880099" y="1359754"/>
            <a:ext cx="392479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Where Data is Published: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010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idx="12"/>
          </p:nvPr>
        </p:nvSpPr>
        <p:spPr/>
        <p:txBody>
          <a:bodyPr/>
          <a:lstStyle/>
          <a:p>
            <a:endParaRPr lang="en-US"/>
          </a:p>
        </p:txBody>
      </p:sp>
      <p:sp>
        <p:nvSpPr>
          <p:cNvPr id="2" name="Slide Number Placeholder 1"/>
          <p:cNvSpPr>
            <a:spLocks noGrp="1"/>
          </p:cNvSpPr>
          <p:nvPr>
            <p:ph type="sldNum" sz="quarter" idx="4294967295"/>
          </p:nvPr>
        </p:nvSpPr>
        <p:spPr>
          <a:xfrm>
            <a:off x="0" y="6356350"/>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AE04C5-3085-4F64-BC65-54FE2DBF6EB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hlinkClick r:id="rId3"/>
          </p:cNvPr>
          <p:cNvPicPr>
            <a:picLocks noChangeAspect="1"/>
          </p:cNvPicPr>
          <p:nvPr/>
        </p:nvPicPr>
        <p:blipFill>
          <a:blip r:embed="rId4"/>
          <a:stretch>
            <a:fillRect/>
          </a:stretch>
        </p:blipFill>
        <p:spPr>
          <a:xfrm>
            <a:off x="762000" y="304800"/>
            <a:ext cx="10629900" cy="3461291"/>
          </a:xfrm>
          <a:prstGeom prst="rect">
            <a:avLst/>
          </a:prstGeom>
        </p:spPr>
      </p:pic>
      <p:pic>
        <p:nvPicPr>
          <p:cNvPr id="4" name="Picture 3"/>
          <p:cNvPicPr>
            <a:picLocks noChangeAspect="1"/>
          </p:cNvPicPr>
          <p:nvPr/>
        </p:nvPicPr>
        <p:blipFill>
          <a:blip r:embed="rId5"/>
          <a:stretch>
            <a:fillRect/>
          </a:stretch>
        </p:blipFill>
        <p:spPr>
          <a:xfrm>
            <a:off x="2590800" y="3886200"/>
            <a:ext cx="6906410" cy="2296589"/>
          </a:xfrm>
          <a:prstGeom prst="rect">
            <a:avLst/>
          </a:prstGeom>
        </p:spPr>
      </p:pic>
    </p:spTree>
    <p:extLst>
      <p:ext uri="{BB962C8B-B14F-4D97-AF65-F5344CB8AC3E}">
        <p14:creationId xmlns:p14="http://schemas.microsoft.com/office/powerpoint/2010/main" val="1334305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1" y="304800"/>
            <a:ext cx="10707189" cy="1325563"/>
          </a:xfrm>
        </p:spPr>
        <p:txBody>
          <a:bodyPr>
            <a:normAutofit/>
          </a:bodyPr>
          <a:lstStyle/>
          <a:p>
            <a:r>
              <a:rPr lang="en-US" sz="5400" b="1" dirty="0"/>
              <a:t>QWI Explorer</a:t>
            </a:r>
          </a:p>
        </p:txBody>
      </p:sp>
      <p:sp>
        <p:nvSpPr>
          <p:cNvPr id="9" name="Content Placeholder 8"/>
          <p:cNvSpPr>
            <a:spLocks noGrp="1"/>
          </p:cNvSpPr>
          <p:nvPr>
            <p:ph idx="1"/>
          </p:nvPr>
        </p:nvSpPr>
        <p:spPr/>
        <p:txBody>
          <a:bodyPr/>
          <a:lstStyle/>
          <a:p>
            <a:endParaRPr lang="en-US"/>
          </a:p>
        </p:txBody>
      </p:sp>
      <p:sp>
        <p:nvSpPr>
          <p:cNvPr id="3" name="Slide Number Placeholder 2"/>
          <p:cNvSpPr>
            <a:spLocks noGrp="1"/>
          </p:cNvSpPr>
          <p:nvPr>
            <p:ph type="sldNum" sz="quarter" idx="4294967295"/>
          </p:nvPr>
        </p:nvSpPr>
        <p:spPr>
          <a:xfrm>
            <a:off x="0" y="6356350"/>
            <a:ext cx="28448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6B8026-0A7B-420E-8CF5-E77C18B8F163}" type="slidenum">
              <a:rPr kumimoji="0" lang="en-US" sz="1200" b="1" i="0" u="none" strike="noStrike" kern="1200" cap="none" spc="0" normalizeH="0" baseline="0" noProof="0" smtClean="0">
                <a:ln>
                  <a:noFill/>
                </a:ln>
                <a:solidFill>
                  <a:prstClr val="black">
                    <a:tint val="75000"/>
                  </a:prstClr>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prstClr val="black">
                  <a:tint val="75000"/>
                </a:prstClr>
              </a:solidFill>
              <a:effectLst/>
              <a:uLnTx/>
              <a:uFillTx/>
              <a:latin typeface="Times New Roman" charset="0"/>
              <a:ea typeface="+mn-ea"/>
              <a:cs typeface="+mn-cs"/>
            </a:endParaRPr>
          </a:p>
        </p:txBody>
      </p:sp>
      <p:sp>
        <p:nvSpPr>
          <p:cNvPr id="4" name="Rectangle 3"/>
          <p:cNvSpPr>
            <a:spLocks noChangeArrowheads="1"/>
          </p:cNvSpPr>
          <p:nvPr/>
        </p:nvSpPr>
        <p:spPr bwMode="auto">
          <a:xfrm>
            <a:off x="598622" y="1750133"/>
            <a:ext cx="4218254" cy="497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50000"/>
              </a:spcBef>
              <a:spcAft>
                <a:spcPct val="0"/>
              </a:spcAft>
              <a:defRPr sz="3200">
                <a:solidFill>
                  <a:schemeClr val="tx1"/>
                </a:solidFill>
                <a:latin typeface="Times New Roman" pitchFamily="18" charset="0"/>
              </a:defRPr>
            </a:lvl6pPr>
            <a:lvl7pPr marL="2971800" indent="-228600" algn="ctr" eaLnBrk="0" fontAlgn="base" hangingPunct="0">
              <a:spcBef>
                <a:spcPct val="50000"/>
              </a:spcBef>
              <a:spcAft>
                <a:spcPct val="0"/>
              </a:spcAft>
              <a:defRPr sz="3200">
                <a:solidFill>
                  <a:schemeClr val="tx1"/>
                </a:solidFill>
                <a:latin typeface="Times New Roman" pitchFamily="18" charset="0"/>
              </a:defRPr>
            </a:lvl7pPr>
            <a:lvl8pPr marL="3429000" indent="-228600" algn="ctr" eaLnBrk="0" fontAlgn="base" hangingPunct="0">
              <a:spcBef>
                <a:spcPct val="50000"/>
              </a:spcBef>
              <a:spcAft>
                <a:spcPct val="0"/>
              </a:spcAft>
              <a:defRPr sz="3200">
                <a:solidFill>
                  <a:schemeClr val="tx1"/>
                </a:solidFill>
                <a:latin typeface="Times New Roman" pitchFamily="18" charset="0"/>
              </a:defRPr>
            </a:lvl8pPr>
            <a:lvl9pPr marL="3886200" indent="-228600" algn="ctr" eaLnBrk="0" fontAlgn="base" hangingPunct="0">
              <a:spcBef>
                <a:spcPct val="50000"/>
              </a:spcBef>
              <a:spcAft>
                <a:spcPct val="0"/>
              </a:spcAft>
              <a:defRPr sz="3200">
                <a:solidFill>
                  <a:schemeClr val="tx1"/>
                </a:solidFill>
                <a:latin typeface="Times New Roman" pitchFamily="18" charset="0"/>
              </a:defRPr>
            </a:lvl9pPr>
          </a:lstStyle>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1" i="0" u="none" strike="noStrike" kern="1200" cap="none" spc="0" normalizeH="0" baseline="0" noProof="0" dirty="0">
                <a:ln>
                  <a:noFill/>
                </a:ln>
                <a:solidFill>
                  <a:prstClr val="black"/>
                </a:solidFill>
                <a:effectLst/>
                <a:uLnTx/>
                <a:uFillTx/>
                <a:latin typeface="Arial" charset="0"/>
                <a:ea typeface="+mn-ea"/>
                <a:cs typeface="+mn-cs"/>
              </a:rPr>
              <a:t> </a:t>
            </a: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32 Quarterly Workforce   Indicators</a:t>
            </a:r>
          </a:p>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Flexible Pivot Table and Map/Chart interface</a:t>
            </a:r>
          </a:p>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Data on </a:t>
            </a: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detailed </a:t>
            </a: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interactions between firms and workers include employment, employment change (individual and firm), and earnings</a:t>
            </a:r>
          </a:p>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Analyze/report by worker demographics: age, earnings, race, ethnicity, educational attainment, and sex</a:t>
            </a:r>
          </a:p>
          <a:p>
            <a:pPr marL="0" marR="0" lvl="0" indent="0" algn="l" defTabSz="914400" rtl="0" eaLnBrk="1" fontAlgn="base" latinLnBrk="0" hangingPunct="1">
              <a:lnSpc>
                <a:spcPct val="100000"/>
              </a:lnSpc>
              <a:spcBef>
                <a:spcPct val="20000"/>
              </a:spcBef>
              <a:spcAft>
                <a:spcPct val="0"/>
              </a:spcAft>
              <a:buClr>
                <a:srgbClr val="1F497D"/>
              </a:buClr>
              <a:buSzTx/>
              <a:buFontTx/>
              <a:buNone/>
              <a:tabLst/>
              <a:defRPr/>
            </a:pPr>
            <a:endParaRPr kumimoji="0" lang="en-US" altLang="en-US" sz="20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Rectangle 4"/>
          <p:cNvSpPr>
            <a:spLocks noChangeArrowheads="1"/>
          </p:cNvSpPr>
          <p:nvPr/>
        </p:nvSpPr>
        <p:spPr bwMode="auto">
          <a:xfrm>
            <a:off x="6248400" y="3045488"/>
            <a:ext cx="4876800" cy="338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50000"/>
              </a:spcBef>
              <a:spcAft>
                <a:spcPct val="0"/>
              </a:spcAft>
              <a:defRPr sz="3200">
                <a:solidFill>
                  <a:schemeClr val="tx1"/>
                </a:solidFill>
                <a:latin typeface="Times New Roman" pitchFamily="18" charset="0"/>
              </a:defRPr>
            </a:lvl6pPr>
            <a:lvl7pPr marL="2971800" indent="-228600" algn="ctr" eaLnBrk="0" fontAlgn="base" hangingPunct="0">
              <a:spcBef>
                <a:spcPct val="50000"/>
              </a:spcBef>
              <a:spcAft>
                <a:spcPct val="0"/>
              </a:spcAft>
              <a:defRPr sz="3200">
                <a:solidFill>
                  <a:schemeClr val="tx1"/>
                </a:solidFill>
                <a:latin typeface="Times New Roman" pitchFamily="18" charset="0"/>
              </a:defRPr>
            </a:lvl7pPr>
            <a:lvl8pPr marL="3429000" indent="-228600" algn="ctr" eaLnBrk="0" fontAlgn="base" hangingPunct="0">
              <a:spcBef>
                <a:spcPct val="50000"/>
              </a:spcBef>
              <a:spcAft>
                <a:spcPct val="0"/>
              </a:spcAft>
              <a:defRPr sz="3200">
                <a:solidFill>
                  <a:schemeClr val="tx1"/>
                </a:solidFill>
                <a:latin typeface="Times New Roman" pitchFamily="18" charset="0"/>
              </a:defRPr>
            </a:lvl8pPr>
            <a:lvl9pPr marL="3886200" indent="-228600" algn="ctr" eaLnBrk="0" fontAlgn="base" hangingPunct="0">
              <a:spcBef>
                <a:spcPct val="50000"/>
              </a:spcBef>
              <a:spcAft>
                <a:spcPct val="0"/>
              </a:spcAft>
              <a:defRPr sz="32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1F497D"/>
              </a:buClr>
              <a:buSzTx/>
              <a:buFontTx/>
              <a:buNone/>
              <a:tabLst/>
              <a:defRPr/>
            </a:pPr>
            <a:endParaRPr kumimoji="0" lang="en-US" altLang="en-US" sz="20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Analyze/report by firm </a:t>
            </a:r>
          </a:p>
          <a:p>
            <a:pPr marL="0" marR="0" lvl="0" indent="0" algn="l" defTabSz="914400" rtl="0" eaLnBrk="1" fontAlgn="base" latinLnBrk="0" hangingPunct="1">
              <a:lnSpc>
                <a:spcPct val="100000"/>
              </a:lnSpc>
              <a:spcBef>
                <a:spcPct val="20000"/>
              </a:spcBef>
              <a:spcAft>
                <a:spcPct val="0"/>
              </a:spcAft>
              <a:buClr>
                <a:srgbClr val="1F497D"/>
              </a:buClr>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characteristics: NAICS </a:t>
            </a:r>
          </a:p>
          <a:p>
            <a:pPr marL="0" marR="0" lvl="0" indent="0" algn="l" defTabSz="914400" rtl="0" eaLnBrk="1" fontAlgn="base" latinLnBrk="0" hangingPunct="1">
              <a:lnSpc>
                <a:spcPct val="100000"/>
              </a:lnSpc>
              <a:spcBef>
                <a:spcPct val="20000"/>
              </a:spcBef>
              <a:spcAft>
                <a:spcPct val="0"/>
              </a:spcAft>
              <a:buClr>
                <a:srgbClr val="1F497D"/>
              </a:buClr>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classification (sector, 3, 4), firm </a:t>
            </a:r>
          </a:p>
          <a:p>
            <a:pPr marL="0" marR="0" lvl="0" indent="0" algn="l" defTabSz="914400" rtl="0" eaLnBrk="1" fontAlgn="base" latinLnBrk="0" hangingPunct="1">
              <a:lnSpc>
                <a:spcPct val="100000"/>
              </a:lnSpc>
              <a:spcBef>
                <a:spcPct val="20000"/>
              </a:spcBef>
              <a:spcAft>
                <a:spcPct val="0"/>
              </a:spcAft>
              <a:buClr>
                <a:srgbClr val="1F497D"/>
              </a:buClr>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age, and firm size </a:t>
            </a: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Quarterly data very current   </a:t>
            </a:r>
          </a:p>
          <a:p>
            <a:pPr marL="0" marR="0" lvl="0" indent="0" algn="l" defTabSz="914400" rtl="0" eaLnBrk="1" fontAlgn="base" latinLnBrk="0" hangingPunct="1">
              <a:lnSpc>
                <a:spcPct val="100000"/>
              </a:lnSpc>
              <a:spcBef>
                <a:spcPct val="20000"/>
              </a:spcBef>
              <a:spcAft>
                <a:spcPct val="0"/>
              </a:spcAft>
              <a:buClr>
                <a:srgbClr val="1F497D"/>
              </a:buClr>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(9-12 months old) </a:t>
            </a: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National and 50 states available    </a:t>
            </a:r>
          </a:p>
          <a:p>
            <a:pPr marL="0" marR="0" lvl="0" indent="0" algn="l" defTabSz="914400" rtl="0" eaLnBrk="1" fontAlgn="base" latinLnBrk="0" hangingPunct="1">
              <a:lnSpc>
                <a:spcPct val="100000"/>
              </a:lnSpc>
              <a:spcBef>
                <a:spcPct val="20000"/>
              </a:spcBef>
              <a:spcAft>
                <a:spcPct val="0"/>
              </a:spcAft>
              <a:buClr>
                <a:srgbClr val="1F497D"/>
              </a:buClr>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(plus DC)</a:t>
            </a: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endParaRPr kumimoji="0" lang="en-US" altLang="en-US" sz="2000" b="1"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7" name="Picture 6"/>
          <p:cNvPicPr>
            <a:picLocks noChangeAspect="1"/>
          </p:cNvPicPr>
          <p:nvPr/>
        </p:nvPicPr>
        <p:blipFill>
          <a:blip r:embed="rId3"/>
          <a:stretch>
            <a:fillRect/>
          </a:stretch>
        </p:blipFill>
        <p:spPr>
          <a:xfrm>
            <a:off x="4747985" y="304800"/>
            <a:ext cx="7288005" cy="2667000"/>
          </a:xfrm>
          <a:prstGeom prst="rect">
            <a:avLst/>
          </a:prstGeom>
        </p:spPr>
      </p:pic>
    </p:spTree>
    <p:extLst>
      <p:ext uri="{BB962C8B-B14F-4D97-AF65-F5344CB8AC3E}">
        <p14:creationId xmlns:p14="http://schemas.microsoft.com/office/powerpoint/2010/main" val="263387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5577" y="115095"/>
            <a:ext cx="10972800" cy="1143000"/>
          </a:xfrm>
        </p:spPr>
        <p:txBody>
          <a:bodyPr/>
          <a:lstStyle/>
          <a:p>
            <a:r>
              <a:rPr lang="en-US" dirty="0" smtClean="0"/>
              <a:t>Average Monthly Earnings by Age</a:t>
            </a:r>
            <a:endParaRPr lang="en-US" dirty="0"/>
          </a:p>
        </p:txBody>
      </p:sp>
      <p:pic>
        <p:nvPicPr>
          <p:cNvPr id="5" name="Content Placeholder 4"/>
          <p:cNvPicPr>
            <a:picLocks noGrp="1" noChangeAspect="1"/>
          </p:cNvPicPr>
          <p:nvPr>
            <p:ph idx="4294967295"/>
          </p:nvPr>
        </p:nvPicPr>
        <p:blipFill>
          <a:blip r:embed="rId3"/>
          <a:stretch>
            <a:fillRect/>
          </a:stretch>
        </p:blipFill>
        <p:spPr>
          <a:xfrm>
            <a:off x="1031966" y="1417638"/>
            <a:ext cx="8228013" cy="4619625"/>
          </a:xfrm>
          <a:prstGeom prst="rect">
            <a:avLst/>
          </a:prstGeom>
        </p:spPr>
      </p:pic>
      <p:sp>
        <p:nvSpPr>
          <p:cNvPr id="4" name="Slide Number Placeholder 3"/>
          <p:cNvSpPr>
            <a:spLocks noGrp="1"/>
          </p:cNvSpPr>
          <p:nvPr>
            <p:ph type="sldNum" sz="quarter" idx="4294967295"/>
          </p:nvPr>
        </p:nvSpPr>
        <p:spPr>
          <a:xfrm>
            <a:off x="0" y="6356350"/>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AE04C5-3085-4F64-BC65-54FE2DBF6EB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165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2" name="Title 1"/>
          <p:cNvSpPr>
            <a:spLocks noGrp="1"/>
          </p:cNvSpPr>
          <p:nvPr>
            <p:ph type="title" idx="4294967295"/>
          </p:nvPr>
        </p:nvSpPr>
        <p:spPr>
          <a:xfrm>
            <a:off x="1219200" y="157843"/>
            <a:ext cx="10972800" cy="1143000"/>
          </a:xfrm>
        </p:spPr>
        <p:txBody>
          <a:bodyPr/>
          <a:lstStyle/>
          <a:p>
            <a:r>
              <a:rPr lang="en-US" dirty="0" smtClean="0"/>
              <a:t>National Yearly Earnings</a:t>
            </a:r>
            <a:endParaRPr lang="en-US" dirty="0"/>
          </a:p>
        </p:txBody>
      </p:sp>
      <p:sp>
        <p:nvSpPr>
          <p:cNvPr id="4" name="Slide Number Placeholder 3"/>
          <p:cNvSpPr>
            <a:spLocks noGrp="1"/>
          </p:cNvSpPr>
          <p:nvPr>
            <p:ph type="sldNum" sz="quarter" idx="4294967295"/>
          </p:nvPr>
        </p:nvSpPr>
        <p:spPr>
          <a:xfrm>
            <a:off x="0" y="6356350"/>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AE04C5-3085-4F64-BC65-54FE2DBF6EB1}"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Content Placeholder 4"/>
          <p:cNvPicPr>
            <a:picLocks noGrp="1" noChangeAspect="1"/>
          </p:cNvPicPr>
          <p:nvPr>
            <p:ph idx="4294967295"/>
          </p:nvPr>
        </p:nvPicPr>
        <p:blipFill>
          <a:blip r:embed="rId3"/>
          <a:stretch>
            <a:fillRect/>
          </a:stretch>
        </p:blipFill>
        <p:spPr>
          <a:xfrm>
            <a:off x="1100931" y="1352687"/>
            <a:ext cx="8770938" cy="4525962"/>
          </a:xfrm>
          <a:prstGeom prst="rect">
            <a:avLst/>
          </a:prstGeom>
        </p:spPr>
      </p:pic>
    </p:spTree>
    <p:extLst>
      <p:ext uri="{BB962C8B-B14F-4D97-AF65-F5344CB8AC3E}">
        <p14:creationId xmlns:p14="http://schemas.microsoft.com/office/powerpoint/2010/main" val="3416063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srcRect t="5597" b="5597"/>
          <a:stretch>
            <a:fillRect/>
          </a:stretch>
        </p:blipFill>
        <p:spPr>
          <a:xfrm>
            <a:off x="319604" y="308398"/>
            <a:ext cx="11619847" cy="5396214"/>
          </a:xfrm>
          <a:prstGeom prst="rect">
            <a:avLst/>
          </a:prstGeom>
        </p:spPr>
      </p:pic>
    </p:spTree>
    <p:extLst>
      <p:ext uri="{BB962C8B-B14F-4D97-AF65-F5344CB8AC3E}">
        <p14:creationId xmlns:p14="http://schemas.microsoft.com/office/powerpoint/2010/main" val="1578234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1"/>
          </p:nvPr>
        </p:nvPicPr>
        <p:blipFill>
          <a:blip r:embed="rId3"/>
          <a:stretch>
            <a:fillRect/>
          </a:stretch>
        </p:blipFill>
        <p:spPr>
          <a:xfrm>
            <a:off x="186519" y="766166"/>
            <a:ext cx="5943974" cy="4748575"/>
          </a:xfrm>
          <a:prstGeom prst="rect">
            <a:avLst/>
          </a:prstGeom>
        </p:spPr>
      </p:pic>
      <p:pic>
        <p:nvPicPr>
          <p:cNvPr id="20" name="Picture 19"/>
          <p:cNvPicPr>
            <a:picLocks noChangeAspect="1"/>
          </p:cNvPicPr>
          <p:nvPr/>
        </p:nvPicPr>
        <p:blipFill>
          <a:blip r:embed="rId4"/>
          <a:stretch>
            <a:fillRect/>
          </a:stretch>
        </p:blipFill>
        <p:spPr>
          <a:xfrm>
            <a:off x="5870026" y="1537854"/>
            <a:ext cx="6076992" cy="3519055"/>
          </a:xfrm>
          <a:prstGeom prst="rect">
            <a:avLst/>
          </a:prstGeom>
        </p:spPr>
      </p:pic>
    </p:spTree>
    <p:extLst>
      <p:ext uri="{BB962C8B-B14F-4D97-AF65-F5344CB8AC3E}">
        <p14:creationId xmlns:p14="http://schemas.microsoft.com/office/powerpoint/2010/main" val="3960780866"/>
      </p:ext>
    </p:extLst>
  </p:cSld>
  <p:clrMapOvr>
    <a:masterClrMapping/>
  </p:clrMapOvr>
</p:sld>
</file>

<file path=ppt/theme/theme1.xml><?xml version="1.0" encoding="utf-8"?>
<a:theme xmlns:a="http://schemas.openxmlformats.org/drawingml/2006/main" name="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Census_template_powerpoint_Standard.potx" id="{42B307DD-3ECE-4D11-9DCF-0D82104F0ED6}" vid="{A9F5DD3E-99FC-4B53-9F18-B05F4B006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8557a95a-962d-47e7-8af1-548f79049771">CNMPDOCID-1445103517-192</_dlc_DocId>
    <_dlc_DocIdUrl xmlns="8557a95a-962d-47e7-8af1-548f79049771">
      <Url>https://collab.ecm.census.gov/div/cnmp/RS/_layouts/DocIdRedir.aspx?ID=CNMPDOCID-1445103517-192</Url>
      <Description>CNMPDOCID-1445103517-192</Description>
    </_dlc_DocIdUrl>
    <ItemNotes xmlns="8557a95a-962d-47e7-8af1-548f79049771"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721FE4478BD8940BC4FDB1D2EF71526" ma:contentTypeVersion="3" ma:contentTypeDescription="Create a new document." ma:contentTypeScope="" ma:versionID="3bf46e138cf54b4e3c25d5e7177f33f0">
  <xsd:schema xmlns:xsd="http://www.w3.org/2001/XMLSchema" xmlns:xs="http://www.w3.org/2001/XMLSchema" xmlns:p="http://schemas.microsoft.com/office/2006/metadata/properties" xmlns:ns2="8557a95a-962d-47e7-8af1-548f79049771" targetNamespace="http://schemas.microsoft.com/office/2006/metadata/properties" ma:root="true" ma:fieldsID="2ea6fe5a1da8529cdca9c53ace4eda54" ns2:_="">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2:Item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Notes" ma:index="11" nillable="true" ma:displayName="Item Notes" ma:description="Place notes to help other people here. This column is Plain text only." ma:internalName="Item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6A019A-42AF-4D90-8DFD-75C3BE03CC91}">
  <ds:schemaRefs>
    <ds:schemaRef ds:uri="http://schemas.microsoft.com/sharepoint/v3/contenttype/forms"/>
  </ds:schemaRefs>
</ds:datastoreItem>
</file>

<file path=customXml/itemProps2.xml><?xml version="1.0" encoding="utf-8"?>
<ds:datastoreItem xmlns:ds="http://schemas.openxmlformats.org/officeDocument/2006/customXml" ds:itemID="{BB9BC3E3-24F5-4B16-99A0-8DE1DE11FFE2}">
  <ds:schemaRefs>
    <ds:schemaRef ds:uri="http://schemas.microsoft.com/sharepoint/events"/>
  </ds:schemaRefs>
</ds:datastoreItem>
</file>

<file path=customXml/itemProps3.xml><?xml version="1.0" encoding="utf-8"?>
<ds:datastoreItem xmlns:ds="http://schemas.openxmlformats.org/officeDocument/2006/customXml" ds:itemID="{0E2547F5-F924-465C-BD83-95129FD4E041}">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557a95a-962d-47e7-8af1-548f79049771"/>
    <ds:schemaRef ds:uri="http://www.w3.org/XML/1998/namespace"/>
    <ds:schemaRef ds:uri="http://purl.org/dc/dcmitype/"/>
  </ds:schemaRefs>
</ds:datastoreItem>
</file>

<file path=customXml/itemProps4.xml><?xml version="1.0" encoding="utf-8"?>
<ds:datastoreItem xmlns:ds="http://schemas.openxmlformats.org/officeDocument/2006/customXml" ds:itemID="{AD17E946-2DBB-4A96-9BE4-815893AC9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2020Census_template_powerpoint_Standard</Template>
  <TotalTime>313</TotalTime>
  <Words>1554</Words>
  <Application>Microsoft Office PowerPoint</Application>
  <PresentationFormat>Widescreen</PresentationFormat>
  <Paragraphs>192</Paragraphs>
  <Slides>29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Century Gothic</vt:lpstr>
      <vt:lpstr>Gotham Bold</vt:lpstr>
      <vt:lpstr>Gotham Book</vt:lpstr>
      <vt:lpstr>Times New Roman</vt:lpstr>
      <vt:lpstr>Wingdings</vt:lpstr>
      <vt:lpstr>Office Theme</vt:lpstr>
      <vt:lpstr>Earnings and  Employment Outcomes Data Using LEHD’s New and Enhanced Explorer Tools</vt:lpstr>
      <vt:lpstr>PowerPoint Presentation</vt:lpstr>
      <vt:lpstr>PowerPoint Presentation</vt:lpstr>
      <vt:lpstr>PowerPoint Presentation</vt:lpstr>
      <vt:lpstr>QWI Explorer</vt:lpstr>
      <vt:lpstr>Average Monthly Earnings by Age</vt:lpstr>
      <vt:lpstr>National Yearly Earnings</vt:lpstr>
      <vt:lpstr>PowerPoint Presentation</vt:lpstr>
      <vt:lpstr>PowerPoint Presentation</vt:lpstr>
      <vt:lpstr>PowerPoint Presentation</vt:lpstr>
      <vt:lpstr>PowerPoint Presentation</vt:lpstr>
      <vt:lpstr>Facebook Headquarters - Menlo Park </vt:lpstr>
      <vt:lpstr>PowerPoint Presentation</vt:lpstr>
      <vt:lpstr>PowerPoint Presentation</vt:lpstr>
      <vt:lpstr>PowerPoint Presentation</vt:lpstr>
      <vt:lpstr>PowerPoint Presentation</vt:lpstr>
      <vt:lpstr>How Much are UT Austin Graduates Earning? 1-, 5-, 10-Years Post-Graduation</vt:lpstr>
      <vt:lpstr>Where are UT Austin Graduates Working? 1-Year Post-Graduation</vt:lpstr>
      <vt:lpstr>Where are UT Austin Graduates Working? 5-Years Post-Graduation</vt:lpstr>
      <vt:lpstr>Where are UT Austin Graduates Working? 10-Years Post-Graduation</vt:lpstr>
      <vt:lpstr>Where are UT Austin Graduates Working? 10-Years Post-Graduation</vt:lpstr>
      <vt:lpstr>Where are UT Austin Graduates Working? 10-Years Post-Graduation</vt:lpstr>
      <vt:lpstr>PowerPoint Presentation</vt:lpstr>
      <vt:lpstr>Veteran’s Employment Outcome</vt:lpstr>
      <vt:lpstr>Earnings</vt:lpstr>
      <vt:lpstr>Industry</vt:lpstr>
      <vt:lpstr>Employment Rates</vt:lpstr>
      <vt:lpstr>Takeaways: Why Are LED Data Tools Important?</vt:lpstr>
      <vt:lpstr>PowerPoint Presentation</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goes here.</dc:title>
  <dc:creator>Barbara A Lafleur (CENSUS/CLMSO FED)</dc:creator>
  <cp:lastModifiedBy>Alelhie Lila Valencia</cp:lastModifiedBy>
  <cp:revision>27</cp:revision>
  <cp:lastPrinted>2019-03-29T01:30:51Z</cp:lastPrinted>
  <dcterms:created xsi:type="dcterms:W3CDTF">2020-06-16T15:14:15Z</dcterms:created>
  <dcterms:modified xsi:type="dcterms:W3CDTF">2020-07-28T22:10:25Z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e60335d0-899b-481e-b2f2-165c6ac72230</vt:lpwstr>
  </property>
  <property fmtid="{D5CDD505-2E9C-101B-9397-08002B2CF9AE}" pid="3" name="ContentTypeId">
    <vt:lpwstr>0x010100E721FE4478BD8940BC4FDB1D2EF71526</vt:lpwstr>
  </property>
</Properties>
</file>