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77" r:id="rId7"/>
    <p:sldId id="264" r:id="rId8"/>
    <p:sldId id="265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You" initials="HY" lastIdx="1" clrIdx="0">
    <p:extLst>
      <p:ext uri="{19B8F6BF-5375-455C-9EA6-DF929625EA0E}">
        <p15:presenceInfo xmlns:p15="http://schemas.microsoft.com/office/powerpoint/2012/main" userId="S-1-5-21-1922958001-1748050809-1695950106-6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27B"/>
    <a:srgbClr val="D9DAE7"/>
    <a:srgbClr val="8FA5D1"/>
    <a:srgbClr val="8F9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4" autoAdjust="0"/>
    <p:restoredTop sz="93979" autoAdjust="0"/>
  </p:normalViewPr>
  <p:slideViewPr>
    <p:cSldViewPr snapToGrid="0">
      <p:cViewPr varScale="1">
        <p:scale>
          <a:sx n="59" d="100"/>
          <a:sy n="59" d="100"/>
        </p:scale>
        <p:origin x="6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tsacloud-my.sharepoint.com/personal/janine_geppert_utsa_edu/Documents/Microsoft%20Teams%20Chat%20Files/ResponseRates2015-2019TD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TDC Response Rates 2015-2019 in Percent</a:t>
            </a:r>
          </a:p>
          <a:p>
            <a:pPr>
              <a:defRPr/>
            </a:pPr>
            <a:r>
              <a:rPr lang="en-US" sz="1200"/>
              <a:t>Source:</a:t>
            </a:r>
            <a:r>
              <a:rPr lang="en-US" sz="1200" baseline="0"/>
              <a:t> Texas Deomographic Center Population Estimates Program</a:t>
            </a:r>
            <a:endParaRPr lang="en-US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'[ResponseRates2015-2019TDC.xlsx]ResponseRates'!$B$1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'[ResponseRates2015-2019TDC.xlsx]ResponseRates'!$A$2:$A$6</c:f>
              <c:strCache>
                <c:ptCount val="5"/>
                <c:pt idx="0">
                  <c:v>Higher Ed</c:v>
                </c:pt>
                <c:pt idx="1">
                  <c:v>Private School</c:v>
                </c:pt>
                <c:pt idx="2">
                  <c:v>Annexation &amp; Boundary</c:v>
                </c:pt>
                <c:pt idx="3">
                  <c:v>Building Permit - Place</c:v>
                </c:pt>
                <c:pt idx="4">
                  <c:v>Building Permit - County</c:v>
                </c:pt>
              </c:strCache>
            </c:strRef>
          </c:cat>
          <c:val>
            <c:numRef>
              <c:f>'[ResponseRates2015-2019TDC.xlsx]ResponseRates'!$B$2:$B$6</c:f>
              <c:numCache>
                <c:formatCode>General</c:formatCode>
                <c:ptCount val="5"/>
                <c:pt idx="0">
                  <c:v>93.3</c:v>
                </c:pt>
                <c:pt idx="1">
                  <c:v>80.7</c:v>
                </c:pt>
                <c:pt idx="2">
                  <c:v>81.8</c:v>
                </c:pt>
                <c:pt idx="3">
                  <c:v>79.400000000000006</c:v>
                </c:pt>
                <c:pt idx="4">
                  <c:v>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E-4DE7-912B-6042EC1040B9}"/>
            </c:ext>
          </c:extLst>
        </c:ser>
        <c:ser>
          <c:idx val="1"/>
          <c:order val="1"/>
          <c:tx>
            <c:strRef>
              <c:f>'[ResponseRates2015-2019TDC.xlsx]ResponseRates'!$C$1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'[ResponseRates2015-2019TDC.xlsx]ResponseRates'!$A$2:$A$6</c:f>
              <c:strCache>
                <c:ptCount val="5"/>
                <c:pt idx="0">
                  <c:v>Higher Ed</c:v>
                </c:pt>
                <c:pt idx="1">
                  <c:v>Private School</c:v>
                </c:pt>
                <c:pt idx="2">
                  <c:v>Annexation &amp; Boundary</c:v>
                </c:pt>
                <c:pt idx="3">
                  <c:v>Building Permit - Place</c:v>
                </c:pt>
                <c:pt idx="4">
                  <c:v>Building Permit - County</c:v>
                </c:pt>
              </c:strCache>
            </c:strRef>
          </c:cat>
          <c:val>
            <c:numRef>
              <c:f>'[ResponseRates2015-2019TDC.xlsx]ResponseRates'!$C$2:$C$6</c:f>
              <c:numCache>
                <c:formatCode>General</c:formatCode>
                <c:ptCount val="5"/>
                <c:pt idx="0">
                  <c:v>92.1</c:v>
                </c:pt>
                <c:pt idx="1">
                  <c:v>79.5</c:v>
                </c:pt>
                <c:pt idx="2">
                  <c:v>83.2</c:v>
                </c:pt>
                <c:pt idx="3">
                  <c:v>80.5</c:v>
                </c:pt>
                <c:pt idx="4">
                  <c:v>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E-4DE7-912B-6042EC1040B9}"/>
            </c:ext>
          </c:extLst>
        </c:ser>
        <c:ser>
          <c:idx val="2"/>
          <c:order val="2"/>
          <c:tx>
            <c:strRef>
              <c:f>'[ResponseRates2015-2019TDC.xlsx]ResponseRates'!$D$1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'[ResponseRates2015-2019TDC.xlsx]ResponseRates'!$A$2:$A$6</c:f>
              <c:strCache>
                <c:ptCount val="5"/>
                <c:pt idx="0">
                  <c:v>Higher Ed</c:v>
                </c:pt>
                <c:pt idx="1">
                  <c:v>Private School</c:v>
                </c:pt>
                <c:pt idx="2">
                  <c:v>Annexation &amp; Boundary</c:v>
                </c:pt>
                <c:pt idx="3">
                  <c:v>Building Permit - Place</c:v>
                </c:pt>
                <c:pt idx="4">
                  <c:v>Building Permit - County</c:v>
                </c:pt>
              </c:strCache>
            </c:strRef>
          </c:cat>
          <c:val>
            <c:numRef>
              <c:f>'[ResponseRates2015-2019TDC.xlsx]ResponseRates'!$D$2:$D$6</c:f>
              <c:numCache>
                <c:formatCode>General</c:formatCode>
                <c:ptCount val="5"/>
                <c:pt idx="0">
                  <c:v>93.2</c:v>
                </c:pt>
                <c:pt idx="1">
                  <c:v>78.599999999999994</c:v>
                </c:pt>
                <c:pt idx="2">
                  <c:v>83.9</c:v>
                </c:pt>
                <c:pt idx="3">
                  <c:v>81.599999999999994</c:v>
                </c:pt>
                <c:pt idx="4">
                  <c:v>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6E-4DE7-912B-6042EC1040B9}"/>
            </c:ext>
          </c:extLst>
        </c:ser>
        <c:ser>
          <c:idx val="3"/>
          <c:order val="3"/>
          <c:tx>
            <c:strRef>
              <c:f>'[ResponseRates2015-2019TDC.xlsx]ResponseRates'!$E$1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'[ResponseRates2015-2019TDC.xlsx]ResponseRates'!$A$2:$A$6</c:f>
              <c:strCache>
                <c:ptCount val="5"/>
                <c:pt idx="0">
                  <c:v>Higher Ed</c:v>
                </c:pt>
                <c:pt idx="1">
                  <c:v>Private School</c:v>
                </c:pt>
                <c:pt idx="2">
                  <c:v>Annexation &amp; Boundary</c:v>
                </c:pt>
                <c:pt idx="3">
                  <c:v>Building Permit - Place</c:v>
                </c:pt>
                <c:pt idx="4">
                  <c:v>Building Permit - County</c:v>
                </c:pt>
              </c:strCache>
            </c:strRef>
          </c:cat>
          <c:val>
            <c:numRef>
              <c:f>'[ResponseRates2015-2019TDC.xlsx]ResponseRates'!$E$2:$E$6</c:f>
              <c:numCache>
                <c:formatCode>General</c:formatCode>
                <c:ptCount val="5"/>
                <c:pt idx="0">
                  <c:v>91.7</c:v>
                </c:pt>
                <c:pt idx="1">
                  <c:v>75.599999999999994</c:v>
                </c:pt>
                <c:pt idx="2">
                  <c:v>83.3</c:v>
                </c:pt>
                <c:pt idx="3" formatCode="0.0">
                  <c:v>80.05</c:v>
                </c:pt>
                <c:pt idx="4">
                  <c:v>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6E-4DE7-912B-6042EC1040B9}"/>
            </c:ext>
          </c:extLst>
        </c:ser>
        <c:ser>
          <c:idx val="4"/>
          <c:order val="4"/>
          <c:tx>
            <c:strRef>
              <c:f>'[ResponseRates2015-2019TDC.xlsx]ResponseRates'!$F$1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'[ResponseRates2015-2019TDC.xlsx]ResponseRates'!$A$2:$A$6</c:f>
              <c:strCache>
                <c:ptCount val="5"/>
                <c:pt idx="0">
                  <c:v>Higher Ed</c:v>
                </c:pt>
                <c:pt idx="1">
                  <c:v>Private School</c:v>
                </c:pt>
                <c:pt idx="2">
                  <c:v>Annexation &amp; Boundary</c:v>
                </c:pt>
                <c:pt idx="3">
                  <c:v>Building Permit - Place</c:v>
                </c:pt>
                <c:pt idx="4">
                  <c:v>Building Permit - County</c:v>
                </c:pt>
              </c:strCache>
            </c:strRef>
          </c:cat>
          <c:val>
            <c:numRef>
              <c:f>'[ResponseRates2015-2019TDC.xlsx]ResponseRates'!$F$2:$F$6</c:f>
              <c:numCache>
                <c:formatCode>General</c:formatCode>
                <c:ptCount val="5"/>
                <c:pt idx="0">
                  <c:v>88.4</c:v>
                </c:pt>
                <c:pt idx="1">
                  <c:v>72.5</c:v>
                </c:pt>
                <c:pt idx="2">
                  <c:v>81</c:v>
                </c:pt>
                <c:pt idx="3">
                  <c:v>79.3</c:v>
                </c:pt>
                <c:pt idx="4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6E-4DE7-912B-6042EC1040B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77835152"/>
        <c:axId val="677834496"/>
      </c:barChart>
      <c:catAx>
        <c:axId val="67783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834496"/>
        <c:crosses val="autoZero"/>
        <c:auto val="1"/>
        <c:lblAlgn val="ctr"/>
        <c:lblOffset val="100"/>
        <c:noMultiLvlLbl val="0"/>
      </c:catAx>
      <c:valAx>
        <c:axId val="677834496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8351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277F7-C5F7-4E95-9447-4CBBE9254152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32C3-8E33-4411-8CBD-78B376E4F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32C3-8E33-4411-8CBD-78B376E4F4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2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0" y="120015"/>
            <a:ext cx="5046344" cy="908684"/>
          </a:xfrm>
        </p:spPr>
        <p:txBody>
          <a:bodyPr anchor="t" anchorCtr="0"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2231" y="1754505"/>
            <a:ext cx="2634614" cy="2874645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2400">
                <a:solidFill>
                  <a:srgbClr val="25327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6229737" y="6256840"/>
            <a:ext cx="2685663" cy="400110"/>
            <a:chOff x="6229737" y="6256840"/>
            <a:chExt cx="2685663" cy="40011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9737" y="6256840"/>
              <a:ext cx="399663" cy="39966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6629400" y="625684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@TexasDemography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315" y="5112828"/>
            <a:ext cx="3080384" cy="1011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1" r="-8" b="-765"/>
          <a:stretch/>
        </p:blipFill>
        <p:spPr>
          <a:xfrm>
            <a:off x="0" y="0"/>
            <a:ext cx="667512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3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82" y="2150745"/>
            <a:ext cx="3868340" cy="4101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90" y="2150744"/>
            <a:ext cx="3887391" cy="4101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4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4450"/>
            <a:ext cx="4629150" cy="48748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14449"/>
            <a:ext cx="2949178" cy="4874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60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0246" y="1297304"/>
            <a:ext cx="4629150" cy="50120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97305"/>
            <a:ext cx="2949178" cy="50120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2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62231"/>
            <a:ext cx="7635240" cy="1012189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0D76CF4D-041D-4CD3-AFDF-A6E576DC54FB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BF1C7E2A-C356-4E7C-A738-ABC11E54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8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26251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532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0D76CF4D-041D-4CD3-AFDF-A6E576DC54FB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BF1C7E2A-C356-4E7C-A738-ABC11E54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795" y="1563016"/>
            <a:ext cx="3886200" cy="467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295" y="1563016"/>
            <a:ext cx="3886200" cy="467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6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82" y="2150745"/>
            <a:ext cx="3868340" cy="4101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90" y="2150744"/>
            <a:ext cx="3887391" cy="4101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0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62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4450"/>
            <a:ext cx="4629150" cy="48748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14449"/>
            <a:ext cx="2949178" cy="4874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26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0246" y="1297304"/>
            <a:ext cx="4629150" cy="50120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97305"/>
            <a:ext cx="2949178" cy="50120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F4D-041D-4CD3-AFDF-A6E576DC54F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E2A-C356-4E7C-A738-ABC11E54A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28750" y="78263"/>
            <a:ext cx="7612380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131570"/>
          </a:xfrm>
          <a:prstGeom prst="rect">
            <a:avLst/>
          </a:prstGeom>
          <a:solidFill>
            <a:srgbClr val="25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474" y="78263"/>
            <a:ext cx="7526655" cy="98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511216"/>
            <a:ext cx="8458200" cy="466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0D76CF4D-041D-4CD3-AFDF-A6E576DC54FB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BF1C7E2A-C356-4E7C-A738-ABC11E54A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  <a:solidFill>
            <a:srgbClr val="25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8" r="-1522"/>
          <a:stretch/>
        </p:blipFill>
        <p:spPr>
          <a:xfrm>
            <a:off x="0" y="0"/>
            <a:ext cx="1554480" cy="145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0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5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graphics.texas.gov/Data/TPEPP/Estimat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emographics.texas.gov/Data/TPEPP/Estimat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7062" y="120015"/>
            <a:ext cx="7059783" cy="1256348"/>
          </a:xfrm>
        </p:spPr>
        <p:txBody>
          <a:bodyPr/>
          <a:lstStyle/>
          <a:p>
            <a:r>
              <a:rPr lang="en-US" dirty="0" smtClean="0">
                <a:effectLst/>
              </a:rPr>
              <a:t>The TDC Population </a:t>
            </a:r>
            <a:r>
              <a:rPr lang="en-US" dirty="0">
                <a:effectLst/>
              </a:rPr>
              <a:t>Estimates and Projections Program Update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9255" y="2346176"/>
            <a:ext cx="3674745" cy="1715526"/>
          </a:xfrm>
        </p:spPr>
        <p:txBody>
          <a:bodyPr/>
          <a:lstStyle/>
          <a:p>
            <a:pPr algn="ctr"/>
            <a:r>
              <a:rPr lang="en-US" sz="2000" b="1" dirty="0" smtClean="0"/>
              <a:t>Helen You</a:t>
            </a:r>
          </a:p>
          <a:p>
            <a:pPr algn="ctr"/>
            <a:r>
              <a:rPr lang="en-US" sz="2000" b="1" dirty="0" smtClean="0"/>
              <a:t>Texas Demographic Center</a:t>
            </a:r>
          </a:p>
          <a:p>
            <a:pPr algn="ctr"/>
            <a:r>
              <a:rPr lang="en-US" sz="2000" b="1" dirty="0" smtClean="0"/>
              <a:t>San Antonio, Texas</a:t>
            </a:r>
          </a:p>
          <a:p>
            <a:pPr algn="ctr"/>
            <a:r>
              <a:rPr lang="en-US" sz="2000" b="1" smtClean="0"/>
              <a:t>July 2020</a:t>
            </a:r>
            <a:endParaRPr lang="en-US" sz="2000" b="1" dirty="0"/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138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CB and TDC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5400" b="1" dirty="0" smtClean="0"/>
              <a:t>CB vs. TDC 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32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CB and TDC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Collaborative relationship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The Federal-State Cooperative for Population Estimates (FSCPE)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TDC provides annual Group Quarter and Vital </a:t>
            </a:r>
            <a:r>
              <a:rPr lang="en-US" sz="2800" dirty="0"/>
              <a:t>S</a:t>
            </a:r>
            <a:r>
              <a:rPr lang="en-US" sz="2800" dirty="0" smtClean="0"/>
              <a:t>tatistics report to CB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But we produce population estimates INDEPENDENTLY using DIFFERENT methods</a:t>
            </a:r>
          </a:p>
          <a:p>
            <a:pPr marL="228600" lvl="1">
              <a:spcBef>
                <a:spcPts val="1000"/>
              </a:spcBef>
            </a:pPr>
            <a:r>
              <a:rPr lang="en-US" sz="2800" b="1" dirty="0"/>
              <a:t>Both estimate for Texas </a:t>
            </a:r>
            <a:r>
              <a:rPr lang="en-US" sz="2800" b="1" dirty="0" smtClean="0"/>
              <a:t>on the July population of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County and place total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County breakdown by age, race and sex</a:t>
            </a:r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354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CB and TDC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Available only in Census Bureau Estimates: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Components of change (birth, death, migration)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“Part” place, or the breakdown of place estimates by county and the “residual”, or the unincorporated areas for each county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Estimates of housing units</a:t>
            </a:r>
          </a:p>
          <a:p>
            <a:r>
              <a:rPr lang="en-US" b="1" dirty="0" smtClean="0"/>
              <a:t>Available only in TDC Estimates: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Estimates for Census Designated Places (CDPs), though available in ACS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Estimates for January, next year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Some newly incorporated places</a:t>
            </a:r>
            <a:br>
              <a:rPr lang="en-US" dirty="0" smtClean="0"/>
            </a:br>
            <a:endParaRPr lang="en-US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870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CB and TDC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Other differences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Publishing schedule: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CB 2019: Dec. 2019 – July. 2020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TDC 2019: Oct. 2020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3200" b="1" dirty="0"/>
              <a:t>Vintage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CB: each vintage includes estimates for all the years since the base year (decennial)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TDC 2019: </a:t>
            </a:r>
            <a:r>
              <a:rPr lang="en-US" sz="2800" dirty="0" smtClean="0"/>
              <a:t>only estimate for current year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Categories used: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Race/ethnicity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Age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450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TDC Estimates and Projections:</a:t>
            </a:r>
            <a:br>
              <a:rPr lang="en-US" dirty="0" smtClean="0"/>
            </a:br>
            <a:r>
              <a:rPr lang="en-US" dirty="0" smtClean="0"/>
              <a:t>Made IN and FOR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We closely observe local trends.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We include important local indicators.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We respond to local needs.</a:t>
            </a:r>
          </a:p>
          <a:p>
            <a:endParaRPr lang="en-US" sz="3600" b="1" dirty="0"/>
          </a:p>
          <a:p>
            <a:r>
              <a:rPr lang="en-US" sz="3600" b="1" dirty="0" smtClean="0"/>
              <a:t>Please use and provide feedback to our estimates and projections to make our program better.</a:t>
            </a:r>
          </a:p>
          <a:p>
            <a:endParaRPr lang="en-US" sz="3600" b="1" dirty="0" smtClean="0"/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867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TDC Population Projection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Last projection completed in </a:t>
            </a:r>
            <a:r>
              <a:rPr lang="en-US" b="1" dirty="0" smtClean="0"/>
              <a:t>2018</a:t>
            </a:r>
            <a:endParaRPr lang="en-US" b="1" dirty="0"/>
          </a:p>
          <a:p>
            <a:r>
              <a:rPr lang="en-US" b="1" dirty="0"/>
              <a:t>Working on special projections through the </a:t>
            </a:r>
            <a:r>
              <a:rPr lang="en-US" b="1" dirty="0" err="1"/>
              <a:t>TxDOT</a:t>
            </a:r>
            <a:r>
              <a:rPr lang="en-US" b="1" dirty="0"/>
              <a:t> One-Stop program: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Household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Household income distribution/median income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Family in poverty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/>
              <a:t>Vehicle Ownership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Labor force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Disability</a:t>
            </a:r>
          </a:p>
          <a:p>
            <a:r>
              <a:rPr lang="en-US" sz="3200" b="1" dirty="0"/>
              <a:t>Redesign the projection page and make the special projections </a:t>
            </a:r>
            <a:r>
              <a:rPr lang="en-US" sz="3200" b="1" dirty="0" smtClean="0"/>
              <a:t>available in fall</a:t>
            </a:r>
            <a:endParaRPr lang="en-US" sz="3200" b="1" dirty="0"/>
          </a:p>
          <a:p>
            <a:endParaRPr lang="en-US" b="1" dirty="0"/>
          </a:p>
          <a:p>
            <a:pPr lvl="2"/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89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62231"/>
            <a:ext cx="7635240" cy="1012189"/>
          </a:xfrm>
        </p:spPr>
        <p:txBody>
          <a:bodyPr>
            <a:normAutofit/>
          </a:bodyPr>
          <a:lstStyle/>
          <a:p>
            <a:r>
              <a:rPr lang="en-US" dirty="0" smtClean="0"/>
              <a:t>Beyond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First estimates </a:t>
            </a:r>
            <a:r>
              <a:rPr lang="en-US" b="1" dirty="0" smtClean="0"/>
              <a:t>2021</a:t>
            </a:r>
          </a:p>
          <a:p>
            <a:r>
              <a:rPr lang="en-US" b="1" dirty="0" smtClean="0"/>
              <a:t>First </a:t>
            </a:r>
            <a:r>
              <a:rPr lang="en-US" b="1" dirty="0"/>
              <a:t>projection </a:t>
            </a:r>
            <a:r>
              <a:rPr lang="en-US" b="1" dirty="0" smtClean="0"/>
              <a:t>2022</a:t>
            </a:r>
          </a:p>
          <a:p>
            <a:r>
              <a:rPr lang="en-US" b="1" dirty="0" smtClean="0"/>
              <a:t>Census 2020 counts being the base population, estimates and projections may be impacted in terms of schedule and content availability.</a:t>
            </a:r>
          </a:p>
          <a:p>
            <a:r>
              <a:rPr lang="en-US" b="1" dirty="0" smtClean="0"/>
              <a:t>Opportunity to implement changes to the estimates and projections.</a:t>
            </a:r>
          </a:p>
          <a:p>
            <a:r>
              <a:rPr lang="en-US" b="1" dirty="0" smtClean="0"/>
              <a:t>Feedback greatly appreciated!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lvl="2"/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49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62231"/>
            <a:ext cx="7635240" cy="1012189"/>
          </a:xfrm>
        </p:spPr>
        <p:txBody>
          <a:bodyPr>
            <a:normAutofit/>
          </a:bodyPr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lvl="2"/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729159" y="1717344"/>
            <a:ext cx="6207790" cy="2717004"/>
            <a:chOff x="2819400" y="1905006"/>
            <a:chExt cx="6611014" cy="2839094"/>
          </a:xfrm>
        </p:grpSpPr>
        <p:sp>
          <p:nvSpPr>
            <p:cNvPr id="5" name="Rectangle 4"/>
            <p:cNvSpPr/>
            <p:nvPr/>
          </p:nvSpPr>
          <p:spPr>
            <a:xfrm>
              <a:off x="2819400" y="1905006"/>
              <a:ext cx="6611014" cy="8187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buNone/>
              </a:pPr>
              <a:r>
                <a:rPr lang="en-US" sz="4400" dirty="0" smtClean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Texas Demographic Center</a:t>
              </a:r>
              <a:endParaRPr lang="en-US" sz="4400" dirty="0">
                <a:solidFill>
                  <a:schemeClr val="accent5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82153" y="2877393"/>
              <a:ext cx="5331368" cy="186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accent5">
                      <a:lumMod val="50000"/>
                    </a:schemeClr>
                  </a:solidFill>
                </a:rPr>
                <a:t>(210) 458-6543</a:t>
              </a:r>
              <a:endParaRPr lang="en-US" sz="240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accent5">
                      <a:lumMod val="50000"/>
                    </a:schemeClr>
                  </a:solidFill>
                </a:rPr>
                <a:t>tdc</a:t>
              </a:r>
              <a:r>
                <a:rPr lang="en-US" sz="2400" dirty="0" smtClean="0">
                  <a:solidFill>
                    <a:schemeClr val="accent5">
                      <a:lumMod val="50000"/>
                    </a:schemeClr>
                  </a:solidFill>
                </a:rPr>
                <a:t>@utsa.edu</a:t>
              </a:r>
              <a:endParaRPr lang="en-US" sz="240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accent5">
                      <a:lumMod val="50000"/>
                    </a:schemeClr>
                  </a:solidFill>
                </a:rPr>
                <a:t>demographics.texas.gov</a:t>
              </a:r>
              <a:endParaRPr lang="en-US" sz="2400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5478" y="4240534"/>
              <a:ext cx="367960" cy="367960"/>
            </a:xfrm>
            <a:prstGeom prst="rect">
              <a:avLst/>
            </a:prstGeom>
          </p:spPr>
        </p:pic>
      </p:grpSp>
      <p:pic>
        <p:nvPicPr>
          <p:cNvPr id="10" name="Picture 10" descr="Image result for telephone icon vector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64" y="271989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2032267" y="3342778"/>
            <a:ext cx="390195" cy="39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0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TDC Population Estimates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Established in the mid-1980s</a:t>
            </a:r>
          </a:p>
          <a:p>
            <a:r>
              <a:rPr lang="en-US" b="1" dirty="0" smtClean="0"/>
              <a:t>Annual estimates: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a. county total;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b. place total;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400" dirty="0"/>
              <a:t>c. county population by age, sex and race/ethnicity</a:t>
            </a:r>
          </a:p>
          <a:p>
            <a:r>
              <a:rPr lang="en-US" b="1" dirty="0"/>
              <a:t>Biennial Projections;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/>
              <a:t>a. state by ASR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/>
              <a:t>    b. </a:t>
            </a:r>
            <a:r>
              <a:rPr lang="en-US" sz="2400" dirty="0"/>
              <a:t>county by </a:t>
            </a:r>
            <a:r>
              <a:rPr lang="en-US" sz="2400" dirty="0" smtClean="0"/>
              <a:t>ASR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Projections </a:t>
            </a:r>
            <a:r>
              <a:rPr lang="en-US" b="1" dirty="0" err="1" smtClean="0"/>
              <a:t>priodically</a:t>
            </a:r>
            <a:endParaRPr lang="en-US" b="1" dirty="0" smtClean="0"/>
          </a:p>
          <a:p>
            <a:r>
              <a:rPr lang="en-US" b="1" dirty="0" smtClean="0"/>
              <a:t>Free to the public!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890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Access the </a:t>
            </a:r>
            <a:r>
              <a:rPr lang="en-US" sz="2800" dirty="0" smtClean="0"/>
              <a:t>TDC Population Estimates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https://demographics.texas.gov/Data/TPEPP/Estimates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673" y="2023920"/>
            <a:ext cx="4655127" cy="45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Customized tables – Population Estimates Download Tool for the COUNTIES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87" y="1684478"/>
            <a:ext cx="8870113" cy="431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Access the </a:t>
            </a:r>
            <a:r>
              <a:rPr lang="en-US" sz="2800" dirty="0" smtClean="0"/>
              <a:t>TDC Population Projections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demographics.texas.gov/Data/TPEPP/Projections/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35" y="2060172"/>
            <a:ext cx="7386060" cy="393264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22036" y="2281381"/>
            <a:ext cx="2641600" cy="98829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6299199" y="2775526"/>
            <a:ext cx="2401455" cy="374074"/>
          </a:xfrm>
          <a:prstGeom prst="wedgeRectCallout">
            <a:avLst>
              <a:gd name="adj1" fmla="val -215901"/>
              <a:gd name="adj2" fmla="val -6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Customized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Customized tables – Population Projections Download Tool for the COUNTIES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97" y="1327391"/>
            <a:ext cx="7290158" cy="503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TDC Population Estimates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Completed data collection for the 2019 estimates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Administrative data</a:t>
            </a:r>
          </a:p>
          <a:p>
            <a:pPr lvl="2"/>
            <a:r>
              <a:rPr lang="en-US" dirty="0"/>
              <a:t>Vital statistics, voter registration, vehicle registration, nursing homes, </a:t>
            </a:r>
            <a:r>
              <a:rPr lang="en-US" dirty="0"/>
              <a:t>M</a:t>
            </a:r>
            <a:r>
              <a:rPr lang="en-US" dirty="0" smtClean="0"/>
              <a:t>edicare</a:t>
            </a:r>
            <a:r>
              <a:rPr lang="en-US" dirty="0"/>
              <a:t>, prison and correctional facilities, public school enrollment, public higher education enrollment and dorm </a:t>
            </a:r>
            <a:r>
              <a:rPr lang="en-US" dirty="0" smtClean="0"/>
              <a:t>count.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Public Data</a:t>
            </a:r>
          </a:p>
          <a:p>
            <a:pPr lvl="2"/>
            <a:r>
              <a:rPr lang="en-US" dirty="0"/>
              <a:t>Decennial Census, American Community Survey, Census Bureau Building Permits </a:t>
            </a:r>
            <a:r>
              <a:rPr lang="en-US" dirty="0" smtClean="0"/>
              <a:t>Survey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TDC Survey</a:t>
            </a:r>
          </a:p>
          <a:p>
            <a:r>
              <a:rPr lang="en-US" b="1" dirty="0"/>
              <a:t>The </a:t>
            </a:r>
            <a:r>
              <a:rPr lang="en-US" b="1" dirty="0" smtClean="0"/>
              <a:t>PRELIMINARY </a:t>
            </a:r>
            <a:r>
              <a:rPr lang="en-US" b="1" dirty="0"/>
              <a:t>2019 estimates will be sent out for external review in </a:t>
            </a:r>
            <a:r>
              <a:rPr lang="en-US" b="1" dirty="0" smtClean="0"/>
              <a:t>SEPTEMBER</a:t>
            </a:r>
            <a:endParaRPr lang="en-US" b="1" dirty="0"/>
          </a:p>
          <a:p>
            <a:r>
              <a:rPr lang="en-US" b="1" dirty="0"/>
              <a:t>The </a:t>
            </a:r>
            <a:r>
              <a:rPr lang="en-US" b="1" dirty="0" smtClean="0"/>
              <a:t>FINAL estimates </a:t>
            </a:r>
            <a:r>
              <a:rPr lang="en-US" b="1" dirty="0"/>
              <a:t>will be published in </a:t>
            </a:r>
            <a:r>
              <a:rPr lang="en-US" b="1" dirty="0" smtClean="0"/>
              <a:t>OCTOBER</a:t>
            </a:r>
            <a:endParaRPr lang="en-US" b="1" dirty="0"/>
          </a:p>
          <a:p>
            <a:pPr marL="914400" lvl="2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  <a:p>
            <a:pPr lvl="2"/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61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TDC Estimates Program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AutoShape 1" descr="data:image/png;base64,iVBORw0KGgoAAAANSUhEUgAAAnIAAAGOCAYAAAATlu5qAAAgAElEQVR4Xu2dz2stx73gK/D+AUsDmZClIvEwzuYhexPxsrNmEwQvC81VgtEiG0sbRWSrCFl7vYtBWr2FMEZCiwwIb3Lvboy8sUWWl7FlEXgYZrywtPMiGDx8W6+Ovqdu9+nqrjrqqjqfA8a6UnWf6s+3fnz6W9Xn/OTvf//7j//4xz8MLwhAAAIQgAAEIACBrAj8n598+eWXPy4tLWVVayoLAQhAAAIQgAAEZp3AV199ZRC5WW8FXD8EIAABCEAAAlkSQOSyDBuVhgAEIAABCEAAAsYgcrQCCEAAAhCAAAQgkCkBRC7TwFFtCEAAAhCAAAQggMjRBiAAAQhAAAIQgECmBBC5TANHtSEAAQhAAAIQgAAiRxuAAAQgAAEIQAACmRJA5DINHNWGAAQgAAEIQAACiBxtAAIQgAAEIAABCGRKAJHLNHBUGwIQgAAEIAABCCBytAEIQAACEIAABCCQKQFELtPAUW0IQAACEIAABCCAyNEGIAABCEAAAhCAQKYEELlMA0e1IQABCAxB4PLy0lxcXJj19XWztrY2RBV4TwhAQBFA5GgOUydwdXVlTk5OJr7PwsKCOTw8NHt7e+b29va1sm2TxsbGxtgx9nxNb+qWl3JvvPGGOT4+njqPHN/ATt5u3d99912zubmZ7CXd3NyY/f39sfo1taXt7W1zf38/KttUzrKoa2NNbd23bZ2enpqXL1+O1ffs7Ow1vm48Jp3f9qmm63H73PLystnd3W2MKSKXbHOnYjNKAJGb0cAPedlHR0fm+vra1E1QMqnc3d2NCZWeHN1j7KTiCoW8h0zKIod1LxE5d8KyE3ldvYbklcJ7W85bW1tmZWWlqpKNS9vE79a/7lzTukaJ6bNnz0Z1tm3PlRppD1rMrFDVlbN1rRO5kGsTnufn52Nt395w6DZp66ZjIeVcmXNlr07k3DZvxbdrTKcVv9zOGxL/3K6V+qZDAJFLJxYzU5OuIidg7ASjJ8+QSadO5BiEm5tgE5s68W5ryENzbpI2V+BFcuRls7Q2cyXl5G9zc3Ov3SjEvra67JfU371xccvpvvHOO+9UGXFX5Joya1YUuaFpa8mv/z12/LvXgCNmkQAiN4tRH/ia+4icVNlOMAcHB2ZxcfG1f3e5rC4i5y7DuhOcvR77/vrvMuG//fbb5he/+MXY8nJddsQ9j5thsRkwycS8ePFitARdlxnSy2V1y27ue7UtXXcROXd5UNfPXb4UZnVyblnW1b3t2tragSthTVI2qZ0+lcjZmNv4NMXBilvdUrd7DsvH7U/2920yUnc+K5dyDr003CaDcpxcm7xk35196Wyj/V1bm5WYSFsSwbZ1sGOFm510+4y7JO7+3R4v53v+/PloCV5nLtvadlu75O8Q6EsAketLjuN6E+grcu4E0icbZCtdJ3JupqYu4+fW3c1eSB0///zz0R4jPbjbSa1uaUxne2wd3YyQnmzshN1UR9lnaDNJMgnJMrPdy+a+V9NErwNcN7nXZXTk2mRp3O6xqqtfkyjYemgZcWMs/Cddm0+jdGNf1xb0jUOdVDyVyLmsmuRL6uu2X8uiKb5tcWiS+yaRc6Xcbb91sbE3SVrYbR+zEibH+bRZ29eaJExfj7yHlJOHNerasRtfLYL2PHXttU2CfdonZSDQlQAi15UY5YMJ9BU5N+vQNJn6VLDuYQd34nKlQUuglY22vXhN++60PPhOqHUTh9TJradMejIx1m1Y11k9u9et7hwuQzejYf/elnGxk7De9zgpuyfl9b5GG3Mbm0nX5hP3pv1ldXvCJk3KbSLn1sWHU139XRmaJHJNdWoSubrtCrYtyB7WriI3KYslGfQmkXOzrm4/922ztq9pAZT3tJm6pgc46v7uvmfTMrS0R91mETmfXkiZ2AQQudhEOV8rgVRErm5ZxF0WlcnJnQD0wG8H7qanZJsmV51pmsRDC1/bEpmb8auTk6b9T237otwJqsuDDnVZNFlGczNddXu/pDHp39t69tmM37Snsikj10fkmmRMMqKuYLR1lDrpjCly8v51T/UK2z4i58akScD0dTex1/3Gt83W9bVJS876+l1pdW8gmtqCb9tuizV/h0AIAUQuhB7H9iLQV+RckQnNyOmJpy7bVZe1sxesj3WzVa4M1m2Kd0VOLxdqqFoafUVOjtf71OqWrZoC15Q5qpvI6pbAdEZHv4euQ9256oRCH6+XW5uura0x1j3ZaUVxUkauTsC6tD1XJtyP+6jbB2gZuXve2kSu7sbDZ+lcs2sTsKal1WmJnLs3zo2zbbOTRK4tu9jUdtr2JiJybb2Ovz8FAUTuKSjzHmME+oqcO4lNOk8b8rpMgLsfqylb0HRuO2HriXlSRk7OI8uIsTNydZOyzRj2ZTZJvtw9bSKlWgh9Jru2zEkdcysUbZ8ZKMc2LXHbv9XJdp+HHZraRpe2NCnbGfNhh6a6tmVnn0rkrJT6ttkQkev7sI9P224bi/g7BEIJIHKhBDm+M4G+IudOhk17xnwqVDexuktZ7v4Xn/O6k+A09si5k07bxKsnG/30XdO+pbrrbBIIdw9XHVd3smvK+LTtZaqrV9M+Rl3WZsCaljab2uOkrFuXjFyXjFjTvjV7PU3CO2kZuMv7T8pQ2jrEFrm2PXK+bbYpJm3tqmlJX7ch36XVtmymzxhCGQh0JYDIdSVG+WACXUWuLtNlK2Elpm4JSjJDXT4Q2N1D1SSKMjHYD5mVn3d2dqqPQ7HZHfm/fWLUilzbU3l1T/i5TyH6Lq3KcToj5p6n7r3cp03dIDdNZK78Nm3O19ffJiN1H8JrJazt2tx627ZW9+SpK0d6abBuf5o+9yRp0O3BipHvNzs0Lf/q965b0m56YlWO6yJykzKX0xI5Oa/Oqvo8wS3HuG22KSZ1sdRPrdb93bZR2498Ra5PZjl4QOUEM08AkZv5JvD0ANpErutXdOmP5bBX07bc1rTU5U4idXu3tBS4f3cnbDu5iCToz8lq2nelvyKqac9RW0bO5dH2OXPCrO3hgbYlPX283lso7y3/ffHFF2PfWKD3udXtVdStUrPyuTZX0JpauOZYF2c3Rk1fHyfnt23C/Qw9H7buTUlTfd3lankgwb7c+E3ac6jbqLsPtK3fNIlhXX/yyU7Z4/Rnv8l7NH3rix4b6r6ZpW6J3Eqf/ny7pidsNXtdB1+Rc9+rrV89/ejLO5ZIAJErMapcUzIEuizBJVNpKgKBJyLQZe/gE1WJt4FAdgQQuexCRoVzIoDI5RQt6vrUBBC5pybO+5VIAJErMapcUzIEELlkQkFFEiSAyCUYFKqUHQFELruQUWEIQAACEIAABCDwQACRoyVAAAIQgAAEIACBTAkgcpkGjmpDAAIQgAAEIAABRI42AAEIQAACEIAABDIlgMhlGjiqDQEIQAACEIAABBA52gAEIAABCEAAAhDIlAAil2ngqDYEIAABCEAAAhBA5GgDEIAABCAAAQhAIFMCiFymgaPaEIAABCAAAQhAAJGjDUAAAhCAAAQgAIFMCSBymQaOakMAAhCAAAQgAAFEjjYAAQhAAAIQgAAEMiWAyGUaOKoNAQhAAAIQgAAEOonczc2N2d/fN++++67Z3Nwc0dve3jb39/fVv7e2tszKykr1c9PvwQ4BCEAAAhCAAAQgEE7AW+Surq7M+fm5efvtt6t3tSJ3enpq7u7uzO7urrFljo+PTdPvw6vMGSAAAQhAAAIQgAAEhIC3yFlcImha5CTr9uzZs7Es3M7Ojnn+/Hnt7xcXFyEPAQhAAAIQgAAEIBCBQBSRE3Gzgra3t2dWV1er7F3d7+2ya4S6cwoIQAACEIAABCAw0wQQuZkOPxcPAQhAAAIQgEDOBKKI3LSWVr/55hvz/fff58yXukMAAhCAAAQgAIFGAvPz80b+6/sKFrmjo6Pqvd2HHZp+36WiUrmlpaUuh1AWAhCAAAQgAAEIzAwBb5G7vLw0FxcXY2DOzs6qf29sbIx+f3BwMNov1/R7X7qInC8pykEAAhCAAAQgMIsEvEVuCDiI3BDUeU8IQAACEIAABHIhgMjlEinqCQEIQAACEIAABBwCiBxNAgIQgAAEIAABCGRKAJHLNHBUGwIQgAAEIAABCCBytAEIQAACEIAABCCQKQFELtPAUW0IQAACEIAABCCAyNEGIAABCEAAAhCAQKYEELlMA0e1IQABCEAAAhCAACJHG4AABCAAAQhAAAKZEkDkMg0c1YYABCAAAQhAAAKIHG0AAhCAAAQgAAEIZEoAkcs0cFQbAhCAAAQgAAEIIHK0AQhAAAIQgAAEIJApAUQu08BRbQhAAAIQgAAEIIDI0QYgAAEIQAACEIBApgQQuUwDR7UhAAEIQAACEIAAIkcbgAAEIAABCEAAApkSQOQyDRzVhgAEIAABCEAAAogcbQACEIAABCAAAQhkSiCKyG1vb5v7+/sKwdbWlllZWTGXl5fm4uJihGV5edns7u52wiSVW1pa6nQMhSEAAQhAAAIQgMCsEAgWudPTU3N3d1dJ2tXVlTk5OTFnZ2eVyN3e3naWNw0ekZuVZsh1QgACEIAABCDQh0CwyO3t7ZnV1dUqCycvyc7t7OyYV69eIXJ9IsIxEIAABCAAAQhAwJNAsMgdHR2Zubk5s7m5Wb2lFbvvvvtubGl1fX3drK2teVbroRgZuU64KAwBCEAAAhCAwIwRCBa5m5sbs7+/P4bN7pOzv9RLrl34InJdaFEWAhCAAAQgAIFZIxAsci4wWVo9Pj5+jaNdcl1cXPRmLJXjBQEIQAACEIAABEolMD8/b+S/vq+oIqcffNAVkozc+fl5reBNqjgZub5h5TgIQAACEIAABGaBQLDIiby9fPmyYrWwsGAODw+rn2Xv3PX19YjhwcGB6ZKNkwMRuVloglwjBCAAAQhAAAJ9CQSLXN839jkOkfOhRBkIQAACEIAABGaVACI3q5HnuiEAAQhAAAIQyJ4AIpd9CLkACEAAAhCAAARmlQAiN6uR57ohAAEIQAACEMieACKXfQi5AAhAAAIQgAAEZpUAIjerkee6IQABCEAAAhDIngAil30IuQAIQAACEIAABGaVQLEi9/v/eBUc04//8GbwOc7OzoLPsbGxEXwOTgABCEAAAhCAQHkEELkJMUXkymvwXBEEIAABCECgJAKIHCJXUnvmWiAAAQhAAAIzRQCRQ+RmqsFzsRCAAAQgAIGSCCByiFxJ7ZlrgQAEIAABCMwUAUQOkZupBs/FQgACEIAABEoigMhNiOaH//n74Fj/9Z//FHwOnloNRsgJIAABCEAAAkUSQOQQuSIbNhcFAQhAAAIQmAUCiFwOIvfz34W1xV//GHY8R0MAAhCAAAQgkCQBRA6RS7JhUikIQAACEIAABNoJIHKIXHsroQQEIAABCEAAAkkSQOQQuSQbJpWCAAQgAAEIQKCdQBSR297eNvf399W7bW1tmZWVlernvb09c3t7W/28vr5u1tbW2mukSkjllpaWOh1jC8f4rtVknlplj1yvNsBBEIAABCAAgdIJBIvc6empubu7M7u7u+bq6sqcnJwY+aL4y8tLc319bQ4PD83NzY3Z39+vft/lhcg90NpA5Lo0G8pCAAIQgAAEZoZAsMhJ1m11dXWUhZPs3M7Ojvnoo4/M8vLyKAvnlvMhjMghcj7thDIQgAAEIACBWSUQLHJHR0dmbm7ObG5uVgytsL148WJM8KTcwsJCp+VVRA6Rm9WOyXVDAAIQgAAEfAgEi5xdNtVvJvvkELkHIlG+2YGlVZ+2TBkIQAACEIDAzBEIFjmXmCytHh8fV5m5GEurfSPywac/9D10dFwpDzt89bMvg1lwAghAAAIQgAAE4hOYn5838l/fV1SR0w8+yM/yxCoPO0T4rlUycn3bN8dBAAIQgAAEiiYQLHIibC9fvqwgyR44ETf7avpYEl+i7JF7IMVTq74thnIQgAAEIOBLIMbHdH38hzd9345yUyIQLHJTqld1WkQOkZtm++LcEIAABGaZACJXRvQRuQlxLGWPnPn1j2W0Vq4CAhCAAASiEUDkoqEc9ESIHCI3aAPkzSEAAQhAYBgCiNww3GO/KyKHyMVuU5wPAhCAAAQyIIDIZRAkjyoicoicRzOhCAQgAAEIlEYAkSsjoogcIldGS+YqIAABCECgEwFErhOuZAsjcjMgcn/8bjW4Af77v/01+BycAAIQgAAE0iGAyKUTi5CaIHKInFf7QeS8MFEIAhCAQDYEELlsQjWxoogcIufVkhE5L0wUggAEIJANAUQum1Ahcn1DVcrnyLG02rcFcBwEIACBcgkgcmXElowcGTmvlkxGzgsThSAAAQhkQwCRyyZUZOT6hoqM3CM5RK5vK+I4CEAAAmkSQOTSjEvXWpGRIyPn1WYQOS9MFIIABCCQDQFELptQkZHrGyoycmTk+rYdjoMABCCQOgFELvUI+dWPjBwZOa+WQkbOCxOFIAABCGRDAJHLJlRk5PqGiowcGbm+bYfjIAABCKROAJFLPUJ+9SMjR0bOq6WQkfPCRCEIQAAC2RBA5LIJFRm5vqEiI0dGrm/b4TgIQAACqRNA5FKPkF/9yMiRkfNqKWTkvDBRCAIQgEA2BBC5bEI1/Yzc9va2ub+/r95oeXnZ7O7umsvLS3NxcTF6c/v7LtjEMpeWlrocMiobo4GSkSMj16vxcRAEIACBDAjEmCc//sObGVxp2VUMzsidnp6au7u7St7ktbGxYQ4ODsyrV6/M7e3t6Pd9MCJyD9Q2fv67PvhGx/AVXUH4OBgCEIBAkQQQuTLCGixyknnTwiYid3Z2VmXkEDlj/vrPfwpuKYhcMEJOAAEIQAACDgFErowmESxygmFvb6+SNnlJNm5xcfG1pdX19XWztrbWiRoZOTJynRoMhSEAAQhAwJsAIueNKumCUUROsnAiai9fvjRzc3Pm8PBw7KKvrq7MyclJlanr8kLkELku7YWyEIAABCDgTwCR82eVcslgkTs6OjILCwujbJtk5+TBBjf7Jg9E7OzsVNk635dUru/rg09/6Hvo6DgednhE+P5bHwbz5AQQgAAEIJAOgRjz5J//9Z/SuaBMazI/P2/kv76vYJETcROR29zcrOogwvbs2TOzsrIyqpNk5M7Pz83x8XGnepKRIyPXqcFQGAIQgAAEvAmQkfNGlXTBYJG7ubkx+/v7o4u0HzMimbrr6+vR7+3euS40EDlErkt7oSwEIAABCPgTiCFyoStXcx/8zb/ClKwlECxy0+SKyCFy02xfnBsCEIDALBNA5MqIPiI3IY6hdxpyaj5+pIyOwlVAAAIQKI0AIldGRBE5RM6rJfMVXV6YKAQBCEAgGwKIXDahmlhRRA6R82rJiJwXJgpBAAIQyIYAIpdNqBC5vqFiafWRHCLXtxVxXGoEun6epVt/+dxMXhAogQAiV0IUjSEjR0bOqyUjcl6YKJQBAUQugyBRxSchgMg9Ceapvwkih8h5NTJEzgsThTIggMhlECSq+CQEELknwTz1N0HkEDmvRobIeWGiUAYEgkXu578Lv8pf/xh+Ds4AgUACiFwgwEQOR+QQOa+miMh5YaLQlAnc/flfgt8h9COBNhC54BhwgjQIIHJpxCG0FogcIufVhhA5L0wUmjIBRG7KgDn9TBFA5MoINyKHyHm1ZETOCxOFpkwAkZsyYE4/UwQQuTLCjcghcl4tGZHzwkShKRNA5KYMmNPPFAFEroxwI3KInFdLRuS8MFFoygQQuSkD5vQzRQCRKyPciBwi59WSETkvTBSaMgFEbsqAOf1MEUDkygg3IofIebVkRM4LE4WmTACRmzJgTj9TBBC5MsKNyCFyXi0ZkfPCRKEJBFKYNKR6fPwIzRQCDwRS6JNzH/yNcAQSQOQQOa8mhMh5YaIQIufXBvhAYD9OE0qFfrCznHrWvzcXkQtuhkmcAJFD5LwaIiLnhYlCiJxfG0Dk/DghcsGcJp0gBZELzZBXQj7jH9KNyCFyXgMFIueFiUKInF8bQOT8OCFywZwQOU+EGffJKCK3vb1t7u/vK1rLy8tmd3e3+nlvb8/c3t5WP6+vr5u1tTVPog/FpHJLS0udjrGFU7jTkLqkcLfxx+9WezHUByFywQhn/gSl9MkYd//0yfDuwNJqOMMU+mQKc2RFcpZF7vT01Nzd3Y3kTfYcHBwcmFevXpnr62tzeHhobm5uzP7+vuna8RC5h44aOnEwaYQPeJwhnEAKk0aMm6vQ/ih1oE+Gt6eu80ndO7JH7lVwID78z98HnQORC8I3Snr95Msvv/yxb+br8vKyyrrZLJx0DOlgko2T7JzNwsm/V1dXzcrKinetETlETgiECsDHf3jTu81RcHoEQuMoNQudNBC56cX3qc+MyIUTT6FPInLhcYyytKqXUCUbt7i4WImcFrejoyOzsLDQaXkVkUPkELnwTp7KGVKYNBC5NFpDCp8HWK12bGykAWSgWqTQJxG58OBHETnpDLIH7uXLl2Zubq5aTkXkHoKTQiPNfRkndLAhIxc+UMQ4Q2gcyciNRyHnfauIXIweFX6OFPpkCnNkRXKW98i5mTa7pCr742IsrfZtqh98+kPfQ0fHpbCMU901Bj5aHUPk3n/rw2CefU8QGss//+s/9X1rjotIIDSOiNx4MIbsk6HN4r99/D9DTxHlJlnmqFl+pdAnUxG5r3725WBNYX5+3sh/fV/BGTkRN1ky3dzcrOogT7A+e/bMfP3119XeOR52+FPf2IyOS0Hkhrz7D71rJCMX3ASjnCA0jogcGTlNIBUByDmTk0KfJI7hw2uwyNknUm1V9MeP6I8l2dra6vSgg5yPPXIPVBG5sCerELnwgSLGGVKYNOQ6QieO0P4odYiRJR/y5iq0PSSztBq42lFxyHhJLoU+GdofY8yRuccxWORCO/Sk4xE5RE4IhA42iNw0e6n/uUPjSEaOjBwZOf/+5lMyhT6JyPlEanIZRG4CH/bIPcIZ8u4/dLCJEUe+2Dl8sAmNIyKXhsiVEkcyOeE3yTH6JCIXPrYicoicVytC5P7mxYlCzQRKEYBZX1otJY6xRC50mTznsRWRS2PER+QQOa+WmPNgQ0bOK8RTL1SKACByYXtWY0z+co5UMjmIHN/sMPXBs+UNEDlEzqsNInJk5LwayoRCiNwjnNDJX840VJ8sJY5k5FhaHRuuMn5oBZFD5Lzm56EmDalc6MQRIyMX5e6fT5H3amuTCqUQSzJyZOR0Gw2V8pzH1hjZ1Shj64w/fYzIIXJek2vOg00Kk39194/IebU1RM4P01B9MvTGKsbkz9KqXxtpK5VCLBG5tii1/x2RQ+TaW8mAyzhk5LzCk0WhFCaNGAJARo6MHBm5RwKhN8qIXPjwjcghcl6taKi7f0TOKzxZFELkHsMUuhwnZxqqT5YSxypLHmFJLjSWQ8UxxtgaI7uKyIUP34gcIufVinIebELvGGNkcapJg6VVr7Y2qVAKsUxh8kfkeGo1uDNF2H+MyMWIQvg5EDlEzqsVIXIRvjMXkfNqa4icH6ah+iQZufH4kJHj40f8euz0SiFyiJxX6xpq0oiR/k8hi0NGLvzp4xh3/zGyq2Tk2COnB01EDpHzmkSnWAiRQ+S8mhciR0bOq6FMKFRKJgeRQ+QQuUcCoTfK7JELHVmNQeQQOa9WhMghcl4NBZHzwhSaxZE3GapPliLkVZachx282us0tzsgcsEhQOSm2UBjLOPEGGxynjRYWg3v5KmcoRQBSGHyR+R42CFGv06hTyJy4ZEkI0dGzqsVDXX3j8h5hSeLQilMGjFurhA5llZZWmVpNaVBF5FD5LzaIyLH0qpXQ2Fp1QtTzlnyUoQ8xmqHnCM0ljmPrXL97JHz6vJTLYTIIXJeDSznwSZ0oImRxakmDT5+xKutTSqUQizJyJGRIyNHRi54MIt4AkQOkfNqTogcGTmvhkJGzgtTaBZH3mSoPklGbjzEobEcKo5yFSnEkj1yXkPGxEKIHCLn1YpyHmxSyOKQkUtj0oiRXSUjR0aOjBwZOa+J84kKBYvc3t6eub29Havu1taW+e6778zFxcXo98vLy2Z3d7fTZUnllpaWOh1jC6dwpxFj0qgEIPAR+dA7xiHv/mPcNSJyvbpQ9INK6ZOh/VHA5twnS4ljjLE1RixzvkmW6w8dX8nIhQ+1wSLnVkH2AZ2dnZnLy8tK8LrKmz4fIvdAI3TiyHnSQOTCO3kqZyhFAEL7Y4zJf8ibq1LiGGNsjRFLRC7CtpXAZEc1Rv76x1SGys71iCpyp6en5u7urpI3RO4hFincbSByYV8hk0occx9sShEARI6lVT3Tho6viBwi19ncnAOiitz29rbZ2dkxi4uLlcjppdX19XWztrbWqb5k5MjIFZWRm/G7RkTucfgLnfzJyKVxk0xGjqXVTlIzpcLRRE7E7fr62hweHr5W1aurK3NyclItuXZ5IXKIHCLn9JiM0/+IHCJnCYTuq0opSx4q5WTkyMh18aK6stFETh56kAcamrJuOlvnW2mpXN/XB5/+0PfQ0XGlDDahA40Aef+tD4N59j1BaCxLiaPw++pnX/bFOPhxoXGUC0ghlqksrQ7VJ0uJo7SnFGI5VBzl+lOIZQrbj4YeW+fn54381/cVReQk43Z+fm6Oj49r69H296bKk5EjI0dGjoycJoDIPdIYKpNTSmY1FZEbKo4xxtYYN1epiNzMP+xwdHRk5ubmzObm5miUkd/JUqt9HRwcVHvnurwQOUQuxmCTwuQfa9LIebApRQBSyOJIexpKAEqJY6w+GbriMVQcY4ytiFwXo5le2SgZuWlVD5FD5GIMNojctHpot/OWIgCIHE+t6paPyIV9KgAZuW7jaF1pRG4Cw1IEIHSgGfLuH5FjaZWl1fpBaqhMTilCTkYujW9bQeQQuUYCDDaPaBC5sDtGIclgEz7YlNInyciRkSMj90ggNOHB2Bo+tpKRIyPn1YqGuvsnI+DAECoAACAASURBVEdGjowcGbk6AqkIQOiNcs5jq8QFkfOaQqdaCJFD5LwaWM6DTehAQ0bOq4m0FiIjV0aWvJQ4srTK0urYoJXxZ3Qicohc6wQsBRA5PrTSq6FMKFSKALC0ytIqS6ssrYaOhzGPR+QQOa/2hMghcl4NBZHzwhS6HDfkzVUpQk5GjowcGTmv4SqsEB8/8sAvNAOQ86Qh1x86cbC0GtYPYx0dGkepRwqxDO2Pch0598lS4hhjbI0Ry5xvkmP0yVT2Oub8GZ1k5MjIec3TOQ82KUz+sSaNnAebUgQAkWNplaVVlla9Js4nKoTIIXJeTQ2RY2nVq6GwtOqFiYxcOR8JFBrLnMdWMnJe3X3qhRA5RM6rkeU82JCR8wrx1AuRkXtEHDr5y5mG6pOlxDFWljw0lkPFMca2FURu6sOm1xsgcoicV0PJebApSeRCJw0EIPzDnVlaZWmVpVWWVr0mzicqhMghcl5NDZFLY2kVkRt+SQ6RQ+QQOUTOa+J8okKIHCLn1dQQOUTOq6GwR84LE0I+vJCztBr+iQAsrXp196kXQuQQOa9Ghsghcl4NBZHzwoTIIXK2oeQ8tiJyXt196oUQOUTOq5HlPNiwR248xEPFspRN8iytsrTK0mp5S6s531whcogcIudBIJUPrcx5sEHkHhsacSQjR0bugQBjq8cE1FIEkUPkvFrRUFkcqVyoAJCRIyOnCYROHGTkyMiRkSMjVzdxDjVPInKIHCLnQSB08pe3QADKEADiWEYcU+mTQ03+MW6SS9ojl3OWPFjk9vb2zO3t7dhUuLW1ZVZWVoz+2/r6ullbW/OYMh+L8F2rDyxCJ46cG2iMwYaMHBk5MnKdht6JhUMz5DEm/5KW5BA5HiQL7Z3BIudWYGNjw5ydnZnLy0tzfX1tDg8Pzc3Njdnf369+3+WFyCFyiNx4j8lZyksRgNAbK4kocWSPnO3ZiBwi18WL6spGFbnT01Nzd3dndnd3q2zc8vLyKAsn/15dXa0ydb4vRA6RQ+QQOU0ghewqIsfSqm6ToVKOyCFyvk7UVC6qyG1vb5udnR2zuLhYiZwWt6OjI7OwsNBpeRWRQ+QQOUQOkasfvocSgFIyq0I1BSkfKo4xxtYYy+TsPw7VOGOiiZxeSpVqIXIPwUmhkYbeMcp15DzYpJDFSWXSGDKWpQhACpM/cUxjbI2xTJ7z2IrIjUvYULGMJnJ1S6kxllb7uuoHn/7Q99DRcaUIQAyRe/+tD4N59j1BaCxLiWOMSUPOMVQsQ+MYY9KIcXOVisgRxzKW5IaKo/SFFPpkCsmOocfW+fl5I//1fUURuaurK3N+fm6Oj49H9ZD9cvI0Kw87DD/YxBC5oe40YqT/Ebk07hrJyD3GIec+WUocU8mS5zy2xri5KknkhoplFJGT/W9zc3Nmc3NzbMaQPXP39/fV7+xHknQxTvbIPdAKzQDkPGkgcuM9JudYliIAof0x1t3/UJNGKXGMMbbGiOVQcYwxtiJyadwkRxG5LnLWpSwih8jFGGzIyKUx2JQiAIgcT63qHhV6c4XIDb9qFUPI5RxDxRKRm2CWpQhA6EAzZANF5MjIaQIp9ElEDpFD5B4JhPZJlla7pLfqyyJyiJxXKxrqTgORQ+QQufouOlSfLCWzytJq+PdYs7SaxmoHIofIIXIeBLhr9IDUUqQUASAjR0aOjBwZubrhbqibK0QOkfOaoYdqoGTkyMiRkSMjV0eglJurnMdWMnJk5FoFgocdHhCFZgDYI8f3OurONtTEQUbuMQo598lS4hhjbJVzhMZyqP4Y4yYZkUPkELlWAohcjMEmdDOu1KGUu3+5lqEmjlIEIPTGKsbkTxzL6ZND9ccYYysih8i1agwZOUQuxmCDyKUx2CByZOQsAfrkY1tA5Pj4kVYZainAHrkJgEoZbEJT/0Pe/SNy4w0051gicogcIvf6hIPIIXKIXAOBUiYNubzQpZycJ39EDpHTBFK4uQrtjyytGpNCHGOMrTFiicghcogcItfaBhA5HnbQjWSoiaOUmytEjo8f0f0pdHwdqj/GuEmWc4RKOfuPW6fw1gIsrbK02tpIWFotZ2P1kLFE5FhaZWmVpVWXACLnNQVPLITIIXJerSjnu8bQO0YBxGDj1UwmFkLkEDlEDpFD5MLHUvcMiBwi59WqEDn2cXg1lAmFEDlEDpFD5BC50JH09eMROUTOq1UhcoicV0NB5Lwwhe6rkjcZqk+WIuTCMIX9jkPFUa4/hViy2uE1ZLC02hdTKUtyOU8aMQabUuIoLHKOZQqTRoxl8hQmf0SunO0OiBw3yX0dxR5HRo6MnFcbynmwQeTGQzxULBE5llZZWmVplaVVrym3UyFEDpHzajBDTf5k5MbDQ0Zu+I+SISPHx4/oXhnaJ3MeW4VD6I0yS6teUzBLq30xhTbQGMs4MfZxhA40Qy7jIHKInCaQQp9E5BA5RO6RQGifROT6GsrjcVEycldXV+bk5GR01rOzM3N5eWkuLi5Gv1teXja7u7udasx3rT7gCp04ELnhszgx4ijnyDmWLK0+Dn/EkT5pWwMZOfbIdRKjmsLBIndzc2P29/fNwcGBWVxcHL2FiNzt7W1nedN1ROQQOTJyZOTIyNUP80MJQClCnsrN1VBxjDG2yjnIyD32z6FiGSxyp6en1VVsbm6OjTaI3AOOFNLGOd/9xxhsQgeaVOJIRi580ogRy9AMOXFMI46IHB8/oqUl53kyWOSOjo7M9fX1iMfCwoI5PDx8bWl1fX3drK2tdcogkpEjI4fIkZEjI0dGro5ACjfJMaR8qCxOjLGVjNx4yxwqllFETuTNStr29rZ59uyZWVlZGV2h3UMne+e6vBA5RC7GYENGLo3BppQlOTJyPOwQM5Mz1OQfY2xF5NIYW4NFzl1alQydFjt7mSJ4Ozs7Y/vo2qROKtf39cGnP/Q9dHRcKQIQI2X8/lsfBvPse4LQWJYSxxh3/3KOoWIZGscYk4acIzSTk4rIEccyNskPFUfpCyn0ydD+KNeRe5+cn5838l/fV7DIyV44WVqV5dQK6MbGaw8+SEbu/PzcHB8fd6onGTkycjHuGhG5NO4aycg9xiHGzdVQmZxS4piKAAwVxxhja4ybq5JEbqhYBoucBHJvb696QlVedi+cu3fOfarVx+gQOUQuxmCDyCFymkDoxJHK3f9QkwYiN96fQqV8qDjGGFsRuTTG1igi5yNlfcogcohcjMEGkUtjsClFABA59sjpHoXIhX0mYOiNVSqZVanHUFKOyE0wzFIEIHSgGbKBInJx7/6HjCUix9KqJVDK2CrXEzq+DjX5xxhbycilcZOMyCFyXsnSnAcbJo00BhtEDpFD5F4fbnMeWxG5NMZWRA6RQ+Q8CJD+94DUUgSRQ+QQOUTOJcDYGj62InKInFcryvmukYxcGneNiBwih8ghcoic15TbqRAih8h5NRhErozPrJJgDxVLRA6RQ+QQOUTOa8rtVAiRQ+S8GsxQk79ULlQAyMiRkdMEQpdyeGqVp1Z1e+JhB55ate1hqHkSkUPkEDkPAqGTv7wFAlCGABDHMuKYSp8cavKPcZMs5wi9UWZs9ZiAWoogcoicVyvKebAJHWgEEIONVzOZWCg0sxpj0ogRS0QOkSMj90ggdHxlbA0fWxE5RM6rFSFy7JHzaigTCiFyj3BCl+PkTEP1yVLiSEYufNtKjJsrRC50ZDUGkUPkvFrRUJNGjPR/6B1jjCxOKpMGAhCeXSUjR0aOjBwZubqJc6h5EpFD5BA5DwLcNXpAailSSiYHkUPkEDlEDpHznBP4rtUHUKETR87LOGTkxjtLzrFE5FhatQTIkj+2haGyODHGVpZWx8fnoWJJRo6MnJdWD9VAYww2TBppDDaIHCKHyL0+3OY8tiJyaYytiBwih8h5EGBp1QMSS6vekMishn32mIAupU8icjxI5j1wNBRE5BA5rzaU82BDRi6Nu0YycmTkyMiRkXMJlCLkcl1DzZOIHCKHyHkQYLDxgERGzhsSGTkycraxDDX5x9i2wtJqGjfJiBwi5zX55DzYkJFLY7AhI0dGjowcGTkycl5TbqdCiBwi59VgEDn2cXg1lAmFEDlEDpFD5BC50JH09eOjiNzV1ZU5OTkZnf3s7Kz6eW9vz9ze3lY/r6+vm7W1tU5XwMePPODi40fCPreKjBwZOU0gdJk8tD9KXVhaZWnVtsmcb5LlGkLH19D+GGOOzL1PBovczc2N2d/fNwcHB2ZxcXE0Xl5eXprr62tzeHhobBkreL42h8ghckIgNJMTOtBIHRhsfHttc7nQOMaYNGLEEpELu7FKJY6pCAAix2pH6OgaLHKnp6dVHTY3N8fqItm45eXlURZO/r26umpWVla864zIIXKI3Hh3IZMzfCYHkUPkdK8M7ZOIHCLnLUUNBYNF7ujoqMq82dfCwkKVhXPFTcrJ37osryJyiBwih8hpAilkVxE5RA6ReyQQ2idZ7QjVOGOiiJwWtO3tbfPs2TPz4sWLsQwcItc/WKETR+gdo9Q857vG0IEmxnJcKss4Q8aSpdXHMSDnPllKHFPpkzmPrTGWyRG5/m5gjwwWOXdp1QqbZOliLK32vcQPPv2h76Gj40oRgBiTxvtvfRjMs+8JQmNZShyFX86xDI1jjEkjhpSH3lgRx/AN8jHimIrI5Ty2xuiTJYlc31jOz88b+a/vK1jk9EMNVcfY2KgefPjss8+qJ1Z52GH49f8Yk3/Od42I3PjwMFQsS8nkpCJyxHH4sTWGlA8VR6l7Cn2yJJEbKpbBIieNoeljRmSZ9f7+vppFtra2Oj3oIMewR+5hAg6dOBC54TfIx4hjjElDzjHUYJPCpBEjkxPaH4kjGTl9azVUf0Tkxm9wc54no4hc33Rg23GIHCIXY7AhI0dGThMIzQAgcjzsoNtTqAAgcmVkVoe8SUbkJthkKQIQOtAM2UARuXLuGsnIPcYy5z5ZShxTyZIjcohcW1Kr7e+IHCLX1kaqv+c82JQi5CzJpbEkR0aOjBwZuUcCoeNraIY8FSEfcp5E5BA5RM6DAIONB6SWIqVkchA5RA6RQ+TqhruhEh6IHCLnNUMP1UBZWmVpVRMIvfuXc4VKOSKHyCFyiBwi56UOPLVqMYVOHDnvx0HkEDlErn7AHOrmqpTMaipLckPFMcbYKucIvbkKvbFKJY4srTaIHU+tPoBB5MIyAKEDTYwsTow4yjlylvJSBCC0PxLH8Mm/pD6JyPGwg2duq7EYS6ssrXq1oZwHG0RuPMRDxRKRe4wDQs5nO9rWMFR/JCNXzmoHIofIIXIeBEj/e0BqKYLIIXKWADdXj20BkSMjFzq6InKInFcbynmwYdIgI6cJhEo5S6thWx0kFvRJRM4SCO2PbFt5eJ7gJ19++eWPS0tLXhP6UxZij9wD7dCJI+dlnBjpfyYNRA6Rizdyl5JZjTG2yjlCx9ecb5JjSDkiF943ETkycl6tKOfBBpFD5BA5r27uVQiRG8eEyIXtd0TkvLrdxEKIHCLn1YoQOfZxeDWUCYVKEYDQDHmMLI6cY6g+WUocycgZk0IsEbnQkZWl1YkES8nkhN4xDjlpsLQa9+5/yFimMGnI9YdOHIgce+R0rwwdX4cS8hhjK0uraax2kJEjI+d1O5DzYFOKkJPJSWOTPCKHyCFyjwRCx9fQG6tUMqtD3iQjcogcIudBgMHGA1JLETJyj4BCszhDThqlxDEVAcj5JpmMHBm51pmBp1YfEIVmAHKeNGKk/0PvGGMsx8WIIxk5MnJ60BxKABC58akrdHwdKo4xxlZEDpFD5FoJIHIxBhtELo3BphQBCL2xQsjTEPJUbq4QOR4k81SBxmIsrbK06tWGch5sEDlEThMIXSZH5Ngjp9sTGTk+fsS2h6HmyWCRu7y8NBcXF6N2vby8bHZ3d03T772s4b8KsbRKRo6MXNxlHDnbUIMNGbnHWIZO/sQx/OljMnJ8/EhMIR+yT0YRudvb20re9EtEru73iFwXAogcIofIaQIpZFfJyJGRiykAQ91YxRhb5RyhfTI0Q56KkCNyDW5DRg6RizHYhA40UgcGm+43IO4RZOTIyFkC9MnHtoDIsUcudHSNkpHTS6vr6+tmbW3ttaVV+/suFUbkEDlEjowcGbn6UXMoAShFyFPJ5AwVxxhjKxm58b45VCyDRU5fxtXVlTk5OTFnZ2djV9f0+zapQ+QQuRiDDXf/aQw2pQgAS6ssrbK0+kggdHxltaPNhNr/HlXk5O22t7fNzs6OWVxcHHv3pt9PqqJUru/rg09/6Hvo6LjQBionSqGRxthY/f5bHwbz7HuC0FiWEkfhl3MsQ+MY4+4/Rp9MReSG6pOlxDGVjNxQcZTrTyGWKcyRQ4+t8/PzRv7r+4oqcpJ5Oz8/N8fHx69l5Op+31ZpMnJk5MjIjfeSGCI3VPqfjNxjLIlj2EdWxBDyVERuqP4YY2yNcXNVksgNFctgkTs6OjLX19ejEerg4KDKxjX9vk3e9N8ROUQuxmBDRm681w012CByiJwlQJ98bAtD9ccYYysil8bYGixyXcSsa1lEDpGLMdgwaaQx2CByiBwi9/osiMjx1GpXN3LLI3ITCJYiADkv4yByLK1qAin0yVT2yA0lAKUIOUurfCCwHltynicROUTO62ZgqEkDkUPkELn6LjpUn0Tk4vbJoeIYY2xlaTWN1Q5EDpFD5DwIsCHXA1JLkVIEgIwcHz8SM5ODyLG0Gjq6InKInFcbynmwSWE5LpVlHKnHULFE5Ngjxx459si5BLhJ9pqCJxZC5BA5r1Y01OQfI/2PyKWR/kfkEDlEDpFD5Lym3E6FEDlEzqvBIHKk/70ayoRCiBwih8ghcohc6Ej6+vGIHCLn1aoQOUTOq6Egcl6Ycn5CrhQhl0ClsN8x57FVGIaueLC06jVksLTaF1NoA5X3TaGR5jxpsLQ63npzjmUpApDC5C+tYigBKCWOiBwfP6JH15zHVjJyZOS8PHeoSQORQ+Q0gRRurhA5nlqNKQA5j61k5MbH56FiicghcoicB4EUMqtSzZzvGkvJ5CByiBwi90gg9OaKsdVjAmopgsghcl6taKg7DTJyZOTIyNV30aH6ZClCztIqS6sxhXzI7Q6IHCKHyHkQ4K7RA1JLkVIEgIwcGbmYAjCUkMe4SWZplaXV1plBLHNpaam1XF2BUiaNGHeNOS/HxRhsQlP/UgdErlc3HDuolD6JyCFyiBxLq3Uj4lBSTkaOjJzXDD1UA0XkWFplaZWl1ToCpdxc5Ty2kpEjI9cqEGTkHhCFZgDIyP2+ta21FShl0pDrHGriICP32Mpy7pOlxDHG2CrnCI3lUP0xxk0yIofItc2dBpFD5GIMNiytpjHYlCIAoTdWMSZ/hLyc7Q6IHB+23ipDLQVYWmVp1asN5TzYIHKInCYQml1F5Ngjp9sTGbmwFY/Q/phKZnXImytEDpFD5DwIMNh4QGopQkaOpVVLgJurx7aQ800yS6tp3CQHi9zl5aW5uLgYXc3y8rLZ3d2t/r23t2dub2+rn9fX183a2lqn2YClVZZWWVod7zKhd/9D3jUicogcIvf6FIjIsbTaSYxqCkcROZE1K2/2PUTwrq+vzeHhobm5uTH7+/vm7OysU30ROUQOkUPkNIEUMjksrbK0qttk6M0VIofIdRKjpxQ5ycZJds5m4eTfq6urZmVlxbvOiBwih8ghcohc/ZA5lACUklkVqilI+VBxjDG2yjlCb67YtuKtRI0Fo2Tk9NKqXUJ1xe3o6MgsLCx0Wl5F5BC5GINN6EAjdWCwCR9sShGAFCZ/lsjL6ZOIHBm50NE1WOR0Ba6urszJyUm1hIrIPZBJQQBCU/9DThqIHBk5MnJk5OoIpDC2Sr1Cx1dEDpFLSuSkMtvb22ZnZ8d89NFHwUur33zzjfn+++9Dr5HjIQABCEAAAhCAQJIE5ufnjfzX9xU9I3d+fm6Oj4/N6elp9cRqyMMOfS+K4yAAAQhAAAIQgMAsEAgWOdn7Jk+n2tfBwYFZXFys/inZufv7++rnra2tTg86zAJ8rhECEIAABCAAAQiEEAgWuZA351gIQAACEIAABCAAgf4EELn+7DgSAhCAAAQgAAEIDEoAkRsUP28OAQhAAAIQgAAE+hNA5Pqz40gIQAACEIAABCAwKAFEblD8vDkEIAABCEAAAhDoTwCR68+OIyEAAQhAAAIQgMCgBBC5QfHz5hCAAAQgAAEIQKA/AUSuPzuOhAAEIAABCEAAAoMSQOQ88F9eXlbfUrG7uzsqbb+K7JNPPjFzc3Nmc3Oz8UzyLRfymlTGoxpVEanLxcXFqPjCwkL17Rnuy9bPfjiz7/lzLLexsTGq9htvvFF9s4j7ku8Btt868hTXKN81LG1GXpM+DPvm5sY8f/68ts5d6xnzXF3fO3Z5+aBx4VcXy9jv1fV8Ure2Pu97ThkbXr58WRVvaru+5+pbzh1TlpeXx8a6uvNqBk3jmx6DYjBz6/nuu+9GGVPd6wuta1M9Y84DfWPddJwer9rGLHsOGXftFwDUzTcy5r548WI0P+nyfevv1lN/AUHfc9YdF6OuMevTdi5Ero3Qf8lTk8j5iFLMDlwnlXWXMGsid3Z2VmEIHYRjsJQYybedWMGWOumbAP0eMeUr5rk8usVUi0j7FVlaXV0d9Bth3Mko9kW7k+GzZ8+e/HrdMaXrJOYjcjG4hdazTx36xL+pnp999llVhRg39H2uZdIxIki2r7njl897+Yicz3nayoTWs+38TTctkjBZW1vrc/iTHIPIeWCelJHTnVMm0v39/bEzimDIQHd3dzf6KjN9J1mXudHl3bvjSSJnvxJNGp28387Ozujr0jwuM9siMvFYkbN8fvOb35iPPvqo4iBfEyd3bjbzJcyFq+2YdhASADp+6+vrVbbEfs2cjYW+467LXkwaCHUGRuL03nvvVfUSaZGbBZ2V0e/j8/tSRE6u2zLXE58VBpvBsv2o6fe2Qdf1MYm5lSbbHuQ97bnlWMmknpycjPqFzaxqcdHn1v26rU72pG7bs+34KTtjnXjYeriSZuurxz1dpmkMsmXsdbkxlN83jZ/2GLeeelL3GUelj8nLvrf0b7nhkn6nVzZsXX/xi1/Uxr8tNk31/Prrr0cip8cB+aWOu/5qS6mjjFO+Gf62ujX93RUknbjQkqbFVv/e/vztt9+OmMnYKH3K3tDaMjLevf3226M46Kyay8UdX3U99Xin244eK+U9JbYSZ+m/sirjvrcd8y1rYaRX3OxXkA6VMfeJKSLnQclNldtDpAHqAU0LgmRh3nnnneru2jZO6ay2wVnBk8ahhUKWkqT8F198Ubus5NbFNj6diZLOJhPQtNLOHsietIgWOYmBdNxf/epXlZTZyVd3ej3QNsmP/r0esOT3Iog622bjrC/aDrx6WVXH3pa1v9MDtgxeb775ZlV/nWmUY0RQ634vGb9SRM4O1j/96U/Hlp0n9SOZnN3+JbzkmLo+ZpfaReb08o+Ni57M3b9rKZEbBZttlXaoZa+pTrqd2L465CQxaWm1i8gJC7vk7I5BmlkTl6bxs07kbL+xY7DPOKrbj62f7Xda7PU1h2bk3HrqGxO3rUmmzt7E6wx+UxuOOchOWlrtInIyNtl5R+akJpGTMVquUV+vOz7K+7pbK7TIybEinDIW67L2RlB4yu9F3GwW1IqdvLf9nngZN9ytN+62ADJyMVvbQOfyzci5d4g269M0GIoQ2H1UTXLoXnJTRk6/t76j8Fn6HQhrtLfVe+TsHZwrNe6/rfy5sdEDmp1cdaeuk/pJe3Xkfezdfl3s3HrZ+sh767tiO6HI9dX9XgazUkROD8ruwK0nwrrskNv23QlK/m4nGvs3+283IyRxlaxMk8hJHPTSr0wMdsBv6vO6P1qZkPexE5L87vPPP2/doxat89RsHbE3Q1Ys2pjba3V56H7jZuT0xGpXDprGTy1yen+wleamGLtLmTombl9pit0kkdPjjs6ouWNEXSa3rq0JE3ccl2uf1IZjtQM306WFzFfkfvvb35q//OUvI/ly2emMnI25LlOXYXMz1HXjc10m14657pJvXZu0bVEnBHxErm1lJlZsfM5DRs6Dkq/IWcOXU9al6t3BS0Subg+QOwnoKiJyrwdMd0Cd6dIPEbgDtx24JNVuBxW9JNqUkfPdo6hrafccvXr16rWHZhC58XjWibKVc5/sUJ3INe2zc7OmOiPkk5ELFTk3AyXZCxH4p777d9u0/rcP81gi1zR+1mXkdKupkx/5u1v32CLXNHU0jRH6/eva2iSRm/ZeUZeh/vdTiZzw1HKslzot67pYT7qBnabIeajDkxVB5DxQ+4pcXSq4bkDR6+/yd3cjfB+R00urdjKcxaVVX5Gz0ibl7TKpjrP8LEtAktp3BzJZtp60l0niJ5kcWVbXywU2A6OPbRI5uz/HfYij6fcyCZSQkXMHan1NPlLhipz0i7o+ZmMty+L2aWY3IyRCNSkjJ0uJ+tz6IQGfjJxbN7305zEsRStSt6dLrl3alL650culdXvk9NKqOwb5ZOSaxs82kWuKceoiZ+VMZ0DrrqXp+qI1gP/K+tn66OVgySDX3XDY5Ux7E2zHSJ3Jk+P0+NqWkfPJRjdJu97WoLkgcjFbSebn8hU5fUcpl+xuxq5bTpCGZjd226W8NpHTywt6b429m7GbTGUj/awsrbpi1ba0au/+3GVRGw/hKi+7Z1GkTmeG3E3xIm36pe8s9T45N+tgH3awe0F07O3ELud1M7z2/fXvcxe5uj2EVsxkL5veLK6FzV1Cqxu83T6mpctOpHpzu8Tf7q2xbaJuiUz3X51B8BE5NwMh7UvEUm4UJn1kTezh1M2Cuh9pZK9RP0TV9LBD0xjkI3JN42ebyNm20DaO9snI6XP7xsQnI2elWM6v25rbJvQePvf6YrYDd/lWt2VdV/0Ag+5n9mdZq39oHwAAClNJREFUdbDzk32YpO5hh7qlVffa5d9uMqJJ5HQd9dwbQ+RS2MfaFmsycm2EOvxd31HmPql2uGyKQgACEAgmwPgZjDDrE+iHFORCJiU0sr7QKVQekYsI1b2j9L2Di1gFTgUBCEAgSwKMn1mGLWqlfT7cPeobFnIyRK6QQHIZEIAABCAAAQjMHgFEbvZizhVDAAIQgAAEIFAIAUSukEByGRCAAAQgAAEIzB4BRG72Ys4VQwACEIAABCBQCAFErpBAchkQgAAEIAABCMweAURu9mLOFUMgewL6M/bkYiZ9TVqsi637BpFY5+Y8ECiZgO6vQ36vcKmMEblSI8t1QaBgAu6Hu8onyk/6to0YKBC5GBQ5x6wR0N+SI9fufl5cDB6z/plziFyMVsQ5IACBJyUw6VP6pSJ137igvxhdylgxs19vZ78tQ3+qvf6mguvr65Es6s880xkG+3VKUvaXv/yl+eabb0ZfIt7ne3qfFCpvBoEpEJC+KN/M4n77je2D9i31567qb3DQH65vv4XF9lU5Rr7xRX/TjvuNErMgeYjcFBoup4QABKZLYNLSqv7eYf29kZ988snYF9Jrkbu9va2ES76OR3/3qnwl0draWpVFkK8eqsv6aUGUn+WrlNyvJZKvynNFcrqEODsE0iDQlMnW3+Hqfg/1JJGTq5L+pb8H2JU1/Z5NX+uVBp04tUDk4nDkLBCAwBMSqPsuU9knJ9Llfr+iHcg///zzRpGT7xGVY3Wmzj2Pnhzc73a0WTxX1nQ9WZp9wgbCWyVDoKndu7/X/W2SyK2urlbZPZ2pc8cD2w/ffPNN8/z581FWPBkokSuCyEUGyukgAIHpE3AHbv3vpxA5vVzkZuS0FNrJRpaWRCR3d3enD4d3gEBCBNz+aKs2TZGTG60XL14YyahLhnxzczMhIvGrgsjFZ8oZIQCBKROYlJGz+2hk8LZLq7IkKsfc3d1VMqWXSpv2zumlH7uUa5dW9eQkP9tsYN3yqfx9bm7O2EzClNFweggkRUD6zhdffDHKiolkyb42+Z3tN3pLg1Reb4/Qxzdl6ur2wYkoyk3Ve++9Z2RrQ8kvRK7k6HJtECiUgLtHTu68dbZLf/m23kRd9/BCk8hZCRSEMuHoyciKoPxNHnaYJHKuBBYaEi4LAo0E6h4O0v1LDjw4OBgJl/6b9G27h7VJ5HR5e7Ml72mPKz00iFzpEeb6IACBQQnwtOqg+HnzGSUwC0+r2tAicjPayLlsCEDgaQhM+viFp6kB7wKB2SMg2Xed5SuZACJXcnS5NghAAAIQgAAEiiaAyBUdXi4OAhCAAAQgAIGSCSByJUeXa4MABCAAAQhAoGgCiFzR4eXiIAABCEAAAhAomQAiV3J0uTYIQAACEIAABIomgMgVHV4uDgIQgAAEIACBkgkgciVHl2uDAAQgAAEIQKBoAohc0eHl4iAAAQhAAAIQKJkAIldydLk2CEAAAhCAAASKJoDIFR1eLg4CEIAABCAAgZIJIHIlR5drgwAEIAABCECgaAKIXNHh5eIgAAEIQAACECiZACJXcnS5NghAAAIQgAAEiiaAyBUdXi4OAhCAAAQgAIGSCSByJUeXa4MABCAAAQhAoGgCiFzR4eXiIAABCEAAAhAomQAiV3J0ubZkCWxvb5v7+/uqfltbW2ZlZaX6eW9vz9ze3lY/r6+vm7W1tdE1bGxsmOXlZbO7u1v97vLy0lxcXIz+rv8W88Jvbm7M/v7+6JRnZ2djdbL/ODg4MIuLi9U/r66uzMnJyWvXcHp6al6+fFmVWVhYMIeHhzGr+hoX/R62TlLojTfeMMfHx6P3tvWy16DL2kLTqu/R0ZG5vr6u3ubdd981m5ub1c+alRtbaSd3d3dj16DP415fTMgx2q7Up+k8MevKuSAwCwQQuVmIMteYFAERMHmJpMnPIjYiFfKzTOgiN1aeRJrszyJ2Inla5PS/p3WRIgi/+c1vKkmTn+UldZCf5+bmKvHQdbc/i0yI/FgZ1dc6rbrKeUVyrCCKLIgcSR3k52fPnlXSrOtuf/7iiy/Mzs7OSEZ1HUWq5GUlK1b9JbaffPJJxdPGWWRSXiLPVpp13e012XYjZUU8z8/PR2InDET+9I1AjDrHarvCU0RUrttKs75BiFFXzgGBWSGAyM1KpLnOqRP4/X+8anyPj//wZu3fZPJ+/vx5NQG7k6/8e3V1dZStk0k0psjd/flfGus798Hfav+m6yAZQp2Fk3/ryVgESYucez1dA9I00cv7Nr1sHebn58dER+ThxYsXYxlBEaQmkXOv1avu//sn9cV+/WPj4bYOn3322Uh0pLArkrrdyN/df3dl/cf/9T8a6/Tv//bX6G3Xrd8k9l6sKQSBGSaAyM1w8Ln0uAT6iJzOTLiTmytCdSKnl1bdpdi2q+sjclo2XXFzJ2O3/nopTeqmlxHb6ip/7yNyVsC+/fbbMXFzxUfO3yQTLnefulZlOoqczqq54ubWoa7+eim2a1voI3IhbVdnRAVVV/H0jgEFITADBBC5GQgyl/g0BLqKnF4+rZvM2kROX1Wf5amuIqeXT+W9+4iczXi51+4Toa4ip2XBzcB1ETm9rOlTz1GZjiKn36ePyIkMyXK2vGSJvstSZVeRC2277r5LqbPeK9qJM4UhMOMEELkZbwBcfjwCXUXOXa7rurTq1rzr8lQXkXP3YFmRC1la7VrfLiKns0VSV7f+vkurddft3WI6iJwbe7f+bUurbsbOPb6tzl1FbhptVz980lZf/g4BCDwSQORoDRCIRKCLyMlE6GYgZPKVPXDuww62epOW+PoIh6/INWX7RD5kD5z7sIOtr5tRdDNkenO+Twh8RU5z1OfVzN2lPSlXJ5ZBDw14ipzmaOvrMnezgm5G0b3muuubxLiLyMVuu12l06etUAYCs0QAkZulaHOtUyXgK3L6YyJshazU1X0kQ91HYUgmTJ52tB9bIefR2TGfC/UVOXdvm5xbP01r38uKlt6rJX/TH4WhH0zoWl8fkatbsrMfG6I/rkV/lIj+yBepr/2ojz7Lv2PcPUTO/QgZOd7uHWz6WBL34Q67H07HqevHj/iKXKy2Kw9zTPtjaHz6AGUgUAIBRK6EKHINSRDwFbkkKmuM8RW5VOrrI3Kp1LWqh4fIpVJfX5FLpb7UAwIQeCSAyNEaIAABCEAAAhCAQKYEELlMA0e1IQABCEAAAhCAACJHG4AABCAAAQhAAAKZEkDkMg0c1YYABCAAAQhAAAKIHG0AAhCAAAQgAAEIZEoAkcs0cFQbAhCAAAQgAAEIIHK0AQhAAAIQgAAEIJApAUQu08BRbQhAAAIQgAAEIIDI0QYgAAEIQAACEIBApgQQuUwDR7UhAAEIQAACEIAAIkcbgAAEIAABCEAAApkSQOQyDRzVhgAEIAABCEAAAogcbQACEIAABCAAAQhkSgCRyzRwVBsCEIAABCAAAQggcrQBCEAAAhCAAAQgkCkBRC7TwFFtCEAAAhCAAAQgYEXu/xpj/js4IAABCEAAAhCAAASyIvD//j9JsdNAvme3Z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data:image/png;base64,iVBORw0KGgoAAAANSUhEUgAAAnIAAAGOCAYAAAATlu5qAAAgAElEQVR4Xu2dz2stx73gK/D+AUsDmZClIvEwzuYhexPxsrNmEwQvC81VgtEiG0sbRWSrCFl7vYtBWr2FMEZCiwwIb3Lvboy8sUWWl7FlEXgYZrywtPMiGDx8W6+Ovqdu9+nqrjrqqjqfA8a6UnWf6s+3fnz6W9Xn/OTvf//7j//4xz8MLwhAAAIQgAAEIACBrAj8n598+eWXPy4tLWVVayoLAQhAAAIQgAAEZp3AV199ZRC5WW8FXD8EIAABCEAAAlkSQOSyDBuVhgAEIAABCEAAAsYgcrQCCEAAAhCAAAQgkCkBRC7TwFFtCEAAAhCAAAQggMjRBiAAAQhAAAIQgECmBBC5TANHtSEAAQhAAAIQgAAiRxuAAAQgAAEIQAACmRJA5DINHNWGAAQgAAEIQAACiBxtAAIQgAAEIAABCGRKAJHLNHBUGwIQgAAEIAABCCBytAEIQAACEIAABCCQKQFELtPAUW0IQAACEIAABCCAyNEGIAABCEAAAhCAQKYEELlMA0e1IQABCAxB4PLy0lxcXJj19XWztrY2RBV4TwhAQBFA5GgOUydwdXVlTk5OJr7PwsKCOTw8NHt7e+b29va1sm2TxsbGxtgx9nxNb+qWl3JvvPGGOT4+njqPHN/ATt5u3d99912zubmZ7CXd3NyY/f39sfo1taXt7W1zf38/KttUzrKoa2NNbd23bZ2enpqXL1+O1ffs7Ow1vm48Jp3f9qmm63H73PLystnd3W2MKSKXbHOnYjNKAJGb0cAPedlHR0fm+vra1E1QMqnc3d2NCZWeHN1j7KTiCoW8h0zKIod1LxE5d8KyE3ldvYbklcJ7W85bW1tmZWWlqpKNS9vE79a/7lzTukaJ6bNnz0Z1tm3PlRppD1rMrFDVlbN1rRO5kGsTnufn52Nt395w6DZp66ZjIeVcmXNlr07k3DZvxbdrTKcVv9zOGxL/3K6V+qZDAJFLJxYzU5OuIidg7ASjJ8+QSadO5BiEm5tgE5s68W5ryENzbpI2V+BFcuRls7Q2cyXl5G9zc3Ov3SjEvra67JfU371xccvpvvHOO+9UGXFX5Joya1YUuaFpa8mv/z12/LvXgCNmkQAiN4tRH/ia+4icVNlOMAcHB2ZxcfG1f3e5rC4i5y7DuhOcvR77/vrvMuG//fbb5he/+MXY8nJddsQ9j5thsRkwycS8ePFitARdlxnSy2V1y27ue7UtXXcROXd5UNfPXb4UZnVyblnW1b3t2tragSthTVI2qZ0+lcjZmNv4NMXBilvdUrd7DsvH7U/2920yUnc+K5dyDr003CaDcpxcm7xk35196Wyj/V1bm5WYSFsSwbZ1sGOFm510+4y7JO7+3R4v53v+/PloCV5nLtvadlu75O8Q6EsAketLjuN6E+grcu4E0icbZCtdJ3JupqYu4+fW3c1eSB0///zz0R4jPbjbSa1uaUxne2wd3YyQnmzshN1UR9lnaDNJMgnJMrPdy+a+V9NErwNcN7nXZXTk2mRp3O6xqqtfkyjYemgZcWMs/Cddm0+jdGNf1xb0jUOdVDyVyLmsmuRL6uu2X8uiKb5tcWiS+yaRc6Xcbb91sbE3SVrYbR+zEibH+bRZ29eaJExfj7yHlJOHNerasRtfLYL2PHXttU2CfdonZSDQlQAi15UY5YMJ9BU5N+vQNJn6VLDuYQd34nKlQUuglY22vXhN++60PPhOqHUTh9TJradMejIx1m1Y11k9u9et7hwuQzejYf/elnGxk7De9zgpuyfl9b5GG3Mbm0nX5hP3pv1ldXvCJk3KbSLn1sWHU139XRmaJHJNdWoSubrtCrYtyB7WriI3KYslGfQmkXOzrm4/922ztq9pAZT3tJm6pgc46v7uvmfTMrS0R91mETmfXkiZ2AQQudhEOV8rgVRErm5ZxF0WlcnJnQD0wG8H7qanZJsmV51pmsRDC1/bEpmb8auTk6b9T237otwJqsuDDnVZNFlGczNddXu/pDHp39t69tmM37Snsikj10fkmmRMMqKuYLR1lDrpjCly8v51T/UK2z4i58akScD0dTex1/3Gt83W9bVJS876+l1pdW8gmtqCb9tuizV/h0AIAUQuhB7H9iLQV+RckQnNyOmJpy7bVZe1sxesj3WzVa4M1m2Kd0VOLxdqqFoafUVOjtf71OqWrZoC15Q5qpvI6pbAdEZHv4euQ9256oRCH6+XW5uura0x1j3ZaUVxUkauTsC6tD1XJtyP+6jbB2gZuXve2kSu7sbDZ+lcs2sTsKal1WmJnLs3zo2zbbOTRK4tu9jUdtr2JiJybb2Ovz8FAUTuKSjzHmME+oqcO4lNOk8b8rpMgLsfqylb0HRuO2HriXlSRk7OI8uIsTNydZOyzRj2ZTZJvtw9bSKlWgh9Jru2zEkdcysUbZ8ZKMc2LXHbv9XJdp+HHZraRpe2NCnbGfNhh6a6tmVnn0rkrJT6ttkQkev7sI9P224bi/g7BEIJIHKhBDm+M4G+IudOhk17xnwqVDexuktZ7v4Xn/O6k+A09si5k07bxKsnG/30XdO+pbrrbBIIdw9XHVd3smvK+LTtZaqrV9M+Rl3WZsCaljab2uOkrFuXjFyXjFjTvjV7PU3CO2kZuMv7T8pQ2jrEFrm2PXK+bbYpJm3tqmlJX7ch36XVtmymzxhCGQh0JYDIdSVG+WACXUWuLtNlK2Elpm4JSjJDXT4Q2N1D1SSKMjHYD5mVn3d2dqqPQ7HZHfm/fWLUilzbU3l1T/i5TyH6Lq3KcToj5p6n7r3cp03dIDdNZK78Nm3O19ffJiN1H8JrJazt2tx627ZW9+SpK0d6abBuf5o+9yRp0O3BipHvNzs0Lf/q965b0m56YlWO6yJykzKX0xI5Oa/Oqvo8wS3HuG22KSZ1sdRPrdb93bZR2498Ra5PZjl4QOUEM08AkZv5JvD0ANpErutXdOmP5bBX07bc1rTU5U4idXu3tBS4f3cnbDu5iCToz8lq2nelvyKqac9RW0bO5dH2OXPCrO3hgbYlPX283lso7y3/ffHFF2PfWKD3udXtVdStUrPyuTZX0JpauOZYF2c3Rk1fHyfnt23C/Qw9H7buTUlTfd3lankgwb7c+E3ac6jbqLsPtK3fNIlhXX/yyU7Z4/Rnv8l7NH3rix4b6r6ZpW6J3Eqf/ny7pidsNXtdB1+Rc9+rrV89/ejLO5ZIAJErMapcUzIEuizBJVNpKgKBJyLQZe/gE1WJt4FAdgQQuexCRoVzIoDI5RQt6vrUBBC5pybO+5VIAJErMapcUzIEELlkQkFFEiSAyCUYFKqUHQFELruQUWEIQAACEIAABCDwQACRoyVAAAIQgAAEIACBTAkgcpkGjmpDAAIQgAAEIAABRI42AAEIQAACEIAABDIlgMhlGjiqDQEIQAACEIAABBA52gAEIAABCEAAAhDIlAAil2ngqDYEIAABCEAAAhBA5GgDEIAABCAAAQhAIFMCiFymgaPaEIAABCAAAQhAAJGjDUAAAhCAAAQgAIFMCSBymQaOakMAAhCAAAQgAAFEjjYAAQhAAAIQgAAEMiWAyGUaOKoNAQhAAAIQgAAEOonczc2N2d/fN++++67Z3Nwc0dve3jb39/fVv7e2tszKykr1c9PvwQ4BCEAAAhCAAAQgEE7AW+Surq7M+fm5efvtt6t3tSJ3enpq7u7uzO7urrFljo+PTdPvw6vMGSAAAQhAAAIQgAAEhIC3yFlcImha5CTr9uzZs7Es3M7Ojnn+/Hnt7xcXFyEPAQhAAAIQgAAEIBCBQBSRE3Gzgra3t2dWV1er7F3d7+2ya4S6cwoIQAACEIAABCAw0wQQuZkOPxcPAQhAAAIQgEDOBKKI3LSWVr/55hvz/fff58yXukMAAhCAAAQgAIFGAvPz80b+6/sKFrmjo6Pqvd2HHZp+36WiUrmlpaUuh1AWAhCAAAQgAAEIzAwBb5G7vLw0FxcXY2DOzs6qf29sbIx+f3BwMNov1/R7X7qInC8pykEAAhCAAAQgMIsEvEVuCDiI3BDUeU8IQAACEIAABHIhgMjlEinqCQEIQAACEIAABBwCiBxNAgIQgAAEIAABCGRKAJHLNHBUGwIQgAAEIAABCCBytAEIQAACEIAABCCQKQFELtPAUW0IQAACEIAABCCAyNEGIAABCEAAAhCAQKYEELlMA0e1IQABCEAAAhCAACJHG4AABCAAAQhAAAKZEkDkMg0c1YYABCAAAQhAAAKIHG0AAhCAAAQgAAEIZEoAkcs0cFQbAhCAAAQgAAEIIHK0AQhAAAIQgAAEIJApAUQu08BRbQhAAAIQgAAEIIDI0QYgAAEIQAACEIBApgQQuUwDR7UhAAEIQAACEIAAIkcbgAAEIAABCEAAApkSQOQyDRzVhgAEIAABCEAAAogcbQACEIAABCAAAQhkSiCKyG1vb5v7+/sKwdbWlllZWTGXl5fm4uJihGV5edns7u52wiSVW1pa6nQMhSEAAQhAAAIQgMCsEAgWudPTU3N3d1dJ2tXVlTk5OTFnZ2eVyN3e3naWNw0ekZuVZsh1QgACEIAABCDQh0CwyO3t7ZnV1dUqCycvyc7t7OyYV69eIXJ9IsIxEIAABCAAAQhAwJNAsMgdHR2Zubk5s7m5Wb2lFbvvvvtubGl1fX3drK2teVbroRgZuU64KAwBCEAAAhCAwIwRCBa5m5sbs7+/P4bN7pOzv9RLrl34InJdaFEWAhCAAAQgAIFZIxAsci4wWVo9Pj5+jaNdcl1cXPRmLJXjBQEIQAACEIAABEolMD8/b+S/vq+oIqcffNAVkozc+fl5reBNqjgZub5h5TgIQAACEIAABGaBQLDIiby9fPmyYrWwsGAODw+rn2Xv3PX19YjhwcGB6ZKNkwMRuVloglwjBCAAAQhAAAJ9CQSLXN839jkOkfOhRBkIQAACEIAABGaVACI3q5HnuiEAAQhAAAIQyJ4AIpd9CLkACEAAAhCAAARmlQAiN6uR57ohAAEIQAACEMieACKXfQi5AAhAAAIQgAAEZpUAIjerkee6IQABCEAAAhDIngAil30IuQAIQAACEIAABGaVQLEi9/v/eBUc04//8GbwOc7OzoLPsbGxEXwOTgABCEAAAhCAQHkEELkJMUXkymvwXBEEIAABCECgJAKIHCJXUnvmWiAAAQhAAAIzRQCRQ+RmqsFzsRCAAAQgAIGSCCByiFxJ7ZlrgQAEIAABCMwUAUQOkZupBs/FQgACEIAABEoigMhNiOaH//n74Fj/9Z//FHwOnloNRsgJIAABCEAAAkUSQOQQuSIbNhcFAQhAAAIQmAUCiFwOIvfz34W1xV//GHY8R0MAAhCAAAQgkCQBRA6RS7JhUikIQAACEIAABNoJIHKIXHsroQQEIAABCEAAAkkSQOQQuSQbJpWCAAQgAAEIQKCdQBSR297eNvf399W7bW1tmZWVlernvb09c3t7W/28vr5u1tbW2mukSkjllpaWOh1jC8f4rtVknlplj1yvNsBBEIAABCAAgdIJBIvc6empubu7M7u7u+bq6sqcnJwY+aL4y8tLc319bQ4PD83NzY3Z39+vft/lhcg90NpA5Lo0G8pCAAIQgAAEZoZAsMhJ1m11dXWUhZPs3M7Ojvnoo4/M8vLyKAvnlvMhjMghcj7thDIQgAAEIACBWSUQLHJHR0dmbm7ObG5uVgytsL148WJM8KTcwsJCp+VVRA6Rm9WOyXVDAAIQgAAEfAgEi5xdNtVvJvvkELkHIlG+2YGlVZ+2TBkIQAACEIDAzBEIFjmXmCytHh8fV5m5GEurfSPywac/9D10dFwpDzt89bMvg1lwAghAAAIQgAAE4hOYn5838l/fV1SR0w8+yM/yxCoPO0T4rlUycn3bN8dBAAIQgAAEiiYQLHIibC9fvqwgyR44ETf7avpYEl+i7JF7IMVTq74thnIQgAAEIOBLIMbHdH38hzd9345yUyIQLHJTqld1WkQOkZtm++LcEIAABGaZACJXRvQRuQlxLGWPnPn1j2W0Vq4CAhCAAASiEUDkoqEc9ESIHCI3aAPkzSEAAQhAYBgCiNww3GO/KyKHyMVuU5wPAhCAAAQyIIDIZRAkjyoicoicRzOhCAQgAAEIlEYAkSsjoogcIldGS+YqIAABCECgEwFErhOuZAsjcjMgcn/8bjW4Af77v/01+BycAAIQgAAE0iGAyKUTi5CaIHKInFf7QeS8MFEIAhCAQDYEELlsQjWxoogcIufVkhE5L0wUggAEIJANAUQum1Ahcn1DVcrnyLG02rcFcBwEIACBcgkgcmXElowcGTmvlkxGzgsThSAAAQhkQwCRyyZUZOT6hoqM3CM5RK5vK+I4CEAAAmkSQOTSjEvXWpGRIyPn1WYQOS9MFIIABCCQDQFELptQkZHrGyoycmTk+rYdjoMABCCQOgFELvUI+dWPjBwZOa+WQkbOCxOFIAABCGRDAJHLJlRk5PqGiowcGbm+bYfjIAABCKROAJFLPUJ+9SMjR0bOq6WQkfPCRCEIQAAC2RBA5LIJFRm5vqEiI0dGrm/b4TgIQAACqRNA5FKPkF/9yMiRkfNqKWTkvDBRCAIQgEA2BBC5bEI1/Yzc9va2ub+/r95oeXnZ7O7umsvLS3NxcTF6c/v7LtjEMpeWlrocMiobo4GSkSMj16vxcRAEIACBDAjEmCc//sObGVxp2VUMzsidnp6au7u7St7ktbGxYQ4ODsyrV6/M7e3t6Pd9MCJyD9Q2fv67PvhGx/AVXUH4OBgCEIBAkQQQuTLCGixyknnTwiYid3Z2VmXkEDlj/vrPfwpuKYhcMEJOAAEIQAACDgFErowmESxygmFvb6+SNnlJNm5xcfG1pdX19XWztrbWiRoZOTJynRoMhSEAAQhAwJsAIueNKumCUUROsnAiai9fvjRzc3Pm8PBw7KKvrq7MyclJlanr8kLkELku7YWyEIAABCDgTwCR82eVcslgkTs6OjILCwujbJtk5+TBBjf7Jg9E7OzsVNk635dUru/rg09/6Hvo6DgednhE+P5bHwbz5AQQgAAEIJAOgRjz5J//9Z/SuaBMazI/P2/kv76vYJETcROR29zcrOogwvbs2TOzsrIyqpNk5M7Pz83x8XGnepKRIyPXqcFQGAIQgAAEvAmQkfNGlXTBYJG7ubkx+/v7o4u0HzMimbrr6+vR7+3euS40EDlErkt7oSwEIAABCPgTiCFyoStXcx/8zb/ClKwlECxy0+SKyCFy02xfnBsCEIDALBNA5MqIPiI3IY6hdxpyaj5+pIyOwlVAAAIQKI0AIldGRBE5RM6rJfMVXV6YKAQBCEAgGwKIXDahmlhRRA6R82rJiJwXJgpBAAIQyIYAIpdNqBC5vqFiafWRHCLXtxVxXGoEun6epVt/+dxMXhAogQAiV0IUjSEjR0bOqyUjcl6YKJQBAUQugyBRxSchgMg9Ceapvwkih8h5NTJEzgsThTIggMhlECSq+CQEELknwTz1N0HkEDmvRobIeWGiUAYEgkXu578Lv8pf/xh+Ds4AgUACiFwgwEQOR+QQOa+miMh5YaLQlAnc/flfgt8h9COBNhC54BhwgjQIIHJpxCG0FogcIufVhhA5L0wUmjIBRG7KgDn9TBFA5MoINyKHyHm1ZETOCxOFpkwAkZsyYE4/UwQQuTLCjcghcl4tGZHzwkShKRNA5KYMmNPPFAFEroxwI3KInFdLRuS8MFFoygQQuSkD5vQzRQCRKyPciBwi59WSETkvTBSaMgFEbsqAOf1MEUDkygg3IofIebVkRM4LE4WmTACRmzJgTj9TBBC5MsKNyCFyXi0ZkfPCRKEJBFKYNKR6fPwIzRQCDwRS6JNzH/yNcAQSQOQQOa8mhMh5YaIQIufXBvhAYD9OE0qFfrCznHrWvzcXkQtuhkmcAJFD5LwaIiLnhYlCiJxfG0Dk/DghcsGcJp0gBZELzZBXQj7jH9KNyCFyXgMFIueFiUKInF8bQOT8OCFywZwQOU+EGffJKCK3vb1t7u/vK1rLy8tmd3e3+nlvb8/c3t5WP6+vr5u1tTVPog/FpHJLS0udjrGFU7jTkLqkcLfxx+9WezHUByFywQhn/gSl9MkYd//0yfDuwNJqOMMU+mQKc2RFcpZF7vT01Nzd3Y3kTfYcHBwcmFevXpnr62tzeHhobm5uzP7+vuna8RC5h44aOnEwaYQPeJwhnEAKk0aMm6vQ/ih1oE+Gt6eu80ndO7JH7lVwID78z98HnQORC8I3Snr95Msvv/yxb+br8vKyyrrZLJx0DOlgko2T7JzNwsm/V1dXzcrKinetETlETgiECsDHf3jTu81RcHoEQuMoNQudNBC56cX3qc+MyIUTT6FPInLhcYyytKqXUCUbt7i4WImcFrejoyOzsLDQaXkVkUPkELnwTp7KGVKYNBC5NFpDCp8HWK12bGykAWSgWqTQJxG58OBHETnpDLIH7uXLl2Zubq5aTkXkHoKTQiPNfRkndLAhIxc+UMQ4Q2gcyciNRyHnfauIXIweFX6OFPpkCnNkRXKW98i5mTa7pCr742IsrfZtqh98+kPfQ0fHpbCMU901Bj5aHUPk3n/rw2CefU8QGss//+s/9X1rjotIIDSOiNx4MIbsk6HN4r99/D9DTxHlJlnmqFl+pdAnUxG5r3725WBNYX5+3sh/fV/BGTkRN1ky3dzcrOogT7A+e/bMfP3119XeOR52+FPf2IyOS0Hkhrz7D71rJCMX3ASjnCA0jogcGTlNIBUByDmTk0KfJI7hw2uwyNknUm1V9MeP6I8l2dra6vSgg5yPPXIPVBG5sCerELnwgSLGGVKYNOQ6QieO0P4odYiRJR/y5iq0PSSztBq42lFxyHhJLoU+GdofY8yRuccxWORCO/Sk4xE5RE4IhA42iNw0e6n/uUPjSEaOjBwZOf/+5lMyhT6JyPlEanIZRG4CH/bIPcIZ8u4/dLCJEUe+2Dl8sAmNIyKXhsiVEkcyOeE3yTH6JCIXPrYicoicVytC5P7mxYlCzQRKEYBZX1otJY6xRC50mTznsRWRS2PER+QQOa+WmPNgQ0bOK8RTL1SKACByYXtWY0z+co5UMjmIHN/sMPXBs+UNEDlEzqsNInJk5LwayoRCiNwjnNDJX840VJ8sJY5k5FhaHRuuMn5oBZFD5Lzm56EmDalc6MQRIyMX5e6fT5H3amuTCqUQSzJyZOR0Gw2V8pzH1hjZ1Shj64w/fYzIIXJek2vOg00Kk39194/IebU1RM4P01B9MvTGKsbkz9KqXxtpK5VCLBG5tii1/x2RQ+TaW8mAyzhk5LzCk0WhFCaNGAJARo6MHBm5RwKhN8qIXPjwjcghcl6taKi7f0TOKzxZFELkHsMUuhwnZxqqT5YSxypLHmFJLjSWQ8UxxtgaI7uKyIUP34gcIufVinIebELvGGNkcapJg6VVr7Y2qVAKsUxh8kfkeGo1uDNF2H+MyMWIQvg5EDlEzqsVIXIRvjMXkfNqa4icH6ah+iQZufH4kJHj40f8euz0SiFyiJxX6xpq0oiR/k8hi0NGLvzp4xh3/zGyq2Tk2COnB01EDpHzmkSnWAiRQ+S8mhciR0bOq6FMKFRKJgeRQ+QQuUcCoTfK7JELHVmNQeQQOa9WhMghcl4NBZHzwhSaxZE3GapPliLkVZachx282us0tzsgcsEhQOSm2UBjLOPEGGxynjRYWg3v5KmcoRQBSGHyR+R42CFGv06hTyJy4ZEkI0dGzqsVDXX3j8h5hSeLQilMGjFurhA5llZZWmVpNaVBF5FD5LzaIyLH0qpXQ2Fp1QtTzlnyUoQ8xmqHnCM0ljmPrXL97JHz6vJTLYTIIXJeDSznwSZ0oImRxakmDT5+xKutTSqUQizJyJGRIyNHRi54MIt4AkQOkfNqTogcGTmvhkJGzgtTaBZH3mSoPklGbjzEobEcKo5yFSnEkj1yXkPGxEKIHCLn1YpyHmxSyOKQkUtj0oiRXSUjR0aOjBwZOa+J84kKBYvc3t6eub29Havu1taW+e6778zFxcXo98vLy2Z3d7fTZUnllpaWOh1jC6dwpxFj0qgEIPAR+dA7xiHv/mPcNSJyvbpQ9INK6ZOh/VHA5twnS4ljjLE1RixzvkmW6w8dX8nIhQ+1wSLnVkH2AZ2dnZnLy8tK8LrKmz4fIvdAI3TiyHnSQOTCO3kqZyhFAEL7Y4zJf8ibq1LiGGNsjRFLRC7CtpXAZEc1Rv76x1SGys71iCpyp6en5u7urpI3RO4hFincbSByYV8hk0occx9sShEARI6lVT3Tho6viBwi19ncnAOiitz29rbZ2dkxi4uLlcjppdX19XWztrbWqb5k5MjIFZWRm/G7RkTucfgLnfzJyKVxk0xGjqXVTlIzpcLRRE7E7fr62hweHr5W1aurK3NyclItuXZ5IXKIHCLn9JiM0/+IHCJnCYTuq0opSx4q5WTkyMh18aK6stFETh56kAcamrJuOlvnW2mpXN/XB5/+0PfQ0XGlDDahA40Aef+tD4N59j1BaCxLiaPw++pnX/bFOPhxoXGUC0ghlqksrQ7VJ0uJo7SnFGI5VBzl+lOIZQrbj4YeW+fn54381/cVReQk43Z+fm6Oj49r69H296bKk5EjI0dGjoycJoDIPdIYKpNTSmY1FZEbKo4xxtYYN1epiNzMP+xwdHRk5ubmzObm5miUkd/JUqt9HRwcVHvnurwQOUQuxmCTwuQfa9LIebApRQBSyOJIexpKAEqJY6w+GbriMVQcY4ytiFwXo5le2SgZuWlVD5FD5GIMNojctHpot/OWIgCIHE+t6paPyIV9KgAZuW7jaF1pRG4Cw1IEIHSgGfLuH5FjaZWl1fpBaqhMTilCTkYujW9bQeQQuUYCDDaPaBC5sDtGIclgEz7YlNInyciRkSMj90ggNOHB2Bo+tpKRIyPn1YqGuvsnI+DAECoAACAASURBVEdGjowcGbk6AqkIQOiNcs5jq8QFkfOaQqdaCJFD5LwaWM6DTehAQ0bOq4m0FiIjV0aWvJQ4srTK0urYoJXxZ3Qicohc6wQsBRA5PrTSq6FMKFSKALC0ytIqS6ssrYaOhzGPR+QQOa/2hMghcl4NBZHzwhS6HDfkzVUpQk5GjowcGTmv4SqsEB8/8sAvNAOQ86Qh1x86cbC0GtYPYx0dGkepRwqxDO2Pch0598lS4hhjbI0Ry5xvkmP0yVT2Oub8GZ1k5MjIec3TOQ82KUz+sSaNnAebUgQAkWNplaVVlla9Js4nKoTIIXJeTQ2RY2nVq6GwtOqFiYxcOR8JFBrLnMdWMnJe3X3qhRA5RM6rkeU82JCR8wrx1AuRkXtEHDr5y5mG6pOlxDFWljw0lkPFMca2FURu6sOm1xsgcoicV0PJebApSeRCJw0EIPzDnVlaZWmVpVWWVr0mzicqhMghcl5NDZFLY2kVkRt+SQ6RQ+QQOUTOa+J8okKIHCLn1dQQOUTOq6GwR84LE0I+vJCztBr+iQAsrXp196kXQuQQOa9Ghsghcl4NBZHzwoTIIXK2oeQ8tiJyXt196oUQOUTOq5HlPNiwR248xEPFspRN8iytsrTK0mp5S6s531whcogcIudBIJUPrcx5sEHkHhsacSQjR0bugQBjq8cE1FIEkUPkvFrRUFkcqVyoAJCRIyOnCYROHGTkyMiRkSMjVzdxDjVPInKIHCLnQSB08pe3QADKEADiWEYcU+mTQ03+MW6SS9ojl3OWPFjk9vb2zO3t7dhUuLW1ZVZWVoz+2/r6ullbW/OYMh+L8F2rDyxCJ46cG2iMwYaMHBk5MnKdht6JhUMz5DEm/5KW5BA5HiQL7Z3BIudWYGNjw5ydnZnLy0tzfX1tDg8Pzc3Njdnf369+3+WFyCFyiNx4j8lZyksRgNAbK4kocWSPnO3ZiBwi18WL6spGFbnT01Nzd3dndnd3q2zc8vLyKAsn/15dXa0ydb4vRA6RQ+QQOU0ghewqIsfSqm6ToVKOyCFyvk7UVC6qyG1vb5udnR2zuLhYiZwWt6OjI7OwsNBpeRWRQ+QQOUQOkasfvocSgFIyq0I1BSkfKo4xxtYYy+TsPw7VOGOiiZxeSpVqIXIPwUmhkYbeMcp15DzYpJDFSWXSGDKWpQhACpM/cUxjbI2xTJ7z2IrIjUvYULGMJnJ1S6kxllb7uuoHn/7Q99DRcaUIQAyRe/+tD4N59j1BaCxLiWOMSUPOMVQsQ+MYY9KIcXOVisgRxzKW5IaKo/SFFPpkCsmOocfW+fl5I//1fUURuaurK3N+fm6Oj49H9ZD9cvI0Kw87DD/YxBC5oe40YqT/Ebk07hrJyD3GIec+WUocU8mS5zy2xri5KknkhoplFJGT/W9zc3Nmc3NzbMaQPXP39/fV7+xHknQxTvbIPdAKzQDkPGkgcuM9JudYliIAof0x1t3/UJNGKXGMMbbGiOVQcYwxtiJyadwkRxG5LnLWpSwih8jFGGzIyKUx2JQiAIgcT63qHhV6c4XIDb9qFUPI5RxDxRKRm2CWpQhA6EAzZANF5MjIaQIp9ElEDpFD5B4JhPZJlla7pLfqyyJyiJxXKxrqTgORQ+QQufouOlSfLCWzytJq+PdYs7SaxmoHIofIIXIeBLhr9IDUUqQUASAjR0aOjBwZubrhbqibK0QOkfOaoYdqoGTkyMiRkSMjV0eglJurnMdWMnJk5FoFgocdHhCFZgDYI8f3OurONtTEQUbuMQo598lS4hhjbJVzhMZyqP4Y4yYZkUPkELlWAohcjMEmdDOu1KGUu3+5lqEmjlIEIPTGKsbkTxzL6ZND9ccYYysih8i1agwZOUQuxmCDyKUx2CByZOQsAfrkY1tA5Pj4kVYZainAHrkJgEoZbEJT/0Pe/SNy4w0051gicogcIvf6hIPIIXKIXAOBUiYNubzQpZycJ39EDpHTBFK4uQrtjyytGpNCHGOMrTFiicghcogcItfaBhA5HnbQjWSoiaOUmytEjo8f0f0pdHwdqj/GuEmWc4RKOfuPW6fw1gIsrbK02tpIWFotZ2P1kLFE5FhaZWmVpVWXACLnNQVPLITIIXJerSjnu8bQO0YBxGDj1UwmFkLkEDlEDpFD5MLHUvcMiBwi59WqEDn2cXg1lAmFEDlEDpFD5BC50JH09eMROUTOq1UhcoicV0NB5Lwwhe6rkjcZqk+WIuTCMIX9jkPFUa4/hViy2uE1ZLC02hdTKUtyOU8aMQabUuIoLHKOZQqTRoxl8hQmf0SunO0OiBw3yX0dxR5HRo6MnFcbynmwQeTGQzxULBE5llZZWmVplaVVrym3UyFEDpHzajBDTf5k5MbDQ0Zu+I+SISPHx4/oXhnaJ3MeW4VD6I0yS6teUzBLq30xhTbQGMs4MfZxhA40Qy7jIHKInCaQQp9E5BA5RO6RQGifROT6GsrjcVEycldXV+bk5GR01rOzM3N5eWkuLi5Gv1teXja7u7udasx3rT7gCp04ELnhszgx4ijnyDmWLK0+Dn/EkT5pWwMZOfbIdRKjmsLBIndzc2P29/fNwcGBWVxcHL2FiNzt7W1nedN1ROQQOTJyZOTIyNUP80MJQClCnsrN1VBxjDG2yjnIyD32z6FiGSxyp6en1VVsbm6OjTaI3AOOFNLGOd/9xxhsQgeaVOJIRi580ogRy9AMOXFMI46IHB8/oqUl53kyWOSOjo7M9fX1iMfCwoI5PDx8bWl1fX3drK2tdcogkpEjI4fIkZEjI0dGro5ACjfJMaR8qCxOjLGVjNx4yxwqllFETuTNStr29rZ59uyZWVlZGV2h3UMne+e6vBA5RC7GYENGLo3BppQlOTJyPOwQM5Mz1OQfY2xF5NIYW4NFzl1alQydFjt7mSJ4Ozs7Y/vo2qROKtf39cGnP/Q9dHRcKQIQI2X8/lsfBvPse4LQWJYSxxh3/3KOoWIZGscYk4acIzSTk4rIEccyNskPFUfpCyn0ydD+KNeRe5+cn5838l/fV7DIyV44WVqV5dQK6MbGaw8+SEbu/PzcHB8fd6onGTkycjHuGhG5NO4aycg9xiHGzdVQmZxS4piKAAwVxxhja4ybq5JEbqhYBoucBHJvb696QlVedi+cu3fOfarVx+gQOUQuxmCDyCFymkDoxJHK3f9QkwYiN96fQqV8qDjGGFsRuTTG1igi5yNlfcogcohcjMEGkUtjsClFABA59sjpHoXIhX0mYOiNVSqZVanHUFKOyE0wzFIEIHSgGbKBInJx7/6HjCUix9KqJVDK2CrXEzq+DjX5xxhbycilcZOMyCFyXsnSnAcbJo00BhtEDpFD5F4fbnMeWxG5NMZWRA6RQ+Q8CJD+94DUUgSRQ+QQOUTOJcDYGj62InKInFcryvmukYxcGneNiBwih8ghcoic15TbqRAih8h5NRhErozPrJJgDxVLRA6RQ+QQOUTOa8rtVAiRQ+S8GsxQk79ULlQAyMiRkdMEQpdyeGqVp1Z1e+JhB55ate1hqHkSkUPkEDkPAqGTv7wFAlCGABDHMuKYSp8cavKPcZMs5wi9UWZs9ZiAWoogcoicVyvKebAJHWgEEIONVzOZWCg0sxpj0ogRS0QOkSMj90ggdHxlbA0fWxE5RM6rFSFy7JHzaigTCiFyj3BCl+PkTEP1yVLiSEYufNtKjJsrRC50ZDUGkUPkvFrRUJNGjPR/6B1jjCxOKpMGAhCeXSUjR0aOjBwZubqJc6h5EpFD5BA5DwLcNXpAailSSiYHkUPkEDlEDpHznBP4rtUHUKETR87LOGTkxjtLzrFE5FhatQTIkj+2haGyODHGVpZWx8fnoWJJRo6MnJdWD9VAYww2TBppDDaIHCKHyL0+3OY8tiJyaYytiBwih8h5EGBp1QMSS6vekMishn32mIAupU8icjxI5j1wNBRE5BA5rzaU82BDRi6Nu0YycmTkyMiRkXMJlCLkcl1DzZOIHCKHyHkQYLDxgERGzhsSGTkycraxDDX5x9i2wtJqGjfJiBwi5zX55DzYkJFLY7AhI0dGjowcGTkycl5TbqdCiBwi59VgEDn2cXg1lAmFEDlEDpFD5BC50JH09eOjiNzV1ZU5OTkZnf3s7Kz6eW9vz9ze3lY/r6+vm7W1tU5XwMePPODi40fCPreKjBwZOU0gdJk8tD9KXVhaZWnVtsmcb5LlGkLH19D+GGOOzL1PBovczc2N2d/fNwcHB2ZxcXE0Xl5eXprr62tzeHhobBkreL42h8ghckIgNJMTOtBIHRhsfHttc7nQOMaYNGLEEpELu7FKJY6pCAAix2pH6OgaLHKnp6dVHTY3N8fqItm45eXlURZO/r26umpWVla864zIIXKI3Hh3IZMzfCYHkUPkdK8M7ZOIHCLnLUUNBYNF7ujoqMq82dfCwkKVhXPFTcrJ37osryJyiBwih8hpAilkVxE5RA6ReyQQ2idZ7QjVOGOiiJwWtO3tbfPs2TPz4sWLsQwcItc/WKETR+gdo9Q857vG0IEmxnJcKss4Q8aSpdXHMSDnPllKHFPpkzmPrTGWyRG5/m5gjwwWOXdp1QqbZOliLK32vcQPPv2h76Gj40oRgBiTxvtvfRjMs+8JQmNZShyFX86xDI1jjEkjhpSH3lgRx/AN8jHimIrI5Ty2xuiTJYlc31jOz88b+a/vK1jk9EMNVcfY2KgefPjss8+qJ1Z52GH49f8Yk3/Od42I3PjwMFQsS8nkpCJyxHH4sTWGlA8VR6l7Cn2yJJEbKpbBIieNoeljRmSZ9f7+vppFtra2Oj3oIMewR+5hAg6dOBC54TfIx4hjjElDzjHUYJPCpBEjkxPaH4kjGTl9azVUf0Tkxm9wc54no4hc33Rg23GIHCIXY7AhI0dGThMIzQAgcjzsoNtTqAAgcmVkVoe8SUbkJthkKQIQOtAM2UARuXLuGsnIPcYy5z5ZShxTyZIjcohcW1Kr7e+IHCLX1kaqv+c82JQi5CzJpbEkR0aOjBwZuUcCoeNraIY8FSEfcp5E5BA5RM6DAIONB6SWIqVkchA5RA6RQ+TqhruhEh6IHCLnNUMP1UBZWmVpVRMIvfuXc4VKOSKHyCFyiBwi56UOPLVqMYVOHDnvx0HkEDlErn7AHOrmqpTMaipLckPFMcbYKucIvbkKvbFKJY4srTaIHU+tPoBB5MIyAKEDTYwsTow4yjlylvJSBCC0PxLH8Mm/pD6JyPGwg2duq7EYS6ssrXq1oZwHG0RuPMRDxRKRe4wDQs5nO9rWMFR/JCNXzmoHIofIIXIeBEj/e0BqKYLIIXKWADdXj20BkSMjFzq6InKInFcbynmwYdIgI6cJhEo5S6thWx0kFvRJRM4SCO2PbFt5eJ7gJ19++eWPS0tLXhP6UxZij9wD7dCJI+dlnBjpfyYNRA6Rizdyl5JZjTG2yjlCx9ecb5JjSDkiF943ETkycl6tKOfBBpFD5BA5r27uVQiRG8eEyIXtd0TkvLrdxEKIHCLn1YoQOfZxeDWUCYVKEYDQDHmMLI6cY6g+WUocycgZk0IsEbnQkZWl1YkES8nkhN4xDjlpsLQa9+5/yFimMGnI9YdOHIgce+R0rwwdX4cS8hhjK0uraax2kJEjI+d1O5DzYFOKkJPJSWOTPCKHyCFyjwRCx9fQG6tUMqtD3iQjcogcIudBgMHGA1JLETJyj4BCszhDThqlxDEVAcj5JpmMHBm51pmBp1YfEIVmAHKeNGKk/0PvGGMsx8WIIxk5MnJ60BxKABC58akrdHwdKo4xxlZEDpFD5FoJIHIxBhtELo3BphQBCL2xQsjTEPJUbq4QOR4k81SBxmIsrbK06tWGch5sEDlEThMIXSZH5Ngjp9sTGTk+fsS2h6HmyWCRu7y8NBcXF6N2vby8bHZ3d03T772s4b8KsbRKRo6MXNxlHDnbUIMNGbnHWIZO/sQx/OljMnJ8/EhMIR+yT0YRudvb20re9EtEru73iFwXAogcIofIaQIpZFfJyJGRiykAQ91YxRhb5RyhfTI0Q56KkCNyDW5DRg6RizHYhA40UgcGm+43IO4RZOTIyFkC9MnHtoDIsUcudHSNkpHTS6vr6+tmbW3ttaVV+/suFUbkEDlEjowcGbn6UXMoAShFyFPJ5AwVxxhjKxm58b45VCyDRU5fxtXVlTk5OTFnZ2djV9f0+zapQ+QQuRiDDXf/aQw2pQgAS6ssrbK0+kggdHxltaPNhNr/HlXk5O22t7fNzs6OWVxcHHv3pt9PqqJUru/rg09/6Hvo6LjQBionSqGRxthY/f5bHwbz7HuC0FiWEkfhl3MsQ+MY4+4/Rp9MReSG6pOlxDGVjNxQcZTrTyGWKcyRQ4+t8/PzRv7r+4oqcpJ5Oz8/N8fHx69l5Op+31ZpMnJk5MjIjfeSGCI3VPqfjNxjLIlj2EdWxBDyVERuqP4YY2yNcXNVksgNFctgkTs6OjLX19ejEerg4KDKxjX9vk3e9N8ROUQuxmBDRm681w012CByiJwlQJ98bAtD9ccYYysil8bYGixyXcSsa1lEDpGLMdgwaaQx2CByiBwi9/osiMjx1GpXN3LLI3ITCJYiADkv4yByLK1qAin0yVT2yA0lAKUIOUurfCCwHltynicROUTO62ZgqEkDkUPkELn6LjpUn0Tk4vbJoeIYY2xlaTWN1Q5EDpFD5DwIsCHXA1JLkVIEgIwcHz8SM5ODyLG0Gjq6InKInFcbynmwSWE5LpVlHKnHULFE5Ngjxx459si5BLhJ9pqCJxZC5BA5r1Y01OQfI/2PyKWR/kfkEDlEDpFD5Lym3E6FEDlEzqvBIHKk/70ayoRCiBwih8ghcohc6Ej6+vGIHCLn1aoQOUTOq6Egcl6Ycn5CrhQhl0ClsN8x57FVGIaueLC06jVksLTaF1NoA5X3TaGR5jxpsLQ63npzjmUpApDC5C+tYigBKCWOiBwfP6JH15zHVjJyZOS8PHeoSQORQ+Q0gRRurhA5nlqNKQA5j61k5MbH56FiicghcoicB4EUMqtSzZzvGkvJ5CByiBwi90gg9OaKsdVjAmopgsghcl6taKg7DTJyZOTIyNV30aH6ZClCztIqS6sxhXzI7Q6IHCKHyHkQ4K7RA1JLkVIEgIwcGbmYAjCUkMe4SWZplaXV1plBLHNpaam1XF2BUiaNGHeNOS/HxRhsQlP/UgdErlc3HDuolD6JyCFyiBxLq3Uj4lBSTkaOjJzXDD1UA0XkWFplaZWl1ToCpdxc5Ty2kpEjI9cqEGTkHhCFZgDIyP2+ta21FShl0pDrHGriICP32Mpy7pOlxDHG2CrnCI3lUP0xxk0yIofItc2dBpFD5GIMNiytpjHYlCIAoTdWMSZ/hLyc7Q6IHB+23ipDLQVYWmVp1asN5TzYIHKInCYQml1F5Ngjp9sTGbmwFY/Q/phKZnXImytEDpFD5DwIMNh4QGopQkaOpVVLgJurx7aQ800yS6tp3CQHi9zl5aW5uLgYXc3y8rLZ3d2t/r23t2dub2+rn9fX183a2lqn2YClVZZWWVod7zKhd/9D3jUicogcIvf6FIjIsbTaSYxqCkcROZE1K2/2PUTwrq+vzeHhobm5uTH7+/vm7OysU30ROUQOkUPkNIEUMjksrbK0qttk6M0VIofIdRKjpxQ5ycZJds5m4eTfq6urZmVlxbvOiBwih8ghcohc/ZA5lACUklkVqilI+VBxjDG2yjlCb67YtuKtRI0Fo2Tk9NKqXUJ1xe3o6MgsLCx0Wl5F5BC5GINN6EAjdWCwCR9sShGAFCZ/lsjL6ZOIHBm50NE1WOR0Ba6urszJyUm1hIrIPZBJQQBCU/9DThqIHBk5MnJk5OoIpDC2Sr1Cx1dEDpFLSuSkMtvb22ZnZ8d89NFHwUur33zzjfn+++9Dr5HjIQABCEAAAhCAQJIE5ufnjfzX9xU9I3d+fm6Oj4/N6elp9cRqyMMOfS+K4yAAAQhAAAIQgMAsEAgWOdn7Jk+n2tfBwYFZXFys/inZufv7++rnra2tTg86zAJ8rhECEIAABCAAAQiEEAgWuZA351gIQAACEIAABCAAgf4EELn+7DgSAhCAAAQgAAEIDEoAkRsUP28OAQhAAAIQgAAE+hNA5Pqz40gIQAACEIAABCAwKAFEblD8vDkEIAABCEAAAhDoTwCR68+OIyEAAQhAAAIQgMCgBBC5QfHz5hCAAAQgAAEIQKA/AUSuPzuOhAAEIAABCEAAAoMSQOQ88F9eXlbfUrG7uzsqbb+K7JNPPjFzc3Nmc3Oz8UzyLRfymlTGoxpVEanLxcXFqPjCwkL17Rnuy9bPfjiz7/lzLLexsTGq9htvvFF9s4j7ku8Btt868hTXKN81LG1GXpM+DPvm5sY8f/68ts5d6xnzXF3fO3Z5+aBx4VcXy9jv1fV8Ure2Pu97ThkbXr58WRVvaru+5+pbzh1TlpeXx8a6uvNqBk3jmx6DYjBz6/nuu+9GGVPd6wuta1M9Y84DfWPddJwer9rGLHsOGXftFwDUzTcy5r548WI0P+nyfevv1lN/AUHfc9YdF6OuMevTdi5Ero3Qf8lTk8j5iFLMDlwnlXWXMGsid3Z2VmEIHYRjsJQYybedWMGWOumbAP0eMeUr5rk8usVUi0j7FVlaXV0d9Bth3Mko9kW7k+GzZ8+e/HrdMaXrJOYjcjG4hdazTx36xL+pnp999llVhRg39H2uZdIxIki2r7njl897+Yicz3nayoTWs+38TTctkjBZW1vrc/iTHIPIeWCelJHTnVMm0v39/bEzimDIQHd3dzf6KjN9J1mXudHl3bvjSSJnvxJNGp28387Ozujr0jwuM9siMvFYkbN8fvOb35iPPvqo4iBfEyd3bjbzJcyFq+2YdhASADp+6+vrVbbEfs2cjYW+467LXkwaCHUGRuL03nvvVfUSaZGbBZ2V0e/j8/tSRE6u2zLXE58VBpvBsv2o6fe2Qdf1MYm5lSbbHuQ97bnlWMmknpycjPqFzaxqcdHn1v26rU72pG7bs+34KTtjnXjYeriSZuurxz1dpmkMsmXsdbkxlN83jZ/2GLeeelL3GUelj8nLvrf0b7nhkn6nVzZsXX/xi1/Uxr8tNk31/Prrr0cip8cB+aWOu/5qS6mjjFO+Gf62ujX93RUknbjQkqbFVv/e/vztt9+OmMnYKH3K3tDaMjLevf3226M46Kyay8UdX3U99Xin244eK+U9JbYSZ+m/sirjvrcd8y1rYaRX3OxXkA6VMfeJKSLnQclNldtDpAHqAU0LgmRh3nnnneru2jZO6ay2wVnBk8ahhUKWkqT8F198Ubus5NbFNj6diZLOJhPQtNLOHsietIgWOYmBdNxf/epXlZTZyVd3ej3QNsmP/r0esOT3Iog622bjrC/aDrx6WVXH3pa1v9MDtgxeb775ZlV/nWmUY0RQ634vGb9SRM4O1j/96U/Hlp0n9SOZnN3+JbzkmLo+ZpfaReb08o+Ni57M3b9rKZEbBZttlXaoZa+pTrqd2L465CQxaWm1i8gJC7vk7I5BmlkTl6bxs07kbL+xY7DPOKrbj62f7Xda7PU1h2bk3HrqGxO3rUmmzt7E6wx+UxuOOchOWlrtInIyNtl5R+akJpGTMVquUV+vOz7K+7pbK7TIybEinDIW67L2RlB4yu9F3GwW1IqdvLf9nngZN9ytN+62ADJyMVvbQOfyzci5d4g269M0GIoQ2H1UTXLoXnJTRk6/t76j8Fn6HQhrtLfVe+TsHZwrNe6/rfy5sdEDmp1cdaeuk/pJe3Xkfezdfl3s3HrZ+sh767tiO6HI9dX9XgazUkROD8ruwK0nwrrskNv23QlK/m4nGvs3+283IyRxlaxMk8hJHPTSr0wMdsBv6vO6P1qZkPexE5L87vPPP2/doxat89RsHbE3Q1Ys2pjba3V56H7jZuT0xGpXDprGTy1yen+wleamGLtLmTombl9pit0kkdPjjs6ouWNEXSa3rq0JE3ccl2uf1IZjtQM306WFzFfkfvvb35q//OUvI/ly2emMnI25LlOXYXMz1HXjc10m14657pJvXZu0bVEnBHxErm1lJlZsfM5DRs6Dkq/IWcOXU9al6t3BS0Subg+QOwnoKiJyrwdMd0Cd6dIPEbgDtx24JNVuBxW9JNqUkfPdo6hrafccvXr16rWHZhC58XjWibKVc5/sUJ3INe2zc7OmOiPkk5ELFTk3AyXZCxH4p777d9u0/rcP81gi1zR+1mXkdKupkx/5u1v32CLXNHU0jRH6/eva2iSRm/ZeUZeh/vdTiZzw1HKslzot67pYT7qBnabIeajDkxVB5DxQ+4pcXSq4bkDR6+/yd3cjfB+R00urdjKcxaVVX5Gz0ibl7TKpjrP8LEtAktp3BzJZtp60l0niJ5kcWVbXywU2A6OPbRI5uz/HfYij6fcyCZSQkXMHan1NPlLhipz0i7o+ZmMty+L2aWY3IyRCNSkjJ0uJ+tz6IQGfjJxbN7305zEsRStSt6dLrl3alL650culdXvk9NKqOwb5ZOSaxs82kWuKceoiZ+VMZ0DrrqXp+qI1gP/K+tn66OVgySDX3XDY5Ux7E2zHSJ3Jk+P0+NqWkfPJRjdJu97WoLkgcjFbSebn8hU5fUcpl+xuxq5bTpCGZjd226W8NpHTywt6b429m7GbTGUj/awsrbpi1ba0au/+3GVRGw/hKi+7Z1GkTmeG3E3xIm36pe8s9T45N+tgH3awe0F07O3ELud1M7z2/fXvcxe5uj2EVsxkL5veLK6FzV1Cqxu83T6mpctOpHpzu8Tf7q2xbaJuiUz3X51B8BE5NwMh7UvEUm4UJn1kTezh1M2Cuh9pZK9RP0TV9LBD0xjkI3JN42ebyNm20DaO9snI6XP7xsQnI2elWM6v25rbJvQePvf6YrYDd/lWt2VdV/0Ag+5n9mdZq39oHwAAClNJREFUdbDzk32YpO5hh7qlVffa5d9uMqJJ5HQd9dwbQ+RS2MfaFmsycm2EOvxd31HmPql2uGyKQgACEAgmwPgZjDDrE+iHFORCJiU0sr7QKVQekYsI1b2j9L2Di1gFTgUBCEAgSwKMn1mGLWqlfT7cPeobFnIyRK6QQHIZEIAABCAAAQjMHgFEbvZizhVDAAIQgAAEIFAIAUSukEByGRCAAAQgAAEIzB4BRG72Ys4VQwACEIAABCBQCAFErpBAchkQgAAEIAABCMweAURu9mLOFUMgewL6M/bkYiZ9TVqsi637BpFY5+Y8ECiZgO6vQ36vcKmMEblSI8t1QaBgAu6Hu8onyk/6to0YKBC5GBQ5x6wR0N+SI9fufl5cDB6z/plziFyMVsQ5IACBJyUw6VP6pSJ137igvxhdylgxs19vZ78tQ3+qvf6mguvr65Es6s880xkG+3VKUvaXv/yl+eabb0ZfIt7ne3qfFCpvBoEpEJC+KN/M4n77je2D9i31567qb3DQH65vv4XF9lU5Rr7xRX/TjvuNErMgeYjcFBoup4QABKZLYNLSqv7eYf29kZ988snYF9Jrkbu9va2ES76OR3/3qnwl0draWpVFkK8eqsv6aUGUn+WrlNyvJZKvynNFcrqEODsE0iDQlMnW3+Hqfg/1JJGTq5L+pb8H2JU1/Z5NX+uVBp04tUDk4nDkLBCAwBMSqPsuU9knJ9Llfr+iHcg///zzRpGT7xGVY3Wmzj2Pnhzc73a0WTxX1nQ9WZp9wgbCWyVDoKndu7/X/W2SyK2urlbZPZ2pc8cD2w/ffPNN8/z581FWPBkokSuCyEUGyukgAIHpE3AHbv3vpxA5vVzkZuS0FNrJRpaWRCR3d3enD4d3gEBCBNz+aKs2TZGTG60XL14YyahLhnxzczMhIvGrgsjFZ8oZIQCBKROYlJGz+2hk8LZLq7IkKsfc3d1VMqWXSpv2zumlH7uUa5dW9eQkP9tsYN3yqfx9bm7O2EzClNFweggkRUD6zhdffDHKiolkyb42+Z3tN3pLg1Reb4/Qxzdl6ur2wYkoyk3Ve++9Z2RrQ8kvRK7k6HJtECiUgLtHTu68dbZLf/m23kRd9/BCk8hZCRSEMuHoyciKoPxNHnaYJHKuBBYaEi4LAo0E6h4O0v1LDjw4OBgJl/6b9G27h7VJ5HR5e7Ml72mPKz00iFzpEeb6IACBQQnwtOqg+HnzGSUwC0+r2tAicjPayLlsCEDgaQhM+viFp6kB7wKB2SMg2Xed5SuZACJXcnS5NghAAAIQgAAEiiaAyBUdXi4OAhCAAAQgAIGSCSByJUeXa4MABCAAAQhAoGgCiFzR4eXiIAABCEAAAhAomQAiV3J0uTYIQAACEIAABIomgMgVHV4uDgIQgAAEIACBkgkgciVHl2uDAAQgAAEIQKBoAohc0eHl4iAAAQhAAAIQKJkAIldydLk2CEAAAhCAAASKJoDIFR1eLg4CEIAABCAAgZIJIHIlR5drgwAEIAABCECgaAKIXNHh5eIgAAEIQAACECiZACJXcnS5NghAAAIQgAAEiiaAyBUdXi4OAhCAAAQgAIGSCSByJUeXa4MABCAAAQhAoGgCiFzR4eXiIAABCEAAAhAomQAiV3J0ubZkCWxvb5v7+/uqfltbW2ZlZaX6eW9vz9ze3lY/r6+vm7W1tdE1bGxsmOXlZbO7u1v97vLy0lxcXIz+rv8W88Jvbm7M/v7+6JRnZ2djdbL/ODg4MIuLi9U/r66uzMnJyWvXcHp6al6+fFmVWVhYMIeHhzGr+hoX/R62TlLojTfeMMfHx6P3tvWy16DL2kLTqu/R0ZG5vr6u3ubdd981m5ub1c+alRtbaSd3d3dj16DP415fTMgx2q7Up+k8MevKuSAwCwQQuVmIMteYFAERMHmJpMnPIjYiFfKzTOgiN1aeRJrszyJ2Inla5PS/p3WRIgi/+c1vKkmTn+UldZCf5+bmKvHQdbc/i0yI/FgZ1dc6rbrKeUVyrCCKLIgcSR3k52fPnlXSrOtuf/7iiy/Mzs7OSEZ1HUWq5GUlK1b9JbaffPJJxdPGWWRSXiLPVpp13e012XYjZUU8z8/PR2InDET+9I1AjDrHarvCU0RUrttKs75BiFFXzgGBWSGAyM1KpLnOqRP4/X+8anyPj//wZu3fZPJ+/vx5NQG7k6/8e3V1dZStk0k0psjd/flfGus798Hfav+m6yAZQp2Fk3/ryVgESYucez1dA9I00cv7Nr1sHebn58dER+ThxYsXYxlBEaQmkXOv1avu//sn9cV+/WPj4bYOn3322Uh0pLArkrrdyN/df3dl/cf/9T8a6/Tv//bX6G3Xrd8k9l6sKQSBGSaAyM1w8Ln0uAT6iJzOTLiTmytCdSKnl1bdpdi2q+sjclo2XXFzJ2O3/nopTeqmlxHb6ip/7yNyVsC+/fbbMXFzxUfO3yQTLnefulZlOoqczqq54ubWoa7+eim2a1voI3IhbVdnRAVVV/H0jgEFITADBBC5GQgyl/g0BLqKnF4+rZvM2kROX1Wf5amuIqeXT+W9+4iczXi51+4Toa4ip2XBzcB1ETm9rOlTz1GZjiKn36ePyIkMyXK2vGSJvstSZVeRC2277r5LqbPeK9qJM4UhMOMEELkZbwBcfjwCXUXOXa7rurTq1rzr8lQXkXP3YFmRC1la7VrfLiKns0VSV7f+vkurddft3WI6iJwbe7f+bUurbsbOPb6tzl1FbhptVz980lZf/g4BCDwSQORoDRCIRKCLyMlE6GYgZPKVPXDuww62epOW+PoIh6/INWX7RD5kD5z7sIOtr5tRdDNkenO+Twh8RU5z1OfVzN2lPSlXJ5ZBDw14ipzmaOvrMnezgm5G0b3muuubxLiLyMVuu12l06etUAYCs0QAkZulaHOtUyXgK3L6YyJshazU1X0kQ91HYUgmTJ52tB9bIefR2TGfC/UVOXdvm5xbP01r38uKlt6rJX/TH4WhH0zoWl8fkatbsrMfG6I/rkV/lIj+yBepr/2ojz7Lv2PcPUTO/QgZOd7uHWz6WBL34Q67H07HqevHj/iKXKy2Kw9zTPtjaHz6AGUgUAIBRK6EKHINSRDwFbkkKmuM8RW5VOrrI3Kp1LWqh4fIpVJfX5FLpb7UAwIQeCSAyNEaIAABCEAAAhCAQKYEELlMA0e1IQABCEAAAhCAACJHG4AABCAAAQhAAAKZEkDkMg0c1YYABCAAAQhAAAKIHG0AAhCAAAQgAAEIZEoAkcs0cFQbAhCAAAQgAAEIIHK0AQhAAAIQgAAEIJApAUQu08BRbQhAAAIQgAAEIIDI0QYgAAEIQAACEIBApgQQuUwDR7UhAAEIQAACEIAAIkcbgAAEIAABCEAAApkSQOQyDRzVhgAEIAABCEAAAogcbQACEIAABCAAAQhkSgCRyzRwVBsCEIAABCAAAQggcrQBCEAAAhCAAAQgkCkBRC7TwFFtCEAAAhCAAAQgYEXu/xpj/js4IAABCEAAAhCAAASyIvD//j9JsdNAvme3ZgAAAABJRU5ErkJggg=="/>
          <p:cNvSpPr>
            <a:spLocks noChangeAspect="1" noChangeArrowheads="1"/>
          </p:cNvSpPr>
          <p:nvPr/>
        </p:nvSpPr>
        <p:spPr bwMode="auto">
          <a:xfrm>
            <a:off x="3057236" y="216538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342586"/>
              </p:ext>
            </p:extLst>
          </p:nvPr>
        </p:nvGraphicFramePr>
        <p:xfrm>
          <a:off x="988146" y="1285730"/>
          <a:ext cx="7463127" cy="496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83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Answers to questions frequently asked about the TDC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publish estimates for “whole” places;</a:t>
            </a:r>
          </a:p>
          <a:p>
            <a:r>
              <a:rPr lang="en-US" b="1" dirty="0" smtClean="0"/>
              <a:t>We do not publish place estimates broken down by county;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-- “part” place: </a:t>
            </a:r>
            <a:r>
              <a:rPr lang="en-US" b="1" dirty="0" err="1" smtClean="0"/>
              <a:t>sumlev</a:t>
            </a:r>
            <a:r>
              <a:rPr lang="en-US" b="1" dirty="0" smtClean="0"/>
              <a:t> 155</a:t>
            </a:r>
          </a:p>
          <a:p>
            <a:r>
              <a:rPr lang="en-US" b="1" dirty="0" smtClean="0"/>
              <a:t>We do not publish population for unincorporated areas;</a:t>
            </a:r>
          </a:p>
          <a:p>
            <a:r>
              <a:rPr lang="en-US" b="1" dirty="0" smtClean="0"/>
              <a:t>Starting from 2018, we have 5 exclusive race/ethnicity breakouts, with two or more races in the residual “other” category;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  <a:p>
            <a:pPr lvl="2"/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09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 and Methods Used in Producing the 2017 Population Projections in Texas.potx" id="{CD9C10F2-0250-41FA-98E9-0BBA43F01020}" vid="{1EA27476-FD8D-498B-87C3-1E061BE160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and Methods Used in Producing the 2017 Population Projections in Texas</Template>
  <TotalTime>6549</TotalTime>
  <Words>645</Words>
  <Application>Microsoft Office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1_Office Theme</vt:lpstr>
      <vt:lpstr>The TDC Population Estimates and Projections Program Update</vt:lpstr>
      <vt:lpstr>The TDC Population Estimates Program</vt:lpstr>
      <vt:lpstr>Access the TDC Population Estimates</vt:lpstr>
      <vt:lpstr>Customized tables – Population Estimates Download Tool for the COUNTIES</vt:lpstr>
      <vt:lpstr>Access the TDC Population Projections</vt:lpstr>
      <vt:lpstr>Customized tables – Population Projections Download Tool for the COUNTIES</vt:lpstr>
      <vt:lpstr>The TDC Population Estimates Updates</vt:lpstr>
      <vt:lpstr>The TDC Estimates Program Surveys</vt:lpstr>
      <vt:lpstr>Answers to questions frequently asked about the TDC Estimates</vt:lpstr>
      <vt:lpstr>Comparison of CB and TDC Estimates</vt:lpstr>
      <vt:lpstr>Comparison of CB and TDC Estimates</vt:lpstr>
      <vt:lpstr>Comparison of CB and TDC Estimates</vt:lpstr>
      <vt:lpstr>Comparison of CB and TDC Estimates</vt:lpstr>
      <vt:lpstr>The TDC Estimates and Projections: Made IN and FOR Texas</vt:lpstr>
      <vt:lpstr>The TDC Population Projection Updates</vt:lpstr>
      <vt:lpstr>Beyond 2020</vt:lpstr>
      <vt:lpstr>Contact</vt:lpstr>
    </vt:vector>
  </TitlesOfParts>
  <Company>UTSA/IDSER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Methods Used in Producing the 2017 Population Projections in Texas</dc:title>
  <dc:creator>Helen You</dc:creator>
  <cp:lastModifiedBy>Helen You</cp:lastModifiedBy>
  <cp:revision>158</cp:revision>
  <dcterms:created xsi:type="dcterms:W3CDTF">2017-05-25T19:20:10Z</dcterms:created>
  <dcterms:modified xsi:type="dcterms:W3CDTF">2020-07-28T20:59:51Z</dcterms:modified>
</cp:coreProperties>
</file>