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22"/>
  </p:notesMasterIdLst>
  <p:sldIdLst>
    <p:sldId id="781" r:id="rId10"/>
    <p:sldId id="819" r:id="rId11"/>
    <p:sldId id="828" r:id="rId12"/>
    <p:sldId id="829" r:id="rId13"/>
    <p:sldId id="831" r:id="rId14"/>
    <p:sldId id="825" r:id="rId15"/>
    <p:sldId id="822" r:id="rId16"/>
    <p:sldId id="604" r:id="rId17"/>
    <p:sldId id="820" r:id="rId18"/>
    <p:sldId id="827" r:id="rId19"/>
    <p:sldId id="826" r:id="rId20"/>
    <p:sldId id="789" r:id="rId21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6"/>
    <a:srgbClr val="F5573D"/>
    <a:srgbClr val="DC5930"/>
    <a:srgbClr val="F0573E"/>
    <a:srgbClr val="8A4FFF"/>
    <a:srgbClr val="9966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0183" autoAdjust="0"/>
  </p:normalViewPr>
  <p:slideViewPr>
    <p:cSldViewPr snapToGrid="0">
      <p:cViewPr varScale="1">
        <p:scale>
          <a:sx n="140" d="100"/>
          <a:sy n="140" d="100"/>
        </p:scale>
        <p:origin x="14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619363"/>
          </a:xfrm>
          <a:prstGeom prst="rect">
            <a:avLst/>
          </a:prstGeom>
        </p:spPr>
        <p:txBody>
          <a:bodyPr vert="horz" lIns="96638" tIns="48320" rIns="96638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619363"/>
          </a:xfrm>
          <a:prstGeom prst="rect">
            <a:avLst/>
          </a:prstGeom>
        </p:spPr>
        <p:txBody>
          <a:bodyPr vert="horz" lIns="96638" tIns="48320" rIns="96638" bIns="48320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8" tIns="48320" rIns="96638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5940745"/>
            <a:ext cx="5852160" cy="4860608"/>
          </a:xfrm>
          <a:prstGeom prst="rect">
            <a:avLst/>
          </a:prstGeom>
        </p:spPr>
        <p:txBody>
          <a:bodyPr vert="horz" lIns="96638" tIns="48320" rIns="96638" bIns="483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38" tIns="48320" rIns="96638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38" tIns="48320" rIns="96638" bIns="48320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9413" y="1176338"/>
            <a:ext cx="10721976" cy="603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7305710"/>
            <a:ext cx="7680960" cy="9238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6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25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6204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4663" y="1176338"/>
            <a:ext cx="10814051" cy="608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7507121"/>
            <a:ext cx="7680960" cy="7224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2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61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781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0639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894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3371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0266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r>
              <a:rPr lang="en-US" dirty="0"/>
              <a:t>NAIP =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Agriculture Imagery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741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B753-C0B0-42B2-862F-CED4D1E6015E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C3CE-BCFB-4CA3-BA52-7BC35822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9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  <p:sldLayoutId id="214748374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nris.org/stratmap/address-poin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5" Type="http://schemas.openxmlformats.org/officeDocument/2006/relationships/hyperlink" Target="https://speakerdeck.com/texasnaturalresourcesinformationsytem/improving-3-d-buildings-into-realistic-objects" TargetMode="External"/><Relationship Id="rId4" Type="http://schemas.openxmlformats.org/officeDocument/2006/relationships/hyperlink" Target="https://www.tnris.org/stratmap/land-parcel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835" y="1098163"/>
            <a:ext cx="8168329" cy="29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Question Resolution Resources </a:t>
            </a:r>
          </a:p>
          <a:p>
            <a:pPr algn="ctr" defTabSz="914377">
              <a:spcBef>
                <a:spcPts val="1000"/>
              </a:spcBef>
            </a:pPr>
            <a:endParaRPr lang="en-US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>
              <a:spcBef>
                <a:spcPts val="1000"/>
              </a:spcBef>
            </a:pPr>
            <a:endParaRPr lang="en-US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>
              <a:spcBef>
                <a:spcPts val="1000"/>
              </a:spcBef>
            </a:pP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2021 Texas Demographic Conference</a:t>
            </a:r>
          </a:p>
          <a:p>
            <a:pPr algn="ctr" defTabSz="914377">
              <a:spcBef>
                <a:spcPts val="1000"/>
              </a:spcBef>
            </a:pP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June 10, 2021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96" y="4849921"/>
            <a:ext cx="341697" cy="341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6890" y="4820710"/>
            <a:ext cx="4561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@TexasDemography</a:t>
            </a:r>
          </a:p>
        </p:txBody>
      </p:sp>
    </p:spTree>
    <p:extLst>
      <p:ext uri="{BB962C8B-B14F-4D97-AF65-F5344CB8AC3E}">
        <p14:creationId xmlns:p14="http://schemas.microsoft.com/office/powerpoint/2010/main" val="321963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69FF5-790E-48E8-A5C5-294F8899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Hidalgo County (2010 CQR Example)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4E3D5-C0A2-4F76-B041-B3E1B164ED5A}"/>
              </a:ext>
            </a:extLst>
          </p:cNvPr>
          <p:cNvSpPr txBox="1"/>
          <p:nvPr/>
        </p:nvSpPr>
        <p:spPr>
          <a:xfrm>
            <a:off x="1828800" y="1205713"/>
            <a:ext cx="9322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from the Census Bureau: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reviewed the documentation that Hidalgo County provided in conjunction with the official 2010 Census records as part of our research to resolve their inquiry.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research found errors in the geographic placement of housing units/group quarters related to the legal boundary of Hidalgo County.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found a coverage error that resulted from a 2010 Census processing error.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9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69FF5-790E-48E8-A5C5-294F8899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Hidalgo County (2010 CQR Example) (cont’d)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7A2B8C-AD0A-49AE-ADDD-9BBD222B7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621" y="897486"/>
            <a:ext cx="8654758" cy="59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0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2769709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Jeff Jordan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Jeff.Jordan@utsa.edu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374438" y="6407150"/>
            <a:ext cx="817562" cy="314325"/>
          </a:xfrm>
        </p:spPr>
        <p:txBody>
          <a:bodyPr/>
          <a:lstStyle/>
          <a:p>
            <a:fld id="{2BC1FA3B-F0C1-4F58-90BE-DCC7501F4B28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42053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1" y="3172109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3556268" y="3342779"/>
            <a:ext cx="390195" cy="3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4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69FF5-790E-48E8-A5C5-294F8899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Question Resolution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4E3D5-C0A2-4F76-B041-B3E1B164ED5A}"/>
              </a:ext>
            </a:extLst>
          </p:cNvPr>
          <p:cNvSpPr txBox="1"/>
          <p:nvPr/>
        </p:nvSpPr>
        <p:spPr>
          <a:xfrm>
            <a:off x="1828800" y="1051965"/>
            <a:ext cx="93220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CQR operation accepts requests for review of the 2020 census housing &amp; population counts based on two types of cases: boundary and/or living quarters count.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 </a:t>
            </a:r>
            <a:r>
              <a:rPr lang="en-US" dirty="0"/>
              <a:t>— Correct inaccurate reporting or recording of boundaries legally in effect on January 1,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Quarters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Geocoding </a:t>
            </a:r>
            <a:r>
              <a:rPr lang="en-US" dirty="0"/>
              <a:t>— Correct the placement of living quarters and associated population within the correct governmental unit boundaries and 2020 census tabulation blocks.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 </a:t>
            </a:r>
            <a:r>
              <a:rPr lang="en-US" dirty="0"/>
              <a:t>— Add or delete specific living quarters and people associated with them, identified during the census process, but erroneously included as duplicates or excluded due to processing errors.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4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69FF5-790E-48E8-A5C5-294F8899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Question Resolution Program (cont’d)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E08B30-198F-41FA-B5D4-3C8AE91E0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965" y="932169"/>
            <a:ext cx="9631835" cy="53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1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69FF5-790E-48E8-A5C5-294F8899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Question Resolution Program (cont’d)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0DECD-D938-4A60-B4E8-9B4AEF9C7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41" y="929468"/>
            <a:ext cx="9629559" cy="540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1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69FF5-790E-48E8-A5C5-294F8899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Question Resolution Program (cont’d)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A59F9-7286-4D9E-96BE-B2BDB73E7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965" y="943296"/>
            <a:ext cx="9631835" cy="54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1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69FF5-790E-48E8-A5C5-294F8899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Bureau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4E3D5-C0A2-4F76-B041-B3E1B164ED5A}"/>
              </a:ext>
            </a:extLst>
          </p:cNvPr>
          <p:cNvSpPr txBox="1"/>
          <p:nvPr/>
        </p:nvSpPr>
        <p:spPr>
          <a:xfrm>
            <a:off x="1828800" y="1205713"/>
            <a:ext cx="9322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Block Housing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to compare to non-Census data counts (i.e., local CAD data, etc.)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TIGER GIS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 if administrative boundaries match boundaries legally in effect on January 1,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 if Housing Units were tabulated in the incorrect Census Block</a:t>
            </a:r>
          </a:p>
        </p:txBody>
      </p:sp>
    </p:spTree>
    <p:extLst>
      <p:ext uri="{BB962C8B-B14F-4D97-AF65-F5344CB8AC3E}">
        <p14:creationId xmlns:p14="http://schemas.microsoft.com/office/powerpoint/2010/main" val="29502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69FF5-790E-48E8-A5C5-294F8899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4E3D5-C0A2-4F76-B041-B3E1B164ED5A}"/>
              </a:ext>
            </a:extLst>
          </p:cNvPr>
          <p:cNvSpPr txBox="1"/>
          <p:nvPr/>
        </p:nvSpPr>
        <p:spPr>
          <a:xfrm>
            <a:off x="1828800" y="1205713"/>
            <a:ext cx="93220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Parcel and GIS Data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Codes for residential parcels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Fields indicating Year Built and Improvement Value (essential)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parcels and not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Situs Address vs. Physical/Mailing Address has implications for multiple units on one parcel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 of Occupancy Permits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proof that a Housing Unit was able to be occupied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Connection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be able to provide proof of occupancy at an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6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69FF5-790E-48E8-A5C5-294F8899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Natural Resources Information System (TNRIS)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4E3D5-C0A2-4F76-B041-B3E1B164ED5A}"/>
              </a:ext>
            </a:extLst>
          </p:cNvPr>
          <p:cNvSpPr txBox="1"/>
          <p:nvPr/>
        </p:nvSpPr>
        <p:spPr>
          <a:xfrm>
            <a:off x="1721965" y="1194902"/>
            <a:ext cx="932202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Layers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https://tnris.org/stratmap/address-points/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Commission on State Emergency Communications (CSEC)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911 Addressing Coordinators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Parcels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https://www.tnris.org/stratmap/land-parcels/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appraisal districts and private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Footprints (in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Improving 3D Buildings into Realistic Objects (2019 Texas GIS Forum)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https://speakerdeck.com/texasnaturalresourcesinformationsytem/improving-3-d-buildings-into-realistic-objects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Aerial Imagery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NAIP Imagery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7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69FF5-790E-48E8-A5C5-294F8899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Data*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4E3D5-C0A2-4F76-B041-B3E1B164ED5A}"/>
              </a:ext>
            </a:extLst>
          </p:cNvPr>
          <p:cNvSpPr txBox="1"/>
          <p:nvPr/>
        </p:nvSpPr>
        <p:spPr>
          <a:xfrm>
            <a:off x="1828800" y="823569"/>
            <a:ext cx="899387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Axle (formerly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InfoUSA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/Infogroup) Consumer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is primarily aimed at direct marketing to reach consumers via 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obtained through “scraping” multiple public and private data sources including credit applications, utility connection data, USPS deliverable data,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 data is mailing address and not necessarily physical address which results in many PO Box addresses in more rural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Lat/Long coordinates of geocoded addresses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American Data Tree Address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obtained primarily from real estate titles, deeds, mortgage,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Master address file for all properties including commercial and residential and can even identify individual unit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Lat/Long coordinates of geocoded addresses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Aerial Imagery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Google Imagery, Bing Imagery,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Privately contracted imagery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Geocoding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Esri StreetMap Premium, </a:t>
            </a:r>
            <a:r>
              <a:rPr lang="en-US" dirty="0" err="1"/>
              <a:t>Centrus</a:t>
            </a:r>
            <a:r>
              <a:rPr lang="en-US" dirty="0"/>
              <a:t>, and others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*not an endorsement of any specific products</a:t>
            </a:r>
          </a:p>
        </p:txBody>
      </p:sp>
    </p:spTree>
    <p:extLst>
      <p:ext uri="{BB962C8B-B14F-4D97-AF65-F5344CB8AC3E}">
        <p14:creationId xmlns:p14="http://schemas.microsoft.com/office/powerpoint/2010/main" val="2101245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13" ma:contentTypeDescription="Create a new document." ma:contentTypeScope="" ma:versionID="50a7753f872e4cfca2a4b7a9a3400574">
  <xsd:schema xmlns:xsd="http://www.w3.org/2001/XMLSchema" xmlns:xs="http://www.w3.org/2001/XMLSchema" xmlns:p="http://schemas.microsoft.com/office/2006/metadata/properties" xmlns:ns3="8865c3b5-672f-488d-b474-fd2e6972fa66" xmlns:ns4="122656c6-b205-4b62-909d-389f9e348b2b" targetNamespace="http://schemas.microsoft.com/office/2006/metadata/properties" ma:root="true" ma:fieldsID="763b770c41b169756f268df9f9434cd4" ns3:_="" ns4:_="">
    <xsd:import namespace="8865c3b5-672f-488d-b474-fd2e6972fa66"/>
    <xsd:import namespace="122656c6-b205-4b62-909d-389f9e348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5c3b5-672f-488d-b474-fd2e6972fa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6c6-b205-4b62-909d-389f9e348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1484A1-434B-4BD9-91E0-487B0D646ADF}">
  <ds:schemaRefs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122656c6-b205-4b62-909d-389f9e348b2b"/>
    <ds:schemaRef ds:uri="8865c3b5-672f-488d-b474-fd2e6972fa6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72F3D-D714-4AE0-B34F-BA8ECE7BB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5c3b5-672f-488d-b474-fd2e6972fa66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34261</TotalTime>
  <Words>648</Words>
  <Application>Microsoft Office PowerPoint</Application>
  <PresentationFormat>Widescreen</PresentationFormat>
  <Paragraphs>115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Count Question Resolution Program</vt:lpstr>
      <vt:lpstr>Count Question Resolution Program (cont’d)</vt:lpstr>
      <vt:lpstr>Count Question Resolution Program (cont’d)</vt:lpstr>
      <vt:lpstr>Count Question Resolution Program (cont’d)</vt:lpstr>
      <vt:lpstr>Census Bureau Data</vt:lpstr>
      <vt:lpstr>Local Data</vt:lpstr>
      <vt:lpstr>Texas Natural Resources Information System (TNRIS) Resources</vt:lpstr>
      <vt:lpstr>Commercial Data*</vt:lpstr>
      <vt:lpstr>Hidalgo County (2010 CQR Example)</vt:lpstr>
      <vt:lpstr>Hidalgo County (2010 CQR Example) (cont’d)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Jeff Jordan</cp:lastModifiedBy>
  <cp:revision>768</cp:revision>
  <cp:lastPrinted>2021-05-05T16:51:10Z</cp:lastPrinted>
  <dcterms:created xsi:type="dcterms:W3CDTF">2016-06-30T18:52:57Z</dcterms:created>
  <dcterms:modified xsi:type="dcterms:W3CDTF">2021-06-11T16:34:29Z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</Properties>
</file>