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743" r:id="rId5"/>
    <p:sldId id="289" r:id="rId6"/>
    <p:sldId id="828" r:id="rId7"/>
    <p:sldId id="839" r:id="rId8"/>
    <p:sldId id="751" r:id="rId9"/>
    <p:sldId id="831" r:id="rId10"/>
    <p:sldId id="840" r:id="rId11"/>
    <p:sldId id="835" r:id="rId12"/>
    <p:sldId id="836" r:id="rId13"/>
    <p:sldId id="834" r:id="rId14"/>
    <p:sldId id="819" r:id="rId15"/>
    <p:sldId id="746" r:id="rId16"/>
    <p:sldId id="531" r:id="rId17"/>
    <p:sldId id="844" r:id="rId18"/>
    <p:sldId id="745" r:id="rId19"/>
    <p:sldId id="824" r:id="rId20"/>
    <p:sldId id="749" r:id="rId21"/>
    <p:sldId id="821" r:id="rId22"/>
    <p:sldId id="750" r:id="rId23"/>
    <p:sldId id="748" r:id="rId24"/>
    <p:sldId id="744" r:id="rId25"/>
    <p:sldId id="826" r:id="rId26"/>
    <p:sldId id="823" r:id="rId27"/>
    <p:sldId id="837" r:id="rId28"/>
    <p:sldId id="841" r:id="rId29"/>
    <p:sldId id="838" r:id="rId30"/>
    <p:sldId id="842" r:id="rId31"/>
    <p:sldId id="82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5816" autoAdjust="0"/>
  </p:normalViewPr>
  <p:slideViewPr>
    <p:cSldViewPr snapToGrid="0">
      <p:cViewPr varScale="1">
        <p:scale>
          <a:sx n="110" d="100"/>
          <a:sy n="110" d="100"/>
        </p:scale>
        <p:origin x="576" y="96"/>
      </p:cViewPr>
      <p:guideLst/>
    </p:cSldViewPr>
  </p:slideViewPr>
  <p:outlineViewPr>
    <p:cViewPr>
      <p:scale>
        <a:sx n="33" d="100"/>
        <a:sy n="33" d="100"/>
      </p:scale>
      <p:origin x="0" y="-11208"/>
    </p:cViewPr>
  </p:outlineViewPr>
  <p:notesTextViewPr>
    <p:cViewPr>
      <p:scale>
        <a:sx n="1" d="1"/>
        <a:sy n="1" d="1"/>
      </p:scale>
      <p:origin x="0" y="0"/>
    </p:cViewPr>
  </p:notesTextViewPr>
  <p:sorterViewPr>
    <p:cViewPr varScale="1">
      <p:scale>
        <a:sx n="1" d="1"/>
        <a:sy n="1" d="1"/>
      </p:scale>
      <p:origin x="0" y="-2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it172oafs-oa09\HOME_R\ratcl001\Geographic%20Areas\urban%20rural\2020%20Urban%20Rural\Urban%20Rural%20Analysis%202010%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tcl001\Desktop\Urban%20Area%20Analysis%202010-2020%20Tex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t172oafs-oa09\HOME_R\ratcl001\Geographic%20Areas\Counties\Texas%20Count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tcl001\Desktop\Urban%20Area%20Analysis%202010-2020%20Tex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tcl001\Desktop\Urban%20Area%20Analysis%202010-2020%20Tex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atcl001\Desktop\Urban%20Area%20Analysis%202010-2020%20Tex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t172oafs-oa09\HOME_R\ratcl001\Geographic%20Areas\Counties\Texas%20Counti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atcl001\Desktop\Urban%20Area%20Analysis%202010-2020%20Tex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t172oafs-oa09\HOME_R\ratcl001\Geographic%20Areas\Counties\Texas%20Counti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t>
            </a:r>
            <a:r>
              <a:rPr lang="en-US" baseline="0" dirty="0"/>
              <a:t> Change in Urban Area Population, </a:t>
            </a:r>
            <a:br>
              <a:rPr lang="en-US" baseline="0" dirty="0"/>
            </a:br>
            <a:r>
              <a:rPr lang="en-US" baseline="0" dirty="0"/>
              <a:t>2010 to 2020, by Size Category</a:t>
            </a:r>
          </a:p>
          <a:p>
            <a:pPr>
              <a:defRPr/>
            </a:pPr>
            <a:r>
              <a:rPr lang="en-US" baseline="0" dirty="0"/>
              <a:t>(percent change for US as a whole = 5.8)</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Summaries!$E$17</c:f>
              <c:strCache>
                <c:ptCount val="1"/>
                <c:pt idx="0">
                  <c:v>pct change</c:v>
                </c:pt>
              </c:strCache>
            </c:strRef>
          </c:tx>
          <c:spPr>
            <a:solidFill>
              <a:schemeClr val="accent1"/>
            </a:solidFill>
            <a:ln>
              <a:noFill/>
            </a:ln>
            <a:effectLst/>
          </c:spPr>
          <c:invertIfNegative val="0"/>
          <c:cat>
            <c:strRef>
              <c:f>Summaries!$A$18:$A$26</c:f>
              <c:strCache>
                <c:ptCount val="9"/>
                <c:pt idx="0">
                  <c:v>1 million+</c:v>
                </c:pt>
                <c:pt idx="1">
                  <c:v>500,000 to 999,999</c:v>
                </c:pt>
                <c:pt idx="2">
                  <c:v>250,000 to 499,999</c:v>
                </c:pt>
                <c:pt idx="3">
                  <c:v>100,000 to 249,999</c:v>
                </c:pt>
                <c:pt idx="4">
                  <c:v>50,000 to 99,999</c:v>
                </c:pt>
                <c:pt idx="5">
                  <c:v>25,000 to 49,999</c:v>
                </c:pt>
                <c:pt idx="6">
                  <c:v>10,000 to 24,999</c:v>
                </c:pt>
                <c:pt idx="7">
                  <c:v>5,000 to 9,999</c:v>
                </c:pt>
                <c:pt idx="8">
                  <c:v>2,500 to 4,999</c:v>
                </c:pt>
              </c:strCache>
            </c:strRef>
          </c:cat>
          <c:val>
            <c:numRef>
              <c:f>Summaries!$E$18:$E$26</c:f>
              <c:numCache>
                <c:formatCode>0.0</c:formatCode>
                <c:ptCount val="9"/>
                <c:pt idx="0">
                  <c:v>6.7695779805512082</c:v>
                </c:pt>
                <c:pt idx="1">
                  <c:v>5.6335191692821365</c:v>
                </c:pt>
                <c:pt idx="2">
                  <c:v>5.9524995070540028</c:v>
                </c:pt>
                <c:pt idx="3">
                  <c:v>6.5433408406197087</c:v>
                </c:pt>
                <c:pt idx="4">
                  <c:v>3.2353283489064943</c:v>
                </c:pt>
                <c:pt idx="5">
                  <c:v>2.5031716453524813</c:v>
                </c:pt>
                <c:pt idx="6">
                  <c:v>0.98749075988133916</c:v>
                </c:pt>
                <c:pt idx="7">
                  <c:v>-0.34781796785830998</c:v>
                </c:pt>
                <c:pt idx="8">
                  <c:v>-0.66664155858146912</c:v>
                </c:pt>
              </c:numCache>
            </c:numRef>
          </c:val>
          <c:extLst>
            <c:ext xmlns:c16="http://schemas.microsoft.com/office/drawing/2014/chart" uri="{C3380CC4-5D6E-409C-BE32-E72D297353CC}">
              <c16:uniqueId val="{00000000-64DD-41DC-A5F9-86DD524154E9}"/>
            </c:ext>
          </c:extLst>
        </c:ser>
        <c:dLbls>
          <c:showLegendKey val="0"/>
          <c:showVal val="0"/>
          <c:showCatName val="0"/>
          <c:showSerName val="0"/>
          <c:showPercent val="0"/>
          <c:showBubbleSize val="0"/>
        </c:dLbls>
        <c:gapWidth val="219"/>
        <c:overlap val="-27"/>
        <c:axId val="581453152"/>
        <c:axId val="581453984"/>
      </c:barChart>
      <c:catAx>
        <c:axId val="58145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453984"/>
        <c:crosses val="autoZero"/>
        <c:auto val="1"/>
        <c:lblAlgn val="ctr"/>
        <c:lblOffset val="100"/>
        <c:noMultiLvlLbl val="0"/>
      </c:catAx>
      <c:valAx>
        <c:axId val="581453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45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Percent Change in Urban Area Population, </a:t>
            </a:r>
            <a:br>
              <a:rPr lang="en-US" sz="1800" b="0" i="0" baseline="0" dirty="0">
                <a:effectLst/>
              </a:rPr>
            </a:br>
            <a:r>
              <a:rPr lang="en-US" sz="1800" b="0" i="0" baseline="0" dirty="0">
                <a:effectLst/>
              </a:rPr>
              <a:t>2010 to 2020, by Size Category</a:t>
            </a:r>
            <a:endParaRPr lang="en-US" dirty="0">
              <a:effectLst/>
            </a:endParaRPr>
          </a:p>
          <a:p>
            <a:pPr>
              <a:defRPr/>
            </a:pPr>
            <a:r>
              <a:rPr lang="en-US" sz="1800" b="0" i="0" baseline="0" dirty="0">
                <a:effectLst/>
              </a:rPr>
              <a:t>(percent change for Texas as a whole = 13.9)</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cat>
            <c:strRef>
              <c:f>Sheet3!$P$3:$P$11</c:f>
              <c:strCache>
                <c:ptCount val="9"/>
                <c:pt idx="0">
                  <c:v> 1 million + </c:v>
                </c:pt>
                <c:pt idx="1">
                  <c:v> 500,000 to 999,999 </c:v>
                </c:pt>
                <c:pt idx="2">
                  <c:v>250,000  to 499,999</c:v>
                </c:pt>
                <c:pt idx="3">
                  <c:v>100,000 to 249,999</c:v>
                </c:pt>
                <c:pt idx="4">
                  <c:v>50,000 to 99,999</c:v>
                </c:pt>
                <c:pt idx="5">
                  <c:v> 25,000 to 49,999 </c:v>
                </c:pt>
                <c:pt idx="6">
                  <c:v> 10,000 to 24,999 </c:v>
                </c:pt>
                <c:pt idx="7">
                  <c:v> 5,000 to 9,999 </c:v>
                </c:pt>
                <c:pt idx="8">
                  <c:v> 2,500 to 4,999 </c:v>
                </c:pt>
              </c:strCache>
            </c:strRef>
          </c:cat>
          <c:val>
            <c:numRef>
              <c:f>Sheet3!$T$3:$T$11</c:f>
              <c:numCache>
                <c:formatCode>0.0</c:formatCode>
                <c:ptCount val="9"/>
                <c:pt idx="0">
                  <c:v>15.223749417032877</c:v>
                </c:pt>
                <c:pt idx="1">
                  <c:v>4.5108641825634006</c:v>
                </c:pt>
                <c:pt idx="2">
                  <c:v>11.166889862628835</c:v>
                </c:pt>
                <c:pt idx="3">
                  <c:v>10.480347227105829</c:v>
                </c:pt>
                <c:pt idx="4">
                  <c:v>6.4343027317823003</c:v>
                </c:pt>
                <c:pt idx="5">
                  <c:v>5.2410953866149166</c:v>
                </c:pt>
                <c:pt idx="6">
                  <c:v>3.5915119987759954</c:v>
                </c:pt>
                <c:pt idx="7">
                  <c:v>3.8892010360239544</c:v>
                </c:pt>
                <c:pt idx="8">
                  <c:v>2.1758769866956009</c:v>
                </c:pt>
              </c:numCache>
            </c:numRef>
          </c:val>
          <c:extLst>
            <c:ext xmlns:c16="http://schemas.microsoft.com/office/drawing/2014/chart" uri="{C3380CC4-5D6E-409C-BE32-E72D297353CC}">
              <c16:uniqueId val="{00000000-4BB4-4E7F-9FD5-BEE7A512B844}"/>
            </c:ext>
          </c:extLst>
        </c:ser>
        <c:dLbls>
          <c:showLegendKey val="0"/>
          <c:showVal val="0"/>
          <c:showCatName val="0"/>
          <c:showSerName val="0"/>
          <c:showPercent val="0"/>
          <c:showBubbleSize val="0"/>
        </c:dLbls>
        <c:gapWidth val="219"/>
        <c:overlap val="-27"/>
        <c:axId val="1285101088"/>
        <c:axId val="1285106496"/>
      </c:barChart>
      <c:catAx>
        <c:axId val="128510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106496"/>
        <c:crosses val="autoZero"/>
        <c:auto val="1"/>
        <c:lblAlgn val="ctr"/>
        <c:lblOffset val="100"/>
        <c:noMultiLvlLbl val="0"/>
      </c:catAx>
      <c:valAx>
        <c:axId val="1285106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10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Gaz_counties_national!$N$1</c:f>
              <c:strCache>
                <c:ptCount val="1"/>
                <c:pt idx="0">
                  <c:v>2010 Pct Urban </c:v>
                </c:pt>
              </c:strCache>
            </c:strRef>
          </c:tx>
          <c:spPr>
            <a:solidFill>
              <a:schemeClr val="accent1"/>
            </a:solidFill>
            <a:ln>
              <a:noFill/>
            </a:ln>
            <a:effectLst/>
          </c:spPr>
          <c:invertIfNegative val="0"/>
          <c:cat>
            <c:strRef>
              <c:f>Gaz_counties_national!$I$2:$I$13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Gaz_counties_national!$N$2:$N$13</c:f>
              <c:numCache>
                <c:formatCode>_(* #,##0.0_);_(* \(#,##0.0\);_(* "-"??_);_(@_)</c:formatCode>
                <c:ptCount val="12"/>
                <c:pt idx="0">
                  <c:v>82.431674609468104</c:v>
                </c:pt>
                <c:pt idx="1">
                  <c:v>84.312047575878296</c:v>
                </c:pt>
                <c:pt idx="2">
                  <c:v>68.817671574741965</c:v>
                </c:pt>
                <c:pt idx="3">
                  <c:v>92.419748344581919</c:v>
                </c:pt>
                <c:pt idx="4">
                  <c:v>77.306196149054415</c:v>
                </c:pt>
                <c:pt idx="5">
                  <c:v>90.595571571764239</c:v>
                </c:pt>
                <c:pt idx="6">
                  <c:v>64.496501590186284</c:v>
                </c:pt>
                <c:pt idx="7">
                  <c:v>89.124173343717416</c:v>
                </c:pt>
                <c:pt idx="8">
                  <c:v>56.318510157425095</c:v>
                </c:pt>
                <c:pt idx="9">
                  <c:v>48.914001669521163</c:v>
                </c:pt>
                <c:pt idx="10">
                  <c:v>96.124531276296651</c:v>
                </c:pt>
                <c:pt idx="11">
                  <c:v>78.897163870872973</c:v>
                </c:pt>
              </c:numCache>
            </c:numRef>
          </c:val>
          <c:extLst>
            <c:ext xmlns:c16="http://schemas.microsoft.com/office/drawing/2014/chart" uri="{C3380CC4-5D6E-409C-BE32-E72D297353CC}">
              <c16:uniqueId val="{00000000-89AD-419A-A815-3FD00F3D5807}"/>
            </c:ext>
          </c:extLst>
        </c:ser>
        <c:ser>
          <c:idx val="1"/>
          <c:order val="1"/>
          <c:tx>
            <c:strRef>
              <c:f>Gaz_counties_national!$O$1</c:f>
              <c:strCache>
                <c:ptCount val="1"/>
                <c:pt idx="0">
                  <c:v>2020 Pct Urban</c:v>
                </c:pt>
              </c:strCache>
            </c:strRef>
          </c:tx>
          <c:spPr>
            <a:solidFill>
              <a:schemeClr val="accent2"/>
            </a:solidFill>
            <a:ln>
              <a:noFill/>
            </a:ln>
            <a:effectLst/>
          </c:spPr>
          <c:invertIfNegative val="0"/>
          <c:cat>
            <c:strRef>
              <c:f>Gaz_counties_national!$I$2:$I$13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Gaz_counties_national!$O$2:$O$13</c:f>
              <c:numCache>
                <c:formatCode>_(* #,##0.0_);_(* \(#,##0.0\);_(* "-"??_);_(@_)</c:formatCode>
                <c:ptCount val="12"/>
                <c:pt idx="0">
                  <c:v>81.259008422332201</c:v>
                </c:pt>
                <c:pt idx="1">
                  <c:v>81.239709215405767</c:v>
                </c:pt>
                <c:pt idx="2">
                  <c:v>68.037147428242378</c:v>
                </c:pt>
                <c:pt idx="3">
                  <c:v>90.039763816520988</c:v>
                </c:pt>
                <c:pt idx="4">
                  <c:v>76.933526722400117</c:v>
                </c:pt>
                <c:pt idx="5">
                  <c:v>89.271082062103076</c:v>
                </c:pt>
                <c:pt idx="6">
                  <c:v>64.034577417419598</c:v>
                </c:pt>
                <c:pt idx="7">
                  <c:v>88.380257944177345</c:v>
                </c:pt>
                <c:pt idx="8">
                  <c:v>55.298485008242316</c:v>
                </c:pt>
                <c:pt idx="9">
                  <c:v>48.85520518305961</c:v>
                </c:pt>
                <c:pt idx="10">
                  <c:v>91.385149912594002</c:v>
                </c:pt>
                <c:pt idx="11">
                  <c:v>76.424002436795618</c:v>
                </c:pt>
              </c:numCache>
            </c:numRef>
          </c:val>
          <c:extLst>
            <c:ext xmlns:c16="http://schemas.microsoft.com/office/drawing/2014/chart" uri="{C3380CC4-5D6E-409C-BE32-E72D297353CC}">
              <c16:uniqueId val="{00000001-89AD-419A-A815-3FD00F3D5807}"/>
            </c:ext>
          </c:extLst>
        </c:ser>
        <c:dLbls>
          <c:showLegendKey val="0"/>
          <c:showVal val="0"/>
          <c:showCatName val="0"/>
          <c:showSerName val="0"/>
          <c:showPercent val="0"/>
          <c:showBubbleSize val="0"/>
        </c:dLbls>
        <c:gapWidth val="219"/>
        <c:overlap val="-27"/>
        <c:axId val="79987072"/>
        <c:axId val="79979168"/>
      </c:barChart>
      <c:catAx>
        <c:axId val="7998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79168"/>
        <c:crosses val="autoZero"/>
        <c:auto val="1"/>
        <c:lblAlgn val="ctr"/>
        <c:lblOffset val="100"/>
        <c:noMultiLvlLbl val="0"/>
      </c:catAx>
      <c:valAx>
        <c:axId val="79979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8707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 Change</a:t>
            </a:r>
            <a:r>
              <a:rPr lang="en-US" baseline="0" dirty="0"/>
              <a:t> in</a:t>
            </a:r>
            <a:r>
              <a:rPr lang="en-US" dirty="0"/>
              <a:t> Urban Population</a:t>
            </a:r>
            <a:r>
              <a:rPr lang="en-US" baseline="0" dirty="0"/>
              <a:t> by Texas Region, 2010 to 2020 (ACS 5-Year)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'Urban Areas by TX Region'!$U$1</c:f>
              <c:strCache>
                <c:ptCount val="1"/>
                <c:pt idx="0">
                  <c:v>Percent Change</c:v>
                </c:pt>
              </c:strCache>
            </c:strRef>
          </c:tx>
          <c:spPr>
            <a:solidFill>
              <a:schemeClr val="accent1"/>
            </a:solidFill>
            <a:ln>
              <a:noFill/>
            </a:ln>
            <a:effectLst/>
          </c:spPr>
          <c:invertIfNegative val="0"/>
          <c:cat>
            <c:strRef>
              <c:f>'Urban Areas by TX Region'!$Q$2:$Q$13</c:f>
              <c:strCache>
                <c:ptCount val="12"/>
                <c:pt idx="0">
                  <c:v> Alamo </c:v>
                </c:pt>
                <c:pt idx="1">
                  <c:v> Capital </c:v>
                </c:pt>
                <c:pt idx="2">
                  <c:v> Central Texas </c:v>
                </c:pt>
                <c:pt idx="3">
                  <c:v>Gulf Coast</c:v>
                </c:pt>
                <c:pt idx="4">
                  <c:v>High Plains</c:v>
                </c:pt>
                <c:pt idx="5">
                  <c:v>Metroplex</c:v>
                </c:pt>
                <c:pt idx="6">
                  <c:v> Northwest Texas </c:v>
                </c:pt>
                <c:pt idx="7">
                  <c:v> South Texas </c:v>
                </c:pt>
                <c:pt idx="8">
                  <c:v> Southeast Texas </c:v>
                </c:pt>
                <c:pt idx="9">
                  <c:v> Upper East Texas </c:v>
                </c:pt>
                <c:pt idx="10">
                  <c:v> Upper Rio Grande </c:v>
                </c:pt>
                <c:pt idx="11">
                  <c:v> West Texas </c:v>
                </c:pt>
              </c:strCache>
            </c:strRef>
          </c:cat>
          <c:val>
            <c:numRef>
              <c:f>'Urban Areas by TX Region'!$U$2:$U$13</c:f>
              <c:numCache>
                <c:formatCode>0.0</c:formatCode>
                <c:ptCount val="12"/>
                <c:pt idx="0">
                  <c:v>14.107401020710316</c:v>
                </c:pt>
                <c:pt idx="1">
                  <c:v>20.942788089801564</c:v>
                </c:pt>
                <c:pt idx="2">
                  <c:v>8.0797266218832426</c:v>
                </c:pt>
                <c:pt idx="3">
                  <c:v>14.463695535125948</c:v>
                </c:pt>
                <c:pt idx="4">
                  <c:v>3.1341094396134674</c:v>
                </c:pt>
                <c:pt idx="5">
                  <c:v>14.887256674713711</c:v>
                </c:pt>
                <c:pt idx="6">
                  <c:v>-0.74867847119687114</c:v>
                </c:pt>
                <c:pt idx="7">
                  <c:v>6.1088088375707343</c:v>
                </c:pt>
                <c:pt idx="8">
                  <c:v>-0.47096887671029974</c:v>
                </c:pt>
                <c:pt idx="9">
                  <c:v>3.3538143533630689</c:v>
                </c:pt>
                <c:pt idx="10">
                  <c:v>-0.76859976949383724</c:v>
                </c:pt>
                <c:pt idx="11">
                  <c:v>10.104833883729693</c:v>
                </c:pt>
              </c:numCache>
            </c:numRef>
          </c:val>
          <c:extLst>
            <c:ext xmlns:c16="http://schemas.microsoft.com/office/drawing/2014/chart" uri="{C3380CC4-5D6E-409C-BE32-E72D297353CC}">
              <c16:uniqueId val="{00000000-5ED7-4A70-B56A-074BAA1CA853}"/>
            </c:ext>
          </c:extLst>
        </c:ser>
        <c:dLbls>
          <c:showLegendKey val="0"/>
          <c:showVal val="0"/>
          <c:showCatName val="0"/>
          <c:showSerName val="0"/>
          <c:showPercent val="0"/>
          <c:showBubbleSize val="0"/>
        </c:dLbls>
        <c:gapWidth val="219"/>
        <c:overlap val="-27"/>
        <c:axId val="3395744"/>
        <c:axId val="3396576"/>
      </c:barChart>
      <c:catAx>
        <c:axId val="339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6576"/>
        <c:crosses val="autoZero"/>
        <c:auto val="1"/>
        <c:lblAlgn val="ctr"/>
        <c:lblOffset val="100"/>
        <c:noMultiLvlLbl val="0"/>
      </c:catAx>
      <c:valAx>
        <c:axId val="3396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Regional</a:t>
            </a:r>
            <a:r>
              <a:rPr lang="en-US" baseline="0" dirty="0"/>
              <a:t> Urban Population as a Proportion of </a:t>
            </a:r>
            <a:br>
              <a:rPr lang="en-US" baseline="0" dirty="0"/>
            </a:br>
            <a:r>
              <a:rPr lang="en-US" baseline="0" dirty="0"/>
              <a:t>Total Texas Urban Population, 2010 and 2020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'Urban Areas by TX Region'!$V$15</c:f>
              <c:strCache>
                <c:ptCount val="1"/>
                <c:pt idx="0">
                  <c:v>Share of Total Urban Population 2010</c:v>
                </c:pt>
              </c:strCache>
            </c:strRef>
          </c:tx>
          <c:spPr>
            <a:solidFill>
              <a:schemeClr val="accent1"/>
            </a:solidFill>
            <a:ln>
              <a:noFill/>
            </a:ln>
            <a:effectLst/>
          </c:spPr>
          <c:invertIfNegative val="0"/>
          <c:cat>
            <c:strRef>
              <c:f>'Urban Areas by TX Region'!$Q$16:$Q$27</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'Urban Areas by TX Region'!$V$16:$V$27</c:f>
              <c:numCache>
                <c:formatCode>_(* #,##0.0_);_(* \(#,##0.0\);_(* "-"??_);_(@_)</c:formatCode>
                <c:ptCount val="12"/>
                <c:pt idx="0">
                  <c:v>9.4346009977726109</c:v>
                </c:pt>
                <c:pt idx="1">
                  <c:v>7.2443899647286774</c:v>
                </c:pt>
                <c:pt idx="2">
                  <c:v>3.6136190754463358</c:v>
                </c:pt>
                <c:pt idx="3">
                  <c:v>26.414229967369295</c:v>
                </c:pt>
                <c:pt idx="4">
                  <c:v>3.0474730560874641</c:v>
                </c:pt>
                <c:pt idx="5">
                  <c:v>28.640956099291582</c:v>
                </c:pt>
                <c:pt idx="6">
                  <c:v>1.6663130347352637</c:v>
                </c:pt>
                <c:pt idx="7">
                  <c:v>9.5104248799619544</c:v>
                </c:pt>
                <c:pt idx="8">
                  <c:v>2.0287689397131823</c:v>
                </c:pt>
                <c:pt idx="9">
                  <c:v>2.5531693316929323</c:v>
                </c:pt>
                <c:pt idx="10">
                  <c:v>3.7275967050299794</c:v>
                </c:pt>
                <c:pt idx="11">
                  <c:v>2.1184579481707213</c:v>
                </c:pt>
              </c:numCache>
            </c:numRef>
          </c:val>
          <c:extLst>
            <c:ext xmlns:c16="http://schemas.microsoft.com/office/drawing/2014/chart" uri="{C3380CC4-5D6E-409C-BE32-E72D297353CC}">
              <c16:uniqueId val="{00000000-4372-4350-B801-9B0802757C91}"/>
            </c:ext>
          </c:extLst>
        </c:ser>
        <c:ser>
          <c:idx val="1"/>
          <c:order val="1"/>
          <c:tx>
            <c:strRef>
              <c:f>'Urban Areas by TX Region'!$W$15</c:f>
              <c:strCache>
                <c:ptCount val="1"/>
                <c:pt idx="0">
                  <c:v>Share of Total Urban Population 2020</c:v>
                </c:pt>
              </c:strCache>
            </c:strRef>
          </c:tx>
          <c:spPr>
            <a:solidFill>
              <a:schemeClr val="accent2"/>
            </a:solidFill>
            <a:ln>
              <a:noFill/>
            </a:ln>
            <a:effectLst/>
          </c:spPr>
          <c:invertIfNegative val="0"/>
          <c:cat>
            <c:strRef>
              <c:f>'Urban Areas by TX Region'!$Q$16:$Q$27</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'Urban Areas by TX Region'!$W$16:$W$27</c:f>
              <c:numCache>
                <c:formatCode>0.0</c:formatCode>
                <c:ptCount val="12"/>
                <c:pt idx="0">
                  <c:v>9.5992713644207797</c:v>
                </c:pt>
                <c:pt idx="1">
                  <c:v>7.8123683838139408</c:v>
                </c:pt>
                <c:pt idx="2">
                  <c:v>3.4824711313109833</c:v>
                </c:pt>
                <c:pt idx="3">
                  <c:v>26.959177316675138</c:v>
                </c:pt>
                <c:pt idx="4">
                  <c:v>2.8024838250772217</c:v>
                </c:pt>
                <c:pt idx="5">
                  <c:v>29.34001207414968</c:v>
                </c:pt>
                <c:pt idx="6">
                  <c:v>1.4746664746413551</c:v>
                </c:pt>
                <c:pt idx="7">
                  <c:v>8.9981302651707669</c:v>
                </c:pt>
                <c:pt idx="8">
                  <c:v>1.8004591861085317</c:v>
                </c:pt>
                <c:pt idx="9">
                  <c:v>2.352919373651392</c:v>
                </c:pt>
                <c:pt idx="10">
                  <c:v>3.2982149516824681</c:v>
                </c:pt>
                <c:pt idx="11">
                  <c:v>2.0798267083205291</c:v>
                </c:pt>
              </c:numCache>
            </c:numRef>
          </c:val>
          <c:extLst>
            <c:ext xmlns:c16="http://schemas.microsoft.com/office/drawing/2014/chart" uri="{C3380CC4-5D6E-409C-BE32-E72D297353CC}">
              <c16:uniqueId val="{00000001-4372-4350-B801-9B0802757C91}"/>
            </c:ext>
          </c:extLst>
        </c:ser>
        <c:dLbls>
          <c:showLegendKey val="0"/>
          <c:showVal val="0"/>
          <c:showCatName val="0"/>
          <c:showSerName val="0"/>
          <c:showPercent val="0"/>
          <c:showBubbleSize val="0"/>
        </c:dLbls>
        <c:gapWidth val="219"/>
        <c:overlap val="-27"/>
        <c:axId val="7644304"/>
        <c:axId val="7642640"/>
      </c:barChart>
      <c:catAx>
        <c:axId val="764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2640"/>
        <c:crosses val="autoZero"/>
        <c:auto val="1"/>
        <c:lblAlgn val="ctr"/>
        <c:lblOffset val="100"/>
        <c:noMultiLvlLbl val="0"/>
      </c:catAx>
      <c:valAx>
        <c:axId val="7642640"/>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Sheet3!$N$1</c:f>
              <c:strCache>
                <c:ptCount val="1"/>
                <c:pt idx="0">
                  <c:v>Percent Change</c:v>
                </c:pt>
              </c:strCache>
            </c:strRef>
          </c:tx>
          <c:spPr>
            <a:solidFill>
              <a:schemeClr val="accent1"/>
            </a:solidFill>
            <a:ln>
              <a:noFill/>
            </a:ln>
            <a:effectLst/>
          </c:spPr>
          <c:invertIfNegative val="0"/>
          <c:cat>
            <c:strRef>
              <c:f>Sheet3!$B$2:$B$26</c:f>
              <c:strCache>
                <c:ptCount val="25"/>
                <c:pt idx="0">
                  <c:v>Dallas--Fort Worth--Arlington, TX</c:v>
                </c:pt>
                <c:pt idx="1">
                  <c:v>Houston, TX</c:v>
                </c:pt>
                <c:pt idx="2">
                  <c:v>San Antonio, TX</c:v>
                </c:pt>
                <c:pt idx="3">
                  <c:v>Austin, TX</c:v>
                </c:pt>
                <c:pt idx="4">
                  <c:v>El Paso, TX--NM</c:v>
                </c:pt>
                <c:pt idx="5">
                  <c:v>McAllen, TX</c:v>
                </c:pt>
                <c:pt idx="6">
                  <c:v>Denton--Lewisville, TX</c:v>
                </c:pt>
                <c:pt idx="7">
                  <c:v>Corpus Christi, TX</c:v>
                </c:pt>
                <c:pt idx="8">
                  <c:v>Conroe--The Woodlands, TX</c:v>
                </c:pt>
                <c:pt idx="9">
                  <c:v>Lubbock, TX</c:v>
                </c:pt>
                <c:pt idx="10">
                  <c:v>Laredo, TX</c:v>
                </c:pt>
                <c:pt idx="11">
                  <c:v>Killeen, TX</c:v>
                </c:pt>
                <c:pt idx="12">
                  <c:v>Brownsville, TX</c:v>
                </c:pt>
                <c:pt idx="13">
                  <c:v>Amarillo, TX</c:v>
                </c:pt>
                <c:pt idx="14">
                  <c:v>Waco, TX</c:v>
                </c:pt>
                <c:pt idx="15">
                  <c:v>College Station--Bryan, TX</c:v>
                </c:pt>
                <c:pt idx="16">
                  <c:v>McKinney, TX</c:v>
                </c:pt>
                <c:pt idx="17">
                  <c:v>Port Arthur, TX</c:v>
                </c:pt>
                <c:pt idx="18">
                  <c:v>Beaumont, TX</c:v>
                </c:pt>
                <c:pt idx="19">
                  <c:v>Harlingen, TX</c:v>
                </c:pt>
                <c:pt idx="20">
                  <c:v>Tyler, TX</c:v>
                </c:pt>
                <c:pt idx="21">
                  <c:v>Odessa, TX</c:v>
                </c:pt>
                <c:pt idx="22">
                  <c:v>Midland, TX</c:v>
                </c:pt>
                <c:pt idx="23">
                  <c:v>Abilene, TX</c:v>
                </c:pt>
                <c:pt idx="24">
                  <c:v>Texas City, TX</c:v>
                </c:pt>
              </c:strCache>
            </c:strRef>
          </c:cat>
          <c:val>
            <c:numRef>
              <c:f>Sheet3!$N$2:$N$26</c:f>
              <c:numCache>
                <c:formatCode>0.0</c:formatCode>
                <c:ptCount val="25"/>
                <c:pt idx="0">
                  <c:v>14.072573181941362</c:v>
                </c:pt>
                <c:pt idx="1">
                  <c:v>14.667926830156228</c:v>
                </c:pt>
                <c:pt idx="2">
                  <c:v>15.343445890991406</c:v>
                </c:pt>
                <c:pt idx="3">
                  <c:v>21.414164249392257</c:v>
                </c:pt>
                <c:pt idx="4">
                  <c:v>-0.15937253195991169</c:v>
                </c:pt>
                <c:pt idx="5">
                  <c:v>9.4601584742565077</c:v>
                </c:pt>
                <c:pt idx="6">
                  <c:v>15.16000589883498</c:v>
                </c:pt>
                <c:pt idx="7">
                  <c:v>6.5985771817951759</c:v>
                </c:pt>
                <c:pt idx="8">
                  <c:v>21.653927264543341</c:v>
                </c:pt>
                <c:pt idx="9">
                  <c:v>9.3210199025935712</c:v>
                </c:pt>
                <c:pt idx="10">
                  <c:v>8.7757179824375342</c:v>
                </c:pt>
                <c:pt idx="11">
                  <c:v>4.7199375086155406</c:v>
                </c:pt>
                <c:pt idx="12">
                  <c:v>3.314566721051543</c:v>
                </c:pt>
                <c:pt idx="13">
                  <c:v>2.7358111578379973</c:v>
                </c:pt>
                <c:pt idx="14">
                  <c:v>8.6258107183051198</c:v>
                </c:pt>
                <c:pt idx="15">
                  <c:v>15.174647640724853</c:v>
                </c:pt>
                <c:pt idx="16">
                  <c:v>46.605304946185967</c:v>
                </c:pt>
                <c:pt idx="17">
                  <c:v>-0.75546849493960178</c:v>
                </c:pt>
                <c:pt idx="18">
                  <c:v>0.71388975270750799</c:v>
                </c:pt>
                <c:pt idx="19">
                  <c:v>3.2160574364417709</c:v>
                </c:pt>
                <c:pt idx="20">
                  <c:v>9.815197279016024</c:v>
                </c:pt>
                <c:pt idx="21">
                  <c:v>12.171986867608085</c:v>
                </c:pt>
                <c:pt idx="22">
                  <c:v>15.09757484699551</c:v>
                </c:pt>
                <c:pt idx="23">
                  <c:v>3.4205450050262183</c:v>
                </c:pt>
                <c:pt idx="24">
                  <c:v>10.143537971292407</c:v>
                </c:pt>
              </c:numCache>
            </c:numRef>
          </c:val>
          <c:extLst>
            <c:ext xmlns:c16="http://schemas.microsoft.com/office/drawing/2014/chart" uri="{C3380CC4-5D6E-409C-BE32-E72D297353CC}">
              <c16:uniqueId val="{00000000-7CDB-4E5E-BCB7-6D158BD5201F}"/>
            </c:ext>
          </c:extLst>
        </c:ser>
        <c:dLbls>
          <c:showLegendKey val="0"/>
          <c:showVal val="0"/>
          <c:showCatName val="0"/>
          <c:showSerName val="0"/>
          <c:showPercent val="0"/>
          <c:showBubbleSize val="0"/>
        </c:dLbls>
        <c:gapWidth val="219"/>
        <c:overlap val="-27"/>
        <c:axId val="1552054528"/>
        <c:axId val="1552055360"/>
      </c:barChart>
      <c:catAx>
        <c:axId val="155205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2055360"/>
        <c:crosses val="autoZero"/>
        <c:auto val="1"/>
        <c:lblAlgn val="ctr"/>
        <c:lblOffset val="100"/>
        <c:noMultiLvlLbl val="0"/>
      </c:catAx>
      <c:valAx>
        <c:axId val="1552055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205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Gaz_counties_national!$W$1</c:f>
              <c:strCache>
                <c:ptCount val="1"/>
                <c:pt idx="0">
                  <c:v>2010 Pct Urban </c:v>
                </c:pt>
              </c:strCache>
            </c:strRef>
          </c:tx>
          <c:spPr>
            <a:solidFill>
              <a:schemeClr val="accent1"/>
            </a:solidFill>
            <a:ln>
              <a:noFill/>
            </a:ln>
            <a:effectLst/>
          </c:spPr>
          <c:invertIfNegative val="0"/>
          <c:cat>
            <c:strRef>
              <c:f>Gaz_counties_national!$I$2:$I$13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Gaz_counties_national!$W$2:$W$13</c:f>
              <c:numCache>
                <c:formatCode>_(* #,##0.0_);_(* \(#,##0.0\);_(* "-"??_);_(@_)</c:formatCode>
                <c:ptCount val="12"/>
                <c:pt idx="0">
                  <c:v>81.480958813802047</c:v>
                </c:pt>
                <c:pt idx="1">
                  <c:v>83.660737168190437</c:v>
                </c:pt>
                <c:pt idx="2">
                  <c:v>65.621655261583683</c:v>
                </c:pt>
                <c:pt idx="3">
                  <c:v>91.661066055234869</c:v>
                </c:pt>
                <c:pt idx="4">
                  <c:v>72.200703680147114</c:v>
                </c:pt>
                <c:pt idx="5">
                  <c:v>90.06340095815068</c:v>
                </c:pt>
                <c:pt idx="6">
                  <c:v>56.612994093593812</c:v>
                </c:pt>
                <c:pt idx="7">
                  <c:v>87.752594919721389</c:v>
                </c:pt>
                <c:pt idx="8">
                  <c:v>54.683911566665188</c:v>
                </c:pt>
                <c:pt idx="9">
                  <c:v>44.732192973618687</c:v>
                </c:pt>
                <c:pt idx="10">
                  <c:v>94.809138492795242</c:v>
                </c:pt>
                <c:pt idx="11">
                  <c:v>76.166303239716655</c:v>
                </c:pt>
              </c:numCache>
            </c:numRef>
          </c:val>
          <c:extLst>
            <c:ext xmlns:c16="http://schemas.microsoft.com/office/drawing/2014/chart" uri="{C3380CC4-5D6E-409C-BE32-E72D297353CC}">
              <c16:uniqueId val="{00000000-1B0F-47EA-B666-17F3BE14EF23}"/>
            </c:ext>
          </c:extLst>
        </c:ser>
        <c:ser>
          <c:idx val="1"/>
          <c:order val="1"/>
          <c:tx>
            <c:strRef>
              <c:f>Gaz_counties_national!$X$1</c:f>
              <c:strCache>
                <c:ptCount val="1"/>
                <c:pt idx="0">
                  <c:v>2020 Pct Urban</c:v>
                </c:pt>
              </c:strCache>
            </c:strRef>
          </c:tx>
          <c:spPr>
            <a:solidFill>
              <a:schemeClr val="accent2"/>
            </a:solidFill>
            <a:ln>
              <a:noFill/>
            </a:ln>
            <a:effectLst/>
          </c:spPr>
          <c:invertIfNegative val="0"/>
          <c:cat>
            <c:strRef>
              <c:f>Gaz_counties_national!$I$2:$I$13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Gaz_counties_national!$X$2:$X$13</c:f>
              <c:numCache>
                <c:formatCode>_(* #,##0.0_);_(* \(#,##0.0\);_(* "-"??_);_(@_)</c:formatCode>
                <c:ptCount val="12"/>
                <c:pt idx="0">
                  <c:v>80.475782915406327</c:v>
                </c:pt>
                <c:pt idx="1">
                  <c:v>80.774223995388681</c:v>
                </c:pt>
                <c:pt idx="2">
                  <c:v>65.142222891112951</c:v>
                </c:pt>
                <c:pt idx="3">
                  <c:v>89.365996581525479</c:v>
                </c:pt>
                <c:pt idx="4">
                  <c:v>72.318508115215138</c:v>
                </c:pt>
                <c:pt idx="5">
                  <c:v>88.756237791126111</c:v>
                </c:pt>
                <c:pt idx="6">
                  <c:v>56.39918555820168</c:v>
                </c:pt>
                <c:pt idx="7">
                  <c:v>87.107067723094076</c:v>
                </c:pt>
                <c:pt idx="8">
                  <c:v>53.773335013514313</c:v>
                </c:pt>
                <c:pt idx="9">
                  <c:v>44.703819924667258</c:v>
                </c:pt>
                <c:pt idx="10">
                  <c:v>90.704809939807589</c:v>
                </c:pt>
                <c:pt idx="11">
                  <c:v>73.943209124445801</c:v>
                </c:pt>
              </c:numCache>
            </c:numRef>
          </c:val>
          <c:extLst>
            <c:ext xmlns:c16="http://schemas.microsoft.com/office/drawing/2014/chart" uri="{C3380CC4-5D6E-409C-BE32-E72D297353CC}">
              <c16:uniqueId val="{00000001-1B0F-47EA-B666-17F3BE14EF23}"/>
            </c:ext>
          </c:extLst>
        </c:ser>
        <c:dLbls>
          <c:showLegendKey val="0"/>
          <c:showVal val="0"/>
          <c:showCatName val="0"/>
          <c:showSerName val="0"/>
          <c:showPercent val="0"/>
          <c:showBubbleSize val="0"/>
        </c:dLbls>
        <c:gapWidth val="219"/>
        <c:overlap val="-27"/>
        <c:axId val="309025056"/>
        <c:axId val="309021312"/>
      </c:barChart>
      <c:catAx>
        <c:axId val="30902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021312"/>
        <c:crosses val="autoZero"/>
        <c:auto val="1"/>
        <c:lblAlgn val="ctr"/>
        <c:lblOffset val="100"/>
        <c:noMultiLvlLbl val="0"/>
      </c:catAx>
      <c:valAx>
        <c:axId val="30902131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02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'TX UAs Region 2020 Criteria'!$V$1</c:f>
              <c:strCache>
                <c:ptCount val="1"/>
                <c:pt idx="0">
                  <c:v>Share of Texas Urban Population 2010</c:v>
                </c:pt>
              </c:strCache>
            </c:strRef>
          </c:tx>
          <c:spPr>
            <a:solidFill>
              <a:schemeClr val="accent1"/>
            </a:solidFill>
            <a:ln>
              <a:noFill/>
            </a:ln>
            <a:effectLst/>
          </c:spPr>
          <c:invertIfNegative val="0"/>
          <c:cat>
            <c:strRef>
              <c:f>'TX UAs Region 2020 Criteria'!$Q$2:$Q$13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'TX UAs Region 2020 Criteria'!$V$2:$V$13</c:f>
              <c:numCache>
                <c:formatCode>_(* #,##0.0_);_(* \(#,##0.0\);_(* "-"??_);_(@_)</c:formatCode>
                <c:ptCount val="12"/>
                <c:pt idx="0">
                  <c:v>9.484219492823625</c:v>
                </c:pt>
                <c:pt idx="1">
                  <c:v>7.3105477961524779</c:v>
                </c:pt>
                <c:pt idx="2">
                  <c:v>3.504335085882083</c:v>
                </c:pt>
                <c:pt idx="3">
                  <c:v>26.64244801456729</c:v>
                </c:pt>
                <c:pt idx="4">
                  <c:v>2.894563294765546</c:v>
                </c:pt>
                <c:pt idx="5">
                  <c:v>28.956424523598479</c:v>
                </c:pt>
                <c:pt idx="6">
                  <c:v>1.4874850428041173</c:v>
                </c:pt>
                <c:pt idx="7">
                  <c:v>9.5231455667561402</c:v>
                </c:pt>
                <c:pt idx="8">
                  <c:v>2.0033510230819873</c:v>
                </c:pt>
                <c:pt idx="9">
                  <c:v>2.374557360353784</c:v>
                </c:pt>
                <c:pt idx="10">
                  <c:v>3.7390470876091175</c:v>
                </c:pt>
                <c:pt idx="11">
                  <c:v>2.0798757116053515</c:v>
                </c:pt>
              </c:numCache>
            </c:numRef>
          </c:val>
          <c:extLst>
            <c:ext xmlns:c16="http://schemas.microsoft.com/office/drawing/2014/chart" uri="{C3380CC4-5D6E-409C-BE32-E72D297353CC}">
              <c16:uniqueId val="{00000000-23B8-474D-9F68-B9B9D5F66829}"/>
            </c:ext>
          </c:extLst>
        </c:ser>
        <c:ser>
          <c:idx val="1"/>
          <c:order val="1"/>
          <c:tx>
            <c:strRef>
              <c:f>'TX UAs Region 2020 Criteria'!$W$1</c:f>
              <c:strCache>
                <c:ptCount val="1"/>
                <c:pt idx="0">
                  <c:v>Share of Texas Urban Population 2020</c:v>
                </c:pt>
              </c:strCache>
            </c:strRef>
          </c:tx>
          <c:spPr>
            <a:solidFill>
              <a:schemeClr val="accent2"/>
            </a:solidFill>
            <a:ln>
              <a:noFill/>
            </a:ln>
            <a:effectLst/>
          </c:spPr>
          <c:invertIfNegative val="0"/>
          <c:cat>
            <c:strRef>
              <c:f>'TX UAs Region 2020 Criteria'!$Q$2:$Q$13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'TX UAs Region 2020 Criteria'!$W$2:$W$13</c:f>
              <c:numCache>
                <c:formatCode>_(* #,##0.0_);_(* \(#,##0.0\);_(* "-"??_);_(@_)</c:formatCode>
                <c:ptCount val="12"/>
                <c:pt idx="0">
                  <c:v>9.6487426589367065</c:v>
                </c:pt>
                <c:pt idx="1">
                  <c:v>7.8836241360296224</c:v>
                </c:pt>
                <c:pt idx="2">
                  <c:v>3.3840967030699587</c:v>
                </c:pt>
                <c:pt idx="3">
                  <c:v>27.157097617865251</c:v>
                </c:pt>
                <c:pt idx="4">
                  <c:v>2.6737185801768635</c:v>
                </c:pt>
                <c:pt idx="5">
                  <c:v>29.606504602849288</c:v>
                </c:pt>
                <c:pt idx="6">
                  <c:v>1.3182289777352789</c:v>
                </c:pt>
                <c:pt idx="7">
                  <c:v>9.0009669746110639</c:v>
                </c:pt>
                <c:pt idx="8">
                  <c:v>1.7769523511437193</c:v>
                </c:pt>
                <c:pt idx="9">
                  <c:v>2.1851416832173838</c:v>
                </c:pt>
                <c:pt idx="10">
                  <c:v>3.3225567510672858</c:v>
                </c:pt>
                <c:pt idx="11">
                  <c:v>2.0423700340784507</c:v>
                </c:pt>
              </c:numCache>
            </c:numRef>
          </c:val>
          <c:extLst>
            <c:ext xmlns:c16="http://schemas.microsoft.com/office/drawing/2014/chart" uri="{C3380CC4-5D6E-409C-BE32-E72D297353CC}">
              <c16:uniqueId val="{00000001-23B8-474D-9F68-B9B9D5F66829}"/>
            </c:ext>
          </c:extLst>
        </c:ser>
        <c:dLbls>
          <c:showLegendKey val="0"/>
          <c:showVal val="0"/>
          <c:showCatName val="0"/>
          <c:showSerName val="0"/>
          <c:showPercent val="0"/>
          <c:showBubbleSize val="0"/>
        </c:dLbls>
        <c:gapWidth val="219"/>
        <c:overlap val="-27"/>
        <c:axId val="7630160"/>
        <c:axId val="7615600"/>
      </c:barChart>
      <c:catAx>
        <c:axId val="763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5600"/>
        <c:crosses val="autoZero"/>
        <c:auto val="1"/>
        <c:lblAlgn val="ctr"/>
        <c:lblOffset val="100"/>
        <c:noMultiLvlLbl val="0"/>
      </c:catAx>
      <c:valAx>
        <c:axId val="7615600"/>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a:t>
            </a:r>
            <a:r>
              <a:rPr lang="en-US" baseline="0" dirty="0"/>
              <a:t> in Percent Rural by Texas Region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Gaz_counties_national!$S$1</c:f>
              <c:strCache>
                <c:ptCount val="1"/>
                <c:pt idx="0">
                  <c:v>2020 Pct Rural (2010 Criteria) </c:v>
                </c:pt>
              </c:strCache>
            </c:strRef>
          </c:tx>
          <c:spPr>
            <a:solidFill>
              <a:schemeClr val="accent1"/>
            </a:solidFill>
            <a:ln>
              <a:noFill/>
            </a:ln>
            <a:effectLst/>
          </c:spPr>
          <c:invertIfNegative val="0"/>
          <c:cat>
            <c:strRef>
              <c:f>Gaz_counties_national!$I$2:$I$13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Gaz_counties_national!$S$2:$S$13</c:f>
              <c:numCache>
                <c:formatCode>0.0</c:formatCode>
                <c:ptCount val="12"/>
                <c:pt idx="0">
                  <c:v>18.740991577667796</c:v>
                </c:pt>
                <c:pt idx="1">
                  <c:v>18.760290784594233</c:v>
                </c:pt>
                <c:pt idx="2">
                  <c:v>31.962852571757615</c:v>
                </c:pt>
                <c:pt idx="3">
                  <c:v>9.9602361834790134</c:v>
                </c:pt>
                <c:pt idx="4">
                  <c:v>23.06647327759989</c:v>
                </c:pt>
                <c:pt idx="5">
                  <c:v>10.728917937896917</c:v>
                </c:pt>
                <c:pt idx="6">
                  <c:v>35.965422582580395</c:v>
                </c:pt>
                <c:pt idx="7">
                  <c:v>11.619742055822661</c:v>
                </c:pt>
                <c:pt idx="8">
                  <c:v>44.701514991757684</c:v>
                </c:pt>
                <c:pt idx="9">
                  <c:v>51.14479481694039</c:v>
                </c:pt>
                <c:pt idx="10">
                  <c:v>8.614850087406003</c:v>
                </c:pt>
                <c:pt idx="11">
                  <c:v>23.575997563204389</c:v>
                </c:pt>
              </c:numCache>
            </c:numRef>
          </c:val>
          <c:extLst>
            <c:ext xmlns:c16="http://schemas.microsoft.com/office/drawing/2014/chart" uri="{C3380CC4-5D6E-409C-BE32-E72D297353CC}">
              <c16:uniqueId val="{00000000-FF3D-4008-B1A3-0C62A5259DF5}"/>
            </c:ext>
          </c:extLst>
        </c:ser>
        <c:ser>
          <c:idx val="1"/>
          <c:order val="1"/>
          <c:tx>
            <c:strRef>
              <c:f>Gaz_counties_national!$AB$1</c:f>
              <c:strCache>
                <c:ptCount val="1"/>
                <c:pt idx="0">
                  <c:v>2020 Pct Rural (2020 Criteria)</c:v>
                </c:pt>
              </c:strCache>
            </c:strRef>
          </c:tx>
          <c:spPr>
            <a:solidFill>
              <a:schemeClr val="accent2"/>
            </a:solidFill>
            <a:ln>
              <a:noFill/>
            </a:ln>
            <a:effectLst/>
          </c:spPr>
          <c:invertIfNegative val="0"/>
          <c:cat>
            <c:strRef>
              <c:f>Gaz_counties_national!$I$2:$I$13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Gaz_counties_national!$AB$2:$AB$13</c:f>
              <c:numCache>
                <c:formatCode>0.0</c:formatCode>
                <c:ptCount val="12"/>
                <c:pt idx="0">
                  <c:v>19.524217084593669</c:v>
                </c:pt>
                <c:pt idx="1">
                  <c:v>19.225776004611316</c:v>
                </c:pt>
                <c:pt idx="2">
                  <c:v>34.857777108887049</c:v>
                </c:pt>
                <c:pt idx="3">
                  <c:v>10.634003418474528</c:v>
                </c:pt>
                <c:pt idx="4">
                  <c:v>27.681491884784865</c:v>
                </c:pt>
                <c:pt idx="5">
                  <c:v>11.243762208873889</c:v>
                </c:pt>
                <c:pt idx="6">
                  <c:v>43.60081444179832</c:v>
                </c:pt>
                <c:pt idx="7">
                  <c:v>12.892932276905919</c:v>
                </c:pt>
                <c:pt idx="8">
                  <c:v>46.226664986485687</c:v>
                </c:pt>
                <c:pt idx="9">
                  <c:v>55.296180075332742</c:v>
                </c:pt>
                <c:pt idx="10">
                  <c:v>9.295190060192402</c:v>
                </c:pt>
                <c:pt idx="11">
                  <c:v>26.056790875554203</c:v>
                </c:pt>
              </c:numCache>
            </c:numRef>
          </c:val>
          <c:extLst>
            <c:ext xmlns:c16="http://schemas.microsoft.com/office/drawing/2014/chart" uri="{C3380CC4-5D6E-409C-BE32-E72D297353CC}">
              <c16:uniqueId val="{00000001-FF3D-4008-B1A3-0C62A5259DF5}"/>
            </c:ext>
          </c:extLst>
        </c:ser>
        <c:ser>
          <c:idx val="2"/>
          <c:order val="2"/>
          <c:tx>
            <c:strRef>
              <c:f>Gaz_counties_national!$AC$1</c:f>
              <c:strCache>
                <c:ptCount val="1"/>
                <c:pt idx="0">
                  <c:v>Percentage Point Change</c:v>
                </c:pt>
              </c:strCache>
            </c:strRef>
          </c:tx>
          <c:spPr>
            <a:solidFill>
              <a:schemeClr val="accent3"/>
            </a:solidFill>
            <a:ln>
              <a:noFill/>
            </a:ln>
            <a:effectLst/>
          </c:spPr>
          <c:invertIfNegative val="0"/>
          <c:cat>
            <c:strRef>
              <c:f>Gaz_counties_national!$I$2:$I$13</c:f>
              <c:strCache>
                <c:ptCount val="12"/>
                <c:pt idx="0">
                  <c:v>Alamo</c:v>
                </c:pt>
                <c:pt idx="1">
                  <c:v>Capital</c:v>
                </c:pt>
                <c:pt idx="2">
                  <c:v>Central Texas</c:v>
                </c:pt>
                <c:pt idx="3">
                  <c:v>Gulf Coast</c:v>
                </c:pt>
                <c:pt idx="4">
                  <c:v>High Plains</c:v>
                </c:pt>
                <c:pt idx="5">
                  <c:v>Metroplex</c:v>
                </c:pt>
                <c:pt idx="6">
                  <c:v>Northwest Texas</c:v>
                </c:pt>
                <c:pt idx="7">
                  <c:v>South Texas</c:v>
                </c:pt>
                <c:pt idx="8">
                  <c:v>Southeast Texas</c:v>
                </c:pt>
                <c:pt idx="9">
                  <c:v>Upper East Texas</c:v>
                </c:pt>
                <c:pt idx="10">
                  <c:v>Upper Rio Grande</c:v>
                </c:pt>
                <c:pt idx="11">
                  <c:v>West Texas</c:v>
                </c:pt>
              </c:strCache>
            </c:strRef>
          </c:cat>
          <c:val>
            <c:numRef>
              <c:f>Gaz_counties_national!$AC$2:$AC$13</c:f>
              <c:numCache>
                <c:formatCode>0.0</c:formatCode>
                <c:ptCount val="12"/>
                <c:pt idx="0">
                  <c:v>0.78322550692587356</c:v>
                </c:pt>
                <c:pt idx="1">
                  <c:v>0.46548522001708292</c:v>
                </c:pt>
                <c:pt idx="2">
                  <c:v>2.8949245371294339</c:v>
                </c:pt>
                <c:pt idx="3">
                  <c:v>0.67376723499551439</c:v>
                </c:pt>
                <c:pt idx="4">
                  <c:v>4.6150186071849753</c:v>
                </c:pt>
                <c:pt idx="5">
                  <c:v>0.5148442709769725</c:v>
                </c:pt>
                <c:pt idx="6">
                  <c:v>7.6353918592179255</c:v>
                </c:pt>
                <c:pt idx="7">
                  <c:v>1.273190221083258</c:v>
                </c:pt>
                <c:pt idx="8">
                  <c:v>1.5251499947280038</c:v>
                </c:pt>
                <c:pt idx="9">
                  <c:v>4.1513852583923523</c:v>
                </c:pt>
                <c:pt idx="10">
                  <c:v>0.68033997278639902</c:v>
                </c:pt>
                <c:pt idx="11">
                  <c:v>2.4807933123498138</c:v>
                </c:pt>
              </c:numCache>
            </c:numRef>
          </c:val>
          <c:extLst>
            <c:ext xmlns:c16="http://schemas.microsoft.com/office/drawing/2014/chart" uri="{C3380CC4-5D6E-409C-BE32-E72D297353CC}">
              <c16:uniqueId val="{00000002-FF3D-4008-B1A3-0C62A5259DF5}"/>
            </c:ext>
          </c:extLst>
        </c:ser>
        <c:dLbls>
          <c:showLegendKey val="0"/>
          <c:showVal val="0"/>
          <c:showCatName val="0"/>
          <c:showSerName val="0"/>
          <c:showPercent val="0"/>
          <c:showBubbleSize val="0"/>
        </c:dLbls>
        <c:gapWidth val="219"/>
        <c:overlap val="-27"/>
        <c:axId val="81322560"/>
        <c:axId val="81347936"/>
      </c:barChart>
      <c:catAx>
        <c:axId val="813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47936"/>
        <c:crosses val="autoZero"/>
        <c:auto val="1"/>
        <c:lblAlgn val="ctr"/>
        <c:lblOffset val="100"/>
        <c:noMultiLvlLbl val="0"/>
      </c:catAx>
      <c:valAx>
        <c:axId val="81347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2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E00E1-7845-4328-97DE-F7EB5D526D4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38F7119-73D7-4B1E-9B11-396135C57D15}">
      <dgm:prSet phldrT="[Text]" custT="1"/>
      <dgm:spPr>
        <a:solidFill>
          <a:schemeClr val="tx2">
            <a:lumMod val="40000"/>
            <a:lumOff val="60000"/>
          </a:schemeClr>
        </a:solidFill>
      </dgm:spPr>
      <dgm:t>
        <a:bodyPr/>
        <a:lstStyle/>
        <a:p>
          <a:pPr>
            <a:buFont typeface="Arial" panose="020B0604020202020204" pitchFamily="34" charset="0"/>
            <a:buChar char="•"/>
          </a:pPr>
          <a:r>
            <a:rPr lang="en-US" sz="2000" b="0" dirty="0">
              <a:ea typeface="Times New Roman" panose="02020603050405020304" pitchFamily="18" charset="0"/>
              <a:cs typeface="Courier"/>
            </a:rPr>
            <a:t>More direct measure of developed landscape</a:t>
          </a:r>
          <a:endParaRPr lang="en-US" sz="2000" b="0" dirty="0"/>
        </a:p>
      </dgm:t>
    </dgm:pt>
    <dgm:pt modelId="{B6E6AD24-350D-4B0F-9337-326CAA2678CA}" type="parTrans" cxnId="{D0E5D998-F9A3-4A5D-B122-C83EA82F1E8E}">
      <dgm:prSet/>
      <dgm:spPr/>
      <dgm:t>
        <a:bodyPr/>
        <a:lstStyle/>
        <a:p>
          <a:endParaRPr lang="en-US"/>
        </a:p>
      </dgm:t>
    </dgm:pt>
    <dgm:pt modelId="{AC5FB506-5CBA-4C67-B6AC-967A81D387A8}" type="sibTrans" cxnId="{D0E5D998-F9A3-4A5D-B122-C83EA82F1E8E}">
      <dgm:prSet/>
      <dgm:spPr/>
      <dgm:t>
        <a:bodyPr/>
        <a:lstStyle/>
        <a:p>
          <a:endParaRPr lang="en-US"/>
        </a:p>
      </dgm:t>
    </dgm:pt>
    <dgm:pt modelId="{C523B805-7F08-4235-A53A-ED83DE0D38CE}">
      <dgm:prSet phldrT="[Text]" custT="1"/>
      <dgm:spPr>
        <a:solidFill>
          <a:schemeClr val="accent2">
            <a:lumMod val="40000"/>
            <a:lumOff val="60000"/>
          </a:schemeClr>
        </a:solidFill>
      </dgm:spPr>
      <dgm:t>
        <a:bodyPr/>
        <a:lstStyle/>
        <a:p>
          <a:pPr>
            <a:buFont typeface="Arial" panose="020B0604020202020204" pitchFamily="34" charset="0"/>
            <a:buChar char="•"/>
          </a:pPr>
          <a:r>
            <a:rPr lang="en-US" sz="2000" b="0" dirty="0">
              <a:ea typeface="Times New Roman" panose="02020603050405020304" pitchFamily="18" charset="0"/>
              <a:cs typeface="Courier"/>
            </a:rPr>
            <a:t>Census block-level housing unit counts are invariant</a:t>
          </a:r>
          <a:endParaRPr lang="en-US" sz="2000" b="0" dirty="0"/>
        </a:p>
      </dgm:t>
    </dgm:pt>
    <dgm:pt modelId="{B690FE5C-ADA1-4F1C-B78E-6C55C0566D88}" type="parTrans" cxnId="{5074C9D6-CA4D-4D1B-839C-2E72155CB88B}">
      <dgm:prSet/>
      <dgm:spPr/>
      <dgm:t>
        <a:bodyPr/>
        <a:lstStyle/>
        <a:p>
          <a:endParaRPr lang="en-US"/>
        </a:p>
      </dgm:t>
    </dgm:pt>
    <dgm:pt modelId="{BAFBFAAB-C5A6-45F6-A3B5-463F726605C4}" type="sibTrans" cxnId="{5074C9D6-CA4D-4D1B-839C-2E72155CB88B}">
      <dgm:prSet/>
      <dgm:spPr/>
      <dgm:t>
        <a:bodyPr/>
        <a:lstStyle/>
        <a:p>
          <a:endParaRPr lang="en-US"/>
        </a:p>
      </dgm:t>
    </dgm:pt>
    <dgm:pt modelId="{95B9527F-FFAF-41F7-988B-A811831D3F32}">
      <dgm:prSet phldrT="[Text]" custT="1"/>
      <dgm:spPr/>
      <dgm:t>
        <a:bodyPr/>
        <a:lstStyle/>
        <a:p>
          <a:pPr>
            <a:buFont typeface="Arial" panose="020B0604020202020204" pitchFamily="34" charset="0"/>
            <a:buChar char="•"/>
          </a:pPr>
          <a:r>
            <a:rPr lang="en-US" sz="2000" b="0" dirty="0">
              <a:ea typeface="Times New Roman" panose="02020603050405020304" pitchFamily="18" charset="0"/>
              <a:cs typeface="Courier"/>
            </a:rPr>
            <a:t>Ability to update extent of Urban Areas between censuses</a:t>
          </a:r>
          <a:endParaRPr lang="en-US" sz="2000" b="0" dirty="0"/>
        </a:p>
      </dgm:t>
    </dgm:pt>
    <dgm:pt modelId="{6264FFBD-696E-4B9C-840A-E06766B41E26}" type="parTrans" cxnId="{B3E68777-7223-4436-94BA-8073FA89CB1C}">
      <dgm:prSet/>
      <dgm:spPr/>
      <dgm:t>
        <a:bodyPr/>
        <a:lstStyle/>
        <a:p>
          <a:endParaRPr lang="en-US"/>
        </a:p>
      </dgm:t>
    </dgm:pt>
    <dgm:pt modelId="{6D1551BC-31CF-4EA6-B797-42F5AFA20F7C}" type="sibTrans" cxnId="{B3E68777-7223-4436-94BA-8073FA89CB1C}">
      <dgm:prSet/>
      <dgm:spPr/>
      <dgm:t>
        <a:bodyPr/>
        <a:lstStyle/>
        <a:p>
          <a:endParaRPr lang="en-US"/>
        </a:p>
      </dgm:t>
    </dgm:pt>
    <dgm:pt modelId="{6E7E993A-113D-471C-BA29-A2FBAF3DF2F1}">
      <dgm:prSet phldrT="[Text]" custT="1"/>
      <dgm:spPr/>
      <dgm:t>
        <a:bodyPr/>
        <a:lstStyle/>
        <a:p>
          <a:pPr>
            <a:buFont typeface="Arial" panose="020B0604020202020204" pitchFamily="34" charset="0"/>
            <a:buChar char="•"/>
          </a:pPr>
          <a:r>
            <a:rPr lang="en-US" sz="1600" b="0" dirty="0"/>
            <a:t>425 housing units per square mile (HPSM) for initial cores</a:t>
          </a:r>
        </a:p>
        <a:p>
          <a:pPr>
            <a:buFont typeface="Arial" panose="020B0604020202020204" pitchFamily="34" charset="0"/>
            <a:buChar char="•"/>
          </a:pPr>
          <a:r>
            <a:rPr lang="en-US" sz="1600" b="0" dirty="0"/>
            <a:t>200 HPSM to fill in extent of urban areas</a:t>
          </a:r>
        </a:p>
        <a:p>
          <a:pPr>
            <a:buFont typeface="Arial" panose="020B0604020202020204" pitchFamily="34" charset="0"/>
            <a:buChar char="•"/>
          </a:pPr>
          <a:r>
            <a:rPr lang="en-US" sz="1600" b="0" dirty="0"/>
            <a:t>1,275 HPSM to ensure each urban area has a high-density nucleus</a:t>
          </a:r>
        </a:p>
      </dgm:t>
    </dgm:pt>
    <dgm:pt modelId="{4CD0DFC5-E1C6-49F6-B806-139225B39A2C}" type="parTrans" cxnId="{F3560289-04D3-4A2D-9F14-55A4114F0A91}">
      <dgm:prSet/>
      <dgm:spPr/>
      <dgm:t>
        <a:bodyPr/>
        <a:lstStyle/>
        <a:p>
          <a:endParaRPr lang="en-US"/>
        </a:p>
      </dgm:t>
    </dgm:pt>
    <dgm:pt modelId="{03ACD19A-D53C-405A-AC76-2D6A4E9855D9}" type="sibTrans" cxnId="{F3560289-04D3-4A2D-9F14-55A4114F0A91}">
      <dgm:prSet/>
      <dgm:spPr/>
      <dgm:t>
        <a:bodyPr/>
        <a:lstStyle/>
        <a:p>
          <a:endParaRPr lang="en-US"/>
        </a:p>
      </dgm:t>
    </dgm:pt>
    <dgm:pt modelId="{7146070A-4EE5-46F6-82AA-94E1E54179D5}">
      <dgm:prSet phldrT="[Text]"/>
      <dgm:spPr>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pPr>
            <a:buFont typeface="Arial" panose="020B0604020202020204" pitchFamily="34" charset="0"/>
            <a:buChar char="•"/>
          </a:pPr>
          <a:endParaRPr lang="en-US" b="0" dirty="0"/>
        </a:p>
      </dgm:t>
    </dgm:pt>
    <dgm:pt modelId="{37B74511-ED2F-48AF-8144-FC1802C2468E}" type="parTrans" cxnId="{B5AAF875-969C-4DA9-861B-5F494B885C34}">
      <dgm:prSet/>
      <dgm:spPr/>
      <dgm:t>
        <a:bodyPr/>
        <a:lstStyle/>
        <a:p>
          <a:endParaRPr lang="en-US"/>
        </a:p>
      </dgm:t>
    </dgm:pt>
    <dgm:pt modelId="{4C4DBECF-AFA9-401B-B25A-4035C58416E7}" type="sibTrans" cxnId="{B5AAF875-969C-4DA9-861B-5F494B885C34}">
      <dgm:prSet/>
      <dgm:spPr/>
      <dgm:t>
        <a:bodyPr/>
        <a:lstStyle/>
        <a:p>
          <a:endParaRPr lang="en-US"/>
        </a:p>
      </dgm:t>
    </dgm:pt>
    <dgm:pt modelId="{90BB3D2D-7AC0-40AA-9706-A1BE7457211F}" type="pres">
      <dgm:prSet presAssocID="{138E00E1-7845-4328-97DE-F7EB5D526D47}" presName="diagram" presStyleCnt="0">
        <dgm:presLayoutVars>
          <dgm:dir/>
          <dgm:resizeHandles val="exact"/>
        </dgm:presLayoutVars>
      </dgm:prSet>
      <dgm:spPr/>
    </dgm:pt>
    <dgm:pt modelId="{D529094B-9DD4-4455-BA2C-5F56A1237FB5}" type="pres">
      <dgm:prSet presAssocID="{238F7119-73D7-4B1E-9B11-396135C57D15}" presName="node" presStyleLbl="node1" presStyleIdx="0" presStyleCnt="5" custScaleX="26202" custScaleY="33771" custLinFactNeighborX="11892" custLinFactNeighborY="5668">
        <dgm:presLayoutVars>
          <dgm:bulletEnabled val="1"/>
        </dgm:presLayoutVars>
      </dgm:prSet>
      <dgm:spPr>
        <a:prstGeom prst="hexagon">
          <a:avLst/>
        </a:prstGeom>
      </dgm:spPr>
    </dgm:pt>
    <dgm:pt modelId="{A6C93FB3-DC2E-459D-8AAD-EC267A82DC44}" type="pres">
      <dgm:prSet presAssocID="{AC5FB506-5CBA-4C67-B6AC-967A81D387A8}" presName="sibTrans" presStyleCnt="0"/>
      <dgm:spPr/>
    </dgm:pt>
    <dgm:pt modelId="{8F5F388C-CCC0-40B6-B3DD-6D23FC4FDEB4}" type="pres">
      <dgm:prSet presAssocID="{6E7E993A-113D-471C-BA29-A2FBAF3DF2F1}" presName="node" presStyleLbl="node1" presStyleIdx="1" presStyleCnt="5" custScaleX="26202" custScaleY="33771" custLinFactNeighborX="-24382" custLinFactNeighborY="39942">
        <dgm:presLayoutVars>
          <dgm:bulletEnabled val="1"/>
        </dgm:presLayoutVars>
      </dgm:prSet>
      <dgm:spPr>
        <a:prstGeom prst="hexagon">
          <a:avLst/>
        </a:prstGeom>
      </dgm:spPr>
    </dgm:pt>
    <dgm:pt modelId="{80FAEBA0-4EBF-40C0-BB5F-BA0CF8905B34}" type="pres">
      <dgm:prSet presAssocID="{03ACD19A-D53C-405A-AC76-2D6A4E9855D9}" presName="sibTrans" presStyleCnt="0"/>
      <dgm:spPr/>
    </dgm:pt>
    <dgm:pt modelId="{5F932FEA-1723-4CFA-818D-27151AA3AE6B}" type="pres">
      <dgm:prSet presAssocID="{C523B805-7F08-4235-A53A-ED83DE0D38CE}" presName="node" presStyleLbl="node1" presStyleIdx="2" presStyleCnt="5" custScaleX="26202" custScaleY="33771" custLinFactNeighborX="-17661" custLinFactNeighborY="39887">
        <dgm:presLayoutVars>
          <dgm:bulletEnabled val="1"/>
        </dgm:presLayoutVars>
      </dgm:prSet>
      <dgm:spPr>
        <a:prstGeom prst="hexagon">
          <a:avLst/>
        </a:prstGeom>
      </dgm:spPr>
    </dgm:pt>
    <dgm:pt modelId="{52094093-30B0-418E-BFAF-EF61DEB2D227}" type="pres">
      <dgm:prSet presAssocID="{BAFBFAAB-C5A6-45F6-A3B5-463F726605C4}" presName="sibTrans" presStyleCnt="0"/>
      <dgm:spPr/>
    </dgm:pt>
    <dgm:pt modelId="{CC7A28D8-6437-49C0-9C48-A2B5A0C350C8}" type="pres">
      <dgm:prSet presAssocID="{95B9527F-FFAF-41F7-988B-A811831D3F32}" presName="node" presStyleLbl="node1" presStyleIdx="3" presStyleCnt="5" custScaleX="26202" custScaleY="33771" custLinFactNeighborX="36454" custLinFactNeighborY="-44838">
        <dgm:presLayoutVars>
          <dgm:bulletEnabled val="1"/>
        </dgm:presLayoutVars>
      </dgm:prSet>
      <dgm:spPr>
        <a:prstGeom prst="hexagon">
          <a:avLst/>
        </a:prstGeom>
      </dgm:spPr>
    </dgm:pt>
    <dgm:pt modelId="{0B2D884D-5C3D-4FCB-BC49-337DDF06C2AC}" type="pres">
      <dgm:prSet presAssocID="{6D1551BC-31CF-4EA6-B797-42F5AFA20F7C}" presName="sibTrans" presStyleCnt="0"/>
      <dgm:spPr/>
    </dgm:pt>
    <dgm:pt modelId="{2BFB68EF-CCB4-4711-9EB3-566CC6BF3DA9}" type="pres">
      <dgm:prSet presAssocID="{7146070A-4EE5-46F6-82AA-94E1E54179D5}" presName="node" presStyleLbl="node1" presStyleIdx="4" presStyleCnt="5" custScaleX="26202" custScaleY="33771" custLinFactNeighborX="-21071" custLinFactNeighborY="-27459">
        <dgm:presLayoutVars>
          <dgm:bulletEnabled val="1"/>
        </dgm:presLayoutVars>
      </dgm:prSet>
      <dgm:spPr>
        <a:prstGeom prst="hexagon">
          <a:avLst/>
        </a:prstGeom>
      </dgm:spPr>
    </dgm:pt>
  </dgm:ptLst>
  <dgm:cxnLst>
    <dgm:cxn modelId="{3FE20116-7B25-4D1B-BEA6-D8248249C525}" type="presOf" srcId="{238F7119-73D7-4B1E-9B11-396135C57D15}" destId="{D529094B-9DD4-4455-BA2C-5F56A1237FB5}" srcOrd="0" destOrd="0" presId="urn:microsoft.com/office/officeart/2005/8/layout/default"/>
    <dgm:cxn modelId="{12F9C86B-6656-4319-ACFF-2B461F85D8E3}" type="presOf" srcId="{95B9527F-FFAF-41F7-988B-A811831D3F32}" destId="{CC7A28D8-6437-49C0-9C48-A2B5A0C350C8}" srcOrd="0" destOrd="0" presId="urn:microsoft.com/office/officeart/2005/8/layout/default"/>
    <dgm:cxn modelId="{B5AAF875-969C-4DA9-861B-5F494B885C34}" srcId="{138E00E1-7845-4328-97DE-F7EB5D526D47}" destId="{7146070A-4EE5-46F6-82AA-94E1E54179D5}" srcOrd="4" destOrd="0" parTransId="{37B74511-ED2F-48AF-8144-FC1802C2468E}" sibTransId="{4C4DBECF-AFA9-401B-B25A-4035C58416E7}"/>
    <dgm:cxn modelId="{B3E68777-7223-4436-94BA-8073FA89CB1C}" srcId="{138E00E1-7845-4328-97DE-F7EB5D526D47}" destId="{95B9527F-FFAF-41F7-988B-A811831D3F32}" srcOrd="3" destOrd="0" parTransId="{6264FFBD-696E-4B9C-840A-E06766B41E26}" sibTransId="{6D1551BC-31CF-4EA6-B797-42F5AFA20F7C}"/>
    <dgm:cxn modelId="{7C0BF777-A2C4-4ADF-A023-2DC7AD39098A}" type="presOf" srcId="{C523B805-7F08-4235-A53A-ED83DE0D38CE}" destId="{5F932FEA-1723-4CFA-818D-27151AA3AE6B}" srcOrd="0" destOrd="0" presId="urn:microsoft.com/office/officeart/2005/8/layout/default"/>
    <dgm:cxn modelId="{B2170078-EDA4-4225-B3C4-1598A1A411ED}" type="presOf" srcId="{6E7E993A-113D-471C-BA29-A2FBAF3DF2F1}" destId="{8F5F388C-CCC0-40B6-B3DD-6D23FC4FDEB4}" srcOrd="0" destOrd="0" presId="urn:microsoft.com/office/officeart/2005/8/layout/default"/>
    <dgm:cxn modelId="{3CAA2683-9812-4308-A2A4-C9DE2E94FF66}" type="presOf" srcId="{138E00E1-7845-4328-97DE-F7EB5D526D47}" destId="{90BB3D2D-7AC0-40AA-9706-A1BE7457211F}" srcOrd="0" destOrd="0" presId="urn:microsoft.com/office/officeart/2005/8/layout/default"/>
    <dgm:cxn modelId="{F3560289-04D3-4A2D-9F14-55A4114F0A91}" srcId="{138E00E1-7845-4328-97DE-F7EB5D526D47}" destId="{6E7E993A-113D-471C-BA29-A2FBAF3DF2F1}" srcOrd="1" destOrd="0" parTransId="{4CD0DFC5-E1C6-49F6-B806-139225B39A2C}" sibTransId="{03ACD19A-D53C-405A-AC76-2D6A4E9855D9}"/>
    <dgm:cxn modelId="{D0E5D998-F9A3-4A5D-B122-C83EA82F1E8E}" srcId="{138E00E1-7845-4328-97DE-F7EB5D526D47}" destId="{238F7119-73D7-4B1E-9B11-396135C57D15}" srcOrd="0" destOrd="0" parTransId="{B6E6AD24-350D-4B0F-9337-326CAA2678CA}" sibTransId="{AC5FB506-5CBA-4C67-B6AC-967A81D387A8}"/>
    <dgm:cxn modelId="{5074C9D6-CA4D-4D1B-839C-2E72155CB88B}" srcId="{138E00E1-7845-4328-97DE-F7EB5D526D47}" destId="{C523B805-7F08-4235-A53A-ED83DE0D38CE}" srcOrd="2" destOrd="0" parTransId="{B690FE5C-ADA1-4F1C-B78E-6C55C0566D88}" sibTransId="{BAFBFAAB-C5A6-45F6-A3B5-463F726605C4}"/>
    <dgm:cxn modelId="{5FE2F7DA-293F-4F7F-972C-B4310811ED24}" type="presOf" srcId="{7146070A-4EE5-46F6-82AA-94E1E54179D5}" destId="{2BFB68EF-CCB4-4711-9EB3-566CC6BF3DA9}" srcOrd="0" destOrd="0" presId="urn:microsoft.com/office/officeart/2005/8/layout/default"/>
    <dgm:cxn modelId="{A08A53EF-5C16-4A7C-AD94-054C41A5D432}" type="presParOf" srcId="{90BB3D2D-7AC0-40AA-9706-A1BE7457211F}" destId="{D529094B-9DD4-4455-BA2C-5F56A1237FB5}" srcOrd="0" destOrd="0" presId="urn:microsoft.com/office/officeart/2005/8/layout/default"/>
    <dgm:cxn modelId="{F0C2D5C0-13D9-4253-9377-2E62AAB967F9}" type="presParOf" srcId="{90BB3D2D-7AC0-40AA-9706-A1BE7457211F}" destId="{A6C93FB3-DC2E-459D-8AAD-EC267A82DC44}" srcOrd="1" destOrd="0" presId="urn:microsoft.com/office/officeart/2005/8/layout/default"/>
    <dgm:cxn modelId="{AFDB5600-A74E-445D-ABBB-C7C9059FECBB}" type="presParOf" srcId="{90BB3D2D-7AC0-40AA-9706-A1BE7457211F}" destId="{8F5F388C-CCC0-40B6-B3DD-6D23FC4FDEB4}" srcOrd="2" destOrd="0" presId="urn:microsoft.com/office/officeart/2005/8/layout/default"/>
    <dgm:cxn modelId="{24A3DBF4-4B69-43AC-8E4C-48B8C508D289}" type="presParOf" srcId="{90BB3D2D-7AC0-40AA-9706-A1BE7457211F}" destId="{80FAEBA0-4EBF-40C0-BB5F-BA0CF8905B34}" srcOrd="3" destOrd="0" presId="urn:microsoft.com/office/officeart/2005/8/layout/default"/>
    <dgm:cxn modelId="{A1C1274E-E772-4A38-8352-DE48E8B72BC3}" type="presParOf" srcId="{90BB3D2D-7AC0-40AA-9706-A1BE7457211F}" destId="{5F932FEA-1723-4CFA-818D-27151AA3AE6B}" srcOrd="4" destOrd="0" presId="urn:microsoft.com/office/officeart/2005/8/layout/default"/>
    <dgm:cxn modelId="{9F14FBB3-E52A-4BD7-8AD5-8817F4D6ABF6}" type="presParOf" srcId="{90BB3D2D-7AC0-40AA-9706-A1BE7457211F}" destId="{52094093-30B0-418E-BFAF-EF61DEB2D227}" srcOrd="5" destOrd="0" presId="urn:microsoft.com/office/officeart/2005/8/layout/default"/>
    <dgm:cxn modelId="{D87C1B7A-78C2-4614-941E-FD913CF38396}" type="presParOf" srcId="{90BB3D2D-7AC0-40AA-9706-A1BE7457211F}" destId="{CC7A28D8-6437-49C0-9C48-A2B5A0C350C8}" srcOrd="6" destOrd="0" presId="urn:microsoft.com/office/officeart/2005/8/layout/default"/>
    <dgm:cxn modelId="{2FAA5D51-D562-49D0-9A7E-466E17B73C58}" type="presParOf" srcId="{90BB3D2D-7AC0-40AA-9706-A1BE7457211F}" destId="{0B2D884D-5C3D-4FCB-BC49-337DDF06C2AC}" srcOrd="7" destOrd="0" presId="urn:microsoft.com/office/officeart/2005/8/layout/default"/>
    <dgm:cxn modelId="{AFA9DD8F-2CD3-49E8-8299-167A1F948E79}" type="presParOf" srcId="{90BB3D2D-7AC0-40AA-9706-A1BE7457211F}" destId="{2BFB68EF-CCB4-4711-9EB3-566CC6BF3DA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9094B-9DD4-4455-BA2C-5F56A1237FB5}">
      <dsp:nvSpPr>
        <dsp:cNvPr id="0" name=""/>
        <dsp:cNvSpPr/>
      </dsp:nvSpPr>
      <dsp:spPr>
        <a:xfrm>
          <a:off x="1392215" y="656461"/>
          <a:ext cx="2886469" cy="2232172"/>
        </a:xfrm>
        <a:prstGeom prst="hexag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kern="1200" dirty="0">
              <a:ea typeface="Times New Roman" panose="02020603050405020304" pitchFamily="18" charset="0"/>
              <a:cs typeface="Courier"/>
            </a:rPr>
            <a:t>More direct measure of developed landscape</a:t>
          </a:r>
          <a:endParaRPr lang="en-US" sz="2000" b="0" kern="1200" dirty="0"/>
        </a:p>
      </dsp:txBody>
      <dsp:txXfrm>
        <a:off x="1818768" y="986324"/>
        <a:ext cx="2033363" cy="1572446"/>
      </dsp:txXfrm>
    </dsp:sp>
    <dsp:sp modelId="{8F5F388C-CCC0-40B6-B3DD-6D23FC4FDEB4}">
      <dsp:nvSpPr>
        <dsp:cNvPr id="0" name=""/>
        <dsp:cNvSpPr/>
      </dsp:nvSpPr>
      <dsp:spPr>
        <a:xfrm>
          <a:off x="1384284" y="2921880"/>
          <a:ext cx="2886469" cy="2232172"/>
        </a:xfrm>
        <a:prstGeom prst="hexagon">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kern="1200" dirty="0"/>
            <a:t>425 housing units per square mile (HPSM) for initial cores</a:t>
          </a:r>
        </a:p>
        <a:p>
          <a:pPr marL="0" lvl="0" indent="0" algn="ctr" defTabSz="711200">
            <a:lnSpc>
              <a:spcPct val="90000"/>
            </a:lnSpc>
            <a:spcBef>
              <a:spcPct val="0"/>
            </a:spcBef>
            <a:spcAft>
              <a:spcPct val="35000"/>
            </a:spcAft>
            <a:buFont typeface="Arial" panose="020B0604020202020204" pitchFamily="34" charset="0"/>
            <a:buNone/>
          </a:pPr>
          <a:r>
            <a:rPr lang="en-US" sz="1600" b="0" kern="1200" dirty="0"/>
            <a:t>200 HPSM to fill in extent of urban areas</a:t>
          </a:r>
        </a:p>
        <a:p>
          <a:pPr marL="0" lvl="0" indent="0" algn="ctr" defTabSz="711200">
            <a:lnSpc>
              <a:spcPct val="90000"/>
            </a:lnSpc>
            <a:spcBef>
              <a:spcPct val="0"/>
            </a:spcBef>
            <a:spcAft>
              <a:spcPct val="35000"/>
            </a:spcAft>
            <a:buFont typeface="Arial" panose="020B0604020202020204" pitchFamily="34" charset="0"/>
            <a:buNone/>
          </a:pPr>
          <a:r>
            <a:rPr lang="en-US" sz="1600" b="0" kern="1200" dirty="0"/>
            <a:t>1,275 HPSM to ensure each urban area has a high-density nucleus</a:t>
          </a:r>
        </a:p>
      </dsp:txBody>
      <dsp:txXfrm>
        <a:off x="1810837" y="3251743"/>
        <a:ext cx="2033363" cy="1572446"/>
      </dsp:txXfrm>
    </dsp:sp>
    <dsp:sp modelId="{5F932FEA-1723-4CFA-818D-27151AA3AE6B}">
      <dsp:nvSpPr>
        <dsp:cNvPr id="0" name=""/>
        <dsp:cNvSpPr/>
      </dsp:nvSpPr>
      <dsp:spPr>
        <a:xfrm>
          <a:off x="6112775" y="2918244"/>
          <a:ext cx="2886469" cy="2232172"/>
        </a:xfrm>
        <a:prstGeom prst="hexag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kern="1200" dirty="0">
              <a:ea typeface="Times New Roman" panose="02020603050405020304" pitchFamily="18" charset="0"/>
              <a:cs typeface="Courier"/>
            </a:rPr>
            <a:t>Census block-level housing unit counts are invariant</a:t>
          </a:r>
          <a:endParaRPr lang="en-US" sz="2000" b="0" kern="1200" dirty="0"/>
        </a:p>
      </dsp:txBody>
      <dsp:txXfrm>
        <a:off x="6539328" y="3248107"/>
        <a:ext cx="2033363" cy="1572446"/>
      </dsp:txXfrm>
    </dsp:sp>
    <dsp:sp modelId="{CC7A28D8-6437-49C0-9C48-A2B5A0C350C8}">
      <dsp:nvSpPr>
        <dsp:cNvPr id="0" name=""/>
        <dsp:cNvSpPr/>
      </dsp:nvSpPr>
      <dsp:spPr>
        <a:xfrm>
          <a:off x="6092064" y="651944"/>
          <a:ext cx="2886469" cy="2232172"/>
        </a:xfrm>
        <a:prstGeom prst="hexagon">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kern="1200" dirty="0">
              <a:ea typeface="Times New Roman" panose="02020603050405020304" pitchFamily="18" charset="0"/>
              <a:cs typeface="Courier"/>
            </a:rPr>
            <a:t>Ability to update extent of Urban Areas between censuses</a:t>
          </a:r>
          <a:endParaRPr lang="en-US" sz="2000" b="0" kern="1200" dirty="0"/>
        </a:p>
      </dsp:txBody>
      <dsp:txXfrm>
        <a:off x="6518617" y="981807"/>
        <a:ext cx="2033363" cy="1572446"/>
      </dsp:txXfrm>
    </dsp:sp>
    <dsp:sp modelId="{2BFB68EF-CCB4-4711-9EB3-566CC6BF3DA9}">
      <dsp:nvSpPr>
        <dsp:cNvPr id="0" name=""/>
        <dsp:cNvSpPr/>
      </dsp:nvSpPr>
      <dsp:spPr>
        <a:xfrm>
          <a:off x="3743076" y="1800649"/>
          <a:ext cx="2886469" cy="2232172"/>
        </a:xfrm>
        <a:prstGeom prst="hexagon">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Font typeface="Arial" panose="020B0604020202020204" pitchFamily="34" charset="0"/>
            <a:buNone/>
          </a:pPr>
          <a:endParaRPr lang="en-US" sz="6500" b="0" kern="1200" dirty="0"/>
        </a:p>
      </dsp:txBody>
      <dsp:txXfrm>
        <a:off x="4169629" y="2130512"/>
        <a:ext cx="2033363" cy="15724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5/26/2022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ahoma" pitchFamily="34" charset="0"/>
              </a:defRPr>
            </a:lvl1pPr>
            <a:lvl2pPr marL="742950" indent="-285750" defTabSz="930275" eaLnBrk="0" hangingPunct="0">
              <a:spcBef>
                <a:spcPct val="30000"/>
              </a:spcBef>
              <a:defRPr sz="1200">
                <a:solidFill>
                  <a:schemeClr val="tx1"/>
                </a:solidFill>
                <a:latin typeface="Tahoma" pitchFamily="34" charset="0"/>
              </a:defRPr>
            </a:lvl2pPr>
            <a:lvl3pPr marL="1143000" indent="-228600" defTabSz="930275" eaLnBrk="0" hangingPunct="0">
              <a:spcBef>
                <a:spcPct val="30000"/>
              </a:spcBef>
              <a:defRPr sz="1200">
                <a:solidFill>
                  <a:schemeClr val="tx1"/>
                </a:solidFill>
                <a:latin typeface="Tahoma" pitchFamily="34" charset="0"/>
              </a:defRPr>
            </a:lvl3pPr>
            <a:lvl4pPr marL="1600200" indent="-228600" defTabSz="930275" eaLnBrk="0" hangingPunct="0">
              <a:spcBef>
                <a:spcPct val="30000"/>
              </a:spcBef>
              <a:defRPr sz="1200">
                <a:solidFill>
                  <a:schemeClr val="tx1"/>
                </a:solidFill>
                <a:latin typeface="Tahoma" pitchFamily="34" charset="0"/>
              </a:defRPr>
            </a:lvl4pPr>
            <a:lvl5pPr marL="2057400" indent="-228600" defTabSz="930275" eaLnBrk="0" hangingPunct="0">
              <a:spcBef>
                <a:spcPct val="30000"/>
              </a:spcBef>
              <a:defRPr sz="1200">
                <a:solidFill>
                  <a:schemeClr val="tx1"/>
                </a:solidFill>
                <a:latin typeface="Tahoma" pitchFamily="34" charset="0"/>
              </a:defRPr>
            </a:lvl5pPr>
            <a:lvl6pPr marL="2514600" indent="-228600" defTabSz="930275" eaLnBrk="0" fontAlgn="base" hangingPunct="0">
              <a:spcBef>
                <a:spcPct val="30000"/>
              </a:spcBef>
              <a:spcAft>
                <a:spcPct val="0"/>
              </a:spcAft>
              <a:defRPr sz="1200">
                <a:solidFill>
                  <a:schemeClr val="tx1"/>
                </a:solidFill>
                <a:latin typeface="Tahoma" pitchFamily="34" charset="0"/>
              </a:defRPr>
            </a:lvl6pPr>
            <a:lvl7pPr marL="2971800" indent="-228600" defTabSz="930275" eaLnBrk="0" fontAlgn="base" hangingPunct="0">
              <a:spcBef>
                <a:spcPct val="30000"/>
              </a:spcBef>
              <a:spcAft>
                <a:spcPct val="0"/>
              </a:spcAft>
              <a:defRPr sz="1200">
                <a:solidFill>
                  <a:schemeClr val="tx1"/>
                </a:solidFill>
                <a:latin typeface="Tahoma" pitchFamily="34" charset="0"/>
              </a:defRPr>
            </a:lvl7pPr>
            <a:lvl8pPr marL="3429000" indent="-228600" defTabSz="930275" eaLnBrk="0" fontAlgn="base" hangingPunct="0">
              <a:spcBef>
                <a:spcPct val="30000"/>
              </a:spcBef>
              <a:spcAft>
                <a:spcPct val="0"/>
              </a:spcAft>
              <a:defRPr sz="1200">
                <a:solidFill>
                  <a:schemeClr val="tx1"/>
                </a:solidFill>
                <a:latin typeface="Tahoma" pitchFamily="34" charset="0"/>
              </a:defRPr>
            </a:lvl8pPr>
            <a:lvl9pPr marL="3886200" indent="-228600" defTabSz="930275" eaLnBrk="0" fontAlgn="base" hangingPunct="0">
              <a:spcBef>
                <a:spcPct val="30000"/>
              </a:spcBef>
              <a:spcAft>
                <a:spcPct val="0"/>
              </a:spcAft>
              <a:defRPr sz="1200">
                <a:solidFill>
                  <a:schemeClr val="tx1"/>
                </a:solidFill>
                <a:latin typeface="Tahoma" pitchFamily="34" charset="0"/>
              </a:defRPr>
            </a:lvl9pPr>
          </a:lstStyle>
          <a:p>
            <a:pPr eaLnBrk="1" hangingPunct="1">
              <a:spcBef>
                <a:spcPct val="0"/>
              </a:spcBef>
            </a:pPr>
            <a:fld id="{8AFCC83D-2701-4452-8AC7-C677E4A9853C}" type="slidenum">
              <a:rPr lang="en-US" altLang="en-US" smtClean="0"/>
              <a:pPr eaLnBrk="1" hangingPunct="1">
                <a:spcBef>
                  <a:spcPct val="0"/>
                </a:spcBef>
              </a:pPr>
              <a:t>1</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ffectLst/>
            </a:endParaRPr>
          </a:p>
          <a:p>
            <a:pPr eaLnBrk="1" hangingPunct="1"/>
            <a:endParaRPr lang="en-US" dirty="0"/>
          </a:p>
          <a:p>
            <a:endParaRPr lang="en-US" altLang="en-US" dirty="0"/>
          </a:p>
          <a:p>
            <a:endParaRPr lang="en-US" altLang="en-US" dirty="0"/>
          </a:p>
          <a:p>
            <a:pPr eaLnBrk="1" hangingPunct="1"/>
            <a:endParaRPr lang="en-US" altLang="en-US" dirty="0"/>
          </a:p>
        </p:txBody>
      </p:sp>
    </p:spTree>
    <p:extLst>
      <p:ext uri="{BB962C8B-B14F-4D97-AF65-F5344CB8AC3E}">
        <p14:creationId xmlns:p14="http://schemas.microsoft.com/office/powerpoint/2010/main" val="385012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Distribution of urbanized areas and urban clusters in the United States:</a:t>
            </a:r>
            <a:r>
              <a:rPr lang="en-US" altLang="en-US" baseline="0" dirty="0"/>
              <a:t> urbanized areas in purple (full extent shown); urban clusters in green (point locations only). Map included only to provide quick reference. </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8DB9FA-BDFA-4932-BD92-BAF06C291FD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29120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13</a:t>
            </a:fld>
            <a:endParaRPr lang="en-US" dirty="0"/>
          </a:p>
        </p:txBody>
      </p:sp>
    </p:spTree>
    <p:extLst>
      <p:ext uri="{BB962C8B-B14F-4D97-AF65-F5344CB8AC3E}">
        <p14:creationId xmlns:p14="http://schemas.microsoft.com/office/powerpoint/2010/main" val="169217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89B7B314-293A-41E8-AB08-31EAC6D5EDFC}" type="slidenum">
              <a:rPr lang="en-US" smtClean="0"/>
              <a:pPr>
                <a:defRPr/>
              </a:pPr>
              <a:t>21</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400">
                <a:latin typeface="Arial" charset="0"/>
              </a:rPr>
              <a:t>This example is for places; could apply the same question to urban clusters, metro-micro areas.</a:t>
            </a:r>
          </a:p>
        </p:txBody>
      </p:sp>
    </p:spTree>
    <p:extLst>
      <p:ext uri="{BB962C8B-B14F-4D97-AF65-F5344CB8AC3E}">
        <p14:creationId xmlns:p14="http://schemas.microsoft.com/office/powerpoint/2010/main" val="28757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254000" y="76200"/>
            <a:ext cx="6502400" cy="3657600"/>
          </a:xfrm>
          <a:ln/>
        </p:spPr>
      </p:sp>
      <p:sp>
        <p:nvSpPr>
          <p:cNvPr id="51203" name="Notes Placeholder 2"/>
          <p:cNvSpPr>
            <a:spLocks noGrp="1"/>
          </p:cNvSpPr>
          <p:nvPr>
            <p:ph type="body" idx="1"/>
          </p:nvPr>
        </p:nvSpPr>
        <p:spPr>
          <a:xfrm>
            <a:off x="304800" y="3733800"/>
            <a:ext cx="6400800" cy="5181600"/>
          </a:xfrm>
          <a:noFill/>
          <a:ln/>
        </p:spPr>
        <p:txBody>
          <a:bodyPr/>
          <a:lstStyle/>
          <a:p>
            <a:pPr eaLnBrk="1" hangingPunct="1">
              <a:spcBef>
                <a:spcPct val="0"/>
              </a:spcBef>
            </a:pPr>
            <a:endParaRPr lang="en-US" sz="1300" b="0"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28</a:t>
            </a:fld>
            <a:endParaRPr lang="en-US"/>
          </a:p>
        </p:txBody>
      </p:sp>
    </p:spTree>
    <p:extLst>
      <p:ext uri="{BB962C8B-B14F-4D97-AF65-F5344CB8AC3E}">
        <p14:creationId xmlns:p14="http://schemas.microsoft.com/office/powerpoint/2010/main" val="257393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rs.usda.gov/amber-waves/2008/june/defining-the-rural-in-rural-ameri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88571" y="1254801"/>
            <a:ext cx="8936847" cy="811586"/>
          </a:xfrm>
        </p:spPr>
        <p:txBody>
          <a:bodyPr anchor="t">
            <a:normAutofit fontScale="90000"/>
          </a:bodyPr>
          <a:lstStyle/>
          <a:p>
            <a:pPr algn="l" eaLnBrk="1" hangingPunct="1"/>
            <a:r>
              <a:rPr lang="en-US" altLang="en-US" sz="3200" dirty="0">
                <a:cs typeface="Tahoma" pitchFamily="34" charset="0"/>
              </a:rPr>
              <a:t>Defining Urban and Rural at the U.S. Census Bureau: </a:t>
            </a:r>
            <a:br>
              <a:rPr lang="en-US" altLang="en-US" sz="3200" dirty="0">
                <a:cs typeface="Tahoma" pitchFamily="34" charset="0"/>
              </a:rPr>
            </a:br>
            <a:r>
              <a:rPr lang="en-US" altLang="en-US" sz="3200" dirty="0">
                <a:cs typeface="Tahoma" pitchFamily="34" charset="0"/>
              </a:rPr>
              <a:t>A Look at Demographic Trends</a:t>
            </a:r>
          </a:p>
        </p:txBody>
      </p:sp>
      <p:sp>
        <p:nvSpPr>
          <p:cNvPr id="3075" name="Rectangle 3"/>
          <p:cNvSpPr>
            <a:spLocks noGrp="1" noChangeArrowheads="1"/>
          </p:cNvSpPr>
          <p:nvPr>
            <p:ph type="subTitle" idx="1"/>
          </p:nvPr>
        </p:nvSpPr>
        <p:spPr>
          <a:xfrm>
            <a:off x="1018386" y="2716760"/>
            <a:ext cx="7611808" cy="2318231"/>
          </a:xfrm>
        </p:spPr>
        <p:txBody>
          <a:bodyPr>
            <a:normAutofit lnSpcReduction="10000"/>
          </a:bodyPr>
          <a:lstStyle/>
          <a:p>
            <a:pPr algn="l" eaLnBrk="1" hangingPunct="1">
              <a:buFontTx/>
              <a:buNone/>
            </a:pPr>
            <a:r>
              <a:rPr lang="en-US" altLang="en-US" sz="2000" b="1" dirty="0"/>
              <a:t>Michael Ratcliffe</a:t>
            </a:r>
          </a:p>
          <a:p>
            <a:pPr algn="l" eaLnBrk="1" hangingPunct="1">
              <a:buFontTx/>
              <a:buNone/>
            </a:pPr>
            <a:r>
              <a:rPr lang="en-US" altLang="en-US" sz="2000" b="1" dirty="0"/>
              <a:t>Geography Division</a:t>
            </a:r>
          </a:p>
          <a:p>
            <a:pPr algn="l" eaLnBrk="1" hangingPunct="1">
              <a:buFontTx/>
              <a:buNone/>
            </a:pPr>
            <a:r>
              <a:rPr lang="en-US" altLang="en-US" sz="2000" b="1" dirty="0"/>
              <a:t>U.S. Census Bureau</a:t>
            </a:r>
          </a:p>
          <a:p>
            <a:pPr algn="l" eaLnBrk="1" hangingPunct="1">
              <a:buFontTx/>
              <a:buNone/>
            </a:pPr>
            <a:endParaRPr lang="en-US" altLang="en-US" sz="2000" b="1" dirty="0"/>
          </a:p>
          <a:p>
            <a:pPr algn="l" eaLnBrk="1" hangingPunct="1">
              <a:buFontTx/>
              <a:buNone/>
            </a:pPr>
            <a:r>
              <a:rPr lang="en-US" altLang="en-US" sz="2000" b="1" dirty="0"/>
              <a:t>Texas Demographic Conference</a:t>
            </a:r>
          </a:p>
          <a:p>
            <a:pPr algn="l" eaLnBrk="1" hangingPunct="1">
              <a:buFontTx/>
              <a:buNone/>
            </a:pPr>
            <a:r>
              <a:rPr lang="en-US" altLang="en-US" sz="2000" b="1" dirty="0"/>
              <a:t>May 26, 2022</a:t>
            </a:r>
          </a:p>
          <a:p>
            <a:pPr algn="ctr" eaLnBrk="1" hangingPunct="1">
              <a:buFontTx/>
              <a:buNone/>
            </a:pPr>
            <a:endParaRPr lang="en-US" altLang="en-US" sz="4200" b="1" dirty="0">
              <a:solidFill>
                <a:srgbClr val="FFFF99"/>
              </a:solidFill>
            </a:endParaRPr>
          </a:p>
          <a:p>
            <a:pPr algn="ctr" eaLnBrk="1" hangingPunct="1">
              <a:buFontTx/>
              <a:buNone/>
            </a:pPr>
            <a:endParaRPr lang="en-US" altLang="en-US" b="1" dirty="0">
              <a:solidFill>
                <a:srgbClr val="FFFF99"/>
              </a:solidFill>
            </a:endParaRPr>
          </a:p>
        </p:txBody>
      </p:sp>
      <p:sp>
        <p:nvSpPr>
          <p:cNvPr id="4" name="TextBox 3">
            <a:extLst>
              <a:ext uri="{FF2B5EF4-FFF2-40B4-BE49-F238E27FC236}">
                <a16:creationId xmlns:a16="http://schemas.microsoft.com/office/drawing/2014/main" id="{46F3B382-93F5-4678-BC07-26EC8B9B900F}"/>
              </a:ext>
            </a:extLst>
          </p:cNvPr>
          <p:cNvSpPr txBox="1"/>
          <p:nvPr/>
        </p:nvSpPr>
        <p:spPr>
          <a:xfrm>
            <a:off x="3530279" y="5559063"/>
            <a:ext cx="6227180" cy="646331"/>
          </a:xfrm>
          <a:prstGeom prst="rect">
            <a:avLst/>
          </a:prstGeom>
          <a:noFill/>
        </p:spPr>
        <p:txBody>
          <a:bodyPr wrap="square" rtlCol="0">
            <a:spAutoFit/>
          </a:bodyPr>
          <a:lstStyle/>
          <a:p>
            <a:r>
              <a:rPr lang="en-US" sz="1800" i="1" dirty="0"/>
              <a:t>The views expressed in this presentation are those of the author and not necessarily those of the U.S. Census Bureau.</a:t>
            </a:r>
            <a:endParaRPr lang="en-US" altLang="en-US" sz="1800" b="1" i="1" dirty="0"/>
          </a:p>
        </p:txBody>
      </p:sp>
    </p:spTree>
    <p:extLst>
      <p:ext uri="{BB962C8B-B14F-4D97-AF65-F5344CB8AC3E}">
        <p14:creationId xmlns:p14="http://schemas.microsoft.com/office/powerpoint/2010/main" val="221942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2D7-6AF0-4939-A203-DAE30D6C7F97}"/>
              </a:ext>
            </a:extLst>
          </p:cNvPr>
          <p:cNvSpPr>
            <a:spLocks noGrp="1"/>
          </p:cNvSpPr>
          <p:nvPr>
            <p:ph type="title"/>
          </p:nvPr>
        </p:nvSpPr>
        <p:spPr>
          <a:xfrm>
            <a:off x="838200" y="365126"/>
            <a:ext cx="10515600" cy="838641"/>
          </a:xfrm>
        </p:spPr>
        <p:txBody>
          <a:bodyPr>
            <a:normAutofit/>
          </a:bodyPr>
          <a:lstStyle/>
          <a:p>
            <a:r>
              <a:rPr lang="en-US" sz="2400" dirty="0"/>
              <a:t>Percent change in population, 2010-2020, for the 25 largest urban areas (based on 2010 population)</a:t>
            </a:r>
          </a:p>
        </p:txBody>
      </p:sp>
      <p:sp>
        <p:nvSpPr>
          <p:cNvPr id="4" name="Slide Number Placeholder 3">
            <a:extLst>
              <a:ext uri="{FF2B5EF4-FFF2-40B4-BE49-F238E27FC236}">
                <a16:creationId xmlns:a16="http://schemas.microsoft.com/office/drawing/2014/main" id="{69F08886-D0CD-4DB0-AB6E-6291477DAE38}"/>
              </a:ext>
            </a:extLst>
          </p:cNvPr>
          <p:cNvSpPr>
            <a:spLocks noGrp="1"/>
          </p:cNvSpPr>
          <p:nvPr>
            <p:ph type="sldNum" sz="quarter" idx="12"/>
          </p:nvPr>
        </p:nvSpPr>
        <p:spPr/>
        <p:txBody>
          <a:bodyPr/>
          <a:lstStyle/>
          <a:p>
            <a:fld id="{FC63ECC8-719A-498E-B101-491B6A35558E}" type="slidenum">
              <a:rPr lang="en-US" smtClean="0"/>
              <a:t>10</a:t>
            </a:fld>
            <a:endParaRPr lang="en-US"/>
          </a:p>
        </p:txBody>
      </p:sp>
      <p:graphicFrame>
        <p:nvGraphicFramePr>
          <p:cNvPr id="5" name="Content Placeholder 4">
            <a:extLst>
              <a:ext uri="{FF2B5EF4-FFF2-40B4-BE49-F238E27FC236}">
                <a16:creationId xmlns:a16="http://schemas.microsoft.com/office/drawing/2014/main" id="{913E0C65-D90D-4556-A229-D42B3D7DF2CB}"/>
              </a:ext>
            </a:extLst>
          </p:cNvPr>
          <p:cNvGraphicFramePr>
            <a:graphicFrameLocks noGrp="1"/>
          </p:cNvGraphicFramePr>
          <p:nvPr>
            <p:ph idx="1"/>
            <p:extLst>
              <p:ext uri="{D42A27DB-BD31-4B8C-83A1-F6EECF244321}">
                <p14:modId xmlns:p14="http://schemas.microsoft.com/office/powerpoint/2010/main" val="2507880431"/>
              </p:ext>
            </p:extLst>
          </p:nvPr>
        </p:nvGraphicFramePr>
        <p:xfrm>
          <a:off x="1061545" y="1203767"/>
          <a:ext cx="10292254" cy="47135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E3896B1-F2C1-4FEB-9A4B-7CBC257FE58A}"/>
              </a:ext>
            </a:extLst>
          </p:cNvPr>
          <p:cNvSpPr txBox="1"/>
          <p:nvPr/>
        </p:nvSpPr>
        <p:spPr>
          <a:xfrm>
            <a:off x="2809875" y="6112149"/>
            <a:ext cx="3869585" cy="307777"/>
          </a:xfrm>
          <a:prstGeom prst="rect">
            <a:avLst/>
          </a:prstGeom>
          <a:noFill/>
        </p:spPr>
        <p:txBody>
          <a:bodyPr wrap="none" rtlCol="0">
            <a:spAutoFit/>
          </a:bodyPr>
          <a:lstStyle/>
          <a:p>
            <a:r>
              <a:rPr lang="en-US" sz="1400" dirty="0"/>
              <a:t>Sources: 2010 Census; 2016-2020 ACS 5-year data.</a:t>
            </a:r>
          </a:p>
        </p:txBody>
      </p:sp>
    </p:spTree>
    <p:extLst>
      <p:ext uri="{BB962C8B-B14F-4D97-AF65-F5344CB8AC3E}">
        <p14:creationId xmlns:p14="http://schemas.microsoft.com/office/powerpoint/2010/main" val="77757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F5CB52-3E66-40E7-9065-611642BA4BC0}"/>
              </a:ext>
            </a:extLst>
          </p:cNvPr>
          <p:cNvSpPr txBox="1">
            <a:spLocks/>
          </p:cNvSpPr>
          <p:nvPr/>
        </p:nvSpPr>
        <p:spPr>
          <a:xfrm>
            <a:off x="676274" y="2336801"/>
            <a:ext cx="10106026" cy="26811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cs typeface="Arial" charset="0"/>
              </a:rPr>
              <a:t>Urban Areas of at least 2,000 housing units </a:t>
            </a:r>
            <a:r>
              <a:rPr lang="en-US" altLang="en-US" sz="2400" u="sng" dirty="0">
                <a:cs typeface="Arial" charset="0"/>
              </a:rPr>
              <a:t>or</a:t>
            </a:r>
            <a:r>
              <a:rPr lang="en-US" altLang="en-US" sz="2400" dirty="0">
                <a:cs typeface="Arial" charset="0"/>
              </a:rPr>
              <a:t> at least 5,000 people.</a:t>
            </a:r>
          </a:p>
          <a:p>
            <a:r>
              <a:rPr lang="en-US" altLang="en-US" sz="2400" dirty="0">
                <a:cs typeface="Arial" charset="0"/>
              </a:rPr>
              <a:t>Defined primarily based on housing unit density measured at the census block level.</a:t>
            </a:r>
          </a:p>
          <a:p>
            <a:pPr lvl="1"/>
            <a:r>
              <a:rPr lang="en-US" altLang="en-US" sz="2000" dirty="0">
                <a:cs typeface="Arial" charset="0"/>
              </a:rPr>
              <a:t>Initial urban core: at least 425 housing units per square mile</a:t>
            </a:r>
          </a:p>
          <a:p>
            <a:pPr lvl="1"/>
            <a:r>
              <a:rPr lang="en-US" altLang="en-US" sz="2000" dirty="0">
                <a:cs typeface="Arial" charset="0"/>
              </a:rPr>
              <a:t>Remainder of urban area: at least 200 housing units per square mile</a:t>
            </a:r>
          </a:p>
          <a:p>
            <a:pPr lvl="1"/>
            <a:r>
              <a:rPr lang="en-US" altLang="en-US" sz="2000" dirty="0">
                <a:cs typeface="Arial" charset="0"/>
              </a:rPr>
              <a:t>At least one high density nucleus of at least 1,275 housing units per square mile required for qualification.</a:t>
            </a:r>
          </a:p>
        </p:txBody>
      </p:sp>
      <p:sp>
        <p:nvSpPr>
          <p:cNvPr id="7" name="Title 1">
            <a:extLst>
              <a:ext uri="{FF2B5EF4-FFF2-40B4-BE49-F238E27FC236}">
                <a16:creationId xmlns:a16="http://schemas.microsoft.com/office/drawing/2014/main" id="{30BD5429-E4C3-4A00-BCAE-76F3D7ED4F0D}"/>
              </a:ext>
            </a:extLst>
          </p:cNvPr>
          <p:cNvSpPr txBox="1">
            <a:spLocks/>
          </p:cNvSpPr>
          <p:nvPr/>
        </p:nvSpPr>
        <p:spPr>
          <a:xfrm>
            <a:off x="1076325" y="723964"/>
            <a:ext cx="8203324" cy="4519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cs typeface="Arial" charset="0"/>
              </a:rPr>
              <a:t>Census Bureau Urban Areas (2020 Census criteria)</a:t>
            </a:r>
          </a:p>
        </p:txBody>
      </p:sp>
      <p:sp>
        <p:nvSpPr>
          <p:cNvPr id="4" name="Slide Number Placeholder 3">
            <a:extLst>
              <a:ext uri="{FF2B5EF4-FFF2-40B4-BE49-F238E27FC236}">
                <a16:creationId xmlns:a16="http://schemas.microsoft.com/office/drawing/2014/main" id="{1BB0A5D9-EEDB-4C3D-8DDD-DF1834641FE6}"/>
              </a:ext>
            </a:extLst>
          </p:cNvPr>
          <p:cNvSpPr>
            <a:spLocks noGrp="1"/>
          </p:cNvSpPr>
          <p:nvPr>
            <p:ph type="sldNum" sz="quarter" idx="12"/>
          </p:nvPr>
        </p:nvSpPr>
        <p:spPr>
          <a:xfrm>
            <a:off x="8610600" y="6356350"/>
            <a:ext cx="2743200" cy="365125"/>
          </a:xfrm>
        </p:spPr>
        <p:txBody>
          <a:bodyPr/>
          <a:lstStyle/>
          <a:p>
            <a:fld id="{FC63ECC8-719A-498E-B101-491B6A35558E}" type="slidenum">
              <a:rPr lang="en-US" smtClean="0"/>
              <a:t>11</a:t>
            </a:fld>
            <a:endParaRPr lang="en-US" dirty="0"/>
          </a:p>
        </p:txBody>
      </p:sp>
    </p:spTree>
    <p:extLst>
      <p:ext uri="{BB962C8B-B14F-4D97-AF65-F5344CB8AC3E}">
        <p14:creationId xmlns:p14="http://schemas.microsoft.com/office/powerpoint/2010/main" val="361622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B641-C555-4F91-9BC1-76ABCFC83C57}"/>
              </a:ext>
            </a:extLst>
          </p:cNvPr>
          <p:cNvSpPr>
            <a:spLocks noGrp="1"/>
          </p:cNvSpPr>
          <p:nvPr>
            <p:ph type="title"/>
          </p:nvPr>
        </p:nvSpPr>
        <p:spPr>
          <a:xfrm>
            <a:off x="838200" y="365125"/>
            <a:ext cx="10515600" cy="511175"/>
          </a:xfrm>
        </p:spPr>
        <p:txBody>
          <a:bodyPr>
            <a:normAutofit/>
          </a:bodyPr>
          <a:lstStyle/>
          <a:p>
            <a:r>
              <a:rPr lang="en-US" sz="2800" dirty="0"/>
              <a:t>Key Changes to Urban Area Criteria</a:t>
            </a:r>
          </a:p>
        </p:txBody>
      </p:sp>
      <p:sp>
        <p:nvSpPr>
          <p:cNvPr id="3" name="Content Placeholder 2">
            <a:extLst>
              <a:ext uri="{FF2B5EF4-FFF2-40B4-BE49-F238E27FC236}">
                <a16:creationId xmlns:a16="http://schemas.microsoft.com/office/drawing/2014/main" id="{2F9D0A4F-FDE4-4854-B9BA-96B36AC184FB}"/>
              </a:ext>
            </a:extLst>
          </p:cNvPr>
          <p:cNvSpPr>
            <a:spLocks noGrp="1"/>
          </p:cNvSpPr>
          <p:nvPr>
            <p:ph idx="1"/>
          </p:nvPr>
        </p:nvSpPr>
        <p:spPr>
          <a:xfrm>
            <a:off x="838200" y="1457325"/>
            <a:ext cx="10515600" cy="4354512"/>
          </a:xfrm>
        </p:spPr>
        <p:txBody>
          <a:bodyPr>
            <a:normAutofit/>
          </a:bodyPr>
          <a:lstStyle/>
          <a:p>
            <a:r>
              <a:rPr lang="en-US" sz="2000" dirty="0"/>
              <a:t>Minimum threshold for qualification as urban: at least 2,000 housing units </a:t>
            </a:r>
            <a:r>
              <a:rPr lang="en-US" sz="2000" u="sng" dirty="0"/>
              <a:t>or</a:t>
            </a:r>
            <a:r>
              <a:rPr lang="en-US" sz="2000" dirty="0"/>
              <a:t> at least 5,000 population. Increased from a minimum of 2,500 persons.</a:t>
            </a:r>
          </a:p>
          <a:p>
            <a:r>
              <a:rPr lang="en-US" sz="2000" dirty="0"/>
              <a:t>Use of housing unit density at the census block level instead of population density.</a:t>
            </a:r>
          </a:p>
          <a:p>
            <a:r>
              <a:rPr lang="en-US" sz="2000" dirty="0"/>
              <a:t>No longer distinguish between urbanized areas of 50,000 or more population and urban clusters of less than 50,000 persons.</a:t>
            </a:r>
          </a:p>
          <a:p>
            <a:r>
              <a:rPr lang="en-US" sz="2000" dirty="0"/>
              <a:t>Maximum distance for “jumping” across low-density intervening territory reduced from 2.5 miles to 1.5 miles (return to the jump distance that was in effect from 1950 through 1990).</a:t>
            </a:r>
          </a:p>
          <a:p>
            <a:r>
              <a:rPr lang="en-US" sz="2000" dirty="0"/>
              <a:t>Will not include the intervening low-density “hop” and “jump” corridors in the urban area. This results in noncontiguous urban areas.</a:t>
            </a:r>
          </a:p>
          <a:p>
            <a:r>
              <a:rPr lang="en-US" sz="2000" dirty="0"/>
              <a:t>Splitting continuous urban agglomerations based on commuting patterns (using Longitudinal Employer-Household Dynamics [LEHD] data).</a:t>
            </a:r>
          </a:p>
        </p:txBody>
      </p:sp>
      <p:sp>
        <p:nvSpPr>
          <p:cNvPr id="4" name="Slide Number Placeholder 3">
            <a:extLst>
              <a:ext uri="{FF2B5EF4-FFF2-40B4-BE49-F238E27FC236}">
                <a16:creationId xmlns:a16="http://schemas.microsoft.com/office/drawing/2014/main" id="{D919103E-8F05-4E0C-8587-D2D2322487B1}"/>
              </a:ext>
            </a:extLst>
          </p:cNvPr>
          <p:cNvSpPr>
            <a:spLocks noGrp="1"/>
          </p:cNvSpPr>
          <p:nvPr>
            <p:ph type="sldNum" sz="quarter" idx="12"/>
          </p:nvPr>
        </p:nvSpPr>
        <p:spPr/>
        <p:txBody>
          <a:bodyPr/>
          <a:lstStyle/>
          <a:p>
            <a:fld id="{FC63ECC8-719A-498E-B101-491B6A35558E}" type="slidenum">
              <a:rPr lang="en-US" smtClean="0"/>
              <a:t>12</a:t>
            </a:fld>
            <a:endParaRPr lang="en-US"/>
          </a:p>
        </p:txBody>
      </p:sp>
    </p:spTree>
    <p:extLst>
      <p:ext uri="{BB962C8B-B14F-4D97-AF65-F5344CB8AC3E}">
        <p14:creationId xmlns:p14="http://schemas.microsoft.com/office/powerpoint/2010/main" val="171072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081E16-A411-46EA-B01D-E69C9404B4C1}"/>
              </a:ext>
            </a:extLst>
          </p:cNvPr>
          <p:cNvSpPr>
            <a:spLocks noGrp="1"/>
          </p:cNvSpPr>
          <p:nvPr>
            <p:ph type="sldNum" sz="quarter" idx="12"/>
          </p:nvPr>
        </p:nvSpPr>
        <p:spPr/>
        <p:txBody>
          <a:bodyPr/>
          <a:lstStyle/>
          <a:p>
            <a:fld id="{FC63ECC8-719A-498E-B101-491B6A35558E}" type="slidenum">
              <a:rPr lang="en-US" smtClean="0"/>
              <a:t>13</a:t>
            </a:fld>
            <a:endParaRPr lang="en-US" dirty="0"/>
          </a:p>
        </p:txBody>
      </p:sp>
      <p:sp>
        <p:nvSpPr>
          <p:cNvPr id="8" name="Rectangle 7">
            <a:extLst>
              <a:ext uri="{FF2B5EF4-FFF2-40B4-BE49-F238E27FC236}">
                <a16:creationId xmlns:a16="http://schemas.microsoft.com/office/drawing/2014/main" id="{19DBBCA8-14B8-43BB-BD3E-1540377F9BB8}"/>
              </a:ext>
            </a:extLst>
          </p:cNvPr>
          <p:cNvSpPr/>
          <p:nvPr/>
        </p:nvSpPr>
        <p:spPr>
          <a:xfrm>
            <a:off x="676275" y="260350"/>
            <a:ext cx="4248151" cy="523220"/>
          </a:xfrm>
          <a:prstGeom prst="rect">
            <a:avLst/>
          </a:prstGeom>
        </p:spPr>
        <p:txBody>
          <a:bodyPr wrap="square" lIns="91440" tIns="45720" rIns="91440" bIns="45720" anchor="t">
            <a:spAutoFit/>
          </a:bodyPr>
          <a:lstStyle/>
          <a:p>
            <a:pPr>
              <a:tabLst>
                <a:tab pos="342900" algn="l"/>
                <a:tab pos="511810" algn="l"/>
              </a:tabLst>
            </a:pPr>
            <a:r>
              <a:rPr lang="en-US" sz="2800" dirty="0">
                <a:solidFill>
                  <a:schemeClr val="tx2">
                    <a:lumMod val="75000"/>
                  </a:schemeClr>
                </a:solidFill>
                <a:latin typeface="+mj-lt"/>
                <a:cs typeface="Times New Roman" panose="02020603050405020304" pitchFamily="18" charset="0"/>
              </a:rPr>
              <a:t>Housing Unit Density</a:t>
            </a:r>
          </a:p>
        </p:txBody>
      </p:sp>
      <p:graphicFrame>
        <p:nvGraphicFramePr>
          <p:cNvPr id="10" name="Diagram 9">
            <a:extLst>
              <a:ext uri="{FF2B5EF4-FFF2-40B4-BE49-F238E27FC236}">
                <a16:creationId xmlns:a16="http://schemas.microsoft.com/office/drawing/2014/main" id="{D78E1DD2-B83F-4584-BC0D-5E3DD5E67911}"/>
              </a:ext>
            </a:extLst>
          </p:cNvPr>
          <p:cNvGraphicFramePr/>
          <p:nvPr>
            <p:extLst>
              <p:ext uri="{D42A27DB-BD31-4B8C-83A1-F6EECF244321}">
                <p14:modId xmlns:p14="http://schemas.microsoft.com/office/powerpoint/2010/main" val="3193222085"/>
              </p:ext>
            </p:extLst>
          </p:nvPr>
        </p:nvGraphicFramePr>
        <p:xfrm>
          <a:off x="819150" y="401366"/>
          <a:ext cx="11026986" cy="6129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A4AA0F0-2DD5-496C-BDAF-E6E1DA6497D4}"/>
              </a:ext>
            </a:extLst>
          </p:cNvPr>
          <p:cNvSpPr txBox="1"/>
          <p:nvPr/>
        </p:nvSpPr>
        <p:spPr>
          <a:xfrm>
            <a:off x="2238374" y="5810303"/>
            <a:ext cx="7981951" cy="738664"/>
          </a:xfrm>
          <a:prstGeom prst="rect">
            <a:avLst/>
          </a:prstGeom>
          <a:noFill/>
          <a:ln>
            <a:solidFill>
              <a:schemeClr val="tx1"/>
            </a:solidFill>
          </a:ln>
        </p:spPr>
        <p:txBody>
          <a:bodyPr wrap="square" rtlCol="0">
            <a:spAutoFit/>
          </a:bodyPr>
          <a:lstStyle/>
          <a:p>
            <a:r>
              <a:rPr lang="en-US" sz="1400" dirty="0"/>
              <a:t>200 HPSM = 500 persons per square mile (PPSM), based on national average of 2.5 persons per housing unit</a:t>
            </a:r>
          </a:p>
          <a:p>
            <a:r>
              <a:rPr lang="en-US" sz="1400" dirty="0"/>
              <a:t>425 HPSM = 1,062 PPSM</a:t>
            </a:r>
          </a:p>
          <a:p>
            <a:r>
              <a:rPr lang="en-US" sz="1400" dirty="0"/>
              <a:t>1,275 HPSM = 3,188 PPSM</a:t>
            </a:r>
          </a:p>
        </p:txBody>
      </p:sp>
    </p:spTree>
    <p:extLst>
      <p:ext uri="{BB962C8B-B14F-4D97-AF65-F5344CB8AC3E}">
        <p14:creationId xmlns:p14="http://schemas.microsoft.com/office/powerpoint/2010/main" val="335085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D331-35C7-4A06-B6AC-5388DDCB860E}"/>
              </a:ext>
            </a:extLst>
          </p:cNvPr>
          <p:cNvSpPr>
            <a:spLocks noGrp="1"/>
          </p:cNvSpPr>
          <p:nvPr>
            <p:ph type="title"/>
          </p:nvPr>
        </p:nvSpPr>
        <p:spPr>
          <a:xfrm>
            <a:off x="838200" y="365125"/>
            <a:ext cx="10515600" cy="738461"/>
          </a:xfrm>
        </p:spPr>
        <p:txBody>
          <a:bodyPr>
            <a:normAutofit fontScale="90000"/>
          </a:bodyPr>
          <a:lstStyle/>
          <a:p>
            <a:r>
              <a:rPr lang="en-US" sz="2800" dirty="0"/>
              <a:t>Use of housing unit density at the census block-level provides the ability to update urban area boundaries between censuses. </a:t>
            </a:r>
          </a:p>
        </p:txBody>
      </p:sp>
      <p:pic>
        <p:nvPicPr>
          <p:cNvPr id="6" name="Content Placeholder 5">
            <a:extLst>
              <a:ext uri="{FF2B5EF4-FFF2-40B4-BE49-F238E27FC236}">
                <a16:creationId xmlns:a16="http://schemas.microsoft.com/office/drawing/2014/main" id="{295D8285-E387-43CA-826F-0242CE5B98C9}"/>
              </a:ext>
            </a:extLst>
          </p:cNvPr>
          <p:cNvPicPr>
            <a:picLocks noGrp="1" noChangeAspect="1"/>
          </p:cNvPicPr>
          <p:nvPr>
            <p:ph idx="1"/>
          </p:nvPr>
        </p:nvPicPr>
        <p:blipFill>
          <a:blip r:embed="rId2"/>
          <a:stretch>
            <a:fillRect/>
          </a:stretch>
        </p:blipFill>
        <p:spPr>
          <a:xfrm>
            <a:off x="3185653" y="1397876"/>
            <a:ext cx="8824000" cy="4834758"/>
          </a:xfrm>
        </p:spPr>
      </p:pic>
      <p:sp>
        <p:nvSpPr>
          <p:cNvPr id="4" name="Slide Number Placeholder 3">
            <a:extLst>
              <a:ext uri="{FF2B5EF4-FFF2-40B4-BE49-F238E27FC236}">
                <a16:creationId xmlns:a16="http://schemas.microsoft.com/office/drawing/2014/main" id="{79634884-D62C-48AB-A595-8283F2782ED0}"/>
              </a:ext>
            </a:extLst>
          </p:cNvPr>
          <p:cNvSpPr>
            <a:spLocks noGrp="1"/>
          </p:cNvSpPr>
          <p:nvPr>
            <p:ph type="sldNum" sz="quarter" idx="12"/>
          </p:nvPr>
        </p:nvSpPr>
        <p:spPr/>
        <p:txBody>
          <a:bodyPr/>
          <a:lstStyle/>
          <a:p>
            <a:fld id="{FC63ECC8-719A-498E-B101-491B6A35558E}" type="slidenum">
              <a:rPr lang="en-US" smtClean="0"/>
              <a:t>14</a:t>
            </a:fld>
            <a:endParaRPr lang="en-US"/>
          </a:p>
        </p:txBody>
      </p:sp>
      <p:sp>
        <p:nvSpPr>
          <p:cNvPr id="7" name="TextBox 6">
            <a:extLst>
              <a:ext uri="{FF2B5EF4-FFF2-40B4-BE49-F238E27FC236}">
                <a16:creationId xmlns:a16="http://schemas.microsoft.com/office/drawing/2014/main" id="{3F7D8D3A-8919-4A7D-9238-8EA668329146}"/>
              </a:ext>
            </a:extLst>
          </p:cNvPr>
          <p:cNvSpPr txBox="1"/>
          <p:nvPr/>
        </p:nvSpPr>
        <p:spPr>
          <a:xfrm>
            <a:off x="428296" y="1639614"/>
            <a:ext cx="2695335" cy="3416320"/>
          </a:xfrm>
          <a:prstGeom prst="rect">
            <a:avLst/>
          </a:prstGeom>
          <a:noFill/>
        </p:spPr>
        <p:txBody>
          <a:bodyPr wrap="square" rtlCol="0">
            <a:spAutoFit/>
          </a:bodyPr>
          <a:lstStyle/>
          <a:p>
            <a:r>
              <a:rPr lang="en-US" dirty="0"/>
              <a:t>Post-2010 development on the west side of the San Antonio urban area. Because urban areas are not updated between censuses, the population and housing in this and similar areas was treated as rural in American Community Survey and other statistical data products.</a:t>
            </a:r>
          </a:p>
        </p:txBody>
      </p:sp>
    </p:spTree>
    <p:extLst>
      <p:ext uri="{BB962C8B-B14F-4D97-AF65-F5344CB8AC3E}">
        <p14:creationId xmlns:p14="http://schemas.microsoft.com/office/powerpoint/2010/main" val="426637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B641-C555-4F91-9BC1-76ABCFC83C57}"/>
              </a:ext>
            </a:extLst>
          </p:cNvPr>
          <p:cNvSpPr>
            <a:spLocks noGrp="1"/>
          </p:cNvSpPr>
          <p:nvPr>
            <p:ph type="title"/>
          </p:nvPr>
        </p:nvSpPr>
        <p:spPr>
          <a:xfrm>
            <a:off x="838200" y="365125"/>
            <a:ext cx="10515600" cy="511175"/>
          </a:xfrm>
        </p:spPr>
        <p:txBody>
          <a:bodyPr>
            <a:normAutofit/>
          </a:bodyPr>
          <a:lstStyle/>
          <a:p>
            <a:r>
              <a:rPr lang="en-US" sz="2800" dirty="0"/>
              <a:t>No Longer Distinguish Between Types of Urban Areas</a:t>
            </a:r>
          </a:p>
        </p:txBody>
      </p:sp>
      <p:sp>
        <p:nvSpPr>
          <p:cNvPr id="3" name="Content Placeholder 2">
            <a:extLst>
              <a:ext uri="{FF2B5EF4-FFF2-40B4-BE49-F238E27FC236}">
                <a16:creationId xmlns:a16="http://schemas.microsoft.com/office/drawing/2014/main" id="{2F9D0A4F-FDE4-4854-B9BA-96B36AC184FB}"/>
              </a:ext>
            </a:extLst>
          </p:cNvPr>
          <p:cNvSpPr>
            <a:spLocks noGrp="1"/>
          </p:cNvSpPr>
          <p:nvPr>
            <p:ph idx="1"/>
          </p:nvPr>
        </p:nvSpPr>
        <p:spPr>
          <a:xfrm>
            <a:off x="838200" y="1200150"/>
            <a:ext cx="10515600" cy="4986338"/>
          </a:xfrm>
        </p:spPr>
        <p:txBody>
          <a:bodyPr>
            <a:normAutofit/>
          </a:bodyPr>
          <a:lstStyle/>
          <a:p>
            <a:pPr marL="0" indent="0">
              <a:buNone/>
            </a:pPr>
            <a:r>
              <a:rPr lang="en-US" sz="1800" dirty="0"/>
              <a:t>No longer distinguish between urbanized areas of 50,000 or more population and urban clusters of less than 50,000 persons.</a:t>
            </a:r>
          </a:p>
          <a:p>
            <a:pPr lvl="1"/>
            <a:r>
              <a:rPr lang="en-US" sz="1800" dirty="0"/>
              <a:t>No clear scientific basis for use of 50,000 as a threshold distinguishing different types of urban areas.</a:t>
            </a:r>
          </a:p>
          <a:p>
            <a:pPr lvl="1"/>
            <a:r>
              <a:rPr lang="en-US" sz="1800" dirty="0"/>
              <a:t>The decision to adopt 50,000 as a threshold for urbanized areas starting in 1950 seems to have been based more on operational concerns and data availability than rooted in economic data or central place theory. </a:t>
            </a:r>
          </a:p>
          <a:p>
            <a:pPr lvl="1"/>
            <a:r>
              <a:rPr lang="en-US" sz="1800" dirty="0"/>
              <a:t>Urban areas between 40,000 and 51,000 population are similar in terms of economic activity.</a:t>
            </a:r>
          </a:p>
          <a:p>
            <a:pPr lvl="1"/>
            <a:r>
              <a:rPr lang="en-US" sz="1800" dirty="0"/>
              <a:t>Still possible for data users and agencies to identify areas based on various sizes of population.</a:t>
            </a:r>
          </a:p>
          <a:p>
            <a:endParaRPr lang="en-US" sz="1800" dirty="0"/>
          </a:p>
          <a:p>
            <a:pPr marL="0" indent="0">
              <a:buNone/>
            </a:pPr>
            <a:r>
              <a:rPr lang="en-US" sz="1800" dirty="0"/>
              <a:t>Impact: The term “Census Bureau-defined urbanized areas” is used in legislation and program documentation without specific reference to population size since urbanized areas, by definition, had a minimum population of 50,000. These references will have to be revised to “… urban areas of 50,000 or more…” or interpreted to mean areas of 50,000 or more persons.</a:t>
            </a:r>
          </a:p>
        </p:txBody>
      </p:sp>
      <p:sp>
        <p:nvSpPr>
          <p:cNvPr id="4" name="Slide Number Placeholder 3">
            <a:extLst>
              <a:ext uri="{FF2B5EF4-FFF2-40B4-BE49-F238E27FC236}">
                <a16:creationId xmlns:a16="http://schemas.microsoft.com/office/drawing/2014/main" id="{D919103E-8F05-4E0C-8587-D2D2322487B1}"/>
              </a:ext>
            </a:extLst>
          </p:cNvPr>
          <p:cNvSpPr>
            <a:spLocks noGrp="1"/>
          </p:cNvSpPr>
          <p:nvPr>
            <p:ph type="sldNum" sz="quarter" idx="12"/>
          </p:nvPr>
        </p:nvSpPr>
        <p:spPr/>
        <p:txBody>
          <a:bodyPr/>
          <a:lstStyle/>
          <a:p>
            <a:fld id="{FC63ECC8-719A-498E-B101-491B6A35558E}" type="slidenum">
              <a:rPr lang="en-US" smtClean="0"/>
              <a:t>15</a:t>
            </a:fld>
            <a:endParaRPr lang="en-US"/>
          </a:p>
        </p:txBody>
      </p:sp>
    </p:spTree>
    <p:extLst>
      <p:ext uri="{BB962C8B-B14F-4D97-AF65-F5344CB8AC3E}">
        <p14:creationId xmlns:p14="http://schemas.microsoft.com/office/powerpoint/2010/main" val="55634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B641-C555-4F91-9BC1-76ABCFC83C57}"/>
              </a:ext>
            </a:extLst>
          </p:cNvPr>
          <p:cNvSpPr>
            <a:spLocks noGrp="1"/>
          </p:cNvSpPr>
          <p:nvPr>
            <p:ph type="title"/>
          </p:nvPr>
        </p:nvSpPr>
        <p:spPr>
          <a:xfrm>
            <a:off x="838200" y="267856"/>
            <a:ext cx="10515600" cy="1006760"/>
          </a:xfrm>
        </p:spPr>
        <p:txBody>
          <a:bodyPr>
            <a:normAutofit fontScale="90000"/>
          </a:bodyPr>
          <a:lstStyle/>
          <a:p>
            <a:r>
              <a:rPr lang="en-US" sz="2800" dirty="0"/>
              <a:t>Urban areas with populations just above or just below the 50,000-person threshold do not differ substantially in terms of economic activity, as measured by numbers of firms and retail sales.</a:t>
            </a:r>
          </a:p>
        </p:txBody>
      </p:sp>
      <p:sp>
        <p:nvSpPr>
          <p:cNvPr id="4" name="Slide Number Placeholder 3">
            <a:extLst>
              <a:ext uri="{FF2B5EF4-FFF2-40B4-BE49-F238E27FC236}">
                <a16:creationId xmlns:a16="http://schemas.microsoft.com/office/drawing/2014/main" id="{D919103E-8F05-4E0C-8587-D2D2322487B1}"/>
              </a:ext>
            </a:extLst>
          </p:cNvPr>
          <p:cNvSpPr>
            <a:spLocks noGrp="1"/>
          </p:cNvSpPr>
          <p:nvPr>
            <p:ph type="sldNum" sz="quarter" idx="12"/>
          </p:nvPr>
        </p:nvSpPr>
        <p:spPr/>
        <p:txBody>
          <a:bodyPr/>
          <a:lstStyle/>
          <a:p>
            <a:fld id="{FC63ECC8-719A-498E-B101-491B6A35558E}" type="slidenum">
              <a:rPr lang="en-US" smtClean="0"/>
              <a:t>16</a:t>
            </a:fld>
            <a:endParaRPr lang="en-US"/>
          </a:p>
        </p:txBody>
      </p:sp>
      <p:pic>
        <p:nvPicPr>
          <p:cNvPr id="6" name="Picture 5">
            <a:extLst>
              <a:ext uri="{FF2B5EF4-FFF2-40B4-BE49-F238E27FC236}">
                <a16:creationId xmlns:a16="http://schemas.microsoft.com/office/drawing/2014/main" id="{C3D87C26-D46B-4EC8-8779-08750E23F384}"/>
              </a:ext>
            </a:extLst>
          </p:cNvPr>
          <p:cNvPicPr>
            <a:picLocks noChangeAspect="1"/>
          </p:cNvPicPr>
          <p:nvPr/>
        </p:nvPicPr>
        <p:blipFill>
          <a:blip r:embed="rId2"/>
          <a:stretch>
            <a:fillRect/>
          </a:stretch>
        </p:blipFill>
        <p:spPr>
          <a:xfrm>
            <a:off x="1856507" y="1376212"/>
            <a:ext cx="8251464" cy="4924543"/>
          </a:xfrm>
          <a:prstGeom prst="rect">
            <a:avLst/>
          </a:prstGeom>
        </p:spPr>
      </p:pic>
      <p:sp>
        <p:nvSpPr>
          <p:cNvPr id="3" name="TextBox 2">
            <a:extLst>
              <a:ext uri="{FF2B5EF4-FFF2-40B4-BE49-F238E27FC236}">
                <a16:creationId xmlns:a16="http://schemas.microsoft.com/office/drawing/2014/main" id="{9692CCEC-23E8-41B6-964D-5647A88D001C}"/>
              </a:ext>
            </a:extLst>
          </p:cNvPr>
          <p:cNvSpPr txBox="1"/>
          <p:nvPr/>
        </p:nvSpPr>
        <p:spPr>
          <a:xfrm>
            <a:off x="2182503" y="6198255"/>
            <a:ext cx="6061165" cy="523220"/>
          </a:xfrm>
          <a:prstGeom prst="rect">
            <a:avLst/>
          </a:prstGeom>
          <a:noFill/>
        </p:spPr>
        <p:txBody>
          <a:bodyPr wrap="square" rtlCol="0">
            <a:spAutoFit/>
          </a:bodyPr>
          <a:lstStyle/>
          <a:p>
            <a:r>
              <a:rPr lang="en-US" sz="1400" dirty="0"/>
              <a:t>Data for each urban area are based on the aggregation of data for places located within the urban area (Economic Census data are not tabulated for urban areas).  </a:t>
            </a:r>
          </a:p>
        </p:txBody>
      </p:sp>
    </p:spTree>
    <p:extLst>
      <p:ext uri="{BB962C8B-B14F-4D97-AF65-F5344CB8AC3E}">
        <p14:creationId xmlns:p14="http://schemas.microsoft.com/office/powerpoint/2010/main" val="497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B641-C555-4F91-9BC1-76ABCFC83C57}"/>
              </a:ext>
            </a:extLst>
          </p:cNvPr>
          <p:cNvSpPr>
            <a:spLocks noGrp="1"/>
          </p:cNvSpPr>
          <p:nvPr>
            <p:ph type="title"/>
          </p:nvPr>
        </p:nvSpPr>
        <p:spPr>
          <a:xfrm>
            <a:off x="838200" y="365125"/>
            <a:ext cx="10515600" cy="511175"/>
          </a:xfrm>
        </p:spPr>
        <p:txBody>
          <a:bodyPr>
            <a:normAutofit fontScale="90000"/>
          </a:bodyPr>
          <a:lstStyle/>
          <a:p>
            <a:r>
              <a:rPr lang="en-US" sz="2800" dirty="0"/>
              <a:t>Change to Jump Distance and Inclusion of Intervening Low-Density Territory</a:t>
            </a:r>
          </a:p>
        </p:txBody>
      </p:sp>
      <p:sp>
        <p:nvSpPr>
          <p:cNvPr id="3" name="Content Placeholder 2">
            <a:extLst>
              <a:ext uri="{FF2B5EF4-FFF2-40B4-BE49-F238E27FC236}">
                <a16:creationId xmlns:a16="http://schemas.microsoft.com/office/drawing/2014/main" id="{2F9D0A4F-FDE4-4854-B9BA-96B36AC184FB}"/>
              </a:ext>
            </a:extLst>
          </p:cNvPr>
          <p:cNvSpPr>
            <a:spLocks noGrp="1"/>
          </p:cNvSpPr>
          <p:nvPr>
            <p:ph idx="1"/>
          </p:nvPr>
        </p:nvSpPr>
        <p:spPr>
          <a:xfrm>
            <a:off x="838200" y="1457325"/>
            <a:ext cx="10515600" cy="4354512"/>
          </a:xfrm>
        </p:spPr>
        <p:txBody>
          <a:bodyPr>
            <a:normAutofit/>
          </a:bodyPr>
          <a:lstStyle/>
          <a:p>
            <a:r>
              <a:rPr lang="en-US" sz="1800" dirty="0"/>
              <a:t>Maximum distance for “jumping” across low-density intervening territory reduced from 2.5 miles to 1.5 miles (return to the jump distance that was in effect from 1950 through 1990).</a:t>
            </a:r>
          </a:p>
          <a:p>
            <a:r>
              <a:rPr lang="en-US" sz="1800" dirty="0"/>
              <a:t>Will not include the intervening low-density “hop” and “jump” corridors in the urban area. This results in noncontiguous urban areas.</a:t>
            </a:r>
          </a:p>
          <a:p>
            <a:endParaRPr lang="en-US" sz="1800" dirty="0"/>
          </a:p>
          <a:p>
            <a:pPr marL="0" indent="0">
              <a:buNone/>
            </a:pPr>
            <a:r>
              <a:rPr lang="en-US" sz="1800" dirty="0"/>
              <a:t>Impact: </a:t>
            </a:r>
          </a:p>
          <a:p>
            <a:r>
              <a:rPr lang="en-US" sz="1800" dirty="0"/>
              <a:t>Will reduce the amount of land area within individual urban areas. This will have a positive impact on the measurement of the extent of urbanization and urban sprawl.</a:t>
            </a:r>
          </a:p>
          <a:p>
            <a:r>
              <a:rPr lang="en-US" sz="1800" dirty="0"/>
              <a:t>Will affect the total population of individual urban areas. A small number of areas might drop below 50,000 persons as a result.</a:t>
            </a:r>
          </a:p>
          <a:p>
            <a:r>
              <a:rPr lang="en-US" sz="1800" dirty="0"/>
              <a:t>Creation of noncontiguous areas adds complexity when using our areas.</a:t>
            </a:r>
          </a:p>
          <a:p>
            <a:pPr lvl="1"/>
            <a:r>
              <a:rPr lang="en-US" sz="1800" dirty="0"/>
              <a:t>Use of geographic information systems mitigates the complexity of working with complicated boundaries.</a:t>
            </a:r>
          </a:p>
        </p:txBody>
      </p:sp>
      <p:sp>
        <p:nvSpPr>
          <p:cNvPr id="4" name="Slide Number Placeholder 3">
            <a:extLst>
              <a:ext uri="{FF2B5EF4-FFF2-40B4-BE49-F238E27FC236}">
                <a16:creationId xmlns:a16="http://schemas.microsoft.com/office/drawing/2014/main" id="{D919103E-8F05-4E0C-8587-D2D2322487B1}"/>
              </a:ext>
            </a:extLst>
          </p:cNvPr>
          <p:cNvSpPr>
            <a:spLocks noGrp="1"/>
          </p:cNvSpPr>
          <p:nvPr>
            <p:ph type="sldNum" sz="quarter" idx="12"/>
          </p:nvPr>
        </p:nvSpPr>
        <p:spPr/>
        <p:txBody>
          <a:bodyPr/>
          <a:lstStyle/>
          <a:p>
            <a:fld id="{FC63ECC8-719A-498E-B101-491B6A35558E}" type="slidenum">
              <a:rPr lang="en-US" smtClean="0"/>
              <a:t>17</a:t>
            </a:fld>
            <a:endParaRPr lang="en-US"/>
          </a:p>
        </p:txBody>
      </p:sp>
    </p:spTree>
    <p:extLst>
      <p:ext uri="{BB962C8B-B14F-4D97-AF65-F5344CB8AC3E}">
        <p14:creationId xmlns:p14="http://schemas.microsoft.com/office/powerpoint/2010/main" val="183083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B641-C555-4F91-9BC1-76ABCFC83C57}"/>
              </a:ext>
            </a:extLst>
          </p:cNvPr>
          <p:cNvSpPr>
            <a:spLocks noGrp="1"/>
          </p:cNvSpPr>
          <p:nvPr>
            <p:ph type="title"/>
          </p:nvPr>
        </p:nvSpPr>
        <p:spPr>
          <a:xfrm>
            <a:off x="597953" y="363536"/>
            <a:ext cx="10515600" cy="511175"/>
          </a:xfrm>
        </p:spPr>
        <p:txBody>
          <a:bodyPr>
            <a:noAutofit/>
          </a:bodyPr>
          <a:lstStyle/>
          <a:p>
            <a:r>
              <a:rPr lang="en-US" sz="1800" dirty="0"/>
              <a:t>By not including hop and jump corridors, low-density areas with typically rural land uses will not be included in the urban area, resulting in a more accurate delineation.</a:t>
            </a:r>
          </a:p>
        </p:txBody>
      </p:sp>
      <p:pic>
        <p:nvPicPr>
          <p:cNvPr id="6" name="Content Placeholder 5">
            <a:extLst>
              <a:ext uri="{FF2B5EF4-FFF2-40B4-BE49-F238E27FC236}">
                <a16:creationId xmlns:a16="http://schemas.microsoft.com/office/drawing/2014/main" id="{9088B4D9-76DB-4252-A453-0075ADC2F3F5}"/>
              </a:ext>
            </a:extLst>
          </p:cNvPr>
          <p:cNvPicPr>
            <a:picLocks noGrp="1" noChangeAspect="1"/>
          </p:cNvPicPr>
          <p:nvPr>
            <p:ph idx="1"/>
          </p:nvPr>
        </p:nvPicPr>
        <p:blipFill>
          <a:blip r:embed="rId2"/>
          <a:stretch>
            <a:fillRect/>
          </a:stretch>
        </p:blipFill>
        <p:spPr>
          <a:xfrm>
            <a:off x="520464" y="1171575"/>
            <a:ext cx="10593089" cy="4811714"/>
          </a:xfrm>
        </p:spPr>
      </p:pic>
      <p:sp>
        <p:nvSpPr>
          <p:cNvPr id="4" name="Slide Number Placeholder 3">
            <a:extLst>
              <a:ext uri="{FF2B5EF4-FFF2-40B4-BE49-F238E27FC236}">
                <a16:creationId xmlns:a16="http://schemas.microsoft.com/office/drawing/2014/main" id="{D919103E-8F05-4E0C-8587-D2D2322487B1}"/>
              </a:ext>
            </a:extLst>
          </p:cNvPr>
          <p:cNvSpPr>
            <a:spLocks noGrp="1"/>
          </p:cNvSpPr>
          <p:nvPr>
            <p:ph type="sldNum" sz="quarter" idx="12"/>
          </p:nvPr>
        </p:nvSpPr>
        <p:spPr/>
        <p:txBody>
          <a:bodyPr/>
          <a:lstStyle/>
          <a:p>
            <a:fld id="{FC63ECC8-719A-498E-B101-491B6A35558E}" type="slidenum">
              <a:rPr lang="en-US" smtClean="0"/>
              <a:t>18</a:t>
            </a:fld>
            <a:endParaRPr lang="en-US"/>
          </a:p>
        </p:txBody>
      </p:sp>
      <p:pic>
        <p:nvPicPr>
          <p:cNvPr id="10" name="Picture 9">
            <a:extLst>
              <a:ext uri="{FF2B5EF4-FFF2-40B4-BE49-F238E27FC236}">
                <a16:creationId xmlns:a16="http://schemas.microsoft.com/office/drawing/2014/main" id="{43796C36-749E-47A2-BCFE-3D8CF8FDA587}"/>
              </a:ext>
            </a:extLst>
          </p:cNvPr>
          <p:cNvPicPr>
            <a:picLocks noChangeAspect="1"/>
          </p:cNvPicPr>
          <p:nvPr/>
        </p:nvPicPr>
        <p:blipFill>
          <a:blip r:embed="rId3"/>
          <a:stretch>
            <a:fillRect/>
          </a:stretch>
        </p:blipFill>
        <p:spPr>
          <a:xfrm>
            <a:off x="1906597" y="1012825"/>
            <a:ext cx="9764939" cy="5481639"/>
          </a:xfrm>
          <a:prstGeom prst="rect">
            <a:avLst/>
          </a:prstGeom>
        </p:spPr>
      </p:pic>
    </p:spTree>
    <p:extLst>
      <p:ext uri="{BB962C8B-B14F-4D97-AF65-F5344CB8AC3E}">
        <p14:creationId xmlns:p14="http://schemas.microsoft.com/office/powerpoint/2010/main" val="12546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B641-C555-4F91-9BC1-76ABCFC83C57}"/>
              </a:ext>
            </a:extLst>
          </p:cNvPr>
          <p:cNvSpPr>
            <a:spLocks noGrp="1"/>
          </p:cNvSpPr>
          <p:nvPr>
            <p:ph type="title"/>
          </p:nvPr>
        </p:nvSpPr>
        <p:spPr>
          <a:xfrm>
            <a:off x="838200" y="365125"/>
            <a:ext cx="10515600" cy="511175"/>
          </a:xfrm>
        </p:spPr>
        <p:txBody>
          <a:bodyPr>
            <a:normAutofit/>
          </a:bodyPr>
          <a:lstStyle/>
          <a:p>
            <a:r>
              <a:rPr lang="en-US" sz="2800" dirty="0"/>
              <a:t>Splitting Urban Agglomerations</a:t>
            </a:r>
          </a:p>
        </p:txBody>
      </p:sp>
      <p:sp>
        <p:nvSpPr>
          <p:cNvPr id="3" name="Content Placeholder 2">
            <a:extLst>
              <a:ext uri="{FF2B5EF4-FFF2-40B4-BE49-F238E27FC236}">
                <a16:creationId xmlns:a16="http://schemas.microsoft.com/office/drawing/2014/main" id="{2F9D0A4F-FDE4-4854-B9BA-96B36AC184FB}"/>
              </a:ext>
            </a:extLst>
          </p:cNvPr>
          <p:cNvSpPr>
            <a:spLocks noGrp="1"/>
          </p:cNvSpPr>
          <p:nvPr>
            <p:ph idx="1"/>
          </p:nvPr>
        </p:nvSpPr>
        <p:spPr>
          <a:xfrm>
            <a:off x="354728" y="1190625"/>
            <a:ext cx="5142186" cy="4621212"/>
          </a:xfrm>
        </p:spPr>
        <p:txBody>
          <a:bodyPr>
            <a:normAutofit/>
          </a:bodyPr>
          <a:lstStyle/>
          <a:p>
            <a:r>
              <a:rPr lang="en-US" sz="1800" dirty="0"/>
              <a:t>The delineation process results in large agglomerations encompassing multiple, individual urban areas. The question each decade is how, and where, to split these large agglomerations to define more recognizable and meaningful areas for analysis.</a:t>
            </a:r>
          </a:p>
          <a:p>
            <a:pPr lvl="1"/>
            <a:r>
              <a:rPr lang="en-US" sz="1800" dirty="0"/>
              <a:t>Previous decades’ delineations relied on metropolitan area definitions (which had been based on the previous decade’s urban area boundaries) or where the connecting corridor was narrowest. None of these approaches were data driven.</a:t>
            </a:r>
          </a:p>
          <a:p>
            <a:r>
              <a:rPr lang="en-US" sz="1800" dirty="0"/>
              <a:t>For 2020, we will use the Longitudinal Employer-Household Dynamic (LEHD) Origin-Destination (LODES) dataset to analyze commuting patterns and determine whether to split agglomerations and, if so, where to draw the boundary.</a:t>
            </a:r>
          </a:p>
          <a:p>
            <a:endParaRPr lang="en-US" sz="1800" dirty="0"/>
          </a:p>
        </p:txBody>
      </p:sp>
      <p:sp>
        <p:nvSpPr>
          <p:cNvPr id="4" name="Slide Number Placeholder 3">
            <a:extLst>
              <a:ext uri="{FF2B5EF4-FFF2-40B4-BE49-F238E27FC236}">
                <a16:creationId xmlns:a16="http://schemas.microsoft.com/office/drawing/2014/main" id="{D919103E-8F05-4E0C-8587-D2D2322487B1}"/>
              </a:ext>
            </a:extLst>
          </p:cNvPr>
          <p:cNvSpPr>
            <a:spLocks noGrp="1"/>
          </p:cNvSpPr>
          <p:nvPr>
            <p:ph type="sldNum" sz="quarter" idx="12"/>
          </p:nvPr>
        </p:nvSpPr>
        <p:spPr/>
        <p:txBody>
          <a:bodyPr/>
          <a:lstStyle/>
          <a:p>
            <a:fld id="{FC63ECC8-719A-498E-B101-491B6A35558E}" type="slidenum">
              <a:rPr lang="en-US" smtClean="0"/>
              <a:t>19</a:t>
            </a:fld>
            <a:endParaRPr lang="en-US"/>
          </a:p>
        </p:txBody>
      </p:sp>
      <p:pic>
        <p:nvPicPr>
          <p:cNvPr id="6" name="Picture 5">
            <a:extLst>
              <a:ext uri="{FF2B5EF4-FFF2-40B4-BE49-F238E27FC236}">
                <a16:creationId xmlns:a16="http://schemas.microsoft.com/office/drawing/2014/main" id="{9EECC016-7D43-4F47-96E3-9668DA640848}"/>
              </a:ext>
            </a:extLst>
          </p:cNvPr>
          <p:cNvPicPr>
            <a:picLocks noChangeAspect="1"/>
          </p:cNvPicPr>
          <p:nvPr/>
        </p:nvPicPr>
        <p:blipFill>
          <a:blip r:embed="rId2"/>
          <a:stretch>
            <a:fillRect/>
          </a:stretch>
        </p:blipFill>
        <p:spPr>
          <a:xfrm>
            <a:off x="5822732" y="641982"/>
            <a:ext cx="6096000" cy="4670510"/>
          </a:xfrm>
          <a:prstGeom prst="rect">
            <a:avLst/>
          </a:prstGeom>
          <a:ln>
            <a:solidFill>
              <a:schemeClr val="tx1"/>
            </a:solidFill>
          </a:ln>
        </p:spPr>
      </p:pic>
      <p:sp>
        <p:nvSpPr>
          <p:cNvPr id="8" name="TextBox 7">
            <a:extLst>
              <a:ext uri="{FF2B5EF4-FFF2-40B4-BE49-F238E27FC236}">
                <a16:creationId xmlns:a16="http://schemas.microsoft.com/office/drawing/2014/main" id="{A5F8DB62-383F-4D36-B4A7-2297521FCF7A}"/>
              </a:ext>
            </a:extLst>
          </p:cNvPr>
          <p:cNvSpPr txBox="1"/>
          <p:nvPr/>
        </p:nvSpPr>
        <p:spPr>
          <a:xfrm>
            <a:off x="6096000" y="5372756"/>
            <a:ext cx="5608320" cy="646331"/>
          </a:xfrm>
          <a:prstGeom prst="rect">
            <a:avLst/>
          </a:prstGeom>
          <a:noFill/>
        </p:spPr>
        <p:txBody>
          <a:bodyPr wrap="square" rtlCol="0">
            <a:spAutoFit/>
          </a:bodyPr>
          <a:lstStyle/>
          <a:p>
            <a:r>
              <a:rPr lang="en-US" dirty="0"/>
              <a:t>Contiguous urban areas in the Metroplex Region: Dallas-Fort Worth-Arlington, Denton-Lewisville, and McKinney.</a:t>
            </a:r>
          </a:p>
        </p:txBody>
      </p:sp>
    </p:spTree>
    <p:extLst>
      <p:ext uri="{BB962C8B-B14F-4D97-AF65-F5344CB8AC3E}">
        <p14:creationId xmlns:p14="http://schemas.microsoft.com/office/powerpoint/2010/main" val="246891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7512" y="261261"/>
            <a:ext cx="10707189" cy="547624"/>
          </a:xfrm>
        </p:spPr>
        <p:txBody>
          <a:bodyPr/>
          <a:lstStyle/>
          <a:p>
            <a:r>
              <a:rPr lang="en-US" sz="2800" b="0" dirty="0">
                <a:latin typeface="Calibri" panose="020F0502020204030204" pitchFamily="34" charset="0"/>
              </a:rPr>
              <a:t>Census Bureau Urban Areas: 2010 Definition</a:t>
            </a:r>
          </a:p>
        </p:txBody>
      </p:sp>
      <p:sp>
        <p:nvSpPr>
          <p:cNvPr id="7" name="Content Placeholder 2">
            <a:extLst>
              <a:ext uri="{FF2B5EF4-FFF2-40B4-BE49-F238E27FC236}">
                <a16:creationId xmlns:a16="http://schemas.microsoft.com/office/drawing/2014/main" id="{3CF5CB52-3E66-40E7-9065-611642BA4BC0}"/>
              </a:ext>
            </a:extLst>
          </p:cNvPr>
          <p:cNvSpPr txBox="1">
            <a:spLocks/>
          </p:cNvSpPr>
          <p:nvPr/>
        </p:nvSpPr>
        <p:spPr>
          <a:xfrm>
            <a:off x="278523" y="859113"/>
            <a:ext cx="5879293" cy="25879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latin typeface="Calibri" panose="020F0502020204030204" pitchFamily="34" charset="0"/>
                <a:cs typeface="Arial" charset="0"/>
              </a:rPr>
              <a:t>Urbanized areas: 50,000 or more population.</a:t>
            </a:r>
          </a:p>
          <a:p>
            <a:r>
              <a:rPr lang="en-US" altLang="en-US" sz="2000" dirty="0">
                <a:latin typeface="Calibri" panose="020F0502020204030204" pitchFamily="34" charset="0"/>
                <a:cs typeface="Arial" charset="0"/>
              </a:rPr>
              <a:t>Urban clusters: at least 2,500 and less than 50,000 population.</a:t>
            </a:r>
          </a:p>
          <a:p>
            <a:r>
              <a:rPr lang="en-US" altLang="en-US" sz="2000" dirty="0">
                <a:latin typeface="Calibri" panose="020F0502020204030204" pitchFamily="34" charset="0"/>
                <a:cs typeface="Arial" charset="0"/>
              </a:rPr>
              <a:t>Defined primarily based on population density measured at the census tract and census block levels.</a:t>
            </a:r>
          </a:p>
          <a:p>
            <a:pPr lvl="1"/>
            <a:r>
              <a:rPr lang="en-US" altLang="en-US" sz="1700" dirty="0">
                <a:latin typeface="Calibri" panose="020F0502020204030204" pitchFamily="34" charset="0"/>
                <a:cs typeface="Arial" charset="0"/>
              </a:rPr>
              <a:t>Initial urban core: at least 1,000 per square mile </a:t>
            </a:r>
          </a:p>
          <a:p>
            <a:pPr lvl="1"/>
            <a:r>
              <a:rPr lang="en-US" altLang="en-US" sz="1700" dirty="0">
                <a:latin typeface="Calibri" panose="020F0502020204030204" pitchFamily="34" charset="0"/>
                <a:cs typeface="Arial" charset="0"/>
              </a:rPr>
              <a:t>Remainder of urban area: at least 500 per square mile</a:t>
            </a:r>
          </a:p>
        </p:txBody>
      </p:sp>
      <p:pic>
        <p:nvPicPr>
          <p:cNvPr id="9" name="Picture 3" descr="C:\Ua\Figures\DistributionUrbanAreas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817" y="1090613"/>
            <a:ext cx="5752355" cy="434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4294967295"/>
          </p:nvPr>
        </p:nvSpPr>
        <p:spPr>
          <a:xfrm>
            <a:off x="321469" y="6192041"/>
            <a:ext cx="616260" cy="365125"/>
          </a:xfrm>
        </p:spPr>
        <p:txBody>
          <a:bodyPr/>
          <a:lstStyle/>
          <a:p>
            <a:fld id="{7268A5C4-149D-4D66-BABE-E6DD2BE69C90}" type="slidenum">
              <a:rPr lang="en-US" smtClean="0"/>
              <a:t>2</a:t>
            </a:fld>
            <a:endParaRPr lang="en-US"/>
          </a:p>
        </p:txBody>
      </p:sp>
      <p:sp>
        <p:nvSpPr>
          <p:cNvPr id="11" name="Slide Number Placeholder 1">
            <a:extLst>
              <a:ext uri="{FF2B5EF4-FFF2-40B4-BE49-F238E27FC236}">
                <a16:creationId xmlns:a16="http://schemas.microsoft.com/office/drawing/2014/main" id="{06D61BD8-93A2-40E9-ADCF-7B007B87572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pPr/>
              <a:t>2</a:t>
            </a:fld>
            <a:endParaRPr lang="en-US" dirty="0"/>
          </a:p>
        </p:txBody>
      </p:sp>
      <p:sp>
        <p:nvSpPr>
          <p:cNvPr id="2" name="TextBox 1">
            <a:extLst>
              <a:ext uri="{FF2B5EF4-FFF2-40B4-BE49-F238E27FC236}">
                <a16:creationId xmlns:a16="http://schemas.microsoft.com/office/drawing/2014/main" id="{69323684-0849-493E-A642-DA0C00111470}"/>
              </a:ext>
            </a:extLst>
          </p:cNvPr>
          <p:cNvSpPr txBox="1"/>
          <p:nvPr/>
        </p:nvSpPr>
        <p:spPr>
          <a:xfrm>
            <a:off x="6376147" y="5617686"/>
            <a:ext cx="5534025" cy="738664"/>
          </a:xfrm>
          <a:prstGeom prst="rect">
            <a:avLst/>
          </a:prstGeom>
          <a:noFill/>
        </p:spPr>
        <p:txBody>
          <a:bodyPr wrap="square" rtlCol="0">
            <a:spAutoFit/>
          </a:bodyPr>
          <a:lstStyle/>
          <a:p>
            <a:r>
              <a:rPr lang="en-US" sz="1400" dirty="0"/>
              <a:t>*2020 ACS estimates for urban areas are based on urban area boundaries defined in 2010 and do not account for new urbanization that occurred outside those boundaries between 2010 and 2020.</a:t>
            </a:r>
          </a:p>
        </p:txBody>
      </p:sp>
      <p:graphicFrame>
        <p:nvGraphicFramePr>
          <p:cNvPr id="12" name="Table 11">
            <a:extLst>
              <a:ext uri="{FF2B5EF4-FFF2-40B4-BE49-F238E27FC236}">
                <a16:creationId xmlns:a16="http://schemas.microsoft.com/office/drawing/2014/main" id="{49884E9E-AE0E-4755-B148-7C60A6090AB3}"/>
              </a:ext>
            </a:extLst>
          </p:cNvPr>
          <p:cNvGraphicFramePr>
            <a:graphicFrameLocks noGrp="1"/>
          </p:cNvGraphicFramePr>
          <p:nvPr>
            <p:extLst>
              <p:ext uri="{D42A27DB-BD31-4B8C-83A1-F6EECF244321}">
                <p14:modId xmlns:p14="http://schemas.microsoft.com/office/powerpoint/2010/main" val="718246875"/>
              </p:ext>
            </p:extLst>
          </p:nvPr>
        </p:nvGraphicFramePr>
        <p:xfrm>
          <a:off x="477529" y="3449630"/>
          <a:ext cx="5578302" cy="2469048"/>
        </p:xfrm>
        <a:graphic>
          <a:graphicData uri="http://schemas.openxmlformats.org/drawingml/2006/table">
            <a:tbl>
              <a:tblPr firstRow="1" bandRow="1">
                <a:tableStyleId>{5C22544A-7EE6-4342-B048-85BDC9FD1C3A}</a:tableStyleId>
              </a:tblPr>
              <a:tblGrid>
                <a:gridCol w="1589589">
                  <a:extLst>
                    <a:ext uri="{9D8B030D-6E8A-4147-A177-3AD203B41FA5}">
                      <a16:colId xmlns:a16="http://schemas.microsoft.com/office/drawing/2014/main" val="3708485854"/>
                    </a:ext>
                  </a:extLst>
                </a:gridCol>
                <a:gridCol w="1204064">
                  <a:extLst>
                    <a:ext uri="{9D8B030D-6E8A-4147-A177-3AD203B41FA5}">
                      <a16:colId xmlns:a16="http://schemas.microsoft.com/office/drawing/2014/main" val="4104395644"/>
                    </a:ext>
                  </a:extLst>
                </a:gridCol>
                <a:gridCol w="848863">
                  <a:extLst>
                    <a:ext uri="{9D8B030D-6E8A-4147-A177-3AD203B41FA5}">
                      <a16:colId xmlns:a16="http://schemas.microsoft.com/office/drawing/2014/main" val="186139929"/>
                    </a:ext>
                  </a:extLst>
                </a:gridCol>
                <a:gridCol w="1151968">
                  <a:extLst>
                    <a:ext uri="{9D8B030D-6E8A-4147-A177-3AD203B41FA5}">
                      <a16:colId xmlns:a16="http://schemas.microsoft.com/office/drawing/2014/main" val="4226016744"/>
                    </a:ext>
                  </a:extLst>
                </a:gridCol>
                <a:gridCol w="783818">
                  <a:extLst>
                    <a:ext uri="{9D8B030D-6E8A-4147-A177-3AD203B41FA5}">
                      <a16:colId xmlns:a16="http://schemas.microsoft.com/office/drawing/2014/main" val="1271977087"/>
                    </a:ext>
                  </a:extLst>
                </a:gridCol>
              </a:tblGrid>
              <a:tr h="530605">
                <a:tc>
                  <a:txBody>
                    <a:bodyPr/>
                    <a:lstStyle/>
                    <a:p>
                      <a:endParaRPr lang="en-US" sz="1400" dirty="0">
                        <a:latin typeface="Calibri" panose="020F0502020204030204" pitchFamily="34" charset="0"/>
                      </a:endParaRPr>
                    </a:p>
                  </a:txBody>
                  <a:tcPr marT="45734" marB="45734"/>
                </a:tc>
                <a:tc>
                  <a:txBody>
                    <a:bodyPr/>
                    <a:lstStyle/>
                    <a:p>
                      <a:pPr algn="ctr"/>
                      <a:r>
                        <a:rPr lang="en-US" sz="1400" dirty="0"/>
                        <a:t>2010 Census Population</a:t>
                      </a:r>
                    </a:p>
                  </a:txBody>
                  <a:tcPr marT="45734" marB="45734" anchor="b"/>
                </a:tc>
                <a:tc>
                  <a:txBody>
                    <a:bodyPr/>
                    <a:lstStyle/>
                    <a:p>
                      <a:pPr algn="ctr"/>
                      <a:r>
                        <a:rPr lang="en-US" sz="1400" dirty="0"/>
                        <a:t>2010 Percent</a:t>
                      </a:r>
                    </a:p>
                  </a:txBody>
                  <a:tcPr marT="45734" marB="45734" anchor="b"/>
                </a:tc>
                <a:tc>
                  <a:txBody>
                    <a:bodyPr/>
                    <a:lstStyle/>
                    <a:p>
                      <a:pPr algn="ctr"/>
                      <a:r>
                        <a:rPr lang="en-US" sz="1400" dirty="0"/>
                        <a:t>2020 ACS 5-year Population Estimates*</a:t>
                      </a:r>
                    </a:p>
                  </a:txBody>
                  <a:tcPr marT="45734" marB="45734" anchor="b"/>
                </a:tc>
                <a:tc>
                  <a:txBody>
                    <a:bodyPr/>
                    <a:lstStyle/>
                    <a:p>
                      <a:pPr algn="ctr"/>
                      <a:r>
                        <a:rPr lang="en-US" sz="1400" dirty="0"/>
                        <a:t>2020 Percent</a:t>
                      </a:r>
                    </a:p>
                  </a:txBody>
                  <a:tcPr marT="45734" marB="45734" anchor="b"/>
                </a:tc>
                <a:extLst>
                  <a:ext uri="{0D108BD9-81ED-4DB2-BD59-A6C34878D82A}">
                    <a16:rowId xmlns:a16="http://schemas.microsoft.com/office/drawing/2014/main" val="2887703101"/>
                  </a:ext>
                </a:extLst>
              </a:tr>
              <a:tr h="303213">
                <a:tc>
                  <a:txBody>
                    <a:bodyPr/>
                    <a:lstStyle/>
                    <a:p>
                      <a:r>
                        <a:rPr lang="en-US" sz="1400" b="0" dirty="0">
                          <a:latin typeface="Calibri" panose="020F0502020204030204" pitchFamily="34" charset="0"/>
                        </a:rPr>
                        <a:t>Total </a:t>
                      </a:r>
                    </a:p>
                  </a:txBody>
                  <a:tcPr marT="45734" marB="45734"/>
                </a:tc>
                <a:tc>
                  <a:txBody>
                    <a:bodyPr/>
                    <a:lstStyle/>
                    <a:p>
                      <a:pPr algn="r"/>
                      <a:r>
                        <a:rPr lang="en-US" sz="1400" dirty="0"/>
                        <a:t>308,745,538</a:t>
                      </a:r>
                    </a:p>
                  </a:txBody>
                  <a:tcPr marT="45734" marB="45734" anchor="b"/>
                </a:tc>
                <a:tc>
                  <a:txBody>
                    <a:bodyPr/>
                    <a:lstStyle/>
                    <a:p>
                      <a:pPr algn="r"/>
                      <a:r>
                        <a:rPr lang="en-US" sz="1400" dirty="0"/>
                        <a:t>100.0</a:t>
                      </a:r>
                    </a:p>
                  </a:txBody>
                  <a:tcPr marT="45734" marB="45734" anchor="b"/>
                </a:tc>
                <a:tc>
                  <a:txBody>
                    <a:bodyPr/>
                    <a:lstStyle/>
                    <a:p>
                      <a:pPr algn="r"/>
                      <a:r>
                        <a:rPr lang="en-US" sz="1400" dirty="0"/>
                        <a:t>326,569,308</a:t>
                      </a:r>
                    </a:p>
                  </a:txBody>
                  <a:tcPr marT="45734" marB="45734" anchor="b"/>
                </a:tc>
                <a:tc>
                  <a:txBody>
                    <a:bodyPr/>
                    <a:lstStyle/>
                    <a:p>
                      <a:pPr algn="r"/>
                      <a:r>
                        <a:rPr lang="en-US" sz="1400" dirty="0"/>
                        <a:t>100.00</a:t>
                      </a:r>
                    </a:p>
                  </a:txBody>
                  <a:tcPr marT="45734" marB="45734" anchor="b"/>
                </a:tc>
                <a:extLst>
                  <a:ext uri="{0D108BD9-81ED-4DB2-BD59-A6C34878D82A}">
                    <a16:rowId xmlns:a16="http://schemas.microsoft.com/office/drawing/2014/main" val="361652613"/>
                  </a:ext>
                </a:extLst>
              </a:tr>
              <a:tr h="303213">
                <a:tc>
                  <a:txBody>
                    <a:bodyPr/>
                    <a:lstStyle/>
                    <a:p>
                      <a:r>
                        <a:rPr lang="en-US" sz="1400" dirty="0">
                          <a:latin typeface="Calibri" panose="020F0502020204030204" pitchFamily="34" charset="0"/>
                        </a:rPr>
                        <a:t>Urban</a:t>
                      </a:r>
                      <a:endParaRPr lang="en-US" sz="1400" b="1" dirty="0">
                        <a:latin typeface="Calibri" panose="020F0502020204030204" pitchFamily="34" charset="0"/>
                      </a:endParaRPr>
                    </a:p>
                  </a:txBody>
                  <a:tcPr marT="45734" marB="45734"/>
                </a:tc>
                <a:tc>
                  <a:txBody>
                    <a:bodyPr/>
                    <a:lstStyle/>
                    <a:p>
                      <a:pPr algn="r"/>
                      <a:r>
                        <a:rPr lang="en-US" sz="1400" dirty="0"/>
                        <a:t>249,253,271</a:t>
                      </a:r>
                    </a:p>
                  </a:txBody>
                  <a:tcPr marT="45734" marB="45734" anchor="b"/>
                </a:tc>
                <a:tc>
                  <a:txBody>
                    <a:bodyPr/>
                    <a:lstStyle/>
                    <a:p>
                      <a:pPr algn="r"/>
                      <a:r>
                        <a:rPr lang="en-US" sz="1400" dirty="0"/>
                        <a:t>80.7</a:t>
                      </a:r>
                    </a:p>
                  </a:txBody>
                  <a:tcPr marT="45734" marB="45734" anchor="b"/>
                </a:tc>
                <a:tc>
                  <a:txBody>
                    <a:bodyPr/>
                    <a:lstStyle/>
                    <a:p>
                      <a:pPr algn="r"/>
                      <a:r>
                        <a:rPr lang="en-US" sz="1400" dirty="0"/>
                        <a:t>263,366,402</a:t>
                      </a:r>
                    </a:p>
                  </a:txBody>
                  <a:tcPr marT="45734" marB="45734" anchor="b"/>
                </a:tc>
                <a:tc>
                  <a:txBody>
                    <a:bodyPr/>
                    <a:lstStyle/>
                    <a:p>
                      <a:pPr algn="r"/>
                      <a:r>
                        <a:rPr lang="en-US" sz="1400" dirty="0"/>
                        <a:t>80.7</a:t>
                      </a:r>
                    </a:p>
                  </a:txBody>
                  <a:tcPr marT="45734" marB="45734" anchor="b"/>
                </a:tc>
                <a:extLst>
                  <a:ext uri="{0D108BD9-81ED-4DB2-BD59-A6C34878D82A}">
                    <a16:rowId xmlns:a16="http://schemas.microsoft.com/office/drawing/2014/main" val="3145386763"/>
                  </a:ext>
                </a:extLst>
              </a:tr>
              <a:tr h="288101">
                <a:tc>
                  <a:txBody>
                    <a:bodyPr/>
                    <a:lstStyle/>
                    <a:p>
                      <a:r>
                        <a:rPr lang="en-US" sz="1400" dirty="0">
                          <a:latin typeface="Calibri" panose="020F0502020204030204" pitchFamily="34" charset="0"/>
                        </a:rPr>
                        <a:t>     Urbanized Area</a:t>
                      </a:r>
                    </a:p>
                  </a:txBody>
                  <a:tcPr marT="45734" marB="45734"/>
                </a:tc>
                <a:tc>
                  <a:txBody>
                    <a:bodyPr/>
                    <a:lstStyle/>
                    <a:p>
                      <a:pPr algn="r"/>
                      <a:r>
                        <a:rPr lang="en-US" sz="1400" dirty="0"/>
                        <a:t>219,922,123</a:t>
                      </a:r>
                    </a:p>
                  </a:txBody>
                  <a:tcPr marT="45734" marB="45734" anchor="b"/>
                </a:tc>
                <a:tc>
                  <a:txBody>
                    <a:bodyPr/>
                    <a:lstStyle/>
                    <a:p>
                      <a:pPr algn="r"/>
                      <a:r>
                        <a:rPr lang="en-US" sz="1400" dirty="0"/>
                        <a:t>71.2</a:t>
                      </a:r>
                    </a:p>
                  </a:txBody>
                  <a:tcPr marT="45734" marB="45734" anchor="b"/>
                </a:tc>
                <a:tc>
                  <a:txBody>
                    <a:bodyPr/>
                    <a:lstStyle/>
                    <a:p>
                      <a:pPr algn="r"/>
                      <a:r>
                        <a:rPr lang="en-US" sz="1400" dirty="0"/>
                        <a:t>233,777,857</a:t>
                      </a:r>
                    </a:p>
                  </a:txBody>
                  <a:tcPr marT="45734" marB="45734" anchor="b"/>
                </a:tc>
                <a:tc>
                  <a:txBody>
                    <a:bodyPr/>
                    <a:lstStyle/>
                    <a:p>
                      <a:pPr algn="r"/>
                      <a:r>
                        <a:rPr lang="en-US" sz="1400" dirty="0"/>
                        <a:t>71.6</a:t>
                      </a:r>
                    </a:p>
                  </a:txBody>
                  <a:tcPr marT="45734" marB="45734" anchor="b"/>
                </a:tc>
                <a:extLst>
                  <a:ext uri="{0D108BD9-81ED-4DB2-BD59-A6C34878D82A}">
                    <a16:rowId xmlns:a16="http://schemas.microsoft.com/office/drawing/2014/main" val="1426974370"/>
                  </a:ext>
                </a:extLst>
              </a:tr>
              <a:tr h="303213">
                <a:tc>
                  <a:txBody>
                    <a:bodyPr/>
                    <a:lstStyle/>
                    <a:p>
                      <a:r>
                        <a:rPr lang="en-US" sz="1400" dirty="0">
                          <a:latin typeface="Calibri" panose="020F0502020204030204" pitchFamily="34" charset="0"/>
                        </a:rPr>
                        <a:t>     Urban Cluster</a:t>
                      </a:r>
                    </a:p>
                  </a:txBody>
                  <a:tcPr marT="45734" marB="45734"/>
                </a:tc>
                <a:tc>
                  <a:txBody>
                    <a:bodyPr/>
                    <a:lstStyle/>
                    <a:p>
                      <a:pPr algn="r"/>
                      <a:r>
                        <a:rPr lang="en-US" sz="1400" dirty="0"/>
                        <a:t>29,331,148</a:t>
                      </a:r>
                    </a:p>
                  </a:txBody>
                  <a:tcPr marT="45734" marB="45734" anchor="b"/>
                </a:tc>
                <a:tc>
                  <a:txBody>
                    <a:bodyPr/>
                    <a:lstStyle/>
                    <a:p>
                      <a:pPr algn="r"/>
                      <a:r>
                        <a:rPr lang="en-US" sz="1400" dirty="0"/>
                        <a:t>9.5</a:t>
                      </a:r>
                    </a:p>
                  </a:txBody>
                  <a:tcPr marT="45734" marB="45734" anchor="b"/>
                </a:tc>
                <a:tc>
                  <a:txBody>
                    <a:bodyPr/>
                    <a:lstStyle/>
                    <a:p>
                      <a:pPr algn="r"/>
                      <a:r>
                        <a:rPr lang="en-US" sz="1400" dirty="0"/>
                        <a:t>29,588,545</a:t>
                      </a:r>
                    </a:p>
                  </a:txBody>
                  <a:tcPr marT="45734" marB="45734" anchor="b"/>
                </a:tc>
                <a:tc>
                  <a:txBody>
                    <a:bodyPr/>
                    <a:lstStyle/>
                    <a:p>
                      <a:pPr algn="r"/>
                      <a:r>
                        <a:rPr lang="en-US" sz="1400" dirty="0"/>
                        <a:t>9.1</a:t>
                      </a:r>
                    </a:p>
                  </a:txBody>
                  <a:tcPr marT="45734" marB="45734" anchor="b"/>
                </a:tc>
                <a:extLst>
                  <a:ext uri="{0D108BD9-81ED-4DB2-BD59-A6C34878D82A}">
                    <a16:rowId xmlns:a16="http://schemas.microsoft.com/office/drawing/2014/main" val="367679178"/>
                  </a:ext>
                </a:extLst>
              </a:tr>
              <a:tr h="303213">
                <a:tc>
                  <a:txBody>
                    <a:bodyPr/>
                    <a:lstStyle/>
                    <a:p>
                      <a:r>
                        <a:rPr lang="en-US" sz="1400" dirty="0">
                          <a:latin typeface="Calibri" panose="020F0502020204030204" pitchFamily="34" charset="0"/>
                        </a:rPr>
                        <a:t>Rural</a:t>
                      </a:r>
                      <a:endParaRPr lang="en-US" sz="1400" b="1" dirty="0">
                        <a:latin typeface="Calibri" panose="020F0502020204030204" pitchFamily="34" charset="0"/>
                      </a:endParaRPr>
                    </a:p>
                  </a:txBody>
                  <a:tcPr marT="45734" marB="45734"/>
                </a:tc>
                <a:tc>
                  <a:txBody>
                    <a:bodyPr/>
                    <a:lstStyle/>
                    <a:p>
                      <a:pPr algn="r"/>
                      <a:r>
                        <a:rPr lang="en-US" sz="1400" dirty="0"/>
                        <a:t>59,492,267</a:t>
                      </a:r>
                    </a:p>
                  </a:txBody>
                  <a:tcPr marT="45734" marB="45734" anchor="b"/>
                </a:tc>
                <a:tc>
                  <a:txBody>
                    <a:bodyPr/>
                    <a:lstStyle/>
                    <a:p>
                      <a:pPr algn="r"/>
                      <a:r>
                        <a:rPr lang="en-US" sz="1400" dirty="0"/>
                        <a:t>19.3</a:t>
                      </a:r>
                    </a:p>
                  </a:txBody>
                  <a:tcPr marT="45734" marB="45734" anchor="b"/>
                </a:tc>
                <a:tc>
                  <a:txBody>
                    <a:bodyPr/>
                    <a:lstStyle/>
                    <a:p>
                      <a:pPr algn="r"/>
                      <a:r>
                        <a:rPr lang="en-US" sz="1400" dirty="0"/>
                        <a:t> 63,202,906</a:t>
                      </a:r>
                    </a:p>
                  </a:txBody>
                  <a:tcPr marT="45734" marB="45734" anchor="b"/>
                </a:tc>
                <a:tc>
                  <a:txBody>
                    <a:bodyPr/>
                    <a:lstStyle/>
                    <a:p>
                      <a:pPr algn="r"/>
                      <a:r>
                        <a:rPr lang="en-US" sz="1400" dirty="0"/>
                        <a:t>19.3</a:t>
                      </a:r>
                    </a:p>
                  </a:txBody>
                  <a:tcPr marT="45734" marB="45734" anchor="b"/>
                </a:tc>
                <a:extLst>
                  <a:ext uri="{0D108BD9-81ED-4DB2-BD59-A6C34878D82A}">
                    <a16:rowId xmlns:a16="http://schemas.microsoft.com/office/drawing/2014/main" val="2262433829"/>
                  </a:ext>
                </a:extLst>
              </a:tr>
            </a:tbl>
          </a:graphicData>
        </a:graphic>
      </p:graphicFrame>
      <p:sp>
        <p:nvSpPr>
          <p:cNvPr id="13" name="TextBox 12">
            <a:extLst>
              <a:ext uri="{FF2B5EF4-FFF2-40B4-BE49-F238E27FC236}">
                <a16:creationId xmlns:a16="http://schemas.microsoft.com/office/drawing/2014/main" id="{94FE03A3-56A8-461B-9F5E-A111561D6E93}"/>
              </a:ext>
            </a:extLst>
          </p:cNvPr>
          <p:cNvSpPr txBox="1"/>
          <p:nvPr/>
        </p:nvSpPr>
        <p:spPr>
          <a:xfrm>
            <a:off x="2207992" y="6356350"/>
            <a:ext cx="3869585" cy="307777"/>
          </a:xfrm>
          <a:prstGeom prst="rect">
            <a:avLst/>
          </a:prstGeom>
          <a:noFill/>
        </p:spPr>
        <p:txBody>
          <a:bodyPr wrap="none" rtlCol="0">
            <a:spAutoFit/>
          </a:bodyPr>
          <a:lstStyle/>
          <a:p>
            <a:r>
              <a:rPr lang="en-US" sz="1400" dirty="0"/>
              <a:t>Sources: 2010 Census; 2016-2020 ACS 5-year data.</a:t>
            </a:r>
          </a:p>
        </p:txBody>
      </p:sp>
    </p:spTree>
    <p:extLst>
      <p:ext uri="{BB962C8B-B14F-4D97-AF65-F5344CB8AC3E}">
        <p14:creationId xmlns:p14="http://schemas.microsoft.com/office/powerpoint/2010/main" val="2116919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B641-C555-4F91-9BC1-76ABCFC83C57}"/>
              </a:ext>
            </a:extLst>
          </p:cNvPr>
          <p:cNvSpPr>
            <a:spLocks noGrp="1"/>
          </p:cNvSpPr>
          <p:nvPr>
            <p:ph type="title"/>
          </p:nvPr>
        </p:nvSpPr>
        <p:spPr>
          <a:xfrm>
            <a:off x="838200" y="365125"/>
            <a:ext cx="10515600" cy="511175"/>
          </a:xfrm>
        </p:spPr>
        <p:txBody>
          <a:bodyPr>
            <a:normAutofit/>
          </a:bodyPr>
          <a:lstStyle/>
          <a:p>
            <a:r>
              <a:rPr lang="en-US" sz="2800" dirty="0"/>
              <a:t>Change to Thresholds for Qualifying as an Urban Area</a:t>
            </a:r>
          </a:p>
        </p:txBody>
      </p:sp>
      <p:sp>
        <p:nvSpPr>
          <p:cNvPr id="3" name="Content Placeholder 2">
            <a:extLst>
              <a:ext uri="{FF2B5EF4-FFF2-40B4-BE49-F238E27FC236}">
                <a16:creationId xmlns:a16="http://schemas.microsoft.com/office/drawing/2014/main" id="{2F9D0A4F-FDE4-4854-B9BA-96B36AC184FB}"/>
              </a:ext>
            </a:extLst>
          </p:cNvPr>
          <p:cNvSpPr>
            <a:spLocks noGrp="1"/>
          </p:cNvSpPr>
          <p:nvPr>
            <p:ph idx="1"/>
          </p:nvPr>
        </p:nvSpPr>
        <p:spPr>
          <a:xfrm>
            <a:off x="838200" y="1201905"/>
            <a:ext cx="10515600" cy="4729163"/>
          </a:xfrm>
        </p:spPr>
        <p:txBody>
          <a:bodyPr>
            <a:normAutofit/>
          </a:bodyPr>
          <a:lstStyle/>
          <a:p>
            <a:r>
              <a:rPr lang="en-US" sz="2000" dirty="0"/>
              <a:t>Minimum threshold for qualification as urban: at least 2,000 housing units </a:t>
            </a:r>
            <a:r>
              <a:rPr lang="en-US" sz="2000" u="sng" dirty="0"/>
              <a:t>or</a:t>
            </a:r>
            <a:r>
              <a:rPr lang="en-US" sz="2000" dirty="0"/>
              <a:t> at least 5,000 population. Increased from a minimum of 2,500 persons.</a:t>
            </a:r>
          </a:p>
          <a:p>
            <a:pPr lvl="1"/>
            <a:r>
              <a:rPr lang="en-US" sz="2000" dirty="0"/>
              <a:t>2,500-person threshold had been in use since 1910. </a:t>
            </a:r>
          </a:p>
          <a:p>
            <a:pPr lvl="1"/>
            <a:r>
              <a:rPr lang="en-US" sz="2000" dirty="0"/>
              <a:t>Census Bureau’s threshold was the lowest in use in various agencies’ urban/rural definitions.</a:t>
            </a:r>
          </a:p>
          <a:p>
            <a:pPr lvl="1"/>
            <a:r>
              <a:rPr lang="en-US" sz="2000" dirty="0"/>
              <a:t>Rural stakeholders and analysts have questioned the continued validity of the 2,500-person threshold and have routinely asked if we would consider an increase. Most recently, the Western Governors’ Association asked us to consider raising the threshold to 10,000 persons.</a:t>
            </a:r>
          </a:p>
          <a:p>
            <a:pPr lvl="1"/>
            <a:endParaRPr lang="en-US" sz="2000" dirty="0"/>
          </a:p>
          <a:p>
            <a:r>
              <a:rPr lang="en-US" sz="2000"/>
              <a:t>Impact:</a:t>
            </a:r>
          </a:p>
          <a:p>
            <a:pPr marL="800100" lvl="2" indent="-342900"/>
            <a:r>
              <a:rPr lang="en-US" dirty="0"/>
              <a:t>Approximately 1,000 areas in the US would shift from urban to rural status (based on 2020 ACS 5-year data). These areas contained an estimated 3.5 million people in 2020 (ACS 2016-2020 5-year estimates).</a:t>
            </a:r>
          </a:p>
          <a:p>
            <a:pPr marL="800100" lvl="2" indent="-342900"/>
            <a:r>
              <a:rPr lang="en-US" dirty="0"/>
              <a:t>Approximately 100 areas in Texas would shift from urban to rural status (based on 2020 ACS 5-year data). These areas contained an estimated 351,000 people in 2020 (ACS 2016-2020 5-year estimates).</a:t>
            </a:r>
          </a:p>
          <a:p>
            <a:pPr marL="800100" lvl="2" indent="-342900"/>
            <a:endParaRPr lang="en-US" dirty="0"/>
          </a:p>
        </p:txBody>
      </p:sp>
      <p:sp>
        <p:nvSpPr>
          <p:cNvPr id="4" name="Slide Number Placeholder 3">
            <a:extLst>
              <a:ext uri="{FF2B5EF4-FFF2-40B4-BE49-F238E27FC236}">
                <a16:creationId xmlns:a16="http://schemas.microsoft.com/office/drawing/2014/main" id="{D919103E-8F05-4E0C-8587-D2D2322487B1}"/>
              </a:ext>
            </a:extLst>
          </p:cNvPr>
          <p:cNvSpPr>
            <a:spLocks noGrp="1"/>
          </p:cNvSpPr>
          <p:nvPr>
            <p:ph type="sldNum" sz="quarter" idx="12"/>
          </p:nvPr>
        </p:nvSpPr>
        <p:spPr/>
        <p:txBody>
          <a:bodyPr/>
          <a:lstStyle/>
          <a:p>
            <a:fld id="{FC63ECC8-719A-498E-B101-491B6A35558E}" type="slidenum">
              <a:rPr lang="en-US" smtClean="0"/>
              <a:t>20</a:t>
            </a:fld>
            <a:endParaRPr lang="en-US" dirty="0"/>
          </a:p>
        </p:txBody>
      </p:sp>
    </p:spTree>
    <p:extLst>
      <p:ext uri="{BB962C8B-B14F-4D97-AF65-F5344CB8AC3E}">
        <p14:creationId xmlns:p14="http://schemas.microsoft.com/office/powerpoint/2010/main" val="3861403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38175" y="457200"/>
            <a:ext cx="10363200" cy="762000"/>
          </a:xfrm>
        </p:spPr>
        <p:txBody>
          <a:bodyPr>
            <a:normAutofit fontScale="90000"/>
          </a:bodyPr>
          <a:lstStyle/>
          <a:p>
            <a:pPr algn="l" eaLnBrk="1" hangingPunct="1"/>
            <a:r>
              <a:rPr lang="en-US" sz="3100" dirty="0"/>
              <a:t>What is the minimum population size for an entity to be considered urban? Different federal agencies use different thresholds.</a:t>
            </a:r>
            <a:br>
              <a:rPr lang="en-US" sz="3200" dirty="0">
                <a:latin typeface="Arial" charset="0"/>
              </a:rPr>
            </a:br>
            <a:endParaRPr lang="en-US" sz="3200" dirty="0">
              <a:latin typeface="Arial" charset="0"/>
            </a:endParaRPr>
          </a:p>
        </p:txBody>
      </p:sp>
      <p:pic>
        <p:nvPicPr>
          <p:cNvPr id="23555" name="Picture 4"/>
          <p:cNvPicPr>
            <a:picLocks noGrp="1" noChangeAspect="1" noChangeArrowheads="1"/>
          </p:cNvPicPr>
          <p:nvPr>
            <p:ph idx="1"/>
          </p:nvPr>
        </p:nvPicPr>
        <p:blipFill>
          <a:blip r:embed="rId3" cstate="print"/>
          <a:srcRect/>
          <a:stretch>
            <a:fillRect/>
          </a:stretch>
        </p:blipFill>
        <p:spPr>
          <a:xfrm>
            <a:off x="1828800" y="1143002"/>
            <a:ext cx="8563087" cy="4864412"/>
          </a:xfrm>
          <a:noFill/>
        </p:spPr>
      </p:pic>
      <p:sp>
        <p:nvSpPr>
          <p:cNvPr id="2" name="TextBox 1">
            <a:extLst>
              <a:ext uri="{FF2B5EF4-FFF2-40B4-BE49-F238E27FC236}">
                <a16:creationId xmlns:a16="http://schemas.microsoft.com/office/drawing/2014/main" id="{6D3B6E22-7063-407C-A63D-6C341DBB52FF}"/>
              </a:ext>
            </a:extLst>
          </p:cNvPr>
          <p:cNvSpPr txBox="1"/>
          <p:nvPr/>
        </p:nvSpPr>
        <p:spPr>
          <a:xfrm>
            <a:off x="2029097" y="6120721"/>
            <a:ext cx="5953681" cy="523220"/>
          </a:xfrm>
          <a:prstGeom prst="rect">
            <a:avLst/>
          </a:prstGeom>
          <a:noFill/>
        </p:spPr>
        <p:txBody>
          <a:bodyPr wrap="none" rtlCol="0">
            <a:spAutoFit/>
          </a:bodyPr>
          <a:lstStyle/>
          <a:p>
            <a:r>
              <a:rPr lang="en-US" sz="1400" dirty="0"/>
              <a:t>Source: Cromartie and </a:t>
            </a:r>
            <a:r>
              <a:rPr lang="en-US" sz="1400" dirty="0" err="1"/>
              <a:t>Bucholtz</a:t>
            </a:r>
            <a:r>
              <a:rPr lang="en-US" sz="1400" dirty="0"/>
              <a:t> (2008), “Defining the ‘Rural’ in Rural America.” </a:t>
            </a:r>
          </a:p>
          <a:p>
            <a:r>
              <a:rPr lang="en-US" sz="1400" dirty="0">
                <a:hlinkClick r:id="rId4"/>
              </a:rPr>
              <a:t>USDA ERS - Defining the “Rural” in Rural America</a:t>
            </a:r>
            <a:endParaRPr lang="en-US" sz="1400" dirty="0"/>
          </a:p>
        </p:txBody>
      </p:sp>
      <p:sp>
        <p:nvSpPr>
          <p:cNvPr id="5" name="Slide Number Placeholder 3">
            <a:extLst>
              <a:ext uri="{FF2B5EF4-FFF2-40B4-BE49-F238E27FC236}">
                <a16:creationId xmlns:a16="http://schemas.microsoft.com/office/drawing/2014/main" id="{BD8B370A-EEBF-400A-9DE8-4610DF1FC353}"/>
              </a:ext>
            </a:extLst>
          </p:cNvPr>
          <p:cNvSpPr>
            <a:spLocks noGrp="1"/>
          </p:cNvSpPr>
          <p:nvPr>
            <p:ph type="sldNum" sz="quarter" idx="12"/>
          </p:nvPr>
        </p:nvSpPr>
        <p:spPr>
          <a:xfrm>
            <a:off x="8610600" y="6356350"/>
            <a:ext cx="2743200" cy="365125"/>
          </a:xfrm>
        </p:spPr>
        <p:txBody>
          <a:bodyPr/>
          <a:lstStyle/>
          <a:p>
            <a:fld id="{FC63ECC8-719A-498E-B101-491B6A35558E}" type="slidenum">
              <a:rPr lang="en-US" smtClean="0"/>
              <a:t>21</a:t>
            </a:fld>
            <a:endParaRPr lang="en-US" dirty="0"/>
          </a:p>
        </p:txBody>
      </p:sp>
    </p:spTree>
    <p:extLst>
      <p:ext uri="{BB962C8B-B14F-4D97-AF65-F5344CB8AC3E}">
        <p14:creationId xmlns:p14="http://schemas.microsoft.com/office/powerpoint/2010/main" val="376892696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4838-89C6-4FBE-A3ED-6F2AA194CF9A}"/>
              </a:ext>
            </a:extLst>
          </p:cNvPr>
          <p:cNvSpPr>
            <a:spLocks noGrp="1"/>
          </p:cNvSpPr>
          <p:nvPr>
            <p:ph type="title"/>
          </p:nvPr>
        </p:nvSpPr>
        <p:spPr>
          <a:xfrm>
            <a:off x="838200" y="365125"/>
            <a:ext cx="10515600" cy="854075"/>
          </a:xfrm>
        </p:spPr>
        <p:txBody>
          <a:bodyPr>
            <a:normAutofit/>
          </a:bodyPr>
          <a:lstStyle/>
          <a:p>
            <a:r>
              <a:rPr lang="en-US" sz="2800" dirty="0"/>
              <a:t>Why 2,500 persons?</a:t>
            </a:r>
          </a:p>
        </p:txBody>
      </p:sp>
      <p:sp>
        <p:nvSpPr>
          <p:cNvPr id="3" name="Content Placeholder 2">
            <a:extLst>
              <a:ext uri="{FF2B5EF4-FFF2-40B4-BE49-F238E27FC236}">
                <a16:creationId xmlns:a16="http://schemas.microsoft.com/office/drawing/2014/main" id="{67C73146-5DD0-46BD-A959-FE90E557D01B}"/>
              </a:ext>
            </a:extLst>
          </p:cNvPr>
          <p:cNvSpPr>
            <a:spLocks noGrp="1"/>
          </p:cNvSpPr>
          <p:nvPr>
            <p:ph idx="1"/>
          </p:nvPr>
        </p:nvSpPr>
        <p:spPr>
          <a:xfrm>
            <a:off x="838200" y="1428206"/>
            <a:ext cx="10515600" cy="3805645"/>
          </a:xfrm>
        </p:spPr>
        <p:txBody>
          <a:bodyPr>
            <a:noAutofit/>
          </a:bodyPr>
          <a:lstStyle/>
          <a:p>
            <a:r>
              <a:rPr lang="en-US" sz="2000" dirty="0"/>
              <a:t>The Census Bureau officially adopted the 2,500-person threshold as the minimum population for an urban place in 1910.</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Truesdell, 1949: “For the census of 1910 the definition of urban population [2,500 persons] presented in the [1906] Statistical Analysis was adopted, again without any discussion of its merits as compared with those which had been used earlier; and this definition has been used, with minor modifications, in later censuses down to and including 1940.”</a:t>
            </a:r>
            <a:endParaRPr lang="en-US" sz="1800" dirty="0"/>
          </a:p>
          <a:p>
            <a:r>
              <a:rPr lang="en-US" sz="2000" dirty="0"/>
              <a:t>From 1874 to 1900:</a:t>
            </a:r>
          </a:p>
          <a:p>
            <a:pPr lvl="1"/>
            <a:r>
              <a:rPr lang="en-US"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1874: 8,000-person threshold was used to identify urban cities and towns.</a:t>
            </a:r>
            <a:endParaRPr lang="en-US" sz="1800" dirty="0">
              <a:solidFill>
                <a:srgbClr val="201F1E"/>
              </a:solidFill>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1880: 4,000-person threshold. “It seemed to be the opinion of the officials in charge of the census in 1880 that the 8,000 limit was too high to include all of the population that was really urban in character.” (Truesdell, 1949).</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1890: back to 8,000 persons.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1900: 4,000-person threshold used in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ED31BD-F0A5-465D-9465-E8ADC42BB293}"/>
              </a:ext>
            </a:extLst>
          </p:cNvPr>
          <p:cNvSpPr>
            <a:spLocks noGrp="1"/>
          </p:cNvSpPr>
          <p:nvPr>
            <p:ph type="sldNum" sz="quarter" idx="12"/>
          </p:nvPr>
        </p:nvSpPr>
        <p:spPr/>
        <p:txBody>
          <a:bodyPr/>
          <a:lstStyle/>
          <a:p>
            <a:fld id="{FC63ECC8-719A-498E-B101-491B6A35558E}" type="slidenum">
              <a:rPr lang="en-US" smtClean="0"/>
              <a:t>22</a:t>
            </a:fld>
            <a:endParaRPr lang="en-US"/>
          </a:p>
        </p:txBody>
      </p:sp>
      <p:sp>
        <p:nvSpPr>
          <p:cNvPr id="5" name="TextBox 4">
            <a:extLst>
              <a:ext uri="{FF2B5EF4-FFF2-40B4-BE49-F238E27FC236}">
                <a16:creationId xmlns:a16="http://schemas.microsoft.com/office/drawing/2014/main" id="{2F9CCECB-9B33-49CC-B874-552319411A1B}"/>
              </a:ext>
            </a:extLst>
          </p:cNvPr>
          <p:cNvSpPr txBox="1"/>
          <p:nvPr/>
        </p:nvSpPr>
        <p:spPr>
          <a:xfrm>
            <a:off x="2320674" y="5668957"/>
            <a:ext cx="6733016" cy="523220"/>
          </a:xfrm>
          <a:prstGeom prst="rect">
            <a:avLst/>
          </a:prstGeom>
          <a:noFill/>
        </p:spPr>
        <p:txBody>
          <a:bodyPr wrap="square" rtlCol="0">
            <a:spAutoFit/>
          </a:bodyPr>
          <a:lstStyle/>
          <a:p>
            <a:r>
              <a:rPr lang="en-US" sz="1400" dirty="0"/>
              <a:t>Source: Leon Truesdell, 1949. “The Development of the Urban-Rural Classification in the United States: 1874 to 1949.” Current Population Reports, P-23, Number 1.</a:t>
            </a:r>
          </a:p>
        </p:txBody>
      </p:sp>
    </p:spTree>
    <p:extLst>
      <p:ext uri="{BB962C8B-B14F-4D97-AF65-F5344CB8AC3E}">
        <p14:creationId xmlns:p14="http://schemas.microsoft.com/office/powerpoint/2010/main" val="124927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6E7F-0AFF-4967-BE07-D4DD30F2CF04}"/>
              </a:ext>
            </a:extLst>
          </p:cNvPr>
          <p:cNvSpPr>
            <a:spLocks noGrp="1"/>
          </p:cNvSpPr>
          <p:nvPr>
            <p:ph type="title"/>
          </p:nvPr>
        </p:nvSpPr>
        <p:spPr/>
        <p:txBody>
          <a:bodyPr>
            <a:normAutofit/>
          </a:bodyPr>
          <a:lstStyle/>
          <a:p>
            <a:r>
              <a:rPr lang="en-US" sz="2800" dirty="0"/>
              <a:t>All other changes to criteria and population distribution aside, the change to the minimum threshold will result in an increase in rural population.</a:t>
            </a:r>
          </a:p>
        </p:txBody>
      </p:sp>
      <p:sp>
        <p:nvSpPr>
          <p:cNvPr id="3" name="Text Placeholder 2">
            <a:extLst>
              <a:ext uri="{FF2B5EF4-FFF2-40B4-BE49-F238E27FC236}">
                <a16:creationId xmlns:a16="http://schemas.microsoft.com/office/drawing/2014/main" id="{FE04C552-5E26-438B-8BBD-24798140F2BC}"/>
              </a:ext>
            </a:extLst>
          </p:cNvPr>
          <p:cNvSpPr>
            <a:spLocks noGrp="1"/>
          </p:cNvSpPr>
          <p:nvPr>
            <p:ph type="body" idx="1"/>
          </p:nvPr>
        </p:nvSpPr>
        <p:spPr>
          <a:xfrm>
            <a:off x="715963" y="1681163"/>
            <a:ext cx="5157787" cy="823912"/>
          </a:xfrm>
        </p:spPr>
        <p:txBody>
          <a:bodyPr>
            <a:normAutofit/>
          </a:bodyPr>
          <a:lstStyle/>
          <a:p>
            <a:pPr algn="ctr"/>
            <a:r>
              <a:rPr lang="en-US" sz="1800" b="0" dirty="0"/>
              <a:t>Urban and Rural Population </a:t>
            </a:r>
            <a:br>
              <a:rPr lang="en-US" sz="1800" b="0" dirty="0"/>
            </a:br>
            <a:r>
              <a:rPr lang="en-US" sz="1800" b="0" dirty="0"/>
              <a:t>Based on 2010 Threshold </a:t>
            </a:r>
          </a:p>
        </p:txBody>
      </p:sp>
      <p:sp>
        <p:nvSpPr>
          <p:cNvPr id="5" name="Text Placeholder 4">
            <a:extLst>
              <a:ext uri="{FF2B5EF4-FFF2-40B4-BE49-F238E27FC236}">
                <a16:creationId xmlns:a16="http://schemas.microsoft.com/office/drawing/2014/main" id="{A010B687-A0CC-497A-A7B6-59DE8934DA0C}"/>
              </a:ext>
            </a:extLst>
          </p:cNvPr>
          <p:cNvSpPr>
            <a:spLocks noGrp="1"/>
          </p:cNvSpPr>
          <p:nvPr>
            <p:ph type="body" sz="quarter" idx="3"/>
          </p:nvPr>
        </p:nvSpPr>
        <p:spPr/>
        <p:txBody>
          <a:bodyPr>
            <a:noAutofit/>
          </a:bodyPr>
          <a:lstStyle/>
          <a:p>
            <a:pPr algn="ctr"/>
            <a:r>
              <a:rPr lang="en-US" sz="1800" b="0" dirty="0"/>
              <a:t>Urban and Rural Populations </a:t>
            </a:r>
            <a:br>
              <a:rPr lang="en-US" sz="1800" b="0" dirty="0"/>
            </a:br>
            <a:r>
              <a:rPr lang="en-US" sz="1800" b="0" dirty="0"/>
              <a:t>Based on 2020 Thresholds </a:t>
            </a:r>
            <a:br>
              <a:rPr lang="en-US" sz="1800" b="0" dirty="0"/>
            </a:br>
            <a:r>
              <a:rPr lang="en-US" sz="1800" b="0" dirty="0"/>
              <a:t>Applied to Current Urban Areas</a:t>
            </a:r>
          </a:p>
        </p:txBody>
      </p:sp>
      <p:sp>
        <p:nvSpPr>
          <p:cNvPr id="7" name="Slide Number Placeholder 6">
            <a:extLst>
              <a:ext uri="{FF2B5EF4-FFF2-40B4-BE49-F238E27FC236}">
                <a16:creationId xmlns:a16="http://schemas.microsoft.com/office/drawing/2014/main" id="{8D959D59-59AB-469B-9605-3416E1424A94}"/>
              </a:ext>
            </a:extLst>
          </p:cNvPr>
          <p:cNvSpPr>
            <a:spLocks noGrp="1"/>
          </p:cNvSpPr>
          <p:nvPr>
            <p:ph type="sldNum" sz="quarter" idx="12"/>
          </p:nvPr>
        </p:nvSpPr>
        <p:spPr/>
        <p:txBody>
          <a:bodyPr/>
          <a:lstStyle/>
          <a:p>
            <a:fld id="{FC63ECC8-719A-498E-B101-491B6A35558E}" type="slidenum">
              <a:rPr lang="en-US" smtClean="0"/>
              <a:t>23</a:t>
            </a:fld>
            <a:endParaRPr lang="en-US"/>
          </a:p>
        </p:txBody>
      </p:sp>
      <p:graphicFrame>
        <p:nvGraphicFramePr>
          <p:cNvPr id="8" name="Table 7">
            <a:extLst>
              <a:ext uri="{FF2B5EF4-FFF2-40B4-BE49-F238E27FC236}">
                <a16:creationId xmlns:a16="http://schemas.microsoft.com/office/drawing/2014/main" id="{9515D453-4702-4658-B78B-F0AE62D043FF}"/>
              </a:ext>
            </a:extLst>
          </p:cNvPr>
          <p:cNvGraphicFramePr>
            <a:graphicFrameLocks noGrp="1"/>
          </p:cNvGraphicFramePr>
          <p:nvPr>
            <p:extLst>
              <p:ext uri="{D42A27DB-BD31-4B8C-83A1-F6EECF244321}">
                <p14:modId xmlns:p14="http://schemas.microsoft.com/office/powerpoint/2010/main" val="1610208176"/>
              </p:ext>
            </p:extLst>
          </p:nvPr>
        </p:nvGraphicFramePr>
        <p:xfrm>
          <a:off x="909800" y="2537088"/>
          <a:ext cx="4648039" cy="2473061"/>
        </p:xfrm>
        <a:graphic>
          <a:graphicData uri="http://schemas.openxmlformats.org/drawingml/2006/table">
            <a:tbl>
              <a:tblPr firstRow="1" bandRow="1">
                <a:tableStyleId>{5C22544A-7EE6-4342-B048-85BDC9FD1C3A}</a:tableStyleId>
              </a:tblPr>
              <a:tblGrid>
                <a:gridCol w="1448805">
                  <a:extLst>
                    <a:ext uri="{9D8B030D-6E8A-4147-A177-3AD203B41FA5}">
                      <a16:colId xmlns:a16="http://schemas.microsoft.com/office/drawing/2014/main" val="3708485854"/>
                    </a:ext>
                  </a:extLst>
                </a:gridCol>
                <a:gridCol w="1903833">
                  <a:extLst>
                    <a:ext uri="{9D8B030D-6E8A-4147-A177-3AD203B41FA5}">
                      <a16:colId xmlns:a16="http://schemas.microsoft.com/office/drawing/2014/main" val="4226016744"/>
                    </a:ext>
                  </a:extLst>
                </a:gridCol>
                <a:gridCol w="1295401">
                  <a:extLst>
                    <a:ext uri="{9D8B030D-6E8A-4147-A177-3AD203B41FA5}">
                      <a16:colId xmlns:a16="http://schemas.microsoft.com/office/drawing/2014/main" val="1271977087"/>
                    </a:ext>
                  </a:extLst>
                </a:gridCol>
              </a:tblGrid>
              <a:tr h="908054">
                <a:tc>
                  <a:txBody>
                    <a:bodyPr/>
                    <a:lstStyle/>
                    <a:p>
                      <a:endParaRPr lang="en-US" sz="1600" dirty="0">
                        <a:latin typeface="Calibri" panose="020F0502020204030204" pitchFamily="34" charset="0"/>
                      </a:endParaRPr>
                    </a:p>
                  </a:txBody>
                  <a:tcPr marT="45734" marB="45734"/>
                </a:tc>
                <a:tc>
                  <a:txBody>
                    <a:bodyPr/>
                    <a:lstStyle/>
                    <a:p>
                      <a:pPr algn="ctr"/>
                      <a:r>
                        <a:rPr lang="en-US" sz="1600" dirty="0"/>
                        <a:t>2020 ACS 5-year Population Estimates</a:t>
                      </a:r>
                    </a:p>
                  </a:txBody>
                  <a:tcPr marT="45734" marB="45734" anchor="b"/>
                </a:tc>
                <a:tc>
                  <a:txBody>
                    <a:bodyPr/>
                    <a:lstStyle/>
                    <a:p>
                      <a:pPr algn="ctr"/>
                      <a:r>
                        <a:rPr lang="en-US" sz="1600" dirty="0"/>
                        <a:t>2020 Percent</a:t>
                      </a:r>
                    </a:p>
                  </a:txBody>
                  <a:tcPr marT="45734" marB="45734" anchor="b"/>
                </a:tc>
                <a:extLst>
                  <a:ext uri="{0D108BD9-81ED-4DB2-BD59-A6C34878D82A}">
                    <a16:rowId xmlns:a16="http://schemas.microsoft.com/office/drawing/2014/main" val="2887703101"/>
                  </a:ext>
                </a:extLst>
              </a:tr>
              <a:tr h="521669">
                <a:tc>
                  <a:txBody>
                    <a:bodyPr/>
                    <a:lstStyle/>
                    <a:p>
                      <a:r>
                        <a:rPr lang="en-US" sz="1600" b="0" dirty="0">
                          <a:latin typeface="Calibri" panose="020F0502020204030204" pitchFamily="34" charset="0"/>
                        </a:rPr>
                        <a:t>United States</a:t>
                      </a:r>
                    </a:p>
                  </a:txBody>
                  <a:tcPr marT="45734" marB="45734" anchor="b"/>
                </a:tc>
                <a:tc>
                  <a:txBody>
                    <a:bodyPr/>
                    <a:lstStyle/>
                    <a:p>
                      <a:pPr algn="r"/>
                      <a:r>
                        <a:rPr lang="en-US" sz="1600" dirty="0"/>
                        <a:t>326,569,308</a:t>
                      </a:r>
                    </a:p>
                  </a:txBody>
                  <a:tcPr marT="45734" marB="45734" anchor="b"/>
                </a:tc>
                <a:tc>
                  <a:txBody>
                    <a:bodyPr/>
                    <a:lstStyle/>
                    <a:p>
                      <a:pPr algn="r"/>
                      <a:r>
                        <a:rPr lang="en-US" sz="1600" dirty="0"/>
                        <a:t>100.0</a:t>
                      </a:r>
                    </a:p>
                  </a:txBody>
                  <a:tcPr marT="45734" marB="45734" anchor="b"/>
                </a:tc>
                <a:extLst>
                  <a:ext uri="{0D108BD9-81ED-4DB2-BD59-A6C34878D82A}">
                    <a16:rowId xmlns:a16="http://schemas.microsoft.com/office/drawing/2014/main" val="361652613"/>
                  </a:ext>
                </a:extLst>
              </a:tr>
              <a:tr h="521669">
                <a:tc>
                  <a:txBody>
                    <a:bodyPr/>
                    <a:lstStyle/>
                    <a:p>
                      <a:r>
                        <a:rPr lang="en-US" sz="1600" dirty="0">
                          <a:latin typeface="Calibri" panose="020F0502020204030204" pitchFamily="34" charset="0"/>
                        </a:rPr>
                        <a:t>Urban</a:t>
                      </a:r>
                      <a:endParaRPr lang="en-US" sz="1600" b="1" dirty="0">
                        <a:latin typeface="Calibri" panose="020F0502020204030204" pitchFamily="34" charset="0"/>
                      </a:endParaRPr>
                    </a:p>
                  </a:txBody>
                  <a:tcPr marT="45734" marB="45734" anchor="b"/>
                </a:tc>
                <a:tc>
                  <a:txBody>
                    <a:bodyPr/>
                    <a:lstStyle/>
                    <a:p>
                      <a:pPr algn="r"/>
                      <a:r>
                        <a:rPr lang="en-US" sz="1600" dirty="0"/>
                        <a:t>263,366,402</a:t>
                      </a:r>
                    </a:p>
                  </a:txBody>
                  <a:tcPr marT="45734" marB="45734" anchor="b"/>
                </a:tc>
                <a:tc>
                  <a:txBody>
                    <a:bodyPr/>
                    <a:lstStyle/>
                    <a:p>
                      <a:pPr algn="r"/>
                      <a:r>
                        <a:rPr lang="en-US" sz="1600" dirty="0"/>
                        <a:t>80.7</a:t>
                      </a:r>
                    </a:p>
                  </a:txBody>
                  <a:tcPr marT="45734" marB="45734" anchor="b"/>
                </a:tc>
                <a:extLst>
                  <a:ext uri="{0D108BD9-81ED-4DB2-BD59-A6C34878D82A}">
                    <a16:rowId xmlns:a16="http://schemas.microsoft.com/office/drawing/2014/main" val="3145386763"/>
                  </a:ext>
                </a:extLst>
              </a:tr>
              <a:tr h="521669">
                <a:tc>
                  <a:txBody>
                    <a:bodyPr/>
                    <a:lstStyle/>
                    <a:p>
                      <a:r>
                        <a:rPr lang="en-US" sz="1600" dirty="0">
                          <a:latin typeface="Calibri" panose="020F0502020204030204" pitchFamily="34" charset="0"/>
                        </a:rPr>
                        <a:t>Rural</a:t>
                      </a:r>
                      <a:endParaRPr lang="en-US" sz="1600" b="1" dirty="0">
                        <a:latin typeface="Calibri" panose="020F0502020204030204" pitchFamily="34" charset="0"/>
                      </a:endParaRPr>
                    </a:p>
                  </a:txBody>
                  <a:tcPr marT="45734" marB="45734" anchor="b"/>
                </a:tc>
                <a:tc>
                  <a:txBody>
                    <a:bodyPr/>
                    <a:lstStyle/>
                    <a:p>
                      <a:pPr algn="r"/>
                      <a:r>
                        <a:rPr lang="en-US" sz="1600" dirty="0"/>
                        <a:t> 63,202,906</a:t>
                      </a:r>
                    </a:p>
                  </a:txBody>
                  <a:tcPr marT="45734" marB="45734" anchor="b"/>
                </a:tc>
                <a:tc>
                  <a:txBody>
                    <a:bodyPr/>
                    <a:lstStyle/>
                    <a:p>
                      <a:pPr algn="r"/>
                      <a:r>
                        <a:rPr lang="en-US" sz="1600" dirty="0"/>
                        <a:t>19.3</a:t>
                      </a:r>
                    </a:p>
                  </a:txBody>
                  <a:tcPr marT="45734" marB="45734" anchor="b"/>
                </a:tc>
                <a:extLst>
                  <a:ext uri="{0D108BD9-81ED-4DB2-BD59-A6C34878D82A}">
                    <a16:rowId xmlns:a16="http://schemas.microsoft.com/office/drawing/2014/main" val="2262433829"/>
                  </a:ext>
                </a:extLst>
              </a:tr>
            </a:tbl>
          </a:graphicData>
        </a:graphic>
      </p:graphicFrame>
      <p:graphicFrame>
        <p:nvGraphicFramePr>
          <p:cNvPr id="9" name="Content Placeholder 7">
            <a:extLst>
              <a:ext uri="{FF2B5EF4-FFF2-40B4-BE49-F238E27FC236}">
                <a16:creationId xmlns:a16="http://schemas.microsoft.com/office/drawing/2014/main" id="{2E0F4F57-F416-45DE-BC47-76C7C94FCA4C}"/>
              </a:ext>
            </a:extLst>
          </p:cNvPr>
          <p:cNvGraphicFramePr>
            <a:graphicFrameLocks noGrp="1"/>
          </p:cNvGraphicFramePr>
          <p:nvPr>
            <p:ph sz="quarter" idx="4"/>
            <p:extLst>
              <p:ext uri="{D42A27DB-BD31-4B8C-83A1-F6EECF244321}">
                <p14:modId xmlns:p14="http://schemas.microsoft.com/office/powerpoint/2010/main" val="3843750413"/>
              </p:ext>
            </p:extLst>
          </p:nvPr>
        </p:nvGraphicFramePr>
        <p:xfrm>
          <a:off x="6172200" y="2505076"/>
          <a:ext cx="5110000" cy="2521751"/>
        </p:xfrm>
        <a:graphic>
          <a:graphicData uri="http://schemas.openxmlformats.org/drawingml/2006/table">
            <a:tbl>
              <a:tblPr firstRow="1" bandRow="1">
                <a:tableStyleId>{5C22544A-7EE6-4342-B048-85BDC9FD1C3A}</a:tableStyleId>
              </a:tblPr>
              <a:tblGrid>
                <a:gridCol w="1261900">
                  <a:extLst>
                    <a:ext uri="{9D8B030D-6E8A-4147-A177-3AD203B41FA5}">
                      <a16:colId xmlns:a16="http://schemas.microsoft.com/office/drawing/2014/main" val="3708485854"/>
                    </a:ext>
                  </a:extLst>
                </a:gridCol>
                <a:gridCol w="2446191">
                  <a:extLst>
                    <a:ext uri="{9D8B030D-6E8A-4147-A177-3AD203B41FA5}">
                      <a16:colId xmlns:a16="http://schemas.microsoft.com/office/drawing/2014/main" val="4226016744"/>
                    </a:ext>
                  </a:extLst>
                </a:gridCol>
                <a:gridCol w="1401909">
                  <a:extLst>
                    <a:ext uri="{9D8B030D-6E8A-4147-A177-3AD203B41FA5}">
                      <a16:colId xmlns:a16="http://schemas.microsoft.com/office/drawing/2014/main" val="1271977087"/>
                    </a:ext>
                  </a:extLst>
                </a:gridCol>
              </a:tblGrid>
              <a:tr h="881687">
                <a:tc>
                  <a:txBody>
                    <a:bodyPr/>
                    <a:lstStyle/>
                    <a:p>
                      <a:endParaRPr lang="en-US" sz="1600" dirty="0">
                        <a:latin typeface="Calibri" panose="020F0502020204030204" pitchFamily="34" charset="0"/>
                      </a:endParaRPr>
                    </a:p>
                  </a:txBody>
                  <a:tcPr marT="45734" marB="45734"/>
                </a:tc>
                <a:tc>
                  <a:txBody>
                    <a:bodyPr/>
                    <a:lstStyle/>
                    <a:p>
                      <a:pPr algn="ctr"/>
                      <a:r>
                        <a:rPr lang="en-US" sz="1600" dirty="0"/>
                        <a:t>2020 ACS 5-year </a:t>
                      </a:r>
                      <a:br>
                        <a:rPr lang="en-US" sz="1600" dirty="0"/>
                      </a:br>
                      <a:r>
                        <a:rPr lang="en-US" sz="1600" dirty="0"/>
                        <a:t>Population Estimates</a:t>
                      </a:r>
                    </a:p>
                  </a:txBody>
                  <a:tcPr marT="45734" marB="45734" anchor="b"/>
                </a:tc>
                <a:tc>
                  <a:txBody>
                    <a:bodyPr/>
                    <a:lstStyle/>
                    <a:p>
                      <a:pPr algn="ctr"/>
                      <a:r>
                        <a:rPr lang="en-US" sz="1600" dirty="0"/>
                        <a:t>2020 Percent</a:t>
                      </a:r>
                    </a:p>
                  </a:txBody>
                  <a:tcPr marT="45734" marB="45734" anchor="b"/>
                </a:tc>
                <a:extLst>
                  <a:ext uri="{0D108BD9-81ED-4DB2-BD59-A6C34878D82A}">
                    <a16:rowId xmlns:a16="http://schemas.microsoft.com/office/drawing/2014/main" val="2887703101"/>
                  </a:ext>
                </a:extLst>
              </a:tr>
              <a:tr h="575637">
                <a:tc>
                  <a:txBody>
                    <a:bodyPr/>
                    <a:lstStyle/>
                    <a:p>
                      <a:r>
                        <a:rPr lang="en-US" sz="1600" b="0" dirty="0">
                          <a:latin typeface="Calibri" panose="020F0502020204030204" pitchFamily="34" charset="0"/>
                        </a:rPr>
                        <a:t>United States</a:t>
                      </a:r>
                    </a:p>
                  </a:txBody>
                  <a:tcPr marT="45734" marB="45734" anchor="b"/>
                </a:tc>
                <a:tc>
                  <a:txBody>
                    <a:bodyPr/>
                    <a:lstStyle/>
                    <a:p>
                      <a:pPr algn="r"/>
                      <a:r>
                        <a:rPr lang="en-US" sz="1600" dirty="0"/>
                        <a:t>326,569,308</a:t>
                      </a:r>
                    </a:p>
                  </a:txBody>
                  <a:tcPr marT="45734" marB="45734" anchor="b"/>
                </a:tc>
                <a:tc>
                  <a:txBody>
                    <a:bodyPr/>
                    <a:lstStyle/>
                    <a:p>
                      <a:pPr algn="r"/>
                      <a:r>
                        <a:rPr lang="en-US" sz="1600" dirty="0"/>
                        <a:t>100.0</a:t>
                      </a:r>
                    </a:p>
                  </a:txBody>
                  <a:tcPr marT="45734" marB="45734" anchor="b"/>
                </a:tc>
                <a:extLst>
                  <a:ext uri="{0D108BD9-81ED-4DB2-BD59-A6C34878D82A}">
                    <a16:rowId xmlns:a16="http://schemas.microsoft.com/office/drawing/2014/main" val="361652613"/>
                  </a:ext>
                </a:extLst>
              </a:tr>
              <a:tr h="530458">
                <a:tc>
                  <a:txBody>
                    <a:bodyPr/>
                    <a:lstStyle/>
                    <a:p>
                      <a:r>
                        <a:rPr lang="en-US" sz="1600" dirty="0">
                          <a:latin typeface="Calibri" panose="020F0502020204030204" pitchFamily="34" charset="0"/>
                        </a:rPr>
                        <a:t>Urban</a:t>
                      </a:r>
                      <a:endParaRPr lang="en-US" sz="1600" b="1" dirty="0">
                        <a:latin typeface="Calibri" panose="020F0502020204030204" pitchFamily="34" charset="0"/>
                      </a:endParaRPr>
                    </a:p>
                  </a:txBody>
                  <a:tcPr marT="45734" marB="45734" anchor="b"/>
                </a:tc>
                <a:tc>
                  <a:txBody>
                    <a:bodyPr/>
                    <a:lstStyle/>
                    <a:p>
                      <a:pPr algn="r"/>
                      <a:r>
                        <a:rPr lang="en-US" sz="1600" dirty="0"/>
                        <a:t>259,850,930</a:t>
                      </a:r>
                    </a:p>
                  </a:txBody>
                  <a:tcPr marT="45734" marB="45734" anchor="b"/>
                </a:tc>
                <a:tc>
                  <a:txBody>
                    <a:bodyPr/>
                    <a:lstStyle/>
                    <a:p>
                      <a:pPr algn="r"/>
                      <a:r>
                        <a:rPr lang="en-US" sz="1600" dirty="0"/>
                        <a:t>79.6</a:t>
                      </a:r>
                    </a:p>
                  </a:txBody>
                  <a:tcPr marT="45734" marB="45734" anchor="b"/>
                </a:tc>
                <a:extLst>
                  <a:ext uri="{0D108BD9-81ED-4DB2-BD59-A6C34878D82A}">
                    <a16:rowId xmlns:a16="http://schemas.microsoft.com/office/drawing/2014/main" val="3145386763"/>
                  </a:ext>
                </a:extLst>
              </a:tr>
              <a:tr h="530458">
                <a:tc>
                  <a:txBody>
                    <a:bodyPr/>
                    <a:lstStyle/>
                    <a:p>
                      <a:r>
                        <a:rPr lang="en-US" sz="1600" dirty="0">
                          <a:latin typeface="Calibri" panose="020F0502020204030204" pitchFamily="34" charset="0"/>
                        </a:rPr>
                        <a:t>Rural</a:t>
                      </a:r>
                      <a:endParaRPr lang="en-US" sz="1600" b="1" dirty="0">
                        <a:latin typeface="Calibri" panose="020F0502020204030204" pitchFamily="34" charset="0"/>
                      </a:endParaRPr>
                    </a:p>
                  </a:txBody>
                  <a:tcPr marT="45734" marB="45734" anchor="b"/>
                </a:tc>
                <a:tc>
                  <a:txBody>
                    <a:bodyPr/>
                    <a:lstStyle/>
                    <a:p>
                      <a:pPr algn="r"/>
                      <a:r>
                        <a:rPr lang="en-US" sz="1600" dirty="0"/>
                        <a:t>66,718,378</a:t>
                      </a:r>
                    </a:p>
                  </a:txBody>
                  <a:tcPr marT="45734" marB="45734" anchor="b"/>
                </a:tc>
                <a:tc>
                  <a:txBody>
                    <a:bodyPr/>
                    <a:lstStyle/>
                    <a:p>
                      <a:pPr algn="r"/>
                      <a:r>
                        <a:rPr lang="en-US" sz="1600" dirty="0"/>
                        <a:t>20.4</a:t>
                      </a:r>
                    </a:p>
                  </a:txBody>
                  <a:tcPr marT="45734" marB="45734" anchor="b"/>
                </a:tc>
                <a:extLst>
                  <a:ext uri="{0D108BD9-81ED-4DB2-BD59-A6C34878D82A}">
                    <a16:rowId xmlns:a16="http://schemas.microsoft.com/office/drawing/2014/main" val="2262433829"/>
                  </a:ext>
                </a:extLst>
              </a:tr>
            </a:tbl>
          </a:graphicData>
        </a:graphic>
      </p:graphicFrame>
      <p:sp>
        <p:nvSpPr>
          <p:cNvPr id="10" name="TextBox 9">
            <a:extLst>
              <a:ext uri="{FF2B5EF4-FFF2-40B4-BE49-F238E27FC236}">
                <a16:creationId xmlns:a16="http://schemas.microsoft.com/office/drawing/2014/main" id="{5D3CBA47-6A2A-4700-B79D-D364B97C9C3F}"/>
              </a:ext>
            </a:extLst>
          </p:cNvPr>
          <p:cNvSpPr txBox="1"/>
          <p:nvPr/>
        </p:nvSpPr>
        <p:spPr>
          <a:xfrm>
            <a:off x="4479169" y="5245982"/>
            <a:ext cx="2789161" cy="307777"/>
          </a:xfrm>
          <a:prstGeom prst="rect">
            <a:avLst/>
          </a:prstGeom>
          <a:noFill/>
        </p:spPr>
        <p:txBody>
          <a:bodyPr wrap="none" rtlCol="0">
            <a:spAutoFit/>
          </a:bodyPr>
          <a:lstStyle/>
          <a:p>
            <a:r>
              <a:rPr lang="en-US" sz="1400" dirty="0"/>
              <a:t>Source: 2016-2020 ACS 5-year data.</a:t>
            </a:r>
          </a:p>
        </p:txBody>
      </p:sp>
    </p:spTree>
    <p:extLst>
      <p:ext uri="{BB962C8B-B14F-4D97-AF65-F5344CB8AC3E}">
        <p14:creationId xmlns:p14="http://schemas.microsoft.com/office/powerpoint/2010/main" val="310937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6E7F-0AFF-4967-BE07-D4DD30F2CF04}"/>
              </a:ext>
            </a:extLst>
          </p:cNvPr>
          <p:cNvSpPr>
            <a:spLocks noGrp="1"/>
          </p:cNvSpPr>
          <p:nvPr>
            <p:ph type="title"/>
          </p:nvPr>
        </p:nvSpPr>
        <p:spPr/>
        <p:txBody>
          <a:bodyPr>
            <a:normAutofit/>
          </a:bodyPr>
          <a:lstStyle/>
          <a:p>
            <a:r>
              <a:rPr lang="en-US" sz="2800" dirty="0"/>
              <a:t>All other changes to criteria and population distribution aside, the change to the minimum threshold will result in an increase in rural population.</a:t>
            </a:r>
          </a:p>
        </p:txBody>
      </p:sp>
      <p:sp>
        <p:nvSpPr>
          <p:cNvPr id="3" name="Text Placeholder 2">
            <a:extLst>
              <a:ext uri="{FF2B5EF4-FFF2-40B4-BE49-F238E27FC236}">
                <a16:creationId xmlns:a16="http://schemas.microsoft.com/office/drawing/2014/main" id="{FE04C552-5E26-438B-8BBD-24798140F2BC}"/>
              </a:ext>
            </a:extLst>
          </p:cNvPr>
          <p:cNvSpPr>
            <a:spLocks noGrp="1"/>
          </p:cNvSpPr>
          <p:nvPr>
            <p:ph type="body" idx="1"/>
          </p:nvPr>
        </p:nvSpPr>
        <p:spPr>
          <a:xfrm>
            <a:off x="715963" y="1681163"/>
            <a:ext cx="5157787" cy="823912"/>
          </a:xfrm>
        </p:spPr>
        <p:txBody>
          <a:bodyPr>
            <a:normAutofit/>
          </a:bodyPr>
          <a:lstStyle/>
          <a:p>
            <a:pPr algn="ctr"/>
            <a:r>
              <a:rPr lang="en-US" sz="1800" b="0" dirty="0"/>
              <a:t>Urban and Rural Population </a:t>
            </a:r>
            <a:br>
              <a:rPr lang="en-US" sz="1800" b="0" dirty="0"/>
            </a:br>
            <a:r>
              <a:rPr lang="en-US" sz="1800" b="0" dirty="0"/>
              <a:t>Based on 2010 Threshold </a:t>
            </a:r>
          </a:p>
        </p:txBody>
      </p:sp>
      <p:sp>
        <p:nvSpPr>
          <p:cNvPr id="5" name="Text Placeholder 4">
            <a:extLst>
              <a:ext uri="{FF2B5EF4-FFF2-40B4-BE49-F238E27FC236}">
                <a16:creationId xmlns:a16="http://schemas.microsoft.com/office/drawing/2014/main" id="{A010B687-A0CC-497A-A7B6-59DE8934DA0C}"/>
              </a:ext>
            </a:extLst>
          </p:cNvPr>
          <p:cNvSpPr>
            <a:spLocks noGrp="1"/>
          </p:cNvSpPr>
          <p:nvPr>
            <p:ph type="body" sz="quarter" idx="3"/>
          </p:nvPr>
        </p:nvSpPr>
        <p:spPr/>
        <p:txBody>
          <a:bodyPr>
            <a:noAutofit/>
          </a:bodyPr>
          <a:lstStyle/>
          <a:p>
            <a:pPr algn="ctr"/>
            <a:r>
              <a:rPr lang="en-US" sz="1800" b="0" dirty="0"/>
              <a:t>Urban and Rural Populations </a:t>
            </a:r>
            <a:br>
              <a:rPr lang="en-US" sz="1800" b="0" dirty="0"/>
            </a:br>
            <a:r>
              <a:rPr lang="en-US" sz="1800" b="0" dirty="0"/>
              <a:t>Based on 2020 Thresholds </a:t>
            </a:r>
            <a:br>
              <a:rPr lang="en-US" sz="1800" b="0" dirty="0"/>
            </a:br>
            <a:r>
              <a:rPr lang="en-US" sz="1800" b="0" dirty="0"/>
              <a:t>Applied to Current Urban Areas</a:t>
            </a:r>
          </a:p>
        </p:txBody>
      </p:sp>
      <p:sp>
        <p:nvSpPr>
          <p:cNvPr id="7" name="Slide Number Placeholder 6">
            <a:extLst>
              <a:ext uri="{FF2B5EF4-FFF2-40B4-BE49-F238E27FC236}">
                <a16:creationId xmlns:a16="http://schemas.microsoft.com/office/drawing/2014/main" id="{8D959D59-59AB-469B-9605-3416E1424A94}"/>
              </a:ext>
            </a:extLst>
          </p:cNvPr>
          <p:cNvSpPr>
            <a:spLocks noGrp="1"/>
          </p:cNvSpPr>
          <p:nvPr>
            <p:ph type="sldNum" sz="quarter" idx="12"/>
          </p:nvPr>
        </p:nvSpPr>
        <p:spPr/>
        <p:txBody>
          <a:bodyPr/>
          <a:lstStyle/>
          <a:p>
            <a:fld id="{FC63ECC8-719A-498E-B101-491B6A35558E}" type="slidenum">
              <a:rPr lang="en-US" smtClean="0"/>
              <a:t>24</a:t>
            </a:fld>
            <a:endParaRPr lang="en-US"/>
          </a:p>
        </p:txBody>
      </p:sp>
      <p:graphicFrame>
        <p:nvGraphicFramePr>
          <p:cNvPr id="8" name="Table 7">
            <a:extLst>
              <a:ext uri="{FF2B5EF4-FFF2-40B4-BE49-F238E27FC236}">
                <a16:creationId xmlns:a16="http://schemas.microsoft.com/office/drawing/2014/main" id="{9515D453-4702-4658-B78B-F0AE62D043FF}"/>
              </a:ext>
            </a:extLst>
          </p:cNvPr>
          <p:cNvGraphicFramePr>
            <a:graphicFrameLocks noGrp="1"/>
          </p:cNvGraphicFramePr>
          <p:nvPr>
            <p:extLst>
              <p:ext uri="{D42A27DB-BD31-4B8C-83A1-F6EECF244321}">
                <p14:modId xmlns:p14="http://schemas.microsoft.com/office/powerpoint/2010/main" val="3333881337"/>
              </p:ext>
            </p:extLst>
          </p:nvPr>
        </p:nvGraphicFramePr>
        <p:xfrm>
          <a:off x="909800" y="2537088"/>
          <a:ext cx="4648039" cy="2474750"/>
        </p:xfrm>
        <a:graphic>
          <a:graphicData uri="http://schemas.openxmlformats.org/drawingml/2006/table">
            <a:tbl>
              <a:tblPr firstRow="1" bandRow="1">
                <a:tableStyleId>{5C22544A-7EE6-4342-B048-85BDC9FD1C3A}</a:tableStyleId>
              </a:tblPr>
              <a:tblGrid>
                <a:gridCol w="1448805">
                  <a:extLst>
                    <a:ext uri="{9D8B030D-6E8A-4147-A177-3AD203B41FA5}">
                      <a16:colId xmlns:a16="http://schemas.microsoft.com/office/drawing/2014/main" val="3708485854"/>
                    </a:ext>
                  </a:extLst>
                </a:gridCol>
                <a:gridCol w="1903833">
                  <a:extLst>
                    <a:ext uri="{9D8B030D-6E8A-4147-A177-3AD203B41FA5}">
                      <a16:colId xmlns:a16="http://schemas.microsoft.com/office/drawing/2014/main" val="4226016744"/>
                    </a:ext>
                  </a:extLst>
                </a:gridCol>
                <a:gridCol w="1295401">
                  <a:extLst>
                    <a:ext uri="{9D8B030D-6E8A-4147-A177-3AD203B41FA5}">
                      <a16:colId xmlns:a16="http://schemas.microsoft.com/office/drawing/2014/main" val="1271977087"/>
                    </a:ext>
                  </a:extLst>
                </a:gridCol>
              </a:tblGrid>
              <a:tr h="908054">
                <a:tc>
                  <a:txBody>
                    <a:bodyPr/>
                    <a:lstStyle/>
                    <a:p>
                      <a:endParaRPr lang="en-US" sz="1600" dirty="0">
                        <a:latin typeface="Calibri" panose="020F0502020204030204" pitchFamily="34" charset="0"/>
                      </a:endParaRPr>
                    </a:p>
                  </a:txBody>
                  <a:tcPr marT="45734" marB="45734"/>
                </a:tc>
                <a:tc>
                  <a:txBody>
                    <a:bodyPr/>
                    <a:lstStyle/>
                    <a:p>
                      <a:pPr algn="ctr"/>
                      <a:r>
                        <a:rPr lang="en-US" sz="1600" dirty="0"/>
                        <a:t>2020 ACS 5-year Population Estimates</a:t>
                      </a:r>
                    </a:p>
                  </a:txBody>
                  <a:tcPr marT="45734" marB="45734" anchor="b"/>
                </a:tc>
                <a:tc>
                  <a:txBody>
                    <a:bodyPr/>
                    <a:lstStyle/>
                    <a:p>
                      <a:pPr algn="ctr"/>
                      <a:r>
                        <a:rPr lang="en-US" sz="1600" dirty="0"/>
                        <a:t>2020 Percent</a:t>
                      </a:r>
                    </a:p>
                  </a:txBody>
                  <a:tcPr marT="45734" marB="45734" anchor="b"/>
                </a:tc>
                <a:extLst>
                  <a:ext uri="{0D108BD9-81ED-4DB2-BD59-A6C34878D82A}">
                    <a16:rowId xmlns:a16="http://schemas.microsoft.com/office/drawing/2014/main" val="2887703101"/>
                  </a:ext>
                </a:extLst>
              </a:tr>
              <a:tr h="521669">
                <a:tc>
                  <a:txBody>
                    <a:bodyPr/>
                    <a:lstStyle/>
                    <a:p>
                      <a:r>
                        <a:rPr lang="en-US" sz="1600" b="0" dirty="0">
                          <a:latin typeface="Calibri" panose="020F0502020204030204" pitchFamily="34" charset="0"/>
                        </a:rPr>
                        <a:t>Texas</a:t>
                      </a:r>
                    </a:p>
                  </a:txBody>
                  <a:tcPr marT="45734" marB="45734" anchor="b"/>
                </a:tc>
                <a:tc>
                  <a:txBody>
                    <a:bodyPr/>
                    <a:lstStyle/>
                    <a:p>
                      <a:pPr algn="r"/>
                      <a:r>
                        <a:rPr lang="en-US" sz="1600" dirty="0"/>
                        <a:t>28,635,442</a:t>
                      </a:r>
                    </a:p>
                  </a:txBody>
                  <a:tcPr marT="45734" marB="45734" anchor="b"/>
                </a:tc>
                <a:tc>
                  <a:txBody>
                    <a:bodyPr/>
                    <a:lstStyle/>
                    <a:p>
                      <a:pPr algn="r"/>
                      <a:r>
                        <a:rPr lang="en-US" sz="1600" dirty="0"/>
                        <a:t>100.00</a:t>
                      </a:r>
                    </a:p>
                  </a:txBody>
                  <a:tcPr marT="45734" marB="45734" anchor="b"/>
                </a:tc>
                <a:extLst>
                  <a:ext uri="{0D108BD9-81ED-4DB2-BD59-A6C34878D82A}">
                    <a16:rowId xmlns:a16="http://schemas.microsoft.com/office/drawing/2014/main" val="361652613"/>
                  </a:ext>
                </a:extLst>
              </a:tr>
              <a:tr h="521669">
                <a:tc>
                  <a:txBody>
                    <a:bodyPr/>
                    <a:lstStyle/>
                    <a:p>
                      <a:r>
                        <a:rPr lang="en-US" sz="1600" dirty="0">
                          <a:latin typeface="Calibri" panose="020F0502020204030204" pitchFamily="34" charset="0"/>
                        </a:rPr>
                        <a:t>Urban</a:t>
                      </a:r>
                      <a:endParaRPr lang="en-US" sz="1600" b="1" dirty="0">
                        <a:latin typeface="Calibri" panose="020F0502020204030204" pitchFamily="34" charset="0"/>
                      </a:endParaRPr>
                    </a:p>
                  </a:txBody>
                  <a:tcPr marT="45734" marB="45734" anchor="b"/>
                </a:tc>
                <a:tc>
                  <a:txBody>
                    <a:bodyPr/>
                    <a:lstStyle/>
                    <a:p>
                      <a:pPr algn="r"/>
                      <a:r>
                        <a:rPr lang="en-US" sz="1600" dirty="0"/>
                        <a:t>21,446,574</a:t>
                      </a:r>
                    </a:p>
                  </a:txBody>
                  <a:tcPr marT="45734" marB="45734" anchor="b"/>
                </a:tc>
                <a:tc>
                  <a:txBody>
                    <a:bodyPr/>
                    <a:lstStyle/>
                    <a:p>
                      <a:pPr algn="r"/>
                      <a:r>
                        <a:rPr lang="en-US" sz="1600" dirty="0"/>
                        <a:t>83.4</a:t>
                      </a:r>
                    </a:p>
                  </a:txBody>
                  <a:tcPr marT="45734" marB="45734" anchor="b"/>
                </a:tc>
                <a:extLst>
                  <a:ext uri="{0D108BD9-81ED-4DB2-BD59-A6C34878D82A}">
                    <a16:rowId xmlns:a16="http://schemas.microsoft.com/office/drawing/2014/main" val="3145386763"/>
                  </a:ext>
                </a:extLst>
              </a:tr>
              <a:tr h="523358">
                <a:tc>
                  <a:txBody>
                    <a:bodyPr/>
                    <a:lstStyle/>
                    <a:p>
                      <a:r>
                        <a:rPr lang="en-US" sz="1600" dirty="0">
                          <a:latin typeface="Calibri" panose="020F0502020204030204" pitchFamily="34" charset="0"/>
                        </a:rPr>
                        <a:t>Rural</a:t>
                      </a:r>
                      <a:endParaRPr lang="en-US" sz="1600" b="1" dirty="0">
                        <a:latin typeface="Calibri" panose="020F0502020204030204" pitchFamily="34" charset="0"/>
                      </a:endParaRPr>
                    </a:p>
                  </a:txBody>
                  <a:tcPr marT="45734" marB="45734" anchor="b"/>
                </a:tc>
                <a:tc>
                  <a:txBody>
                    <a:bodyPr/>
                    <a:lstStyle/>
                    <a:p>
                      <a:pPr algn="r"/>
                      <a:r>
                        <a:rPr lang="en-US" sz="1600" dirty="0"/>
                        <a:t>4,749,702</a:t>
                      </a:r>
                    </a:p>
                  </a:txBody>
                  <a:tcPr marT="45734" marB="45734" anchor="b"/>
                </a:tc>
                <a:tc>
                  <a:txBody>
                    <a:bodyPr/>
                    <a:lstStyle/>
                    <a:p>
                      <a:pPr algn="r"/>
                      <a:r>
                        <a:rPr lang="en-US" sz="1600" dirty="0"/>
                        <a:t>16.6</a:t>
                      </a:r>
                    </a:p>
                  </a:txBody>
                  <a:tcPr marT="45734" marB="45734" anchor="b"/>
                </a:tc>
                <a:extLst>
                  <a:ext uri="{0D108BD9-81ED-4DB2-BD59-A6C34878D82A}">
                    <a16:rowId xmlns:a16="http://schemas.microsoft.com/office/drawing/2014/main" val="2262433829"/>
                  </a:ext>
                </a:extLst>
              </a:tr>
            </a:tbl>
          </a:graphicData>
        </a:graphic>
      </p:graphicFrame>
      <p:graphicFrame>
        <p:nvGraphicFramePr>
          <p:cNvPr id="9" name="Content Placeholder 7">
            <a:extLst>
              <a:ext uri="{FF2B5EF4-FFF2-40B4-BE49-F238E27FC236}">
                <a16:creationId xmlns:a16="http://schemas.microsoft.com/office/drawing/2014/main" id="{2E0F4F57-F416-45DE-BC47-76C7C94FCA4C}"/>
              </a:ext>
            </a:extLst>
          </p:cNvPr>
          <p:cNvGraphicFramePr>
            <a:graphicFrameLocks noGrp="1"/>
          </p:cNvGraphicFramePr>
          <p:nvPr>
            <p:ph sz="quarter" idx="4"/>
            <p:extLst>
              <p:ext uri="{D42A27DB-BD31-4B8C-83A1-F6EECF244321}">
                <p14:modId xmlns:p14="http://schemas.microsoft.com/office/powerpoint/2010/main" val="1423762878"/>
              </p:ext>
            </p:extLst>
          </p:nvPr>
        </p:nvGraphicFramePr>
        <p:xfrm>
          <a:off x="6172200" y="2505076"/>
          <a:ext cx="5110000" cy="2518240"/>
        </p:xfrm>
        <a:graphic>
          <a:graphicData uri="http://schemas.openxmlformats.org/drawingml/2006/table">
            <a:tbl>
              <a:tblPr firstRow="1" bandRow="1">
                <a:tableStyleId>{5C22544A-7EE6-4342-B048-85BDC9FD1C3A}</a:tableStyleId>
              </a:tblPr>
              <a:tblGrid>
                <a:gridCol w="1261900">
                  <a:extLst>
                    <a:ext uri="{9D8B030D-6E8A-4147-A177-3AD203B41FA5}">
                      <a16:colId xmlns:a16="http://schemas.microsoft.com/office/drawing/2014/main" val="3708485854"/>
                    </a:ext>
                  </a:extLst>
                </a:gridCol>
                <a:gridCol w="2446191">
                  <a:extLst>
                    <a:ext uri="{9D8B030D-6E8A-4147-A177-3AD203B41FA5}">
                      <a16:colId xmlns:a16="http://schemas.microsoft.com/office/drawing/2014/main" val="4226016744"/>
                    </a:ext>
                  </a:extLst>
                </a:gridCol>
                <a:gridCol w="1401909">
                  <a:extLst>
                    <a:ext uri="{9D8B030D-6E8A-4147-A177-3AD203B41FA5}">
                      <a16:colId xmlns:a16="http://schemas.microsoft.com/office/drawing/2014/main" val="1271977087"/>
                    </a:ext>
                  </a:extLst>
                </a:gridCol>
              </a:tblGrid>
              <a:tr h="881687">
                <a:tc>
                  <a:txBody>
                    <a:bodyPr/>
                    <a:lstStyle/>
                    <a:p>
                      <a:endParaRPr lang="en-US" sz="1600" dirty="0">
                        <a:latin typeface="Calibri" panose="020F0502020204030204" pitchFamily="34" charset="0"/>
                      </a:endParaRPr>
                    </a:p>
                  </a:txBody>
                  <a:tcPr marT="45734" marB="45734"/>
                </a:tc>
                <a:tc>
                  <a:txBody>
                    <a:bodyPr/>
                    <a:lstStyle/>
                    <a:p>
                      <a:pPr algn="ctr"/>
                      <a:r>
                        <a:rPr lang="en-US" sz="1600" dirty="0"/>
                        <a:t>2020 ACS 5-year </a:t>
                      </a:r>
                      <a:br>
                        <a:rPr lang="en-US" sz="1600" dirty="0"/>
                      </a:br>
                      <a:r>
                        <a:rPr lang="en-US" sz="1600" dirty="0"/>
                        <a:t>Population Estimates</a:t>
                      </a:r>
                    </a:p>
                  </a:txBody>
                  <a:tcPr marT="45734" marB="45734" anchor="b"/>
                </a:tc>
                <a:tc>
                  <a:txBody>
                    <a:bodyPr/>
                    <a:lstStyle/>
                    <a:p>
                      <a:pPr algn="ctr"/>
                      <a:r>
                        <a:rPr lang="en-US" sz="1600" dirty="0"/>
                        <a:t>2020 Percent</a:t>
                      </a:r>
                    </a:p>
                  </a:txBody>
                  <a:tcPr marT="45734" marB="45734" anchor="b"/>
                </a:tc>
                <a:extLst>
                  <a:ext uri="{0D108BD9-81ED-4DB2-BD59-A6C34878D82A}">
                    <a16:rowId xmlns:a16="http://schemas.microsoft.com/office/drawing/2014/main" val="2887703101"/>
                  </a:ext>
                </a:extLst>
              </a:tr>
              <a:tr h="575637">
                <a:tc>
                  <a:txBody>
                    <a:bodyPr/>
                    <a:lstStyle/>
                    <a:p>
                      <a:r>
                        <a:rPr lang="en-US" sz="1600" b="0" dirty="0">
                          <a:latin typeface="Calibri" panose="020F0502020204030204" pitchFamily="34" charset="0"/>
                        </a:rPr>
                        <a:t>Texas</a:t>
                      </a:r>
                    </a:p>
                  </a:txBody>
                  <a:tcPr marT="45734" marB="45734" anchor="b"/>
                </a:tc>
                <a:tc>
                  <a:txBody>
                    <a:bodyPr/>
                    <a:lstStyle/>
                    <a:p>
                      <a:pPr algn="r"/>
                      <a:r>
                        <a:rPr lang="en-US" sz="1600" dirty="0"/>
                        <a:t>28,635,442</a:t>
                      </a:r>
                    </a:p>
                  </a:txBody>
                  <a:tcPr marT="45734" marB="45734" anchor="b"/>
                </a:tc>
                <a:tc>
                  <a:txBody>
                    <a:bodyPr/>
                    <a:lstStyle/>
                    <a:p>
                      <a:pPr algn="r"/>
                      <a:r>
                        <a:rPr lang="en-US" sz="1600" dirty="0"/>
                        <a:t>100.00</a:t>
                      </a:r>
                    </a:p>
                  </a:txBody>
                  <a:tcPr marT="45734" marB="45734" anchor="b"/>
                </a:tc>
                <a:extLst>
                  <a:ext uri="{0D108BD9-81ED-4DB2-BD59-A6C34878D82A}">
                    <a16:rowId xmlns:a16="http://schemas.microsoft.com/office/drawing/2014/main" val="361652613"/>
                  </a:ext>
                </a:extLst>
              </a:tr>
              <a:tr h="530458">
                <a:tc>
                  <a:txBody>
                    <a:bodyPr/>
                    <a:lstStyle/>
                    <a:p>
                      <a:r>
                        <a:rPr lang="en-US" sz="1600" dirty="0">
                          <a:latin typeface="Calibri" panose="020F0502020204030204" pitchFamily="34" charset="0"/>
                        </a:rPr>
                        <a:t>Urban</a:t>
                      </a:r>
                      <a:endParaRPr lang="en-US" sz="1600" b="1" dirty="0">
                        <a:latin typeface="Calibri" panose="020F0502020204030204" pitchFamily="34" charset="0"/>
                      </a:endParaRPr>
                    </a:p>
                  </a:txBody>
                  <a:tcPr marT="45734" marB="45734" anchor="b"/>
                </a:tc>
                <a:tc>
                  <a:txBody>
                    <a:bodyPr/>
                    <a:lstStyle/>
                    <a:p>
                      <a:pPr algn="r"/>
                      <a:r>
                        <a:rPr lang="en-US" sz="1600" dirty="0"/>
                        <a:t>23,534,227</a:t>
                      </a:r>
                    </a:p>
                  </a:txBody>
                  <a:tcPr marT="45734" marB="45734" anchor="b"/>
                </a:tc>
                <a:tc>
                  <a:txBody>
                    <a:bodyPr/>
                    <a:lstStyle/>
                    <a:p>
                      <a:pPr algn="r"/>
                      <a:r>
                        <a:rPr lang="en-US" sz="1600" dirty="0"/>
                        <a:t>82.2</a:t>
                      </a:r>
                    </a:p>
                  </a:txBody>
                  <a:tcPr marT="45734" marB="45734" anchor="b"/>
                </a:tc>
                <a:extLst>
                  <a:ext uri="{0D108BD9-81ED-4DB2-BD59-A6C34878D82A}">
                    <a16:rowId xmlns:a16="http://schemas.microsoft.com/office/drawing/2014/main" val="3145386763"/>
                  </a:ext>
                </a:extLst>
              </a:tr>
              <a:tr h="530458">
                <a:tc>
                  <a:txBody>
                    <a:bodyPr/>
                    <a:lstStyle/>
                    <a:p>
                      <a:r>
                        <a:rPr lang="en-US" sz="1600" dirty="0">
                          <a:latin typeface="Calibri" panose="020F0502020204030204" pitchFamily="34" charset="0"/>
                        </a:rPr>
                        <a:t>Rural</a:t>
                      </a:r>
                      <a:endParaRPr lang="en-US" sz="1600" b="1" dirty="0">
                        <a:latin typeface="Calibri" panose="020F0502020204030204" pitchFamily="34" charset="0"/>
                      </a:endParaRPr>
                    </a:p>
                  </a:txBody>
                  <a:tcPr marT="45734" marB="45734" anchor="b"/>
                </a:tc>
                <a:tc>
                  <a:txBody>
                    <a:bodyPr/>
                    <a:lstStyle/>
                    <a:p>
                      <a:pPr algn="r"/>
                      <a:r>
                        <a:rPr lang="en-US" sz="1600" dirty="0"/>
                        <a:t>5,101,215</a:t>
                      </a:r>
                    </a:p>
                  </a:txBody>
                  <a:tcPr marT="45734" marB="45734" anchor="b"/>
                </a:tc>
                <a:tc>
                  <a:txBody>
                    <a:bodyPr/>
                    <a:lstStyle/>
                    <a:p>
                      <a:pPr algn="r"/>
                      <a:r>
                        <a:rPr lang="en-US" sz="1600" dirty="0"/>
                        <a:t>17.8</a:t>
                      </a:r>
                    </a:p>
                  </a:txBody>
                  <a:tcPr marT="45734" marB="45734" anchor="b"/>
                </a:tc>
                <a:extLst>
                  <a:ext uri="{0D108BD9-81ED-4DB2-BD59-A6C34878D82A}">
                    <a16:rowId xmlns:a16="http://schemas.microsoft.com/office/drawing/2014/main" val="2262433829"/>
                  </a:ext>
                </a:extLst>
              </a:tr>
            </a:tbl>
          </a:graphicData>
        </a:graphic>
      </p:graphicFrame>
      <p:sp>
        <p:nvSpPr>
          <p:cNvPr id="10" name="TextBox 9">
            <a:extLst>
              <a:ext uri="{FF2B5EF4-FFF2-40B4-BE49-F238E27FC236}">
                <a16:creationId xmlns:a16="http://schemas.microsoft.com/office/drawing/2014/main" id="{EDD96415-928B-40AC-B7FE-349D710E687E}"/>
              </a:ext>
            </a:extLst>
          </p:cNvPr>
          <p:cNvSpPr txBox="1"/>
          <p:nvPr/>
        </p:nvSpPr>
        <p:spPr>
          <a:xfrm>
            <a:off x="4479169" y="5382055"/>
            <a:ext cx="2789161" cy="307777"/>
          </a:xfrm>
          <a:prstGeom prst="rect">
            <a:avLst/>
          </a:prstGeom>
          <a:noFill/>
        </p:spPr>
        <p:txBody>
          <a:bodyPr wrap="none" rtlCol="0">
            <a:spAutoFit/>
          </a:bodyPr>
          <a:lstStyle/>
          <a:p>
            <a:r>
              <a:rPr lang="en-US" sz="1400" dirty="0"/>
              <a:t>Source: 2016-2020 ACS 5-year data.</a:t>
            </a:r>
          </a:p>
        </p:txBody>
      </p:sp>
    </p:spTree>
    <p:extLst>
      <p:ext uri="{BB962C8B-B14F-4D97-AF65-F5344CB8AC3E}">
        <p14:creationId xmlns:p14="http://schemas.microsoft.com/office/powerpoint/2010/main" val="186300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AF4B-BB74-41B5-9338-11CCAC1CDBB1}"/>
              </a:ext>
            </a:extLst>
          </p:cNvPr>
          <p:cNvSpPr>
            <a:spLocks noGrp="1"/>
          </p:cNvSpPr>
          <p:nvPr>
            <p:ph type="title"/>
          </p:nvPr>
        </p:nvSpPr>
        <p:spPr>
          <a:xfrm>
            <a:off x="838200" y="365126"/>
            <a:ext cx="10515600" cy="842786"/>
          </a:xfrm>
        </p:spPr>
        <p:txBody>
          <a:bodyPr>
            <a:normAutofit/>
          </a:bodyPr>
          <a:lstStyle/>
          <a:p>
            <a:r>
              <a:rPr lang="en-US" sz="2800" dirty="0"/>
              <a:t>Percent Urban by Texas Region, 2010 and 2020 (2020 Criteria)</a:t>
            </a:r>
          </a:p>
        </p:txBody>
      </p:sp>
      <p:sp>
        <p:nvSpPr>
          <p:cNvPr id="4" name="Slide Number Placeholder 3">
            <a:extLst>
              <a:ext uri="{FF2B5EF4-FFF2-40B4-BE49-F238E27FC236}">
                <a16:creationId xmlns:a16="http://schemas.microsoft.com/office/drawing/2014/main" id="{1F4E75F5-2A3C-42C9-8E64-6D0912EDFBAC}"/>
              </a:ext>
            </a:extLst>
          </p:cNvPr>
          <p:cNvSpPr>
            <a:spLocks noGrp="1"/>
          </p:cNvSpPr>
          <p:nvPr>
            <p:ph type="sldNum" sz="quarter" idx="12"/>
          </p:nvPr>
        </p:nvSpPr>
        <p:spPr/>
        <p:txBody>
          <a:bodyPr/>
          <a:lstStyle/>
          <a:p>
            <a:fld id="{FC63ECC8-719A-498E-B101-491B6A35558E}" type="slidenum">
              <a:rPr lang="en-US" smtClean="0"/>
              <a:t>25</a:t>
            </a:fld>
            <a:endParaRPr lang="en-US"/>
          </a:p>
        </p:txBody>
      </p:sp>
      <p:sp>
        <p:nvSpPr>
          <p:cNvPr id="6" name="TextBox 5">
            <a:extLst>
              <a:ext uri="{FF2B5EF4-FFF2-40B4-BE49-F238E27FC236}">
                <a16:creationId xmlns:a16="http://schemas.microsoft.com/office/drawing/2014/main" id="{CD5A273F-21D2-467B-B5F6-9716C34AF9A4}"/>
              </a:ext>
            </a:extLst>
          </p:cNvPr>
          <p:cNvSpPr txBox="1"/>
          <p:nvPr/>
        </p:nvSpPr>
        <p:spPr>
          <a:xfrm>
            <a:off x="4161207" y="5858765"/>
            <a:ext cx="3869585" cy="307777"/>
          </a:xfrm>
          <a:prstGeom prst="rect">
            <a:avLst/>
          </a:prstGeom>
          <a:noFill/>
        </p:spPr>
        <p:txBody>
          <a:bodyPr wrap="none" rtlCol="0">
            <a:spAutoFit/>
          </a:bodyPr>
          <a:lstStyle/>
          <a:p>
            <a:r>
              <a:rPr lang="en-US" sz="1400" dirty="0"/>
              <a:t>Sources: 2010 Census; 2016-2020 ACS 5-year data.</a:t>
            </a:r>
          </a:p>
        </p:txBody>
      </p:sp>
      <p:graphicFrame>
        <p:nvGraphicFramePr>
          <p:cNvPr id="8" name="Chart 7">
            <a:extLst>
              <a:ext uri="{FF2B5EF4-FFF2-40B4-BE49-F238E27FC236}">
                <a16:creationId xmlns:a16="http://schemas.microsoft.com/office/drawing/2014/main" id="{E172E0AB-A08F-4B5F-A11A-086B50021C36}"/>
              </a:ext>
            </a:extLst>
          </p:cNvPr>
          <p:cNvGraphicFramePr>
            <a:graphicFrameLocks/>
          </p:cNvGraphicFramePr>
          <p:nvPr>
            <p:extLst>
              <p:ext uri="{D42A27DB-BD31-4B8C-83A1-F6EECF244321}">
                <p14:modId xmlns:p14="http://schemas.microsoft.com/office/powerpoint/2010/main" val="3736630504"/>
              </p:ext>
            </p:extLst>
          </p:nvPr>
        </p:nvGraphicFramePr>
        <p:xfrm>
          <a:off x="838201" y="1365957"/>
          <a:ext cx="10515600" cy="4411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475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2D7-6AF0-4939-A203-DAE30D6C7F97}"/>
              </a:ext>
            </a:extLst>
          </p:cNvPr>
          <p:cNvSpPr>
            <a:spLocks noGrp="1"/>
          </p:cNvSpPr>
          <p:nvPr>
            <p:ph type="title"/>
          </p:nvPr>
        </p:nvSpPr>
        <p:spPr>
          <a:xfrm>
            <a:off x="838200" y="365126"/>
            <a:ext cx="10515600" cy="1070136"/>
          </a:xfrm>
        </p:spPr>
        <p:txBody>
          <a:bodyPr>
            <a:normAutofit/>
          </a:bodyPr>
          <a:lstStyle/>
          <a:p>
            <a:r>
              <a:rPr lang="en-US" sz="2400" b="0" i="0" baseline="0" dirty="0">
                <a:effectLst/>
              </a:rPr>
              <a:t>Regional Urban Population as a Proportion of Total Texas Urban Population, 2010 and 2020, based on 2020 Thresholds Applied to 2010 Urban Areas</a:t>
            </a:r>
            <a:endParaRPr lang="en-US" sz="2400" dirty="0"/>
          </a:p>
        </p:txBody>
      </p:sp>
      <p:sp>
        <p:nvSpPr>
          <p:cNvPr id="4" name="Slide Number Placeholder 3">
            <a:extLst>
              <a:ext uri="{FF2B5EF4-FFF2-40B4-BE49-F238E27FC236}">
                <a16:creationId xmlns:a16="http://schemas.microsoft.com/office/drawing/2014/main" id="{69F08886-D0CD-4DB0-AB6E-6291477DAE38}"/>
              </a:ext>
            </a:extLst>
          </p:cNvPr>
          <p:cNvSpPr>
            <a:spLocks noGrp="1"/>
          </p:cNvSpPr>
          <p:nvPr>
            <p:ph type="sldNum" sz="quarter" idx="12"/>
          </p:nvPr>
        </p:nvSpPr>
        <p:spPr/>
        <p:txBody>
          <a:bodyPr/>
          <a:lstStyle/>
          <a:p>
            <a:fld id="{FC63ECC8-719A-498E-B101-491B6A35558E}" type="slidenum">
              <a:rPr lang="en-US" smtClean="0"/>
              <a:t>26</a:t>
            </a:fld>
            <a:endParaRPr lang="en-US"/>
          </a:p>
        </p:txBody>
      </p:sp>
      <p:sp>
        <p:nvSpPr>
          <p:cNvPr id="7" name="TextBox 6">
            <a:extLst>
              <a:ext uri="{FF2B5EF4-FFF2-40B4-BE49-F238E27FC236}">
                <a16:creationId xmlns:a16="http://schemas.microsoft.com/office/drawing/2014/main" id="{6E3896B1-F2C1-4FEB-9A4B-7CBC257FE58A}"/>
              </a:ext>
            </a:extLst>
          </p:cNvPr>
          <p:cNvSpPr txBox="1"/>
          <p:nvPr/>
        </p:nvSpPr>
        <p:spPr>
          <a:xfrm>
            <a:off x="4032796" y="6143898"/>
            <a:ext cx="3869585" cy="307777"/>
          </a:xfrm>
          <a:prstGeom prst="rect">
            <a:avLst/>
          </a:prstGeom>
          <a:noFill/>
        </p:spPr>
        <p:txBody>
          <a:bodyPr wrap="none" rtlCol="0">
            <a:spAutoFit/>
          </a:bodyPr>
          <a:lstStyle/>
          <a:p>
            <a:r>
              <a:rPr lang="en-US" sz="1400" dirty="0"/>
              <a:t>Sources: 2010 Census; 2016-2020 ACS 5-year data.</a:t>
            </a:r>
          </a:p>
        </p:txBody>
      </p:sp>
      <p:graphicFrame>
        <p:nvGraphicFramePr>
          <p:cNvPr id="6" name="Chart 5">
            <a:extLst>
              <a:ext uri="{FF2B5EF4-FFF2-40B4-BE49-F238E27FC236}">
                <a16:creationId xmlns:a16="http://schemas.microsoft.com/office/drawing/2014/main" id="{212A707E-1762-40BD-AB1F-97E27FAB0103}"/>
              </a:ext>
            </a:extLst>
          </p:cNvPr>
          <p:cNvGraphicFramePr>
            <a:graphicFrameLocks/>
          </p:cNvGraphicFramePr>
          <p:nvPr>
            <p:extLst>
              <p:ext uri="{D42A27DB-BD31-4B8C-83A1-F6EECF244321}">
                <p14:modId xmlns:p14="http://schemas.microsoft.com/office/powerpoint/2010/main" val="357073684"/>
              </p:ext>
            </p:extLst>
          </p:nvPr>
        </p:nvGraphicFramePr>
        <p:xfrm>
          <a:off x="838200" y="1499214"/>
          <a:ext cx="10258778" cy="4536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584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AF4B-BB74-41B5-9338-11CCAC1CDBB1}"/>
              </a:ext>
            </a:extLst>
          </p:cNvPr>
          <p:cNvSpPr>
            <a:spLocks noGrp="1"/>
          </p:cNvSpPr>
          <p:nvPr>
            <p:ph type="title"/>
          </p:nvPr>
        </p:nvSpPr>
        <p:spPr>
          <a:xfrm>
            <a:off x="838200" y="365126"/>
            <a:ext cx="10515600" cy="933266"/>
          </a:xfrm>
        </p:spPr>
        <p:txBody>
          <a:bodyPr>
            <a:normAutofit fontScale="90000"/>
          </a:bodyPr>
          <a:lstStyle/>
          <a:p>
            <a:r>
              <a:rPr lang="en-US" sz="2800" dirty="0"/>
              <a:t>All other changes to criteria and population distribution aside, the percentage point increase in rural population is greatest in Northwest Texas (7.6), High Plains (4.6), and Upper East Texas (4.2).</a:t>
            </a:r>
          </a:p>
        </p:txBody>
      </p:sp>
      <p:sp>
        <p:nvSpPr>
          <p:cNvPr id="4" name="Slide Number Placeholder 3">
            <a:extLst>
              <a:ext uri="{FF2B5EF4-FFF2-40B4-BE49-F238E27FC236}">
                <a16:creationId xmlns:a16="http://schemas.microsoft.com/office/drawing/2014/main" id="{1F4E75F5-2A3C-42C9-8E64-6D0912EDFBAC}"/>
              </a:ext>
            </a:extLst>
          </p:cNvPr>
          <p:cNvSpPr>
            <a:spLocks noGrp="1"/>
          </p:cNvSpPr>
          <p:nvPr>
            <p:ph type="sldNum" sz="quarter" idx="12"/>
          </p:nvPr>
        </p:nvSpPr>
        <p:spPr/>
        <p:txBody>
          <a:bodyPr/>
          <a:lstStyle/>
          <a:p>
            <a:fld id="{FC63ECC8-719A-498E-B101-491B6A35558E}" type="slidenum">
              <a:rPr lang="en-US" smtClean="0"/>
              <a:t>27</a:t>
            </a:fld>
            <a:endParaRPr lang="en-US"/>
          </a:p>
        </p:txBody>
      </p:sp>
      <p:sp>
        <p:nvSpPr>
          <p:cNvPr id="6" name="TextBox 5">
            <a:extLst>
              <a:ext uri="{FF2B5EF4-FFF2-40B4-BE49-F238E27FC236}">
                <a16:creationId xmlns:a16="http://schemas.microsoft.com/office/drawing/2014/main" id="{CD5A273F-21D2-467B-B5F6-9716C34AF9A4}"/>
              </a:ext>
            </a:extLst>
          </p:cNvPr>
          <p:cNvSpPr txBox="1"/>
          <p:nvPr/>
        </p:nvSpPr>
        <p:spPr>
          <a:xfrm>
            <a:off x="4161207" y="6016811"/>
            <a:ext cx="3869585" cy="307777"/>
          </a:xfrm>
          <a:prstGeom prst="rect">
            <a:avLst/>
          </a:prstGeom>
          <a:noFill/>
        </p:spPr>
        <p:txBody>
          <a:bodyPr wrap="none" rtlCol="0">
            <a:spAutoFit/>
          </a:bodyPr>
          <a:lstStyle/>
          <a:p>
            <a:r>
              <a:rPr lang="en-US" sz="1400" dirty="0"/>
              <a:t>Sources: 2010 Census; 2016-2020 ACS 5-year data.</a:t>
            </a:r>
          </a:p>
        </p:txBody>
      </p:sp>
      <p:graphicFrame>
        <p:nvGraphicFramePr>
          <p:cNvPr id="7" name="Chart 6">
            <a:extLst>
              <a:ext uri="{FF2B5EF4-FFF2-40B4-BE49-F238E27FC236}">
                <a16:creationId xmlns:a16="http://schemas.microsoft.com/office/drawing/2014/main" id="{B709D041-3895-44BD-9314-FAC254B8D2B4}"/>
              </a:ext>
            </a:extLst>
          </p:cNvPr>
          <p:cNvGraphicFramePr>
            <a:graphicFrameLocks/>
          </p:cNvGraphicFramePr>
          <p:nvPr>
            <p:extLst>
              <p:ext uri="{D42A27DB-BD31-4B8C-83A1-F6EECF244321}">
                <p14:modId xmlns:p14="http://schemas.microsoft.com/office/powerpoint/2010/main" val="1161178315"/>
              </p:ext>
            </p:extLst>
          </p:nvPr>
        </p:nvGraphicFramePr>
        <p:xfrm>
          <a:off x="970844" y="1478847"/>
          <a:ext cx="10239023" cy="447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824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27727" y="2061508"/>
            <a:ext cx="11136546" cy="298012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tx2"/>
                </a:solidFill>
                <a:latin typeface="Calibri" panose="020F0502020204030204" pitchFamily="34" charset="0"/>
              </a:rPr>
              <a:t>Michael Ratcliffe</a:t>
            </a:r>
          </a:p>
          <a:p>
            <a:pPr marL="0" indent="0">
              <a:buNone/>
            </a:pPr>
            <a:r>
              <a:rPr lang="en-US" sz="2400" dirty="0">
                <a:solidFill>
                  <a:schemeClr val="tx2"/>
                </a:solidFill>
                <a:latin typeface="Calibri" panose="020F0502020204030204" pitchFamily="34" charset="0"/>
              </a:rPr>
              <a:t>Senior Advisor</a:t>
            </a:r>
          </a:p>
          <a:p>
            <a:pPr marL="0" indent="0">
              <a:buNone/>
            </a:pPr>
            <a:r>
              <a:rPr lang="en-US" sz="2400" dirty="0">
                <a:solidFill>
                  <a:schemeClr val="tx2"/>
                </a:solidFill>
                <a:latin typeface="Calibri" panose="020F0502020204030204" pitchFamily="34" charset="0"/>
              </a:rPr>
              <a:t>Geography Division</a:t>
            </a:r>
          </a:p>
          <a:p>
            <a:pPr marL="0" indent="0">
              <a:buNone/>
            </a:pPr>
            <a:r>
              <a:rPr lang="en-US" sz="2400" dirty="0">
                <a:solidFill>
                  <a:schemeClr val="tx2"/>
                </a:solidFill>
                <a:latin typeface="Calibri" panose="020F0502020204030204" pitchFamily="34" charset="0"/>
              </a:rPr>
              <a:t>michael.r.ratcliffe@census.gov</a:t>
            </a:r>
          </a:p>
        </p:txBody>
      </p:sp>
      <p:sp>
        <p:nvSpPr>
          <p:cNvPr id="21" name="Title 1"/>
          <p:cNvSpPr txBox="1">
            <a:spLocks/>
          </p:cNvSpPr>
          <p:nvPr/>
        </p:nvSpPr>
        <p:spPr>
          <a:xfrm>
            <a:off x="536179" y="283259"/>
            <a:ext cx="8842248" cy="1282123"/>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a:r>
              <a:rPr lang="en-US" sz="3600" b="0" dirty="0">
                <a:solidFill>
                  <a:schemeClr val="tx1">
                    <a:lumMod val="75000"/>
                    <a:lumOff val="25000"/>
                  </a:schemeClr>
                </a:solidFill>
                <a:latin typeface="Calibri" panose="020F0502020204030204" pitchFamily="34" charset="0"/>
              </a:rPr>
              <a:t>Thank You. Questions? </a:t>
            </a:r>
          </a:p>
        </p:txBody>
      </p:sp>
      <p:sp>
        <p:nvSpPr>
          <p:cNvPr id="4" name="Slide Number Placeholder 3"/>
          <p:cNvSpPr>
            <a:spLocks noGrp="1"/>
          </p:cNvSpPr>
          <p:nvPr>
            <p:ph type="sldNum" sz="quarter" idx="4294967295"/>
          </p:nvPr>
        </p:nvSpPr>
        <p:spPr/>
        <p:txBody>
          <a:bodyPr/>
          <a:lstStyle/>
          <a:p>
            <a:fld id="{03AE04C5-3085-4F64-BC65-54FE2DBF6EB1}"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369261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7512" y="261261"/>
            <a:ext cx="10707189" cy="547624"/>
          </a:xfrm>
        </p:spPr>
        <p:txBody>
          <a:bodyPr/>
          <a:lstStyle/>
          <a:p>
            <a:r>
              <a:rPr lang="en-US" sz="2800" dirty="0">
                <a:latin typeface="Calibri" panose="020F0502020204030204" pitchFamily="34" charset="0"/>
              </a:rPr>
              <a:t>Texas</a:t>
            </a:r>
            <a:r>
              <a:rPr lang="en-US" sz="2800" b="0" dirty="0">
                <a:latin typeface="Calibri" panose="020F0502020204030204" pitchFamily="34" charset="0"/>
              </a:rPr>
              <a:t> Urban Areas: 2010 Definition</a:t>
            </a:r>
          </a:p>
        </p:txBody>
      </p:sp>
      <p:graphicFrame>
        <p:nvGraphicFramePr>
          <p:cNvPr id="8" name="Table 7">
            <a:extLst>
              <a:ext uri="{FF2B5EF4-FFF2-40B4-BE49-F238E27FC236}">
                <a16:creationId xmlns:a16="http://schemas.microsoft.com/office/drawing/2014/main" id="{431D3ABF-7C64-4ED4-B84E-7F2EAFBEA2CF}"/>
              </a:ext>
            </a:extLst>
          </p:cNvPr>
          <p:cNvGraphicFramePr>
            <a:graphicFrameLocks noGrp="1"/>
          </p:cNvGraphicFramePr>
          <p:nvPr>
            <p:extLst>
              <p:ext uri="{D42A27DB-BD31-4B8C-83A1-F6EECF244321}">
                <p14:modId xmlns:p14="http://schemas.microsoft.com/office/powerpoint/2010/main" val="1448731924"/>
              </p:ext>
            </p:extLst>
          </p:nvPr>
        </p:nvGraphicFramePr>
        <p:xfrm>
          <a:off x="321469" y="2194476"/>
          <a:ext cx="5578302" cy="2469048"/>
        </p:xfrm>
        <a:graphic>
          <a:graphicData uri="http://schemas.openxmlformats.org/drawingml/2006/table">
            <a:tbl>
              <a:tblPr firstRow="1" bandRow="1">
                <a:tableStyleId>{5C22544A-7EE6-4342-B048-85BDC9FD1C3A}</a:tableStyleId>
              </a:tblPr>
              <a:tblGrid>
                <a:gridCol w="1589589">
                  <a:extLst>
                    <a:ext uri="{9D8B030D-6E8A-4147-A177-3AD203B41FA5}">
                      <a16:colId xmlns:a16="http://schemas.microsoft.com/office/drawing/2014/main" val="3708485854"/>
                    </a:ext>
                  </a:extLst>
                </a:gridCol>
                <a:gridCol w="1204064">
                  <a:extLst>
                    <a:ext uri="{9D8B030D-6E8A-4147-A177-3AD203B41FA5}">
                      <a16:colId xmlns:a16="http://schemas.microsoft.com/office/drawing/2014/main" val="4104395644"/>
                    </a:ext>
                  </a:extLst>
                </a:gridCol>
                <a:gridCol w="848863">
                  <a:extLst>
                    <a:ext uri="{9D8B030D-6E8A-4147-A177-3AD203B41FA5}">
                      <a16:colId xmlns:a16="http://schemas.microsoft.com/office/drawing/2014/main" val="186139929"/>
                    </a:ext>
                  </a:extLst>
                </a:gridCol>
                <a:gridCol w="1151968">
                  <a:extLst>
                    <a:ext uri="{9D8B030D-6E8A-4147-A177-3AD203B41FA5}">
                      <a16:colId xmlns:a16="http://schemas.microsoft.com/office/drawing/2014/main" val="4226016744"/>
                    </a:ext>
                  </a:extLst>
                </a:gridCol>
                <a:gridCol w="783818">
                  <a:extLst>
                    <a:ext uri="{9D8B030D-6E8A-4147-A177-3AD203B41FA5}">
                      <a16:colId xmlns:a16="http://schemas.microsoft.com/office/drawing/2014/main" val="1271977087"/>
                    </a:ext>
                  </a:extLst>
                </a:gridCol>
              </a:tblGrid>
              <a:tr h="530605">
                <a:tc>
                  <a:txBody>
                    <a:bodyPr/>
                    <a:lstStyle/>
                    <a:p>
                      <a:endParaRPr lang="en-US" sz="1400" dirty="0">
                        <a:latin typeface="Calibri" panose="020F0502020204030204" pitchFamily="34" charset="0"/>
                      </a:endParaRPr>
                    </a:p>
                  </a:txBody>
                  <a:tcPr marT="45734" marB="45734"/>
                </a:tc>
                <a:tc>
                  <a:txBody>
                    <a:bodyPr/>
                    <a:lstStyle/>
                    <a:p>
                      <a:pPr algn="ctr"/>
                      <a:r>
                        <a:rPr lang="en-US" sz="1400" dirty="0"/>
                        <a:t>2010 Census Population</a:t>
                      </a:r>
                    </a:p>
                  </a:txBody>
                  <a:tcPr marT="45734" marB="45734" anchor="b"/>
                </a:tc>
                <a:tc>
                  <a:txBody>
                    <a:bodyPr/>
                    <a:lstStyle/>
                    <a:p>
                      <a:pPr algn="ctr"/>
                      <a:r>
                        <a:rPr lang="en-US" sz="1400" dirty="0"/>
                        <a:t>2010 Percent</a:t>
                      </a:r>
                    </a:p>
                  </a:txBody>
                  <a:tcPr marT="45734" marB="45734" anchor="b"/>
                </a:tc>
                <a:tc>
                  <a:txBody>
                    <a:bodyPr/>
                    <a:lstStyle/>
                    <a:p>
                      <a:pPr algn="ctr"/>
                      <a:r>
                        <a:rPr lang="en-US" sz="1400" dirty="0"/>
                        <a:t>2020 ACS 5-year Population Estimates*</a:t>
                      </a:r>
                    </a:p>
                  </a:txBody>
                  <a:tcPr marT="45734" marB="45734" anchor="b"/>
                </a:tc>
                <a:tc>
                  <a:txBody>
                    <a:bodyPr/>
                    <a:lstStyle/>
                    <a:p>
                      <a:pPr algn="ctr"/>
                      <a:r>
                        <a:rPr lang="en-US" sz="1400" dirty="0"/>
                        <a:t>2020 Percent</a:t>
                      </a:r>
                    </a:p>
                  </a:txBody>
                  <a:tcPr marT="45734" marB="45734" anchor="b"/>
                </a:tc>
                <a:extLst>
                  <a:ext uri="{0D108BD9-81ED-4DB2-BD59-A6C34878D82A}">
                    <a16:rowId xmlns:a16="http://schemas.microsoft.com/office/drawing/2014/main" val="2887703101"/>
                  </a:ext>
                </a:extLst>
              </a:tr>
              <a:tr h="303213">
                <a:tc>
                  <a:txBody>
                    <a:bodyPr/>
                    <a:lstStyle/>
                    <a:p>
                      <a:r>
                        <a:rPr lang="en-US" sz="1400" b="0" dirty="0">
                          <a:latin typeface="Calibri" panose="020F0502020204030204" pitchFamily="34" charset="0"/>
                        </a:rPr>
                        <a:t>Total </a:t>
                      </a:r>
                    </a:p>
                  </a:txBody>
                  <a:tcPr marT="45734" marB="45734"/>
                </a:tc>
                <a:tc>
                  <a:txBody>
                    <a:bodyPr/>
                    <a:lstStyle/>
                    <a:p>
                      <a:pPr algn="r"/>
                      <a:r>
                        <a:rPr lang="en-US" sz="1400" dirty="0"/>
                        <a:t>25,145,561</a:t>
                      </a:r>
                    </a:p>
                  </a:txBody>
                  <a:tcPr marT="45734" marB="45734" anchor="b"/>
                </a:tc>
                <a:tc>
                  <a:txBody>
                    <a:bodyPr/>
                    <a:lstStyle/>
                    <a:p>
                      <a:pPr algn="r"/>
                      <a:r>
                        <a:rPr lang="en-US" sz="1400" dirty="0"/>
                        <a:t>100.0</a:t>
                      </a:r>
                    </a:p>
                  </a:txBody>
                  <a:tcPr marT="45734" marB="45734" anchor="b"/>
                </a:tc>
                <a:tc>
                  <a:txBody>
                    <a:bodyPr/>
                    <a:lstStyle/>
                    <a:p>
                      <a:pPr algn="r"/>
                      <a:r>
                        <a:rPr lang="en-US" sz="1400" dirty="0"/>
                        <a:t>28,635,442</a:t>
                      </a:r>
                    </a:p>
                  </a:txBody>
                  <a:tcPr marT="45734" marB="45734" anchor="b"/>
                </a:tc>
                <a:tc>
                  <a:txBody>
                    <a:bodyPr/>
                    <a:lstStyle/>
                    <a:p>
                      <a:pPr algn="r"/>
                      <a:r>
                        <a:rPr lang="en-US" sz="1400" dirty="0"/>
                        <a:t>100.0</a:t>
                      </a:r>
                    </a:p>
                  </a:txBody>
                  <a:tcPr marT="45734" marB="45734" anchor="b"/>
                </a:tc>
                <a:extLst>
                  <a:ext uri="{0D108BD9-81ED-4DB2-BD59-A6C34878D82A}">
                    <a16:rowId xmlns:a16="http://schemas.microsoft.com/office/drawing/2014/main" val="361652613"/>
                  </a:ext>
                </a:extLst>
              </a:tr>
              <a:tr h="303213">
                <a:tc>
                  <a:txBody>
                    <a:bodyPr/>
                    <a:lstStyle/>
                    <a:p>
                      <a:r>
                        <a:rPr lang="en-US" sz="1400" dirty="0">
                          <a:latin typeface="Calibri" panose="020F0502020204030204" pitchFamily="34" charset="0"/>
                        </a:rPr>
                        <a:t>Urban</a:t>
                      </a:r>
                      <a:endParaRPr lang="en-US" sz="1400" b="1" dirty="0">
                        <a:latin typeface="Calibri" panose="020F0502020204030204" pitchFamily="34" charset="0"/>
                      </a:endParaRPr>
                    </a:p>
                  </a:txBody>
                  <a:tcPr marT="45734" marB="45734"/>
                </a:tc>
                <a:tc>
                  <a:txBody>
                    <a:bodyPr/>
                    <a:lstStyle/>
                    <a:p>
                      <a:pPr algn="r"/>
                      <a:r>
                        <a:rPr lang="en-US" sz="1400" dirty="0"/>
                        <a:t>21,298,039</a:t>
                      </a:r>
                    </a:p>
                  </a:txBody>
                  <a:tcPr marT="45734" marB="45734" anchor="b"/>
                </a:tc>
                <a:tc>
                  <a:txBody>
                    <a:bodyPr/>
                    <a:lstStyle/>
                    <a:p>
                      <a:pPr algn="r"/>
                      <a:r>
                        <a:rPr lang="en-US" sz="1400" dirty="0"/>
                        <a:t>84.7</a:t>
                      </a:r>
                    </a:p>
                  </a:txBody>
                  <a:tcPr marT="45734" marB="45734" anchor="b"/>
                </a:tc>
                <a:tc>
                  <a:txBody>
                    <a:bodyPr/>
                    <a:lstStyle/>
                    <a:p>
                      <a:pPr algn="r"/>
                      <a:r>
                        <a:rPr lang="en-US" sz="1400" dirty="0"/>
                        <a:t>23,885,740</a:t>
                      </a:r>
                    </a:p>
                  </a:txBody>
                  <a:tcPr marT="45734" marB="45734" anchor="b"/>
                </a:tc>
                <a:tc>
                  <a:txBody>
                    <a:bodyPr/>
                    <a:lstStyle/>
                    <a:p>
                      <a:pPr algn="r"/>
                      <a:r>
                        <a:rPr lang="en-US" sz="1400" dirty="0"/>
                        <a:t>83.4</a:t>
                      </a:r>
                    </a:p>
                  </a:txBody>
                  <a:tcPr marT="45734" marB="45734" anchor="b"/>
                </a:tc>
                <a:extLst>
                  <a:ext uri="{0D108BD9-81ED-4DB2-BD59-A6C34878D82A}">
                    <a16:rowId xmlns:a16="http://schemas.microsoft.com/office/drawing/2014/main" val="3145386763"/>
                  </a:ext>
                </a:extLst>
              </a:tr>
              <a:tr h="288101">
                <a:tc>
                  <a:txBody>
                    <a:bodyPr/>
                    <a:lstStyle/>
                    <a:p>
                      <a:r>
                        <a:rPr lang="en-US" sz="1400" dirty="0">
                          <a:latin typeface="Calibri" panose="020F0502020204030204" pitchFamily="34" charset="0"/>
                        </a:rPr>
                        <a:t>     Urbanized Area</a:t>
                      </a:r>
                    </a:p>
                  </a:txBody>
                  <a:tcPr marT="45734" marB="45734"/>
                </a:tc>
                <a:tc>
                  <a:txBody>
                    <a:bodyPr/>
                    <a:lstStyle/>
                    <a:p>
                      <a:pPr algn="r"/>
                      <a:r>
                        <a:rPr lang="en-US" sz="1400" dirty="0"/>
                        <a:t>18,947,957</a:t>
                      </a:r>
                    </a:p>
                  </a:txBody>
                  <a:tcPr marT="45734" marB="45734" anchor="b"/>
                </a:tc>
                <a:tc>
                  <a:txBody>
                    <a:bodyPr/>
                    <a:lstStyle/>
                    <a:p>
                      <a:pPr algn="r"/>
                      <a:r>
                        <a:rPr lang="en-US" sz="1400" dirty="0"/>
                        <a:t>75.4</a:t>
                      </a:r>
                    </a:p>
                  </a:txBody>
                  <a:tcPr marT="45734" marB="45734" anchor="b"/>
                </a:tc>
                <a:tc>
                  <a:txBody>
                    <a:bodyPr/>
                    <a:lstStyle/>
                    <a:p>
                      <a:pPr algn="r"/>
                      <a:r>
                        <a:rPr lang="en-US" sz="1400" dirty="0"/>
                        <a:t>21,446,574</a:t>
                      </a:r>
                    </a:p>
                  </a:txBody>
                  <a:tcPr marT="45734" marB="45734" anchor="b"/>
                </a:tc>
                <a:tc>
                  <a:txBody>
                    <a:bodyPr/>
                    <a:lstStyle/>
                    <a:p>
                      <a:pPr algn="r"/>
                      <a:r>
                        <a:rPr lang="en-US" sz="1400" dirty="0"/>
                        <a:t>74.9</a:t>
                      </a:r>
                    </a:p>
                  </a:txBody>
                  <a:tcPr marT="45734" marB="45734" anchor="b"/>
                </a:tc>
                <a:extLst>
                  <a:ext uri="{0D108BD9-81ED-4DB2-BD59-A6C34878D82A}">
                    <a16:rowId xmlns:a16="http://schemas.microsoft.com/office/drawing/2014/main" val="1426974370"/>
                  </a:ext>
                </a:extLst>
              </a:tr>
              <a:tr h="303213">
                <a:tc>
                  <a:txBody>
                    <a:bodyPr/>
                    <a:lstStyle/>
                    <a:p>
                      <a:r>
                        <a:rPr lang="en-US" sz="1400" dirty="0">
                          <a:latin typeface="Calibri" panose="020F0502020204030204" pitchFamily="34" charset="0"/>
                        </a:rPr>
                        <a:t>     Urban Cluster</a:t>
                      </a:r>
                    </a:p>
                  </a:txBody>
                  <a:tcPr marT="45734" marB="45734"/>
                </a:tc>
                <a:tc>
                  <a:txBody>
                    <a:bodyPr/>
                    <a:lstStyle/>
                    <a:p>
                      <a:pPr algn="r"/>
                      <a:r>
                        <a:rPr lang="en-US" sz="1400" dirty="0"/>
                        <a:t>2,350,082</a:t>
                      </a:r>
                    </a:p>
                  </a:txBody>
                  <a:tcPr marT="45734" marB="45734" anchor="b"/>
                </a:tc>
                <a:tc>
                  <a:txBody>
                    <a:bodyPr/>
                    <a:lstStyle/>
                    <a:p>
                      <a:pPr algn="r"/>
                      <a:r>
                        <a:rPr lang="en-US" sz="1400" dirty="0"/>
                        <a:t>9.3</a:t>
                      </a:r>
                    </a:p>
                  </a:txBody>
                  <a:tcPr marT="45734" marB="45734" anchor="b"/>
                </a:tc>
                <a:tc>
                  <a:txBody>
                    <a:bodyPr/>
                    <a:lstStyle/>
                    <a:p>
                      <a:pPr algn="r"/>
                      <a:r>
                        <a:rPr lang="en-US" sz="1400" dirty="0"/>
                        <a:t>2,439,166</a:t>
                      </a:r>
                    </a:p>
                  </a:txBody>
                  <a:tcPr marT="45734" marB="45734" anchor="b"/>
                </a:tc>
                <a:tc>
                  <a:txBody>
                    <a:bodyPr/>
                    <a:lstStyle/>
                    <a:p>
                      <a:pPr algn="r"/>
                      <a:r>
                        <a:rPr lang="en-US" sz="1400" dirty="0"/>
                        <a:t>8.5  </a:t>
                      </a:r>
                    </a:p>
                  </a:txBody>
                  <a:tcPr marT="45734" marB="45734" anchor="b"/>
                </a:tc>
                <a:extLst>
                  <a:ext uri="{0D108BD9-81ED-4DB2-BD59-A6C34878D82A}">
                    <a16:rowId xmlns:a16="http://schemas.microsoft.com/office/drawing/2014/main" val="367679178"/>
                  </a:ext>
                </a:extLst>
              </a:tr>
              <a:tr h="303213">
                <a:tc>
                  <a:txBody>
                    <a:bodyPr/>
                    <a:lstStyle/>
                    <a:p>
                      <a:r>
                        <a:rPr lang="en-US" sz="1400" dirty="0">
                          <a:latin typeface="Calibri" panose="020F0502020204030204" pitchFamily="34" charset="0"/>
                        </a:rPr>
                        <a:t>Rural</a:t>
                      </a:r>
                      <a:endParaRPr lang="en-US" sz="1400" b="1" dirty="0">
                        <a:latin typeface="Calibri" panose="020F0502020204030204" pitchFamily="34" charset="0"/>
                      </a:endParaRPr>
                    </a:p>
                  </a:txBody>
                  <a:tcPr marT="45734" marB="45734"/>
                </a:tc>
                <a:tc>
                  <a:txBody>
                    <a:bodyPr/>
                    <a:lstStyle/>
                    <a:p>
                      <a:pPr algn="r"/>
                      <a:r>
                        <a:rPr lang="en-US" sz="1400" dirty="0"/>
                        <a:t>3,847,522</a:t>
                      </a:r>
                    </a:p>
                  </a:txBody>
                  <a:tcPr marT="45734" marB="45734" anchor="b"/>
                </a:tc>
                <a:tc>
                  <a:txBody>
                    <a:bodyPr/>
                    <a:lstStyle/>
                    <a:p>
                      <a:pPr algn="r"/>
                      <a:r>
                        <a:rPr lang="en-US" sz="1400" dirty="0"/>
                        <a:t>15.3</a:t>
                      </a:r>
                    </a:p>
                  </a:txBody>
                  <a:tcPr marT="45734" marB="45734" anchor="b"/>
                </a:tc>
                <a:tc>
                  <a:txBody>
                    <a:bodyPr/>
                    <a:lstStyle/>
                    <a:p>
                      <a:pPr algn="r"/>
                      <a:r>
                        <a:rPr lang="en-US" sz="1400" dirty="0"/>
                        <a:t> 4,749,702</a:t>
                      </a:r>
                    </a:p>
                  </a:txBody>
                  <a:tcPr marT="45734" marB="45734" anchor="b"/>
                </a:tc>
                <a:tc>
                  <a:txBody>
                    <a:bodyPr/>
                    <a:lstStyle/>
                    <a:p>
                      <a:pPr algn="r"/>
                      <a:r>
                        <a:rPr lang="en-US" sz="1400" dirty="0"/>
                        <a:t>16.6</a:t>
                      </a:r>
                    </a:p>
                  </a:txBody>
                  <a:tcPr marT="45734" marB="45734" anchor="b"/>
                </a:tc>
                <a:extLst>
                  <a:ext uri="{0D108BD9-81ED-4DB2-BD59-A6C34878D82A}">
                    <a16:rowId xmlns:a16="http://schemas.microsoft.com/office/drawing/2014/main" val="2262433829"/>
                  </a:ext>
                </a:extLst>
              </a:tr>
            </a:tbl>
          </a:graphicData>
        </a:graphic>
      </p:graphicFrame>
      <p:sp>
        <p:nvSpPr>
          <p:cNvPr id="10" name="Slide Number Placeholder 1"/>
          <p:cNvSpPr>
            <a:spLocks noGrp="1"/>
          </p:cNvSpPr>
          <p:nvPr>
            <p:ph type="sldNum" sz="quarter" idx="4294967295"/>
          </p:nvPr>
        </p:nvSpPr>
        <p:spPr>
          <a:xfrm>
            <a:off x="321469" y="6192041"/>
            <a:ext cx="616260" cy="365125"/>
          </a:xfrm>
        </p:spPr>
        <p:txBody>
          <a:bodyPr/>
          <a:lstStyle/>
          <a:p>
            <a:fld id="{7268A5C4-149D-4D66-BABE-E6DD2BE69C90}" type="slidenum">
              <a:rPr lang="en-US" smtClean="0"/>
              <a:t>3</a:t>
            </a:fld>
            <a:endParaRPr lang="en-US"/>
          </a:p>
        </p:txBody>
      </p:sp>
      <p:sp>
        <p:nvSpPr>
          <p:cNvPr id="11" name="Slide Number Placeholder 1">
            <a:extLst>
              <a:ext uri="{FF2B5EF4-FFF2-40B4-BE49-F238E27FC236}">
                <a16:creationId xmlns:a16="http://schemas.microsoft.com/office/drawing/2014/main" id="{06D61BD8-93A2-40E9-ADCF-7B007B87572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pPr/>
              <a:t>3</a:t>
            </a:fld>
            <a:endParaRPr lang="en-US" dirty="0"/>
          </a:p>
        </p:txBody>
      </p:sp>
      <p:sp>
        <p:nvSpPr>
          <p:cNvPr id="2" name="TextBox 1">
            <a:extLst>
              <a:ext uri="{FF2B5EF4-FFF2-40B4-BE49-F238E27FC236}">
                <a16:creationId xmlns:a16="http://schemas.microsoft.com/office/drawing/2014/main" id="{69323684-0849-493E-A642-DA0C00111470}"/>
              </a:ext>
            </a:extLst>
          </p:cNvPr>
          <p:cNvSpPr txBox="1"/>
          <p:nvPr/>
        </p:nvSpPr>
        <p:spPr>
          <a:xfrm>
            <a:off x="2400300" y="5894685"/>
            <a:ext cx="5534025" cy="738664"/>
          </a:xfrm>
          <a:prstGeom prst="rect">
            <a:avLst/>
          </a:prstGeom>
          <a:noFill/>
        </p:spPr>
        <p:txBody>
          <a:bodyPr wrap="square" rtlCol="0">
            <a:spAutoFit/>
          </a:bodyPr>
          <a:lstStyle/>
          <a:p>
            <a:r>
              <a:rPr lang="en-US" sz="1400" dirty="0"/>
              <a:t>*2020 ACS estimates for urban areas are based on urban area boundaries defined in 2010 and do not account for new urbanization that occurred outside those boundaries between 2010 and 2020.</a:t>
            </a:r>
          </a:p>
        </p:txBody>
      </p:sp>
      <p:pic>
        <p:nvPicPr>
          <p:cNvPr id="5" name="Picture 4">
            <a:extLst>
              <a:ext uri="{FF2B5EF4-FFF2-40B4-BE49-F238E27FC236}">
                <a16:creationId xmlns:a16="http://schemas.microsoft.com/office/drawing/2014/main" id="{E12EDA48-1920-4D1C-ABE6-A1B5012C735F}"/>
              </a:ext>
            </a:extLst>
          </p:cNvPr>
          <p:cNvPicPr>
            <a:picLocks noChangeAspect="1"/>
          </p:cNvPicPr>
          <p:nvPr/>
        </p:nvPicPr>
        <p:blipFill>
          <a:blip r:embed="rId2"/>
          <a:stretch>
            <a:fillRect/>
          </a:stretch>
        </p:blipFill>
        <p:spPr>
          <a:xfrm>
            <a:off x="6083098" y="706859"/>
            <a:ext cx="5534025" cy="5013623"/>
          </a:xfrm>
          <a:prstGeom prst="rect">
            <a:avLst/>
          </a:prstGeom>
          <a:ln>
            <a:solidFill>
              <a:schemeClr val="tx1"/>
            </a:solidFill>
          </a:ln>
        </p:spPr>
      </p:pic>
      <p:sp>
        <p:nvSpPr>
          <p:cNvPr id="9" name="TextBox 8">
            <a:extLst>
              <a:ext uri="{FF2B5EF4-FFF2-40B4-BE49-F238E27FC236}">
                <a16:creationId xmlns:a16="http://schemas.microsoft.com/office/drawing/2014/main" id="{E38F5253-50B4-4ECE-9813-BA93173F7BCE}"/>
              </a:ext>
            </a:extLst>
          </p:cNvPr>
          <p:cNvSpPr txBox="1"/>
          <p:nvPr/>
        </p:nvSpPr>
        <p:spPr>
          <a:xfrm>
            <a:off x="321469" y="4839576"/>
            <a:ext cx="3869585" cy="307777"/>
          </a:xfrm>
          <a:prstGeom prst="rect">
            <a:avLst/>
          </a:prstGeom>
          <a:noFill/>
        </p:spPr>
        <p:txBody>
          <a:bodyPr wrap="none" rtlCol="0">
            <a:spAutoFit/>
          </a:bodyPr>
          <a:lstStyle/>
          <a:p>
            <a:r>
              <a:rPr lang="en-US" sz="1400" dirty="0"/>
              <a:t>Sources: 2010 Census; 2016-2020 ACS 5-year data.</a:t>
            </a:r>
          </a:p>
        </p:txBody>
      </p:sp>
    </p:spTree>
    <p:extLst>
      <p:ext uri="{BB962C8B-B14F-4D97-AF65-F5344CB8AC3E}">
        <p14:creationId xmlns:p14="http://schemas.microsoft.com/office/powerpoint/2010/main" val="282909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C449-760D-4C62-957E-D060BF40B449}"/>
              </a:ext>
            </a:extLst>
          </p:cNvPr>
          <p:cNvSpPr>
            <a:spLocks noGrp="1"/>
          </p:cNvSpPr>
          <p:nvPr>
            <p:ph type="title"/>
          </p:nvPr>
        </p:nvSpPr>
        <p:spPr>
          <a:xfrm>
            <a:off x="804334" y="365125"/>
            <a:ext cx="2243667" cy="854075"/>
          </a:xfrm>
        </p:spPr>
        <p:txBody>
          <a:bodyPr>
            <a:normAutofit/>
          </a:bodyPr>
          <a:lstStyle/>
          <a:p>
            <a:r>
              <a:rPr lang="en-US" sz="2800" dirty="0"/>
              <a:t>Texas Regions</a:t>
            </a:r>
          </a:p>
        </p:txBody>
      </p:sp>
      <p:pic>
        <p:nvPicPr>
          <p:cNvPr id="6" name="Content Placeholder 5">
            <a:extLst>
              <a:ext uri="{FF2B5EF4-FFF2-40B4-BE49-F238E27FC236}">
                <a16:creationId xmlns:a16="http://schemas.microsoft.com/office/drawing/2014/main" id="{738C9B7E-4C95-4486-8298-70B2E2A368A5}"/>
              </a:ext>
            </a:extLst>
          </p:cNvPr>
          <p:cNvPicPr>
            <a:picLocks noGrp="1" noChangeAspect="1"/>
          </p:cNvPicPr>
          <p:nvPr>
            <p:ph idx="1"/>
          </p:nvPr>
        </p:nvPicPr>
        <p:blipFill>
          <a:blip r:embed="rId2"/>
          <a:stretch>
            <a:fillRect/>
          </a:stretch>
        </p:blipFill>
        <p:spPr>
          <a:xfrm>
            <a:off x="431801" y="1219200"/>
            <a:ext cx="4830234" cy="4707676"/>
          </a:xfrm>
        </p:spPr>
      </p:pic>
      <p:sp>
        <p:nvSpPr>
          <p:cNvPr id="4" name="Slide Number Placeholder 3">
            <a:extLst>
              <a:ext uri="{FF2B5EF4-FFF2-40B4-BE49-F238E27FC236}">
                <a16:creationId xmlns:a16="http://schemas.microsoft.com/office/drawing/2014/main" id="{881EDC33-06E7-4941-8319-CB447B566D74}"/>
              </a:ext>
            </a:extLst>
          </p:cNvPr>
          <p:cNvSpPr>
            <a:spLocks noGrp="1"/>
          </p:cNvSpPr>
          <p:nvPr>
            <p:ph type="sldNum" sz="quarter" idx="12"/>
          </p:nvPr>
        </p:nvSpPr>
        <p:spPr/>
        <p:txBody>
          <a:bodyPr/>
          <a:lstStyle/>
          <a:p>
            <a:fld id="{FC63ECC8-719A-498E-B101-491B6A35558E}" type="slidenum">
              <a:rPr lang="en-US" smtClean="0"/>
              <a:t>4</a:t>
            </a:fld>
            <a:endParaRPr lang="en-US"/>
          </a:p>
        </p:txBody>
      </p:sp>
      <p:graphicFrame>
        <p:nvGraphicFramePr>
          <p:cNvPr id="7" name="Table 6">
            <a:extLst>
              <a:ext uri="{FF2B5EF4-FFF2-40B4-BE49-F238E27FC236}">
                <a16:creationId xmlns:a16="http://schemas.microsoft.com/office/drawing/2014/main" id="{036EF9CA-1E78-4F6F-8AD3-F0E981275F4B}"/>
              </a:ext>
            </a:extLst>
          </p:cNvPr>
          <p:cNvGraphicFramePr>
            <a:graphicFrameLocks noGrp="1"/>
          </p:cNvGraphicFramePr>
          <p:nvPr>
            <p:extLst>
              <p:ext uri="{D42A27DB-BD31-4B8C-83A1-F6EECF244321}">
                <p14:modId xmlns:p14="http://schemas.microsoft.com/office/powerpoint/2010/main" val="2321214074"/>
              </p:ext>
            </p:extLst>
          </p:nvPr>
        </p:nvGraphicFramePr>
        <p:xfrm>
          <a:off x="5536996" y="80081"/>
          <a:ext cx="6223203" cy="6311265"/>
        </p:xfrm>
        <a:graphic>
          <a:graphicData uri="http://schemas.openxmlformats.org/drawingml/2006/table">
            <a:tbl>
              <a:tblPr>
                <a:tableStyleId>{5C22544A-7EE6-4342-B048-85BDC9FD1C3A}</a:tableStyleId>
              </a:tblPr>
              <a:tblGrid>
                <a:gridCol w="1533877">
                  <a:extLst>
                    <a:ext uri="{9D8B030D-6E8A-4147-A177-3AD203B41FA5}">
                      <a16:colId xmlns:a16="http://schemas.microsoft.com/office/drawing/2014/main" val="2760092824"/>
                    </a:ext>
                  </a:extLst>
                </a:gridCol>
                <a:gridCol w="1377244">
                  <a:extLst>
                    <a:ext uri="{9D8B030D-6E8A-4147-A177-3AD203B41FA5}">
                      <a16:colId xmlns:a16="http://schemas.microsoft.com/office/drawing/2014/main" val="3376018917"/>
                    </a:ext>
                  </a:extLst>
                </a:gridCol>
                <a:gridCol w="1174044">
                  <a:extLst>
                    <a:ext uri="{9D8B030D-6E8A-4147-A177-3AD203B41FA5}">
                      <a16:colId xmlns:a16="http://schemas.microsoft.com/office/drawing/2014/main" val="3107000846"/>
                    </a:ext>
                  </a:extLst>
                </a:gridCol>
                <a:gridCol w="1027289">
                  <a:extLst>
                    <a:ext uri="{9D8B030D-6E8A-4147-A177-3AD203B41FA5}">
                      <a16:colId xmlns:a16="http://schemas.microsoft.com/office/drawing/2014/main" val="1425701856"/>
                    </a:ext>
                  </a:extLst>
                </a:gridCol>
                <a:gridCol w="1110749">
                  <a:extLst>
                    <a:ext uri="{9D8B030D-6E8A-4147-A177-3AD203B41FA5}">
                      <a16:colId xmlns:a16="http://schemas.microsoft.com/office/drawing/2014/main" val="1862885625"/>
                    </a:ext>
                  </a:extLst>
                </a:gridCol>
              </a:tblGrid>
              <a:tr h="997114">
                <a:tc>
                  <a:txBody>
                    <a:bodyPr/>
                    <a:lstStyle/>
                    <a:p>
                      <a:pPr algn="l" fontAlgn="b"/>
                      <a:r>
                        <a:rPr lang="en-US" sz="1400" u="none" strike="noStrike" dirty="0">
                          <a:effectLst/>
                          <a:latin typeface="+mn-lt"/>
                        </a:rPr>
                        <a:t>Region</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2016-2020 Estimated Population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2016-2020 Estimated Urban Population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Number of Urban Areas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Number of Urban Areas with Less Than 5,000 Persons (2016-2020)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1811918"/>
                  </a:ext>
                </a:extLst>
              </a:tr>
              <a:tr h="404140">
                <a:tc>
                  <a:txBody>
                    <a:bodyPr/>
                    <a:lstStyle/>
                    <a:p>
                      <a:pPr algn="l" fontAlgn="b"/>
                      <a:r>
                        <a:rPr lang="en-US" sz="1400" u="none" strike="noStrike" dirty="0">
                          <a:effectLst/>
                          <a:latin typeface="+mn-lt"/>
                        </a:rPr>
                        <a:t>Alamo</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2,821,665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2,292,857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683760"/>
                  </a:ext>
                </a:extLst>
              </a:tr>
              <a:tr h="404140">
                <a:tc>
                  <a:txBody>
                    <a:bodyPr/>
                    <a:lstStyle/>
                    <a:p>
                      <a:pPr algn="l" fontAlgn="b"/>
                      <a:r>
                        <a:rPr lang="en-US" sz="1400" u="none" strike="noStrike">
                          <a:effectLst/>
                          <a:latin typeface="+mn-lt"/>
                        </a:rPr>
                        <a:t>Capital</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2,296,958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1,866,042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4181735"/>
                  </a:ext>
                </a:extLst>
              </a:tr>
              <a:tr h="404140">
                <a:tc>
                  <a:txBody>
                    <a:bodyPr/>
                    <a:lstStyle/>
                    <a:p>
                      <a:pPr algn="l" fontAlgn="b"/>
                      <a:r>
                        <a:rPr lang="en-US" sz="1400" u="none" strike="noStrike">
                          <a:effectLst/>
                          <a:latin typeface="+mn-lt"/>
                        </a:rPr>
                        <a:t>Central Texas</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1,222,588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831,814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6193632"/>
                  </a:ext>
                </a:extLst>
              </a:tr>
              <a:tr h="404140">
                <a:tc>
                  <a:txBody>
                    <a:bodyPr/>
                    <a:lstStyle/>
                    <a:p>
                      <a:pPr algn="l" fontAlgn="b"/>
                      <a:r>
                        <a:rPr lang="en-US" sz="1400" u="none" strike="noStrike">
                          <a:effectLst/>
                          <a:latin typeface="+mn-lt"/>
                        </a:rPr>
                        <a:t>Gulf Coast</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7,151,728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6,439,399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8174178"/>
                  </a:ext>
                </a:extLst>
              </a:tr>
              <a:tr h="404140">
                <a:tc>
                  <a:txBody>
                    <a:bodyPr/>
                    <a:lstStyle/>
                    <a:p>
                      <a:pPr algn="l" fontAlgn="b"/>
                      <a:r>
                        <a:rPr lang="en-US" sz="1400" u="none" strike="noStrike">
                          <a:effectLst/>
                          <a:latin typeface="+mn-lt"/>
                        </a:rPr>
                        <a:t>High Plains</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870,094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669,394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584523"/>
                  </a:ext>
                </a:extLst>
              </a:tr>
              <a:tr h="404140">
                <a:tc>
                  <a:txBody>
                    <a:bodyPr/>
                    <a:lstStyle/>
                    <a:p>
                      <a:pPr algn="l" fontAlgn="b"/>
                      <a:r>
                        <a:rPr lang="en-US" sz="1400" u="none" strike="noStrike">
                          <a:effectLst/>
                          <a:latin typeface="+mn-lt"/>
                        </a:rPr>
                        <a:t>Metroplex</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mn-lt"/>
                        </a:rPr>
                        <a:t>                  7,850,335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7,008,079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024880"/>
                  </a:ext>
                </a:extLst>
              </a:tr>
              <a:tr h="404140">
                <a:tc>
                  <a:txBody>
                    <a:bodyPr/>
                    <a:lstStyle/>
                    <a:p>
                      <a:pPr algn="l" fontAlgn="b"/>
                      <a:r>
                        <a:rPr lang="en-US" sz="1400" u="none" strike="noStrike">
                          <a:effectLst/>
                          <a:latin typeface="+mn-lt"/>
                        </a:rPr>
                        <a:t>Northwest Texas</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550,070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352,235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363888"/>
                  </a:ext>
                </a:extLst>
              </a:tr>
              <a:tr h="404140">
                <a:tc>
                  <a:txBody>
                    <a:bodyPr/>
                    <a:lstStyle/>
                    <a:p>
                      <a:pPr algn="l" fontAlgn="b"/>
                      <a:r>
                        <a:rPr lang="en-US" sz="1400" u="none" strike="noStrike">
                          <a:effectLst/>
                          <a:latin typeface="+mn-lt"/>
                        </a:rPr>
                        <a:t>South Texas</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mn-lt"/>
                        </a:rPr>
                        <a:t>                  2,431,844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2,149,270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5150249"/>
                  </a:ext>
                </a:extLst>
              </a:tr>
              <a:tr h="404140">
                <a:tc>
                  <a:txBody>
                    <a:bodyPr/>
                    <a:lstStyle/>
                    <a:p>
                      <a:pPr algn="l" fontAlgn="b"/>
                      <a:r>
                        <a:rPr lang="en-US" sz="1400" u="none" strike="noStrike">
                          <a:effectLst/>
                          <a:latin typeface="+mn-lt"/>
                        </a:rPr>
                        <a:t>Southeast Texas</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777,694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430,053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258804"/>
                  </a:ext>
                </a:extLst>
              </a:tr>
              <a:tr h="404140">
                <a:tc>
                  <a:txBody>
                    <a:bodyPr/>
                    <a:lstStyle/>
                    <a:p>
                      <a:pPr algn="l" fontAlgn="b"/>
                      <a:r>
                        <a:rPr lang="en-US" sz="1400" u="none" strike="noStrike">
                          <a:effectLst/>
                          <a:latin typeface="+mn-lt"/>
                        </a:rPr>
                        <a:t>Upper East Texas</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1,150,363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562,012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639849"/>
                  </a:ext>
                </a:extLst>
              </a:tr>
              <a:tr h="404140">
                <a:tc>
                  <a:txBody>
                    <a:bodyPr/>
                    <a:lstStyle/>
                    <a:p>
                      <a:pPr algn="l" fontAlgn="b"/>
                      <a:r>
                        <a:rPr lang="en-US" sz="1400" u="none" strike="noStrike">
                          <a:effectLst/>
                          <a:latin typeface="+mn-lt"/>
                        </a:rPr>
                        <a:t>Upper Rio Grande</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862,069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787,803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100473"/>
                  </a:ext>
                </a:extLst>
              </a:tr>
              <a:tr h="404140">
                <a:tc>
                  <a:txBody>
                    <a:bodyPr/>
                    <a:lstStyle/>
                    <a:p>
                      <a:pPr algn="l" fontAlgn="b"/>
                      <a:r>
                        <a:rPr lang="en-US" sz="1400" u="none" strike="noStrike">
                          <a:effectLst/>
                          <a:latin typeface="+mn-lt"/>
                        </a:rPr>
                        <a:t>West Texas</a:t>
                      </a:r>
                      <a:endParaRPr lang="en-US"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650,034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u="none" strike="noStrike" dirty="0">
                          <a:effectLst/>
                          <a:latin typeface="+mn-lt"/>
                        </a:rPr>
                        <a:t>                  496,782 </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115817"/>
                  </a:ext>
                </a:extLst>
              </a:tr>
            </a:tbl>
          </a:graphicData>
        </a:graphic>
      </p:graphicFrame>
    </p:spTree>
    <p:extLst>
      <p:ext uri="{BB962C8B-B14F-4D97-AF65-F5344CB8AC3E}">
        <p14:creationId xmlns:p14="http://schemas.microsoft.com/office/powerpoint/2010/main" val="234198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1B0-2288-47AA-8616-E8DCAFC08E1B}"/>
              </a:ext>
            </a:extLst>
          </p:cNvPr>
          <p:cNvSpPr>
            <a:spLocks noGrp="1"/>
          </p:cNvSpPr>
          <p:nvPr>
            <p:ph type="title"/>
          </p:nvPr>
        </p:nvSpPr>
        <p:spPr/>
        <p:txBody>
          <a:bodyPr>
            <a:normAutofit/>
          </a:bodyPr>
          <a:lstStyle/>
          <a:p>
            <a:r>
              <a:rPr lang="en-US" sz="2400" dirty="0"/>
              <a:t>Urban areas that had 2010 Census populations of 2,500 up to 9,999, as a category, lost population between 2010 and 2020. All other size categories experienced population increases.</a:t>
            </a:r>
          </a:p>
        </p:txBody>
      </p:sp>
      <p:sp>
        <p:nvSpPr>
          <p:cNvPr id="4" name="Slide Number Placeholder 3">
            <a:extLst>
              <a:ext uri="{FF2B5EF4-FFF2-40B4-BE49-F238E27FC236}">
                <a16:creationId xmlns:a16="http://schemas.microsoft.com/office/drawing/2014/main" id="{9AD8BC5D-8311-469B-A063-51DBA5C4B59E}"/>
              </a:ext>
            </a:extLst>
          </p:cNvPr>
          <p:cNvSpPr>
            <a:spLocks noGrp="1"/>
          </p:cNvSpPr>
          <p:nvPr>
            <p:ph type="sldNum" sz="quarter" idx="12"/>
          </p:nvPr>
        </p:nvSpPr>
        <p:spPr/>
        <p:txBody>
          <a:bodyPr/>
          <a:lstStyle/>
          <a:p>
            <a:fld id="{FC63ECC8-719A-498E-B101-491B6A35558E}" type="slidenum">
              <a:rPr lang="en-US" smtClean="0"/>
              <a:t>5</a:t>
            </a:fld>
            <a:endParaRPr lang="en-US"/>
          </a:p>
        </p:txBody>
      </p:sp>
      <p:sp>
        <p:nvSpPr>
          <p:cNvPr id="6" name="TextBox 5">
            <a:extLst>
              <a:ext uri="{FF2B5EF4-FFF2-40B4-BE49-F238E27FC236}">
                <a16:creationId xmlns:a16="http://schemas.microsoft.com/office/drawing/2014/main" id="{F9290639-A3B5-4312-AB4B-33DDB0404867}"/>
              </a:ext>
            </a:extLst>
          </p:cNvPr>
          <p:cNvSpPr txBox="1"/>
          <p:nvPr/>
        </p:nvSpPr>
        <p:spPr>
          <a:xfrm>
            <a:off x="2809875" y="6112149"/>
            <a:ext cx="3869585" cy="307777"/>
          </a:xfrm>
          <a:prstGeom prst="rect">
            <a:avLst/>
          </a:prstGeom>
          <a:noFill/>
        </p:spPr>
        <p:txBody>
          <a:bodyPr wrap="none" rtlCol="0">
            <a:spAutoFit/>
          </a:bodyPr>
          <a:lstStyle/>
          <a:p>
            <a:r>
              <a:rPr lang="en-US" sz="1400" dirty="0"/>
              <a:t>Sources: 2010 Census; 2016-2020 ACS 5-year data.</a:t>
            </a:r>
          </a:p>
        </p:txBody>
      </p:sp>
      <p:graphicFrame>
        <p:nvGraphicFramePr>
          <p:cNvPr id="8" name="Chart 7">
            <a:extLst>
              <a:ext uri="{FF2B5EF4-FFF2-40B4-BE49-F238E27FC236}">
                <a16:creationId xmlns:a16="http://schemas.microsoft.com/office/drawing/2014/main" id="{4FB1766A-B617-41CB-8CDA-86CD1031A06C}"/>
              </a:ext>
            </a:extLst>
          </p:cNvPr>
          <p:cNvGraphicFramePr>
            <a:graphicFrameLocks/>
          </p:cNvGraphicFramePr>
          <p:nvPr>
            <p:extLst>
              <p:ext uri="{D42A27DB-BD31-4B8C-83A1-F6EECF244321}">
                <p14:modId xmlns:p14="http://schemas.microsoft.com/office/powerpoint/2010/main" val="3160467849"/>
              </p:ext>
            </p:extLst>
          </p:nvPr>
        </p:nvGraphicFramePr>
        <p:xfrm>
          <a:off x="1140177" y="1525238"/>
          <a:ext cx="9774750" cy="4429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084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1B0-2288-47AA-8616-E8DCAFC08E1B}"/>
              </a:ext>
            </a:extLst>
          </p:cNvPr>
          <p:cNvSpPr>
            <a:spLocks noGrp="1"/>
          </p:cNvSpPr>
          <p:nvPr>
            <p:ph type="title"/>
          </p:nvPr>
        </p:nvSpPr>
        <p:spPr/>
        <p:txBody>
          <a:bodyPr>
            <a:normAutofit/>
          </a:bodyPr>
          <a:lstStyle/>
          <a:p>
            <a:r>
              <a:rPr lang="en-US" sz="2400" dirty="0"/>
              <a:t>All size categories of urban areas in Texas experienced population increases between 2010 and 2020. Urban areas of 1 million or more population in 2010 experienced the highest rate of growth.</a:t>
            </a:r>
          </a:p>
        </p:txBody>
      </p:sp>
      <p:sp>
        <p:nvSpPr>
          <p:cNvPr id="4" name="Slide Number Placeholder 3">
            <a:extLst>
              <a:ext uri="{FF2B5EF4-FFF2-40B4-BE49-F238E27FC236}">
                <a16:creationId xmlns:a16="http://schemas.microsoft.com/office/drawing/2014/main" id="{9AD8BC5D-8311-469B-A063-51DBA5C4B59E}"/>
              </a:ext>
            </a:extLst>
          </p:cNvPr>
          <p:cNvSpPr>
            <a:spLocks noGrp="1"/>
          </p:cNvSpPr>
          <p:nvPr>
            <p:ph type="sldNum" sz="quarter" idx="12"/>
          </p:nvPr>
        </p:nvSpPr>
        <p:spPr/>
        <p:txBody>
          <a:bodyPr/>
          <a:lstStyle/>
          <a:p>
            <a:fld id="{FC63ECC8-719A-498E-B101-491B6A35558E}" type="slidenum">
              <a:rPr lang="en-US" smtClean="0"/>
              <a:t>6</a:t>
            </a:fld>
            <a:endParaRPr lang="en-US"/>
          </a:p>
        </p:txBody>
      </p:sp>
      <p:graphicFrame>
        <p:nvGraphicFramePr>
          <p:cNvPr id="7" name="Chart 6">
            <a:extLst>
              <a:ext uri="{FF2B5EF4-FFF2-40B4-BE49-F238E27FC236}">
                <a16:creationId xmlns:a16="http://schemas.microsoft.com/office/drawing/2014/main" id="{345824BB-1A85-453F-AC1A-2BC1EDCDD0C7}"/>
              </a:ext>
            </a:extLst>
          </p:cNvPr>
          <p:cNvGraphicFramePr>
            <a:graphicFrameLocks/>
          </p:cNvGraphicFramePr>
          <p:nvPr>
            <p:extLst>
              <p:ext uri="{D42A27DB-BD31-4B8C-83A1-F6EECF244321}">
                <p14:modId xmlns:p14="http://schemas.microsoft.com/office/powerpoint/2010/main" val="3907965126"/>
              </p:ext>
            </p:extLst>
          </p:nvPr>
        </p:nvGraphicFramePr>
        <p:xfrm>
          <a:off x="838202" y="1795737"/>
          <a:ext cx="10076726" cy="39671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9E76967-77F1-483F-A14E-1BF1212948E4}"/>
              </a:ext>
            </a:extLst>
          </p:cNvPr>
          <p:cNvSpPr txBox="1"/>
          <p:nvPr/>
        </p:nvSpPr>
        <p:spPr>
          <a:xfrm>
            <a:off x="2809875" y="6048573"/>
            <a:ext cx="3869585" cy="307777"/>
          </a:xfrm>
          <a:prstGeom prst="rect">
            <a:avLst/>
          </a:prstGeom>
          <a:noFill/>
        </p:spPr>
        <p:txBody>
          <a:bodyPr wrap="none" rtlCol="0">
            <a:spAutoFit/>
          </a:bodyPr>
          <a:lstStyle/>
          <a:p>
            <a:r>
              <a:rPr lang="en-US" sz="1400" dirty="0"/>
              <a:t>Sources: 2010 Census; 2016-2020 ACS 5-year data.</a:t>
            </a:r>
          </a:p>
        </p:txBody>
      </p:sp>
    </p:spTree>
    <p:extLst>
      <p:ext uri="{BB962C8B-B14F-4D97-AF65-F5344CB8AC3E}">
        <p14:creationId xmlns:p14="http://schemas.microsoft.com/office/powerpoint/2010/main" val="1849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AF4B-BB74-41B5-9338-11CCAC1CDBB1}"/>
              </a:ext>
            </a:extLst>
          </p:cNvPr>
          <p:cNvSpPr>
            <a:spLocks noGrp="1"/>
          </p:cNvSpPr>
          <p:nvPr>
            <p:ph type="title"/>
          </p:nvPr>
        </p:nvSpPr>
        <p:spPr>
          <a:xfrm>
            <a:off x="838200" y="365126"/>
            <a:ext cx="10515600" cy="842786"/>
          </a:xfrm>
        </p:spPr>
        <p:txBody>
          <a:bodyPr>
            <a:normAutofit/>
          </a:bodyPr>
          <a:lstStyle/>
          <a:p>
            <a:r>
              <a:rPr lang="en-US" sz="2800" dirty="0"/>
              <a:t>Percent Urban by Texas Region, 2010 and 2020 (2010 Criteria)</a:t>
            </a:r>
          </a:p>
        </p:txBody>
      </p:sp>
      <p:sp>
        <p:nvSpPr>
          <p:cNvPr id="4" name="Slide Number Placeholder 3">
            <a:extLst>
              <a:ext uri="{FF2B5EF4-FFF2-40B4-BE49-F238E27FC236}">
                <a16:creationId xmlns:a16="http://schemas.microsoft.com/office/drawing/2014/main" id="{1F4E75F5-2A3C-42C9-8E64-6D0912EDFBAC}"/>
              </a:ext>
            </a:extLst>
          </p:cNvPr>
          <p:cNvSpPr>
            <a:spLocks noGrp="1"/>
          </p:cNvSpPr>
          <p:nvPr>
            <p:ph type="sldNum" sz="quarter" idx="12"/>
          </p:nvPr>
        </p:nvSpPr>
        <p:spPr/>
        <p:txBody>
          <a:bodyPr/>
          <a:lstStyle/>
          <a:p>
            <a:fld id="{FC63ECC8-719A-498E-B101-491B6A35558E}" type="slidenum">
              <a:rPr lang="en-US" smtClean="0"/>
              <a:t>7</a:t>
            </a:fld>
            <a:endParaRPr lang="en-US"/>
          </a:p>
        </p:txBody>
      </p:sp>
      <p:graphicFrame>
        <p:nvGraphicFramePr>
          <p:cNvPr id="5" name="Content Placeholder 4">
            <a:extLst>
              <a:ext uri="{FF2B5EF4-FFF2-40B4-BE49-F238E27FC236}">
                <a16:creationId xmlns:a16="http://schemas.microsoft.com/office/drawing/2014/main" id="{154BE34A-16F0-4EDD-BF52-E2C06525F777}"/>
              </a:ext>
            </a:extLst>
          </p:cNvPr>
          <p:cNvGraphicFramePr>
            <a:graphicFrameLocks noGrp="1"/>
          </p:cNvGraphicFramePr>
          <p:nvPr>
            <p:ph idx="1"/>
            <p:extLst>
              <p:ext uri="{D42A27DB-BD31-4B8C-83A1-F6EECF244321}">
                <p14:modId xmlns:p14="http://schemas.microsoft.com/office/powerpoint/2010/main" val="4221716352"/>
              </p:ext>
            </p:extLst>
          </p:nvPr>
        </p:nvGraphicFramePr>
        <p:xfrm>
          <a:off x="838200" y="131762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5A273F-21D2-467B-B5F6-9716C34AF9A4}"/>
              </a:ext>
            </a:extLst>
          </p:cNvPr>
          <p:cNvSpPr txBox="1"/>
          <p:nvPr/>
        </p:nvSpPr>
        <p:spPr>
          <a:xfrm>
            <a:off x="4161207" y="5858765"/>
            <a:ext cx="3869585" cy="307777"/>
          </a:xfrm>
          <a:prstGeom prst="rect">
            <a:avLst/>
          </a:prstGeom>
          <a:noFill/>
        </p:spPr>
        <p:txBody>
          <a:bodyPr wrap="none" rtlCol="0">
            <a:spAutoFit/>
          </a:bodyPr>
          <a:lstStyle/>
          <a:p>
            <a:r>
              <a:rPr lang="en-US" sz="1400" dirty="0"/>
              <a:t>Sources: 2010 Census; 2016-2020 ACS 5-year data.</a:t>
            </a:r>
          </a:p>
        </p:txBody>
      </p:sp>
    </p:spTree>
    <p:extLst>
      <p:ext uri="{BB962C8B-B14F-4D97-AF65-F5344CB8AC3E}">
        <p14:creationId xmlns:p14="http://schemas.microsoft.com/office/powerpoint/2010/main" val="251189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2D7-6AF0-4939-A203-DAE30D6C7F97}"/>
              </a:ext>
            </a:extLst>
          </p:cNvPr>
          <p:cNvSpPr>
            <a:spLocks noGrp="1"/>
          </p:cNvSpPr>
          <p:nvPr>
            <p:ph type="title"/>
          </p:nvPr>
        </p:nvSpPr>
        <p:spPr>
          <a:xfrm>
            <a:off x="838200" y="365126"/>
            <a:ext cx="10515600" cy="1070136"/>
          </a:xfrm>
        </p:spPr>
        <p:txBody>
          <a:bodyPr>
            <a:normAutofit/>
          </a:bodyPr>
          <a:lstStyle/>
          <a:p>
            <a:r>
              <a:rPr lang="en-US" sz="2400" dirty="0"/>
              <a:t>The regions containing Texas’ four largest urban areas experienced the highest rates of growth between 2010 and 2020.</a:t>
            </a:r>
          </a:p>
        </p:txBody>
      </p:sp>
      <p:sp>
        <p:nvSpPr>
          <p:cNvPr id="4" name="Slide Number Placeholder 3">
            <a:extLst>
              <a:ext uri="{FF2B5EF4-FFF2-40B4-BE49-F238E27FC236}">
                <a16:creationId xmlns:a16="http://schemas.microsoft.com/office/drawing/2014/main" id="{69F08886-D0CD-4DB0-AB6E-6291477DAE38}"/>
              </a:ext>
            </a:extLst>
          </p:cNvPr>
          <p:cNvSpPr>
            <a:spLocks noGrp="1"/>
          </p:cNvSpPr>
          <p:nvPr>
            <p:ph type="sldNum" sz="quarter" idx="12"/>
          </p:nvPr>
        </p:nvSpPr>
        <p:spPr/>
        <p:txBody>
          <a:bodyPr/>
          <a:lstStyle/>
          <a:p>
            <a:fld id="{FC63ECC8-719A-498E-B101-491B6A35558E}" type="slidenum">
              <a:rPr lang="en-US" smtClean="0"/>
              <a:t>8</a:t>
            </a:fld>
            <a:endParaRPr lang="en-US"/>
          </a:p>
        </p:txBody>
      </p:sp>
      <p:sp>
        <p:nvSpPr>
          <p:cNvPr id="7" name="TextBox 6">
            <a:extLst>
              <a:ext uri="{FF2B5EF4-FFF2-40B4-BE49-F238E27FC236}">
                <a16:creationId xmlns:a16="http://schemas.microsoft.com/office/drawing/2014/main" id="{6E3896B1-F2C1-4FEB-9A4B-7CBC257FE58A}"/>
              </a:ext>
            </a:extLst>
          </p:cNvPr>
          <p:cNvSpPr txBox="1"/>
          <p:nvPr/>
        </p:nvSpPr>
        <p:spPr>
          <a:xfrm>
            <a:off x="2809875" y="6112149"/>
            <a:ext cx="3869585" cy="307777"/>
          </a:xfrm>
          <a:prstGeom prst="rect">
            <a:avLst/>
          </a:prstGeom>
          <a:noFill/>
        </p:spPr>
        <p:txBody>
          <a:bodyPr wrap="none" rtlCol="0">
            <a:spAutoFit/>
          </a:bodyPr>
          <a:lstStyle/>
          <a:p>
            <a:r>
              <a:rPr lang="en-US" sz="1400" dirty="0"/>
              <a:t>Sources: 2010 Census; 2016-2020 ACS 5-year data.</a:t>
            </a:r>
          </a:p>
        </p:txBody>
      </p:sp>
      <p:graphicFrame>
        <p:nvGraphicFramePr>
          <p:cNvPr id="8" name="Chart 7">
            <a:extLst>
              <a:ext uri="{FF2B5EF4-FFF2-40B4-BE49-F238E27FC236}">
                <a16:creationId xmlns:a16="http://schemas.microsoft.com/office/drawing/2014/main" id="{1092375B-FB48-45CF-89F5-F61F73A93EBB}"/>
              </a:ext>
            </a:extLst>
          </p:cNvPr>
          <p:cNvGraphicFramePr>
            <a:graphicFrameLocks/>
          </p:cNvGraphicFramePr>
          <p:nvPr>
            <p:extLst>
              <p:ext uri="{D42A27DB-BD31-4B8C-83A1-F6EECF244321}">
                <p14:modId xmlns:p14="http://schemas.microsoft.com/office/powerpoint/2010/main" val="3537437266"/>
              </p:ext>
            </p:extLst>
          </p:nvPr>
        </p:nvGraphicFramePr>
        <p:xfrm>
          <a:off x="1967697" y="1388965"/>
          <a:ext cx="8403220" cy="4629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09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2D7-6AF0-4939-A203-DAE30D6C7F97}"/>
              </a:ext>
            </a:extLst>
          </p:cNvPr>
          <p:cNvSpPr>
            <a:spLocks noGrp="1"/>
          </p:cNvSpPr>
          <p:nvPr>
            <p:ph type="title"/>
          </p:nvPr>
        </p:nvSpPr>
        <p:spPr>
          <a:xfrm>
            <a:off x="838200" y="365126"/>
            <a:ext cx="10515600" cy="1070136"/>
          </a:xfrm>
        </p:spPr>
        <p:txBody>
          <a:bodyPr>
            <a:normAutofit/>
          </a:bodyPr>
          <a:lstStyle/>
          <a:p>
            <a:r>
              <a:rPr lang="en-US" sz="2400" dirty="0"/>
              <a:t>The Gulf Coast and Metroplex regions, together, account for over 50 percent of Texas’ urban population.</a:t>
            </a:r>
          </a:p>
        </p:txBody>
      </p:sp>
      <p:sp>
        <p:nvSpPr>
          <p:cNvPr id="4" name="Slide Number Placeholder 3">
            <a:extLst>
              <a:ext uri="{FF2B5EF4-FFF2-40B4-BE49-F238E27FC236}">
                <a16:creationId xmlns:a16="http://schemas.microsoft.com/office/drawing/2014/main" id="{69F08886-D0CD-4DB0-AB6E-6291477DAE38}"/>
              </a:ext>
            </a:extLst>
          </p:cNvPr>
          <p:cNvSpPr>
            <a:spLocks noGrp="1"/>
          </p:cNvSpPr>
          <p:nvPr>
            <p:ph type="sldNum" sz="quarter" idx="12"/>
          </p:nvPr>
        </p:nvSpPr>
        <p:spPr/>
        <p:txBody>
          <a:bodyPr/>
          <a:lstStyle/>
          <a:p>
            <a:fld id="{FC63ECC8-719A-498E-B101-491B6A35558E}" type="slidenum">
              <a:rPr lang="en-US" smtClean="0"/>
              <a:t>9</a:t>
            </a:fld>
            <a:endParaRPr lang="en-US"/>
          </a:p>
        </p:txBody>
      </p:sp>
      <p:sp>
        <p:nvSpPr>
          <p:cNvPr id="7" name="TextBox 6">
            <a:extLst>
              <a:ext uri="{FF2B5EF4-FFF2-40B4-BE49-F238E27FC236}">
                <a16:creationId xmlns:a16="http://schemas.microsoft.com/office/drawing/2014/main" id="{6E3896B1-F2C1-4FEB-9A4B-7CBC257FE58A}"/>
              </a:ext>
            </a:extLst>
          </p:cNvPr>
          <p:cNvSpPr txBox="1"/>
          <p:nvPr/>
        </p:nvSpPr>
        <p:spPr>
          <a:xfrm>
            <a:off x="2809875" y="6112149"/>
            <a:ext cx="3869585" cy="307777"/>
          </a:xfrm>
          <a:prstGeom prst="rect">
            <a:avLst/>
          </a:prstGeom>
          <a:noFill/>
        </p:spPr>
        <p:txBody>
          <a:bodyPr wrap="none" rtlCol="0">
            <a:spAutoFit/>
          </a:bodyPr>
          <a:lstStyle/>
          <a:p>
            <a:r>
              <a:rPr lang="en-US" sz="1400" dirty="0"/>
              <a:t>Sources: 2010 Census; 2016-2020 ACS 5-year data.</a:t>
            </a:r>
          </a:p>
        </p:txBody>
      </p:sp>
      <p:graphicFrame>
        <p:nvGraphicFramePr>
          <p:cNvPr id="9" name="Chart 8">
            <a:extLst>
              <a:ext uri="{FF2B5EF4-FFF2-40B4-BE49-F238E27FC236}">
                <a16:creationId xmlns:a16="http://schemas.microsoft.com/office/drawing/2014/main" id="{B361239C-BEFA-4DB4-95A3-5E9B19E16DCB}"/>
              </a:ext>
            </a:extLst>
          </p:cNvPr>
          <p:cNvGraphicFramePr>
            <a:graphicFrameLocks/>
          </p:cNvGraphicFramePr>
          <p:nvPr>
            <p:extLst>
              <p:ext uri="{D42A27DB-BD31-4B8C-83A1-F6EECF244321}">
                <p14:modId xmlns:p14="http://schemas.microsoft.com/office/powerpoint/2010/main" val="497972416"/>
              </p:ext>
            </p:extLst>
          </p:nvPr>
        </p:nvGraphicFramePr>
        <p:xfrm>
          <a:off x="2650603" y="1273215"/>
          <a:ext cx="7546693" cy="4838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812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1" ma:contentTypeDescription="Create a new document." ma:contentTypeScope="" ma:versionID="fd15eec54e9a16b88682b5772339e0f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9f4a88b264629eea6c93697b8a79db7"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9D7FDE-784D-4DEC-B49C-6F84CF51374D}">
  <ds:schemaRefs>
    <ds:schemaRef ds:uri="f42af4b1-c551-450a-9f89-76df0847d194"/>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caecc2cd-c125-47bb-b7d8-61f5602bf9df"/>
    <ds:schemaRef ds:uri="http://schemas.microsoft.com/office/2006/metadata/properties"/>
  </ds:schemaRefs>
</ds:datastoreItem>
</file>

<file path=customXml/itemProps2.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3.xml><?xml version="1.0" encoding="utf-8"?>
<ds:datastoreItem xmlns:ds="http://schemas.openxmlformats.org/officeDocument/2006/customXml" ds:itemID="{4D92B14D-EDFD-4FDD-92C0-0DF7EDA55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1344</TotalTime>
  <Words>2470</Words>
  <Application>Microsoft Office PowerPoint</Application>
  <PresentationFormat>Widescreen</PresentationFormat>
  <Paragraphs>335</Paragraphs>
  <Slides>28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Courier</vt:lpstr>
      <vt:lpstr>Tahoma</vt:lpstr>
      <vt:lpstr>Times New Roman</vt:lpstr>
      <vt:lpstr>Wingdings</vt:lpstr>
      <vt:lpstr>Office Theme</vt:lpstr>
      <vt:lpstr>Defining Urban and Rural at the U.S. Census Bureau:  A Look at Demographic Trends</vt:lpstr>
      <vt:lpstr>Census Bureau Urban Areas: 2010 Definition</vt:lpstr>
      <vt:lpstr>Texas Urban Areas: 2010 Definition</vt:lpstr>
      <vt:lpstr>Texas Regions</vt:lpstr>
      <vt:lpstr>Urban areas that had 2010 Census populations of 2,500 up to 9,999, as a category, lost population between 2010 and 2020. All other size categories experienced population increases.</vt:lpstr>
      <vt:lpstr>All size categories of urban areas in Texas experienced population increases between 2010 and 2020. Urban areas of 1 million or more population in 2010 experienced the highest rate of growth.</vt:lpstr>
      <vt:lpstr>Percent Urban by Texas Region, 2010 and 2020 (2010 Criteria)</vt:lpstr>
      <vt:lpstr>The regions containing Texas’ four largest urban areas experienced the highest rates of growth between 2010 and 2020.</vt:lpstr>
      <vt:lpstr>The Gulf Coast and Metroplex regions, together, account for over 50 percent of Texas’ urban population.</vt:lpstr>
      <vt:lpstr>Percent change in population, 2010-2020, for the 25 largest urban areas (based on 2010 population)</vt:lpstr>
      <vt:lpstr>PowerPoint Presentation</vt:lpstr>
      <vt:lpstr>Key Changes to Urban Area Criteria</vt:lpstr>
      <vt:lpstr>PowerPoint Presentation</vt:lpstr>
      <vt:lpstr>Use of housing unit density at the census block-level provides the ability to update urban area boundaries between censuses. </vt:lpstr>
      <vt:lpstr>No Longer Distinguish Between Types of Urban Areas</vt:lpstr>
      <vt:lpstr>Urban areas with populations just above or just below the 50,000-person threshold do not differ substantially in terms of economic activity, as measured by numbers of firms and retail sales.</vt:lpstr>
      <vt:lpstr>Change to Jump Distance and Inclusion of Intervening Low-Density Territory</vt:lpstr>
      <vt:lpstr>By not including hop and jump corridors, low-density areas with typically rural land uses will not be included in the urban area, resulting in a more accurate delineation.</vt:lpstr>
      <vt:lpstr>Splitting Urban Agglomerations</vt:lpstr>
      <vt:lpstr>Change to Thresholds for Qualifying as an Urban Area</vt:lpstr>
      <vt:lpstr>What is the minimum population size for an entity to be considered urban? Different federal agencies use different thresholds. </vt:lpstr>
      <vt:lpstr>Why 2,500 persons?</vt:lpstr>
      <vt:lpstr>All other changes to criteria and population distribution aside, the change to the minimum threshold will result in an increase in rural population.</vt:lpstr>
      <vt:lpstr>All other changes to criteria and population distribution aside, the change to the minimum threshold will result in an increase in rural population.</vt:lpstr>
      <vt:lpstr>Percent Urban by Texas Region, 2010 and 2020 (2020 Criteria)</vt:lpstr>
      <vt:lpstr>Regional Urban Population as a Proportion of Total Texas Urban Population, 2010 and 2020, based on 2020 Thresholds Applied to 2010 Urban Areas</vt:lpstr>
      <vt:lpstr>All other changes to criteria and population distribution aside, the percentage point increase in rural population is greatest in Northwest Texas (7.6), High Plains (4.6), and Upper East Texas (4.2).</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and Rural in the United States</dc:title>
  <dc:creator>Michael R Ratcliffe (CENSUS/GEO FED)</dc:creator>
  <cp:lastModifiedBy>Monica Cruz</cp:lastModifiedBy>
  <cp:revision>187</cp:revision>
  <dcterms:created xsi:type="dcterms:W3CDTF">2021-03-23T20:46:09Z</dcterms:created>
  <dcterms:modified xsi:type="dcterms:W3CDTF">2022-05-26T19:25:37Z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