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81" r:id="rId3"/>
    <p:sldId id="282" r:id="rId4"/>
    <p:sldId id="276" r:id="rId5"/>
    <p:sldId id="284" r:id="rId6"/>
    <p:sldId id="258" r:id="rId7"/>
    <p:sldId id="278" r:id="rId8"/>
    <p:sldId id="277" r:id="rId9"/>
    <p:sldId id="293" r:id="rId10"/>
    <p:sldId id="259" r:id="rId11"/>
    <p:sldId id="294" r:id="rId12"/>
    <p:sldId id="299" r:id="rId13"/>
    <p:sldId id="295" r:id="rId14"/>
    <p:sldId id="300" r:id="rId15"/>
    <p:sldId id="296" r:id="rId16"/>
    <p:sldId id="301" r:id="rId17"/>
    <p:sldId id="303" r:id="rId18"/>
    <p:sldId id="302" r:id="rId19"/>
    <p:sldId id="269" r:id="rId20"/>
    <p:sldId id="305"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Noto Serif" panose="020B0604020202020204" charset="0"/>
      <p:regular r:id="rId27"/>
      <p:bold r:id="rId28"/>
      <p:italic r:id="rId29"/>
      <p:boldItalic r:id="rId30"/>
    </p:embeddedFont>
    <p:embeddedFont>
      <p:font typeface="Noto Serif Bold" panose="020B060402020202020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Roboto Bold" panose="020B060402020202020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C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534" autoAdjust="0"/>
  </p:normalViewPr>
  <p:slideViewPr>
    <p:cSldViewPr>
      <p:cViewPr varScale="1">
        <p:scale>
          <a:sx n="53" d="100"/>
          <a:sy n="53" d="100"/>
        </p:scale>
        <p:origin x="132"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18E86-E334-4578-9D3C-FCFD468075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9E0898-2076-4BB0-9549-2CD5B4985FAF}">
      <dgm:prSet custT="1"/>
      <dgm:spPr/>
      <dgm:t>
        <a:bodyPr/>
        <a:lstStyle/>
        <a:p>
          <a:r>
            <a:rPr lang="en-US" sz="4000" dirty="0"/>
            <a:t>O</a:t>
          </a:r>
          <a:r>
            <a:rPr lang="en-US" sz="4000" b="0" i="0" baseline="0" dirty="0"/>
            <a:t>bserve changes over time</a:t>
          </a:r>
          <a:endParaRPr lang="en-US" sz="4000" dirty="0"/>
        </a:p>
      </dgm:t>
    </dgm:pt>
    <dgm:pt modelId="{471C81DE-5255-4257-BD94-23EC9087F748}" type="parTrans" cxnId="{2846A677-4E40-49BA-B623-14E2BAD15D61}">
      <dgm:prSet/>
      <dgm:spPr/>
      <dgm:t>
        <a:bodyPr/>
        <a:lstStyle/>
        <a:p>
          <a:endParaRPr lang="en-US"/>
        </a:p>
      </dgm:t>
    </dgm:pt>
    <dgm:pt modelId="{07AB7BD7-4827-45F2-87EA-DE76A819719E}" type="sibTrans" cxnId="{2846A677-4E40-49BA-B623-14E2BAD15D61}">
      <dgm:prSet/>
      <dgm:spPr/>
      <dgm:t>
        <a:bodyPr/>
        <a:lstStyle/>
        <a:p>
          <a:endParaRPr lang="en-US"/>
        </a:p>
      </dgm:t>
    </dgm:pt>
    <dgm:pt modelId="{C4CD0177-91FB-488A-94E3-0417D492BEDD}">
      <dgm:prSet custT="1"/>
      <dgm:spPr/>
      <dgm:t>
        <a:bodyPr/>
        <a:lstStyle/>
        <a:p>
          <a:r>
            <a:rPr lang="en-US" sz="4000" dirty="0"/>
            <a:t>C</a:t>
          </a:r>
          <a:r>
            <a:rPr lang="en-US" sz="4000" b="0" i="0" baseline="0" dirty="0"/>
            <a:t>reate maps and graphs</a:t>
          </a:r>
          <a:endParaRPr lang="en-US" sz="4000" dirty="0"/>
        </a:p>
      </dgm:t>
    </dgm:pt>
    <dgm:pt modelId="{879D5B30-9D0A-4B4D-B48E-8CBFD989D5A7}" type="parTrans" cxnId="{617E8ACD-7C88-4040-A6A3-0699A7BEF3B8}">
      <dgm:prSet/>
      <dgm:spPr/>
      <dgm:t>
        <a:bodyPr/>
        <a:lstStyle/>
        <a:p>
          <a:endParaRPr lang="en-US"/>
        </a:p>
      </dgm:t>
    </dgm:pt>
    <dgm:pt modelId="{6399DDBA-25D2-473C-84F7-21CE726FE232}" type="sibTrans" cxnId="{617E8ACD-7C88-4040-A6A3-0699A7BEF3B8}">
      <dgm:prSet/>
      <dgm:spPr/>
      <dgm:t>
        <a:bodyPr/>
        <a:lstStyle/>
        <a:p>
          <a:endParaRPr lang="en-US"/>
        </a:p>
      </dgm:t>
    </dgm:pt>
    <dgm:pt modelId="{CD7DDA03-9A22-4757-B1A9-B4701FB1DECF}">
      <dgm:prSet custT="1"/>
      <dgm:spPr/>
      <dgm:t>
        <a:bodyPr/>
        <a:lstStyle/>
        <a:p>
          <a:r>
            <a:rPr lang="en-US" sz="4000" b="0" i="0" baseline="0" dirty="0"/>
            <a:t>Compare your location to others</a:t>
          </a:r>
          <a:endParaRPr lang="en-US" sz="4000" dirty="0"/>
        </a:p>
      </dgm:t>
    </dgm:pt>
    <dgm:pt modelId="{D7EED73A-A426-4575-BDD1-0C2238011A94}" type="parTrans" cxnId="{8E5EE910-6610-42C2-83F0-2603A8C5D8F5}">
      <dgm:prSet/>
      <dgm:spPr/>
      <dgm:t>
        <a:bodyPr/>
        <a:lstStyle/>
        <a:p>
          <a:endParaRPr lang="en-US"/>
        </a:p>
      </dgm:t>
    </dgm:pt>
    <dgm:pt modelId="{89222A89-411B-4642-8D7C-1D701223DF35}" type="sibTrans" cxnId="{8E5EE910-6610-42C2-83F0-2603A8C5D8F5}">
      <dgm:prSet/>
      <dgm:spPr/>
      <dgm:t>
        <a:bodyPr/>
        <a:lstStyle/>
        <a:p>
          <a:endParaRPr lang="en-US"/>
        </a:p>
      </dgm:t>
    </dgm:pt>
    <dgm:pt modelId="{CBEBE6F1-7CE5-4FD5-BFA6-FDADA01E84C7}">
      <dgm:prSet custT="1"/>
      <dgm:spPr/>
      <dgm:t>
        <a:bodyPr/>
        <a:lstStyle/>
        <a:p>
          <a:r>
            <a:rPr lang="en-US" sz="4000" b="0" i="0" baseline="0" dirty="0"/>
            <a:t>Obtain data for grant proposals or projects from trusted data sources</a:t>
          </a:r>
          <a:endParaRPr lang="en-US" sz="4000" dirty="0"/>
        </a:p>
      </dgm:t>
    </dgm:pt>
    <dgm:pt modelId="{05CB4D42-8566-4458-A4F7-11573BB65347}" type="parTrans" cxnId="{511E5082-2A0A-4621-862E-A25707E28A1D}">
      <dgm:prSet/>
      <dgm:spPr/>
      <dgm:t>
        <a:bodyPr/>
        <a:lstStyle/>
        <a:p>
          <a:endParaRPr lang="en-US"/>
        </a:p>
      </dgm:t>
    </dgm:pt>
    <dgm:pt modelId="{A6557B8D-CC78-4409-91F8-9ADE1E009042}" type="sibTrans" cxnId="{511E5082-2A0A-4621-862E-A25707E28A1D}">
      <dgm:prSet/>
      <dgm:spPr/>
      <dgm:t>
        <a:bodyPr/>
        <a:lstStyle/>
        <a:p>
          <a:endParaRPr lang="en-US"/>
        </a:p>
      </dgm:t>
    </dgm:pt>
    <dgm:pt modelId="{E27E3890-9452-4CC8-A96B-F7DA832E9B8F}" type="pres">
      <dgm:prSet presAssocID="{36B18E86-E334-4578-9D3C-FCFD4680756F}" presName="linear" presStyleCnt="0">
        <dgm:presLayoutVars>
          <dgm:animLvl val="lvl"/>
          <dgm:resizeHandles val="exact"/>
        </dgm:presLayoutVars>
      </dgm:prSet>
      <dgm:spPr/>
    </dgm:pt>
    <dgm:pt modelId="{3FD22DA8-96A4-4C4B-AF86-773FB85124FE}" type="pres">
      <dgm:prSet presAssocID="{F19E0898-2076-4BB0-9549-2CD5B4985FAF}" presName="parentText" presStyleLbl="node1" presStyleIdx="0" presStyleCnt="4">
        <dgm:presLayoutVars>
          <dgm:chMax val="0"/>
          <dgm:bulletEnabled val="1"/>
        </dgm:presLayoutVars>
      </dgm:prSet>
      <dgm:spPr/>
    </dgm:pt>
    <dgm:pt modelId="{C44F8E9F-D208-4BD9-A1F6-B1CDD25705D0}" type="pres">
      <dgm:prSet presAssocID="{07AB7BD7-4827-45F2-87EA-DE76A819719E}" presName="spacer" presStyleCnt="0"/>
      <dgm:spPr/>
    </dgm:pt>
    <dgm:pt modelId="{BD18F526-B047-407D-83AE-6234A9A5B9CD}" type="pres">
      <dgm:prSet presAssocID="{C4CD0177-91FB-488A-94E3-0417D492BEDD}" presName="parentText" presStyleLbl="node1" presStyleIdx="1" presStyleCnt="4">
        <dgm:presLayoutVars>
          <dgm:chMax val="0"/>
          <dgm:bulletEnabled val="1"/>
        </dgm:presLayoutVars>
      </dgm:prSet>
      <dgm:spPr/>
    </dgm:pt>
    <dgm:pt modelId="{51D4F447-458F-4E1D-92A3-5A0BA698616F}" type="pres">
      <dgm:prSet presAssocID="{6399DDBA-25D2-473C-84F7-21CE726FE232}" presName="spacer" presStyleCnt="0"/>
      <dgm:spPr/>
    </dgm:pt>
    <dgm:pt modelId="{8A48490A-8C0F-4695-80E2-49011666ADDB}" type="pres">
      <dgm:prSet presAssocID="{CD7DDA03-9A22-4757-B1A9-B4701FB1DECF}" presName="parentText" presStyleLbl="node1" presStyleIdx="2" presStyleCnt="4">
        <dgm:presLayoutVars>
          <dgm:chMax val="0"/>
          <dgm:bulletEnabled val="1"/>
        </dgm:presLayoutVars>
      </dgm:prSet>
      <dgm:spPr/>
    </dgm:pt>
    <dgm:pt modelId="{146256C1-E000-47EA-9BF4-7F1374EEC30E}" type="pres">
      <dgm:prSet presAssocID="{89222A89-411B-4642-8D7C-1D701223DF35}" presName="spacer" presStyleCnt="0"/>
      <dgm:spPr/>
    </dgm:pt>
    <dgm:pt modelId="{0B31891B-2759-420F-98D2-E8F928703794}" type="pres">
      <dgm:prSet presAssocID="{CBEBE6F1-7CE5-4FD5-BFA6-FDADA01E84C7}" presName="parentText" presStyleLbl="node1" presStyleIdx="3" presStyleCnt="4">
        <dgm:presLayoutVars>
          <dgm:chMax val="0"/>
          <dgm:bulletEnabled val="1"/>
        </dgm:presLayoutVars>
      </dgm:prSet>
      <dgm:spPr/>
    </dgm:pt>
  </dgm:ptLst>
  <dgm:cxnLst>
    <dgm:cxn modelId="{8E5EE910-6610-42C2-83F0-2603A8C5D8F5}" srcId="{36B18E86-E334-4578-9D3C-FCFD4680756F}" destId="{CD7DDA03-9A22-4757-B1A9-B4701FB1DECF}" srcOrd="2" destOrd="0" parTransId="{D7EED73A-A426-4575-BDD1-0C2238011A94}" sibTransId="{89222A89-411B-4642-8D7C-1D701223DF35}"/>
    <dgm:cxn modelId="{2CD7BB1F-625D-47A1-AC6D-F3F69C9CB1E5}" type="presOf" srcId="{C4CD0177-91FB-488A-94E3-0417D492BEDD}" destId="{BD18F526-B047-407D-83AE-6234A9A5B9CD}" srcOrd="0" destOrd="0" presId="urn:microsoft.com/office/officeart/2005/8/layout/vList2"/>
    <dgm:cxn modelId="{CB8A7D54-80B0-465A-86D0-5E1C787256C6}" type="presOf" srcId="{CD7DDA03-9A22-4757-B1A9-B4701FB1DECF}" destId="{8A48490A-8C0F-4695-80E2-49011666ADDB}" srcOrd="0" destOrd="0" presId="urn:microsoft.com/office/officeart/2005/8/layout/vList2"/>
    <dgm:cxn modelId="{54BB0957-E638-4F64-BF5D-3D2506A53ABC}" type="presOf" srcId="{F19E0898-2076-4BB0-9549-2CD5B4985FAF}" destId="{3FD22DA8-96A4-4C4B-AF86-773FB85124FE}" srcOrd="0" destOrd="0" presId="urn:microsoft.com/office/officeart/2005/8/layout/vList2"/>
    <dgm:cxn modelId="{2846A677-4E40-49BA-B623-14E2BAD15D61}" srcId="{36B18E86-E334-4578-9D3C-FCFD4680756F}" destId="{F19E0898-2076-4BB0-9549-2CD5B4985FAF}" srcOrd="0" destOrd="0" parTransId="{471C81DE-5255-4257-BD94-23EC9087F748}" sibTransId="{07AB7BD7-4827-45F2-87EA-DE76A819719E}"/>
    <dgm:cxn modelId="{511E5082-2A0A-4621-862E-A25707E28A1D}" srcId="{36B18E86-E334-4578-9D3C-FCFD4680756F}" destId="{CBEBE6F1-7CE5-4FD5-BFA6-FDADA01E84C7}" srcOrd="3" destOrd="0" parTransId="{05CB4D42-8566-4458-A4F7-11573BB65347}" sibTransId="{A6557B8D-CC78-4409-91F8-9ADE1E009042}"/>
    <dgm:cxn modelId="{A1C191A3-33A9-481C-8266-2125B1E65096}" type="presOf" srcId="{36B18E86-E334-4578-9D3C-FCFD4680756F}" destId="{E27E3890-9452-4CC8-A96B-F7DA832E9B8F}" srcOrd="0" destOrd="0" presId="urn:microsoft.com/office/officeart/2005/8/layout/vList2"/>
    <dgm:cxn modelId="{603C00C7-B2DE-4433-AE5D-647220AA77B7}" type="presOf" srcId="{CBEBE6F1-7CE5-4FD5-BFA6-FDADA01E84C7}" destId="{0B31891B-2759-420F-98D2-E8F928703794}" srcOrd="0" destOrd="0" presId="urn:microsoft.com/office/officeart/2005/8/layout/vList2"/>
    <dgm:cxn modelId="{617E8ACD-7C88-4040-A6A3-0699A7BEF3B8}" srcId="{36B18E86-E334-4578-9D3C-FCFD4680756F}" destId="{C4CD0177-91FB-488A-94E3-0417D492BEDD}" srcOrd="1" destOrd="0" parTransId="{879D5B30-9D0A-4B4D-B48E-8CBFD989D5A7}" sibTransId="{6399DDBA-25D2-473C-84F7-21CE726FE232}"/>
    <dgm:cxn modelId="{B525DFC8-603D-4848-A7F0-F1A963CE64B7}" type="presParOf" srcId="{E27E3890-9452-4CC8-A96B-F7DA832E9B8F}" destId="{3FD22DA8-96A4-4C4B-AF86-773FB85124FE}" srcOrd="0" destOrd="0" presId="urn:microsoft.com/office/officeart/2005/8/layout/vList2"/>
    <dgm:cxn modelId="{BD77A19B-5B16-47BF-811F-BC8D352D1C1E}" type="presParOf" srcId="{E27E3890-9452-4CC8-A96B-F7DA832E9B8F}" destId="{C44F8E9F-D208-4BD9-A1F6-B1CDD25705D0}" srcOrd="1" destOrd="0" presId="urn:microsoft.com/office/officeart/2005/8/layout/vList2"/>
    <dgm:cxn modelId="{546E8AA6-379F-42D3-BCEB-9A3AAE170603}" type="presParOf" srcId="{E27E3890-9452-4CC8-A96B-F7DA832E9B8F}" destId="{BD18F526-B047-407D-83AE-6234A9A5B9CD}" srcOrd="2" destOrd="0" presId="urn:microsoft.com/office/officeart/2005/8/layout/vList2"/>
    <dgm:cxn modelId="{F2DBC623-7095-4B25-918A-35FE42851862}" type="presParOf" srcId="{E27E3890-9452-4CC8-A96B-F7DA832E9B8F}" destId="{51D4F447-458F-4E1D-92A3-5A0BA698616F}" srcOrd="3" destOrd="0" presId="urn:microsoft.com/office/officeart/2005/8/layout/vList2"/>
    <dgm:cxn modelId="{4D7D9269-E8B0-4DE6-880A-5739BD779468}" type="presParOf" srcId="{E27E3890-9452-4CC8-A96B-F7DA832E9B8F}" destId="{8A48490A-8C0F-4695-80E2-49011666ADDB}" srcOrd="4" destOrd="0" presId="urn:microsoft.com/office/officeart/2005/8/layout/vList2"/>
    <dgm:cxn modelId="{8A95A393-8493-49D2-A1E2-24AC56059360}" type="presParOf" srcId="{E27E3890-9452-4CC8-A96B-F7DA832E9B8F}" destId="{146256C1-E000-47EA-9BF4-7F1374EEC30E}" srcOrd="5" destOrd="0" presId="urn:microsoft.com/office/officeart/2005/8/layout/vList2"/>
    <dgm:cxn modelId="{6B8BB77F-4132-4C24-9A02-C50E38E085B2}" type="presParOf" srcId="{E27E3890-9452-4CC8-A96B-F7DA832E9B8F}" destId="{0B31891B-2759-420F-98D2-E8F92870379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12B23-5C5D-4014-B450-73F26E5CCDF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D17D960-4413-4661-B1AB-17EBEE01CDBF}">
      <dgm:prSet custT="1"/>
      <dgm:spPr/>
      <dgm:t>
        <a:bodyPr/>
        <a:lstStyle/>
        <a:p>
          <a:r>
            <a:rPr lang="en-US" sz="3600" b="0" i="0" baseline="0" dirty="0"/>
            <a:t>Economic Well-being</a:t>
          </a:r>
          <a:endParaRPr lang="en-US" sz="3600" dirty="0"/>
        </a:p>
      </dgm:t>
    </dgm:pt>
    <dgm:pt modelId="{22C007AC-90BA-434E-9258-765123CE3278}" type="parTrans" cxnId="{1AC9D1DC-23B9-4485-B883-61D7A7075C80}">
      <dgm:prSet/>
      <dgm:spPr/>
      <dgm:t>
        <a:bodyPr/>
        <a:lstStyle/>
        <a:p>
          <a:endParaRPr lang="en-US"/>
        </a:p>
      </dgm:t>
    </dgm:pt>
    <dgm:pt modelId="{F3D7FCFA-362E-4B93-8DCB-1727592C7DA6}" type="sibTrans" cxnId="{1AC9D1DC-23B9-4485-B883-61D7A7075C80}">
      <dgm:prSet/>
      <dgm:spPr/>
      <dgm:t>
        <a:bodyPr/>
        <a:lstStyle/>
        <a:p>
          <a:endParaRPr lang="en-US"/>
        </a:p>
      </dgm:t>
    </dgm:pt>
    <dgm:pt modelId="{6747722B-6A9B-42B3-A37E-A3680612883D}">
      <dgm:prSet custT="1"/>
      <dgm:spPr/>
      <dgm:t>
        <a:bodyPr/>
        <a:lstStyle/>
        <a:p>
          <a:r>
            <a:rPr lang="en-US" sz="3600" b="0" i="0" baseline="0" dirty="0"/>
            <a:t>Education</a:t>
          </a:r>
          <a:endParaRPr lang="en-US" sz="3600" dirty="0"/>
        </a:p>
      </dgm:t>
    </dgm:pt>
    <dgm:pt modelId="{3A9D1B3C-E494-4D67-914C-BCE2E1307AE6}" type="parTrans" cxnId="{46295B1A-272F-4BBD-85E5-935048A43F1C}">
      <dgm:prSet/>
      <dgm:spPr/>
      <dgm:t>
        <a:bodyPr/>
        <a:lstStyle/>
        <a:p>
          <a:endParaRPr lang="en-US"/>
        </a:p>
      </dgm:t>
    </dgm:pt>
    <dgm:pt modelId="{0F358992-3FB4-4E1B-AAA9-58A1EBBAEF63}" type="sibTrans" cxnId="{46295B1A-272F-4BBD-85E5-935048A43F1C}">
      <dgm:prSet/>
      <dgm:spPr/>
      <dgm:t>
        <a:bodyPr/>
        <a:lstStyle/>
        <a:p>
          <a:endParaRPr lang="en-US"/>
        </a:p>
      </dgm:t>
    </dgm:pt>
    <dgm:pt modelId="{E18FE363-ADD0-4E74-B9F2-601C53A79D59}">
      <dgm:prSet custT="1"/>
      <dgm:spPr/>
      <dgm:t>
        <a:bodyPr/>
        <a:lstStyle/>
        <a:p>
          <a:r>
            <a:rPr lang="en-US" sz="3600" b="0" i="0" baseline="0" dirty="0"/>
            <a:t>Family &amp; Community</a:t>
          </a:r>
          <a:endParaRPr lang="en-US" sz="3600" dirty="0"/>
        </a:p>
      </dgm:t>
    </dgm:pt>
    <dgm:pt modelId="{CB2987C6-DB97-4D27-8325-439CDC36BD33}" type="parTrans" cxnId="{02A9B6F7-06AF-4BE6-9602-1D88FD039AD4}">
      <dgm:prSet/>
      <dgm:spPr/>
      <dgm:t>
        <a:bodyPr/>
        <a:lstStyle/>
        <a:p>
          <a:endParaRPr lang="en-US"/>
        </a:p>
      </dgm:t>
    </dgm:pt>
    <dgm:pt modelId="{6076791B-687C-4D79-A4B7-D2BD379490AC}" type="sibTrans" cxnId="{02A9B6F7-06AF-4BE6-9602-1D88FD039AD4}">
      <dgm:prSet/>
      <dgm:spPr/>
      <dgm:t>
        <a:bodyPr/>
        <a:lstStyle/>
        <a:p>
          <a:endParaRPr lang="en-US"/>
        </a:p>
      </dgm:t>
    </dgm:pt>
    <dgm:pt modelId="{5ED316B8-AA95-4200-9D4E-53B7AADA7B49}">
      <dgm:prSet custT="1"/>
      <dgm:spPr/>
      <dgm:t>
        <a:bodyPr/>
        <a:lstStyle/>
        <a:p>
          <a:r>
            <a:rPr lang="en-US" sz="3600" b="0" i="0" baseline="0" dirty="0"/>
            <a:t>Health &amp; Nutrition</a:t>
          </a:r>
          <a:endParaRPr lang="en-US" sz="3600" dirty="0"/>
        </a:p>
      </dgm:t>
    </dgm:pt>
    <dgm:pt modelId="{3044547B-F7DC-48FC-B1FD-5D28C5715CB5}" type="parTrans" cxnId="{18FAC446-CE13-437F-9CA8-F70A3A2D7BBF}">
      <dgm:prSet/>
      <dgm:spPr/>
      <dgm:t>
        <a:bodyPr/>
        <a:lstStyle/>
        <a:p>
          <a:endParaRPr lang="en-US"/>
        </a:p>
      </dgm:t>
    </dgm:pt>
    <dgm:pt modelId="{C4EB9541-93B6-49DE-A395-80F9C86237E5}" type="sibTrans" cxnId="{18FAC446-CE13-437F-9CA8-F70A3A2D7BBF}">
      <dgm:prSet/>
      <dgm:spPr/>
      <dgm:t>
        <a:bodyPr/>
        <a:lstStyle/>
        <a:p>
          <a:endParaRPr lang="en-US"/>
        </a:p>
      </dgm:t>
    </dgm:pt>
    <dgm:pt modelId="{E7E56D98-5468-43D4-90D8-A666E796D361}">
      <dgm:prSet custT="1"/>
      <dgm:spPr/>
      <dgm:t>
        <a:bodyPr/>
        <a:lstStyle/>
        <a:p>
          <a:r>
            <a:rPr lang="en-US" sz="3600" b="0" i="0" baseline="0" dirty="0"/>
            <a:t>Safety &amp; Risky Behaviors</a:t>
          </a:r>
          <a:endParaRPr lang="en-US" sz="3600" dirty="0"/>
        </a:p>
      </dgm:t>
    </dgm:pt>
    <dgm:pt modelId="{BD4E6049-802D-43FB-B24B-6E773CCB5D9B}" type="parTrans" cxnId="{B06DFD52-2D5D-42D8-9F5D-A1CDD1E21B0F}">
      <dgm:prSet/>
      <dgm:spPr/>
      <dgm:t>
        <a:bodyPr/>
        <a:lstStyle/>
        <a:p>
          <a:endParaRPr lang="en-US"/>
        </a:p>
      </dgm:t>
    </dgm:pt>
    <dgm:pt modelId="{76F2F979-A50D-477D-9E28-87CCD3B287CE}" type="sibTrans" cxnId="{B06DFD52-2D5D-42D8-9F5D-A1CDD1E21B0F}">
      <dgm:prSet/>
      <dgm:spPr/>
      <dgm:t>
        <a:bodyPr/>
        <a:lstStyle/>
        <a:p>
          <a:endParaRPr lang="en-US"/>
        </a:p>
      </dgm:t>
    </dgm:pt>
    <dgm:pt modelId="{48B6D237-79E0-433E-9C47-067EC3183806}">
      <dgm:prSet custT="1"/>
      <dgm:spPr/>
      <dgm:t>
        <a:bodyPr/>
        <a:lstStyle/>
        <a:p>
          <a:r>
            <a:rPr lang="en-US" sz="3600" b="0" i="0" baseline="0" dirty="0"/>
            <a:t>Demographics</a:t>
          </a:r>
          <a:endParaRPr lang="en-US" sz="3600" dirty="0"/>
        </a:p>
      </dgm:t>
    </dgm:pt>
    <dgm:pt modelId="{972EE951-0809-4C5E-8C3B-DFB0E272D913}" type="parTrans" cxnId="{F64CDC24-FAA1-41F1-BEBE-8807980B5A03}">
      <dgm:prSet/>
      <dgm:spPr/>
      <dgm:t>
        <a:bodyPr/>
        <a:lstStyle/>
        <a:p>
          <a:endParaRPr lang="en-US"/>
        </a:p>
      </dgm:t>
    </dgm:pt>
    <dgm:pt modelId="{40D345AA-06FA-4BCC-BF5E-1FD48E77C319}" type="sibTrans" cxnId="{F64CDC24-FAA1-41F1-BEBE-8807980B5A03}">
      <dgm:prSet/>
      <dgm:spPr/>
      <dgm:t>
        <a:bodyPr/>
        <a:lstStyle/>
        <a:p>
          <a:endParaRPr lang="en-US"/>
        </a:p>
      </dgm:t>
    </dgm:pt>
    <dgm:pt modelId="{85250446-0011-4A42-AEEE-89D1F1E61D7B}">
      <dgm:prSet custT="1"/>
      <dgm:spPr/>
      <dgm:t>
        <a:bodyPr/>
        <a:lstStyle/>
        <a:p>
          <a:r>
            <a:rPr lang="en-US" sz="3600" b="0" i="0" baseline="0" dirty="0"/>
            <a:t>And more!</a:t>
          </a:r>
          <a:endParaRPr lang="en-US" sz="3600" dirty="0"/>
        </a:p>
      </dgm:t>
    </dgm:pt>
    <dgm:pt modelId="{EAE49205-A2ED-40AF-97A1-1E1D3C54FCB4}" type="parTrans" cxnId="{885204C5-2DF9-4055-9298-EA4A692C8256}">
      <dgm:prSet/>
      <dgm:spPr/>
      <dgm:t>
        <a:bodyPr/>
        <a:lstStyle/>
        <a:p>
          <a:endParaRPr lang="en-US"/>
        </a:p>
      </dgm:t>
    </dgm:pt>
    <dgm:pt modelId="{9B9710BF-1058-4670-8825-778736B7C401}" type="sibTrans" cxnId="{885204C5-2DF9-4055-9298-EA4A692C8256}">
      <dgm:prSet/>
      <dgm:spPr/>
      <dgm:t>
        <a:bodyPr/>
        <a:lstStyle/>
        <a:p>
          <a:endParaRPr lang="en-US"/>
        </a:p>
      </dgm:t>
    </dgm:pt>
    <dgm:pt modelId="{4827E5DA-9A33-43CE-B0F4-A9CAA78FCA16}" type="pres">
      <dgm:prSet presAssocID="{CE912B23-5C5D-4014-B450-73F26E5CCDF0}" presName="diagram" presStyleCnt="0">
        <dgm:presLayoutVars>
          <dgm:dir/>
          <dgm:resizeHandles val="exact"/>
        </dgm:presLayoutVars>
      </dgm:prSet>
      <dgm:spPr/>
    </dgm:pt>
    <dgm:pt modelId="{0C9D75A1-BC01-4B43-B150-EBB73A6B54D2}" type="pres">
      <dgm:prSet presAssocID="{0D17D960-4413-4661-B1AB-17EBEE01CDBF}" presName="node" presStyleLbl="node1" presStyleIdx="0" presStyleCnt="7">
        <dgm:presLayoutVars>
          <dgm:bulletEnabled val="1"/>
        </dgm:presLayoutVars>
      </dgm:prSet>
      <dgm:spPr/>
    </dgm:pt>
    <dgm:pt modelId="{99C34F30-DB2D-45E3-BAE1-C2B663102324}" type="pres">
      <dgm:prSet presAssocID="{F3D7FCFA-362E-4B93-8DCB-1727592C7DA6}" presName="sibTrans" presStyleCnt="0"/>
      <dgm:spPr/>
    </dgm:pt>
    <dgm:pt modelId="{5166E762-D10D-4A16-B3CD-547F48C64D45}" type="pres">
      <dgm:prSet presAssocID="{6747722B-6A9B-42B3-A37E-A3680612883D}" presName="node" presStyleLbl="node1" presStyleIdx="1" presStyleCnt="7">
        <dgm:presLayoutVars>
          <dgm:bulletEnabled val="1"/>
        </dgm:presLayoutVars>
      </dgm:prSet>
      <dgm:spPr/>
    </dgm:pt>
    <dgm:pt modelId="{B5DDEB99-42B5-437C-BB21-1C17562D1399}" type="pres">
      <dgm:prSet presAssocID="{0F358992-3FB4-4E1B-AAA9-58A1EBBAEF63}" presName="sibTrans" presStyleCnt="0"/>
      <dgm:spPr/>
    </dgm:pt>
    <dgm:pt modelId="{48D14A0C-9B6F-401F-B819-DFDC06002013}" type="pres">
      <dgm:prSet presAssocID="{E18FE363-ADD0-4E74-B9F2-601C53A79D59}" presName="node" presStyleLbl="node1" presStyleIdx="2" presStyleCnt="7">
        <dgm:presLayoutVars>
          <dgm:bulletEnabled val="1"/>
        </dgm:presLayoutVars>
      </dgm:prSet>
      <dgm:spPr/>
    </dgm:pt>
    <dgm:pt modelId="{881CC3BC-7452-4DDC-B92E-BED06A670AC0}" type="pres">
      <dgm:prSet presAssocID="{6076791B-687C-4D79-A4B7-D2BD379490AC}" presName="sibTrans" presStyleCnt="0"/>
      <dgm:spPr/>
    </dgm:pt>
    <dgm:pt modelId="{ABB607CE-A53C-420D-91FB-5569D2B4E7C2}" type="pres">
      <dgm:prSet presAssocID="{5ED316B8-AA95-4200-9D4E-53B7AADA7B49}" presName="node" presStyleLbl="node1" presStyleIdx="3" presStyleCnt="7">
        <dgm:presLayoutVars>
          <dgm:bulletEnabled val="1"/>
        </dgm:presLayoutVars>
      </dgm:prSet>
      <dgm:spPr/>
    </dgm:pt>
    <dgm:pt modelId="{2140FFA7-EF41-46A6-9E7E-78E4D917CD42}" type="pres">
      <dgm:prSet presAssocID="{C4EB9541-93B6-49DE-A395-80F9C86237E5}" presName="sibTrans" presStyleCnt="0"/>
      <dgm:spPr/>
    </dgm:pt>
    <dgm:pt modelId="{0FFFCAB8-9C55-4CF8-928D-77DD02B5E616}" type="pres">
      <dgm:prSet presAssocID="{E7E56D98-5468-43D4-90D8-A666E796D361}" presName="node" presStyleLbl="node1" presStyleIdx="4" presStyleCnt="7">
        <dgm:presLayoutVars>
          <dgm:bulletEnabled val="1"/>
        </dgm:presLayoutVars>
      </dgm:prSet>
      <dgm:spPr/>
    </dgm:pt>
    <dgm:pt modelId="{2DA1C740-402F-465B-A9FC-C3A509980E18}" type="pres">
      <dgm:prSet presAssocID="{76F2F979-A50D-477D-9E28-87CCD3B287CE}" presName="sibTrans" presStyleCnt="0"/>
      <dgm:spPr/>
    </dgm:pt>
    <dgm:pt modelId="{94A6DFE3-83E1-474A-A31A-5F8BF6AFAB80}" type="pres">
      <dgm:prSet presAssocID="{48B6D237-79E0-433E-9C47-067EC3183806}" presName="node" presStyleLbl="node1" presStyleIdx="5" presStyleCnt="7">
        <dgm:presLayoutVars>
          <dgm:bulletEnabled val="1"/>
        </dgm:presLayoutVars>
      </dgm:prSet>
      <dgm:spPr/>
    </dgm:pt>
    <dgm:pt modelId="{24862898-5EC8-41DB-AEEE-83923DE2F05C}" type="pres">
      <dgm:prSet presAssocID="{40D345AA-06FA-4BCC-BF5E-1FD48E77C319}" presName="sibTrans" presStyleCnt="0"/>
      <dgm:spPr/>
    </dgm:pt>
    <dgm:pt modelId="{C41DC32B-9362-4053-AAB3-D2355BAE73B6}" type="pres">
      <dgm:prSet presAssocID="{85250446-0011-4A42-AEEE-89D1F1E61D7B}" presName="node" presStyleLbl="node1" presStyleIdx="6" presStyleCnt="7">
        <dgm:presLayoutVars>
          <dgm:bulletEnabled val="1"/>
        </dgm:presLayoutVars>
      </dgm:prSet>
      <dgm:spPr/>
    </dgm:pt>
  </dgm:ptLst>
  <dgm:cxnLst>
    <dgm:cxn modelId="{12964913-49F8-4A02-AF88-E22B0F2E5FD6}" type="presOf" srcId="{5ED316B8-AA95-4200-9D4E-53B7AADA7B49}" destId="{ABB607CE-A53C-420D-91FB-5569D2B4E7C2}" srcOrd="0" destOrd="0" presId="urn:microsoft.com/office/officeart/2005/8/layout/default"/>
    <dgm:cxn modelId="{46295B1A-272F-4BBD-85E5-935048A43F1C}" srcId="{CE912B23-5C5D-4014-B450-73F26E5CCDF0}" destId="{6747722B-6A9B-42B3-A37E-A3680612883D}" srcOrd="1" destOrd="0" parTransId="{3A9D1B3C-E494-4D67-914C-BCE2E1307AE6}" sibTransId="{0F358992-3FB4-4E1B-AAA9-58A1EBBAEF63}"/>
    <dgm:cxn modelId="{81E0AF1A-3E33-40EA-8C22-686C56933B3E}" type="presOf" srcId="{85250446-0011-4A42-AEEE-89D1F1E61D7B}" destId="{C41DC32B-9362-4053-AAB3-D2355BAE73B6}" srcOrd="0" destOrd="0" presId="urn:microsoft.com/office/officeart/2005/8/layout/default"/>
    <dgm:cxn modelId="{F64CDC24-FAA1-41F1-BEBE-8807980B5A03}" srcId="{CE912B23-5C5D-4014-B450-73F26E5CCDF0}" destId="{48B6D237-79E0-433E-9C47-067EC3183806}" srcOrd="5" destOrd="0" parTransId="{972EE951-0809-4C5E-8C3B-DFB0E272D913}" sibTransId="{40D345AA-06FA-4BCC-BF5E-1FD48E77C319}"/>
    <dgm:cxn modelId="{11E45238-A4AD-4067-8D11-DFFDDD384D31}" type="presOf" srcId="{0D17D960-4413-4661-B1AB-17EBEE01CDBF}" destId="{0C9D75A1-BC01-4B43-B150-EBB73A6B54D2}" srcOrd="0" destOrd="0" presId="urn:microsoft.com/office/officeart/2005/8/layout/default"/>
    <dgm:cxn modelId="{77C4875E-DE1F-4998-93EC-B75A9AD327D3}" type="presOf" srcId="{E18FE363-ADD0-4E74-B9F2-601C53A79D59}" destId="{48D14A0C-9B6F-401F-B819-DFDC06002013}" srcOrd="0" destOrd="0" presId="urn:microsoft.com/office/officeart/2005/8/layout/default"/>
    <dgm:cxn modelId="{18FAC446-CE13-437F-9CA8-F70A3A2D7BBF}" srcId="{CE912B23-5C5D-4014-B450-73F26E5CCDF0}" destId="{5ED316B8-AA95-4200-9D4E-53B7AADA7B49}" srcOrd="3" destOrd="0" parTransId="{3044547B-F7DC-48FC-B1FD-5D28C5715CB5}" sibTransId="{C4EB9541-93B6-49DE-A395-80F9C86237E5}"/>
    <dgm:cxn modelId="{C8E38950-BD0A-4CE5-A875-6BDC1D4B2A3B}" type="presOf" srcId="{6747722B-6A9B-42B3-A37E-A3680612883D}" destId="{5166E762-D10D-4A16-B3CD-547F48C64D45}" srcOrd="0" destOrd="0" presId="urn:microsoft.com/office/officeart/2005/8/layout/default"/>
    <dgm:cxn modelId="{B06DFD52-2D5D-42D8-9F5D-A1CDD1E21B0F}" srcId="{CE912B23-5C5D-4014-B450-73F26E5CCDF0}" destId="{E7E56D98-5468-43D4-90D8-A666E796D361}" srcOrd="4" destOrd="0" parTransId="{BD4E6049-802D-43FB-B24B-6E773CCB5D9B}" sibTransId="{76F2F979-A50D-477D-9E28-87CCD3B287CE}"/>
    <dgm:cxn modelId="{21CCF67C-AEDE-4892-832F-8E3D90C5822F}" type="presOf" srcId="{48B6D237-79E0-433E-9C47-067EC3183806}" destId="{94A6DFE3-83E1-474A-A31A-5F8BF6AFAB80}" srcOrd="0" destOrd="0" presId="urn:microsoft.com/office/officeart/2005/8/layout/default"/>
    <dgm:cxn modelId="{A9D3F084-BEFF-4A5A-BC8F-AD2931824ECE}" type="presOf" srcId="{CE912B23-5C5D-4014-B450-73F26E5CCDF0}" destId="{4827E5DA-9A33-43CE-B0F4-A9CAA78FCA16}" srcOrd="0" destOrd="0" presId="urn:microsoft.com/office/officeart/2005/8/layout/default"/>
    <dgm:cxn modelId="{885204C5-2DF9-4055-9298-EA4A692C8256}" srcId="{CE912B23-5C5D-4014-B450-73F26E5CCDF0}" destId="{85250446-0011-4A42-AEEE-89D1F1E61D7B}" srcOrd="6" destOrd="0" parTransId="{EAE49205-A2ED-40AF-97A1-1E1D3C54FCB4}" sibTransId="{9B9710BF-1058-4670-8825-778736B7C401}"/>
    <dgm:cxn modelId="{1AC9D1DC-23B9-4485-B883-61D7A7075C80}" srcId="{CE912B23-5C5D-4014-B450-73F26E5CCDF0}" destId="{0D17D960-4413-4661-B1AB-17EBEE01CDBF}" srcOrd="0" destOrd="0" parTransId="{22C007AC-90BA-434E-9258-765123CE3278}" sibTransId="{F3D7FCFA-362E-4B93-8DCB-1727592C7DA6}"/>
    <dgm:cxn modelId="{8804E1EF-6C2A-4F36-89A2-7772151E1AAC}" type="presOf" srcId="{E7E56D98-5468-43D4-90D8-A666E796D361}" destId="{0FFFCAB8-9C55-4CF8-928D-77DD02B5E616}" srcOrd="0" destOrd="0" presId="urn:microsoft.com/office/officeart/2005/8/layout/default"/>
    <dgm:cxn modelId="{02A9B6F7-06AF-4BE6-9602-1D88FD039AD4}" srcId="{CE912B23-5C5D-4014-B450-73F26E5CCDF0}" destId="{E18FE363-ADD0-4E74-B9F2-601C53A79D59}" srcOrd="2" destOrd="0" parTransId="{CB2987C6-DB97-4D27-8325-439CDC36BD33}" sibTransId="{6076791B-687C-4D79-A4B7-D2BD379490AC}"/>
    <dgm:cxn modelId="{D7A75376-C434-404A-8E1E-ECB5DF966683}" type="presParOf" srcId="{4827E5DA-9A33-43CE-B0F4-A9CAA78FCA16}" destId="{0C9D75A1-BC01-4B43-B150-EBB73A6B54D2}" srcOrd="0" destOrd="0" presId="urn:microsoft.com/office/officeart/2005/8/layout/default"/>
    <dgm:cxn modelId="{968DE0FA-01B3-4F79-BD26-4C80AFFEA131}" type="presParOf" srcId="{4827E5DA-9A33-43CE-B0F4-A9CAA78FCA16}" destId="{99C34F30-DB2D-45E3-BAE1-C2B663102324}" srcOrd="1" destOrd="0" presId="urn:microsoft.com/office/officeart/2005/8/layout/default"/>
    <dgm:cxn modelId="{F374BD13-A02B-48A6-85D1-8C5B367A02A5}" type="presParOf" srcId="{4827E5DA-9A33-43CE-B0F4-A9CAA78FCA16}" destId="{5166E762-D10D-4A16-B3CD-547F48C64D45}" srcOrd="2" destOrd="0" presId="urn:microsoft.com/office/officeart/2005/8/layout/default"/>
    <dgm:cxn modelId="{400C75DE-1DEA-4314-9FD9-578ECE14FDC4}" type="presParOf" srcId="{4827E5DA-9A33-43CE-B0F4-A9CAA78FCA16}" destId="{B5DDEB99-42B5-437C-BB21-1C17562D1399}" srcOrd="3" destOrd="0" presId="urn:microsoft.com/office/officeart/2005/8/layout/default"/>
    <dgm:cxn modelId="{93289CB6-B4F0-4509-B284-0AF059CE7E24}" type="presParOf" srcId="{4827E5DA-9A33-43CE-B0F4-A9CAA78FCA16}" destId="{48D14A0C-9B6F-401F-B819-DFDC06002013}" srcOrd="4" destOrd="0" presId="urn:microsoft.com/office/officeart/2005/8/layout/default"/>
    <dgm:cxn modelId="{BDDF7B75-64BE-43CE-B70F-6315F352125F}" type="presParOf" srcId="{4827E5DA-9A33-43CE-B0F4-A9CAA78FCA16}" destId="{881CC3BC-7452-4DDC-B92E-BED06A670AC0}" srcOrd="5" destOrd="0" presId="urn:microsoft.com/office/officeart/2005/8/layout/default"/>
    <dgm:cxn modelId="{AE783B0F-CEA3-403F-9F09-4F7A1B41B33F}" type="presParOf" srcId="{4827E5DA-9A33-43CE-B0F4-A9CAA78FCA16}" destId="{ABB607CE-A53C-420D-91FB-5569D2B4E7C2}" srcOrd="6" destOrd="0" presId="urn:microsoft.com/office/officeart/2005/8/layout/default"/>
    <dgm:cxn modelId="{D4821AF3-9774-4D30-ADCC-D2DA920D13D4}" type="presParOf" srcId="{4827E5DA-9A33-43CE-B0F4-A9CAA78FCA16}" destId="{2140FFA7-EF41-46A6-9E7E-78E4D917CD42}" srcOrd="7" destOrd="0" presId="urn:microsoft.com/office/officeart/2005/8/layout/default"/>
    <dgm:cxn modelId="{47A8C004-8B19-4AC1-B334-BD761F3FFB2B}" type="presParOf" srcId="{4827E5DA-9A33-43CE-B0F4-A9CAA78FCA16}" destId="{0FFFCAB8-9C55-4CF8-928D-77DD02B5E616}" srcOrd="8" destOrd="0" presId="urn:microsoft.com/office/officeart/2005/8/layout/default"/>
    <dgm:cxn modelId="{9A15CA64-7F30-421D-9444-309B168462D4}" type="presParOf" srcId="{4827E5DA-9A33-43CE-B0F4-A9CAA78FCA16}" destId="{2DA1C740-402F-465B-A9FC-C3A509980E18}" srcOrd="9" destOrd="0" presId="urn:microsoft.com/office/officeart/2005/8/layout/default"/>
    <dgm:cxn modelId="{434B981F-FEC5-4BCA-93DD-7EF6E0A5AE1C}" type="presParOf" srcId="{4827E5DA-9A33-43CE-B0F4-A9CAA78FCA16}" destId="{94A6DFE3-83E1-474A-A31A-5F8BF6AFAB80}" srcOrd="10" destOrd="0" presId="urn:microsoft.com/office/officeart/2005/8/layout/default"/>
    <dgm:cxn modelId="{0ECA2FBB-7EBF-425E-B9E1-BE705268FE6E}" type="presParOf" srcId="{4827E5DA-9A33-43CE-B0F4-A9CAA78FCA16}" destId="{24862898-5EC8-41DB-AEEE-83923DE2F05C}" srcOrd="11" destOrd="0" presId="urn:microsoft.com/office/officeart/2005/8/layout/default"/>
    <dgm:cxn modelId="{62EF70C5-8086-4139-8C14-CF772061E07B}" type="presParOf" srcId="{4827E5DA-9A33-43CE-B0F4-A9CAA78FCA16}" destId="{C41DC32B-9362-4053-AAB3-D2355BAE73B6}" srcOrd="1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22DA8-96A4-4C4B-AF86-773FB85124FE}">
      <dsp:nvSpPr>
        <dsp:cNvPr id="0" name=""/>
        <dsp:cNvSpPr/>
      </dsp:nvSpPr>
      <dsp:spPr>
        <a:xfrm>
          <a:off x="0" y="95653"/>
          <a:ext cx="8153400" cy="1597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a:t>
          </a:r>
          <a:r>
            <a:rPr lang="en-US" sz="4000" b="0" i="0" kern="1200" baseline="0" dirty="0"/>
            <a:t>bserve changes over time</a:t>
          </a:r>
          <a:endParaRPr lang="en-US" sz="4000" kern="1200" dirty="0"/>
        </a:p>
      </dsp:txBody>
      <dsp:txXfrm>
        <a:off x="77962" y="173615"/>
        <a:ext cx="7997476" cy="1441126"/>
      </dsp:txXfrm>
    </dsp:sp>
    <dsp:sp modelId="{BD18F526-B047-407D-83AE-6234A9A5B9CD}">
      <dsp:nvSpPr>
        <dsp:cNvPr id="0" name=""/>
        <dsp:cNvSpPr/>
      </dsp:nvSpPr>
      <dsp:spPr>
        <a:xfrm>
          <a:off x="0" y="1879903"/>
          <a:ext cx="8153400" cy="1597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a:t>
          </a:r>
          <a:r>
            <a:rPr lang="en-US" sz="4000" b="0" i="0" kern="1200" baseline="0" dirty="0"/>
            <a:t>reate maps and graphs</a:t>
          </a:r>
          <a:endParaRPr lang="en-US" sz="4000" kern="1200" dirty="0"/>
        </a:p>
      </dsp:txBody>
      <dsp:txXfrm>
        <a:off x="77962" y="1957865"/>
        <a:ext cx="7997476" cy="1441126"/>
      </dsp:txXfrm>
    </dsp:sp>
    <dsp:sp modelId="{8A48490A-8C0F-4695-80E2-49011666ADDB}">
      <dsp:nvSpPr>
        <dsp:cNvPr id="0" name=""/>
        <dsp:cNvSpPr/>
      </dsp:nvSpPr>
      <dsp:spPr>
        <a:xfrm>
          <a:off x="0" y="3664153"/>
          <a:ext cx="8153400" cy="1597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baseline="0" dirty="0"/>
            <a:t>Compare your location to others</a:t>
          </a:r>
          <a:endParaRPr lang="en-US" sz="4000" kern="1200" dirty="0"/>
        </a:p>
      </dsp:txBody>
      <dsp:txXfrm>
        <a:off x="77962" y="3742115"/>
        <a:ext cx="7997476" cy="1441126"/>
      </dsp:txXfrm>
    </dsp:sp>
    <dsp:sp modelId="{0B31891B-2759-420F-98D2-E8F928703794}">
      <dsp:nvSpPr>
        <dsp:cNvPr id="0" name=""/>
        <dsp:cNvSpPr/>
      </dsp:nvSpPr>
      <dsp:spPr>
        <a:xfrm>
          <a:off x="0" y="5448403"/>
          <a:ext cx="8153400" cy="1597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baseline="0" dirty="0"/>
            <a:t>Obtain data for grant proposals or projects from trusted data sources</a:t>
          </a:r>
          <a:endParaRPr lang="en-US" sz="4000" kern="1200" dirty="0"/>
        </a:p>
      </dsp:txBody>
      <dsp:txXfrm>
        <a:off x="77962" y="5526365"/>
        <a:ext cx="7997476" cy="144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D75A1-BC01-4B43-B150-EBB73A6B54D2}">
      <dsp:nvSpPr>
        <dsp:cNvPr id="0" name=""/>
        <dsp:cNvSpPr/>
      </dsp:nvSpPr>
      <dsp:spPr>
        <a:xfrm>
          <a:off x="0" y="733418"/>
          <a:ext cx="3000374" cy="18002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Economic Well-being</a:t>
          </a:r>
          <a:endParaRPr lang="en-US" sz="3600" kern="1200" dirty="0"/>
        </a:p>
      </dsp:txBody>
      <dsp:txXfrm>
        <a:off x="0" y="733418"/>
        <a:ext cx="3000374" cy="1800225"/>
      </dsp:txXfrm>
    </dsp:sp>
    <dsp:sp modelId="{5166E762-D10D-4A16-B3CD-547F48C64D45}">
      <dsp:nvSpPr>
        <dsp:cNvPr id="0" name=""/>
        <dsp:cNvSpPr/>
      </dsp:nvSpPr>
      <dsp:spPr>
        <a:xfrm>
          <a:off x="3300412" y="733418"/>
          <a:ext cx="3000374" cy="18002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Education</a:t>
          </a:r>
          <a:endParaRPr lang="en-US" sz="3600" kern="1200" dirty="0"/>
        </a:p>
      </dsp:txBody>
      <dsp:txXfrm>
        <a:off x="3300412" y="733418"/>
        <a:ext cx="3000374" cy="1800225"/>
      </dsp:txXfrm>
    </dsp:sp>
    <dsp:sp modelId="{48D14A0C-9B6F-401F-B819-DFDC06002013}">
      <dsp:nvSpPr>
        <dsp:cNvPr id="0" name=""/>
        <dsp:cNvSpPr/>
      </dsp:nvSpPr>
      <dsp:spPr>
        <a:xfrm>
          <a:off x="6600824" y="733418"/>
          <a:ext cx="3000374" cy="18002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Family &amp; Community</a:t>
          </a:r>
          <a:endParaRPr lang="en-US" sz="3600" kern="1200" dirty="0"/>
        </a:p>
      </dsp:txBody>
      <dsp:txXfrm>
        <a:off x="6600824" y="733418"/>
        <a:ext cx="3000374" cy="1800225"/>
      </dsp:txXfrm>
    </dsp:sp>
    <dsp:sp modelId="{ABB607CE-A53C-420D-91FB-5569D2B4E7C2}">
      <dsp:nvSpPr>
        <dsp:cNvPr id="0" name=""/>
        <dsp:cNvSpPr/>
      </dsp:nvSpPr>
      <dsp:spPr>
        <a:xfrm>
          <a:off x="0" y="2833681"/>
          <a:ext cx="3000374" cy="18002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Health &amp; Nutrition</a:t>
          </a:r>
          <a:endParaRPr lang="en-US" sz="3600" kern="1200" dirty="0"/>
        </a:p>
      </dsp:txBody>
      <dsp:txXfrm>
        <a:off x="0" y="2833681"/>
        <a:ext cx="3000374" cy="1800225"/>
      </dsp:txXfrm>
    </dsp:sp>
    <dsp:sp modelId="{0FFFCAB8-9C55-4CF8-928D-77DD02B5E616}">
      <dsp:nvSpPr>
        <dsp:cNvPr id="0" name=""/>
        <dsp:cNvSpPr/>
      </dsp:nvSpPr>
      <dsp:spPr>
        <a:xfrm>
          <a:off x="3300412" y="2833681"/>
          <a:ext cx="3000374" cy="18002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Safety &amp; Risky Behaviors</a:t>
          </a:r>
          <a:endParaRPr lang="en-US" sz="3600" kern="1200" dirty="0"/>
        </a:p>
      </dsp:txBody>
      <dsp:txXfrm>
        <a:off x="3300412" y="2833681"/>
        <a:ext cx="3000374" cy="1800225"/>
      </dsp:txXfrm>
    </dsp:sp>
    <dsp:sp modelId="{94A6DFE3-83E1-474A-A31A-5F8BF6AFAB80}">
      <dsp:nvSpPr>
        <dsp:cNvPr id="0" name=""/>
        <dsp:cNvSpPr/>
      </dsp:nvSpPr>
      <dsp:spPr>
        <a:xfrm>
          <a:off x="6600824" y="2833681"/>
          <a:ext cx="3000374" cy="18002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Demographics</a:t>
          </a:r>
          <a:endParaRPr lang="en-US" sz="3600" kern="1200" dirty="0"/>
        </a:p>
      </dsp:txBody>
      <dsp:txXfrm>
        <a:off x="6600824" y="2833681"/>
        <a:ext cx="3000374" cy="1800225"/>
      </dsp:txXfrm>
    </dsp:sp>
    <dsp:sp modelId="{C41DC32B-9362-4053-AAB3-D2355BAE73B6}">
      <dsp:nvSpPr>
        <dsp:cNvPr id="0" name=""/>
        <dsp:cNvSpPr/>
      </dsp:nvSpPr>
      <dsp:spPr>
        <a:xfrm>
          <a:off x="3300412" y="4933944"/>
          <a:ext cx="3000374" cy="18002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t>And more!</a:t>
          </a:r>
          <a:endParaRPr lang="en-US" sz="3600" kern="1200" dirty="0"/>
        </a:p>
      </dsp:txBody>
      <dsp:txXfrm>
        <a:off x="3300412" y="4933944"/>
        <a:ext cx="3000374" cy="18002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61C1C-8F20-4AA3-A0F6-D9554F83DDFF}"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021F2-0989-4078-BCF8-160A7C95C78C}" type="slidenum">
              <a:rPr lang="en-US" smtClean="0"/>
              <a:t>‹#›</a:t>
            </a:fld>
            <a:endParaRPr lang="en-US"/>
          </a:p>
        </p:txBody>
      </p:sp>
    </p:spTree>
    <p:extLst>
      <p:ext uri="{BB962C8B-B14F-4D97-AF65-F5344CB8AC3E}">
        <p14:creationId xmlns:p14="http://schemas.microsoft.com/office/powerpoint/2010/main" val="417550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ecf.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aecf.org/work/kids-count" TargetMode="External"/><Relationship Id="rId4" Type="http://schemas.openxmlformats.org/officeDocument/2006/relationships/hyperlink" Target="https://datacenter.kidscount.org/about/state-provider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021F2-0989-4078-BCF8-160A7C95C78C}" type="slidenum">
              <a:rPr lang="en-US" smtClean="0"/>
              <a:t>1</a:t>
            </a:fld>
            <a:endParaRPr lang="en-US"/>
          </a:p>
        </p:txBody>
      </p:sp>
    </p:spTree>
    <p:extLst>
      <p:ext uri="{BB962C8B-B14F-4D97-AF65-F5344CB8AC3E}">
        <p14:creationId xmlns:p14="http://schemas.microsoft.com/office/powerpoint/2010/main" val="329028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wanted to talk a little bit about our Kids Count data products available. As a Kids Count grantee, Every Texan releases a Kids Count Data Book every other year. We released our 2021 data book last year and plan on releasing a 2023 data book early next year.</a:t>
            </a:r>
          </a:p>
          <a:p>
            <a:endParaRPr lang="en-US" dirty="0"/>
          </a:p>
          <a:p>
            <a:r>
              <a:rPr lang="en-US" dirty="0"/>
              <a:t>The 2021 Texas Kids Count data book is a report that looks at how </a:t>
            </a:r>
            <a:r>
              <a:rPr lang="en-US" b="0" i="0" dirty="0">
                <a:solidFill>
                  <a:srgbClr val="FFFFFF"/>
                </a:solidFill>
                <a:effectLst/>
                <a:latin typeface="Roboto" panose="02000000000000000000" pitchFamily="2" charset="0"/>
              </a:rPr>
              <a:t>public policy can improve health equity for all Texas children.</a:t>
            </a:r>
            <a:endParaRPr lang="en-US" dirty="0"/>
          </a:p>
        </p:txBody>
      </p:sp>
      <p:sp>
        <p:nvSpPr>
          <p:cNvPr id="4" name="Slide Number Placeholder 3"/>
          <p:cNvSpPr>
            <a:spLocks noGrp="1"/>
          </p:cNvSpPr>
          <p:nvPr>
            <p:ph type="sldNum" sz="quarter" idx="5"/>
          </p:nvPr>
        </p:nvSpPr>
        <p:spPr/>
        <p:txBody>
          <a:bodyPr/>
          <a:lstStyle/>
          <a:p>
            <a:fld id="{B15021F2-0989-4078-BCF8-160A7C95C78C}" type="slidenum">
              <a:rPr lang="en-US" smtClean="0"/>
              <a:t>10</a:t>
            </a:fld>
            <a:endParaRPr lang="en-US"/>
          </a:p>
        </p:txBody>
      </p:sp>
    </p:spTree>
    <p:extLst>
      <p:ext uri="{BB962C8B-B14F-4D97-AF65-F5344CB8AC3E}">
        <p14:creationId xmlns:p14="http://schemas.microsoft.com/office/powerpoint/2010/main" val="293828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focuses on three main </a:t>
            </a:r>
            <a:r>
              <a:rPr lang="en-US"/>
              <a:t>areas related to </a:t>
            </a:r>
            <a:r>
              <a:rPr lang="en-US" dirty="0"/>
              <a:t>health equity for Texas children: food insecurity, health insurance, and economic opportunity.</a:t>
            </a:r>
          </a:p>
        </p:txBody>
      </p:sp>
      <p:sp>
        <p:nvSpPr>
          <p:cNvPr id="4" name="Slide Number Placeholder 3"/>
          <p:cNvSpPr>
            <a:spLocks noGrp="1"/>
          </p:cNvSpPr>
          <p:nvPr>
            <p:ph type="sldNum" sz="quarter" idx="5"/>
          </p:nvPr>
        </p:nvSpPr>
        <p:spPr/>
        <p:txBody>
          <a:bodyPr/>
          <a:lstStyle/>
          <a:p>
            <a:fld id="{B15021F2-0989-4078-BCF8-160A7C95C78C}" type="slidenum">
              <a:rPr lang="en-US" smtClean="0"/>
              <a:t>11</a:t>
            </a:fld>
            <a:endParaRPr lang="en-US"/>
          </a:p>
        </p:txBody>
      </p:sp>
    </p:spTree>
    <p:extLst>
      <p:ext uri="{BB962C8B-B14F-4D97-AF65-F5344CB8AC3E}">
        <p14:creationId xmlns:p14="http://schemas.microsoft.com/office/powerpoint/2010/main" val="63432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 our dashboard, you can find interactive data for your county</a:t>
            </a:r>
            <a:r>
              <a:rPr lang="en-US" dirty="0"/>
              <a:t>, disaggregated by race and ethnicity </a:t>
            </a:r>
          </a:p>
          <a:p>
            <a:endParaRPr lang="en-US" dirty="0"/>
          </a:p>
        </p:txBody>
      </p:sp>
      <p:sp>
        <p:nvSpPr>
          <p:cNvPr id="4" name="Slide Number Placeholder 3"/>
          <p:cNvSpPr>
            <a:spLocks noGrp="1"/>
          </p:cNvSpPr>
          <p:nvPr>
            <p:ph type="sldNum" sz="quarter" idx="5"/>
          </p:nvPr>
        </p:nvSpPr>
        <p:spPr/>
        <p:txBody>
          <a:bodyPr/>
          <a:lstStyle/>
          <a:p>
            <a:fld id="{B15021F2-0989-4078-BCF8-160A7C95C78C}" type="slidenum">
              <a:rPr lang="en-US" smtClean="0"/>
              <a:t>17</a:t>
            </a:fld>
            <a:endParaRPr lang="en-US"/>
          </a:p>
        </p:txBody>
      </p:sp>
    </p:spTree>
    <p:extLst>
      <p:ext uri="{BB962C8B-B14F-4D97-AF65-F5344CB8AC3E}">
        <p14:creationId xmlns:p14="http://schemas.microsoft.com/office/powerpoint/2010/main" val="87411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this information and more can be found on our interactive data report online.</a:t>
            </a:r>
          </a:p>
          <a:p>
            <a:endParaRPr lang="en-US" dirty="0"/>
          </a:p>
        </p:txBody>
      </p:sp>
      <p:sp>
        <p:nvSpPr>
          <p:cNvPr id="4" name="Slide Number Placeholder 3"/>
          <p:cNvSpPr>
            <a:spLocks noGrp="1"/>
          </p:cNvSpPr>
          <p:nvPr>
            <p:ph type="sldNum" sz="quarter" idx="5"/>
          </p:nvPr>
        </p:nvSpPr>
        <p:spPr/>
        <p:txBody>
          <a:bodyPr/>
          <a:lstStyle/>
          <a:p>
            <a:fld id="{B15021F2-0989-4078-BCF8-160A7C95C78C}" type="slidenum">
              <a:rPr lang="en-US" smtClean="0"/>
              <a:t>18</a:t>
            </a:fld>
            <a:endParaRPr lang="en-US"/>
          </a:p>
        </p:txBody>
      </p:sp>
    </p:spTree>
    <p:extLst>
      <p:ext uri="{BB962C8B-B14F-4D97-AF65-F5344CB8AC3E}">
        <p14:creationId xmlns:p14="http://schemas.microsoft.com/office/powerpoint/2010/main" val="273792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public policy, social justice nonprofit based in Austin, TX. We work to strengthen public policy to expand opportunities and equity for Texans of all backgrounds. </a:t>
            </a:r>
          </a:p>
          <a:p>
            <a:endParaRPr lang="en-US" dirty="0"/>
          </a:p>
          <a:p>
            <a:r>
              <a:rPr lang="en-US" dirty="0"/>
              <a:t>We firmly believe that social justice requires public policy.</a:t>
            </a:r>
          </a:p>
        </p:txBody>
      </p:sp>
      <p:sp>
        <p:nvSpPr>
          <p:cNvPr id="4" name="Slide Number Placeholder 3"/>
          <p:cNvSpPr>
            <a:spLocks noGrp="1"/>
          </p:cNvSpPr>
          <p:nvPr>
            <p:ph type="sldNum" sz="quarter" idx="5"/>
          </p:nvPr>
        </p:nvSpPr>
        <p:spPr/>
        <p:txBody>
          <a:bodyPr/>
          <a:lstStyle/>
          <a:p>
            <a:fld id="{B15021F2-0989-4078-BCF8-160A7C95C78C}" type="slidenum">
              <a:rPr lang="en-US" smtClean="0"/>
              <a:t>2</a:t>
            </a:fld>
            <a:endParaRPr lang="en-US"/>
          </a:p>
        </p:txBody>
      </p:sp>
    </p:spTree>
    <p:extLst>
      <p:ext uri="{BB962C8B-B14F-4D97-AF65-F5344CB8AC3E}">
        <p14:creationId xmlns:p14="http://schemas.microsoft.com/office/powerpoint/2010/main" val="345905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i="0" dirty="0">
                <a:solidFill>
                  <a:srgbClr val="6C6861"/>
                </a:solidFill>
                <a:effectLst/>
                <a:latin typeface="Roboto" panose="02000000000000000000" pitchFamily="2" charset="0"/>
              </a:rPr>
              <a:t>Here is a chart showing how we work as an organization.</a:t>
            </a:r>
          </a:p>
        </p:txBody>
      </p:sp>
      <p:sp>
        <p:nvSpPr>
          <p:cNvPr id="4" name="Slide Number Placeholder 3"/>
          <p:cNvSpPr>
            <a:spLocks noGrp="1"/>
          </p:cNvSpPr>
          <p:nvPr>
            <p:ph type="sldNum" sz="quarter" idx="5"/>
          </p:nvPr>
        </p:nvSpPr>
        <p:spPr/>
        <p:txBody>
          <a:bodyPr/>
          <a:lstStyle/>
          <a:p>
            <a:fld id="{B15021F2-0989-4078-BCF8-160A7C95C78C}" type="slidenum">
              <a:rPr lang="en-US" smtClean="0"/>
              <a:t>3</a:t>
            </a:fld>
            <a:endParaRPr lang="en-US"/>
          </a:p>
        </p:txBody>
      </p:sp>
    </p:spTree>
    <p:extLst>
      <p:ext uri="{BB962C8B-B14F-4D97-AF65-F5344CB8AC3E}">
        <p14:creationId xmlns:p14="http://schemas.microsoft.com/office/powerpoint/2010/main" val="145925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i="0" dirty="0">
                <a:solidFill>
                  <a:srgbClr val="6C6861"/>
                </a:solidFill>
                <a:effectLst/>
                <a:latin typeface="Roboto" panose="02000000000000000000" pitchFamily="2" charset="0"/>
              </a:rPr>
              <a:t>Here are our main policy focus areas. We look at health care, food security, education, jobs &amp; financial security, budget &amp; taxes, and equity &amp; inequality.</a:t>
            </a:r>
          </a:p>
          <a:p>
            <a:pPr marL="0" indent="0">
              <a:buFontTx/>
              <a:buNone/>
            </a:pPr>
            <a:endParaRPr lang="en-US" b="0" i="0" dirty="0">
              <a:solidFill>
                <a:srgbClr val="6C6861"/>
              </a:solidFill>
              <a:effectLst/>
              <a:latin typeface="Roboto" panose="02000000000000000000" pitchFamily="2" charset="0"/>
            </a:endParaRPr>
          </a:p>
          <a:p>
            <a:pPr marL="0" indent="0">
              <a:buFontTx/>
              <a:buNone/>
            </a:pPr>
            <a:r>
              <a:rPr lang="en-US" b="0" i="0" dirty="0">
                <a:solidFill>
                  <a:srgbClr val="6C6861"/>
                </a:solidFill>
                <a:effectLst/>
                <a:latin typeface="Roboto" panose="02000000000000000000" pitchFamily="2" charset="0"/>
              </a:rPr>
              <a:t>If you are interested in learning more about our work in these areas, please check out our website at everytexan.org</a:t>
            </a:r>
          </a:p>
          <a:p>
            <a:pPr marL="171450" indent="-171450">
              <a:buFontTx/>
              <a:buChar char="-"/>
            </a:pPr>
            <a:endParaRPr lang="en-US" b="0" i="0" dirty="0">
              <a:solidFill>
                <a:srgbClr val="6C6861"/>
              </a:solidFill>
              <a:effectLst/>
              <a:latin typeface="Roboto" panose="02000000000000000000" pitchFamily="2" charset="0"/>
            </a:endParaRPr>
          </a:p>
          <a:p>
            <a:pPr marL="171450" indent="-171450">
              <a:buFontTx/>
              <a:buChar char="-"/>
            </a:pPr>
            <a:r>
              <a:rPr lang="en-US" b="0" i="0" dirty="0">
                <a:solidFill>
                  <a:srgbClr val="6C6861"/>
                </a:solidFill>
                <a:effectLst/>
                <a:latin typeface="Roboto" panose="02000000000000000000" pitchFamily="2" charset="0"/>
              </a:rPr>
              <a:t>Access to quality, affordable health care for every Texan: health insurance coverage, family planning and women’s health, immigrant access, affordability &amp; medical debt</a:t>
            </a:r>
          </a:p>
          <a:p>
            <a:pPr marL="171450" indent="-171450">
              <a:buFontTx/>
              <a:buChar char="-"/>
            </a:pPr>
            <a:r>
              <a:rPr lang="en-US" b="0" i="0" dirty="0">
                <a:solidFill>
                  <a:srgbClr val="6C6861"/>
                </a:solidFill>
                <a:effectLst/>
                <a:latin typeface="Roboto" panose="02000000000000000000" pitchFamily="2" charset="0"/>
              </a:rPr>
              <a:t>We are dedicated to achieving food security for every Texan: food assistance, SNAP, school meals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6C6861"/>
                </a:solidFill>
                <a:effectLst/>
                <a:latin typeface="Roboto" panose="02000000000000000000" pitchFamily="2" charset="0"/>
              </a:rPr>
              <a:t>Education: </a:t>
            </a:r>
            <a:r>
              <a:rPr lang="en-US" b="0" i="0" dirty="0">
                <a:solidFill>
                  <a:srgbClr val="DC582A"/>
                </a:solidFill>
                <a:effectLst/>
                <a:latin typeface="Noto Serif" panose="02020600060500020200" pitchFamily="18" charset="0"/>
              </a:rPr>
              <a:t>Early Childhood &amp; Pre-K, K-12 Public Education, Higher Education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DC582A"/>
                </a:solidFill>
                <a:effectLst/>
                <a:latin typeface="Noto Serif" panose="02020600060500020200" pitchFamily="18" charset="0"/>
              </a:rPr>
              <a:t>Job and financial security: Fair Wages, Paid Sick Days, Kids Living with Relatives, Cash Assistance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6C6861"/>
                </a:solidFill>
                <a:effectLst/>
                <a:latin typeface="Roboto" panose="02000000000000000000" pitchFamily="2" charset="0"/>
              </a:rPr>
              <a:t>Budget and Taxes: </a:t>
            </a:r>
            <a:r>
              <a:rPr lang="en-US" b="0" i="0" dirty="0">
                <a:solidFill>
                  <a:srgbClr val="DC582A"/>
                </a:solidFill>
                <a:effectLst/>
                <a:latin typeface="Noto Serif" panose="02020600060500020200" pitchFamily="18" charset="0"/>
              </a:rPr>
              <a:t>Federal Budget &amp; Taxes, Where the Money Comes From, Where the Money Goes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6C6861"/>
                </a:solidFill>
                <a:effectLst/>
                <a:latin typeface="Roboto" panose="02000000000000000000" pitchFamily="2" charset="0"/>
              </a:rPr>
              <a:t>Equity and Inequality: Focus on issues that impact </a:t>
            </a:r>
            <a:r>
              <a:rPr lang="en-US" b="0" i="0" dirty="0">
                <a:solidFill>
                  <a:srgbClr val="DC582A"/>
                </a:solidFill>
                <a:effectLst/>
                <a:latin typeface="Noto Serif" panose="02020600060500020200" pitchFamily="18" charset="0"/>
              </a:rPr>
              <a:t>People of Color &amp; Race Equity, Immigrants, Women &amp; Gender Equality, Children, Low-Income Texans</a:t>
            </a:r>
            <a:endParaRPr lang="en-US" b="0" i="0" dirty="0">
              <a:solidFill>
                <a:srgbClr val="6C6861"/>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B15021F2-0989-4078-BCF8-160A7C95C78C}" type="slidenum">
              <a:rPr lang="en-US" smtClean="0"/>
              <a:t>4</a:t>
            </a:fld>
            <a:endParaRPr lang="en-US"/>
          </a:p>
        </p:txBody>
      </p:sp>
    </p:spTree>
    <p:extLst>
      <p:ext uri="{BB962C8B-B14F-4D97-AF65-F5344CB8AC3E}">
        <p14:creationId xmlns:p14="http://schemas.microsoft.com/office/powerpoint/2010/main" val="136729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6C6861"/>
                </a:solidFill>
                <a:effectLst/>
                <a:latin typeface="Roboto" panose="02000000000000000000" pitchFamily="2" charset="0"/>
              </a:rPr>
              <a:t>Project funded by the Annie E. Casey Foundation. </a:t>
            </a:r>
            <a:r>
              <a:rPr lang="en-US" b="0" i="0" u="none" strike="noStrike" dirty="0">
                <a:solidFill>
                  <a:srgbClr val="276492"/>
                </a:solidFill>
                <a:effectLst/>
                <a:latin typeface="Trebuchet MS" panose="020B0603020202020204" pitchFamily="34" charset="0"/>
                <a:hlinkClick r:id="rId3" tooltip="The Annie E. Casey Foundation"/>
              </a:rPr>
              <a:t>The Annie E. Casey Foundation</a:t>
            </a:r>
            <a:r>
              <a:rPr lang="en-US" b="0" i="0" dirty="0">
                <a:effectLst/>
                <a:latin typeface="Trebuchet MS" panose="020B0603020202020204" pitchFamily="34" charset="0"/>
              </a:rPr>
              <a:t> funds a nationwide network of state-level KIDS COUNT</a:t>
            </a:r>
            <a:r>
              <a:rPr lang="en-US" b="0" i="0" baseline="30000" dirty="0">
                <a:effectLst/>
                <a:latin typeface="Trebuchet MS" panose="020B0603020202020204" pitchFamily="34" charset="0"/>
              </a:rPr>
              <a:t>®</a:t>
            </a:r>
            <a:r>
              <a:rPr lang="en-US" b="0" i="0" dirty="0">
                <a:effectLst/>
                <a:latin typeface="Trebuchet MS" panose="020B0603020202020204" pitchFamily="34" charset="0"/>
              </a:rPr>
              <a:t> grantees to track the well-being of children in the United States. </a:t>
            </a:r>
          </a:p>
          <a:p>
            <a:pPr algn="l"/>
            <a:endParaRPr lang="en-US" b="0" i="0" dirty="0">
              <a:solidFill>
                <a:srgbClr val="6C6861"/>
              </a:solidFill>
              <a:effectLst/>
              <a:latin typeface="Trebuchet MS" panose="020B0603020202020204" pitchFamily="34" charset="0"/>
            </a:endParaRPr>
          </a:p>
          <a:p>
            <a:pPr algn="l"/>
            <a:r>
              <a:rPr lang="en-US" b="0" i="0" dirty="0">
                <a:effectLst/>
                <a:latin typeface="Trebuchet MS" panose="020B0603020202020204" pitchFamily="34" charset="0"/>
              </a:rPr>
              <a:t>By providing high-quality data and trend analysis through its KIDS COUNT Data Center, the Foundation seeks to enrich local, state and national discussions concerning ways to secure better futures for all children — and to raise the visibility of children's issues through a nonpartisan, evidence-based lens.</a:t>
            </a:r>
          </a:p>
          <a:p>
            <a:pPr algn="l"/>
            <a:endParaRPr lang="en-US" b="0" i="0" dirty="0">
              <a:solidFill>
                <a:srgbClr val="6C6861"/>
              </a:solidFill>
              <a:effectLst/>
              <a:latin typeface="Trebuchet MS" panose="020B0603020202020204" pitchFamily="34" charset="0"/>
            </a:endParaRPr>
          </a:p>
          <a:p>
            <a:pPr algn="l"/>
            <a:r>
              <a:rPr lang="en-US" b="0" i="0" dirty="0">
                <a:effectLst/>
                <a:latin typeface="Trebuchet MS" panose="020B0603020202020204" pitchFamily="34" charset="0"/>
              </a:rPr>
              <a:t>In addition to including data from the most trusted national resources, the KIDS COUNT Data Center draws from more than 50 </a:t>
            </a:r>
            <a:r>
              <a:rPr lang="en-US" b="0" i="0" u="none" strike="noStrike" dirty="0">
                <a:solidFill>
                  <a:srgbClr val="276492"/>
                </a:solidFill>
                <a:effectLst/>
                <a:latin typeface="Trebuchet MS" panose="020B0603020202020204" pitchFamily="34" charset="0"/>
                <a:hlinkClick r:id="rId4"/>
              </a:rPr>
              <a:t>KIDS COUNT state organizations</a:t>
            </a:r>
            <a:r>
              <a:rPr lang="en-US" b="0" i="0" dirty="0">
                <a:effectLst/>
                <a:latin typeface="Trebuchet MS" panose="020B0603020202020204" pitchFamily="34" charset="0"/>
              </a:rPr>
              <a:t> that provide state and local data, as well as publications providing insights into trends affecting child and family well-being.</a:t>
            </a:r>
          </a:p>
          <a:p>
            <a:pPr algn="l"/>
            <a:endParaRPr lang="en-US" b="0" i="0" dirty="0">
              <a:solidFill>
                <a:srgbClr val="6C6861"/>
              </a:solidFill>
              <a:effectLst/>
              <a:latin typeface="Trebuchet MS" panose="020B0603020202020204" pitchFamily="34" charset="0"/>
            </a:endParaRPr>
          </a:p>
          <a:p>
            <a:pPr algn="l"/>
            <a:r>
              <a:rPr lang="en-US" b="0" i="0" dirty="0">
                <a:effectLst/>
                <a:latin typeface="Trebuchet MS" panose="020B0603020202020204" pitchFamily="34" charset="0"/>
              </a:rPr>
              <a:t>Through </a:t>
            </a:r>
            <a:r>
              <a:rPr lang="en-US" b="0" i="0" u="none" strike="noStrike" dirty="0">
                <a:solidFill>
                  <a:srgbClr val="276492"/>
                </a:solidFill>
                <a:effectLst/>
                <a:latin typeface="Trebuchet MS" panose="020B0603020202020204" pitchFamily="34" charset="0"/>
                <a:hlinkClick r:id="rId5"/>
              </a:rPr>
              <a:t>KIDS COUNT</a:t>
            </a:r>
            <a:r>
              <a:rPr lang="en-US" b="0" i="0" dirty="0">
                <a:effectLst/>
                <a:latin typeface="Trebuchet MS" panose="020B0603020202020204" pitchFamily="34" charset="0"/>
              </a:rPr>
              <a:t>, the Foundation develops and distributes reports on important well-being issues. Much of the data from these nationally recognized publications, including the </a:t>
            </a:r>
            <a:r>
              <a:rPr lang="en-US" b="0" i="1" dirty="0">
                <a:effectLst/>
                <a:latin typeface="Trebuchet MS" panose="020B0603020202020204" pitchFamily="34" charset="0"/>
              </a:rPr>
              <a:t>KIDS COUNT Data Book</a:t>
            </a:r>
            <a:r>
              <a:rPr lang="en-US" b="0" i="0" dirty="0">
                <a:effectLst/>
                <a:latin typeface="Trebuchet MS" panose="020B0603020202020204" pitchFamily="34" charset="0"/>
              </a:rPr>
              <a:t>, are featured on the KIDS COUNT Data Center.</a:t>
            </a:r>
          </a:p>
          <a:p>
            <a:pPr algn="l"/>
            <a:endParaRPr lang="en-US" b="0" i="0" dirty="0">
              <a:effectLst/>
              <a:latin typeface="Trebuchet MS" panose="020B0603020202020204" pitchFamily="34" charset="0"/>
            </a:endParaRPr>
          </a:p>
          <a:p>
            <a:pPr algn="l"/>
            <a:r>
              <a:rPr lang="en-US" b="0" i="0" dirty="0">
                <a:effectLst/>
                <a:latin typeface="Trebuchet MS" panose="020B0603020202020204" pitchFamily="34" charset="0"/>
              </a:rPr>
              <a:t>You can explore the Kids Count Data Center at datacenter.kidscount.org. We’ll actually get to explore it a bit together a little later in the presentation.</a:t>
            </a:r>
          </a:p>
        </p:txBody>
      </p:sp>
      <p:sp>
        <p:nvSpPr>
          <p:cNvPr id="4" name="Slide Number Placeholder 3"/>
          <p:cNvSpPr>
            <a:spLocks noGrp="1"/>
          </p:cNvSpPr>
          <p:nvPr>
            <p:ph type="sldNum" sz="quarter" idx="5"/>
          </p:nvPr>
        </p:nvSpPr>
        <p:spPr/>
        <p:txBody>
          <a:bodyPr/>
          <a:lstStyle/>
          <a:p>
            <a:fld id="{B15021F2-0989-4078-BCF8-160A7C95C78C}" type="slidenum">
              <a:rPr lang="en-US" smtClean="0"/>
              <a:t>5</a:t>
            </a:fld>
            <a:endParaRPr lang="en-US"/>
          </a:p>
        </p:txBody>
      </p:sp>
    </p:spTree>
    <p:extLst>
      <p:ext uri="{BB962C8B-B14F-4D97-AF65-F5344CB8AC3E}">
        <p14:creationId xmlns:p14="http://schemas.microsoft.com/office/powerpoint/2010/main" val="49547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I’m here to talk specifically about Texas Kids 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6C686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6C6861"/>
                </a:solidFill>
                <a:effectLst/>
                <a:latin typeface="Roboto" panose="02000000000000000000" pitchFamily="2" charset="0"/>
              </a:rPr>
              <a:t>Right here you’ll see a screenshot of the home page of the TX Kids Count Data Center, we’ll get into that more in a few minutes. First, I want to talk about how Kids Count data can be </a:t>
            </a:r>
            <a:r>
              <a:rPr lang="en-US" sz="1100" b="0" i="0">
                <a:solidFill>
                  <a:srgbClr val="6C6861"/>
                </a:solidFill>
                <a:effectLst/>
                <a:latin typeface="Roboto" panose="02000000000000000000" pitchFamily="2" charset="0"/>
              </a:rPr>
              <a:t>used.</a:t>
            </a:r>
            <a:endParaRPr lang="en-US" sz="1100" b="0" i="0" dirty="0">
              <a:solidFill>
                <a:srgbClr val="6C6861"/>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15021F2-0989-4078-BCF8-160A7C95C78C}" type="slidenum">
              <a:rPr lang="en-US" smtClean="0"/>
              <a:t>6</a:t>
            </a:fld>
            <a:endParaRPr lang="en-US"/>
          </a:p>
        </p:txBody>
      </p:sp>
    </p:spTree>
    <p:extLst>
      <p:ext uri="{BB962C8B-B14F-4D97-AF65-F5344CB8AC3E}">
        <p14:creationId xmlns:p14="http://schemas.microsoft.com/office/powerpoint/2010/main" val="10462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Trebuchet MS" panose="020B0603020202020204" pitchFamily="34" charset="0"/>
              </a:rPr>
              <a:t>Texas KIDS COUNT</a:t>
            </a:r>
            <a:r>
              <a:rPr lang="en-US" sz="1800" b="0" i="0" baseline="30000" dirty="0">
                <a:effectLst/>
                <a:latin typeface="Trebuchet MS" panose="020B0603020202020204" pitchFamily="34" charset="0"/>
              </a:rPr>
              <a:t>®</a:t>
            </a:r>
            <a:r>
              <a:rPr lang="en-US" sz="1800" b="0" i="0" dirty="0">
                <a:effectLst/>
                <a:latin typeface="Trebuchet MS" panose="020B0603020202020204" pitchFamily="34" charset="0"/>
              </a:rPr>
              <a:t> collects and reports credible data that is featured on the Texas KIDS COUNT Data Center. With these data, Every Texan provides policy analysis based on evidence and shines a spotlight on pressing issues in order to improve programs and policies for children and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6C6861"/>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6C6861"/>
                </a:solidFill>
                <a:effectLst/>
                <a:latin typeface="Roboto" panose="02000000000000000000" pitchFamily="2" charset="0"/>
              </a:rPr>
              <a:t>The Texas KIDS COUNT Data Center shows how children in Texas are faring on over 70 different measures of child well-being. So, how can Kids Count data be used? With this data, you can observe changes over time, create maps and graphs, compare your location to others, and obtain data for grant proposals or projects from trusted data sources.</a:t>
            </a:r>
          </a:p>
          <a:p>
            <a:endParaRPr lang="en-US" dirty="0"/>
          </a:p>
        </p:txBody>
      </p:sp>
      <p:sp>
        <p:nvSpPr>
          <p:cNvPr id="4" name="Slide Number Placeholder 3"/>
          <p:cNvSpPr>
            <a:spLocks noGrp="1"/>
          </p:cNvSpPr>
          <p:nvPr>
            <p:ph type="sldNum" sz="quarter" idx="5"/>
          </p:nvPr>
        </p:nvSpPr>
        <p:spPr/>
        <p:txBody>
          <a:bodyPr/>
          <a:lstStyle/>
          <a:p>
            <a:fld id="{B15021F2-0989-4078-BCF8-160A7C95C78C}" type="slidenum">
              <a:rPr lang="en-US" smtClean="0"/>
              <a:t>7</a:t>
            </a:fld>
            <a:endParaRPr lang="en-US"/>
          </a:p>
        </p:txBody>
      </p:sp>
    </p:spTree>
    <p:extLst>
      <p:ext uri="{BB962C8B-B14F-4D97-AF65-F5344CB8AC3E}">
        <p14:creationId xmlns:p14="http://schemas.microsoft.com/office/powerpoint/2010/main" val="337823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want to talk a little bit about the indicators available. Like I said, there are over 70 measures of child well being, and they can fit into a few main focus areas.</a:t>
            </a:r>
          </a:p>
          <a:p>
            <a:endParaRPr lang="en-US" b="1" dirty="0"/>
          </a:p>
          <a:p>
            <a:r>
              <a:rPr lang="en-US" b="1" dirty="0"/>
              <a:t>Economic wellbeing</a:t>
            </a:r>
          </a:p>
          <a:p>
            <a:r>
              <a:rPr lang="en-US" dirty="0"/>
              <a:t>- Employment and income: median income of households, unemployment, children with parents in the labor force</a:t>
            </a:r>
          </a:p>
          <a:p>
            <a:r>
              <a:rPr lang="en-US" dirty="0"/>
              <a:t>- Public assistance: such as TANF, SSI, WIC, SNAP</a:t>
            </a:r>
          </a:p>
          <a:p>
            <a:r>
              <a:rPr lang="en-US" dirty="0"/>
              <a:t>- Housing: children living in households that are owned, children living in households with a high housing cost burden, children living in crowded housing, household’s confidence in ability to pay rent or mortgage payments</a:t>
            </a:r>
          </a:p>
          <a:p>
            <a:pPr marL="171450" indent="-171450">
              <a:buFontTx/>
              <a:buChar char="-"/>
            </a:pPr>
            <a:r>
              <a:rPr lang="en-US" dirty="0"/>
              <a:t>Poverty</a:t>
            </a:r>
          </a:p>
          <a:p>
            <a:pPr marL="171450" indent="-171450">
              <a:buFontTx/>
              <a:buChar char="-"/>
            </a:pPr>
            <a:endParaRPr lang="en-US" dirty="0"/>
          </a:p>
          <a:p>
            <a:pPr marL="0" indent="0">
              <a:buFontTx/>
              <a:buNone/>
            </a:pPr>
            <a:r>
              <a:rPr lang="en-US" b="1" dirty="0"/>
              <a:t>Education</a:t>
            </a:r>
          </a:p>
          <a:p>
            <a:r>
              <a:rPr lang="en-US" dirty="0"/>
              <a:t>- Early childhood: subsidized childcare, public pre-K, Head Start</a:t>
            </a:r>
          </a:p>
          <a:p>
            <a:r>
              <a:rPr lang="en-US" dirty="0"/>
              <a:t>- School-age: public school enrollment, high school graduation and dropout</a:t>
            </a:r>
          </a:p>
          <a:p>
            <a:r>
              <a:rPr lang="en-US" dirty="0"/>
              <a:t>- Young adults: college completion, educational attainment</a:t>
            </a:r>
          </a:p>
          <a:p>
            <a:r>
              <a:rPr lang="en-US" dirty="0"/>
              <a:t>- Test scores</a:t>
            </a:r>
          </a:p>
          <a:p>
            <a:pPr marL="0" indent="0">
              <a:buFontTx/>
              <a:buNone/>
            </a:pPr>
            <a:endParaRPr lang="en-US" dirty="0"/>
          </a:p>
          <a:p>
            <a:pPr marL="0" indent="0">
              <a:buFontTx/>
              <a:buNone/>
            </a:pPr>
            <a:r>
              <a:rPr lang="en-US" b="1" dirty="0"/>
              <a:t>Family &amp; Community</a:t>
            </a:r>
          </a:p>
          <a:p>
            <a:r>
              <a:rPr lang="en-US" dirty="0"/>
              <a:t>- Community environment: children living in areas of concentrated poverty, children who speak a language other than English at home</a:t>
            </a:r>
          </a:p>
          <a:p>
            <a:r>
              <a:rPr lang="en-US" dirty="0"/>
              <a:t>- Family structure: household type, children living in single-parent households, children living with other relatives, </a:t>
            </a:r>
          </a:p>
          <a:p>
            <a:pPr marL="0" indent="0">
              <a:buFontTx/>
              <a:buNone/>
            </a:pPr>
            <a:endParaRPr lang="en-US" dirty="0"/>
          </a:p>
          <a:p>
            <a:pPr marL="0" indent="0">
              <a:buFontTx/>
              <a:buNone/>
            </a:pPr>
            <a:r>
              <a:rPr lang="en-US" b="1" dirty="0"/>
              <a:t>Health &amp; Nutrition</a:t>
            </a:r>
          </a:p>
          <a:p>
            <a:r>
              <a:rPr lang="en-US" dirty="0"/>
              <a:t>- Birth outcomes: low birthweight, preterm births, infant mortality, teen births</a:t>
            </a:r>
          </a:p>
          <a:p>
            <a:r>
              <a:rPr lang="en-US" dirty="0"/>
              <a:t>- Health insurance: Medicaid enrollment, Children’s Health Insurance program, uninsured children</a:t>
            </a:r>
          </a:p>
          <a:p>
            <a:r>
              <a:rPr lang="en-US" dirty="0"/>
              <a:t>- Vital statistics: total live births, child deaths, teen deaths</a:t>
            </a:r>
          </a:p>
          <a:p>
            <a:r>
              <a:rPr lang="en-US" dirty="0"/>
              <a:t>- Dental health: </a:t>
            </a:r>
            <a:r>
              <a:rPr lang="en-US" b="0" i="0" dirty="0">
                <a:solidFill>
                  <a:srgbClr val="636363"/>
                </a:solidFill>
                <a:effectLst/>
                <a:latin typeface="Trebuchet MS" panose="020B0603020202020204" pitchFamily="34" charset="0"/>
              </a:rPr>
              <a:t>Children who have received preventive dental care in the past year, Children whose teeth are in excellent or very good condition</a:t>
            </a:r>
          </a:p>
          <a:p>
            <a:r>
              <a:rPr lang="en-US" b="0" i="0" dirty="0">
                <a:solidFill>
                  <a:srgbClr val="636363"/>
                </a:solidFill>
                <a:effectLst/>
                <a:latin typeface="Trebuchet MS" panose="020B0603020202020204" pitchFamily="34" charset="0"/>
              </a:rPr>
              <a:t>- Mental health: Children who have emotional, behavioral, or developmental conditions, anxiety, depression</a:t>
            </a:r>
          </a:p>
          <a:p>
            <a:pPr marL="171450" indent="-171450">
              <a:buFontTx/>
              <a:buChar char="-"/>
            </a:pPr>
            <a:r>
              <a:rPr lang="en-US" b="0" i="0" dirty="0">
                <a:solidFill>
                  <a:srgbClr val="636363"/>
                </a:solidFill>
                <a:effectLst/>
                <a:latin typeface="Trebuchet MS" panose="020B0603020202020204" pitchFamily="34" charset="0"/>
              </a:rPr>
              <a:t>Nutrition: school meals, nutrition programs, food insecurity</a:t>
            </a:r>
          </a:p>
          <a:p>
            <a:pPr marL="171450" indent="-171450">
              <a:buFontTx/>
              <a:buChar char="-"/>
            </a:pPr>
            <a:endParaRPr lang="en-US" b="0" i="0" dirty="0">
              <a:solidFill>
                <a:srgbClr val="636363"/>
              </a:solidFill>
              <a:effectLst/>
              <a:latin typeface="Trebuchet MS" panose="020B0603020202020204" pitchFamily="34" charset="0"/>
            </a:endParaRPr>
          </a:p>
          <a:p>
            <a:pPr marL="0" indent="0">
              <a:buFontTx/>
              <a:buNone/>
            </a:pPr>
            <a:r>
              <a:rPr lang="en-US" b="1" i="0" dirty="0">
                <a:solidFill>
                  <a:srgbClr val="636363"/>
                </a:solidFill>
                <a:effectLst/>
                <a:latin typeface="Trebuchet MS" panose="020B0603020202020204" pitchFamily="34" charset="0"/>
              </a:rPr>
              <a:t>Safety &amp; risky behaviors</a:t>
            </a:r>
          </a:p>
          <a:p>
            <a:r>
              <a:rPr lang="en-US" b="0" i="0" dirty="0">
                <a:solidFill>
                  <a:srgbClr val="636363"/>
                </a:solidFill>
                <a:effectLst/>
                <a:latin typeface="Trebuchet MS" panose="020B0603020202020204" pitchFamily="34" charset="0"/>
              </a:rPr>
              <a:t>- </a:t>
            </a:r>
            <a:r>
              <a:rPr lang="en-US" dirty="0"/>
              <a:t>Juvenile justice: juvenile violent crime arrests, youth residing in juvenile detention, correctional, or residential facilities</a:t>
            </a:r>
          </a:p>
          <a:p>
            <a:r>
              <a:rPr lang="en-US" dirty="0"/>
              <a:t>- Out of home placement: foster care</a:t>
            </a:r>
          </a:p>
          <a:p>
            <a:pPr marL="0" indent="0">
              <a:buFontTx/>
              <a:buNone/>
            </a:pPr>
            <a:endParaRPr lang="en-US" dirty="0"/>
          </a:p>
          <a:p>
            <a:pPr marL="0" indent="0">
              <a:buFontTx/>
              <a:buNone/>
            </a:pPr>
            <a:endParaRPr lang="en-US" dirty="0"/>
          </a:p>
          <a:p>
            <a:pPr marL="0" indent="0">
              <a:buFontTx/>
              <a:buNone/>
            </a:pPr>
            <a:r>
              <a:rPr lang="en-US" b="1" dirty="0"/>
              <a:t>Demographics</a:t>
            </a:r>
          </a:p>
          <a:p>
            <a:pPr marL="0" indent="0">
              <a:buFontTx/>
              <a:buNone/>
            </a:pPr>
            <a:r>
              <a:rPr lang="en-US" dirty="0"/>
              <a:t>- Of course we look at demographics.  Many of the indicators I mentioned already are disaggregated by demographics data such as race and ethnicity.</a:t>
            </a:r>
          </a:p>
          <a:p>
            <a:endParaRPr lang="en-US" dirty="0"/>
          </a:p>
        </p:txBody>
      </p:sp>
      <p:sp>
        <p:nvSpPr>
          <p:cNvPr id="4" name="Slide Number Placeholder 3"/>
          <p:cNvSpPr>
            <a:spLocks noGrp="1"/>
          </p:cNvSpPr>
          <p:nvPr>
            <p:ph type="sldNum" sz="quarter" idx="5"/>
          </p:nvPr>
        </p:nvSpPr>
        <p:spPr/>
        <p:txBody>
          <a:bodyPr/>
          <a:lstStyle/>
          <a:p>
            <a:fld id="{B15021F2-0989-4078-BCF8-160A7C95C78C}" type="slidenum">
              <a:rPr lang="en-US" smtClean="0"/>
              <a:t>8</a:t>
            </a:fld>
            <a:endParaRPr lang="en-US"/>
          </a:p>
        </p:txBody>
      </p:sp>
    </p:spTree>
    <p:extLst>
      <p:ext uri="{BB962C8B-B14F-4D97-AF65-F5344CB8AC3E}">
        <p14:creationId xmlns:p14="http://schemas.microsoft.com/office/powerpoint/2010/main" val="274593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listened to me talk all about the data available, let’s explore the data center!</a:t>
            </a:r>
          </a:p>
        </p:txBody>
      </p:sp>
      <p:sp>
        <p:nvSpPr>
          <p:cNvPr id="4" name="Slide Number Placeholder 3"/>
          <p:cNvSpPr>
            <a:spLocks noGrp="1"/>
          </p:cNvSpPr>
          <p:nvPr>
            <p:ph type="sldNum" sz="quarter" idx="5"/>
          </p:nvPr>
        </p:nvSpPr>
        <p:spPr/>
        <p:txBody>
          <a:bodyPr/>
          <a:lstStyle/>
          <a:p>
            <a:fld id="{B15021F2-0989-4078-BCF8-160A7C95C78C}" type="slidenum">
              <a:rPr lang="en-US" smtClean="0"/>
              <a:t>9</a:t>
            </a:fld>
            <a:endParaRPr lang="en-US"/>
          </a:p>
        </p:txBody>
      </p:sp>
    </p:spTree>
    <p:extLst>
      <p:ext uri="{BB962C8B-B14F-4D97-AF65-F5344CB8AC3E}">
        <p14:creationId xmlns:p14="http://schemas.microsoft.com/office/powerpoint/2010/main" val="341430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svg"/><Relationship Id="rId4" Type="http://schemas.openxmlformats.org/officeDocument/2006/relationships/diagramLayout" Target="../diagrams/layout1.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3.svg"/><Relationship Id="rId10" Type="http://schemas.microsoft.com/office/2007/relationships/diagramDrawing" Target="../diagrams/drawing2.xml"/><Relationship Id="rId4" Type="http://schemas.openxmlformats.org/officeDocument/2006/relationships/image" Target="../media/image12.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datacenter.kidscount.org/data#TX/2/0/char/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grpSp>
        <p:nvGrpSpPr>
          <p:cNvPr id="2" name="Group 2"/>
          <p:cNvGrpSpPr/>
          <p:nvPr/>
        </p:nvGrpSpPr>
        <p:grpSpPr>
          <a:xfrm>
            <a:off x="1678619" y="1556060"/>
            <a:ext cx="1214207" cy="317500"/>
            <a:chOff x="0" y="0"/>
            <a:chExt cx="1618942" cy="423333"/>
          </a:xfrm>
        </p:grpSpPr>
        <p:grpSp>
          <p:nvGrpSpPr>
            <p:cNvPr id="3" name="Group 3"/>
            <p:cNvGrpSpPr/>
            <p:nvPr/>
          </p:nvGrpSpPr>
          <p:grpSpPr>
            <a:xfrm>
              <a:off x="0" y="0"/>
              <a:ext cx="423333" cy="42333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5" name="Group 5"/>
            <p:cNvGrpSpPr/>
            <p:nvPr/>
          </p:nvGrpSpPr>
          <p:grpSpPr>
            <a:xfrm>
              <a:off x="597804" y="0"/>
              <a:ext cx="423333" cy="42333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7" name="Group 7"/>
            <p:cNvGrpSpPr/>
            <p:nvPr/>
          </p:nvGrpSpPr>
          <p:grpSpPr>
            <a:xfrm>
              <a:off x="1195609" y="0"/>
              <a:ext cx="423333" cy="42333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sp>
        <p:nvSpPr>
          <p:cNvPr id="9" name="AutoShape 9"/>
          <p:cNvSpPr/>
          <p:nvPr/>
        </p:nvSpPr>
        <p:spPr>
          <a:xfrm>
            <a:off x="1028700" y="1047750"/>
            <a:ext cx="16230600" cy="0"/>
          </a:xfrm>
          <a:prstGeom prst="line">
            <a:avLst/>
          </a:prstGeom>
          <a:ln w="9525" cap="rnd">
            <a:solidFill>
              <a:srgbClr val="5A3812">
                <a:alpha val="49804"/>
              </a:srgbClr>
            </a:solidFill>
            <a:prstDash val="solid"/>
            <a:headEnd type="none" w="sm" len="sm"/>
            <a:tailEnd type="none" w="sm" len="sm"/>
          </a:ln>
        </p:spPr>
      </p:sp>
      <p:grpSp>
        <p:nvGrpSpPr>
          <p:cNvPr id="10" name="Group 10"/>
          <p:cNvGrpSpPr/>
          <p:nvPr/>
        </p:nvGrpSpPr>
        <p:grpSpPr>
          <a:xfrm>
            <a:off x="15431359" y="8341943"/>
            <a:ext cx="1214207" cy="317500"/>
            <a:chOff x="0" y="0"/>
            <a:chExt cx="1618942" cy="423333"/>
          </a:xfrm>
        </p:grpSpPr>
        <p:grpSp>
          <p:nvGrpSpPr>
            <p:cNvPr id="11" name="Group 11"/>
            <p:cNvGrpSpPr/>
            <p:nvPr/>
          </p:nvGrpSpPr>
          <p:grpSpPr>
            <a:xfrm>
              <a:off x="0" y="0"/>
              <a:ext cx="423333" cy="4233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13" name="Group 13"/>
            <p:cNvGrpSpPr/>
            <p:nvPr/>
          </p:nvGrpSpPr>
          <p:grpSpPr>
            <a:xfrm>
              <a:off x="597804" y="0"/>
              <a:ext cx="423333" cy="423333"/>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15" name="Group 15"/>
            <p:cNvGrpSpPr/>
            <p:nvPr/>
          </p:nvGrpSpPr>
          <p:grpSpPr>
            <a:xfrm>
              <a:off x="1195609" y="0"/>
              <a:ext cx="423333" cy="42333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7" name="Picture 17"/>
          <p:cNvPicPr>
            <a:picLocks noChangeAspect="1"/>
          </p:cNvPicPr>
          <p:nvPr/>
        </p:nvPicPr>
        <p:blipFill>
          <a:blip r:embed="rId3"/>
          <a:srcRect/>
          <a:stretch>
            <a:fillRect/>
          </a:stretch>
        </p:blipFill>
        <p:spPr>
          <a:xfrm>
            <a:off x="14217464" y="0"/>
            <a:ext cx="3366364" cy="1289980"/>
          </a:xfrm>
          <a:prstGeom prst="rect">
            <a:avLst/>
          </a:prstGeom>
        </p:spPr>
      </p:pic>
      <p:sp>
        <p:nvSpPr>
          <p:cNvPr id="18" name="TextBox 18"/>
          <p:cNvSpPr txBox="1"/>
          <p:nvPr/>
        </p:nvSpPr>
        <p:spPr>
          <a:xfrm>
            <a:off x="2487950" y="2933700"/>
            <a:ext cx="13312100" cy="3156505"/>
          </a:xfrm>
          <a:prstGeom prst="rect">
            <a:avLst/>
          </a:prstGeom>
        </p:spPr>
        <p:txBody>
          <a:bodyPr wrap="square" lIns="0" tIns="0" rIns="0" bIns="0" rtlCol="0" anchor="t">
            <a:spAutoFit/>
          </a:bodyPr>
          <a:lstStyle/>
          <a:p>
            <a:pPr algn="ctr">
              <a:lnSpc>
                <a:spcPts val="12040"/>
              </a:lnSpc>
            </a:pPr>
            <a:r>
              <a:rPr lang="en-US" sz="14000" dirty="0">
                <a:solidFill>
                  <a:srgbClr val="65AB9E"/>
                </a:solidFill>
                <a:latin typeface="Noto Serif Bold"/>
              </a:rPr>
              <a:t>Texas KIDS COUNT</a:t>
            </a:r>
          </a:p>
        </p:txBody>
      </p:sp>
      <p:sp>
        <p:nvSpPr>
          <p:cNvPr id="21" name="TextBox 19">
            <a:extLst>
              <a:ext uri="{FF2B5EF4-FFF2-40B4-BE49-F238E27FC236}">
                <a16:creationId xmlns:a16="http://schemas.microsoft.com/office/drawing/2014/main" id="{5914ED21-94CC-D223-4289-67BCE2E5E648}"/>
              </a:ext>
            </a:extLst>
          </p:cNvPr>
          <p:cNvSpPr txBox="1"/>
          <p:nvPr/>
        </p:nvSpPr>
        <p:spPr>
          <a:xfrm>
            <a:off x="3783928" y="6201410"/>
            <a:ext cx="10720144" cy="847090"/>
          </a:xfrm>
          <a:prstGeom prst="rect">
            <a:avLst/>
          </a:prstGeom>
        </p:spPr>
        <p:txBody>
          <a:bodyPr lIns="0" tIns="0" rIns="0" bIns="0" rtlCol="0" anchor="t">
            <a:spAutoFit/>
          </a:bodyPr>
          <a:lstStyle/>
          <a:p>
            <a:pPr algn="ctr">
              <a:lnSpc>
                <a:spcPts val="6860"/>
              </a:lnSpc>
              <a:spcBef>
                <a:spcPct val="0"/>
              </a:spcBef>
            </a:pPr>
            <a:r>
              <a:rPr lang="en-US" sz="4900" b="1" dirty="0">
                <a:solidFill>
                  <a:srgbClr val="744F28">
                    <a:alpha val="60000"/>
                  </a:srgbClr>
                </a:solidFill>
                <a:latin typeface="Roboto"/>
              </a:rPr>
              <a:t>Health Equity for Every Child</a:t>
            </a:r>
          </a:p>
        </p:txBody>
      </p:sp>
      <p:sp>
        <p:nvSpPr>
          <p:cNvPr id="22" name="Text Placeholder 9">
            <a:extLst>
              <a:ext uri="{FF2B5EF4-FFF2-40B4-BE49-F238E27FC236}">
                <a16:creationId xmlns:a16="http://schemas.microsoft.com/office/drawing/2014/main" id="{B2F04D93-B742-33EA-53AB-5B58E935EC35}"/>
              </a:ext>
            </a:extLst>
          </p:cNvPr>
          <p:cNvSpPr>
            <a:spLocks noGrp="1"/>
          </p:cNvSpPr>
          <p:nvPr/>
        </p:nvSpPr>
        <p:spPr>
          <a:xfrm>
            <a:off x="3927881" y="7740651"/>
            <a:ext cx="10432237" cy="1441449"/>
          </a:xfrm>
          <a:prstGeom prst="rect">
            <a:avLst/>
          </a:prstGeom>
        </p:spPr>
        <p:txBody>
          <a:bodyPr vert="horz" lIns="0" tIns="45720" rIns="91440" bIns="45720" rtlCol="0" anchor="ctr">
            <a:noAutofit/>
          </a:bodyPr>
          <a:lstStyle>
            <a:lvl1pPr marL="0" marR="0" indent="0" algn="l" defTabSz="914400" rtl="0" eaLnBrk="1" fontAlgn="auto" latinLnBrk="0" hangingPunct="1">
              <a:lnSpc>
                <a:spcPct val="110000"/>
              </a:lnSpc>
              <a:spcBef>
                <a:spcPts val="400"/>
              </a:spcBef>
              <a:spcAft>
                <a:spcPts val="600"/>
              </a:spcAft>
              <a:buClr>
                <a:srgbClr val="F70656"/>
              </a:buClr>
              <a:buSzPct val="100000"/>
              <a:buFont typeface="Arial" panose="020B0604020202020204" pitchFamily="34" charset="0"/>
              <a:buNone/>
              <a:tabLst/>
              <a:defRPr sz="1400" b="0"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914400" rtl="0" eaLnBrk="1" latinLnBrk="0" hangingPunct="1">
              <a:lnSpc>
                <a:spcPct val="114000"/>
              </a:lnSpc>
              <a:spcBef>
                <a:spcPts val="0"/>
              </a:spcBef>
              <a:spcAft>
                <a:spcPts val="1200"/>
              </a:spcAft>
              <a:buClr>
                <a:srgbClr val="F70656"/>
              </a:buClr>
              <a:buSzPct val="100000"/>
              <a:buFont typeface="Arial" panose="020B0604020202020204" pitchFamily="34" charset="0"/>
              <a:buNone/>
              <a:defRPr sz="1800" b="0"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marR="0" indent="0" algn="l" defTabSz="914400" rtl="0" eaLnBrk="1" fontAlgn="auto" latinLnBrk="0" hangingPunct="1">
              <a:lnSpc>
                <a:spcPct val="120000"/>
              </a:lnSpc>
              <a:spcBef>
                <a:spcPts val="0"/>
              </a:spcBef>
              <a:spcAft>
                <a:spcPts val="1200"/>
              </a:spcAft>
              <a:buClr>
                <a:srgbClr val="F70656"/>
              </a:buClr>
              <a:buSzPct val="100000"/>
              <a:buFont typeface="Arial" panose="020B0604020202020204" pitchFamily="34" charset="0"/>
              <a:buNone/>
              <a:tabLst/>
              <a:defRPr sz="1600" b="0"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65760" indent="-137160" algn="l" defTabSz="914400" rtl="0" eaLnBrk="1" latinLnBrk="0" hangingPunct="1">
              <a:lnSpc>
                <a:spcPct val="150000"/>
              </a:lnSpc>
              <a:spcBef>
                <a:spcPts val="0"/>
              </a:spcBef>
              <a:spcAft>
                <a:spcPts val="1200"/>
              </a:spcAft>
              <a:buClr>
                <a:schemeClr val="tx2"/>
              </a:buClr>
              <a:buSzPct val="90000"/>
              <a:buFont typeface="Wingdings" pitchFamily="2" charset="2"/>
              <a:buChar char="§"/>
              <a:defRPr sz="1200" b="0"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005840" indent="-137160" algn="l" defTabSz="914400" rtl="0" eaLnBrk="1" latinLnBrk="0" hangingPunct="1">
              <a:lnSpc>
                <a:spcPct val="150000"/>
              </a:lnSpc>
              <a:spcBef>
                <a:spcPts val="0"/>
              </a:spcBef>
              <a:spcAft>
                <a:spcPts val="1200"/>
              </a:spcAft>
              <a:buClr>
                <a:schemeClr val="tx2"/>
              </a:buClr>
              <a:buSzPct val="90000"/>
              <a:buFont typeface="Wingdings" pitchFamily="2" charset="2"/>
              <a:buChar char="§"/>
              <a:defRPr sz="1100" b="0" i="0" kern="1200" baseline="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197864" indent="-13716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380744" indent="-13716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563624" indent="-13716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chemeClr val="tx1">
                    <a:lumMod val="75000"/>
                    <a:lumOff val="25000"/>
                  </a:schemeClr>
                </a:solidFill>
              </a:rPr>
              <a:t>Presentation by Kaitlan Wong, wong@everytexan.org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grpSp>
        <p:nvGrpSpPr>
          <p:cNvPr id="3" name="Group 3"/>
          <p:cNvGrpSpPr/>
          <p:nvPr/>
        </p:nvGrpSpPr>
        <p:grpSpPr>
          <a:xfrm>
            <a:off x="15431359" y="8341943"/>
            <a:ext cx="1214207" cy="317500"/>
            <a:chOff x="0" y="0"/>
            <a:chExt cx="1618942" cy="423333"/>
          </a:xfrm>
        </p:grpSpPr>
        <p:grpSp>
          <p:nvGrpSpPr>
            <p:cNvPr id="4" name="Group 4"/>
            <p:cNvGrpSpPr/>
            <p:nvPr/>
          </p:nvGrpSpPr>
          <p:grpSpPr>
            <a:xfrm>
              <a:off x="0" y="0"/>
              <a:ext cx="423333" cy="42333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6" name="Group 6"/>
            <p:cNvGrpSpPr/>
            <p:nvPr/>
          </p:nvGrpSpPr>
          <p:grpSpPr>
            <a:xfrm>
              <a:off x="597804"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8" name="Group 8"/>
            <p:cNvGrpSpPr/>
            <p:nvPr/>
          </p:nvGrpSpPr>
          <p:grpSpPr>
            <a:xfrm>
              <a:off x="1195609"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1" name="Picture 11"/>
          <p:cNvPicPr>
            <a:picLocks noChangeAspect="1"/>
          </p:cNvPicPr>
          <p:nvPr/>
        </p:nvPicPr>
        <p:blipFill>
          <a:blip r:embed="rId3"/>
          <a:srcRect/>
          <a:stretch>
            <a:fillRect/>
          </a:stretch>
        </p:blipFill>
        <p:spPr>
          <a:xfrm>
            <a:off x="14080939" y="0"/>
            <a:ext cx="3366364" cy="1289980"/>
          </a:xfrm>
          <a:prstGeom prst="rect">
            <a:avLst/>
          </a:prstGeom>
        </p:spPr>
      </p:pic>
      <p:sp>
        <p:nvSpPr>
          <p:cNvPr id="12" name="TextBox 12"/>
          <p:cNvSpPr txBox="1"/>
          <p:nvPr/>
        </p:nvSpPr>
        <p:spPr>
          <a:xfrm>
            <a:off x="1981200" y="1485900"/>
            <a:ext cx="12863476"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2021 Texas Kids Count Data Book</a:t>
            </a:r>
          </a:p>
        </p:txBody>
      </p:sp>
      <p:sp>
        <p:nvSpPr>
          <p:cNvPr id="15" name="TextBox 13">
            <a:extLst>
              <a:ext uri="{FF2B5EF4-FFF2-40B4-BE49-F238E27FC236}">
                <a16:creationId xmlns:a16="http://schemas.microsoft.com/office/drawing/2014/main" id="{A1619A93-2CB9-5949-8306-6B6A2B1E89E4}"/>
              </a:ext>
            </a:extLst>
          </p:cNvPr>
          <p:cNvSpPr txBox="1"/>
          <p:nvPr/>
        </p:nvSpPr>
        <p:spPr>
          <a:xfrm>
            <a:off x="1028700" y="9582510"/>
            <a:ext cx="14179247" cy="1275990"/>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Read the full interactive report at </a:t>
            </a:r>
            <a:r>
              <a:rPr lang="en-US" sz="3200" b="1" dirty="0">
                <a:solidFill>
                  <a:srgbClr val="744F28"/>
                </a:solidFill>
                <a:latin typeface="Roboto"/>
              </a:rPr>
              <a:t>everytexan.org/kids-count-2021/</a:t>
            </a:r>
          </a:p>
          <a:p>
            <a:pPr>
              <a:lnSpc>
                <a:spcPts val="3359"/>
              </a:lnSpc>
            </a:pP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4" name="Picture 13" descr="Text&#10;&#10;Description automatically generated">
            <a:extLst>
              <a:ext uri="{FF2B5EF4-FFF2-40B4-BE49-F238E27FC236}">
                <a16:creationId xmlns:a16="http://schemas.microsoft.com/office/drawing/2014/main" id="{C8AC2976-524E-63B0-A788-44210D8E2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180" y="2400300"/>
            <a:ext cx="14869688" cy="2648027"/>
          </a:xfrm>
          <a:prstGeom prst="rect">
            <a:avLst/>
          </a:prstGeom>
        </p:spPr>
      </p:pic>
      <p:pic>
        <p:nvPicPr>
          <p:cNvPr id="18" name="Picture 17">
            <a:extLst>
              <a:ext uri="{FF2B5EF4-FFF2-40B4-BE49-F238E27FC236}">
                <a16:creationId xmlns:a16="http://schemas.microsoft.com/office/drawing/2014/main" id="{423EFD5C-59D2-49A8-3860-1645A70ABFB5}"/>
              </a:ext>
            </a:extLst>
          </p:cNvPr>
          <p:cNvPicPr>
            <a:picLocks noChangeAspect="1"/>
          </p:cNvPicPr>
          <p:nvPr/>
        </p:nvPicPr>
        <p:blipFill rotWithShape="1">
          <a:blip r:embed="rId5"/>
          <a:srcRect b="59701"/>
          <a:stretch/>
        </p:blipFill>
        <p:spPr>
          <a:xfrm>
            <a:off x="1779180" y="5083227"/>
            <a:ext cx="14865677" cy="4308500"/>
          </a:xfrm>
          <a:prstGeom prst="rect">
            <a:avLst/>
          </a:prstGeom>
        </p:spPr>
      </p:pic>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grpSp>
        <p:nvGrpSpPr>
          <p:cNvPr id="3" name="Group 3"/>
          <p:cNvGrpSpPr/>
          <p:nvPr/>
        </p:nvGrpSpPr>
        <p:grpSpPr>
          <a:xfrm>
            <a:off x="15431359" y="8341943"/>
            <a:ext cx="1214207" cy="317500"/>
            <a:chOff x="0" y="0"/>
            <a:chExt cx="1618942" cy="423333"/>
          </a:xfrm>
        </p:grpSpPr>
        <p:grpSp>
          <p:nvGrpSpPr>
            <p:cNvPr id="4" name="Group 4"/>
            <p:cNvGrpSpPr/>
            <p:nvPr/>
          </p:nvGrpSpPr>
          <p:grpSpPr>
            <a:xfrm>
              <a:off x="0" y="0"/>
              <a:ext cx="423333" cy="42333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6" name="Group 6"/>
            <p:cNvGrpSpPr/>
            <p:nvPr/>
          </p:nvGrpSpPr>
          <p:grpSpPr>
            <a:xfrm>
              <a:off x="597804"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8" name="Group 8"/>
            <p:cNvGrpSpPr/>
            <p:nvPr/>
          </p:nvGrpSpPr>
          <p:grpSpPr>
            <a:xfrm>
              <a:off x="1195609"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1" name="Picture 11"/>
          <p:cNvPicPr>
            <a:picLocks noChangeAspect="1"/>
          </p:cNvPicPr>
          <p:nvPr/>
        </p:nvPicPr>
        <p:blipFill>
          <a:blip r:embed="rId3"/>
          <a:srcRect/>
          <a:stretch>
            <a:fillRect/>
          </a:stretch>
        </p:blipFill>
        <p:spPr>
          <a:xfrm>
            <a:off x="14080939" y="0"/>
            <a:ext cx="3366364" cy="1289980"/>
          </a:xfrm>
          <a:prstGeom prst="rect">
            <a:avLst/>
          </a:prstGeom>
        </p:spPr>
      </p:pic>
      <p:sp>
        <p:nvSpPr>
          <p:cNvPr id="12" name="TextBox 12"/>
          <p:cNvSpPr txBox="1"/>
          <p:nvPr/>
        </p:nvSpPr>
        <p:spPr>
          <a:xfrm>
            <a:off x="1981200" y="1485900"/>
            <a:ext cx="12885450"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Texas Kids Count 2021 Data Book</a:t>
            </a:r>
          </a:p>
        </p:txBody>
      </p:sp>
      <p:sp>
        <p:nvSpPr>
          <p:cNvPr id="15" name="TextBox 13">
            <a:extLst>
              <a:ext uri="{FF2B5EF4-FFF2-40B4-BE49-F238E27FC236}">
                <a16:creationId xmlns:a16="http://schemas.microsoft.com/office/drawing/2014/main" id="{A1619A93-2CB9-5949-8306-6B6A2B1E89E4}"/>
              </a:ext>
            </a:extLst>
          </p:cNvPr>
          <p:cNvSpPr txBox="1"/>
          <p:nvPr/>
        </p:nvSpPr>
        <p:spPr>
          <a:xfrm>
            <a:off x="1028700" y="9582510"/>
            <a:ext cx="14179247" cy="1275990"/>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Read the full interactive report at </a:t>
            </a:r>
            <a:r>
              <a:rPr lang="en-US" sz="3200" b="1" dirty="0">
                <a:solidFill>
                  <a:srgbClr val="744F28"/>
                </a:solidFill>
                <a:latin typeface="Roboto"/>
              </a:rPr>
              <a:t>everytexan.org/kids-count-2021/</a:t>
            </a:r>
          </a:p>
          <a:p>
            <a:pPr>
              <a:lnSpc>
                <a:spcPts val="3359"/>
              </a:lnSpc>
            </a:pP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3" name="Picture 12">
            <a:extLst>
              <a:ext uri="{FF2B5EF4-FFF2-40B4-BE49-F238E27FC236}">
                <a16:creationId xmlns:a16="http://schemas.microsoft.com/office/drawing/2014/main" id="{F383271E-1D20-0768-ED52-15A3B246A5E5}"/>
              </a:ext>
            </a:extLst>
          </p:cNvPr>
          <p:cNvPicPr>
            <a:picLocks noChangeAspect="1"/>
          </p:cNvPicPr>
          <p:nvPr/>
        </p:nvPicPr>
        <p:blipFill>
          <a:blip r:embed="rId4"/>
          <a:stretch>
            <a:fillRect/>
          </a:stretch>
        </p:blipFill>
        <p:spPr>
          <a:xfrm>
            <a:off x="4419600" y="2422411"/>
            <a:ext cx="9595027" cy="6900666"/>
          </a:xfrm>
          <a:prstGeom prst="rect">
            <a:avLst/>
          </a:prstGeom>
        </p:spPr>
      </p:pic>
    </p:spTree>
    <p:extLst>
      <p:ext uri="{BB962C8B-B14F-4D97-AF65-F5344CB8AC3E}">
        <p14:creationId xmlns:p14="http://schemas.microsoft.com/office/powerpoint/2010/main" val="50542371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grpSp>
        <p:nvGrpSpPr>
          <p:cNvPr id="3" name="Group 3"/>
          <p:cNvGrpSpPr/>
          <p:nvPr/>
        </p:nvGrpSpPr>
        <p:grpSpPr>
          <a:xfrm>
            <a:off x="15431359" y="8341943"/>
            <a:ext cx="1214207" cy="317500"/>
            <a:chOff x="0" y="0"/>
            <a:chExt cx="1618942" cy="423333"/>
          </a:xfrm>
        </p:grpSpPr>
        <p:grpSp>
          <p:nvGrpSpPr>
            <p:cNvPr id="4" name="Group 4"/>
            <p:cNvGrpSpPr/>
            <p:nvPr/>
          </p:nvGrpSpPr>
          <p:grpSpPr>
            <a:xfrm>
              <a:off x="0" y="0"/>
              <a:ext cx="423333" cy="42333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6" name="Group 6"/>
            <p:cNvGrpSpPr/>
            <p:nvPr/>
          </p:nvGrpSpPr>
          <p:grpSpPr>
            <a:xfrm>
              <a:off x="597804"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8" name="Group 8"/>
            <p:cNvGrpSpPr/>
            <p:nvPr/>
          </p:nvGrpSpPr>
          <p:grpSpPr>
            <a:xfrm>
              <a:off x="1195609"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1" name="Picture 11"/>
          <p:cNvPicPr>
            <a:picLocks noChangeAspect="1"/>
          </p:cNvPicPr>
          <p:nvPr/>
        </p:nvPicPr>
        <p:blipFill>
          <a:blip r:embed="rId2"/>
          <a:srcRect/>
          <a:stretch>
            <a:fillRect/>
          </a:stretch>
        </p:blipFill>
        <p:spPr>
          <a:xfrm>
            <a:off x="14080939" y="0"/>
            <a:ext cx="3366364" cy="1289980"/>
          </a:xfrm>
          <a:prstGeom prst="rect">
            <a:avLst/>
          </a:prstGeom>
        </p:spPr>
      </p:pic>
      <p:sp>
        <p:nvSpPr>
          <p:cNvPr id="12" name="TextBox 12"/>
          <p:cNvSpPr txBox="1"/>
          <p:nvPr/>
        </p:nvSpPr>
        <p:spPr>
          <a:xfrm>
            <a:off x="1981200" y="1490538"/>
            <a:ext cx="12885450"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Texas Kids Count 2021 Data Book</a:t>
            </a:r>
          </a:p>
        </p:txBody>
      </p:sp>
      <p:sp>
        <p:nvSpPr>
          <p:cNvPr id="15" name="TextBox 13">
            <a:extLst>
              <a:ext uri="{FF2B5EF4-FFF2-40B4-BE49-F238E27FC236}">
                <a16:creationId xmlns:a16="http://schemas.microsoft.com/office/drawing/2014/main" id="{A1619A93-2CB9-5949-8306-6B6A2B1E89E4}"/>
              </a:ext>
            </a:extLst>
          </p:cNvPr>
          <p:cNvSpPr txBox="1"/>
          <p:nvPr/>
        </p:nvSpPr>
        <p:spPr>
          <a:xfrm>
            <a:off x="1028700" y="9582510"/>
            <a:ext cx="14179247" cy="1275990"/>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Read the full interactive report at </a:t>
            </a:r>
            <a:r>
              <a:rPr lang="en-US" sz="3200" b="1" dirty="0">
                <a:solidFill>
                  <a:srgbClr val="744F28"/>
                </a:solidFill>
                <a:latin typeface="Roboto"/>
              </a:rPr>
              <a:t>everytexan.org/kids-count-2021/</a:t>
            </a:r>
          </a:p>
          <a:p>
            <a:pPr>
              <a:lnSpc>
                <a:spcPts val="3359"/>
              </a:lnSpc>
            </a:pP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4" name="Picture 13">
            <a:extLst>
              <a:ext uri="{FF2B5EF4-FFF2-40B4-BE49-F238E27FC236}">
                <a16:creationId xmlns:a16="http://schemas.microsoft.com/office/drawing/2014/main" id="{8CB245F6-75E8-08F8-9B90-AD7DB962F2BF}"/>
              </a:ext>
            </a:extLst>
          </p:cNvPr>
          <p:cNvPicPr>
            <a:picLocks noChangeAspect="1"/>
          </p:cNvPicPr>
          <p:nvPr/>
        </p:nvPicPr>
        <p:blipFill>
          <a:blip r:embed="rId3"/>
          <a:stretch>
            <a:fillRect/>
          </a:stretch>
        </p:blipFill>
        <p:spPr>
          <a:xfrm>
            <a:off x="457200" y="2476500"/>
            <a:ext cx="6934200" cy="6573312"/>
          </a:xfrm>
          <a:prstGeom prst="rect">
            <a:avLst/>
          </a:prstGeom>
        </p:spPr>
      </p:pic>
      <p:pic>
        <p:nvPicPr>
          <p:cNvPr id="16" name="Picture 15">
            <a:extLst>
              <a:ext uri="{FF2B5EF4-FFF2-40B4-BE49-F238E27FC236}">
                <a16:creationId xmlns:a16="http://schemas.microsoft.com/office/drawing/2014/main" id="{D4E37B8D-4BD5-F101-014B-D80C0285244F}"/>
              </a:ext>
            </a:extLst>
          </p:cNvPr>
          <p:cNvPicPr>
            <a:picLocks noChangeAspect="1"/>
          </p:cNvPicPr>
          <p:nvPr/>
        </p:nvPicPr>
        <p:blipFill>
          <a:blip r:embed="rId4"/>
          <a:stretch>
            <a:fillRect/>
          </a:stretch>
        </p:blipFill>
        <p:spPr>
          <a:xfrm>
            <a:off x="7772400" y="2476500"/>
            <a:ext cx="9870420" cy="6575195"/>
          </a:xfrm>
          <a:prstGeom prst="rect">
            <a:avLst/>
          </a:prstGeom>
        </p:spPr>
      </p:pic>
    </p:spTree>
    <p:extLst>
      <p:ext uri="{BB962C8B-B14F-4D97-AF65-F5344CB8AC3E}">
        <p14:creationId xmlns:p14="http://schemas.microsoft.com/office/powerpoint/2010/main" val="415240638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grpSp>
        <p:nvGrpSpPr>
          <p:cNvPr id="3" name="Group 3"/>
          <p:cNvGrpSpPr/>
          <p:nvPr/>
        </p:nvGrpSpPr>
        <p:grpSpPr>
          <a:xfrm>
            <a:off x="15431359" y="8341943"/>
            <a:ext cx="1214207" cy="317500"/>
            <a:chOff x="0" y="0"/>
            <a:chExt cx="1618942" cy="423333"/>
          </a:xfrm>
        </p:grpSpPr>
        <p:grpSp>
          <p:nvGrpSpPr>
            <p:cNvPr id="4" name="Group 4"/>
            <p:cNvGrpSpPr/>
            <p:nvPr/>
          </p:nvGrpSpPr>
          <p:grpSpPr>
            <a:xfrm>
              <a:off x="0" y="0"/>
              <a:ext cx="423333" cy="42333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6" name="Group 6"/>
            <p:cNvGrpSpPr/>
            <p:nvPr/>
          </p:nvGrpSpPr>
          <p:grpSpPr>
            <a:xfrm>
              <a:off x="597804"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8" name="Group 8"/>
            <p:cNvGrpSpPr/>
            <p:nvPr/>
          </p:nvGrpSpPr>
          <p:grpSpPr>
            <a:xfrm>
              <a:off x="1195609"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1" name="Picture 11"/>
          <p:cNvPicPr>
            <a:picLocks noChangeAspect="1"/>
          </p:cNvPicPr>
          <p:nvPr/>
        </p:nvPicPr>
        <p:blipFill>
          <a:blip r:embed="rId2"/>
          <a:srcRect/>
          <a:stretch>
            <a:fillRect/>
          </a:stretch>
        </p:blipFill>
        <p:spPr>
          <a:xfrm>
            <a:off x="14080939" y="0"/>
            <a:ext cx="3366364" cy="1289980"/>
          </a:xfrm>
          <a:prstGeom prst="rect">
            <a:avLst/>
          </a:prstGeom>
        </p:spPr>
      </p:pic>
      <p:sp>
        <p:nvSpPr>
          <p:cNvPr id="12" name="TextBox 12"/>
          <p:cNvSpPr txBox="1"/>
          <p:nvPr/>
        </p:nvSpPr>
        <p:spPr>
          <a:xfrm>
            <a:off x="1981200" y="1485900"/>
            <a:ext cx="12885450"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Texas Kids Count 2021 Data Book</a:t>
            </a:r>
          </a:p>
        </p:txBody>
      </p:sp>
      <p:sp>
        <p:nvSpPr>
          <p:cNvPr id="15" name="TextBox 13">
            <a:extLst>
              <a:ext uri="{FF2B5EF4-FFF2-40B4-BE49-F238E27FC236}">
                <a16:creationId xmlns:a16="http://schemas.microsoft.com/office/drawing/2014/main" id="{A1619A93-2CB9-5949-8306-6B6A2B1E89E4}"/>
              </a:ext>
            </a:extLst>
          </p:cNvPr>
          <p:cNvSpPr txBox="1"/>
          <p:nvPr/>
        </p:nvSpPr>
        <p:spPr>
          <a:xfrm>
            <a:off x="1028700" y="9582510"/>
            <a:ext cx="14179247" cy="1275990"/>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Read the full interactive report at </a:t>
            </a:r>
            <a:r>
              <a:rPr lang="en-US" sz="3200" b="1" dirty="0">
                <a:solidFill>
                  <a:srgbClr val="744F28"/>
                </a:solidFill>
                <a:latin typeface="Roboto"/>
              </a:rPr>
              <a:t>everytexan.org/kids-count-2021/</a:t>
            </a:r>
          </a:p>
          <a:p>
            <a:pPr>
              <a:lnSpc>
                <a:spcPts val="3359"/>
              </a:lnSpc>
            </a:pP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4" name="Picture 13" descr="A picture containing map&#10;&#10;Description automatically generated">
            <a:extLst>
              <a:ext uri="{FF2B5EF4-FFF2-40B4-BE49-F238E27FC236}">
                <a16:creationId xmlns:a16="http://schemas.microsoft.com/office/drawing/2014/main" id="{D57F225B-3156-ED0B-B87E-1D0F7F52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433" y="2432802"/>
            <a:ext cx="9617131" cy="6977898"/>
          </a:xfrm>
          <a:prstGeom prst="rect">
            <a:avLst/>
          </a:prstGeom>
        </p:spPr>
      </p:pic>
    </p:spTree>
    <p:extLst>
      <p:ext uri="{BB962C8B-B14F-4D97-AF65-F5344CB8AC3E}">
        <p14:creationId xmlns:p14="http://schemas.microsoft.com/office/powerpoint/2010/main" val="356306883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grpSp>
        <p:nvGrpSpPr>
          <p:cNvPr id="3" name="Group 3"/>
          <p:cNvGrpSpPr/>
          <p:nvPr/>
        </p:nvGrpSpPr>
        <p:grpSpPr>
          <a:xfrm>
            <a:off x="15431359" y="8341943"/>
            <a:ext cx="1214207" cy="317500"/>
            <a:chOff x="0" y="0"/>
            <a:chExt cx="1618942" cy="423333"/>
          </a:xfrm>
        </p:grpSpPr>
        <p:grpSp>
          <p:nvGrpSpPr>
            <p:cNvPr id="4" name="Group 4"/>
            <p:cNvGrpSpPr/>
            <p:nvPr/>
          </p:nvGrpSpPr>
          <p:grpSpPr>
            <a:xfrm>
              <a:off x="0" y="0"/>
              <a:ext cx="423333" cy="42333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6" name="Group 6"/>
            <p:cNvGrpSpPr/>
            <p:nvPr/>
          </p:nvGrpSpPr>
          <p:grpSpPr>
            <a:xfrm>
              <a:off x="597804"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8" name="Group 8"/>
            <p:cNvGrpSpPr/>
            <p:nvPr/>
          </p:nvGrpSpPr>
          <p:grpSpPr>
            <a:xfrm>
              <a:off x="1195609"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1" name="Picture 11"/>
          <p:cNvPicPr>
            <a:picLocks noChangeAspect="1"/>
          </p:cNvPicPr>
          <p:nvPr/>
        </p:nvPicPr>
        <p:blipFill>
          <a:blip r:embed="rId2"/>
          <a:srcRect/>
          <a:stretch>
            <a:fillRect/>
          </a:stretch>
        </p:blipFill>
        <p:spPr>
          <a:xfrm>
            <a:off x="14080939" y="0"/>
            <a:ext cx="3366364" cy="1289980"/>
          </a:xfrm>
          <a:prstGeom prst="rect">
            <a:avLst/>
          </a:prstGeom>
        </p:spPr>
      </p:pic>
      <p:sp>
        <p:nvSpPr>
          <p:cNvPr id="12" name="TextBox 12"/>
          <p:cNvSpPr txBox="1"/>
          <p:nvPr/>
        </p:nvSpPr>
        <p:spPr>
          <a:xfrm>
            <a:off x="1981200" y="1485900"/>
            <a:ext cx="12885450"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Texas Kids Count 2021 Data Book</a:t>
            </a:r>
          </a:p>
        </p:txBody>
      </p:sp>
      <p:sp>
        <p:nvSpPr>
          <p:cNvPr id="15" name="TextBox 13">
            <a:extLst>
              <a:ext uri="{FF2B5EF4-FFF2-40B4-BE49-F238E27FC236}">
                <a16:creationId xmlns:a16="http://schemas.microsoft.com/office/drawing/2014/main" id="{A1619A93-2CB9-5949-8306-6B6A2B1E89E4}"/>
              </a:ext>
            </a:extLst>
          </p:cNvPr>
          <p:cNvSpPr txBox="1"/>
          <p:nvPr/>
        </p:nvSpPr>
        <p:spPr>
          <a:xfrm>
            <a:off x="1028700" y="9582510"/>
            <a:ext cx="14179247" cy="1275990"/>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Read the full interactive report at </a:t>
            </a:r>
            <a:r>
              <a:rPr lang="en-US" sz="3200" b="1" dirty="0">
                <a:solidFill>
                  <a:srgbClr val="744F28"/>
                </a:solidFill>
                <a:latin typeface="Roboto"/>
              </a:rPr>
              <a:t>everytexan.org/kids-count-2021/</a:t>
            </a:r>
          </a:p>
          <a:p>
            <a:pPr>
              <a:lnSpc>
                <a:spcPts val="3359"/>
              </a:lnSpc>
            </a:pP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9" name="Picture 18">
            <a:extLst>
              <a:ext uri="{FF2B5EF4-FFF2-40B4-BE49-F238E27FC236}">
                <a16:creationId xmlns:a16="http://schemas.microsoft.com/office/drawing/2014/main" id="{36FF8803-16E3-9D64-D65F-C57B85501D8F}"/>
              </a:ext>
            </a:extLst>
          </p:cNvPr>
          <p:cNvPicPr>
            <a:picLocks noChangeAspect="1"/>
          </p:cNvPicPr>
          <p:nvPr/>
        </p:nvPicPr>
        <p:blipFill>
          <a:blip r:embed="rId3"/>
          <a:stretch>
            <a:fillRect/>
          </a:stretch>
        </p:blipFill>
        <p:spPr>
          <a:xfrm>
            <a:off x="1554335" y="2952990"/>
            <a:ext cx="14238689" cy="5208739"/>
          </a:xfrm>
          <a:prstGeom prst="rect">
            <a:avLst/>
          </a:prstGeom>
        </p:spPr>
      </p:pic>
    </p:spTree>
    <p:extLst>
      <p:ext uri="{BB962C8B-B14F-4D97-AF65-F5344CB8AC3E}">
        <p14:creationId xmlns:p14="http://schemas.microsoft.com/office/powerpoint/2010/main" val="241409502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grpSp>
        <p:nvGrpSpPr>
          <p:cNvPr id="3" name="Group 3"/>
          <p:cNvGrpSpPr/>
          <p:nvPr/>
        </p:nvGrpSpPr>
        <p:grpSpPr>
          <a:xfrm>
            <a:off x="15431359" y="8341943"/>
            <a:ext cx="1214207" cy="317500"/>
            <a:chOff x="0" y="0"/>
            <a:chExt cx="1618942" cy="423333"/>
          </a:xfrm>
        </p:grpSpPr>
        <p:grpSp>
          <p:nvGrpSpPr>
            <p:cNvPr id="4" name="Group 4"/>
            <p:cNvGrpSpPr/>
            <p:nvPr/>
          </p:nvGrpSpPr>
          <p:grpSpPr>
            <a:xfrm>
              <a:off x="0" y="0"/>
              <a:ext cx="423333" cy="42333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6" name="Group 6"/>
            <p:cNvGrpSpPr/>
            <p:nvPr/>
          </p:nvGrpSpPr>
          <p:grpSpPr>
            <a:xfrm>
              <a:off x="597804"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8" name="Group 8"/>
            <p:cNvGrpSpPr/>
            <p:nvPr/>
          </p:nvGrpSpPr>
          <p:grpSpPr>
            <a:xfrm>
              <a:off x="1195609"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1" name="Picture 11"/>
          <p:cNvPicPr>
            <a:picLocks noChangeAspect="1"/>
          </p:cNvPicPr>
          <p:nvPr/>
        </p:nvPicPr>
        <p:blipFill>
          <a:blip r:embed="rId2"/>
          <a:srcRect/>
          <a:stretch>
            <a:fillRect/>
          </a:stretch>
        </p:blipFill>
        <p:spPr>
          <a:xfrm>
            <a:off x="14080939" y="0"/>
            <a:ext cx="3366364" cy="1289980"/>
          </a:xfrm>
          <a:prstGeom prst="rect">
            <a:avLst/>
          </a:prstGeom>
        </p:spPr>
      </p:pic>
      <p:sp>
        <p:nvSpPr>
          <p:cNvPr id="12" name="TextBox 12"/>
          <p:cNvSpPr txBox="1"/>
          <p:nvPr/>
        </p:nvSpPr>
        <p:spPr>
          <a:xfrm>
            <a:off x="1981200" y="1485900"/>
            <a:ext cx="12885450"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Texas Kids Count 2021 Data Book</a:t>
            </a:r>
          </a:p>
        </p:txBody>
      </p:sp>
      <p:sp>
        <p:nvSpPr>
          <p:cNvPr id="15" name="TextBox 13">
            <a:extLst>
              <a:ext uri="{FF2B5EF4-FFF2-40B4-BE49-F238E27FC236}">
                <a16:creationId xmlns:a16="http://schemas.microsoft.com/office/drawing/2014/main" id="{A1619A93-2CB9-5949-8306-6B6A2B1E89E4}"/>
              </a:ext>
            </a:extLst>
          </p:cNvPr>
          <p:cNvSpPr txBox="1"/>
          <p:nvPr/>
        </p:nvSpPr>
        <p:spPr>
          <a:xfrm>
            <a:off x="1028700" y="9582510"/>
            <a:ext cx="14179247" cy="1275990"/>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Read the full interactive report at </a:t>
            </a:r>
            <a:r>
              <a:rPr lang="en-US" sz="3200" b="1" dirty="0">
                <a:solidFill>
                  <a:srgbClr val="744F28"/>
                </a:solidFill>
                <a:latin typeface="Roboto"/>
              </a:rPr>
              <a:t>everytexan.org/kids-count-2021/</a:t>
            </a:r>
          </a:p>
          <a:p>
            <a:pPr>
              <a:lnSpc>
                <a:spcPts val="3359"/>
              </a:lnSpc>
            </a:pP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4" name="Picture 13" descr="A picture containing text&#10;&#10;Description automatically generated">
            <a:extLst>
              <a:ext uri="{FF2B5EF4-FFF2-40B4-BE49-F238E27FC236}">
                <a16:creationId xmlns:a16="http://schemas.microsoft.com/office/drawing/2014/main" id="{3395F3DE-44CD-6D50-A94C-AE14DE563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399" y="2364896"/>
            <a:ext cx="9601200" cy="7045804"/>
          </a:xfrm>
          <a:prstGeom prst="rect">
            <a:avLst/>
          </a:prstGeom>
        </p:spPr>
      </p:pic>
    </p:spTree>
    <p:extLst>
      <p:ext uri="{BB962C8B-B14F-4D97-AF65-F5344CB8AC3E}">
        <p14:creationId xmlns:p14="http://schemas.microsoft.com/office/powerpoint/2010/main" val="664005627"/>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grpSp>
        <p:nvGrpSpPr>
          <p:cNvPr id="3" name="Group 3"/>
          <p:cNvGrpSpPr/>
          <p:nvPr/>
        </p:nvGrpSpPr>
        <p:grpSpPr>
          <a:xfrm>
            <a:off x="15431359" y="8341943"/>
            <a:ext cx="1214207" cy="317500"/>
            <a:chOff x="0" y="0"/>
            <a:chExt cx="1618942" cy="423333"/>
          </a:xfrm>
        </p:grpSpPr>
        <p:grpSp>
          <p:nvGrpSpPr>
            <p:cNvPr id="4" name="Group 4"/>
            <p:cNvGrpSpPr/>
            <p:nvPr/>
          </p:nvGrpSpPr>
          <p:grpSpPr>
            <a:xfrm>
              <a:off x="0" y="0"/>
              <a:ext cx="423333" cy="42333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6" name="Group 6"/>
            <p:cNvGrpSpPr/>
            <p:nvPr/>
          </p:nvGrpSpPr>
          <p:grpSpPr>
            <a:xfrm>
              <a:off x="597804"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8" name="Group 8"/>
            <p:cNvGrpSpPr/>
            <p:nvPr/>
          </p:nvGrpSpPr>
          <p:grpSpPr>
            <a:xfrm>
              <a:off x="1195609"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1" name="Picture 11"/>
          <p:cNvPicPr>
            <a:picLocks noChangeAspect="1"/>
          </p:cNvPicPr>
          <p:nvPr/>
        </p:nvPicPr>
        <p:blipFill>
          <a:blip r:embed="rId2"/>
          <a:srcRect/>
          <a:stretch>
            <a:fillRect/>
          </a:stretch>
        </p:blipFill>
        <p:spPr>
          <a:xfrm>
            <a:off x="14080939" y="0"/>
            <a:ext cx="3366364" cy="1289980"/>
          </a:xfrm>
          <a:prstGeom prst="rect">
            <a:avLst/>
          </a:prstGeom>
        </p:spPr>
      </p:pic>
      <p:sp>
        <p:nvSpPr>
          <p:cNvPr id="12" name="TextBox 12"/>
          <p:cNvSpPr txBox="1"/>
          <p:nvPr/>
        </p:nvSpPr>
        <p:spPr>
          <a:xfrm>
            <a:off x="1981200" y="1485900"/>
            <a:ext cx="12885450"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Texas Kids Count 2021 Data Book</a:t>
            </a:r>
          </a:p>
        </p:txBody>
      </p:sp>
      <p:sp>
        <p:nvSpPr>
          <p:cNvPr id="15" name="TextBox 13">
            <a:extLst>
              <a:ext uri="{FF2B5EF4-FFF2-40B4-BE49-F238E27FC236}">
                <a16:creationId xmlns:a16="http://schemas.microsoft.com/office/drawing/2014/main" id="{A1619A93-2CB9-5949-8306-6B6A2B1E89E4}"/>
              </a:ext>
            </a:extLst>
          </p:cNvPr>
          <p:cNvSpPr txBox="1"/>
          <p:nvPr/>
        </p:nvSpPr>
        <p:spPr>
          <a:xfrm>
            <a:off x="1028700" y="9582510"/>
            <a:ext cx="14179247" cy="1275990"/>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Read the full interactive report at </a:t>
            </a:r>
            <a:r>
              <a:rPr lang="en-US" sz="3200" b="1" dirty="0">
                <a:solidFill>
                  <a:srgbClr val="744F28"/>
                </a:solidFill>
                <a:latin typeface="Roboto"/>
              </a:rPr>
              <a:t>everytexan.org/kids-count-2021/</a:t>
            </a:r>
          </a:p>
          <a:p>
            <a:pPr>
              <a:lnSpc>
                <a:spcPts val="3359"/>
              </a:lnSpc>
            </a:pP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8" name="Picture 17">
            <a:extLst>
              <a:ext uri="{FF2B5EF4-FFF2-40B4-BE49-F238E27FC236}">
                <a16:creationId xmlns:a16="http://schemas.microsoft.com/office/drawing/2014/main" id="{83CCCC00-3A00-86EB-04D7-090C0954E0DE}"/>
              </a:ext>
            </a:extLst>
          </p:cNvPr>
          <p:cNvPicPr>
            <a:picLocks noChangeAspect="1"/>
          </p:cNvPicPr>
          <p:nvPr/>
        </p:nvPicPr>
        <p:blipFill>
          <a:blip r:embed="rId3"/>
          <a:stretch>
            <a:fillRect/>
          </a:stretch>
        </p:blipFill>
        <p:spPr>
          <a:xfrm>
            <a:off x="1844545" y="3143252"/>
            <a:ext cx="14800312" cy="4000495"/>
          </a:xfrm>
          <a:prstGeom prst="rect">
            <a:avLst/>
          </a:prstGeom>
        </p:spPr>
      </p:pic>
    </p:spTree>
    <p:extLst>
      <p:ext uri="{BB962C8B-B14F-4D97-AF65-F5344CB8AC3E}">
        <p14:creationId xmlns:p14="http://schemas.microsoft.com/office/powerpoint/2010/main" val="31891036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pic>
        <p:nvPicPr>
          <p:cNvPr id="11" name="Picture 11"/>
          <p:cNvPicPr>
            <a:picLocks noChangeAspect="1"/>
          </p:cNvPicPr>
          <p:nvPr/>
        </p:nvPicPr>
        <p:blipFill>
          <a:blip r:embed="rId3"/>
          <a:srcRect/>
          <a:stretch>
            <a:fillRect/>
          </a:stretch>
        </p:blipFill>
        <p:spPr>
          <a:xfrm>
            <a:off x="14080939" y="0"/>
            <a:ext cx="3366364" cy="1289980"/>
          </a:xfrm>
          <a:prstGeom prst="rect">
            <a:avLst/>
          </a:prstGeom>
        </p:spPr>
      </p:pic>
      <p:pic>
        <p:nvPicPr>
          <p:cNvPr id="7" name="Picture 6">
            <a:extLst>
              <a:ext uri="{FF2B5EF4-FFF2-40B4-BE49-F238E27FC236}">
                <a16:creationId xmlns:a16="http://schemas.microsoft.com/office/drawing/2014/main" id="{670AA501-6A81-CD65-F5DA-BB68CF0471C3}"/>
              </a:ext>
            </a:extLst>
          </p:cNvPr>
          <p:cNvPicPr>
            <a:picLocks noChangeAspect="1"/>
          </p:cNvPicPr>
          <p:nvPr/>
        </p:nvPicPr>
        <p:blipFill>
          <a:blip r:embed="rId4"/>
          <a:stretch>
            <a:fillRect/>
          </a:stretch>
        </p:blipFill>
        <p:spPr>
          <a:xfrm>
            <a:off x="2254675" y="1037724"/>
            <a:ext cx="13509446" cy="10429443"/>
          </a:xfrm>
          <a:prstGeom prst="rect">
            <a:avLst/>
          </a:prstGeom>
        </p:spPr>
      </p:pic>
    </p:spTree>
    <p:extLst>
      <p:ext uri="{BB962C8B-B14F-4D97-AF65-F5344CB8AC3E}">
        <p14:creationId xmlns:p14="http://schemas.microsoft.com/office/powerpoint/2010/main" val="180556239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pic>
        <p:nvPicPr>
          <p:cNvPr id="11" name="Picture 11"/>
          <p:cNvPicPr>
            <a:picLocks noChangeAspect="1"/>
          </p:cNvPicPr>
          <p:nvPr/>
        </p:nvPicPr>
        <p:blipFill>
          <a:blip r:embed="rId3"/>
          <a:srcRect/>
          <a:stretch>
            <a:fillRect/>
          </a:stretch>
        </p:blipFill>
        <p:spPr>
          <a:xfrm>
            <a:off x="14080939" y="0"/>
            <a:ext cx="3366364" cy="1289980"/>
          </a:xfrm>
          <a:prstGeom prst="rect">
            <a:avLst/>
          </a:prstGeom>
        </p:spPr>
      </p:pic>
      <p:pic>
        <p:nvPicPr>
          <p:cNvPr id="14" name="Picture 13">
            <a:extLst>
              <a:ext uri="{FF2B5EF4-FFF2-40B4-BE49-F238E27FC236}">
                <a16:creationId xmlns:a16="http://schemas.microsoft.com/office/drawing/2014/main" id="{E910D91A-B100-93A9-6799-4AD9CB4194AE}"/>
              </a:ext>
            </a:extLst>
          </p:cNvPr>
          <p:cNvPicPr>
            <a:picLocks noChangeAspect="1"/>
          </p:cNvPicPr>
          <p:nvPr/>
        </p:nvPicPr>
        <p:blipFill>
          <a:blip r:embed="rId4"/>
          <a:stretch>
            <a:fillRect/>
          </a:stretch>
        </p:blipFill>
        <p:spPr>
          <a:xfrm>
            <a:off x="0" y="-1"/>
            <a:ext cx="18440400" cy="5624715"/>
          </a:xfrm>
          <a:prstGeom prst="rect">
            <a:avLst/>
          </a:prstGeom>
        </p:spPr>
      </p:pic>
      <p:pic>
        <p:nvPicPr>
          <p:cNvPr id="16" name="Picture 15">
            <a:extLst>
              <a:ext uri="{FF2B5EF4-FFF2-40B4-BE49-F238E27FC236}">
                <a16:creationId xmlns:a16="http://schemas.microsoft.com/office/drawing/2014/main" id="{7426FE2F-477B-6636-FDB0-BEE8363D3E81}"/>
              </a:ext>
            </a:extLst>
          </p:cNvPr>
          <p:cNvPicPr>
            <a:picLocks noChangeAspect="1"/>
          </p:cNvPicPr>
          <p:nvPr/>
        </p:nvPicPr>
        <p:blipFill>
          <a:blip r:embed="rId5"/>
          <a:stretch>
            <a:fillRect/>
          </a:stretch>
        </p:blipFill>
        <p:spPr>
          <a:xfrm>
            <a:off x="1133304" y="5624714"/>
            <a:ext cx="15625042" cy="10372725"/>
          </a:xfrm>
          <a:prstGeom prst="rect">
            <a:avLst/>
          </a:prstGeom>
        </p:spPr>
      </p:pic>
      <p:sp>
        <p:nvSpPr>
          <p:cNvPr id="17" name="Rectangle 16">
            <a:extLst>
              <a:ext uri="{FF2B5EF4-FFF2-40B4-BE49-F238E27FC236}">
                <a16:creationId xmlns:a16="http://schemas.microsoft.com/office/drawing/2014/main" id="{FBB94925-1699-B404-1B42-26F73402D609}"/>
              </a:ext>
            </a:extLst>
          </p:cNvPr>
          <p:cNvSpPr/>
          <p:nvPr/>
        </p:nvSpPr>
        <p:spPr>
          <a:xfrm rot="1124059">
            <a:off x="1278315" y="4794975"/>
            <a:ext cx="16204510" cy="1107996"/>
          </a:xfrm>
          <a:prstGeom prst="rect">
            <a:avLst/>
          </a:prstGeom>
        </p:spPr>
        <p:txBody>
          <a:bodyPr wrap="square">
            <a:spAutoFit/>
          </a:bodyPr>
          <a:lstStyle/>
          <a:p>
            <a:r>
              <a:rPr lang="en-US" sz="6600" b="1" dirty="0">
                <a:highlight>
                  <a:srgbClr val="FFFF00"/>
                </a:highlight>
                <a:latin typeface="Roboto" panose="02000000000000000000"/>
              </a:rPr>
              <a:t>https://everytexan.org/kids-count-2021</a:t>
            </a:r>
          </a:p>
        </p:txBody>
      </p:sp>
    </p:spTree>
    <p:extLst>
      <p:ext uri="{BB962C8B-B14F-4D97-AF65-F5344CB8AC3E}">
        <p14:creationId xmlns:p14="http://schemas.microsoft.com/office/powerpoint/2010/main" val="88311851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5AB9E"/>
        </a:solidFill>
        <a:effectLst/>
      </p:bgPr>
    </p:bg>
    <p:spTree>
      <p:nvGrpSpPr>
        <p:cNvPr id="1" name=""/>
        <p:cNvGrpSpPr/>
        <p:nvPr/>
      </p:nvGrpSpPr>
      <p:grpSpPr>
        <a:xfrm>
          <a:off x="0" y="0"/>
          <a:ext cx="0" cy="0"/>
          <a:chOff x="0" y="0"/>
          <a:chExt cx="0" cy="0"/>
        </a:xfrm>
      </p:grpSpPr>
      <p:grpSp>
        <p:nvGrpSpPr>
          <p:cNvPr id="6" name="Group 6"/>
          <p:cNvGrpSpPr/>
          <p:nvPr/>
        </p:nvGrpSpPr>
        <p:grpSpPr>
          <a:xfrm>
            <a:off x="15363346" y="1500188"/>
            <a:ext cx="1214207" cy="317500"/>
            <a:chOff x="0" y="0"/>
            <a:chExt cx="1618942" cy="423333"/>
          </a:xfrm>
        </p:grpSpPr>
        <p:grpSp>
          <p:nvGrpSpPr>
            <p:cNvPr id="7" name="Group 7"/>
            <p:cNvGrpSpPr/>
            <p:nvPr/>
          </p:nvGrpSpPr>
          <p:grpSpPr>
            <a:xfrm>
              <a:off x="0" y="0"/>
              <a:ext cx="423333" cy="42333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9" name="Group 9"/>
            <p:cNvGrpSpPr/>
            <p:nvPr/>
          </p:nvGrpSpPr>
          <p:grpSpPr>
            <a:xfrm>
              <a:off x="597804" y="0"/>
              <a:ext cx="423333" cy="42333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11" name="Group 11"/>
            <p:cNvGrpSpPr/>
            <p:nvPr/>
          </p:nvGrpSpPr>
          <p:grpSpPr>
            <a:xfrm>
              <a:off x="1195609" y="0"/>
              <a:ext cx="423333" cy="4233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sp>
        <p:nvSpPr>
          <p:cNvPr id="13" name="AutoShape 13"/>
          <p:cNvSpPr/>
          <p:nvPr/>
        </p:nvSpPr>
        <p:spPr>
          <a:xfrm>
            <a:off x="1028700" y="1047750"/>
            <a:ext cx="16230600" cy="0"/>
          </a:xfrm>
          <a:prstGeom prst="line">
            <a:avLst/>
          </a:prstGeom>
          <a:ln w="9525" cap="rnd">
            <a:solidFill>
              <a:srgbClr val="3FB0E0">
                <a:alpha val="49804"/>
              </a:srgbClr>
            </a:solidFill>
            <a:prstDash val="solid"/>
            <a:headEnd type="none" w="sm" len="sm"/>
            <a:tailEnd type="none" w="sm" len="sm"/>
          </a:ln>
        </p:spPr>
      </p:sp>
      <p:pic>
        <p:nvPicPr>
          <p:cNvPr id="14" name="Picture 14"/>
          <p:cNvPicPr>
            <a:picLocks noChangeAspect="1"/>
          </p:cNvPicPr>
          <p:nvPr/>
        </p:nvPicPr>
        <p:blipFill>
          <a:blip r:embed="rId2"/>
          <a:srcRect/>
          <a:stretch>
            <a:fillRect/>
          </a:stretch>
        </p:blipFill>
        <p:spPr>
          <a:xfrm>
            <a:off x="14080939" y="0"/>
            <a:ext cx="3366364" cy="1289980"/>
          </a:xfrm>
          <a:prstGeom prst="rect">
            <a:avLst/>
          </a:prstGeom>
        </p:spPr>
      </p:pic>
      <p:sp>
        <p:nvSpPr>
          <p:cNvPr id="15" name="TextBox 12">
            <a:extLst>
              <a:ext uri="{FF2B5EF4-FFF2-40B4-BE49-F238E27FC236}">
                <a16:creationId xmlns:a16="http://schemas.microsoft.com/office/drawing/2014/main" id="{B9265104-EA30-078A-D152-F1F1FE61DDF6}"/>
              </a:ext>
            </a:extLst>
          </p:cNvPr>
          <p:cNvSpPr txBox="1"/>
          <p:nvPr/>
        </p:nvSpPr>
        <p:spPr>
          <a:xfrm>
            <a:off x="1219200" y="1592824"/>
            <a:ext cx="16230600"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Check out our past reports!</a:t>
            </a:r>
          </a:p>
        </p:txBody>
      </p:sp>
      <p:sp>
        <p:nvSpPr>
          <p:cNvPr id="16" name="TextBox 13">
            <a:extLst>
              <a:ext uri="{FF2B5EF4-FFF2-40B4-BE49-F238E27FC236}">
                <a16:creationId xmlns:a16="http://schemas.microsoft.com/office/drawing/2014/main" id="{1B901F8A-AC71-F13E-374B-188B54474CC0}"/>
              </a:ext>
            </a:extLst>
          </p:cNvPr>
          <p:cNvSpPr txBox="1"/>
          <p:nvPr/>
        </p:nvSpPr>
        <p:spPr>
          <a:xfrm>
            <a:off x="1028700" y="9582510"/>
            <a:ext cx="14179247" cy="839974"/>
          </a:xfrm>
          <a:prstGeom prst="rect">
            <a:avLst/>
          </a:prstGeom>
        </p:spPr>
        <p:txBody>
          <a:bodyPr wrap="square" lIns="0" tIns="0" rIns="0" bIns="0" rtlCol="0" anchor="t">
            <a:spAutoFit/>
          </a:bodyPr>
          <a:lstStyle/>
          <a:p>
            <a:pPr>
              <a:lnSpc>
                <a:spcPts val="3359"/>
              </a:lnSpc>
            </a:pPr>
            <a:r>
              <a:rPr lang="en-US" sz="3200" dirty="0">
                <a:solidFill>
                  <a:srgbClr val="744F28"/>
                </a:solidFill>
                <a:latin typeface="Roboto"/>
              </a:rPr>
              <a:t>See our past reports at </a:t>
            </a:r>
            <a:r>
              <a:rPr lang="en-US" sz="3200" b="1" dirty="0">
                <a:solidFill>
                  <a:srgbClr val="744F28"/>
                </a:solidFill>
                <a:latin typeface="Roboto"/>
              </a:rPr>
              <a:t>everytexan.org/data-center/kids-count/</a:t>
            </a:r>
            <a:endParaRPr lang="en-US" sz="2399" b="1" dirty="0">
              <a:solidFill>
                <a:srgbClr val="744F28"/>
              </a:solidFill>
              <a:latin typeface="Roboto"/>
            </a:endParaRPr>
          </a:p>
          <a:p>
            <a:pPr marL="0" lvl="0" indent="0" algn="l">
              <a:lnSpc>
                <a:spcPts val="3359"/>
              </a:lnSpc>
              <a:spcBef>
                <a:spcPct val="0"/>
              </a:spcBef>
            </a:pPr>
            <a:endParaRPr lang="en-US" sz="2399" dirty="0">
              <a:solidFill>
                <a:srgbClr val="744F28"/>
              </a:solidFill>
              <a:latin typeface="Roboto"/>
            </a:endParaRPr>
          </a:p>
        </p:txBody>
      </p:sp>
      <p:pic>
        <p:nvPicPr>
          <p:cNvPr id="17" name="Picture 16" descr="Timeline&#10;&#10;Description automatically generated with medium confidence">
            <a:extLst>
              <a:ext uri="{FF2B5EF4-FFF2-40B4-BE49-F238E27FC236}">
                <a16:creationId xmlns:a16="http://schemas.microsoft.com/office/drawing/2014/main" id="{BB7D2459-41D3-1B7B-FB67-BD5F9E820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046" y="2974411"/>
            <a:ext cx="11657906" cy="4846606"/>
          </a:xfrm>
          <a:prstGeom prst="rect">
            <a:avLst/>
          </a:prstGeom>
        </p:spPr>
      </p:pic>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pic>
        <p:nvPicPr>
          <p:cNvPr id="11" name="Picture 11"/>
          <p:cNvPicPr>
            <a:picLocks noChangeAspect="1"/>
          </p:cNvPicPr>
          <p:nvPr/>
        </p:nvPicPr>
        <p:blipFill>
          <a:blip r:embed="rId3"/>
          <a:srcRect/>
          <a:stretch>
            <a:fillRect/>
          </a:stretch>
        </p:blipFill>
        <p:spPr>
          <a:xfrm>
            <a:off x="14080939" y="0"/>
            <a:ext cx="3366364" cy="1289980"/>
          </a:xfrm>
          <a:prstGeom prst="rect">
            <a:avLst/>
          </a:prstGeom>
        </p:spPr>
      </p:pic>
      <p:pic>
        <p:nvPicPr>
          <p:cNvPr id="14" name="Picture 13" descr="Text&#10;&#10;Description automatically generated">
            <a:extLst>
              <a:ext uri="{FF2B5EF4-FFF2-40B4-BE49-F238E27FC236}">
                <a16:creationId xmlns:a16="http://schemas.microsoft.com/office/drawing/2014/main" id="{596843C6-09E3-E40A-2112-A57C5C627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07" y="5981700"/>
            <a:ext cx="16503986" cy="3352800"/>
          </a:xfrm>
          <a:prstGeom prst="rect">
            <a:avLst/>
          </a:prstGeom>
        </p:spPr>
      </p:pic>
      <p:pic>
        <p:nvPicPr>
          <p:cNvPr id="6" name="Picture 5">
            <a:extLst>
              <a:ext uri="{FF2B5EF4-FFF2-40B4-BE49-F238E27FC236}">
                <a16:creationId xmlns:a16="http://schemas.microsoft.com/office/drawing/2014/main" id="{6569EAFD-C576-66F0-A8B6-DC993D06B9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937810"/>
            <a:ext cx="13148220" cy="5043890"/>
          </a:xfrm>
          <a:prstGeom prst="rect">
            <a:avLst/>
          </a:prstGeom>
        </p:spPr>
      </p:pic>
    </p:spTree>
    <p:extLst>
      <p:ext uri="{BB962C8B-B14F-4D97-AF65-F5344CB8AC3E}">
        <p14:creationId xmlns:p14="http://schemas.microsoft.com/office/powerpoint/2010/main" val="138728040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grpSp>
        <p:nvGrpSpPr>
          <p:cNvPr id="2" name="Group 2"/>
          <p:cNvGrpSpPr/>
          <p:nvPr/>
        </p:nvGrpSpPr>
        <p:grpSpPr>
          <a:xfrm>
            <a:off x="1678619" y="1556060"/>
            <a:ext cx="1214207" cy="317500"/>
            <a:chOff x="0" y="0"/>
            <a:chExt cx="1618942" cy="423333"/>
          </a:xfrm>
        </p:grpSpPr>
        <p:grpSp>
          <p:nvGrpSpPr>
            <p:cNvPr id="3" name="Group 3"/>
            <p:cNvGrpSpPr/>
            <p:nvPr/>
          </p:nvGrpSpPr>
          <p:grpSpPr>
            <a:xfrm>
              <a:off x="0" y="0"/>
              <a:ext cx="423333" cy="42333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5" name="Group 5"/>
            <p:cNvGrpSpPr/>
            <p:nvPr/>
          </p:nvGrpSpPr>
          <p:grpSpPr>
            <a:xfrm>
              <a:off x="597804" y="0"/>
              <a:ext cx="423333" cy="423333"/>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7" name="Group 7"/>
            <p:cNvGrpSpPr/>
            <p:nvPr/>
          </p:nvGrpSpPr>
          <p:grpSpPr>
            <a:xfrm>
              <a:off x="1195609" y="0"/>
              <a:ext cx="423333" cy="42333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sp>
        <p:nvSpPr>
          <p:cNvPr id="9" name="AutoShape 9"/>
          <p:cNvSpPr/>
          <p:nvPr/>
        </p:nvSpPr>
        <p:spPr>
          <a:xfrm>
            <a:off x="1028700" y="1047750"/>
            <a:ext cx="16230600" cy="0"/>
          </a:xfrm>
          <a:prstGeom prst="line">
            <a:avLst/>
          </a:prstGeom>
          <a:ln w="9525" cap="rnd">
            <a:solidFill>
              <a:srgbClr val="5A3812">
                <a:alpha val="49804"/>
              </a:srgbClr>
            </a:solidFill>
            <a:prstDash val="solid"/>
            <a:headEnd type="none" w="sm" len="sm"/>
            <a:tailEnd type="none" w="sm" len="sm"/>
          </a:ln>
        </p:spPr>
      </p:sp>
      <p:grpSp>
        <p:nvGrpSpPr>
          <p:cNvPr id="10" name="Group 10"/>
          <p:cNvGrpSpPr/>
          <p:nvPr/>
        </p:nvGrpSpPr>
        <p:grpSpPr>
          <a:xfrm>
            <a:off x="15431359" y="8341943"/>
            <a:ext cx="1214207" cy="317500"/>
            <a:chOff x="0" y="0"/>
            <a:chExt cx="1618942" cy="423333"/>
          </a:xfrm>
        </p:grpSpPr>
        <p:grpSp>
          <p:nvGrpSpPr>
            <p:cNvPr id="11" name="Group 11"/>
            <p:cNvGrpSpPr/>
            <p:nvPr/>
          </p:nvGrpSpPr>
          <p:grpSpPr>
            <a:xfrm>
              <a:off x="0" y="0"/>
              <a:ext cx="423333" cy="4233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13" name="Group 13"/>
            <p:cNvGrpSpPr/>
            <p:nvPr/>
          </p:nvGrpSpPr>
          <p:grpSpPr>
            <a:xfrm>
              <a:off x="597804" y="0"/>
              <a:ext cx="423333" cy="423333"/>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15" name="Group 15"/>
            <p:cNvGrpSpPr/>
            <p:nvPr/>
          </p:nvGrpSpPr>
          <p:grpSpPr>
            <a:xfrm>
              <a:off x="1195609" y="0"/>
              <a:ext cx="423333" cy="423333"/>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7" name="Picture 17"/>
          <p:cNvPicPr>
            <a:picLocks noChangeAspect="1"/>
          </p:cNvPicPr>
          <p:nvPr/>
        </p:nvPicPr>
        <p:blipFill>
          <a:blip r:embed="rId2"/>
          <a:srcRect/>
          <a:stretch>
            <a:fillRect/>
          </a:stretch>
        </p:blipFill>
        <p:spPr>
          <a:xfrm>
            <a:off x="14217464" y="0"/>
            <a:ext cx="3366364" cy="1289980"/>
          </a:xfrm>
          <a:prstGeom prst="rect">
            <a:avLst/>
          </a:prstGeom>
        </p:spPr>
      </p:pic>
      <p:sp>
        <p:nvSpPr>
          <p:cNvPr id="19" name="TextBox 19"/>
          <p:cNvSpPr txBox="1"/>
          <p:nvPr/>
        </p:nvSpPr>
        <p:spPr>
          <a:xfrm>
            <a:off x="2895600" y="8343900"/>
            <a:ext cx="12496800" cy="1663917"/>
          </a:xfrm>
          <a:prstGeom prst="rect">
            <a:avLst/>
          </a:prstGeom>
        </p:spPr>
        <p:txBody>
          <a:bodyPr wrap="square" lIns="0" tIns="0" rIns="0" bIns="0" rtlCol="0" anchor="t">
            <a:spAutoFit/>
          </a:bodyPr>
          <a:lstStyle/>
          <a:p>
            <a:pPr algn="ctr">
              <a:lnSpc>
                <a:spcPts val="6860"/>
              </a:lnSpc>
              <a:spcBef>
                <a:spcPct val="0"/>
              </a:spcBef>
            </a:pPr>
            <a:r>
              <a:rPr lang="en-US" sz="2800" dirty="0">
                <a:solidFill>
                  <a:srgbClr val="744F28">
                    <a:alpha val="60000"/>
                  </a:srgbClr>
                </a:solidFill>
                <a:latin typeface="Roboto"/>
              </a:rPr>
              <a:t>Learn more about Every Texan at </a:t>
            </a:r>
            <a:r>
              <a:rPr lang="en-US" sz="2800" b="1" dirty="0">
                <a:solidFill>
                  <a:srgbClr val="744F28">
                    <a:alpha val="60000"/>
                  </a:srgbClr>
                </a:solidFill>
                <a:latin typeface="Roboto"/>
              </a:rPr>
              <a:t>everytexan.org</a:t>
            </a:r>
          </a:p>
          <a:p>
            <a:pPr algn="ctr">
              <a:lnSpc>
                <a:spcPts val="6860"/>
              </a:lnSpc>
              <a:spcBef>
                <a:spcPct val="0"/>
              </a:spcBef>
            </a:pPr>
            <a:r>
              <a:rPr lang="en-US" sz="2800" dirty="0">
                <a:solidFill>
                  <a:srgbClr val="744F28">
                    <a:alpha val="60000"/>
                  </a:srgbClr>
                </a:solidFill>
                <a:latin typeface="Roboto"/>
              </a:rPr>
              <a:t>Questions about the data? Email wong@everytexan.org</a:t>
            </a:r>
            <a:endParaRPr lang="en-US" sz="2800" b="1" dirty="0">
              <a:solidFill>
                <a:srgbClr val="744F28">
                  <a:alpha val="60000"/>
                </a:srgbClr>
              </a:solidFill>
              <a:latin typeface="Roboto" panose="02000000000000000000" pitchFamily="2" charset="0"/>
              <a:ea typeface="Roboto" panose="02000000000000000000" pitchFamily="2" charset="0"/>
            </a:endParaRPr>
          </a:p>
        </p:txBody>
      </p:sp>
      <p:pic>
        <p:nvPicPr>
          <p:cNvPr id="20" name="Picture 4">
            <a:extLst>
              <a:ext uri="{FF2B5EF4-FFF2-40B4-BE49-F238E27FC236}">
                <a16:creationId xmlns:a16="http://schemas.microsoft.com/office/drawing/2014/main" id="{BBE502CF-2869-E70A-ACB8-9DAAB16E6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542" y="3467100"/>
            <a:ext cx="9754916" cy="4801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957EFBA-17C8-5924-A17C-8BB53F695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1180" y="651006"/>
            <a:ext cx="8465639" cy="3247569"/>
          </a:xfrm>
          <a:prstGeom prst="rect">
            <a:avLst/>
          </a:prstGeom>
        </p:spPr>
      </p:pic>
    </p:spTree>
    <p:extLst>
      <p:ext uri="{BB962C8B-B14F-4D97-AF65-F5344CB8AC3E}">
        <p14:creationId xmlns:p14="http://schemas.microsoft.com/office/powerpoint/2010/main" val="195188989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pic>
        <p:nvPicPr>
          <p:cNvPr id="11" name="Picture 11"/>
          <p:cNvPicPr>
            <a:picLocks noChangeAspect="1"/>
          </p:cNvPicPr>
          <p:nvPr/>
        </p:nvPicPr>
        <p:blipFill>
          <a:blip r:embed="rId3"/>
          <a:srcRect/>
          <a:stretch>
            <a:fillRect/>
          </a:stretch>
        </p:blipFill>
        <p:spPr>
          <a:xfrm>
            <a:off x="14080939" y="0"/>
            <a:ext cx="3366364" cy="1289980"/>
          </a:xfrm>
          <a:prstGeom prst="rect">
            <a:avLst/>
          </a:prstGeom>
        </p:spPr>
      </p:pic>
      <p:pic>
        <p:nvPicPr>
          <p:cNvPr id="2050" name="Picture 2" descr="Our Policy Road Map for a Just and Equitable Texas - Every Texan">
            <a:extLst>
              <a:ext uri="{FF2B5EF4-FFF2-40B4-BE49-F238E27FC236}">
                <a16:creationId xmlns:a16="http://schemas.microsoft.com/office/drawing/2014/main" id="{04DF47A8-2E4B-4F81-66A3-FC089BB60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0985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CD5E"/>
        </a:solidFill>
        <a:effectLst/>
      </p:bgPr>
    </p:bg>
    <p:spTree>
      <p:nvGrpSpPr>
        <p:cNvPr id="1" name=""/>
        <p:cNvGrpSpPr/>
        <p:nvPr/>
      </p:nvGrpSpPr>
      <p:grpSpPr>
        <a:xfrm>
          <a:off x="0" y="0"/>
          <a:ext cx="0" cy="0"/>
          <a:chOff x="0" y="0"/>
          <a:chExt cx="0" cy="0"/>
        </a:xfrm>
      </p:grpSpPr>
      <p:sp>
        <p:nvSpPr>
          <p:cNvPr id="2" name="AutoShape 2"/>
          <p:cNvSpPr/>
          <p:nvPr/>
        </p:nvSpPr>
        <p:spPr>
          <a:xfrm>
            <a:off x="1028700" y="1052512"/>
            <a:ext cx="16230600" cy="0"/>
          </a:xfrm>
          <a:prstGeom prst="line">
            <a:avLst/>
          </a:prstGeom>
          <a:ln w="19050" cap="rnd">
            <a:solidFill>
              <a:srgbClr val="FFFFFF">
                <a:alpha val="49804"/>
              </a:srgbClr>
            </a:solidFill>
            <a:prstDash val="solid"/>
            <a:headEnd type="none" w="sm" len="sm"/>
            <a:tailEnd type="none" w="sm" len="sm"/>
          </a:ln>
        </p:spPr>
      </p:sp>
      <p:pic>
        <p:nvPicPr>
          <p:cNvPr id="13" name="Picture 13"/>
          <p:cNvPicPr>
            <a:picLocks noChangeAspect="1"/>
          </p:cNvPicPr>
          <p:nvPr/>
        </p:nvPicPr>
        <p:blipFill>
          <a:blip r:embed="rId3"/>
          <a:srcRect/>
          <a:stretch>
            <a:fillRect/>
          </a:stretch>
        </p:blipFill>
        <p:spPr>
          <a:xfrm>
            <a:off x="14080939" y="0"/>
            <a:ext cx="3366364" cy="1289980"/>
          </a:xfrm>
          <a:prstGeom prst="rect">
            <a:avLst/>
          </a:prstGeom>
        </p:spPr>
      </p:pic>
      <p:pic>
        <p:nvPicPr>
          <p:cNvPr id="14" name="Picture 13" descr="Text&#10;&#10;Description automatically generated">
            <a:extLst>
              <a:ext uri="{FF2B5EF4-FFF2-40B4-BE49-F238E27FC236}">
                <a16:creationId xmlns:a16="http://schemas.microsoft.com/office/drawing/2014/main" id="{0F553495-73F0-E115-B1BE-CEC4D3B83553}"/>
              </a:ext>
            </a:extLst>
          </p:cNvPr>
          <p:cNvPicPr>
            <a:picLocks noChangeAspect="1"/>
          </p:cNvPicPr>
          <p:nvPr/>
        </p:nvPicPr>
        <p:blipFill rotWithShape="1">
          <a:blip r:embed="rId4">
            <a:extLst>
              <a:ext uri="{28A0092B-C50C-407E-A947-70E740481C1C}">
                <a14:useLocalDpi xmlns:a14="http://schemas.microsoft.com/office/drawing/2010/main" val="0"/>
              </a:ext>
            </a:extLst>
          </a:blip>
          <a:srcRect l="751" r="2422"/>
          <a:stretch/>
        </p:blipFill>
        <p:spPr>
          <a:xfrm>
            <a:off x="2546413" y="5600700"/>
            <a:ext cx="12895173" cy="2368985"/>
          </a:xfrm>
          <a:prstGeom prst="rect">
            <a:avLst/>
          </a:prstGeom>
        </p:spPr>
      </p:pic>
      <p:pic>
        <p:nvPicPr>
          <p:cNvPr id="15" name="Picture 14" descr="Diagram&#10;&#10;Description automatically generated">
            <a:extLst>
              <a:ext uri="{FF2B5EF4-FFF2-40B4-BE49-F238E27FC236}">
                <a16:creationId xmlns:a16="http://schemas.microsoft.com/office/drawing/2014/main" id="{C443DDAC-A50F-DA0D-DB53-F5F677813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6412" y="2499611"/>
            <a:ext cx="12895174" cy="2455118"/>
          </a:xfrm>
          <a:prstGeom prst="rect">
            <a:avLst/>
          </a:prstGeom>
        </p:spPr>
      </p:pic>
      <p:sp>
        <p:nvSpPr>
          <p:cNvPr id="16" name="TextBox 15">
            <a:extLst>
              <a:ext uri="{FF2B5EF4-FFF2-40B4-BE49-F238E27FC236}">
                <a16:creationId xmlns:a16="http://schemas.microsoft.com/office/drawing/2014/main" id="{5B1BE5A9-3C7C-44C4-CF8A-0D25D53D45C5}"/>
              </a:ext>
            </a:extLst>
          </p:cNvPr>
          <p:cNvSpPr txBox="1"/>
          <p:nvPr/>
        </p:nvSpPr>
        <p:spPr>
          <a:xfrm>
            <a:off x="304800" y="9105900"/>
            <a:ext cx="9144000" cy="858568"/>
          </a:xfrm>
          <a:prstGeom prst="rect">
            <a:avLst/>
          </a:prstGeom>
          <a:noFill/>
        </p:spPr>
        <p:txBody>
          <a:bodyPr wrap="square">
            <a:spAutoFit/>
          </a:bodyPr>
          <a:lstStyle/>
          <a:p>
            <a:pPr algn="ctr">
              <a:lnSpc>
                <a:spcPts val="6860"/>
              </a:lnSpc>
              <a:spcBef>
                <a:spcPct val="0"/>
              </a:spcBef>
            </a:pPr>
            <a:r>
              <a:rPr lang="en-US" sz="3200" dirty="0">
                <a:solidFill>
                  <a:srgbClr val="DC582A"/>
                </a:solidFill>
                <a:latin typeface="Roboto Bold"/>
              </a:rPr>
              <a:t>Learn more about Every Texan at everytexan.org</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2" name="AutoShape 2"/>
          <p:cNvSpPr/>
          <p:nvPr/>
        </p:nvSpPr>
        <p:spPr>
          <a:xfrm>
            <a:off x="1028700" y="1047750"/>
            <a:ext cx="16230600" cy="0"/>
          </a:xfrm>
          <a:prstGeom prst="line">
            <a:avLst/>
          </a:prstGeom>
          <a:ln w="9525" cap="rnd">
            <a:solidFill>
              <a:srgbClr val="737373">
                <a:alpha val="49804"/>
              </a:srgbClr>
            </a:solidFill>
            <a:prstDash val="solid"/>
            <a:headEnd type="none" w="sm" len="sm"/>
            <a:tailEnd type="none" w="sm" len="sm"/>
          </a:ln>
        </p:spPr>
      </p:sp>
      <p:pic>
        <p:nvPicPr>
          <p:cNvPr id="11" name="Picture 11"/>
          <p:cNvPicPr>
            <a:picLocks noChangeAspect="1"/>
          </p:cNvPicPr>
          <p:nvPr/>
        </p:nvPicPr>
        <p:blipFill>
          <a:blip r:embed="rId3"/>
          <a:srcRect/>
          <a:stretch>
            <a:fillRect/>
          </a:stretch>
        </p:blipFill>
        <p:spPr>
          <a:xfrm>
            <a:off x="14080939" y="0"/>
            <a:ext cx="3366364" cy="1289980"/>
          </a:xfrm>
          <a:prstGeom prst="rect">
            <a:avLst/>
          </a:prstGeom>
        </p:spPr>
      </p:pic>
      <p:pic>
        <p:nvPicPr>
          <p:cNvPr id="3074" name="Picture 2" descr="Ensuring the Future of At-Risk Youth - The Annie E. Casey Foundation">
            <a:extLst>
              <a:ext uri="{FF2B5EF4-FFF2-40B4-BE49-F238E27FC236}">
                <a16:creationId xmlns:a16="http://schemas.microsoft.com/office/drawing/2014/main" id="{16169D4F-E739-D3DB-2181-824D153100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5" y="3086100"/>
            <a:ext cx="11868150" cy="1695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3">
            <a:extLst>
              <a:ext uri="{FF2B5EF4-FFF2-40B4-BE49-F238E27FC236}">
                <a16:creationId xmlns:a16="http://schemas.microsoft.com/office/drawing/2014/main" id="{FEA3FD3C-C686-0034-0C2E-BE506FF8BA09}"/>
              </a:ext>
            </a:extLst>
          </p:cNvPr>
          <p:cNvSpPr txBox="1"/>
          <p:nvPr/>
        </p:nvSpPr>
        <p:spPr>
          <a:xfrm>
            <a:off x="1028700" y="9486900"/>
            <a:ext cx="15289219" cy="839974"/>
          </a:xfrm>
          <a:prstGeom prst="rect">
            <a:avLst/>
          </a:prstGeom>
        </p:spPr>
        <p:txBody>
          <a:bodyPr lIns="0" tIns="0" rIns="0" bIns="0" rtlCol="0" anchor="t">
            <a:spAutoFit/>
          </a:bodyPr>
          <a:lstStyle/>
          <a:p>
            <a:pPr>
              <a:lnSpc>
                <a:spcPts val="3359"/>
              </a:lnSpc>
            </a:pPr>
            <a:r>
              <a:rPr lang="en-US" sz="2399" dirty="0">
                <a:solidFill>
                  <a:srgbClr val="744F28"/>
                </a:solidFill>
                <a:latin typeface="Roboto"/>
              </a:rPr>
              <a:t>Explore the Texas Kids Count Data Center at </a:t>
            </a:r>
            <a:r>
              <a:rPr lang="en-US" sz="2400" b="1" dirty="0">
                <a:solidFill>
                  <a:srgbClr val="DC582A"/>
                </a:solidFill>
                <a:latin typeface="Roboto"/>
              </a:rPr>
              <a:t>datacenter.kidscount.org</a:t>
            </a:r>
          </a:p>
          <a:p>
            <a:pPr>
              <a:lnSpc>
                <a:spcPts val="3359"/>
              </a:lnSpc>
            </a:pPr>
            <a:endParaRPr lang="en-US" sz="2399" b="1" dirty="0">
              <a:solidFill>
                <a:srgbClr val="744F28"/>
              </a:solidFill>
              <a:latin typeface="Roboto"/>
            </a:endParaRPr>
          </a:p>
        </p:txBody>
      </p:sp>
      <p:pic>
        <p:nvPicPr>
          <p:cNvPr id="5" name="Picture 4" descr="Text&#10;&#10;Description automatically generated with medium confidence">
            <a:extLst>
              <a:ext uri="{FF2B5EF4-FFF2-40B4-BE49-F238E27FC236}">
                <a16:creationId xmlns:a16="http://schemas.microsoft.com/office/drawing/2014/main" id="{D309C967-6BB0-F849-D79C-4C5BD196A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128" y="5767868"/>
            <a:ext cx="14009743" cy="2804632"/>
          </a:xfrm>
          <a:prstGeom prst="rect">
            <a:avLst/>
          </a:prstGeom>
        </p:spPr>
      </p:pic>
      <p:sp>
        <p:nvSpPr>
          <p:cNvPr id="8" name="TextBox 5">
            <a:extLst>
              <a:ext uri="{FF2B5EF4-FFF2-40B4-BE49-F238E27FC236}">
                <a16:creationId xmlns:a16="http://schemas.microsoft.com/office/drawing/2014/main" id="{7F93E6E4-3514-904E-41BE-AEBB3FDF5A3C}"/>
              </a:ext>
            </a:extLst>
          </p:cNvPr>
          <p:cNvSpPr txBox="1"/>
          <p:nvPr/>
        </p:nvSpPr>
        <p:spPr>
          <a:xfrm>
            <a:off x="1295400" y="1433887"/>
            <a:ext cx="11242844" cy="749821"/>
          </a:xfrm>
          <a:prstGeom prst="rect">
            <a:avLst/>
          </a:prstGeom>
        </p:spPr>
        <p:txBody>
          <a:bodyPr wrap="square" lIns="0" tIns="0" rIns="0" bIns="0" rtlCol="0" anchor="t">
            <a:spAutoFit/>
          </a:bodyPr>
          <a:lstStyle/>
          <a:p>
            <a:pPr marL="0" lvl="0" indent="0">
              <a:lnSpc>
                <a:spcPts val="5799"/>
              </a:lnSpc>
            </a:pPr>
            <a:r>
              <a:rPr lang="en-US" sz="5799" dirty="0">
                <a:solidFill>
                  <a:srgbClr val="744F28"/>
                </a:solidFill>
                <a:latin typeface="Noto Serif Bold"/>
              </a:rPr>
              <a:t>What is KIDS COUNT?</a:t>
            </a:r>
          </a:p>
        </p:txBody>
      </p:sp>
    </p:spTree>
    <p:extLst>
      <p:ext uri="{BB962C8B-B14F-4D97-AF65-F5344CB8AC3E}">
        <p14:creationId xmlns:p14="http://schemas.microsoft.com/office/powerpoint/2010/main" val="5961620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4" name="TextBox 4"/>
          <p:cNvSpPr txBox="1"/>
          <p:nvPr/>
        </p:nvSpPr>
        <p:spPr>
          <a:xfrm>
            <a:off x="13258800" y="2933700"/>
            <a:ext cx="4419600" cy="403957"/>
          </a:xfrm>
          <a:prstGeom prst="rect">
            <a:avLst/>
          </a:prstGeom>
        </p:spPr>
        <p:txBody>
          <a:bodyPr wrap="square" lIns="0" tIns="0" rIns="0" bIns="0" rtlCol="0" anchor="t">
            <a:spAutoFit/>
          </a:bodyPr>
          <a:lstStyle/>
          <a:p>
            <a:pPr marL="0" lvl="0" indent="0" algn="l">
              <a:lnSpc>
                <a:spcPts val="3359"/>
              </a:lnSpc>
              <a:spcBef>
                <a:spcPct val="0"/>
              </a:spcBef>
            </a:pPr>
            <a:endParaRPr lang="en-US" sz="2399" dirty="0">
              <a:solidFill>
                <a:srgbClr val="DC582A"/>
              </a:solidFill>
              <a:latin typeface="Roboto"/>
            </a:endParaRPr>
          </a:p>
        </p:txBody>
      </p:sp>
      <p:sp>
        <p:nvSpPr>
          <p:cNvPr id="5" name="TextBox 5"/>
          <p:cNvSpPr txBox="1"/>
          <p:nvPr/>
        </p:nvSpPr>
        <p:spPr>
          <a:xfrm>
            <a:off x="1524000" y="1345680"/>
            <a:ext cx="12115800" cy="749821"/>
          </a:xfrm>
          <a:prstGeom prst="rect">
            <a:avLst/>
          </a:prstGeom>
        </p:spPr>
        <p:txBody>
          <a:bodyPr wrap="square" lIns="0" tIns="0" rIns="0" bIns="0" rtlCol="0" anchor="t">
            <a:spAutoFit/>
          </a:bodyPr>
          <a:lstStyle/>
          <a:p>
            <a:pPr marL="0" lvl="0" indent="0">
              <a:lnSpc>
                <a:spcPts val="5799"/>
              </a:lnSpc>
            </a:pPr>
            <a:r>
              <a:rPr lang="en-US" sz="5799" dirty="0">
                <a:solidFill>
                  <a:srgbClr val="744F28"/>
                </a:solidFill>
                <a:latin typeface="Noto Serif Bold"/>
              </a:rPr>
              <a:t>KIDS COUNT Data Center</a:t>
            </a:r>
          </a:p>
        </p:txBody>
      </p:sp>
      <p:grpSp>
        <p:nvGrpSpPr>
          <p:cNvPr id="6" name="Group 6"/>
          <p:cNvGrpSpPr/>
          <p:nvPr/>
        </p:nvGrpSpPr>
        <p:grpSpPr>
          <a:xfrm>
            <a:off x="15363346" y="1500188"/>
            <a:ext cx="1214207" cy="317500"/>
            <a:chOff x="0" y="0"/>
            <a:chExt cx="1618942" cy="423333"/>
          </a:xfrm>
        </p:grpSpPr>
        <p:grpSp>
          <p:nvGrpSpPr>
            <p:cNvPr id="7" name="Group 7"/>
            <p:cNvGrpSpPr/>
            <p:nvPr/>
          </p:nvGrpSpPr>
          <p:grpSpPr>
            <a:xfrm>
              <a:off x="0" y="0"/>
              <a:ext cx="423333" cy="42333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9" name="Group 9"/>
            <p:cNvGrpSpPr/>
            <p:nvPr/>
          </p:nvGrpSpPr>
          <p:grpSpPr>
            <a:xfrm>
              <a:off x="597804" y="0"/>
              <a:ext cx="423333" cy="42333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11" name="Group 11"/>
            <p:cNvGrpSpPr/>
            <p:nvPr/>
          </p:nvGrpSpPr>
          <p:grpSpPr>
            <a:xfrm>
              <a:off x="1195609" y="0"/>
              <a:ext cx="423333" cy="4233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sp>
        <p:nvSpPr>
          <p:cNvPr id="13" name="AutoShape 13"/>
          <p:cNvSpPr/>
          <p:nvPr/>
        </p:nvSpPr>
        <p:spPr>
          <a:xfrm>
            <a:off x="1028700" y="1047750"/>
            <a:ext cx="16230600" cy="0"/>
          </a:xfrm>
          <a:prstGeom prst="line">
            <a:avLst/>
          </a:prstGeom>
          <a:ln w="9525" cap="rnd">
            <a:solidFill>
              <a:srgbClr val="3FB0E0">
                <a:alpha val="49804"/>
              </a:srgbClr>
            </a:solidFill>
            <a:prstDash val="solid"/>
            <a:headEnd type="none" w="sm" len="sm"/>
            <a:tailEnd type="none" w="sm" len="sm"/>
          </a:ln>
        </p:spPr>
      </p:sp>
      <p:pic>
        <p:nvPicPr>
          <p:cNvPr id="14" name="Picture 14"/>
          <p:cNvPicPr>
            <a:picLocks noChangeAspect="1"/>
          </p:cNvPicPr>
          <p:nvPr/>
        </p:nvPicPr>
        <p:blipFill>
          <a:blip r:embed="rId3"/>
          <a:srcRect/>
          <a:stretch>
            <a:fillRect/>
          </a:stretch>
        </p:blipFill>
        <p:spPr>
          <a:xfrm>
            <a:off x="14080939" y="0"/>
            <a:ext cx="3366364" cy="1289980"/>
          </a:xfrm>
          <a:prstGeom prst="rect">
            <a:avLst/>
          </a:prstGeom>
        </p:spPr>
      </p:pic>
      <p:pic>
        <p:nvPicPr>
          <p:cNvPr id="16" name="Picture 15" descr="Graphical user interface, website&#10;&#10;Description automatically generated">
            <a:extLst>
              <a:ext uri="{FF2B5EF4-FFF2-40B4-BE49-F238E27FC236}">
                <a16:creationId xmlns:a16="http://schemas.microsoft.com/office/drawing/2014/main" id="{534E60C4-92A0-AF72-6856-312069C33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2247900"/>
            <a:ext cx="12651205" cy="7545415"/>
          </a:xfrm>
          <a:prstGeom prst="rect">
            <a:avLst/>
          </a:prstGeom>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CD5E"/>
        </a:solidFill>
        <a:effectLst/>
      </p:bgPr>
    </p:bg>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F6017CBA-B1FE-30E4-2F17-F3D75EFD4401}"/>
              </a:ext>
            </a:extLst>
          </p:cNvPr>
          <p:cNvGraphicFramePr/>
          <p:nvPr>
            <p:extLst>
              <p:ext uri="{D42A27DB-BD31-4B8C-83A1-F6EECF244321}">
                <p14:modId xmlns:p14="http://schemas.microsoft.com/office/powerpoint/2010/main" val="1326372742"/>
              </p:ext>
            </p:extLst>
          </p:nvPr>
        </p:nvGraphicFramePr>
        <p:xfrm>
          <a:off x="1600200" y="2879193"/>
          <a:ext cx="8153400" cy="7141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6"/>
          <p:cNvGrpSpPr/>
          <p:nvPr/>
        </p:nvGrpSpPr>
        <p:grpSpPr>
          <a:xfrm>
            <a:off x="15363346" y="1500188"/>
            <a:ext cx="1214207" cy="317500"/>
            <a:chOff x="0" y="0"/>
            <a:chExt cx="1618942" cy="423333"/>
          </a:xfrm>
        </p:grpSpPr>
        <p:grpSp>
          <p:nvGrpSpPr>
            <p:cNvPr id="7" name="Group 7"/>
            <p:cNvGrpSpPr/>
            <p:nvPr/>
          </p:nvGrpSpPr>
          <p:grpSpPr>
            <a:xfrm>
              <a:off x="0" y="0"/>
              <a:ext cx="423333" cy="42333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9" name="Group 9"/>
            <p:cNvGrpSpPr/>
            <p:nvPr/>
          </p:nvGrpSpPr>
          <p:grpSpPr>
            <a:xfrm>
              <a:off x="597804" y="0"/>
              <a:ext cx="423333" cy="42333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11" name="Group 11"/>
            <p:cNvGrpSpPr/>
            <p:nvPr/>
          </p:nvGrpSpPr>
          <p:grpSpPr>
            <a:xfrm>
              <a:off x="1195609" y="0"/>
              <a:ext cx="423333" cy="4233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sp>
        <p:nvSpPr>
          <p:cNvPr id="13" name="AutoShape 13"/>
          <p:cNvSpPr/>
          <p:nvPr/>
        </p:nvSpPr>
        <p:spPr>
          <a:xfrm>
            <a:off x="1028700" y="1047750"/>
            <a:ext cx="16230600" cy="0"/>
          </a:xfrm>
          <a:prstGeom prst="line">
            <a:avLst/>
          </a:prstGeom>
          <a:ln w="9525" cap="rnd">
            <a:solidFill>
              <a:srgbClr val="3FB0E0">
                <a:alpha val="49804"/>
              </a:srgbClr>
            </a:solidFill>
            <a:prstDash val="solid"/>
            <a:headEnd type="none" w="sm" len="sm"/>
            <a:tailEnd type="none" w="sm" len="sm"/>
          </a:ln>
        </p:spPr>
      </p:sp>
      <p:pic>
        <p:nvPicPr>
          <p:cNvPr id="14" name="Picture 14"/>
          <p:cNvPicPr>
            <a:picLocks noChangeAspect="1"/>
          </p:cNvPicPr>
          <p:nvPr/>
        </p:nvPicPr>
        <p:blipFill>
          <a:blip r:embed="rId8"/>
          <a:srcRect/>
          <a:stretch>
            <a:fillRect/>
          </a:stretch>
        </p:blipFill>
        <p:spPr>
          <a:xfrm>
            <a:off x="14080939" y="0"/>
            <a:ext cx="3366364" cy="1289980"/>
          </a:xfrm>
          <a:prstGeom prst="rect">
            <a:avLst/>
          </a:prstGeom>
        </p:spPr>
      </p:pic>
      <p:pic>
        <p:nvPicPr>
          <p:cNvPr id="15" name="Picture 2">
            <a:extLst>
              <a:ext uri="{FF2B5EF4-FFF2-40B4-BE49-F238E27FC236}">
                <a16:creationId xmlns:a16="http://schemas.microsoft.com/office/drawing/2014/main" id="{0F7E189E-E338-C08A-3F31-92F6F0CA33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32003" y="2840204"/>
            <a:ext cx="7146397" cy="6951496"/>
          </a:xfrm>
          <a:prstGeom prst="rect">
            <a:avLst/>
          </a:prstGeom>
        </p:spPr>
      </p:pic>
      <p:sp>
        <p:nvSpPr>
          <p:cNvPr id="17" name="TextBox 18">
            <a:extLst>
              <a:ext uri="{FF2B5EF4-FFF2-40B4-BE49-F238E27FC236}">
                <a16:creationId xmlns:a16="http://schemas.microsoft.com/office/drawing/2014/main" id="{C3B3CEE7-0992-6B14-F76C-484510E2FC32}"/>
              </a:ext>
            </a:extLst>
          </p:cNvPr>
          <p:cNvSpPr txBox="1"/>
          <p:nvPr/>
        </p:nvSpPr>
        <p:spPr>
          <a:xfrm>
            <a:off x="914400" y="1179322"/>
            <a:ext cx="13930275" cy="833562"/>
          </a:xfrm>
          <a:prstGeom prst="rect">
            <a:avLst/>
          </a:prstGeom>
        </p:spPr>
        <p:txBody>
          <a:bodyPr wrap="square" lIns="0" tIns="0" rIns="0" bIns="0" rtlCol="0" anchor="t">
            <a:spAutoFit/>
          </a:bodyPr>
          <a:lstStyle/>
          <a:p>
            <a:pPr marL="0" lvl="0" indent="0" algn="ctr">
              <a:lnSpc>
                <a:spcPts val="6495"/>
              </a:lnSpc>
            </a:pPr>
            <a:r>
              <a:rPr lang="en-US" sz="5799" dirty="0">
                <a:solidFill>
                  <a:srgbClr val="744F28"/>
                </a:solidFill>
                <a:latin typeface="Noto Serif Bold"/>
              </a:rPr>
              <a:t>How can KIDS COUNT data be used?</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graphicEl>
                                              <a:dgm id="{3FD22DA8-96A4-4C4B-AF86-773FB85124FE}"/>
                                            </p:graphicEl>
                                          </p:spTgt>
                                        </p:tgtEl>
                                        <p:attrNameLst>
                                          <p:attrName>style.visibility</p:attrName>
                                        </p:attrNameLst>
                                      </p:cBhvr>
                                      <p:to>
                                        <p:strVal val="visible"/>
                                      </p:to>
                                    </p:set>
                                    <p:anim calcmode="lin" valueType="num">
                                      <p:cBhvr additive="base">
                                        <p:cTn id="7" dur="500" fill="hold"/>
                                        <p:tgtEl>
                                          <p:spTgt spid="16">
                                            <p:graphicEl>
                                              <a:dgm id="{3FD22DA8-96A4-4C4B-AF86-773FB85124F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graphicEl>
                                              <a:dgm id="{3FD22DA8-96A4-4C4B-AF86-773FB85124F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graphicEl>
                                              <a:dgm id="{BD18F526-B047-407D-83AE-6234A9A5B9CD}"/>
                                            </p:graphicEl>
                                          </p:spTgt>
                                        </p:tgtEl>
                                        <p:attrNameLst>
                                          <p:attrName>style.visibility</p:attrName>
                                        </p:attrNameLst>
                                      </p:cBhvr>
                                      <p:to>
                                        <p:strVal val="visible"/>
                                      </p:to>
                                    </p:set>
                                    <p:anim calcmode="lin" valueType="num">
                                      <p:cBhvr additive="base">
                                        <p:cTn id="13" dur="500" fill="hold"/>
                                        <p:tgtEl>
                                          <p:spTgt spid="16">
                                            <p:graphicEl>
                                              <a:dgm id="{BD18F526-B047-407D-83AE-6234A9A5B9C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graphicEl>
                                              <a:dgm id="{BD18F526-B047-407D-83AE-6234A9A5B9C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graphicEl>
                                              <a:dgm id="{8A48490A-8C0F-4695-80E2-49011666ADDB}"/>
                                            </p:graphicEl>
                                          </p:spTgt>
                                        </p:tgtEl>
                                        <p:attrNameLst>
                                          <p:attrName>style.visibility</p:attrName>
                                        </p:attrNameLst>
                                      </p:cBhvr>
                                      <p:to>
                                        <p:strVal val="visible"/>
                                      </p:to>
                                    </p:set>
                                    <p:anim calcmode="lin" valueType="num">
                                      <p:cBhvr additive="base">
                                        <p:cTn id="19" dur="500" fill="hold"/>
                                        <p:tgtEl>
                                          <p:spTgt spid="16">
                                            <p:graphicEl>
                                              <a:dgm id="{8A48490A-8C0F-4695-80E2-49011666AD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graphicEl>
                                              <a:dgm id="{8A48490A-8C0F-4695-80E2-49011666AD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graphicEl>
                                              <a:dgm id="{0B31891B-2759-420F-98D2-E8F928703794}"/>
                                            </p:graphicEl>
                                          </p:spTgt>
                                        </p:tgtEl>
                                        <p:attrNameLst>
                                          <p:attrName>style.visibility</p:attrName>
                                        </p:attrNameLst>
                                      </p:cBhvr>
                                      <p:to>
                                        <p:strVal val="visible"/>
                                      </p:to>
                                    </p:set>
                                    <p:anim calcmode="lin" valueType="num">
                                      <p:cBhvr additive="base">
                                        <p:cTn id="25" dur="500" fill="hold"/>
                                        <p:tgtEl>
                                          <p:spTgt spid="16">
                                            <p:graphicEl>
                                              <a:dgm id="{0B31891B-2759-420F-98D2-E8F92870379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graphicEl>
                                              <a:dgm id="{0B31891B-2759-420F-98D2-E8F92870379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5AB9E"/>
        </a:solidFill>
        <a:effectLst/>
      </p:bgPr>
    </p:bg>
    <p:spTree>
      <p:nvGrpSpPr>
        <p:cNvPr id="1" name=""/>
        <p:cNvGrpSpPr/>
        <p:nvPr/>
      </p:nvGrpSpPr>
      <p:grpSpPr>
        <a:xfrm>
          <a:off x="0" y="0"/>
          <a:ext cx="0" cy="0"/>
          <a:chOff x="0" y="0"/>
          <a:chExt cx="0" cy="0"/>
        </a:xfrm>
      </p:grpSpPr>
      <p:sp>
        <p:nvSpPr>
          <p:cNvPr id="2" name="AutoShape 2"/>
          <p:cNvSpPr/>
          <p:nvPr/>
        </p:nvSpPr>
        <p:spPr>
          <a:xfrm>
            <a:off x="1028700" y="1052512"/>
            <a:ext cx="16230600" cy="0"/>
          </a:xfrm>
          <a:prstGeom prst="line">
            <a:avLst/>
          </a:prstGeom>
          <a:ln w="19050" cap="rnd">
            <a:solidFill>
              <a:srgbClr val="FFFFFF">
                <a:alpha val="49804"/>
              </a:srgbClr>
            </a:solidFill>
            <a:prstDash val="solid"/>
            <a:headEnd type="none" w="sm" len="sm"/>
            <a:tailEnd type="none" w="sm" len="sm"/>
          </a:ln>
        </p:spPr>
      </p:sp>
      <p:sp>
        <p:nvSpPr>
          <p:cNvPr id="3" name="TextBox 3"/>
          <p:cNvSpPr txBox="1"/>
          <p:nvPr/>
        </p:nvSpPr>
        <p:spPr>
          <a:xfrm>
            <a:off x="228600" y="1442470"/>
            <a:ext cx="11401351" cy="839978"/>
          </a:xfrm>
          <a:prstGeom prst="rect">
            <a:avLst/>
          </a:prstGeom>
        </p:spPr>
        <p:txBody>
          <a:bodyPr lIns="0" tIns="0" rIns="0" bIns="0" rtlCol="0" anchor="t">
            <a:spAutoFit/>
          </a:bodyPr>
          <a:lstStyle/>
          <a:p>
            <a:pPr marL="0" marR="0" lvl="0" indent="0" algn="ctr" defTabSz="914400" rtl="0" eaLnBrk="1" fontAlgn="auto" latinLnBrk="0" hangingPunct="1">
              <a:lnSpc>
                <a:spcPts val="6495"/>
              </a:lnSpc>
              <a:spcBef>
                <a:spcPts val="0"/>
              </a:spcBef>
              <a:spcAft>
                <a:spcPts val="0"/>
              </a:spcAft>
              <a:buClrTx/>
              <a:buSzTx/>
              <a:buFontTx/>
              <a:buNone/>
              <a:tabLst/>
              <a:defRPr/>
            </a:pPr>
            <a:r>
              <a:rPr kumimoji="0" lang="en-US" sz="5799" b="0" i="0" u="none" strike="noStrike" kern="1200" cap="none" spc="0" normalizeH="0" baseline="0" noProof="0" dirty="0">
                <a:ln>
                  <a:noFill/>
                </a:ln>
                <a:solidFill>
                  <a:srgbClr val="744F28"/>
                </a:solidFill>
                <a:effectLst/>
                <a:uLnTx/>
                <a:uFillTx/>
                <a:latin typeface="Noto Serif Bold"/>
                <a:ea typeface="+mn-ea"/>
                <a:cs typeface="+mn-cs"/>
              </a:rPr>
              <a:t>KIDS COUNT Indicators</a:t>
            </a:r>
          </a:p>
        </p:txBody>
      </p:sp>
      <p:grpSp>
        <p:nvGrpSpPr>
          <p:cNvPr id="5" name="Group 5"/>
          <p:cNvGrpSpPr/>
          <p:nvPr/>
        </p:nvGrpSpPr>
        <p:grpSpPr>
          <a:xfrm>
            <a:off x="15431359" y="8341943"/>
            <a:ext cx="1214207" cy="317500"/>
            <a:chOff x="0" y="0"/>
            <a:chExt cx="1618942" cy="423333"/>
          </a:xfrm>
        </p:grpSpPr>
        <p:grpSp>
          <p:nvGrpSpPr>
            <p:cNvPr id="6" name="Group 6"/>
            <p:cNvGrpSpPr/>
            <p:nvPr/>
          </p:nvGrpSpPr>
          <p:grpSpPr>
            <a:xfrm>
              <a:off x="0" y="0"/>
              <a:ext cx="423333" cy="42333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8" name="Group 8"/>
            <p:cNvGrpSpPr/>
            <p:nvPr/>
          </p:nvGrpSpPr>
          <p:grpSpPr>
            <a:xfrm>
              <a:off x="597804" y="0"/>
              <a:ext cx="423333" cy="42333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10" name="Group 10"/>
            <p:cNvGrpSpPr/>
            <p:nvPr/>
          </p:nvGrpSpPr>
          <p:grpSpPr>
            <a:xfrm>
              <a:off x="1195609" y="0"/>
              <a:ext cx="423333" cy="42333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pic>
        <p:nvPicPr>
          <p:cNvPr id="13" name="Picture 13" descr="Text&#10;&#10;Description automatically generated"/>
          <p:cNvPicPr>
            <a:picLocks noChangeAspect="1"/>
          </p:cNvPicPr>
          <p:nvPr/>
        </p:nvPicPr>
        <p:blipFill>
          <a:blip r:embed="rId3"/>
          <a:srcRect/>
          <a:stretch>
            <a:fillRect/>
          </a:stretch>
        </p:blipFill>
        <p:spPr>
          <a:xfrm>
            <a:off x="14080939" y="0"/>
            <a:ext cx="3366364" cy="1289980"/>
          </a:xfrm>
          <a:prstGeom prst="rect">
            <a:avLst/>
          </a:prstGeom>
        </p:spPr>
      </p:pic>
      <p:pic>
        <p:nvPicPr>
          <p:cNvPr id="14" name="Picture 11">
            <a:extLst>
              <a:ext uri="{FF2B5EF4-FFF2-40B4-BE49-F238E27FC236}">
                <a16:creationId xmlns:a16="http://schemas.microsoft.com/office/drawing/2014/main" id="{40DA3B7D-ACCD-83B9-A093-5D4B76D2DC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5355" y="1833667"/>
            <a:ext cx="9193620" cy="8040237"/>
          </a:xfrm>
          <a:prstGeom prst="rect">
            <a:avLst/>
          </a:prstGeom>
        </p:spPr>
      </p:pic>
      <p:graphicFrame>
        <p:nvGraphicFramePr>
          <p:cNvPr id="18" name="TextBox 12">
            <a:extLst>
              <a:ext uri="{FF2B5EF4-FFF2-40B4-BE49-F238E27FC236}">
                <a16:creationId xmlns:a16="http://schemas.microsoft.com/office/drawing/2014/main" id="{FB50AF09-7966-A73E-BEA6-BA744DD3867D}"/>
              </a:ext>
            </a:extLst>
          </p:cNvPr>
          <p:cNvGraphicFramePr/>
          <p:nvPr>
            <p:extLst>
              <p:ext uri="{D42A27DB-BD31-4B8C-83A1-F6EECF244321}">
                <p14:modId xmlns:p14="http://schemas.microsoft.com/office/powerpoint/2010/main" val="2057651540"/>
              </p:ext>
            </p:extLst>
          </p:nvPr>
        </p:nvGraphicFramePr>
        <p:xfrm>
          <a:off x="8153400" y="2400300"/>
          <a:ext cx="9601200" cy="74675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graphicEl>
                                              <a:dgm id="{0C9D75A1-BC01-4B43-B150-EBB73A6B54D2}"/>
                                            </p:graphicEl>
                                          </p:spTgt>
                                        </p:tgtEl>
                                        <p:attrNameLst>
                                          <p:attrName>style.visibility</p:attrName>
                                        </p:attrNameLst>
                                      </p:cBhvr>
                                      <p:to>
                                        <p:strVal val="visible"/>
                                      </p:to>
                                    </p:set>
                                    <p:anim calcmode="lin" valueType="num">
                                      <p:cBhvr additive="base">
                                        <p:cTn id="7" dur="500" fill="hold"/>
                                        <p:tgtEl>
                                          <p:spTgt spid="18">
                                            <p:graphicEl>
                                              <a:dgm id="{0C9D75A1-BC01-4B43-B150-EBB73A6B54D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graphicEl>
                                              <a:dgm id="{0C9D75A1-BC01-4B43-B150-EBB73A6B54D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graphicEl>
                                              <a:dgm id="{5166E762-D10D-4A16-B3CD-547F48C64D45}"/>
                                            </p:graphicEl>
                                          </p:spTgt>
                                        </p:tgtEl>
                                        <p:attrNameLst>
                                          <p:attrName>style.visibility</p:attrName>
                                        </p:attrNameLst>
                                      </p:cBhvr>
                                      <p:to>
                                        <p:strVal val="visible"/>
                                      </p:to>
                                    </p:set>
                                    <p:anim calcmode="lin" valueType="num">
                                      <p:cBhvr additive="base">
                                        <p:cTn id="13" dur="500" fill="hold"/>
                                        <p:tgtEl>
                                          <p:spTgt spid="18">
                                            <p:graphicEl>
                                              <a:dgm id="{5166E762-D10D-4A16-B3CD-547F48C64D4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graphicEl>
                                              <a:dgm id="{5166E762-D10D-4A16-B3CD-547F48C64D4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graphicEl>
                                              <a:dgm id="{48D14A0C-9B6F-401F-B819-DFDC06002013}"/>
                                            </p:graphicEl>
                                          </p:spTgt>
                                        </p:tgtEl>
                                        <p:attrNameLst>
                                          <p:attrName>style.visibility</p:attrName>
                                        </p:attrNameLst>
                                      </p:cBhvr>
                                      <p:to>
                                        <p:strVal val="visible"/>
                                      </p:to>
                                    </p:set>
                                    <p:anim calcmode="lin" valueType="num">
                                      <p:cBhvr additive="base">
                                        <p:cTn id="19" dur="500" fill="hold"/>
                                        <p:tgtEl>
                                          <p:spTgt spid="18">
                                            <p:graphicEl>
                                              <a:dgm id="{48D14A0C-9B6F-401F-B819-DFDC0600201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graphicEl>
                                              <a:dgm id="{48D14A0C-9B6F-401F-B819-DFDC0600201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graphicEl>
                                              <a:dgm id="{ABB607CE-A53C-420D-91FB-5569D2B4E7C2}"/>
                                            </p:graphicEl>
                                          </p:spTgt>
                                        </p:tgtEl>
                                        <p:attrNameLst>
                                          <p:attrName>style.visibility</p:attrName>
                                        </p:attrNameLst>
                                      </p:cBhvr>
                                      <p:to>
                                        <p:strVal val="visible"/>
                                      </p:to>
                                    </p:set>
                                    <p:anim calcmode="lin" valueType="num">
                                      <p:cBhvr additive="base">
                                        <p:cTn id="25" dur="500" fill="hold"/>
                                        <p:tgtEl>
                                          <p:spTgt spid="18">
                                            <p:graphicEl>
                                              <a:dgm id="{ABB607CE-A53C-420D-91FB-5569D2B4E7C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graphicEl>
                                              <a:dgm id="{ABB607CE-A53C-420D-91FB-5569D2B4E7C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graphicEl>
                                              <a:dgm id="{0FFFCAB8-9C55-4CF8-928D-77DD02B5E616}"/>
                                            </p:graphicEl>
                                          </p:spTgt>
                                        </p:tgtEl>
                                        <p:attrNameLst>
                                          <p:attrName>style.visibility</p:attrName>
                                        </p:attrNameLst>
                                      </p:cBhvr>
                                      <p:to>
                                        <p:strVal val="visible"/>
                                      </p:to>
                                    </p:set>
                                    <p:anim calcmode="lin" valueType="num">
                                      <p:cBhvr additive="base">
                                        <p:cTn id="31" dur="500" fill="hold"/>
                                        <p:tgtEl>
                                          <p:spTgt spid="18">
                                            <p:graphicEl>
                                              <a:dgm id="{0FFFCAB8-9C55-4CF8-928D-77DD02B5E61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graphicEl>
                                              <a:dgm id="{0FFFCAB8-9C55-4CF8-928D-77DD02B5E61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graphicEl>
                                              <a:dgm id="{94A6DFE3-83E1-474A-A31A-5F8BF6AFAB80}"/>
                                            </p:graphicEl>
                                          </p:spTgt>
                                        </p:tgtEl>
                                        <p:attrNameLst>
                                          <p:attrName>style.visibility</p:attrName>
                                        </p:attrNameLst>
                                      </p:cBhvr>
                                      <p:to>
                                        <p:strVal val="visible"/>
                                      </p:to>
                                    </p:set>
                                    <p:anim calcmode="lin" valueType="num">
                                      <p:cBhvr additive="base">
                                        <p:cTn id="37" dur="500" fill="hold"/>
                                        <p:tgtEl>
                                          <p:spTgt spid="18">
                                            <p:graphicEl>
                                              <a:dgm id="{94A6DFE3-83E1-474A-A31A-5F8BF6AFAB8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graphicEl>
                                              <a:dgm id="{94A6DFE3-83E1-474A-A31A-5F8BF6AFAB80}"/>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graphicEl>
                                              <a:dgm id="{C41DC32B-9362-4053-AAB3-D2355BAE73B6}"/>
                                            </p:graphicEl>
                                          </p:spTgt>
                                        </p:tgtEl>
                                        <p:attrNameLst>
                                          <p:attrName>style.visibility</p:attrName>
                                        </p:attrNameLst>
                                      </p:cBhvr>
                                      <p:to>
                                        <p:strVal val="visible"/>
                                      </p:to>
                                    </p:set>
                                    <p:anim calcmode="lin" valueType="num">
                                      <p:cBhvr additive="base">
                                        <p:cTn id="43" dur="500" fill="hold"/>
                                        <p:tgtEl>
                                          <p:spTgt spid="18">
                                            <p:graphicEl>
                                              <a:dgm id="{C41DC32B-9362-4053-AAB3-D2355BAE73B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graphicEl>
                                              <a:dgm id="{C41DC32B-9362-4053-AAB3-D2355BAE73B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FE1"/>
        </a:solidFill>
        <a:effectLst/>
      </p:bgPr>
    </p:bg>
    <p:spTree>
      <p:nvGrpSpPr>
        <p:cNvPr id="1" name=""/>
        <p:cNvGrpSpPr/>
        <p:nvPr/>
      </p:nvGrpSpPr>
      <p:grpSpPr>
        <a:xfrm>
          <a:off x="0" y="0"/>
          <a:ext cx="0" cy="0"/>
          <a:chOff x="0" y="0"/>
          <a:chExt cx="0" cy="0"/>
        </a:xfrm>
      </p:grpSpPr>
      <p:sp>
        <p:nvSpPr>
          <p:cNvPr id="4" name="TextBox 4"/>
          <p:cNvSpPr txBox="1"/>
          <p:nvPr/>
        </p:nvSpPr>
        <p:spPr>
          <a:xfrm>
            <a:off x="13258800" y="2933700"/>
            <a:ext cx="4419600" cy="403957"/>
          </a:xfrm>
          <a:prstGeom prst="rect">
            <a:avLst/>
          </a:prstGeom>
        </p:spPr>
        <p:txBody>
          <a:bodyPr wrap="square" lIns="0" tIns="0" rIns="0" bIns="0" rtlCol="0" anchor="t">
            <a:spAutoFit/>
          </a:bodyPr>
          <a:lstStyle/>
          <a:p>
            <a:pPr marL="0" lvl="0" indent="0" algn="l">
              <a:lnSpc>
                <a:spcPts val="3359"/>
              </a:lnSpc>
              <a:spcBef>
                <a:spcPct val="0"/>
              </a:spcBef>
            </a:pPr>
            <a:endParaRPr lang="en-US" sz="2399" dirty="0">
              <a:solidFill>
                <a:srgbClr val="DC582A"/>
              </a:solidFill>
              <a:latin typeface="Roboto"/>
            </a:endParaRPr>
          </a:p>
        </p:txBody>
      </p:sp>
      <p:sp>
        <p:nvSpPr>
          <p:cNvPr id="5" name="TextBox 5"/>
          <p:cNvSpPr txBox="1"/>
          <p:nvPr/>
        </p:nvSpPr>
        <p:spPr>
          <a:xfrm>
            <a:off x="4838699" y="1413942"/>
            <a:ext cx="8610600" cy="749821"/>
          </a:xfrm>
          <a:prstGeom prst="rect">
            <a:avLst/>
          </a:prstGeom>
        </p:spPr>
        <p:txBody>
          <a:bodyPr wrap="square" lIns="0" tIns="0" rIns="0" bIns="0" rtlCol="0" anchor="t">
            <a:spAutoFit/>
          </a:bodyPr>
          <a:lstStyle/>
          <a:p>
            <a:pPr marL="0" lvl="0" indent="0">
              <a:lnSpc>
                <a:spcPts val="5799"/>
              </a:lnSpc>
            </a:pPr>
            <a:r>
              <a:rPr lang="en-US" sz="5799" dirty="0">
                <a:solidFill>
                  <a:srgbClr val="744F28"/>
                </a:solidFill>
                <a:latin typeface="Noto Serif Bold"/>
              </a:rPr>
              <a:t>Let’s Explore the Data!</a:t>
            </a:r>
          </a:p>
        </p:txBody>
      </p:sp>
      <p:grpSp>
        <p:nvGrpSpPr>
          <p:cNvPr id="6" name="Group 6"/>
          <p:cNvGrpSpPr/>
          <p:nvPr/>
        </p:nvGrpSpPr>
        <p:grpSpPr>
          <a:xfrm>
            <a:off x="15363346" y="1500188"/>
            <a:ext cx="1214207" cy="317500"/>
            <a:chOff x="0" y="0"/>
            <a:chExt cx="1618942" cy="423333"/>
          </a:xfrm>
        </p:grpSpPr>
        <p:grpSp>
          <p:nvGrpSpPr>
            <p:cNvPr id="7" name="Group 7"/>
            <p:cNvGrpSpPr/>
            <p:nvPr/>
          </p:nvGrpSpPr>
          <p:grpSpPr>
            <a:xfrm>
              <a:off x="0" y="0"/>
              <a:ext cx="423333" cy="423333"/>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A900"/>
              </a:solidFill>
            </p:spPr>
          </p:sp>
        </p:grpSp>
        <p:grpSp>
          <p:nvGrpSpPr>
            <p:cNvPr id="9" name="Group 9"/>
            <p:cNvGrpSpPr/>
            <p:nvPr/>
          </p:nvGrpSpPr>
          <p:grpSpPr>
            <a:xfrm>
              <a:off x="597804" y="0"/>
              <a:ext cx="423333" cy="423333"/>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C582A"/>
              </a:solidFill>
            </p:spPr>
          </p:sp>
        </p:grpSp>
        <p:grpSp>
          <p:nvGrpSpPr>
            <p:cNvPr id="11" name="Group 11"/>
            <p:cNvGrpSpPr/>
            <p:nvPr/>
          </p:nvGrpSpPr>
          <p:grpSpPr>
            <a:xfrm>
              <a:off x="1195609" y="0"/>
              <a:ext cx="423333" cy="423333"/>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4F28"/>
              </a:solidFill>
            </p:spPr>
          </p:sp>
        </p:grpSp>
      </p:grpSp>
      <p:sp>
        <p:nvSpPr>
          <p:cNvPr id="13" name="AutoShape 13"/>
          <p:cNvSpPr/>
          <p:nvPr/>
        </p:nvSpPr>
        <p:spPr>
          <a:xfrm>
            <a:off x="1028700" y="1047750"/>
            <a:ext cx="16230600" cy="0"/>
          </a:xfrm>
          <a:prstGeom prst="line">
            <a:avLst/>
          </a:prstGeom>
          <a:ln w="9525" cap="rnd">
            <a:solidFill>
              <a:srgbClr val="3FB0E0">
                <a:alpha val="49804"/>
              </a:srgbClr>
            </a:solidFill>
            <a:prstDash val="solid"/>
            <a:headEnd type="none" w="sm" len="sm"/>
            <a:tailEnd type="none" w="sm" len="sm"/>
          </a:ln>
        </p:spPr>
      </p:sp>
      <p:pic>
        <p:nvPicPr>
          <p:cNvPr id="14" name="Picture 14"/>
          <p:cNvPicPr>
            <a:picLocks noChangeAspect="1"/>
          </p:cNvPicPr>
          <p:nvPr/>
        </p:nvPicPr>
        <p:blipFill>
          <a:blip r:embed="rId3"/>
          <a:srcRect/>
          <a:stretch>
            <a:fillRect/>
          </a:stretch>
        </p:blipFill>
        <p:spPr>
          <a:xfrm>
            <a:off x="14080939" y="0"/>
            <a:ext cx="3366364" cy="1289980"/>
          </a:xfrm>
          <a:prstGeom prst="rect">
            <a:avLst/>
          </a:prstGeom>
        </p:spPr>
      </p:pic>
      <p:pic>
        <p:nvPicPr>
          <p:cNvPr id="16" name="Picture 15" descr="Graphical user interface, website&#10;&#10;Description automatically generated">
            <a:hlinkClick r:id="rId4"/>
            <a:extLst>
              <a:ext uri="{FF2B5EF4-FFF2-40B4-BE49-F238E27FC236}">
                <a16:creationId xmlns:a16="http://schemas.microsoft.com/office/drawing/2014/main" id="{534E60C4-92A0-AF72-6856-312069C335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522" y="2476500"/>
            <a:ext cx="12294955" cy="7332941"/>
          </a:xfrm>
          <a:prstGeom prst="rect">
            <a:avLst/>
          </a:prstGeom>
        </p:spPr>
      </p:pic>
      <p:sp>
        <p:nvSpPr>
          <p:cNvPr id="15" name="Rectangle 14">
            <a:extLst>
              <a:ext uri="{FF2B5EF4-FFF2-40B4-BE49-F238E27FC236}">
                <a16:creationId xmlns:a16="http://schemas.microsoft.com/office/drawing/2014/main" id="{161D3AB2-B3A8-2930-2A22-773ADBAD34DB}"/>
              </a:ext>
            </a:extLst>
          </p:cNvPr>
          <p:cNvSpPr/>
          <p:nvPr/>
        </p:nvSpPr>
        <p:spPr>
          <a:xfrm rot="1124059">
            <a:off x="4016039" y="5770417"/>
            <a:ext cx="11753248" cy="1233834"/>
          </a:xfrm>
          <a:prstGeom prst="rect">
            <a:avLst/>
          </a:prstGeom>
        </p:spPr>
        <p:txBody>
          <a:bodyPr wrap="square">
            <a:spAutoFit/>
          </a:bodyPr>
          <a:lstStyle/>
          <a:p>
            <a:r>
              <a:rPr lang="en-US" sz="7200" b="1" dirty="0">
                <a:highlight>
                  <a:srgbClr val="FFFF00"/>
                </a:highlight>
                <a:latin typeface="Roboto" panose="02000000000000000000"/>
              </a:rPr>
              <a:t>datacenter.kidscount.org</a:t>
            </a:r>
          </a:p>
        </p:txBody>
      </p:sp>
    </p:spTree>
    <p:extLst>
      <p:ext uri="{BB962C8B-B14F-4D97-AF65-F5344CB8AC3E}">
        <p14:creationId xmlns:p14="http://schemas.microsoft.com/office/powerpoint/2010/main" val="1351325951"/>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3696</TotalTime>
  <Words>1420</Words>
  <Application>Microsoft Office PowerPoint</Application>
  <PresentationFormat>Custom</PresentationFormat>
  <Paragraphs>123</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Noto Serif Bold</vt:lpstr>
      <vt:lpstr>Noto Serif</vt:lpstr>
      <vt:lpstr>Roboto</vt:lpstr>
      <vt:lpstr>Roboto Bold</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2</dc:title>
  <dc:creator>Eva DeLuna Castro</dc:creator>
  <cp:lastModifiedBy>Monica Cruz</cp:lastModifiedBy>
  <cp:revision>35</cp:revision>
  <dcterms:created xsi:type="dcterms:W3CDTF">2006-08-16T00:00:00Z</dcterms:created>
  <dcterms:modified xsi:type="dcterms:W3CDTF">2022-05-19T21:48:18Z</dcterms:modified>
  <dc:identifier>DAE5My07GUk</dc:identifier>
</cp:coreProperties>
</file>