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27"/>
  </p:notesMasterIdLst>
  <p:handoutMasterIdLst>
    <p:handoutMasterId r:id="rId28"/>
  </p:handoutMasterIdLst>
  <p:sldIdLst>
    <p:sldId id="256" r:id="rId2"/>
    <p:sldId id="639" r:id="rId3"/>
    <p:sldId id="671" r:id="rId4"/>
    <p:sldId id="641" r:id="rId5"/>
    <p:sldId id="642" r:id="rId6"/>
    <p:sldId id="779" r:id="rId7"/>
    <p:sldId id="781" r:id="rId8"/>
    <p:sldId id="725" r:id="rId9"/>
    <p:sldId id="773" r:id="rId10"/>
    <p:sldId id="775" r:id="rId11"/>
    <p:sldId id="776" r:id="rId12"/>
    <p:sldId id="777" r:id="rId13"/>
    <p:sldId id="778" r:id="rId14"/>
    <p:sldId id="728" r:id="rId15"/>
    <p:sldId id="730" r:id="rId16"/>
    <p:sldId id="759" r:id="rId17"/>
    <p:sldId id="760" r:id="rId18"/>
    <p:sldId id="761" r:id="rId19"/>
    <p:sldId id="770" r:id="rId20"/>
    <p:sldId id="771" r:id="rId21"/>
    <p:sldId id="772" r:id="rId22"/>
    <p:sldId id="783" r:id="rId23"/>
    <p:sldId id="551" r:id="rId24"/>
    <p:sldId id="780" r:id="rId25"/>
    <p:sldId id="640" r:id="rId26"/>
  </p:sldIdLst>
  <p:sldSz cx="9144000" cy="6858000" type="letter"/>
  <p:notesSz cx="9236075" cy="7010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C6F"/>
    <a:srgbClr val="1B1E7A"/>
    <a:srgbClr val="66FF33"/>
    <a:srgbClr val="00FF00"/>
    <a:srgbClr val="0000FF"/>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46" autoAdjust="0"/>
    <p:restoredTop sz="86441" autoAdjust="0"/>
  </p:normalViewPr>
  <p:slideViewPr>
    <p:cSldViewPr>
      <p:cViewPr varScale="1">
        <p:scale>
          <a:sx n="91" d="100"/>
          <a:sy n="91"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582" y="-102"/>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file:///\\idser-nas01\IDSER\Projects\SDC_Projections\2010\Education\NewEdProj.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idser-nas01\IDSER\Collaboration\Product_Development\Briefs_Reports\Education\Education%20Attainment\Proj_Age25_64\manuscript\Figure%201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autoTitleDeleted val="0"/>
    <c:plotArea>
      <c:layout/>
      <c:barChart>
        <c:barDir val="col"/>
        <c:grouping val="stacked"/>
        <c:varyColors val="0"/>
        <c:ser>
          <c:idx val="0"/>
          <c:order val="0"/>
          <c:tx>
            <c:strRef>
              <c:f>Sheet1!$B$1</c:f>
              <c:strCache>
                <c:ptCount val="1"/>
                <c:pt idx="0">
                  <c:v>Natural Increase</c:v>
                </c:pt>
              </c:strCache>
            </c:strRef>
          </c:tx>
          <c:spPr>
            <a:solidFill>
              <a:schemeClr val="tx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Sheet1!$B$2:$B$7</c:f>
              <c:numCache>
                <c:formatCode>0.0%</c:formatCode>
                <c:ptCount val="6"/>
                <c:pt idx="0">
                  <c:v>0.89500000000000002</c:v>
                </c:pt>
                <c:pt idx="1">
                  <c:v>0.86699999999999999</c:v>
                </c:pt>
                <c:pt idx="2">
                  <c:v>0.41499999999999998</c:v>
                </c:pt>
                <c:pt idx="3">
                  <c:v>0.65900000000000003</c:v>
                </c:pt>
                <c:pt idx="4">
                  <c:v>0.497</c:v>
                </c:pt>
                <c:pt idx="5">
                  <c:v>0.53700000000000003</c:v>
                </c:pt>
              </c:numCache>
            </c:numRef>
          </c:val>
        </c:ser>
        <c:ser>
          <c:idx val="1"/>
          <c:order val="1"/>
          <c:tx>
            <c:strRef>
              <c:f>Sheet1!$C$1</c:f>
              <c:strCache>
                <c:ptCount val="1"/>
                <c:pt idx="0">
                  <c:v>Migration</c:v>
                </c:pt>
              </c:strCache>
            </c:strRef>
          </c:tx>
          <c:spPr>
            <a:solidFill>
              <a:schemeClr val="accent2">
                <a:lumMod val="75000"/>
              </a:schemeClr>
            </a:solidFill>
            <a:ln w="19050"/>
            <a:effectLst/>
          </c:spPr>
          <c:invertIfNegative val="0"/>
          <c:dLbls>
            <c:spPr>
              <a:noFill/>
              <a:ln>
                <a:noFill/>
              </a:ln>
              <a:effectLst/>
            </c:spPr>
            <c:txPr>
              <a:bodyPr/>
              <a:lstStyle/>
              <a:p>
                <a:pPr>
                  <a:defRPr sz="1200" b="1">
                    <a:solidFill>
                      <a:schemeClr val="bg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1950s</c:v>
                </c:pt>
                <c:pt idx="1">
                  <c:v>1960s</c:v>
                </c:pt>
                <c:pt idx="2">
                  <c:v>1970s</c:v>
                </c:pt>
                <c:pt idx="3">
                  <c:v>1980s</c:v>
                </c:pt>
                <c:pt idx="4">
                  <c:v>1990s</c:v>
                </c:pt>
                <c:pt idx="5">
                  <c:v>2000s</c:v>
                </c:pt>
              </c:strCache>
            </c:strRef>
          </c:cat>
          <c:val>
            <c:numRef>
              <c:f>Sheet1!$C$2:$C$7</c:f>
              <c:numCache>
                <c:formatCode>0.0%</c:formatCode>
                <c:ptCount val="6"/>
                <c:pt idx="0">
                  <c:v>0.105</c:v>
                </c:pt>
                <c:pt idx="1">
                  <c:v>0.13300000000000001</c:v>
                </c:pt>
                <c:pt idx="2">
                  <c:v>0.58499999999999996</c:v>
                </c:pt>
                <c:pt idx="3">
                  <c:v>0.34100000000000003</c:v>
                </c:pt>
                <c:pt idx="4">
                  <c:v>0.503</c:v>
                </c:pt>
                <c:pt idx="5">
                  <c:v>0.46300000000000002</c:v>
                </c:pt>
              </c:numCache>
            </c:numRef>
          </c:val>
        </c:ser>
        <c:dLbls>
          <c:showLegendKey val="0"/>
          <c:showVal val="0"/>
          <c:showCatName val="0"/>
          <c:showSerName val="0"/>
          <c:showPercent val="0"/>
          <c:showBubbleSize val="0"/>
        </c:dLbls>
        <c:gapWidth val="80"/>
        <c:overlap val="100"/>
        <c:axId val="282439784"/>
        <c:axId val="282439392"/>
      </c:barChart>
      <c:catAx>
        <c:axId val="282439784"/>
        <c:scaling>
          <c:orientation val="minMax"/>
        </c:scaling>
        <c:delete val="0"/>
        <c:axPos val="b"/>
        <c:numFmt formatCode="General" sourceLinked="0"/>
        <c:majorTickMark val="out"/>
        <c:minorTickMark val="none"/>
        <c:tickLblPos val="nextTo"/>
        <c:txPr>
          <a:bodyPr/>
          <a:lstStyle/>
          <a:p>
            <a:pPr>
              <a:defRPr sz="1800" b="1">
                <a:latin typeface="+mj-lt"/>
              </a:defRPr>
            </a:pPr>
            <a:endParaRPr lang="en-US"/>
          </a:p>
        </c:txPr>
        <c:crossAx val="282439392"/>
        <c:crosses val="autoZero"/>
        <c:auto val="1"/>
        <c:lblAlgn val="ctr"/>
        <c:lblOffset val="100"/>
        <c:noMultiLvlLbl val="0"/>
      </c:catAx>
      <c:valAx>
        <c:axId val="282439392"/>
        <c:scaling>
          <c:orientation val="minMax"/>
        </c:scaling>
        <c:delete val="1"/>
        <c:axPos val="l"/>
        <c:numFmt formatCode="0.0%" sourceLinked="1"/>
        <c:majorTickMark val="out"/>
        <c:minorTickMark val="none"/>
        <c:tickLblPos val="nextTo"/>
        <c:crossAx val="282439784"/>
        <c:crosses val="autoZero"/>
        <c:crossBetween val="between"/>
      </c:valAx>
      <c:spPr>
        <a:noFill/>
        <a:ln w="25400">
          <a:noFill/>
        </a:ln>
      </c:spPr>
    </c:plotArea>
    <c:legend>
      <c:legendPos val="r"/>
      <c:layout>
        <c:manualLayout>
          <c:xMode val="edge"/>
          <c:yMode val="edge"/>
          <c:x val="0.6739616123646115"/>
          <c:y val="3.3748288011603306E-3"/>
          <c:w val="0.22432421506855937"/>
          <c:h val="0.14820526972889633"/>
        </c:manualLayout>
      </c:layout>
      <c:overlay val="0"/>
      <c:txPr>
        <a:bodyPr/>
        <a:lstStyle/>
        <a:p>
          <a:pPr>
            <a:defRPr sz="18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Projected Population in Texas, </a:t>
            </a:r>
            <a:endParaRPr lang="en-US" sz="1600" dirty="0" smtClean="0"/>
          </a:p>
          <a:p>
            <a:pPr>
              <a:defRPr sz="1600"/>
            </a:pPr>
            <a:r>
              <a:rPr lang="en-US" sz="1600" dirty="0" smtClean="0"/>
              <a:t>2010 </a:t>
            </a:r>
            <a:r>
              <a:rPr lang="en-US" sz="1600" dirty="0"/>
              <a:t>to 2050</a:t>
            </a:r>
          </a:p>
        </c:rich>
      </c:tx>
      <c:layout/>
      <c:overlay val="0"/>
    </c:title>
    <c:autoTitleDeleted val="0"/>
    <c:plotArea>
      <c:layout>
        <c:manualLayout>
          <c:layoutTarget val="inner"/>
          <c:xMode val="edge"/>
          <c:yMode val="edge"/>
          <c:x val="0.12854062416175666"/>
          <c:y val="0.11212630239401893"/>
          <c:w val="0.77519932848038642"/>
          <c:h val="0.77066377858433055"/>
        </c:manualLayout>
      </c:layout>
      <c:lineChart>
        <c:grouping val="standard"/>
        <c:varyColors val="0"/>
        <c:ser>
          <c:idx val="1"/>
          <c:order val="0"/>
          <c:tx>
            <c:strRef>
              <c:f>Sheet!$B$1</c:f>
              <c:strCache>
                <c:ptCount val="1"/>
                <c:pt idx="0">
                  <c:v>Zero Migration</c:v>
                </c:pt>
              </c:strCache>
            </c:strRef>
          </c:tx>
          <c:spPr>
            <a:ln w="50800" cmpd="sng">
              <a:solidFill>
                <a:schemeClr val="accent1"/>
              </a:solidFill>
              <a:prstDash val="sysDash"/>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Sheet!$B$3:$B$11</c:f>
              <c:numCache>
                <c:formatCode>#,##0</c:formatCode>
                <c:ptCount val="9"/>
                <c:pt idx="0">
                  <c:v>25145561</c:v>
                </c:pt>
                <c:pt idx="1">
                  <c:v>26230098</c:v>
                </c:pt>
                <c:pt idx="2">
                  <c:v>27238610</c:v>
                </c:pt>
                <c:pt idx="3">
                  <c:v>28165689</c:v>
                </c:pt>
                <c:pt idx="4">
                  <c:v>28994210</c:v>
                </c:pt>
                <c:pt idx="5">
                  <c:v>29705207</c:v>
                </c:pt>
                <c:pt idx="6">
                  <c:v>30305304</c:v>
                </c:pt>
                <c:pt idx="7">
                  <c:v>30808219</c:v>
                </c:pt>
                <c:pt idx="8">
                  <c:v>31246355</c:v>
                </c:pt>
              </c:numCache>
            </c:numRef>
          </c:val>
          <c:smooth val="0"/>
        </c:ser>
        <c:ser>
          <c:idx val="2"/>
          <c:order val="1"/>
          <c:tx>
            <c:strRef>
              <c:f>Sheet!$C$1</c:f>
              <c:strCache>
                <c:ptCount val="1"/>
                <c:pt idx="0">
                  <c:v>0.5 Migration</c:v>
                </c:pt>
              </c:strCache>
            </c:strRef>
          </c:tx>
          <c:spPr>
            <a:ln w="50800" cmpd="sng">
              <a:solidFill>
                <a:srgbClr val="99660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Sheet!$C$3:$C$11</c:f>
              <c:numCache>
                <c:formatCode>#,##0</c:formatCode>
                <c:ptCount val="9"/>
                <c:pt idx="0">
                  <c:v>25145561</c:v>
                </c:pt>
                <c:pt idx="1">
                  <c:v>26947116</c:v>
                </c:pt>
                <c:pt idx="2">
                  <c:v>28813282</c:v>
                </c:pt>
                <c:pt idx="3">
                  <c:v>30734321</c:v>
                </c:pt>
                <c:pt idx="4">
                  <c:v>32680217</c:v>
                </c:pt>
                <c:pt idx="5">
                  <c:v>34616890</c:v>
                </c:pt>
                <c:pt idx="6">
                  <c:v>36550595</c:v>
                </c:pt>
                <c:pt idx="7">
                  <c:v>38499538</c:v>
                </c:pt>
                <c:pt idx="8">
                  <c:v>40502749</c:v>
                </c:pt>
              </c:numCache>
            </c:numRef>
          </c:val>
          <c:smooth val="0"/>
        </c:ser>
        <c:ser>
          <c:idx val="3"/>
          <c:order val="2"/>
          <c:tx>
            <c:strRef>
              <c:f>Sheet!$D$1</c:f>
              <c:strCache>
                <c:ptCount val="1"/>
                <c:pt idx="0">
                  <c:v>1.0 Migration</c:v>
                </c:pt>
              </c:strCache>
            </c:strRef>
          </c:tx>
          <c:spPr>
            <a:ln w="57150" cmpd="dbl">
              <a:solidFill>
                <a:srgbClr val="002060"/>
              </a:solidFill>
            </a:ln>
          </c:spPr>
          <c:marker>
            <c:symbol val="none"/>
          </c:marker>
          <c:cat>
            <c:numRef>
              <c:f>Sheet!$A$3:$A$11</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Sheet!$D$3:$D$11</c:f>
              <c:numCache>
                <c:formatCode>#,##0</c:formatCode>
                <c:ptCount val="9"/>
                <c:pt idx="0">
                  <c:v>25145561</c:v>
                </c:pt>
                <c:pt idx="1">
                  <c:v>27695284</c:v>
                </c:pt>
                <c:pt idx="2">
                  <c:v>30541978</c:v>
                </c:pt>
                <c:pt idx="3">
                  <c:v>33699307</c:v>
                </c:pt>
                <c:pt idx="4">
                  <c:v>37155084</c:v>
                </c:pt>
                <c:pt idx="5">
                  <c:v>40892255</c:v>
                </c:pt>
                <c:pt idx="6">
                  <c:v>44955896</c:v>
                </c:pt>
                <c:pt idx="7">
                  <c:v>49416165</c:v>
                </c:pt>
                <c:pt idx="8">
                  <c:v>54369297</c:v>
                </c:pt>
              </c:numCache>
            </c:numRef>
          </c:val>
          <c:smooth val="0"/>
        </c:ser>
        <c:dLbls>
          <c:showLegendKey val="0"/>
          <c:showVal val="0"/>
          <c:showCatName val="0"/>
          <c:showSerName val="0"/>
          <c:showPercent val="0"/>
          <c:showBubbleSize val="0"/>
        </c:dLbls>
        <c:smooth val="0"/>
        <c:axId val="382821568"/>
        <c:axId val="382819608"/>
      </c:lineChart>
      <c:catAx>
        <c:axId val="382821568"/>
        <c:scaling>
          <c:orientation val="minMax"/>
        </c:scaling>
        <c:delete val="0"/>
        <c:axPos val="b"/>
        <c:numFmt formatCode="General" sourceLinked="1"/>
        <c:majorTickMark val="out"/>
        <c:minorTickMark val="none"/>
        <c:tickLblPos val="nextTo"/>
        <c:txPr>
          <a:bodyPr rot="2700000"/>
          <a:lstStyle/>
          <a:p>
            <a:pPr>
              <a:defRPr/>
            </a:pPr>
            <a:endParaRPr lang="en-US"/>
          </a:p>
        </c:txPr>
        <c:crossAx val="382819608"/>
        <c:crosses val="autoZero"/>
        <c:auto val="1"/>
        <c:lblAlgn val="ctr"/>
        <c:lblOffset val="0"/>
        <c:noMultiLvlLbl val="0"/>
      </c:catAx>
      <c:valAx>
        <c:axId val="382819608"/>
        <c:scaling>
          <c:orientation val="minMax"/>
          <c:max val="55000000"/>
          <c:min val="20000000"/>
        </c:scaling>
        <c:delete val="0"/>
        <c:axPos val="l"/>
        <c:majorGridlines/>
        <c:numFmt formatCode="0" sourceLinked="0"/>
        <c:majorTickMark val="out"/>
        <c:minorTickMark val="none"/>
        <c:tickLblPos val="nextTo"/>
        <c:txPr>
          <a:bodyPr/>
          <a:lstStyle/>
          <a:p>
            <a:pPr>
              <a:defRPr sz="1400"/>
            </a:pPr>
            <a:endParaRPr lang="en-US"/>
          </a:p>
        </c:txPr>
        <c:crossAx val="382821568"/>
        <c:crosses val="autoZero"/>
        <c:crossBetween val="midCat"/>
        <c:dispUnits>
          <c:builtInUnit val="millions"/>
          <c:dispUnitsLbl>
            <c:layout>
              <c:manualLayout>
                <c:xMode val="edge"/>
                <c:yMode val="edge"/>
                <c:x val="1.6272965879265101E-3"/>
                <c:y val="0.41786280169346984"/>
              </c:manualLayout>
            </c:layout>
          </c:dispUnitsLbl>
        </c:dispUnits>
      </c:valAx>
    </c:plotArea>
    <c:legend>
      <c:legendPos val="l"/>
      <c:layout>
        <c:manualLayout>
          <c:xMode val="edge"/>
          <c:yMode val="edge"/>
          <c:x val="0.13658000724047425"/>
          <c:y val="0.12529764378578448"/>
          <c:w val="0.36838695809575528"/>
          <c:h val="0.17427013098771288"/>
        </c:manualLayout>
      </c:layout>
      <c:overlay val="1"/>
      <c:spPr>
        <a:solidFill>
          <a:schemeClr val="bg1"/>
        </a:solidFill>
        <a:ln>
          <a:solidFill>
            <a:schemeClr val="bg1">
              <a:lumMod val="65000"/>
            </a:schemeClr>
          </a:solidFill>
        </a:ln>
        <a:effectLst>
          <a:outerShdw blurRad="50800" dist="38100" dir="2700000" algn="tl" rotWithShape="0">
            <a:prstClr val="black">
              <a:alpha val="40000"/>
            </a:prstClr>
          </a:outerShdw>
        </a:effectLst>
      </c:spPr>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789888106092"/>
          <c:y val="0.12096635647816753"/>
          <c:w val="0.79998848828107016"/>
          <c:h val="0.77393501948620058"/>
        </c:manualLayout>
      </c:layout>
      <c:lineChart>
        <c:grouping val="standard"/>
        <c:varyColors val="0"/>
        <c:ser>
          <c:idx val="0"/>
          <c:order val="0"/>
          <c:tx>
            <c:strRef>
              <c:f>Sheet!$C$25</c:f>
              <c:strCache>
                <c:ptCount val="1"/>
                <c:pt idx="0">
                  <c:v>NH White</c:v>
                </c:pt>
              </c:strCache>
            </c:strRef>
          </c:tx>
          <c:spPr>
            <a:ln w="50800">
              <a:solidFill>
                <a:srgbClr val="002060"/>
              </a:solidFill>
              <a:prstDash val="sysDot"/>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Sheet!$C$26:$C$34</c:f>
              <c:numCache>
                <c:formatCode>#,##0</c:formatCode>
                <c:ptCount val="9"/>
                <c:pt idx="0">
                  <c:v>11397345</c:v>
                </c:pt>
                <c:pt idx="1">
                  <c:v>11585146</c:v>
                </c:pt>
                <c:pt idx="2">
                  <c:v>11723184</c:v>
                </c:pt>
                <c:pt idx="3">
                  <c:v>11796414</c:v>
                </c:pt>
                <c:pt idx="4">
                  <c:v>11792588</c:v>
                </c:pt>
                <c:pt idx="5">
                  <c:v>11717771</c:v>
                </c:pt>
                <c:pt idx="6">
                  <c:v>11593202</c:v>
                </c:pt>
                <c:pt idx="7">
                  <c:v>11434587</c:v>
                </c:pt>
                <c:pt idx="8">
                  <c:v>11265371</c:v>
                </c:pt>
              </c:numCache>
            </c:numRef>
          </c:val>
          <c:smooth val="0"/>
        </c:ser>
        <c:ser>
          <c:idx val="1"/>
          <c:order val="1"/>
          <c:tx>
            <c:strRef>
              <c:f>Sheet!$D$25</c:f>
              <c:strCache>
                <c:ptCount val="1"/>
                <c:pt idx="0">
                  <c:v>NH Black</c:v>
                </c:pt>
              </c:strCache>
            </c:strRef>
          </c:tx>
          <c:spPr>
            <a:ln w="57150" cmpd="dbl">
              <a:solidFill>
                <a:schemeClr val="accent6">
                  <a:lumMod val="75000"/>
                </a:schemeClr>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Sheet!$D$26:$D$34</c:f>
              <c:numCache>
                <c:formatCode>#,##0</c:formatCode>
                <c:ptCount val="9"/>
                <c:pt idx="0">
                  <c:v>2886825</c:v>
                </c:pt>
                <c:pt idx="1">
                  <c:v>3083970</c:v>
                </c:pt>
                <c:pt idx="2">
                  <c:v>3274738</c:v>
                </c:pt>
                <c:pt idx="3">
                  <c:v>3454116</c:v>
                </c:pt>
                <c:pt idx="4">
                  <c:v>3616745</c:v>
                </c:pt>
                <c:pt idx="5">
                  <c:v>3757614</c:v>
                </c:pt>
                <c:pt idx="6">
                  <c:v>3876830</c:v>
                </c:pt>
                <c:pt idx="7">
                  <c:v>3977772</c:v>
                </c:pt>
                <c:pt idx="8">
                  <c:v>4065757</c:v>
                </c:pt>
              </c:numCache>
            </c:numRef>
          </c:val>
          <c:smooth val="0"/>
        </c:ser>
        <c:ser>
          <c:idx val="2"/>
          <c:order val="2"/>
          <c:tx>
            <c:strRef>
              <c:f>Sheet!$E$24</c:f>
              <c:strCache>
                <c:ptCount val="1"/>
                <c:pt idx="0">
                  <c:v>Hispanic</c:v>
                </c:pt>
              </c:strCache>
            </c:strRef>
          </c:tx>
          <c:spPr>
            <a:ln w="50800">
              <a:solidFill>
                <a:srgbClr val="917B4C"/>
              </a:solidFill>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Sheet!$E$25:$E$33</c:f>
              <c:numCache>
                <c:formatCode>#,##0</c:formatCode>
                <c:ptCount val="9"/>
                <c:pt idx="0">
                  <c:v>9460921</c:v>
                </c:pt>
                <c:pt idx="1">
                  <c:v>10659352</c:v>
                </c:pt>
                <c:pt idx="2">
                  <c:v>11963951</c:v>
                </c:pt>
                <c:pt idx="3">
                  <c:v>13384050</c:v>
                </c:pt>
                <c:pt idx="4">
                  <c:v>14900906</c:v>
                </c:pt>
                <c:pt idx="5">
                  <c:v>16475644</c:v>
                </c:pt>
                <c:pt idx="6">
                  <c:v>18095574</c:v>
                </c:pt>
                <c:pt idx="7">
                  <c:v>19769879</c:v>
                </c:pt>
                <c:pt idx="8">
                  <c:v>21516362</c:v>
                </c:pt>
              </c:numCache>
            </c:numRef>
          </c:val>
          <c:smooth val="0"/>
        </c:ser>
        <c:ser>
          <c:idx val="3"/>
          <c:order val="3"/>
          <c:tx>
            <c:strRef>
              <c:f>Sheet!$F$24</c:f>
              <c:strCache>
                <c:ptCount val="1"/>
                <c:pt idx="0">
                  <c:v>NH Other</c:v>
                </c:pt>
              </c:strCache>
            </c:strRef>
          </c:tx>
          <c:spPr>
            <a:ln w="50800">
              <a:solidFill>
                <a:schemeClr val="accent1"/>
              </a:solidFill>
              <a:prstDash val="sysDash"/>
            </a:ln>
          </c:spPr>
          <c:marker>
            <c:symbol val="none"/>
          </c:marker>
          <c:cat>
            <c:numRef>
              <c:f>Sheet!$A$26:$A$34</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Sheet!$F$25:$F$33</c:f>
              <c:numCache>
                <c:formatCode>#,##0</c:formatCode>
                <c:ptCount val="9"/>
                <c:pt idx="0">
                  <c:v>1400470</c:v>
                </c:pt>
                <c:pt idx="1">
                  <c:v>1618648</c:v>
                </c:pt>
                <c:pt idx="2">
                  <c:v>1851409</c:v>
                </c:pt>
                <c:pt idx="3">
                  <c:v>2099741</c:v>
                </c:pt>
                <c:pt idx="4">
                  <c:v>2369978</c:v>
                </c:pt>
                <c:pt idx="5">
                  <c:v>2665861</c:v>
                </c:pt>
                <c:pt idx="6">
                  <c:v>2984989</c:v>
                </c:pt>
                <c:pt idx="7">
                  <c:v>3317300</c:v>
                </c:pt>
                <c:pt idx="8">
                  <c:v>3655259</c:v>
                </c:pt>
              </c:numCache>
            </c:numRef>
          </c:val>
          <c:smooth val="0"/>
        </c:ser>
        <c:dLbls>
          <c:showLegendKey val="0"/>
          <c:showVal val="0"/>
          <c:showCatName val="0"/>
          <c:showSerName val="0"/>
          <c:showPercent val="0"/>
          <c:showBubbleSize val="0"/>
        </c:dLbls>
        <c:smooth val="0"/>
        <c:axId val="382823528"/>
        <c:axId val="382823920"/>
      </c:lineChart>
      <c:catAx>
        <c:axId val="382823528"/>
        <c:scaling>
          <c:orientation val="minMax"/>
        </c:scaling>
        <c:delete val="0"/>
        <c:axPos val="b"/>
        <c:numFmt formatCode="General" sourceLinked="1"/>
        <c:majorTickMark val="out"/>
        <c:minorTickMark val="none"/>
        <c:tickLblPos val="nextTo"/>
        <c:txPr>
          <a:bodyPr rot="2700000"/>
          <a:lstStyle/>
          <a:p>
            <a:pPr>
              <a:defRPr/>
            </a:pPr>
            <a:endParaRPr lang="en-US"/>
          </a:p>
        </c:txPr>
        <c:crossAx val="382823920"/>
        <c:crosses val="autoZero"/>
        <c:auto val="1"/>
        <c:lblAlgn val="ctr"/>
        <c:lblOffset val="0"/>
        <c:noMultiLvlLbl val="0"/>
      </c:catAx>
      <c:valAx>
        <c:axId val="382823920"/>
        <c:scaling>
          <c:orientation val="minMax"/>
        </c:scaling>
        <c:delete val="0"/>
        <c:axPos val="l"/>
        <c:majorGridlines/>
        <c:numFmt formatCode="#,##0" sourceLinked="1"/>
        <c:majorTickMark val="out"/>
        <c:minorTickMark val="none"/>
        <c:tickLblPos val="nextTo"/>
        <c:crossAx val="382823528"/>
        <c:crosses val="autoZero"/>
        <c:crossBetween val="midCat"/>
        <c:majorUnit val="4000000"/>
        <c:dispUnits>
          <c:builtInUnit val="millions"/>
          <c:dispUnitsLbl>
            <c:layout>
              <c:manualLayout>
                <c:xMode val="edge"/>
                <c:yMode val="edge"/>
                <c:x val="0"/>
                <c:y val="0.45651892945200034"/>
              </c:manualLayout>
            </c:layout>
          </c:dispUnitsLbl>
        </c:dispUnits>
      </c:valAx>
    </c:plotArea>
    <c:legend>
      <c:legendPos val="l"/>
      <c:layout>
        <c:manualLayout>
          <c:xMode val="edge"/>
          <c:yMode val="edge"/>
          <c:x val="0.15107113765951669"/>
          <c:y val="0.13830271216097989"/>
          <c:w val="0.34491085166078378"/>
          <c:h val="0.17542949176807446"/>
        </c:manualLayout>
      </c:layout>
      <c:overlay val="1"/>
      <c:spPr>
        <a:solidFill>
          <a:schemeClr val="bg1"/>
        </a:solidFill>
        <a:ln>
          <a:solidFill>
            <a:schemeClr val="bg1">
              <a:lumMod val="50000"/>
            </a:schemeClr>
          </a:solidFill>
        </a:ln>
        <a:effectLst>
          <a:outerShdw blurRad="50800" dist="38100" dir="2700000" algn="tl" rotWithShape="0">
            <a:prstClr val="black">
              <a:alpha val="40000"/>
            </a:prstClr>
          </a:outerShdw>
        </a:effectLst>
      </c:spPr>
    </c:legend>
    <c:plotVisOnly val="1"/>
    <c:dispBlanksAs val="gap"/>
    <c:showDLblsOverMax val="0"/>
  </c:chart>
  <c:txPr>
    <a:bodyPr/>
    <a:lstStyle/>
    <a:p>
      <a:pPr>
        <a:defRPr sz="14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by_waob!$AW$41</c:f>
              <c:strCache>
                <c:ptCount val="1"/>
                <c:pt idx="0">
                  <c:v>Latin America</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by_waob!$AV$42:$AV$51</c:f>
              <c:strCache>
                <c:ptCount val="10"/>
                <c:pt idx="0">
                  <c:v>California</c:v>
                </c:pt>
                <c:pt idx="1">
                  <c:v>Texas</c:v>
                </c:pt>
                <c:pt idx="2">
                  <c:v>New York</c:v>
                </c:pt>
                <c:pt idx="3">
                  <c:v>Florida</c:v>
                </c:pt>
                <c:pt idx="4">
                  <c:v>Illinois</c:v>
                </c:pt>
                <c:pt idx="5">
                  <c:v>New Jersey</c:v>
                </c:pt>
                <c:pt idx="6">
                  <c:v>Massachusetts</c:v>
                </c:pt>
                <c:pt idx="7">
                  <c:v>Washington</c:v>
                </c:pt>
                <c:pt idx="8">
                  <c:v>Arizona</c:v>
                </c:pt>
                <c:pt idx="9">
                  <c:v>Virginia</c:v>
                </c:pt>
              </c:strCache>
            </c:strRef>
          </c:cat>
          <c:val>
            <c:numRef>
              <c:f>by_waob!$AW$42:$AW$51</c:f>
              <c:numCache>
                <c:formatCode>0.0%</c:formatCode>
                <c:ptCount val="10"/>
                <c:pt idx="0">
                  <c:v>0.3021446951491823</c:v>
                </c:pt>
                <c:pt idx="1">
                  <c:v>0.56066456707289247</c:v>
                </c:pt>
                <c:pt idx="2">
                  <c:v>0.30898142994484645</c:v>
                </c:pt>
                <c:pt idx="3">
                  <c:v>0.60674364517484092</c:v>
                </c:pt>
                <c:pt idx="4">
                  <c:v>0.24558454366146673</c:v>
                </c:pt>
                <c:pt idx="5">
                  <c:v>0.35995579666465743</c:v>
                </c:pt>
                <c:pt idx="6">
                  <c:v>0.23256952040992573</c:v>
                </c:pt>
                <c:pt idx="7">
                  <c:v>0.17384952520087654</c:v>
                </c:pt>
                <c:pt idx="8">
                  <c:v>0.44603497637197753</c:v>
                </c:pt>
                <c:pt idx="9">
                  <c:v>0.13898598373421006</c:v>
                </c:pt>
              </c:numCache>
            </c:numRef>
          </c:val>
        </c:ser>
        <c:ser>
          <c:idx val="1"/>
          <c:order val="1"/>
          <c:tx>
            <c:strRef>
              <c:f>by_waob!$AX$41</c:f>
              <c:strCache>
                <c:ptCount val="1"/>
                <c:pt idx="0">
                  <c:v>Asia</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by_waob!$AV$42:$AV$51</c:f>
              <c:strCache>
                <c:ptCount val="10"/>
                <c:pt idx="0">
                  <c:v>California</c:v>
                </c:pt>
                <c:pt idx="1">
                  <c:v>Texas</c:v>
                </c:pt>
                <c:pt idx="2">
                  <c:v>New York</c:v>
                </c:pt>
                <c:pt idx="3">
                  <c:v>Florida</c:v>
                </c:pt>
                <c:pt idx="4">
                  <c:v>Illinois</c:v>
                </c:pt>
                <c:pt idx="5">
                  <c:v>New Jersey</c:v>
                </c:pt>
                <c:pt idx="6">
                  <c:v>Massachusetts</c:v>
                </c:pt>
                <c:pt idx="7">
                  <c:v>Washington</c:v>
                </c:pt>
                <c:pt idx="8">
                  <c:v>Arizona</c:v>
                </c:pt>
                <c:pt idx="9">
                  <c:v>Virginia</c:v>
                </c:pt>
              </c:strCache>
            </c:strRef>
          </c:cat>
          <c:val>
            <c:numRef>
              <c:f>by_waob!$AX$42:$AX$51</c:f>
              <c:numCache>
                <c:formatCode>0.0%</c:formatCode>
                <c:ptCount val="10"/>
                <c:pt idx="0">
                  <c:v>0.53609403908725517</c:v>
                </c:pt>
                <c:pt idx="1">
                  <c:v>0.28282441005979275</c:v>
                </c:pt>
                <c:pt idx="2">
                  <c:v>0.41324697667358196</c:v>
                </c:pt>
                <c:pt idx="3">
                  <c:v>0.16035367765335082</c:v>
                </c:pt>
                <c:pt idx="4">
                  <c:v>0.50925676887215354</c:v>
                </c:pt>
                <c:pt idx="5">
                  <c:v>0.46365782599959815</c:v>
                </c:pt>
                <c:pt idx="6">
                  <c:v>0.49337900857850192</c:v>
                </c:pt>
                <c:pt idx="7">
                  <c:v>0.56112623680191243</c:v>
                </c:pt>
                <c:pt idx="8">
                  <c:v>0.30026559966886274</c:v>
                </c:pt>
                <c:pt idx="9">
                  <c:v>0.17262502163003979</c:v>
                </c:pt>
              </c:numCache>
            </c:numRef>
          </c:val>
        </c:ser>
        <c:ser>
          <c:idx val="2"/>
          <c:order val="2"/>
          <c:tx>
            <c:strRef>
              <c:f>by_waob!$AY$41</c:f>
              <c:strCache>
                <c:ptCount val="1"/>
                <c:pt idx="0">
                  <c:v>Europe</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by_waob!$AV$42:$AV$51</c:f>
              <c:strCache>
                <c:ptCount val="10"/>
                <c:pt idx="0">
                  <c:v>California</c:v>
                </c:pt>
                <c:pt idx="1">
                  <c:v>Texas</c:v>
                </c:pt>
                <c:pt idx="2">
                  <c:v>New York</c:v>
                </c:pt>
                <c:pt idx="3">
                  <c:v>Florida</c:v>
                </c:pt>
                <c:pt idx="4">
                  <c:v>Illinois</c:v>
                </c:pt>
                <c:pt idx="5">
                  <c:v>New Jersey</c:v>
                </c:pt>
                <c:pt idx="6">
                  <c:v>Massachusetts</c:v>
                </c:pt>
                <c:pt idx="7">
                  <c:v>Washington</c:v>
                </c:pt>
                <c:pt idx="8">
                  <c:v>Arizona</c:v>
                </c:pt>
                <c:pt idx="9">
                  <c:v>Virginia</c:v>
                </c:pt>
              </c:strCache>
            </c:strRef>
          </c:cat>
          <c:val>
            <c:numRef>
              <c:f>by_waob!$AY$42:$AY$51</c:f>
              <c:numCache>
                <c:formatCode>0.0%</c:formatCode>
                <c:ptCount val="10"/>
                <c:pt idx="0">
                  <c:v>9.9770325160028067E-2</c:v>
                </c:pt>
                <c:pt idx="1">
                  <c:v>7.605093797069698E-2</c:v>
                </c:pt>
                <c:pt idx="2">
                  <c:v>0.17611698628750697</c:v>
                </c:pt>
                <c:pt idx="3">
                  <c:v>0.12018073214962655</c:v>
                </c:pt>
                <c:pt idx="4">
                  <c:v>0.15810471579702348</c:v>
                </c:pt>
                <c:pt idx="5">
                  <c:v>0.10254671488848704</c:v>
                </c:pt>
                <c:pt idx="6">
                  <c:v>0.17093672635154586</c:v>
                </c:pt>
                <c:pt idx="7">
                  <c:v>0.12215286539610865</c:v>
                </c:pt>
                <c:pt idx="8">
                  <c:v>8.2301403883963994E-2</c:v>
                </c:pt>
                <c:pt idx="9">
                  <c:v>0.43716906039107112</c:v>
                </c:pt>
              </c:numCache>
            </c:numRef>
          </c:val>
        </c:ser>
        <c:ser>
          <c:idx val="3"/>
          <c:order val="3"/>
          <c:tx>
            <c:strRef>
              <c:f>by_waob!$AZ$41</c:f>
              <c:strCache>
                <c:ptCount val="1"/>
                <c:pt idx="0">
                  <c:v>Africa and Other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by_waob!$AV$42:$AV$51</c:f>
              <c:strCache>
                <c:ptCount val="10"/>
                <c:pt idx="0">
                  <c:v>California</c:v>
                </c:pt>
                <c:pt idx="1">
                  <c:v>Texas</c:v>
                </c:pt>
                <c:pt idx="2">
                  <c:v>New York</c:v>
                </c:pt>
                <c:pt idx="3">
                  <c:v>Florida</c:v>
                </c:pt>
                <c:pt idx="4">
                  <c:v>Illinois</c:v>
                </c:pt>
                <c:pt idx="5">
                  <c:v>New Jersey</c:v>
                </c:pt>
                <c:pt idx="6">
                  <c:v>Massachusetts</c:v>
                </c:pt>
                <c:pt idx="7">
                  <c:v>Washington</c:v>
                </c:pt>
                <c:pt idx="8">
                  <c:v>Arizona</c:v>
                </c:pt>
                <c:pt idx="9">
                  <c:v>Virginia</c:v>
                </c:pt>
              </c:strCache>
            </c:strRef>
          </c:cat>
          <c:val>
            <c:numRef>
              <c:f>by_waob!$AZ$42:$AZ$51</c:f>
              <c:numCache>
                <c:formatCode>0.0%</c:formatCode>
                <c:ptCount val="10"/>
                <c:pt idx="0">
                  <c:v>6.1990940603534439E-2</c:v>
                </c:pt>
                <c:pt idx="1">
                  <c:v>8.0460084896617823E-2</c:v>
                </c:pt>
                <c:pt idx="2">
                  <c:v>0.10165460709406467</c:v>
                </c:pt>
                <c:pt idx="3">
                  <c:v>0.11272194502218169</c:v>
                </c:pt>
                <c:pt idx="4">
                  <c:v>8.7053971669356287E-2</c:v>
                </c:pt>
                <c:pt idx="5">
                  <c:v>7.3839662447257384E-2</c:v>
                </c:pt>
                <c:pt idx="6">
                  <c:v>0.10311474466002649</c:v>
                </c:pt>
                <c:pt idx="7">
                  <c:v>0.14287137260110233</c:v>
                </c:pt>
                <c:pt idx="8">
                  <c:v>0.17139802007519575</c:v>
                </c:pt>
                <c:pt idx="9">
                  <c:v>0.25121993424467903</c:v>
                </c:pt>
              </c:numCache>
            </c:numRef>
          </c:val>
        </c:ser>
        <c:dLbls>
          <c:showLegendKey val="0"/>
          <c:showVal val="0"/>
          <c:showCatName val="0"/>
          <c:showSerName val="0"/>
          <c:showPercent val="0"/>
          <c:showBubbleSize val="0"/>
        </c:dLbls>
        <c:gapWidth val="150"/>
        <c:overlap val="100"/>
        <c:axId val="382820392"/>
        <c:axId val="382822744"/>
      </c:barChart>
      <c:catAx>
        <c:axId val="382820392"/>
        <c:scaling>
          <c:orientation val="minMax"/>
        </c:scaling>
        <c:delete val="0"/>
        <c:axPos val="l"/>
        <c:numFmt formatCode="General" sourceLinked="0"/>
        <c:majorTickMark val="out"/>
        <c:minorTickMark val="none"/>
        <c:tickLblPos val="nextTo"/>
        <c:crossAx val="382822744"/>
        <c:crosses val="autoZero"/>
        <c:auto val="1"/>
        <c:lblAlgn val="ctr"/>
        <c:lblOffset val="100"/>
        <c:noMultiLvlLbl val="0"/>
      </c:catAx>
      <c:valAx>
        <c:axId val="382822744"/>
        <c:scaling>
          <c:orientation val="minMax"/>
        </c:scaling>
        <c:delete val="1"/>
        <c:axPos val="b"/>
        <c:majorGridlines>
          <c:spPr>
            <a:ln w="3175">
              <a:solidFill>
                <a:schemeClr val="accent1">
                  <a:alpha val="25000"/>
                </a:schemeClr>
              </a:solidFill>
              <a:prstDash val="sysDot"/>
            </a:ln>
          </c:spPr>
        </c:majorGridlines>
        <c:numFmt formatCode="0%" sourceLinked="1"/>
        <c:majorTickMark val="out"/>
        <c:minorTickMark val="none"/>
        <c:tickLblPos val="nextTo"/>
        <c:crossAx val="382820392"/>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1543604219285"/>
          <c:y val="5.1976511410649948E-2"/>
          <c:w val="0.86386136284851189"/>
          <c:h val="0.83289369129964697"/>
        </c:manualLayout>
      </c:layout>
      <c:lineChart>
        <c:grouping val="standard"/>
        <c:varyColors val="0"/>
        <c:ser>
          <c:idx val="3"/>
          <c:order val="0"/>
          <c:tx>
            <c:strRef>
              <c:f>TableEmpByEdu!$B$3:$B$4</c:f>
              <c:strCache>
                <c:ptCount val="2"/>
                <c:pt idx="0">
                  <c:v>Bachelor 
and Above</c:v>
                </c:pt>
              </c:strCache>
            </c:strRef>
          </c:tx>
          <c:spPr>
            <a:ln w="28575" cap="rnd">
              <a:solidFill>
                <a:schemeClr val="accent4"/>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TableEmpByEdu!$B$5:$B$15</c:f>
              <c:numCache>
                <c:formatCode>0.0%</c:formatCode>
                <c:ptCount val="11"/>
                <c:pt idx="0">
                  <c:v>0.97574000000000005</c:v>
                </c:pt>
                <c:pt idx="1">
                  <c:v>0.96335999999999999</c:v>
                </c:pt>
                <c:pt idx="2">
                  <c:v>0.95762999999999998</c:v>
                </c:pt>
                <c:pt idx="3">
                  <c:v>0.96214999999999995</c:v>
                </c:pt>
                <c:pt idx="4">
                  <c:v>0.96969000000000005</c:v>
                </c:pt>
                <c:pt idx="5">
                  <c:v>0.97343999999999997</c:v>
                </c:pt>
                <c:pt idx="6">
                  <c:v>0.97489000000000003</c:v>
                </c:pt>
                <c:pt idx="7">
                  <c:v>0.97701000000000005</c:v>
                </c:pt>
                <c:pt idx="8">
                  <c:v>0.96177000000000001</c:v>
                </c:pt>
                <c:pt idx="9">
                  <c:v>0.95850999999999997</c:v>
                </c:pt>
                <c:pt idx="10">
                  <c:v>0.95850999999999997</c:v>
                </c:pt>
              </c:numCache>
            </c:numRef>
          </c:val>
          <c:smooth val="0"/>
        </c:ser>
        <c:ser>
          <c:idx val="2"/>
          <c:order val="1"/>
          <c:tx>
            <c:strRef>
              <c:f>TableEmpByEdu!$C$3:$C$4</c:f>
              <c:strCache>
                <c:ptCount val="2"/>
                <c:pt idx="0">
                  <c:v>Some college
/Associate Degree</c:v>
                </c:pt>
              </c:strCache>
            </c:strRef>
          </c:tx>
          <c:spPr>
            <a:ln w="28575" cap="rnd">
              <a:solidFill>
                <a:schemeClr val="accent3"/>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TableEmpByEdu!$C$5:$C$15</c:f>
              <c:numCache>
                <c:formatCode>0.0%</c:formatCode>
                <c:ptCount val="11"/>
                <c:pt idx="0">
                  <c:v>0.96031999999999995</c:v>
                </c:pt>
                <c:pt idx="1">
                  <c:v>0.94567000000000001</c:v>
                </c:pt>
                <c:pt idx="2">
                  <c:v>0.94423000000000001</c:v>
                </c:pt>
                <c:pt idx="3">
                  <c:v>0.93952000000000002</c:v>
                </c:pt>
                <c:pt idx="4">
                  <c:v>0.94388000000000005</c:v>
                </c:pt>
                <c:pt idx="5">
                  <c:v>0.95162000000000002</c:v>
                </c:pt>
                <c:pt idx="6">
                  <c:v>0.95681000000000005</c:v>
                </c:pt>
                <c:pt idx="7">
                  <c:v>0.96135999999999999</c:v>
                </c:pt>
                <c:pt idx="8">
                  <c:v>0.93386000000000002</c:v>
                </c:pt>
                <c:pt idx="9">
                  <c:v>0.92527999999999999</c:v>
                </c:pt>
                <c:pt idx="10">
                  <c:v>0.92527999999999999</c:v>
                </c:pt>
              </c:numCache>
            </c:numRef>
          </c:val>
          <c:smooth val="0"/>
        </c:ser>
        <c:ser>
          <c:idx val="1"/>
          <c:order val="2"/>
          <c:tx>
            <c:strRef>
              <c:f>TableEmpByEdu!$D$3:$D$4</c:f>
              <c:strCache>
                <c:ptCount val="2"/>
                <c:pt idx="0">
                  <c:v>High School Graduates
/No College</c:v>
                </c:pt>
              </c:strCache>
            </c:strRef>
          </c:tx>
          <c:spPr>
            <a:ln w="28575" cap="rnd">
              <a:solidFill>
                <a:schemeClr val="accent2"/>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TableEmpByEdu!$D$5:$D$15</c:f>
              <c:numCache>
                <c:formatCode>0.0%</c:formatCode>
                <c:ptCount val="11"/>
                <c:pt idx="0">
                  <c:v>0.95121999999999995</c:v>
                </c:pt>
                <c:pt idx="1">
                  <c:v>0.93286000000000002</c:v>
                </c:pt>
                <c:pt idx="2">
                  <c:v>0.92608999999999997</c:v>
                </c:pt>
                <c:pt idx="3">
                  <c:v>0.92764999999999997</c:v>
                </c:pt>
                <c:pt idx="4">
                  <c:v>0.92950999999999995</c:v>
                </c:pt>
                <c:pt idx="5">
                  <c:v>0.93225000000000002</c:v>
                </c:pt>
                <c:pt idx="6">
                  <c:v>0.94394</c:v>
                </c:pt>
                <c:pt idx="7">
                  <c:v>0.95091000000000003</c:v>
                </c:pt>
                <c:pt idx="8">
                  <c:v>0.91303999999999996</c:v>
                </c:pt>
                <c:pt idx="9">
                  <c:v>0.90781000000000001</c:v>
                </c:pt>
                <c:pt idx="10">
                  <c:v>0.90781000000000001</c:v>
                </c:pt>
              </c:numCache>
            </c:numRef>
          </c:val>
          <c:smooth val="0"/>
        </c:ser>
        <c:ser>
          <c:idx val="0"/>
          <c:order val="3"/>
          <c:tx>
            <c:strRef>
              <c:f>TableEmpByEdu!$E$3:$E$4</c:f>
              <c:strCache>
                <c:ptCount val="2"/>
                <c:pt idx="0">
                  <c:v>Less than
High School</c:v>
                </c:pt>
              </c:strCache>
            </c:strRef>
          </c:tx>
          <c:spPr>
            <a:ln w="28575" cap="rnd">
              <a:solidFill>
                <a:schemeClr val="accent1"/>
              </a:solidFill>
              <a:round/>
            </a:ln>
            <a:effectLst/>
          </c:spPr>
          <c:marker>
            <c:symbol val="none"/>
          </c:marker>
          <c:cat>
            <c:numRef>
              <c:f>TableEmpByEdu!$A$5:$A$15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TableEmpByEdu!$E$5:$E$15</c:f>
              <c:numCache>
                <c:formatCode>0.0%</c:formatCode>
                <c:ptCount val="11"/>
                <c:pt idx="0">
                  <c:v>0.92452999999999996</c:v>
                </c:pt>
                <c:pt idx="1">
                  <c:v>0.90688999999999997</c:v>
                </c:pt>
                <c:pt idx="2">
                  <c:v>0.89841000000000004</c:v>
                </c:pt>
                <c:pt idx="3">
                  <c:v>0.89476999999999995</c:v>
                </c:pt>
                <c:pt idx="4">
                  <c:v>0.90337999999999996</c:v>
                </c:pt>
                <c:pt idx="5">
                  <c:v>0.91479999999999995</c:v>
                </c:pt>
                <c:pt idx="6">
                  <c:v>0.93603000000000003</c:v>
                </c:pt>
                <c:pt idx="7">
                  <c:v>0.93940000000000001</c:v>
                </c:pt>
                <c:pt idx="8">
                  <c:v>0.89954000000000001</c:v>
                </c:pt>
                <c:pt idx="9">
                  <c:v>0.89093999999999995</c:v>
                </c:pt>
                <c:pt idx="10">
                  <c:v>0.89093999999999995</c:v>
                </c:pt>
              </c:numCache>
            </c:numRef>
          </c:val>
          <c:smooth val="0"/>
        </c:ser>
        <c:dLbls>
          <c:showLegendKey val="0"/>
          <c:showVal val="0"/>
          <c:showCatName val="0"/>
          <c:showSerName val="0"/>
          <c:showPercent val="0"/>
          <c:showBubbleSize val="0"/>
        </c:dLbls>
        <c:smooth val="0"/>
        <c:axId val="382823136"/>
        <c:axId val="283032808"/>
      </c:lineChart>
      <c:catAx>
        <c:axId val="3828231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3032808"/>
        <c:crosses val="autoZero"/>
        <c:auto val="1"/>
        <c:lblAlgn val="ctr"/>
        <c:lblOffset val="100"/>
        <c:noMultiLvlLbl val="0"/>
      </c:catAx>
      <c:valAx>
        <c:axId val="283032808"/>
        <c:scaling>
          <c:orientation val="minMax"/>
          <c:min val="0.8800000000000001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Percent employed</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282313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High School +</c:v>
                </c:pt>
              </c:strCache>
            </c:strRef>
          </c:tx>
          <c:marker>
            <c:symbol val="square"/>
            <c:size val="5"/>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6"/>
                <c:pt idx="0">
                  <c:v>2006</c:v>
                </c:pt>
                <c:pt idx="1">
                  <c:v>2007</c:v>
                </c:pt>
                <c:pt idx="2">
                  <c:v>2008</c:v>
                </c:pt>
                <c:pt idx="3">
                  <c:v>2009</c:v>
                </c:pt>
                <c:pt idx="4">
                  <c:v>2010</c:v>
                </c:pt>
                <c:pt idx="5">
                  <c:v>2011</c:v>
                </c:pt>
              </c:numCache>
            </c:numRef>
          </c:cat>
          <c:val>
            <c:numRef>
              <c:f>Sheet1!$B$2:$B$7</c:f>
              <c:numCache>
                <c:formatCode>0.0%</c:formatCode>
                <c:ptCount val="6"/>
                <c:pt idx="0">
                  <c:v>0.78599999999999992</c:v>
                </c:pt>
                <c:pt idx="1">
                  <c:v>0.79099999999999993</c:v>
                </c:pt>
                <c:pt idx="2">
                  <c:v>0.79599999999999993</c:v>
                </c:pt>
                <c:pt idx="3">
                  <c:v>0.79900000000000004</c:v>
                </c:pt>
                <c:pt idx="4">
                  <c:v>0.80700000000000005</c:v>
                </c:pt>
                <c:pt idx="5">
                  <c:v>0.81099999999999994</c:v>
                </c:pt>
              </c:numCache>
            </c:numRef>
          </c:val>
          <c:smooth val="0"/>
        </c:ser>
        <c:dLbls>
          <c:showLegendKey val="0"/>
          <c:showVal val="0"/>
          <c:showCatName val="0"/>
          <c:showSerName val="0"/>
          <c:showPercent val="0"/>
          <c:showBubbleSize val="0"/>
        </c:dLbls>
        <c:marker val="1"/>
        <c:smooth val="0"/>
        <c:axId val="385452408"/>
        <c:axId val="385455544"/>
      </c:lineChart>
      <c:catAx>
        <c:axId val="385452408"/>
        <c:scaling>
          <c:orientation val="minMax"/>
        </c:scaling>
        <c:delete val="0"/>
        <c:axPos val="b"/>
        <c:numFmt formatCode="General" sourceLinked="1"/>
        <c:majorTickMark val="out"/>
        <c:minorTickMark val="none"/>
        <c:tickLblPos val="nextTo"/>
        <c:crossAx val="385455544"/>
        <c:crosses val="autoZero"/>
        <c:auto val="1"/>
        <c:lblAlgn val="ctr"/>
        <c:lblOffset val="100"/>
        <c:noMultiLvlLbl val="0"/>
      </c:catAx>
      <c:valAx>
        <c:axId val="385455544"/>
        <c:scaling>
          <c:orientation val="minMax"/>
        </c:scaling>
        <c:delete val="0"/>
        <c:axPos val="l"/>
        <c:majorGridlines/>
        <c:numFmt formatCode="0.0%" sourceLinked="1"/>
        <c:majorTickMark val="out"/>
        <c:minorTickMark val="none"/>
        <c:tickLblPos val="nextTo"/>
        <c:crossAx val="3854524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TrdByRace!$C$2:$C$3</c:f>
              <c:strCache>
                <c:ptCount val="1"/>
                <c:pt idx="0">
                  <c:v>White</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TrdByRace!$C$4:$C$14</c:f>
              <c:numCache>
                <c:formatCode>0.0%</c:formatCode>
                <c:ptCount val="11"/>
                <c:pt idx="0">
                  <c:v>0.90227999999999997</c:v>
                </c:pt>
                <c:pt idx="1">
                  <c:v>0.90876999999999997</c:v>
                </c:pt>
                <c:pt idx="2">
                  <c:v>0.91225000000000001</c:v>
                </c:pt>
                <c:pt idx="3">
                  <c:v>0.91883000000000004</c:v>
                </c:pt>
                <c:pt idx="4">
                  <c:v>0.92029000000000005</c:v>
                </c:pt>
                <c:pt idx="5">
                  <c:v>0.91627000000000003</c:v>
                </c:pt>
                <c:pt idx="6">
                  <c:v>0.92374999999999996</c:v>
                </c:pt>
                <c:pt idx="7">
                  <c:v>0.92659000000000002</c:v>
                </c:pt>
                <c:pt idx="8">
                  <c:v>0.9284</c:v>
                </c:pt>
                <c:pt idx="9">
                  <c:v>0.92957000000000001</c:v>
                </c:pt>
                <c:pt idx="10">
                  <c:v>0.93433999999999995</c:v>
                </c:pt>
              </c:numCache>
            </c:numRef>
          </c:val>
          <c:smooth val="0"/>
        </c:ser>
        <c:ser>
          <c:idx val="1"/>
          <c:order val="1"/>
          <c:tx>
            <c:strRef>
              <c:f>TrdByRace!$D$2:$D$3</c:f>
              <c:strCache>
                <c:ptCount val="1"/>
                <c:pt idx="0">
                  <c:v>Black</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TrdByRace!$D$4:$D$14</c:f>
              <c:numCache>
                <c:formatCode>0.0%</c:formatCode>
                <c:ptCount val="11"/>
                <c:pt idx="0">
                  <c:v>0.82999000000000001</c:v>
                </c:pt>
                <c:pt idx="1">
                  <c:v>0.83711999999999998</c:v>
                </c:pt>
                <c:pt idx="2">
                  <c:v>0.85128000000000004</c:v>
                </c:pt>
                <c:pt idx="3">
                  <c:v>0.86446000000000001</c:v>
                </c:pt>
                <c:pt idx="4">
                  <c:v>0.86446000000000001</c:v>
                </c:pt>
                <c:pt idx="5">
                  <c:v>0.85029999999999994</c:v>
                </c:pt>
                <c:pt idx="6">
                  <c:v>0.85975999999999997</c:v>
                </c:pt>
                <c:pt idx="7">
                  <c:v>0.86302999999999996</c:v>
                </c:pt>
                <c:pt idx="8">
                  <c:v>0.86773999999999996</c:v>
                </c:pt>
                <c:pt idx="9">
                  <c:v>0.87955000000000005</c:v>
                </c:pt>
                <c:pt idx="10">
                  <c:v>0.87819999999999998</c:v>
                </c:pt>
              </c:numCache>
            </c:numRef>
          </c:val>
          <c:smooth val="0"/>
        </c:ser>
        <c:ser>
          <c:idx val="2"/>
          <c:order val="2"/>
          <c:tx>
            <c:strRef>
              <c:f>TrdByRace!$E$2:$E$3</c:f>
              <c:strCache>
                <c:ptCount val="1"/>
                <c:pt idx="0">
                  <c:v>Hispanic</c:v>
                </c:pt>
              </c:strCache>
            </c:strRef>
          </c:tx>
          <c:spPr>
            <a:ln w="44450"/>
          </c:spPr>
          <c:marker>
            <c:spPr>
              <a:solidFill>
                <a:schemeClr val="accent1"/>
              </a:solidFill>
            </c:spPr>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TrdByRace!$E$4:$E$14</c:f>
              <c:numCache>
                <c:formatCode>0.0%</c:formatCode>
                <c:ptCount val="11"/>
                <c:pt idx="0">
                  <c:v>0.55378000000000005</c:v>
                </c:pt>
                <c:pt idx="1">
                  <c:v>0.56647000000000003</c:v>
                </c:pt>
                <c:pt idx="2">
                  <c:v>0.57204999999999995</c:v>
                </c:pt>
                <c:pt idx="3">
                  <c:v>0.59536</c:v>
                </c:pt>
                <c:pt idx="4">
                  <c:v>0.59406999999999999</c:v>
                </c:pt>
                <c:pt idx="5">
                  <c:v>0.60751999999999995</c:v>
                </c:pt>
                <c:pt idx="6">
                  <c:v>0.61260000000000003</c:v>
                </c:pt>
                <c:pt idx="7">
                  <c:v>0.62102999999999997</c:v>
                </c:pt>
                <c:pt idx="8">
                  <c:v>0.62353999999999998</c:v>
                </c:pt>
                <c:pt idx="9">
                  <c:v>0.64314000000000004</c:v>
                </c:pt>
                <c:pt idx="10">
                  <c:v>0.65186999999999995</c:v>
                </c:pt>
              </c:numCache>
            </c:numRef>
          </c:val>
          <c:smooth val="0"/>
        </c:ser>
        <c:ser>
          <c:idx val="3"/>
          <c:order val="3"/>
          <c:tx>
            <c:strRef>
              <c:f>TrdByRace!$F$2:$F$3</c:f>
              <c:strCache>
                <c:ptCount val="1"/>
                <c:pt idx="0">
                  <c:v>Other</c:v>
                </c:pt>
              </c:strCache>
            </c:strRef>
          </c:tx>
          <c:spPr>
            <a:ln w="44450"/>
          </c:spPr>
          <c:marker>
            <c:symbol val="none"/>
          </c:marker>
          <c:cat>
            <c:numRef>
              <c:f>TrdByRace!$B$4:$B$14</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TrdByRace!$F$4:$F$14</c:f>
              <c:numCache>
                <c:formatCode>0.0%</c:formatCode>
                <c:ptCount val="11"/>
                <c:pt idx="0">
                  <c:v>0.87197000000000002</c:v>
                </c:pt>
                <c:pt idx="1">
                  <c:v>0.86463999999999996</c:v>
                </c:pt>
                <c:pt idx="2">
                  <c:v>0.87626999999999999</c:v>
                </c:pt>
                <c:pt idx="3">
                  <c:v>0.87317</c:v>
                </c:pt>
                <c:pt idx="4">
                  <c:v>0.87885000000000002</c:v>
                </c:pt>
                <c:pt idx="5">
                  <c:v>0.88246999999999998</c:v>
                </c:pt>
                <c:pt idx="6">
                  <c:v>0.88599000000000006</c:v>
                </c:pt>
                <c:pt idx="7">
                  <c:v>0.89734999999999998</c:v>
                </c:pt>
                <c:pt idx="8">
                  <c:v>0.89063000000000003</c:v>
                </c:pt>
                <c:pt idx="9">
                  <c:v>0.88693</c:v>
                </c:pt>
                <c:pt idx="10">
                  <c:v>0.88839999999999997</c:v>
                </c:pt>
              </c:numCache>
            </c:numRef>
          </c:val>
          <c:smooth val="0"/>
        </c:ser>
        <c:dLbls>
          <c:showLegendKey val="0"/>
          <c:showVal val="0"/>
          <c:showCatName val="0"/>
          <c:showSerName val="0"/>
          <c:showPercent val="0"/>
          <c:showBubbleSize val="0"/>
        </c:dLbls>
        <c:smooth val="0"/>
        <c:axId val="282440176"/>
        <c:axId val="282440568"/>
      </c:lineChart>
      <c:catAx>
        <c:axId val="282440176"/>
        <c:scaling>
          <c:orientation val="minMax"/>
        </c:scaling>
        <c:delete val="0"/>
        <c:axPos val="b"/>
        <c:numFmt formatCode="General" sourceLinked="1"/>
        <c:majorTickMark val="out"/>
        <c:minorTickMark val="none"/>
        <c:tickLblPos val="nextTo"/>
        <c:crossAx val="282440568"/>
        <c:crosses val="autoZero"/>
        <c:auto val="1"/>
        <c:lblAlgn val="ctr"/>
        <c:lblOffset val="100"/>
        <c:noMultiLvlLbl val="0"/>
      </c:catAx>
      <c:valAx>
        <c:axId val="282440568"/>
        <c:scaling>
          <c:orientation val="minMax"/>
          <c:min val="0.5"/>
        </c:scaling>
        <c:delete val="0"/>
        <c:axPos val="l"/>
        <c:majorGridlines/>
        <c:numFmt formatCode="0%" sourceLinked="0"/>
        <c:majorTickMark val="out"/>
        <c:minorTickMark val="none"/>
        <c:tickLblPos val="nextTo"/>
        <c:crossAx val="282440176"/>
        <c:crosses val="autoZero"/>
        <c:crossBetween val="between"/>
      </c:valAx>
    </c:plotArea>
    <c:legend>
      <c:legendPos val="r"/>
      <c:layout>
        <c:manualLayout>
          <c:xMode val="edge"/>
          <c:yMode val="edge"/>
          <c:x val="0.86290802996462346"/>
          <c:y val="0.33049539625130381"/>
          <c:w val="0.12732992063018256"/>
          <c:h val="0.27629620119345794"/>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1"/>
          <c:order val="1"/>
          <c:tx>
            <c:strRef>
              <c:f>Sheet1!$A$28</c:f>
              <c:strCache>
                <c:ptCount val="1"/>
                <c:pt idx="0">
                  <c:v>2030 Constant 2011 %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Sheet1!$B$28:$F$28</c:f>
              <c:numCache>
                <c:formatCode>0.0%</c:formatCode>
                <c:ptCount val="5"/>
                <c:pt idx="0">
                  <c:v>0.18139</c:v>
                </c:pt>
                <c:pt idx="1">
                  <c:v>0.24013000000000001</c:v>
                </c:pt>
                <c:pt idx="2">
                  <c:v>0.29900399999999999</c:v>
                </c:pt>
                <c:pt idx="3">
                  <c:v>0.18656</c:v>
                </c:pt>
                <c:pt idx="4">
                  <c:v>9.2917E-2</c:v>
                </c:pt>
              </c:numCache>
            </c:numRef>
          </c:val>
        </c:ser>
        <c:dLbls>
          <c:showLegendKey val="0"/>
          <c:showVal val="0"/>
          <c:showCatName val="0"/>
          <c:showSerName val="0"/>
          <c:showPercent val="0"/>
          <c:showBubbleSize val="0"/>
        </c:dLbls>
        <c:gapWidth val="219"/>
        <c:overlap val="-27"/>
        <c:axId val="282440960"/>
        <c:axId val="282443312"/>
      </c:barChart>
      <c:catAx>
        <c:axId val="2824409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443312"/>
        <c:crosses val="autoZero"/>
        <c:auto val="1"/>
        <c:lblAlgn val="ctr"/>
        <c:lblOffset val="100"/>
        <c:noMultiLvlLbl val="0"/>
      </c:catAx>
      <c:valAx>
        <c:axId val="282443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440960"/>
        <c:crosses val="autoZero"/>
        <c:crossBetween val="between"/>
      </c:valAx>
      <c:spPr>
        <a:noFill/>
        <a:ln>
          <a:noFill/>
        </a:ln>
        <a:effectLst/>
      </c:spPr>
    </c:plotArea>
    <c:legend>
      <c:legendPos val="r"/>
      <c:layout>
        <c:manualLayout>
          <c:xMode val="edge"/>
          <c:yMode val="edge"/>
          <c:x val="0.69051554335524579"/>
          <c:y val="3.2835605631832995E-3"/>
          <c:w val="0.28344060776806568"/>
          <c:h val="0.29832675208090681"/>
        </c:manualLayout>
      </c:layout>
      <c:overlay val="1"/>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Sheet1!$A$27</c:f>
              <c:strCache>
                <c:ptCount val="1"/>
                <c:pt idx="0">
                  <c:v>2011 ACS</c:v>
                </c:pt>
              </c:strCache>
            </c:strRef>
          </c:tx>
          <c:spPr>
            <a:solidFill>
              <a:schemeClr val="accent1"/>
            </a:solidFill>
            <a:ln>
              <a:noFill/>
            </a:ln>
            <a:effectLst/>
          </c:spPr>
          <c:invertIfNegative val="0"/>
          <c:dLbls>
            <c:dLbl>
              <c:idx val="0"/>
              <c:layout>
                <c:manualLayout>
                  <c:x val="-4.273504273504293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7094017094017134E-2"/>
                  <c:y val="-3.5303526954648162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6.410256410256332E-3"/>
                  <c:y val="-3.851338340073246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6.410256410256567E-3"/>
                  <c:y val="-7.0607053909296325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Sheet1!$B$27:$F$27</c:f>
              <c:numCache>
                <c:formatCode>0.0%</c:formatCode>
                <c:ptCount val="5"/>
                <c:pt idx="0">
                  <c:v>0.14971999999999999</c:v>
                </c:pt>
                <c:pt idx="1">
                  <c:v>0.23832</c:v>
                </c:pt>
                <c:pt idx="2">
                  <c:v>0.31306099999999998</c:v>
                </c:pt>
                <c:pt idx="3">
                  <c:v>0.20111000000000001</c:v>
                </c:pt>
                <c:pt idx="4">
                  <c:v>9.7785999999999998E-2</c:v>
                </c:pt>
              </c:numCache>
            </c:numRef>
          </c:val>
        </c:ser>
        <c:ser>
          <c:idx val="2"/>
          <c:order val="1"/>
          <c:tx>
            <c:strRef>
              <c:f>Sheet1!$A$29</c:f>
              <c:strCache>
                <c:ptCount val="1"/>
                <c:pt idx="0">
                  <c:v>2030 Trended (2001-2011 Trend)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Sheet1!$B$26:$F$26</c:f>
              <c:strCache>
                <c:ptCount val="5"/>
                <c:pt idx="0">
                  <c:v>Less than High School</c:v>
                </c:pt>
                <c:pt idx="1">
                  <c:v>High School or Equivalent</c:v>
                </c:pt>
                <c:pt idx="2">
                  <c:v>Some College / Associate Degree</c:v>
                </c:pt>
                <c:pt idx="3">
                  <c:v>Bachelor's Degree</c:v>
                </c:pt>
                <c:pt idx="4">
                  <c:v>Graduate or Professional Degree</c:v>
                </c:pt>
              </c:strCache>
            </c:strRef>
          </c:cat>
          <c:val>
            <c:numRef>
              <c:f>Sheet1!$B$29:$F$29</c:f>
              <c:numCache>
                <c:formatCode>0.0%</c:formatCode>
                <c:ptCount val="5"/>
                <c:pt idx="0">
                  <c:v>0.11380999999999999</c:v>
                </c:pt>
                <c:pt idx="1">
                  <c:v>0.20374</c:v>
                </c:pt>
                <c:pt idx="2">
                  <c:v>0.34288399999999997</c:v>
                </c:pt>
                <c:pt idx="3">
                  <c:v>0.22126999999999999</c:v>
                </c:pt>
                <c:pt idx="4">
                  <c:v>0.11829200000000001</c:v>
                </c:pt>
              </c:numCache>
            </c:numRef>
          </c:val>
        </c:ser>
        <c:dLbls>
          <c:showLegendKey val="0"/>
          <c:showVal val="0"/>
          <c:showCatName val="0"/>
          <c:showSerName val="0"/>
          <c:showPercent val="0"/>
          <c:showBubbleSize val="0"/>
        </c:dLbls>
        <c:gapWidth val="219"/>
        <c:overlap val="-27"/>
        <c:axId val="282444096"/>
        <c:axId val="282437040"/>
      </c:barChart>
      <c:catAx>
        <c:axId val="2824440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Educational Attainment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437040"/>
        <c:crosses val="autoZero"/>
        <c:auto val="1"/>
        <c:lblAlgn val="ctr"/>
        <c:lblOffset val="100"/>
        <c:noMultiLvlLbl val="0"/>
      </c:catAx>
      <c:valAx>
        <c:axId val="282437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Percent of the Civilian Labor Force</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444096"/>
        <c:crosses val="autoZero"/>
        <c:crossBetween val="between"/>
      </c:valAx>
      <c:spPr>
        <a:noFill/>
        <a:ln>
          <a:noFill/>
        </a:ln>
        <a:effectLst/>
      </c:spPr>
    </c:plotArea>
    <c:legend>
      <c:legendPos val="r"/>
      <c:layout>
        <c:manualLayout>
          <c:xMode val="edge"/>
          <c:yMode val="edge"/>
          <c:x val="0.62476630788123966"/>
          <c:y val="3.2835605631832995E-3"/>
          <c:w val="0.37518372703412073"/>
          <c:h val="0.29832675208090681"/>
        </c:manualLayout>
      </c:layout>
      <c:overlay val="1"/>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0.04245</cdr:x>
      <cdr:y>0.01515</cdr:y>
    </cdr:from>
    <cdr:to>
      <cdr:x>0.98276</cdr:x>
      <cdr:y>0.15322</cdr:y>
    </cdr:to>
    <cdr:sp macro="" textlink="">
      <cdr:nvSpPr>
        <cdr:cNvPr id="2" name="TextBox 1"/>
        <cdr:cNvSpPr txBox="1"/>
      </cdr:nvSpPr>
      <cdr:spPr>
        <a:xfrm xmlns:a="http://schemas.openxmlformats.org/drawingml/2006/main">
          <a:off x="187606" y="76200"/>
          <a:ext cx="4155794" cy="6943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a:effectLst/>
              <a:latin typeface="+mn-lt"/>
              <a:ea typeface="+mn-ea"/>
              <a:cs typeface="+mn-cs"/>
            </a:rPr>
            <a:t>Projected Texas Population by Race/Ethnicity, </a:t>
          </a:r>
          <a:endParaRPr lang="en-US" sz="1600" b="1" i="0" baseline="0" dirty="0" smtClean="0">
            <a:effectLst/>
            <a:latin typeface="+mn-lt"/>
            <a:ea typeface="+mn-ea"/>
            <a:cs typeface="+mn-cs"/>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600" b="1" i="0" baseline="0" dirty="0" smtClean="0">
              <a:effectLst/>
              <a:latin typeface="+mn-lt"/>
              <a:ea typeface="+mn-ea"/>
              <a:cs typeface="+mn-cs"/>
            </a:rPr>
            <a:t>2010 </a:t>
          </a:r>
          <a:r>
            <a:rPr lang="en-US" sz="1600" b="1" i="0" baseline="0" dirty="0">
              <a:effectLst/>
              <a:latin typeface="+mn-lt"/>
              <a:ea typeface="+mn-ea"/>
              <a:cs typeface="+mn-cs"/>
            </a:rPr>
            <a:t>to 2050</a:t>
          </a:r>
          <a:br>
            <a:rPr lang="en-US" sz="1600" b="1" i="0" baseline="0" dirty="0">
              <a:effectLst/>
              <a:latin typeface="+mn-lt"/>
              <a:ea typeface="+mn-ea"/>
              <a:cs typeface="+mn-cs"/>
            </a:rPr>
          </a:br>
          <a:r>
            <a:rPr lang="en-US" sz="1600" b="1" i="0" baseline="0" dirty="0">
              <a:effectLst/>
              <a:latin typeface="+mn-lt"/>
              <a:ea typeface="+mn-ea"/>
              <a:cs typeface="+mn-cs"/>
            </a:rPr>
            <a:t>0.5 Migration Scenario</a:t>
          </a:r>
          <a:endParaRPr lang="en-US" sz="1600" dirty="0">
            <a:effectLst/>
          </a:endParaRPr>
        </a:p>
        <a:p xmlns:a="http://schemas.openxmlformats.org/drawingml/2006/main">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0.78686</cdr:x>
      <cdr:y>0.21544</cdr:y>
    </cdr:from>
    <cdr:to>
      <cdr:x>1</cdr:x>
      <cdr:y>0.28239</cdr:y>
    </cdr:to>
    <cdr:sp macro="" textlink="">
      <cdr:nvSpPr>
        <cdr:cNvPr id="2" name="Rectangle 1"/>
        <cdr:cNvSpPr/>
      </cdr:nvSpPr>
      <cdr:spPr>
        <a:xfrm xmlns:a="http://schemas.openxmlformats.org/drawingml/2006/main">
          <a:off x="6355626" y="926161"/>
          <a:ext cx="1721574" cy="28781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Bachelor's </a:t>
          </a:r>
          <a:r>
            <a:rPr lang="en-US" sz="1400" baseline="0" dirty="0">
              <a:solidFill>
                <a:sysClr val="windowText" lastClr="000000"/>
              </a:solidFill>
            </a:rPr>
            <a:t>Degree and Above</a:t>
          </a:r>
        </a:p>
        <a:p xmlns:a="http://schemas.openxmlformats.org/drawingml/2006/main">
          <a:endParaRPr lang="en-US" sz="1400" dirty="0">
            <a:solidFill>
              <a:sysClr val="windowText" lastClr="000000"/>
            </a:solidFill>
          </a:endParaRPr>
        </a:p>
      </cdr:txBody>
    </cdr:sp>
  </cdr:relSizeAnchor>
  <cdr:relSizeAnchor xmlns:cdr="http://schemas.openxmlformats.org/drawingml/2006/chartDrawing">
    <cdr:from>
      <cdr:x>0.78868</cdr:x>
      <cdr:y>0.41404</cdr:y>
    </cdr:from>
    <cdr:to>
      <cdr:x>1</cdr:x>
      <cdr:y>0.51149</cdr:y>
    </cdr:to>
    <cdr:sp macro="" textlink="">
      <cdr:nvSpPr>
        <cdr:cNvPr id="3" name="Rectangle 2"/>
        <cdr:cNvSpPr/>
      </cdr:nvSpPr>
      <cdr:spPr>
        <a:xfrm xmlns:a="http://schemas.openxmlformats.org/drawingml/2006/main">
          <a:off x="6370326" y="1861441"/>
          <a:ext cx="1706874" cy="43811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Some College</a:t>
          </a:r>
          <a:r>
            <a:rPr lang="en-US" sz="1400" dirty="0" smtClean="0">
              <a:solidFill>
                <a:sysClr val="windowText" lastClr="000000"/>
              </a:solidFill>
            </a:rPr>
            <a:t>/ Associate</a:t>
          </a:r>
          <a:r>
            <a:rPr lang="en-US" sz="1400" baseline="0" dirty="0" smtClean="0">
              <a:solidFill>
                <a:sysClr val="windowText" lastClr="000000"/>
              </a:solidFill>
            </a:rPr>
            <a:t> </a:t>
          </a:r>
          <a:r>
            <a:rPr lang="en-US" sz="1400" baseline="0" dirty="0">
              <a:solidFill>
                <a:sysClr val="windowText" lastClr="000000"/>
              </a:solidFill>
            </a:rPr>
            <a:t>Degree</a:t>
          </a:r>
        </a:p>
        <a:p xmlns:a="http://schemas.openxmlformats.org/drawingml/2006/main">
          <a:endParaRPr lang="en-US" sz="1400" dirty="0">
            <a:solidFill>
              <a:sysClr val="windowText" lastClr="000000"/>
            </a:solidFill>
          </a:endParaRPr>
        </a:p>
      </cdr:txBody>
    </cdr:sp>
  </cdr:relSizeAnchor>
  <cdr:relSizeAnchor xmlns:cdr="http://schemas.openxmlformats.org/drawingml/2006/chartDrawing">
    <cdr:from>
      <cdr:x>0.79245</cdr:x>
      <cdr:y>0.57627</cdr:y>
    </cdr:from>
    <cdr:to>
      <cdr:x>1</cdr:x>
      <cdr:y>0.62474</cdr:y>
    </cdr:to>
    <cdr:sp macro="" textlink="">
      <cdr:nvSpPr>
        <cdr:cNvPr id="4" name="Rectangle 3"/>
        <cdr:cNvSpPr/>
      </cdr:nvSpPr>
      <cdr:spPr>
        <a:xfrm xmlns:a="http://schemas.openxmlformats.org/drawingml/2006/main">
          <a:off x="6400800" y="2590800"/>
          <a:ext cx="1676399" cy="21788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High School or</a:t>
          </a:r>
          <a:r>
            <a:rPr lang="en-US" sz="1400" baseline="0" dirty="0">
              <a:solidFill>
                <a:sysClr val="windowText" lastClr="000000"/>
              </a:solidFill>
            </a:rPr>
            <a:t> Equivalent</a:t>
          </a:r>
        </a:p>
        <a:p xmlns:a="http://schemas.openxmlformats.org/drawingml/2006/main">
          <a:endParaRPr lang="en-US" sz="1400" dirty="0">
            <a:solidFill>
              <a:sysClr val="windowText" lastClr="000000"/>
            </a:solidFill>
          </a:endParaRPr>
        </a:p>
      </cdr:txBody>
    </cdr:sp>
  </cdr:relSizeAnchor>
  <cdr:relSizeAnchor xmlns:cdr="http://schemas.openxmlformats.org/drawingml/2006/chartDrawing">
    <cdr:from>
      <cdr:x>0.79245</cdr:x>
      <cdr:y>0.67797</cdr:y>
    </cdr:from>
    <cdr:to>
      <cdr:x>0.9888</cdr:x>
      <cdr:y>0.72769</cdr:y>
    </cdr:to>
    <cdr:sp macro="" textlink="">
      <cdr:nvSpPr>
        <cdr:cNvPr id="5" name="Rectangle 4"/>
        <cdr:cNvSpPr/>
      </cdr:nvSpPr>
      <cdr:spPr>
        <a:xfrm xmlns:a="http://schemas.openxmlformats.org/drawingml/2006/main">
          <a:off x="6400800" y="3048000"/>
          <a:ext cx="1585903" cy="223536"/>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solidFill>
                <a:sysClr val="windowText" lastClr="000000"/>
              </a:solidFill>
            </a:rPr>
            <a:t>Less than High School</a:t>
          </a:r>
        </a:p>
      </cdr:txBody>
    </cdr:sp>
  </cdr:relSizeAnchor>
</c:userShapes>
</file>

<file path=ppt/drawings/drawing3.xml><?xml version="1.0" encoding="utf-8"?>
<c:userShapes xmlns:c="http://schemas.openxmlformats.org/drawingml/2006/chart">
  <cdr:relSizeAnchor xmlns:cdr="http://schemas.openxmlformats.org/drawingml/2006/chartDrawing">
    <cdr:from>
      <cdr:x>0.21397</cdr:x>
      <cdr:y>0.49202</cdr:y>
    </cdr:from>
    <cdr:to>
      <cdr:x>0.22315</cdr:x>
      <cdr:y>0.55863</cdr:y>
    </cdr:to>
    <cdr:sp macro="" textlink="">
      <cdr:nvSpPr>
        <cdr:cNvPr id="2" name="Up Arrow 1"/>
        <cdr:cNvSpPr/>
      </cdr:nvSpPr>
      <cdr:spPr>
        <a:xfrm xmlns:a="http://schemas.openxmlformats.org/drawingml/2006/main">
          <a:off x="1777196" y="2251552"/>
          <a:ext cx="76248"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0.38828</cdr:x>
      <cdr:y>0.36647</cdr:y>
    </cdr:from>
    <cdr:to>
      <cdr:x>0.39745</cdr:x>
      <cdr:y>0.43308</cdr:y>
    </cdr:to>
    <cdr:sp macro="" textlink="">
      <cdr:nvSpPr>
        <cdr:cNvPr id="4" name="Up Arrow 3"/>
        <cdr:cNvSpPr/>
      </cdr:nvSpPr>
      <cdr:spPr>
        <a:xfrm xmlns:a="http://schemas.openxmlformats.org/drawingml/2006/main">
          <a:off x="3224996" y="1677037"/>
          <a:ext cx="76164"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0.57177</cdr:x>
      <cdr:y>0.29986</cdr:y>
    </cdr:from>
    <cdr:to>
      <cdr:x>0.58095</cdr:x>
      <cdr:y>0.36647</cdr:y>
    </cdr:to>
    <cdr:sp macro="" textlink="">
      <cdr:nvSpPr>
        <cdr:cNvPr id="9" name="Up Arrow 8"/>
        <cdr:cNvSpPr/>
      </cdr:nvSpPr>
      <cdr:spPr>
        <a:xfrm xmlns:a="http://schemas.openxmlformats.org/drawingml/2006/main" rot="10800000">
          <a:off x="4748996" y="1372221"/>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0.74367</cdr:x>
      <cdr:y>0.48754</cdr:y>
    </cdr:from>
    <cdr:to>
      <cdr:x>0.75285</cdr:x>
      <cdr:y>0.55415</cdr:y>
    </cdr:to>
    <cdr:sp macro="" textlink="">
      <cdr:nvSpPr>
        <cdr:cNvPr id="10" name="Up Arrow 9"/>
        <cdr:cNvSpPr/>
      </cdr:nvSpPr>
      <cdr:spPr>
        <a:xfrm xmlns:a="http://schemas.openxmlformats.org/drawingml/2006/main" rot="10800000">
          <a:off x="6176779" y="2231056"/>
          <a:ext cx="76247"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0.91919</cdr:x>
      <cdr:y>0.65059</cdr:y>
    </cdr:from>
    <cdr:to>
      <cdr:x>0.92836</cdr:x>
      <cdr:y>0.7172</cdr:y>
    </cdr:to>
    <cdr:sp macro="" textlink="">
      <cdr:nvSpPr>
        <cdr:cNvPr id="11" name="Up Arrow 10"/>
        <cdr:cNvSpPr/>
      </cdr:nvSpPr>
      <cdr:spPr>
        <a:xfrm xmlns:a="http://schemas.openxmlformats.org/drawingml/2006/main" rot="10800000">
          <a:off x="7634646" y="29771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0.21397</cdr:x>
      <cdr:y>0.61728</cdr:y>
    </cdr:from>
    <cdr:to>
      <cdr:x>0.22314</cdr:x>
      <cdr:y>0.68388</cdr:y>
    </cdr:to>
    <cdr:sp macro="" textlink="">
      <cdr:nvSpPr>
        <cdr:cNvPr id="3" name="Up Arrow 2"/>
        <cdr:cNvSpPr/>
      </cdr:nvSpPr>
      <cdr:spPr>
        <a:xfrm xmlns:a="http://schemas.openxmlformats.org/drawingml/2006/main" rot="10800000">
          <a:off x="1777196" y="28247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0.39746</cdr:x>
      <cdr:y>0.48317</cdr:y>
    </cdr:from>
    <cdr:to>
      <cdr:x>0.40663</cdr:x>
      <cdr:y>0.54977</cdr:y>
    </cdr:to>
    <cdr:sp macro="" textlink="">
      <cdr:nvSpPr>
        <cdr:cNvPr id="5" name="Up Arrow 4"/>
        <cdr:cNvSpPr/>
      </cdr:nvSpPr>
      <cdr:spPr>
        <a:xfrm xmlns:a="http://schemas.openxmlformats.org/drawingml/2006/main" rot="10800000">
          <a:off x="3301196" y="2211067"/>
          <a:ext cx="76165"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0.56259</cdr:x>
      <cdr:y>0.20099</cdr:y>
    </cdr:from>
    <cdr:to>
      <cdr:x>0.57176</cdr:x>
      <cdr:y>0.2676</cdr:y>
    </cdr:to>
    <cdr:sp macro="" textlink="">
      <cdr:nvSpPr>
        <cdr:cNvPr id="6" name="Up Arrow 5"/>
        <cdr:cNvSpPr/>
      </cdr:nvSpPr>
      <cdr:spPr>
        <a:xfrm xmlns:a="http://schemas.openxmlformats.org/drawingml/2006/main">
          <a:off x="4672796" y="919767"/>
          <a:ext cx="76165" cy="304816"/>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0.74608</cdr:x>
      <cdr:y>0.4292</cdr:y>
    </cdr:from>
    <cdr:to>
      <cdr:x>0.75525</cdr:x>
      <cdr:y>0.4958</cdr:y>
    </cdr:to>
    <cdr:sp macro="" textlink="">
      <cdr:nvSpPr>
        <cdr:cNvPr id="7" name="Up Arrow 6"/>
        <cdr:cNvSpPr/>
      </cdr:nvSpPr>
      <cdr:spPr>
        <a:xfrm xmlns:a="http://schemas.openxmlformats.org/drawingml/2006/main">
          <a:off x="6196832" y="1964054"/>
          <a:ext cx="76164"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0.92039</cdr:x>
      <cdr:y>0.61728</cdr:y>
    </cdr:from>
    <cdr:to>
      <cdr:x>0.92957</cdr:x>
      <cdr:y>0.68388</cdr:y>
    </cdr:to>
    <cdr:sp macro="" textlink="">
      <cdr:nvSpPr>
        <cdr:cNvPr id="8" name="Up Arrow 7"/>
        <cdr:cNvSpPr/>
      </cdr:nvSpPr>
      <cdr:spPr>
        <a:xfrm xmlns:a="http://schemas.openxmlformats.org/drawingml/2006/main">
          <a:off x="7644549" y="2824767"/>
          <a:ext cx="76247" cy="30477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0.20341</cdr:x>
      <cdr:y>0.91639</cdr:y>
    </cdr:from>
    <cdr:to>
      <cdr:x>0.22258</cdr:x>
      <cdr:y>0.98994</cdr:y>
    </cdr:to>
    <cdr:sp macro="" textlink="">
      <cdr:nvSpPr>
        <cdr:cNvPr id="13" name="Up Arrow 12"/>
        <cdr:cNvSpPr/>
      </cdr:nvSpPr>
      <cdr:spPr>
        <a:xfrm xmlns:a="http://schemas.openxmlformats.org/drawingml/2006/main" rot="20070933">
          <a:off x="1689457" y="4193500"/>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0.29219</cdr:x>
      <cdr:y>0.91859</cdr:y>
    </cdr:from>
    <cdr:to>
      <cdr:x>0.31136</cdr:x>
      <cdr:y>0.99214</cdr:y>
    </cdr:to>
    <cdr:sp macro="" textlink="">
      <cdr:nvSpPr>
        <cdr:cNvPr id="14" name="Up Arrow 13"/>
        <cdr:cNvSpPr/>
      </cdr:nvSpPr>
      <cdr:spPr>
        <a:xfrm xmlns:a="http://schemas.openxmlformats.org/drawingml/2006/main" rot="2005256">
          <a:off x="2426857" y="4203596"/>
          <a:ext cx="159231" cy="336552"/>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0.64554</cdr:x>
      <cdr:y>0.91337</cdr:y>
    </cdr:from>
    <cdr:to>
      <cdr:x>0.66471</cdr:x>
      <cdr:y>0.98691</cdr:y>
    </cdr:to>
    <cdr:sp macro="" textlink="">
      <cdr:nvSpPr>
        <cdr:cNvPr id="15" name="Up Arrow 14"/>
        <cdr:cNvSpPr/>
      </cdr:nvSpPr>
      <cdr:spPr>
        <a:xfrm xmlns:a="http://schemas.openxmlformats.org/drawingml/2006/main" rot="19600090">
          <a:off x="5361758" y="4179719"/>
          <a:ext cx="159222" cy="336528"/>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0.70021</cdr:x>
      <cdr:y>0.90694</cdr:y>
    </cdr:from>
    <cdr:to>
      <cdr:x>0.71938</cdr:x>
      <cdr:y>0.98049</cdr:y>
    </cdr:to>
    <cdr:sp macro="" textlink="">
      <cdr:nvSpPr>
        <cdr:cNvPr id="16" name="Up Arrow 15"/>
        <cdr:cNvSpPr/>
      </cdr:nvSpPr>
      <cdr:spPr>
        <a:xfrm xmlns:a="http://schemas.openxmlformats.org/drawingml/2006/main">
          <a:off x="5815796" y="4150255"/>
          <a:ext cx="159222" cy="336575"/>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0.76208</cdr:x>
      <cdr:y>0.93428</cdr:y>
    </cdr:from>
    <cdr:to>
      <cdr:x>0.80261</cdr:x>
      <cdr:y>0.96908</cdr:y>
    </cdr:to>
    <cdr:sp macro="" textlink="">
      <cdr:nvSpPr>
        <cdr:cNvPr id="17" name="Up Arrow 16"/>
        <cdr:cNvSpPr/>
      </cdr:nvSpPr>
      <cdr:spPr>
        <a:xfrm xmlns:a="http://schemas.openxmlformats.org/drawingml/2006/main" rot="2895786">
          <a:off x="6418389" y="4186729"/>
          <a:ext cx="159222" cy="336574"/>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4002930" cy="350838"/>
          </a:xfrm>
          <a:prstGeom prst="rect">
            <a:avLst/>
          </a:prstGeom>
        </p:spPr>
        <p:txBody>
          <a:bodyPr vert="horz" lIns="90693" tIns="45346" rIns="90693" bIns="45346" rtlCol="0"/>
          <a:lstStyle>
            <a:lvl1pPr algn="l">
              <a:defRPr sz="1100"/>
            </a:lvl1pPr>
          </a:lstStyle>
          <a:p>
            <a:endParaRPr lang="en-US" dirty="0"/>
          </a:p>
        </p:txBody>
      </p:sp>
      <p:sp>
        <p:nvSpPr>
          <p:cNvPr id="3" name="Date Placeholder 2"/>
          <p:cNvSpPr>
            <a:spLocks noGrp="1"/>
          </p:cNvSpPr>
          <p:nvPr>
            <p:ph type="dt" sz="quarter" idx="1"/>
          </p:nvPr>
        </p:nvSpPr>
        <p:spPr>
          <a:xfrm>
            <a:off x="5231577" y="1"/>
            <a:ext cx="4002930" cy="350838"/>
          </a:xfrm>
          <a:prstGeom prst="rect">
            <a:avLst/>
          </a:prstGeom>
        </p:spPr>
        <p:txBody>
          <a:bodyPr vert="horz" lIns="90693" tIns="45346" rIns="90693" bIns="45346" rtlCol="0"/>
          <a:lstStyle>
            <a:lvl1pPr algn="r">
              <a:defRPr sz="1100"/>
            </a:lvl1pPr>
          </a:lstStyle>
          <a:p>
            <a:fld id="{6F86D4F7-26D3-47E1-8796-8EA85FE6EA14}" type="datetimeFigureOut">
              <a:rPr lang="en-US" smtClean="0"/>
              <a:pPr/>
              <a:t>2/29/2016</a:t>
            </a:fld>
            <a:endParaRPr lang="en-US" dirty="0"/>
          </a:p>
        </p:txBody>
      </p:sp>
      <p:sp>
        <p:nvSpPr>
          <p:cNvPr id="4" name="Footer Placeholder 3"/>
          <p:cNvSpPr>
            <a:spLocks noGrp="1"/>
          </p:cNvSpPr>
          <p:nvPr>
            <p:ph type="ftr" sz="quarter" idx="2"/>
          </p:nvPr>
        </p:nvSpPr>
        <p:spPr>
          <a:xfrm>
            <a:off x="4" y="6657976"/>
            <a:ext cx="4002930" cy="350838"/>
          </a:xfrm>
          <a:prstGeom prst="rect">
            <a:avLst/>
          </a:prstGeom>
        </p:spPr>
        <p:txBody>
          <a:bodyPr vert="horz" lIns="90693" tIns="45346" rIns="90693" bIns="45346" rtlCol="0" anchor="b"/>
          <a:lstStyle>
            <a:lvl1pPr algn="l">
              <a:defRPr sz="1100"/>
            </a:lvl1pPr>
          </a:lstStyle>
          <a:p>
            <a:endParaRPr lang="en-US" dirty="0"/>
          </a:p>
        </p:txBody>
      </p:sp>
      <p:sp>
        <p:nvSpPr>
          <p:cNvPr id="5" name="Slide Number Placeholder 4"/>
          <p:cNvSpPr>
            <a:spLocks noGrp="1"/>
          </p:cNvSpPr>
          <p:nvPr>
            <p:ph type="sldNum" sz="quarter" idx="3"/>
          </p:nvPr>
        </p:nvSpPr>
        <p:spPr>
          <a:xfrm>
            <a:off x="5231577" y="6657976"/>
            <a:ext cx="4002930" cy="350838"/>
          </a:xfrm>
          <a:prstGeom prst="rect">
            <a:avLst/>
          </a:prstGeom>
        </p:spPr>
        <p:txBody>
          <a:bodyPr vert="horz" lIns="90693" tIns="45346" rIns="90693" bIns="45346" rtlCol="0" anchor="b"/>
          <a:lstStyle>
            <a:lvl1pPr algn="r">
              <a:defRPr sz="1100"/>
            </a:lvl1pPr>
          </a:lstStyle>
          <a:p>
            <a:fld id="{0B015AEA-5DB0-4693-9BD1-9C380D852E61}" type="slidenum">
              <a:rPr lang="en-US" smtClean="0"/>
              <a:pPr/>
              <a:t>‹#›</a:t>
            </a:fld>
            <a:endParaRPr lang="en-US" dirty="0"/>
          </a:p>
        </p:txBody>
      </p:sp>
    </p:spTree>
    <p:extLst>
      <p:ext uri="{BB962C8B-B14F-4D97-AF65-F5344CB8AC3E}">
        <p14:creationId xmlns:p14="http://schemas.microsoft.com/office/powerpoint/2010/main" val="2013572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4002299" cy="350520"/>
          </a:xfrm>
          <a:prstGeom prst="rect">
            <a:avLst/>
          </a:prstGeom>
          <a:noFill/>
          <a:ln w="9525">
            <a:noFill/>
            <a:miter lim="800000"/>
            <a:headEnd/>
            <a:tailEnd/>
          </a:ln>
        </p:spPr>
        <p:txBody>
          <a:bodyPr vert="horz" wrap="square" lIns="92416" tIns="46208" rIns="92416" bIns="46208" numCol="1" anchor="t" anchorCtr="0" compatLnSpc="1">
            <a:prstTxWarp prst="textNoShape">
              <a:avLst/>
            </a:prstTxWarp>
          </a:bodyPr>
          <a:lstStyle>
            <a:lvl1pPr>
              <a:defRPr sz="1100" smtClean="0"/>
            </a:lvl1pPr>
          </a:lstStyle>
          <a:p>
            <a:pPr>
              <a:defRPr/>
            </a:pPr>
            <a:endParaRPr lang="en-US" dirty="0"/>
          </a:p>
        </p:txBody>
      </p:sp>
      <p:sp>
        <p:nvSpPr>
          <p:cNvPr id="5123" name="Rectangle 3"/>
          <p:cNvSpPr>
            <a:spLocks noGrp="1" noChangeArrowheads="1"/>
          </p:cNvSpPr>
          <p:nvPr>
            <p:ph type="dt" idx="1"/>
          </p:nvPr>
        </p:nvSpPr>
        <p:spPr bwMode="auto">
          <a:xfrm>
            <a:off x="5233779" y="1"/>
            <a:ext cx="4002299" cy="350520"/>
          </a:xfrm>
          <a:prstGeom prst="rect">
            <a:avLst/>
          </a:prstGeom>
          <a:noFill/>
          <a:ln w="9525">
            <a:noFill/>
            <a:miter lim="800000"/>
            <a:headEnd/>
            <a:tailEnd/>
          </a:ln>
        </p:spPr>
        <p:txBody>
          <a:bodyPr vert="horz" wrap="square" lIns="92416" tIns="46208" rIns="92416" bIns="46208" numCol="1" anchor="t" anchorCtr="0" compatLnSpc="1">
            <a:prstTxWarp prst="textNoShape">
              <a:avLst/>
            </a:prstTxWarp>
          </a:bodyPr>
          <a:lstStyle>
            <a:lvl1pPr algn="r">
              <a:defRPr sz="1100" smtClean="0"/>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1339850" y="152400"/>
            <a:ext cx="6715125" cy="50371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57055" y="5562601"/>
            <a:ext cx="7949081" cy="1143000"/>
          </a:xfrm>
          <a:prstGeom prst="rect">
            <a:avLst/>
          </a:prstGeom>
          <a:noFill/>
          <a:ln w="9525">
            <a:noFill/>
            <a:miter lim="800000"/>
            <a:headEnd/>
            <a:tailEnd/>
          </a:ln>
        </p:spPr>
        <p:txBody>
          <a:bodyPr vert="horz" wrap="square" lIns="92416" tIns="46208" rIns="92416" bIns="46208"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6" name="Rectangle 6"/>
          <p:cNvSpPr>
            <a:spLocks noGrp="1" noChangeArrowheads="1"/>
          </p:cNvSpPr>
          <p:nvPr>
            <p:ph type="ftr" sz="quarter" idx="4"/>
          </p:nvPr>
        </p:nvSpPr>
        <p:spPr bwMode="auto">
          <a:xfrm>
            <a:off x="0" y="6659880"/>
            <a:ext cx="4002299" cy="350520"/>
          </a:xfrm>
          <a:prstGeom prst="rect">
            <a:avLst/>
          </a:prstGeom>
          <a:noFill/>
          <a:ln w="9525">
            <a:noFill/>
            <a:miter lim="800000"/>
            <a:headEnd/>
            <a:tailEnd/>
          </a:ln>
        </p:spPr>
        <p:txBody>
          <a:bodyPr vert="horz" wrap="square" lIns="92416" tIns="46208" rIns="92416" bIns="46208" numCol="1" anchor="b" anchorCtr="0" compatLnSpc="1">
            <a:prstTxWarp prst="textNoShape">
              <a:avLst/>
            </a:prstTxWarp>
          </a:bodyPr>
          <a:lstStyle>
            <a:lvl1pPr>
              <a:defRPr sz="1100" smtClean="0"/>
            </a:lvl1pPr>
          </a:lstStyle>
          <a:p>
            <a:pPr>
              <a:defRPr/>
            </a:pPr>
            <a:endParaRPr lang="en-US" dirty="0"/>
          </a:p>
        </p:txBody>
      </p:sp>
      <p:sp>
        <p:nvSpPr>
          <p:cNvPr id="5127" name="Rectangle 7"/>
          <p:cNvSpPr>
            <a:spLocks noGrp="1" noChangeArrowheads="1"/>
          </p:cNvSpPr>
          <p:nvPr>
            <p:ph type="sldNum" sz="quarter" idx="5"/>
          </p:nvPr>
        </p:nvSpPr>
        <p:spPr bwMode="auto">
          <a:xfrm>
            <a:off x="5233779" y="6659880"/>
            <a:ext cx="4002299" cy="350520"/>
          </a:xfrm>
          <a:prstGeom prst="rect">
            <a:avLst/>
          </a:prstGeom>
          <a:noFill/>
          <a:ln w="9525">
            <a:noFill/>
            <a:miter lim="800000"/>
            <a:headEnd/>
            <a:tailEnd/>
          </a:ln>
        </p:spPr>
        <p:txBody>
          <a:bodyPr vert="horz" wrap="square" lIns="92416" tIns="46208" rIns="92416" bIns="46208" numCol="1" anchor="b" anchorCtr="0" compatLnSpc="1">
            <a:prstTxWarp prst="textNoShape">
              <a:avLst/>
            </a:prstTxWarp>
          </a:bodyPr>
          <a:lstStyle>
            <a:lvl1pPr algn="r">
              <a:defRPr sz="1100" smtClean="0"/>
            </a:lvl1pPr>
          </a:lstStyle>
          <a:p>
            <a:pPr>
              <a:defRPr/>
            </a:pPr>
            <a:fld id="{47192831-88FD-46AC-A3A6-55A2B3E79D84}" type="slidenum">
              <a:rPr lang="en-US"/>
              <a:pPr>
                <a:defRPr/>
              </a:pPr>
              <a:t>‹#›</a:t>
            </a:fld>
            <a:endParaRPr lang="en-US" dirty="0"/>
          </a:p>
        </p:txBody>
      </p:sp>
    </p:spTree>
    <p:extLst>
      <p:ext uri="{BB962C8B-B14F-4D97-AF65-F5344CB8AC3E}">
        <p14:creationId xmlns:p14="http://schemas.microsoft.com/office/powerpoint/2010/main" val="3300856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D68655FB-92C5-4911-BAAF-537F2EC37D5C}" type="slidenum">
              <a:rPr lang="en-US"/>
              <a:pPr/>
              <a:t>1</a:t>
            </a:fld>
            <a:endParaRPr lang="en-US" dirty="0"/>
          </a:p>
        </p:txBody>
      </p:sp>
      <p:sp>
        <p:nvSpPr>
          <p:cNvPr id="5123" name="Rectangle 2"/>
          <p:cNvSpPr>
            <a:spLocks noGrp="1" noRot="1" noChangeAspect="1" noChangeArrowheads="1" noTextEdit="1"/>
          </p:cNvSpPr>
          <p:nvPr>
            <p:ph type="sldImg"/>
          </p:nvPr>
        </p:nvSpPr>
        <p:spPr>
          <a:xfrm>
            <a:off x="1495425" y="533400"/>
            <a:ext cx="6051550" cy="4540250"/>
          </a:xfrm>
          <a:ln/>
        </p:spPr>
      </p:sp>
      <p:sp>
        <p:nvSpPr>
          <p:cNvPr id="5124" name="Rectangle 3"/>
          <p:cNvSpPr>
            <a:spLocks noGrp="1" noChangeArrowheads="1"/>
          </p:cNvSpPr>
          <p:nvPr>
            <p:ph type="body" idx="1"/>
          </p:nvPr>
        </p:nvSpPr>
        <p:spPr>
          <a:xfrm>
            <a:off x="757055" y="5257801"/>
            <a:ext cx="7949081" cy="1143000"/>
          </a:xfrm>
          <a:noFill/>
          <a:ln/>
        </p:spPr>
        <p:txBody>
          <a:bodyPr/>
          <a:lstStyle/>
          <a:p>
            <a:pPr defTabSz="906924" eaLnBrk="1" hangingPunct="1">
              <a:defRPr/>
            </a:pPr>
            <a:r>
              <a:rPr lang="en-US" dirty="0" smtClean="0"/>
              <a:t>Lila</a:t>
            </a:r>
            <a:r>
              <a:rPr lang="en-US" baseline="0" dirty="0" smtClean="0"/>
              <a:t> Valencia</a:t>
            </a:r>
            <a:r>
              <a:rPr lang="en-US" dirty="0" smtClean="0"/>
              <a:t> is Legislative</a:t>
            </a:r>
            <a:r>
              <a:rPr lang="en-US" baseline="0" dirty="0" smtClean="0"/>
              <a:t> Liaison and Research Associate at the Office of the State Demographer</a:t>
            </a:r>
            <a:r>
              <a:rPr lang="en-US" dirty="0" smtClean="0"/>
              <a:t>.  </a:t>
            </a:r>
          </a:p>
        </p:txBody>
      </p:sp>
    </p:spTree>
    <p:extLst>
      <p:ext uri="{BB962C8B-B14F-4D97-AF65-F5344CB8AC3E}">
        <p14:creationId xmlns:p14="http://schemas.microsoft.com/office/powerpoint/2010/main" val="273626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t>
            </a:r>
            <a:r>
              <a:rPr lang="en-US" baseline="0" dirty="0" smtClean="0"/>
              <a:t> and employment are positively related. Individuals with higher educational attainment are more likely to be employed. The trend over the past decade suggest this employment gap may be widening. In general, employment rates have decreased between 2001 and 2011, likely due to the economic downturn toward the end of the decade. </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15</a:t>
            </a:fld>
            <a:endParaRPr lang="en-US" dirty="0"/>
          </a:p>
        </p:txBody>
      </p:sp>
    </p:spTree>
    <p:extLst>
      <p:ext uri="{BB962C8B-B14F-4D97-AF65-F5344CB8AC3E}">
        <p14:creationId xmlns:p14="http://schemas.microsoft.com/office/powerpoint/2010/main" val="398925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73063"/>
            <a:ext cx="7315200" cy="5486400"/>
          </a:xfrm>
        </p:spPr>
      </p:sp>
      <p:sp>
        <p:nvSpPr>
          <p:cNvPr id="3" name="Notes Placeholder 2"/>
          <p:cNvSpPr>
            <a:spLocks noGrp="1"/>
          </p:cNvSpPr>
          <p:nvPr>
            <p:ph type="body" idx="1"/>
          </p:nvPr>
        </p:nvSpPr>
        <p:spPr/>
        <p:txBody>
          <a:bodyPr/>
          <a:lstStyle/>
          <a:p>
            <a:endParaRPr lang="en-US" sz="800" dirty="0" smtClean="0"/>
          </a:p>
          <a:p>
            <a:endParaRPr lang="en-US" sz="800" dirty="0" smtClean="0"/>
          </a:p>
          <a:p>
            <a:r>
              <a:rPr lang="en-US" sz="800" dirty="0" smtClean="0"/>
              <a:t>Educational</a:t>
            </a:r>
            <a:r>
              <a:rPr lang="en-US" sz="800" baseline="0" dirty="0" smtClean="0"/>
              <a:t> attainment by race/ethnicity in Texas suggests that adults of Hispanic descent are much less likely to have completed high school compared to other race/ethnic groups. Over time, the percent of persons of Hispanic descent who have completed high school has been increasing more rapidly than for other groups but even at this pace of change it will take numerous decades for Hispanics to achieve parity with non-Hispanics in the percent with a high school degree or greater. </a:t>
            </a:r>
            <a:endParaRPr lang="en-US" sz="800"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356185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lnSpcReduction="10000"/>
          </a:bodyPr>
          <a:lstStyle/>
          <a:p>
            <a:r>
              <a:rPr lang="en-US" baseline="0" dirty="0" smtClean="0"/>
              <a:t>The first assumption (represented by the red columns) is that educational attainment by race/ethnicity and sex would remain the same as it was in 2011. Thus the changes we see in educational attainment in this projection are due only to changes in the racial/ethnic composition of the population (driven by increasing Hispanic population and a leveling of growth among the non-Hispanic white population). Under this scenario, we would see increases of the percent of the labor force with lower levels of education and declines in the percent of the labor force with higher levels. </a:t>
            </a:r>
          </a:p>
          <a:p>
            <a:endParaRPr lang="en-US" baseline="0" dirty="0" smtClean="0"/>
          </a:p>
        </p:txBody>
      </p:sp>
      <p:sp>
        <p:nvSpPr>
          <p:cNvPr id="4" name="Slide Number Placeholder 3"/>
          <p:cNvSpPr>
            <a:spLocks noGrp="1"/>
          </p:cNvSpPr>
          <p:nvPr>
            <p:ph type="sldNum" sz="quarter" idx="10"/>
          </p:nvPr>
        </p:nvSpPr>
        <p:spPr/>
        <p:txBody>
          <a:bodyPr/>
          <a:lstStyle/>
          <a:p>
            <a:fld id="{76F32840-EA76-4A40-B83F-F31ACE11B3A9}" type="slidenum">
              <a:rPr lang="en-US" smtClean="0"/>
              <a:pPr/>
              <a:t>20</a:t>
            </a:fld>
            <a:endParaRPr lang="en-US" dirty="0"/>
          </a:p>
        </p:txBody>
      </p:sp>
    </p:spTree>
    <p:extLst>
      <p:ext uri="{BB962C8B-B14F-4D97-AF65-F5344CB8AC3E}">
        <p14:creationId xmlns:p14="http://schemas.microsoft.com/office/powerpoint/2010/main" val="411389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552450"/>
            <a:ext cx="6680200" cy="5010150"/>
          </a:xfrm>
        </p:spPr>
      </p:sp>
      <p:sp>
        <p:nvSpPr>
          <p:cNvPr id="3" name="Notes Placeholder 2"/>
          <p:cNvSpPr>
            <a:spLocks noGrp="1"/>
          </p:cNvSpPr>
          <p:nvPr>
            <p:ph type="body" idx="1"/>
          </p:nvPr>
        </p:nvSpPr>
        <p:spPr/>
        <p:txBody>
          <a:bodyPr>
            <a:normAutofit/>
          </a:bodyPr>
          <a:lstStyle/>
          <a:p>
            <a:r>
              <a:rPr lang="en-US" baseline="0" dirty="0" smtClean="0"/>
              <a:t>Under the second assumption (green columns) the trends observed in improving educational attainment are projected forward and applied to the projected population by race/ethnicity and sex. Thus the generally positive trends we have noted in improving educational attainment are assumed to continue into the future. The result of this projection suggests that we will see declines in the percent of the labor force with lower levels of education and increases in the percent of the labor force with higher levels of education.</a:t>
            </a:r>
          </a:p>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21</a:t>
            </a:fld>
            <a:endParaRPr lang="en-US" dirty="0"/>
          </a:p>
        </p:txBody>
      </p:sp>
    </p:spTree>
    <p:extLst>
      <p:ext uri="{BB962C8B-B14F-4D97-AF65-F5344CB8AC3E}">
        <p14:creationId xmlns:p14="http://schemas.microsoft.com/office/powerpoint/2010/main" val="3515874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States of Change: Demographics and Democracy project, Brookings Institute interactive</a:t>
            </a: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22</a:t>
            </a:fld>
            <a:endParaRPr lang="en-US" dirty="0"/>
          </a:p>
        </p:txBody>
      </p:sp>
    </p:spTree>
    <p:extLst>
      <p:ext uri="{BB962C8B-B14F-4D97-AF65-F5344CB8AC3E}">
        <p14:creationId xmlns:p14="http://schemas.microsoft.com/office/powerpoint/2010/main" val="3045744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23</a:t>
            </a:fld>
            <a:endParaRPr lang="en-US" dirty="0"/>
          </a:p>
        </p:txBody>
      </p:sp>
    </p:spTree>
    <p:extLst>
      <p:ext uri="{BB962C8B-B14F-4D97-AF65-F5344CB8AC3E}">
        <p14:creationId xmlns:p14="http://schemas.microsoft.com/office/powerpoint/2010/main" val="104146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25550" y="249238"/>
            <a:ext cx="7505700" cy="5629275"/>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baseline="0" dirty="0" smtClean="0"/>
              <a:t>The Office of the State Demographer and the Texas State Data Center are committed to supporting your work through providing you with the best, most accurate, and objective information we can identify about our greatest asset, the people of Texas.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07754-BBD3-4A44-82F4-43614AC6E0B7}"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3704768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better than Hans Rosling, professor of global</a:t>
            </a:r>
            <a:r>
              <a:rPr lang="en-US" baseline="0" dirty="0" smtClean="0"/>
              <a:t> health at the Karolinksa Institute,</a:t>
            </a:r>
            <a:r>
              <a:rPr lang="en-US" dirty="0" smtClean="0"/>
              <a:t> to demonstrate</a:t>
            </a:r>
            <a:r>
              <a:rPr lang="en-US" baseline="0" dirty="0" smtClean="0"/>
              <a:t> how statistics can help us make sense of data and better understand our world. </a:t>
            </a:r>
          </a:p>
          <a:p>
            <a:r>
              <a:rPr lang="en-US" baseline="0" dirty="0" smtClean="0"/>
              <a:t>Here he helps us to visualize the association between life expectancy and wealth. Life expectancy is the average number of years a person is expected to live when they are born. If it is low, this generally indicates a higher infant mortality rate, or increased deaths among very young children. </a:t>
            </a:r>
          </a:p>
          <a:p>
            <a:r>
              <a:rPr lang="en-US" dirty="0" smtClean="0"/>
              <a:t>This demonstration gave us a wealth of information. However, it still does</a:t>
            </a:r>
            <a:r>
              <a:rPr lang="en-US" baseline="0" dirty="0" smtClean="0"/>
              <a:t> not answer the more applied question of “</a:t>
            </a:r>
            <a:r>
              <a:rPr lang="en-US" dirty="0" smtClean="0"/>
              <a:t>How</a:t>
            </a:r>
            <a:r>
              <a:rPr lang="en-US" baseline="0" dirty="0" smtClean="0"/>
              <a:t> much of this progress in wealth and health was associated with improvements in human rights?”</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25</a:t>
            </a:fld>
            <a:endParaRPr lang="en-US" dirty="0"/>
          </a:p>
        </p:txBody>
      </p:sp>
    </p:spTree>
    <p:extLst>
      <p:ext uri="{BB962C8B-B14F-4D97-AF65-F5344CB8AC3E}">
        <p14:creationId xmlns:p14="http://schemas.microsoft.com/office/powerpoint/2010/main" val="181594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191C6F"/>
                </a:solidFill>
                <a:latin typeface="Bookman Old Style" pitchFamily="18" charset="0"/>
              </a:rPr>
              <a:t>Generally</a:t>
            </a:r>
            <a:r>
              <a:rPr lang="en-US" baseline="0" dirty="0" smtClean="0">
                <a:solidFill>
                  <a:srgbClr val="191C6F"/>
                </a:solidFill>
                <a:latin typeface="Bookman Old Style" pitchFamily="18" charset="0"/>
              </a:rPr>
              <a:t>, demography is the study of populations. More specifically, d</a:t>
            </a:r>
            <a:r>
              <a:rPr lang="en-US" dirty="0" smtClean="0">
                <a:solidFill>
                  <a:srgbClr val="191C6F"/>
                </a:solidFill>
                <a:latin typeface="Bookman Old Style" pitchFamily="18" charset="0"/>
              </a:rPr>
              <a:t>emography is the study of the size, distribution, and composition of populations; the processes determining these – namely, fertility, mortality, and migration; and the determinants and consequences of all of the above. </a:t>
            </a:r>
          </a:p>
          <a:p>
            <a:r>
              <a:rPr lang="en-US" sz="1200" dirty="0" smtClean="0">
                <a:solidFill>
                  <a:srgbClr val="191C6F"/>
                </a:solidFill>
                <a:latin typeface="Bookman Old Style" pitchFamily="18" charset="0"/>
              </a:rPr>
              <a:t> ~ Bogue, 1968; Murdock &amp; Ellis, 1991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Socioeconomic characteristics that are commonly studied in conjunction</a:t>
            </a:r>
            <a:r>
              <a:rPr lang="en-US" sz="1200" baseline="0" dirty="0" smtClean="0"/>
              <a:t> with or in relation to the demographic processes include: marital status, living arrangements, race/ethnic composition, education, economic status, and more frequently health status. </a:t>
            </a:r>
            <a:endParaRPr lang="en-US" sz="1200" dirty="0" smtClean="0"/>
          </a:p>
          <a:p>
            <a:endParaRPr lang="en-US" sz="1100" dirty="0" smtClean="0">
              <a:solidFill>
                <a:srgbClr val="191C6F"/>
              </a:solidFill>
              <a:latin typeface="Bookman Old Style"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2</a:t>
            </a:fld>
            <a:endParaRPr lang="en-US" dirty="0"/>
          </a:p>
        </p:txBody>
      </p:sp>
    </p:spTree>
    <p:extLst>
      <p:ext uri="{BB962C8B-B14F-4D97-AF65-F5344CB8AC3E}">
        <p14:creationId xmlns:p14="http://schemas.microsoft.com/office/powerpoint/2010/main" val="78105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short piece on two of the main processes in demography. </a:t>
            </a:r>
          </a:p>
          <a:p>
            <a:r>
              <a:rPr lang="en-US" dirty="0" smtClean="0"/>
              <a:t>Population Research Institute’s 2.1</a:t>
            </a:r>
            <a:r>
              <a:rPr lang="en-US" baseline="0" dirty="0" smtClean="0"/>
              <a:t> Kids: </a:t>
            </a:r>
            <a:r>
              <a:rPr lang="en-US" dirty="0" smtClean="0"/>
              <a:t>Stable</a:t>
            </a:r>
            <a:r>
              <a:rPr lang="en-US" baseline="0" dirty="0" smtClean="0"/>
              <a:t> Population</a:t>
            </a:r>
          </a:p>
          <a:p>
            <a:endParaRPr lang="en-US" baseline="0" dirty="0" smtClean="0"/>
          </a:p>
          <a:p>
            <a:r>
              <a:rPr lang="en-US" baseline="0" dirty="0" smtClean="0"/>
              <a:t>The total fertility rate (TFR) can be thought of as the average number of children that would be born per woman. </a:t>
            </a:r>
          </a:p>
          <a:p>
            <a:endParaRPr lang="en-US" baseline="0" dirty="0" smtClean="0"/>
          </a:p>
          <a:p>
            <a:r>
              <a:rPr lang="en-US" baseline="0" dirty="0" smtClean="0"/>
              <a:t>In 2009, the U.S. Total Fertility Rate was 2.007. This is down from 2.085 in 2008, which represents the largest single year decline since 1973. However, the TFR was above replacement levels as recently as 2006 and 2007.  Non-Hispanic White TFR = 1.78; Hispanic TFR = 2.733 </a:t>
            </a:r>
          </a:p>
          <a:p>
            <a:r>
              <a:rPr lang="en-US" baseline="0" dirty="0" smtClean="0"/>
              <a:t>During this same period, the Texas Total Fertility Rate was 2.2995, well above replacement levels.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3</a:t>
            </a:fld>
            <a:endParaRPr lang="en-US" dirty="0"/>
          </a:p>
        </p:txBody>
      </p:sp>
    </p:spTree>
    <p:extLst>
      <p:ext uri="{BB962C8B-B14F-4D97-AF65-F5344CB8AC3E}">
        <p14:creationId xmlns:p14="http://schemas.microsoft.com/office/powerpoint/2010/main" val="159325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191C6F"/>
                </a:solidFill>
                <a:latin typeface="Bookman Old Style" pitchFamily="18" charset="0"/>
              </a:rPr>
              <a:t>At</a:t>
            </a:r>
            <a:r>
              <a:rPr lang="en-US" baseline="0" dirty="0" smtClean="0">
                <a:solidFill>
                  <a:srgbClr val="191C6F"/>
                </a:solidFill>
                <a:latin typeface="Bookman Old Style" pitchFamily="18" charset="0"/>
              </a:rPr>
              <a:t> the State Demographer’s Office, we describe the three demographic processes and their determinants and consequences for the State of Texas. We make this information available to policy makers, state and local governments, community organizations, businesses, and the general public. </a:t>
            </a:r>
            <a:endParaRPr lang="en-US" dirty="0" smtClean="0">
              <a:solidFill>
                <a:srgbClr val="191C6F"/>
              </a:solidFill>
              <a:latin typeface="Bookman Old Style" pitchFamily="18" charset="0"/>
            </a:endParaRPr>
          </a:p>
          <a:p>
            <a:r>
              <a:rPr lang="en-US" dirty="0" smtClean="0">
                <a:solidFill>
                  <a:srgbClr val="191C6F"/>
                </a:solidFill>
                <a:latin typeface="Bookman Old Style" pitchFamily="18" charset="0"/>
              </a:rPr>
              <a:t>So how do we do this?</a:t>
            </a:r>
            <a:r>
              <a:rPr lang="en-US" baseline="0" dirty="0" smtClean="0">
                <a:solidFill>
                  <a:srgbClr val="191C6F"/>
                </a:solidFill>
                <a:latin typeface="Bookman Old Style" pitchFamily="18" charset="0"/>
              </a:rPr>
              <a:t>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4</a:t>
            </a:fld>
            <a:endParaRPr lang="en-US" dirty="0"/>
          </a:p>
        </p:txBody>
      </p:sp>
    </p:spTree>
    <p:extLst>
      <p:ext uri="{BB962C8B-B14F-4D97-AF65-F5344CB8AC3E}">
        <p14:creationId xmlns:p14="http://schemas.microsoft.com/office/powerpoint/2010/main" val="1756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191C6F"/>
                </a:solidFill>
                <a:latin typeface="Bookman Old Style" pitchFamily="18" charset="0"/>
              </a:rPr>
              <a:t>So how do we do this?</a:t>
            </a:r>
            <a:r>
              <a:rPr lang="en-US" baseline="0" dirty="0" smtClean="0">
                <a:solidFill>
                  <a:srgbClr val="191C6F"/>
                </a:solidFill>
                <a:latin typeface="Bookman Old Style" pitchFamily="18" charset="0"/>
              </a:rPr>
              <a:t> </a:t>
            </a:r>
          </a:p>
          <a:p>
            <a:r>
              <a:rPr lang="en-US" sz="1200" baseline="0" dirty="0" smtClean="0">
                <a:solidFill>
                  <a:srgbClr val="191C6F"/>
                </a:solidFill>
                <a:latin typeface="Bookman Old Style" pitchFamily="18" charset="0"/>
              </a:rPr>
              <a:t>The Texas State Data Center, a sister agency of the State Demographer’s Office, provides simplified and ready-to-use Census data products specific to Texas. We are also in the process of producing research briefs that tell us what the data mean. </a:t>
            </a:r>
          </a:p>
          <a:p>
            <a:r>
              <a:rPr lang="en-US" sz="1200" baseline="0" dirty="0" smtClean="0">
                <a:solidFill>
                  <a:srgbClr val="191C6F"/>
                </a:solidFill>
                <a:latin typeface="Bookman Old Style" pitchFamily="18" charset="0"/>
              </a:rPr>
              <a:t>Another of our main products is mandated by the State Legislature. We produce annual population estimates (for between Census years) and biennial population projections (for long-term planning). Estimates are produced for the total State, counties, and places by age, sex, and race/ethnicity. Projections are produced for the State and counties by age, sex, and race/ethnicity. </a:t>
            </a:r>
          </a:p>
          <a:p>
            <a:r>
              <a:rPr lang="en-US" sz="1200" baseline="0" dirty="0" smtClean="0">
                <a:solidFill>
                  <a:srgbClr val="191C6F"/>
                </a:solidFill>
                <a:latin typeface="Bookman Old Style" pitchFamily="18" charset="0"/>
              </a:rPr>
              <a:t>Our estimates and projections are used by the Governor’s office, the legislative budget board (for budget planning), the legislative council (for redistricting planning), the Comptroller’s office (for defining regions), TxDOT (for facility, route, and highway construction planning), Texas National Guard (for recruiting and to estimate future manpower needs), Dept. of Human Services, and other state agencies.</a:t>
            </a:r>
          </a:p>
          <a:p>
            <a:r>
              <a:rPr lang="en-US" sz="1200" baseline="0" dirty="0" smtClean="0">
                <a:solidFill>
                  <a:srgbClr val="191C6F"/>
                </a:solidFill>
                <a:latin typeface="Bookman Old Style" pitchFamily="18" charset="0"/>
              </a:rPr>
              <a:t>We post all of our presentations on our website to be used by the general public.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5</a:t>
            </a:fld>
            <a:endParaRPr lang="en-US" dirty="0"/>
          </a:p>
        </p:txBody>
      </p:sp>
    </p:spTree>
    <p:extLst>
      <p:ext uri="{BB962C8B-B14F-4D97-AF65-F5344CB8AC3E}">
        <p14:creationId xmlns:p14="http://schemas.microsoft.com/office/powerpoint/2010/main" val="17564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r>
              <a:rPr lang="en-US" dirty="0" smtClean="0"/>
              <a:t>DRAFT PLEASE DO NOT DISTRIBUTE OR REPRODUCE</a:t>
            </a:r>
            <a:endParaRPr lang="en-US" dirty="0"/>
          </a:p>
        </p:txBody>
      </p:sp>
    </p:spTree>
    <p:extLst>
      <p:ext uri="{BB962C8B-B14F-4D97-AF65-F5344CB8AC3E}">
        <p14:creationId xmlns:p14="http://schemas.microsoft.com/office/powerpoint/2010/main" val="2871008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158750"/>
            <a:ext cx="6829425" cy="5122863"/>
          </a:xfrm>
        </p:spPr>
      </p:sp>
      <p:sp>
        <p:nvSpPr>
          <p:cNvPr id="3" name="Notes Placeholder 2"/>
          <p:cNvSpPr>
            <a:spLocks noGrp="1"/>
          </p:cNvSpPr>
          <p:nvPr>
            <p:ph type="body" idx="1"/>
          </p:nvPr>
        </p:nvSpPr>
        <p:spPr/>
        <p:txBody>
          <a:bodyPr/>
          <a:lstStyle/>
          <a:p>
            <a:r>
              <a:rPr lang="en-US" sz="800" dirty="0"/>
              <a:t>Population changes from two factors, one is natural increase which is simply births minus deaths over time and the other is net migration which is in-migrants minus out-migrants over time. Population added from natural increase are babies joining an already existing household. So the effect of population growth from natural increase on infrastructure demands is both lightening, from people dying, and delayed until babies reach the age where they have infrastructure requirements. Net-migration, in Texas, has been positive for most of our history. Migrants, are usually adults in a household, thus migrants immediately add new households and have instant infrastructure needs, such as housing, transportation, etc.</a:t>
            </a:r>
          </a:p>
          <a:p>
            <a:endParaRPr lang="en-US" sz="800" dirty="0"/>
          </a:p>
          <a:p>
            <a:r>
              <a:rPr lang="en-US" sz="800" dirty="0"/>
              <a:t>When we look at population change in Texas, from 1950 to present we can see that before 1970, most of our growth was from natural increase. Starting in the 1970s a much larger percent of our growth is attributed to net migration and this continues to today where approaching half of our population change is from migration.</a:t>
            </a:r>
            <a:endParaRPr lang="en-US" sz="1000" dirty="0"/>
          </a:p>
        </p:txBody>
      </p:sp>
      <p:sp>
        <p:nvSpPr>
          <p:cNvPr id="4" name="Slide Number Placeholder 3"/>
          <p:cNvSpPr>
            <a:spLocks noGrp="1"/>
          </p:cNvSpPr>
          <p:nvPr>
            <p:ph type="sldNum" sz="quarter" idx="10"/>
          </p:nvPr>
        </p:nvSpPr>
        <p:spPr/>
        <p:txBody>
          <a:bodyPr/>
          <a:lstStyle/>
          <a:p>
            <a:fld id="{98163AE5-516B-4829-B0EE-0DD680D1BF5A}" type="slidenum">
              <a:rPr lang="en-US" smtClean="0"/>
              <a:t>7</a:t>
            </a:fld>
            <a:endParaRPr lang="en-US" dirty="0"/>
          </a:p>
        </p:txBody>
      </p:sp>
    </p:spTree>
    <p:extLst>
      <p:ext uri="{BB962C8B-B14F-4D97-AF65-F5344CB8AC3E}">
        <p14:creationId xmlns:p14="http://schemas.microsoft.com/office/powerpoint/2010/main" val="449860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278593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8 short years, share of Texas immigrants from Asia more than doubled, while the share of immigrants from Latin America decreased by 38%.</a:t>
            </a:r>
            <a:endParaRPr lang="en-US" dirty="0"/>
          </a:p>
        </p:txBody>
      </p:sp>
      <p:sp>
        <p:nvSpPr>
          <p:cNvPr id="4" name="Slide Number Placeholder 3"/>
          <p:cNvSpPr>
            <a:spLocks noGrp="1"/>
          </p:cNvSpPr>
          <p:nvPr>
            <p:ph type="sldNum" sz="quarter" idx="10"/>
          </p:nvPr>
        </p:nvSpPr>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2152792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7938" y="-1586"/>
            <a:ext cx="9151938" cy="6859588"/>
          </a:xfrm>
          <a:prstGeom prst="rect">
            <a:avLst/>
          </a:prstGeom>
          <a:noFill/>
          <a:ln w="9525">
            <a:noFill/>
            <a:miter lim="800000"/>
            <a:headEnd/>
            <a:tailEnd/>
          </a:ln>
        </p:spPr>
      </p:pic>
      <p:sp>
        <p:nvSpPr>
          <p:cNvPr id="2" name="Title 1"/>
          <p:cNvSpPr>
            <a:spLocks noGrp="1"/>
          </p:cNvSpPr>
          <p:nvPr>
            <p:ph type="ctrTitle"/>
          </p:nvPr>
        </p:nvSpPr>
        <p:spPr>
          <a:xfrm>
            <a:off x="228600" y="152401"/>
            <a:ext cx="5410200" cy="1447800"/>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6400800" y="3276600"/>
            <a:ext cx="2895600" cy="1752600"/>
          </a:xfrm>
        </p:spPr>
        <p:txBody>
          <a:bodyPr/>
          <a:lstStyle>
            <a:lvl1pPr marL="0" indent="0" algn="ctr">
              <a:buNone/>
              <a:defRPr>
                <a:solidFill>
                  <a:srgbClr val="1B1E7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12A7CDC-4B72-4EB7-B1BB-C82D7DE7D8BA}" type="datetime1">
              <a:rPr lang="en-US" smtClean="0"/>
              <a:pPr/>
              <a:t>2/29/2016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8B3A08-C202-47D6-A742-53F3794BFDD4}" type="datetime1">
              <a:rPr lang="en-US" smtClean="0"/>
              <a:pPr/>
              <a:t>2/29/2016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pic>
        <p:nvPicPr>
          <p:cNvPr id="6"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1143000" y="-1143000"/>
            <a:ext cx="6858000" cy="9144000"/>
          </a:xfrm>
          <a:prstGeom prst="rect">
            <a:avLst/>
          </a:prstGeom>
          <a:noFill/>
          <a:ln w="9525">
            <a:noFill/>
            <a:miter lim="800000"/>
            <a:headEnd/>
            <a:tailEnd/>
          </a:ln>
        </p:spPr>
      </p:pic>
      <p:sp>
        <p:nvSpPr>
          <p:cNvPr id="2" name="Vertical Title 1"/>
          <p:cNvSpPr>
            <a:spLocks noGrp="1"/>
          </p:cNvSpPr>
          <p:nvPr>
            <p:ph type="title" orient="vert"/>
          </p:nvPr>
        </p:nvSpPr>
        <p:spPr>
          <a:xfrm>
            <a:off x="7772400" y="1143001"/>
            <a:ext cx="1066800" cy="54403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553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6FD9106-C649-4660-AC2D-5C5B9D6E3261}" type="datetime1">
              <a:rPr lang="en-US" smtClean="0"/>
              <a:pPr/>
              <a:t>2/29/2016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
        <p:nvSpPr>
          <p:cNvPr id="6" name="Content Placeholder 2"/>
          <p:cNvSpPr>
            <a:spLocks noGrp="1"/>
          </p:cNvSpPr>
          <p:nvPr>
            <p:ph idx="1"/>
          </p:nvPr>
        </p:nvSpPr>
        <p:spPr>
          <a:xfrm>
            <a:off x="457200" y="16002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5" name="Title 1"/>
          <p:cNvSpPr>
            <a:spLocks noGrp="1"/>
          </p:cNvSpPr>
          <p:nvPr>
            <p:ph type="title"/>
          </p:nvPr>
        </p:nvSpPr>
        <p:spPr>
          <a:xfrm>
            <a:off x="218552" y="0"/>
            <a:ext cx="8935496" cy="990600"/>
          </a:xfrm>
          <a:prstGeom prst="rect">
            <a:avLst/>
          </a:prstGeom>
        </p:spPr>
        <p:txBody>
          <a:bodyPr anchor="ctr" anchorCtr="1">
            <a:normAutofit/>
          </a:bodyPr>
          <a:lstStyle>
            <a:lvl1pPr marL="342900" indent="-342900"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smtClean="0"/>
              <a:t>Click to edit Master title style</a:t>
            </a:r>
            <a:endParaRPr lang="en-US" dirty="0"/>
          </a:p>
        </p:txBody>
      </p:sp>
      <p:sp>
        <p:nvSpPr>
          <p:cNvPr id="7" name="Content Placeholder 2"/>
          <p:cNvSpPr>
            <a:spLocks noGrp="1"/>
          </p:cNvSpPr>
          <p:nvPr>
            <p:ph idx="10"/>
          </p:nvPr>
        </p:nvSpPr>
        <p:spPr>
          <a:xfrm>
            <a:off x="609600" y="1752600"/>
            <a:ext cx="82296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943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90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DD98C2-4443-4FAD-AD0E-E6A1AC079C78}" type="datetime1">
              <a:rPr lang="en-US" smtClean="0"/>
              <a:pPr/>
              <a:t>2/29/2016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35965E-E331-4203-85D2-6144AE7A2AF5}" type="datetime1">
              <a:rPr lang="en-US" smtClean="0"/>
              <a:pPr/>
              <a:t>2/29/2016</a:t>
            </a:fld>
            <a:endParaRPr lang="en-US" dirty="0"/>
          </a:p>
        </p:txBody>
      </p:sp>
      <p:sp>
        <p:nvSpPr>
          <p:cNvPr id="6" name="Footer Placeholder 5"/>
          <p:cNvSpPr>
            <a:spLocks noGrp="1"/>
          </p:cNvSpPr>
          <p:nvPr>
            <p:ph type="ftr" sz="quarter" idx="11"/>
          </p:nvPr>
        </p:nvSpPr>
        <p:spPr/>
        <p:txBody>
          <a:bodyPr/>
          <a:lstStyle/>
          <a:p>
            <a:r>
              <a:rPr lang="en-US" dirty="0" smtClean="0"/>
              <a:t>DRAFT 5-25-10</a:t>
            </a:r>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E74D4-3DC4-41E2-A2D3-FC72449314FC}" type="datetime1">
              <a:rPr lang="en-US" smtClean="0"/>
              <a:pPr/>
              <a:t>2/29/2016</a:t>
            </a:fld>
            <a:endParaRPr lang="en-US" dirty="0"/>
          </a:p>
        </p:txBody>
      </p:sp>
      <p:sp>
        <p:nvSpPr>
          <p:cNvPr id="8" name="Footer Placeholder 7"/>
          <p:cNvSpPr>
            <a:spLocks noGrp="1"/>
          </p:cNvSpPr>
          <p:nvPr>
            <p:ph type="ftr" sz="quarter" idx="11"/>
          </p:nvPr>
        </p:nvSpPr>
        <p:spPr/>
        <p:txBody>
          <a:bodyPr/>
          <a:lstStyle/>
          <a:p>
            <a:r>
              <a:rPr lang="en-US" dirty="0" smtClean="0"/>
              <a:t>DRAFT 5-25-10</a:t>
            </a:r>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8D14D6-A91F-478F-8D15-3766D9636041}" type="datetime1">
              <a:rPr lang="en-US" smtClean="0"/>
              <a:pPr/>
              <a:t>2/29/2016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B692C-9709-491B-A0E2-FB4990427AA6}" type="datetime1">
              <a:rPr lang="en-US" smtClean="0"/>
              <a:pPr/>
              <a:t>2/29/2016</a:t>
            </a:fld>
            <a:endParaRPr lang="en-US" dirty="0"/>
          </a:p>
        </p:txBody>
      </p:sp>
      <p:sp>
        <p:nvSpPr>
          <p:cNvPr id="3" name="Footer Placeholder 2"/>
          <p:cNvSpPr>
            <a:spLocks noGrp="1"/>
          </p:cNvSpPr>
          <p:nvPr>
            <p:ph type="ftr" sz="quarter" idx="11"/>
          </p:nvPr>
        </p:nvSpPr>
        <p:spPr/>
        <p:txBody>
          <a:bodyPr/>
          <a:lstStyle/>
          <a:p>
            <a:r>
              <a:rPr lang="en-US" dirty="0" smtClean="0"/>
              <a:t>DRAFT 5-25-10</a:t>
            </a:r>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39EC6A-FA0C-479D-9DA8-BC36513D3ECE}" type="datetime1">
              <a:rPr lang="en-US" smtClean="0"/>
              <a:pPr/>
              <a:t>2/29/2016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9145588" cy="6859588"/>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5715000" cy="9906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D3B526D-854B-4CBC-BCE7-0F9134F13447}" type="datetime1">
              <a:rPr lang="en-US" smtClean="0"/>
              <a:pPr/>
              <a:t>2/29/2016</a:t>
            </a:fld>
            <a:endParaRPr lang="en-US" dirty="0"/>
          </a:p>
        </p:txBody>
      </p:sp>
      <p:sp>
        <p:nvSpPr>
          <p:cNvPr id="4" name="Footer Placeholder 3"/>
          <p:cNvSpPr>
            <a:spLocks noGrp="1"/>
          </p:cNvSpPr>
          <p:nvPr>
            <p:ph type="ftr" sz="quarter" idx="11"/>
          </p:nvPr>
        </p:nvSpPr>
        <p:spPr/>
        <p:txBody>
          <a:bodyPr/>
          <a:lstStyle/>
          <a:p>
            <a:r>
              <a:rPr lang="en-US" dirty="0" smtClean="0"/>
              <a:t>DRAFT 5-25-10</a:t>
            </a:r>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3175" y="-6349"/>
            <a:ext cx="9151938"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329DD-4882-453F-9012-71DE65064650}" type="datetime1">
              <a:rPr lang="en-US" smtClean="0"/>
              <a:pPr/>
              <a:t>2/29/2016</a:t>
            </a:fld>
            <a:endParaRPr lang="en-US" dirty="0"/>
          </a:p>
        </p:txBody>
      </p:sp>
      <p:sp>
        <p:nvSpPr>
          <p:cNvPr id="5" name="Footer Placeholder 4"/>
          <p:cNvSpPr>
            <a:spLocks noGrp="1"/>
          </p:cNvSpPr>
          <p:nvPr>
            <p:ph type="ftr" sz="quarter" idx="11"/>
          </p:nvPr>
        </p:nvSpPr>
        <p:spPr/>
        <p:txBody>
          <a:bodyPr/>
          <a:lstStyle/>
          <a:p>
            <a:r>
              <a:rPr lang="en-US" dirty="0" smtClean="0"/>
              <a:t>DRAFT 5-25-10</a:t>
            </a:r>
            <a:endParaRPr lang="en-US" dirty="0"/>
          </a:p>
        </p:txBody>
      </p:sp>
      <p:sp>
        <p:nvSpPr>
          <p:cNvPr id="6" name="Slide Number Placeholder 5"/>
          <p:cNvSpPr>
            <a:spLocks noGrp="1"/>
          </p:cNvSpPr>
          <p:nvPr>
            <p:ph type="sldNum" sz="quarter" idx="12"/>
          </p:nvPr>
        </p:nvSpPr>
        <p:spPr/>
        <p:txBody>
          <a:bodyPr/>
          <a:lstStyle/>
          <a:p>
            <a:fld id="{2BC1FA3B-F0C1-4F58-90BE-DCC7501F4B28}" type="slidenum">
              <a:rPr lang="en-US" smtClean="0"/>
              <a:pPr/>
              <a:t>‹#›</a:t>
            </a:fld>
            <a:endParaRPr lang="en-US" dirty="0"/>
          </a:p>
        </p:txBody>
      </p:sp>
      <p:pic>
        <p:nvPicPr>
          <p:cNvPr id="8" name="Picture 16" descr="2"/>
          <p:cNvPicPr>
            <a:picLocks noChangeAspect="1" noChangeArrowheads="1"/>
          </p:cNvPicPr>
          <p:nvPr userDrawn="1"/>
        </p:nvPicPr>
        <p:blipFill>
          <a:blip r:embed="rId3" cstate="print"/>
          <a:srcRect/>
          <a:stretch>
            <a:fillRect/>
          </a:stretch>
        </p:blipFill>
        <p:spPr bwMode="auto">
          <a:xfrm>
            <a:off x="0" y="0"/>
            <a:ext cx="2570030" cy="1295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9145588" cy="6859588"/>
          </a:xfrm>
          <a:prstGeom prst="rect">
            <a:avLst/>
          </a:prstGeom>
          <a:noFill/>
          <a:ln w="9525">
            <a:noFill/>
            <a:miter lim="800000"/>
            <a:headEnd/>
            <a:tailEnd/>
          </a:ln>
        </p:spPr>
      </p:pic>
      <p:sp>
        <p:nvSpPr>
          <p:cNvPr id="2" name="Title Placeholder 1"/>
          <p:cNvSpPr>
            <a:spLocks noGrp="1"/>
          </p:cNvSpPr>
          <p:nvPr>
            <p:ph type="title"/>
          </p:nvPr>
        </p:nvSpPr>
        <p:spPr>
          <a:xfrm>
            <a:off x="1600200" y="228600"/>
            <a:ext cx="68580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ABAC6E-DB71-4523-8116-03E5C4C47792}" type="datetime1">
              <a:rPr lang="en-US" smtClean="0"/>
              <a:pPr/>
              <a:t>2/29/2016</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DRAFT 5-25-10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FA3B-F0C1-4F58-90BE-DCC7501F4B2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1" r:id="rId4"/>
    <p:sldLayoutId id="2147483662" r:id="rId5"/>
    <p:sldLayoutId id="2147483663" r:id="rId6"/>
    <p:sldLayoutId id="2147483666" r:id="rId7"/>
    <p:sldLayoutId id="2147483668" r:id="rId8"/>
    <p:sldLayoutId id="2147483670" r:id="rId9"/>
    <p:sldLayoutId id="2147483669" r:id="rId10"/>
    <p:sldLayoutId id="2147483667"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4400" kern="1200">
          <a:solidFill>
            <a:srgbClr val="1B1E7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rookings.edu/research/interactives/2016/25-states-of-change-frey"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ila.Valencia@osd.state.tx.u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hyperlink" Target="http://www.osd.texa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youtu.be/jbkSRLYSoj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youtu.be/zBS6f-JVvTY"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osd.texa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osd.texas.gov/Presentations" TargetMode="External"/><Relationship Id="rId4" Type="http://schemas.openxmlformats.org/officeDocument/2006/relationships/hyperlink" Target="http://osd.texas.gov/Data/TPEP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3657600" y="533402"/>
            <a:ext cx="5105400" cy="461665"/>
          </a:xfrm>
          <a:prstGeom prst="rect">
            <a:avLst/>
          </a:prstGeom>
          <a:noFill/>
          <a:ln w="9525">
            <a:noFill/>
            <a:miter lim="800000"/>
            <a:headEnd/>
            <a:tailEnd/>
          </a:ln>
        </p:spPr>
        <p:txBody>
          <a:bodyPr>
            <a:spAutoFit/>
          </a:bodyPr>
          <a:lstStyle/>
          <a:p>
            <a:pPr>
              <a:spcBef>
                <a:spcPct val="50000"/>
              </a:spcBef>
            </a:pPr>
            <a:endParaRPr lang="en-US" dirty="0"/>
          </a:p>
        </p:txBody>
      </p:sp>
      <p:sp>
        <p:nvSpPr>
          <p:cNvPr id="5" name="Rectangle 4"/>
          <p:cNvSpPr/>
          <p:nvPr/>
        </p:nvSpPr>
        <p:spPr>
          <a:xfrm>
            <a:off x="6366641" y="2971562"/>
            <a:ext cx="2853559" cy="1600438"/>
          </a:xfrm>
          <a:prstGeom prst="rect">
            <a:avLst/>
          </a:prstGeom>
        </p:spPr>
        <p:txBody>
          <a:bodyPr wrap="square">
            <a:spAutoFit/>
          </a:bodyPr>
          <a:lstStyle/>
          <a:p>
            <a:pPr algn="ctr"/>
            <a:r>
              <a:rPr lang="en-US" sz="1400" dirty="0" smtClean="0">
                <a:solidFill>
                  <a:srgbClr val="1B1E7A"/>
                </a:solidFill>
              </a:rPr>
              <a:t>University of Texas at Austin</a:t>
            </a:r>
          </a:p>
          <a:p>
            <a:pPr algn="ctr"/>
            <a:r>
              <a:rPr lang="en-US" sz="1400" dirty="0" smtClean="0">
                <a:solidFill>
                  <a:srgbClr val="1B1E7A"/>
                </a:solidFill>
              </a:rPr>
              <a:t>Department of Statistics </a:t>
            </a:r>
          </a:p>
          <a:p>
            <a:pPr algn="ctr"/>
            <a:r>
              <a:rPr lang="en-US" sz="1400" dirty="0" smtClean="0">
                <a:solidFill>
                  <a:srgbClr val="1B1E7A"/>
                </a:solidFill>
              </a:rPr>
              <a:t>and Data Sciences</a:t>
            </a:r>
          </a:p>
          <a:p>
            <a:pPr algn="ctr"/>
            <a:r>
              <a:rPr lang="en-US" sz="1400" dirty="0" smtClean="0">
                <a:solidFill>
                  <a:srgbClr val="1B1E7A"/>
                </a:solidFill>
              </a:rPr>
              <a:t>Statistics in Action Series</a:t>
            </a:r>
          </a:p>
          <a:p>
            <a:pPr algn="r"/>
            <a:endParaRPr lang="en-US" sz="1400" dirty="0" smtClean="0">
              <a:solidFill>
                <a:srgbClr val="1B1E7A"/>
              </a:solidFill>
            </a:endParaRPr>
          </a:p>
          <a:p>
            <a:pPr algn="ctr"/>
            <a:r>
              <a:rPr lang="en-US" sz="1400" dirty="0" smtClean="0">
                <a:solidFill>
                  <a:srgbClr val="1B1E7A"/>
                </a:solidFill>
              </a:rPr>
              <a:t>March 1, 2016</a:t>
            </a:r>
          </a:p>
          <a:p>
            <a:pPr algn="ctr"/>
            <a:r>
              <a:rPr lang="en-US" sz="1400" dirty="0" smtClean="0">
                <a:solidFill>
                  <a:srgbClr val="1B1E7A"/>
                </a:solidFill>
              </a:rPr>
              <a:t>Austin, TX</a:t>
            </a:r>
            <a:endParaRPr lang="en-US" sz="1400" dirty="0">
              <a:solidFill>
                <a:srgbClr val="1B1E7A"/>
              </a:solidFill>
            </a:endParaRPr>
          </a:p>
        </p:txBody>
      </p:sp>
      <p:sp>
        <p:nvSpPr>
          <p:cNvPr id="6" name="TextBox 5"/>
          <p:cNvSpPr txBox="1"/>
          <p:nvPr/>
        </p:nvSpPr>
        <p:spPr>
          <a:xfrm>
            <a:off x="4800604" y="2286002"/>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77500" lnSpcReduction="20000"/>
          </a:bodyPr>
          <a:lstStyle/>
          <a:p>
            <a:r>
              <a:rPr lang="en-US" dirty="0" smtClean="0"/>
              <a:t>Immigrants have been an important source of population growth in the U.S.</a:t>
            </a:r>
          </a:p>
          <a:p>
            <a:r>
              <a:rPr lang="en-US" dirty="0" smtClean="0"/>
              <a:t>Migration can alter a population’s age structure. Young adults ages 20-34 years most likely to move in a given year.</a:t>
            </a:r>
          </a:p>
          <a:p>
            <a:r>
              <a:rPr lang="en-US" dirty="0" smtClean="0"/>
              <a:t>Migration can also alter a population’s race/ethnic </a:t>
            </a:r>
            <a:r>
              <a:rPr lang="en-US" dirty="0" smtClean="0"/>
              <a:t>composition.</a:t>
            </a:r>
            <a:endParaRPr lang="en-US" dirty="0" smtClean="0"/>
          </a:p>
          <a:p>
            <a:r>
              <a:rPr lang="en-US" dirty="0" smtClean="0"/>
              <a:t>Historically, </a:t>
            </a:r>
            <a:r>
              <a:rPr lang="en-US" dirty="0"/>
              <a:t>T</a:t>
            </a:r>
            <a:r>
              <a:rPr lang="en-US" dirty="0" smtClean="0"/>
              <a:t>exas immigrants have been more homogeneous compared to other states.</a:t>
            </a:r>
          </a:p>
          <a:p>
            <a:r>
              <a:rPr lang="en-US" dirty="0" smtClean="0"/>
              <a:t>More recently, Texas has increasingly been a destination for immigrants of more diverse backgrounds. </a:t>
            </a:r>
          </a:p>
          <a:p>
            <a:r>
              <a:rPr lang="en-US" dirty="0" smtClean="0"/>
              <a:t>These trends, if they persist, would yield a more diverse population in Texas.</a:t>
            </a:r>
          </a:p>
          <a:p>
            <a:endParaRPr lang="en-US" dirty="0"/>
          </a:p>
        </p:txBody>
      </p:sp>
      <p:sp>
        <p:nvSpPr>
          <p:cNvPr id="2" name="Slide Number Placeholder 1"/>
          <p:cNvSpPr>
            <a:spLocks noGrp="1"/>
          </p:cNvSpPr>
          <p:nvPr>
            <p:ph type="sldNum" sz="quarter" idx="12"/>
          </p:nvPr>
        </p:nvSpPr>
        <p:spPr/>
        <p:txBody>
          <a:bodyPr/>
          <a:lstStyle/>
          <a:p>
            <a:fld id="{2BC1FA3B-F0C1-4F58-90BE-DCC7501F4B28}" type="slidenum">
              <a:rPr lang="en-US" smtClean="0"/>
              <a:pPr/>
              <a:t>10</a:t>
            </a:fld>
            <a:endParaRPr lang="en-US" dirty="0"/>
          </a:p>
        </p:txBody>
      </p:sp>
    </p:spTree>
    <p:extLst>
      <p:ext uri="{BB962C8B-B14F-4D97-AF65-F5344CB8AC3E}">
        <p14:creationId xmlns:p14="http://schemas.microsoft.com/office/powerpoint/2010/main" val="15663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Number of Annual Immigrants Admitted to the U.S., 1820-2012</a:t>
            </a:r>
            <a:endParaRPr lang="en-US" sz="2400" dirty="0"/>
          </a:p>
        </p:txBody>
      </p:sp>
      <p:sp>
        <p:nvSpPr>
          <p:cNvPr id="2" name="Slide Number Placeholder 1"/>
          <p:cNvSpPr>
            <a:spLocks noGrp="1"/>
          </p:cNvSpPr>
          <p:nvPr>
            <p:ph type="sldNum" sz="quarter" idx="12"/>
          </p:nvPr>
        </p:nvSpPr>
        <p:spPr/>
        <p:txBody>
          <a:bodyPr/>
          <a:lstStyle/>
          <a:p>
            <a:fld id="{2BC1FA3B-F0C1-4F58-90BE-DCC7501F4B28}"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79182" y="1905000"/>
            <a:ext cx="8988618" cy="3983992"/>
          </a:xfrm>
          <a:prstGeom prst="rect">
            <a:avLst/>
          </a:prstGeom>
        </p:spPr>
      </p:pic>
    </p:spTree>
    <p:extLst>
      <p:ext uri="{BB962C8B-B14F-4D97-AF65-F5344CB8AC3E}">
        <p14:creationId xmlns:p14="http://schemas.microsoft.com/office/powerpoint/2010/main" val="3646671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400" dirty="0" smtClean="0"/>
              <a:t>Percent of Non-Citizen Immigrants by World Area of Birth in the Top 10 Immigrant States, 2007-2011</a:t>
            </a:r>
            <a:endParaRPr lang="en-US" sz="2400" dirty="0"/>
          </a:p>
        </p:txBody>
      </p:sp>
      <p:sp>
        <p:nvSpPr>
          <p:cNvPr id="2" name="Slide Number Placeholder 1"/>
          <p:cNvSpPr>
            <a:spLocks noGrp="1"/>
          </p:cNvSpPr>
          <p:nvPr>
            <p:ph type="sldNum" sz="quarter" idx="12"/>
          </p:nvPr>
        </p:nvSpPr>
        <p:spPr/>
        <p:txBody>
          <a:bodyPr/>
          <a:lstStyle/>
          <a:p>
            <a:fld id="{2BC1FA3B-F0C1-4F58-90BE-DCC7501F4B28}" type="slidenum">
              <a:rPr lang="en-US" smtClean="0"/>
              <a:pPr/>
              <a:t>12</a:t>
            </a:fld>
            <a:endParaRPr lang="en-US" dirty="0"/>
          </a:p>
        </p:txBody>
      </p:sp>
      <p:graphicFrame>
        <p:nvGraphicFramePr>
          <p:cNvPr id="3" name="Chart 2"/>
          <p:cNvGraphicFramePr>
            <a:graphicFrameLocks noGrp="1"/>
          </p:cNvGraphicFramePr>
          <p:nvPr>
            <p:extLst>
              <p:ext uri="{D42A27DB-BD31-4B8C-83A1-F6EECF244321}">
                <p14:modId xmlns:p14="http://schemas.microsoft.com/office/powerpoint/2010/main" val="458439490"/>
              </p:ext>
            </p:extLst>
          </p:nvPr>
        </p:nvGraphicFramePr>
        <p:xfrm>
          <a:off x="762000" y="1295400"/>
          <a:ext cx="76962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73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Annual Shares of Recent Non-Citizen Immigrants to Texas by World Area of Birth, 2005-2013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8315012" cy="524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829668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sp>
        <p:nvSpPr>
          <p:cNvPr id="5" name="TextBox 4"/>
          <p:cNvSpPr txBox="1"/>
          <p:nvPr/>
        </p:nvSpPr>
        <p:spPr>
          <a:xfrm>
            <a:off x="1524000" y="1676400"/>
            <a:ext cx="6096000" cy="954107"/>
          </a:xfrm>
          <a:prstGeom prst="rect">
            <a:avLst/>
          </a:prstGeom>
          <a:noFill/>
        </p:spPr>
        <p:txBody>
          <a:bodyPr wrap="square" rtlCol="0">
            <a:spAutoFit/>
          </a:bodyPr>
          <a:lstStyle/>
          <a:p>
            <a:pPr algn="ctr"/>
            <a:r>
              <a:rPr lang="en-US" sz="2800" dirty="0" smtClean="0">
                <a:solidFill>
                  <a:srgbClr val="002060"/>
                </a:solidFill>
              </a:rPr>
              <a:t>Projecting the educational </a:t>
            </a:r>
            <a:r>
              <a:rPr lang="en-US" sz="2800" dirty="0">
                <a:solidFill>
                  <a:srgbClr val="002060"/>
                </a:solidFill>
              </a:rPr>
              <a:t>a</a:t>
            </a:r>
            <a:r>
              <a:rPr lang="en-US" sz="2800" dirty="0" smtClean="0">
                <a:solidFill>
                  <a:srgbClr val="002060"/>
                </a:solidFill>
              </a:rPr>
              <a:t>ttainment of the Texas labor force</a:t>
            </a:r>
            <a:endParaRPr lang="en-US" sz="2800" dirty="0">
              <a:solidFill>
                <a:srgbClr val="00206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971800"/>
            <a:ext cx="4048125" cy="26860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909" y="2971800"/>
            <a:ext cx="4048125" cy="2686050"/>
          </a:xfrm>
          <a:prstGeom prst="rect">
            <a:avLst/>
          </a:prstGeom>
        </p:spPr>
      </p:pic>
    </p:spTree>
    <p:extLst>
      <p:ext uri="{BB962C8B-B14F-4D97-AF65-F5344CB8AC3E}">
        <p14:creationId xmlns:p14="http://schemas.microsoft.com/office/powerpoint/2010/main" val="4172816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7391400" cy="990600"/>
          </a:xfrm>
        </p:spPr>
        <p:txBody>
          <a:bodyPr>
            <a:noAutofit/>
          </a:bodyPr>
          <a:lstStyle/>
          <a:p>
            <a:r>
              <a:rPr lang="en-US" sz="2400" dirty="0" smtClean="0"/>
              <a:t>Employment Status of the Labor Force by Educational Attainment, Texas</a:t>
            </a:r>
            <a:endParaRPr lang="en-US" sz="24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15</a:t>
            </a:fld>
            <a:endParaRPr lang="en-US" dirty="0"/>
          </a:p>
        </p:txBody>
      </p:sp>
      <p:sp>
        <p:nvSpPr>
          <p:cNvPr id="7" name="Rectangle 6"/>
          <p:cNvSpPr/>
          <p:nvPr/>
        </p:nvSpPr>
        <p:spPr>
          <a:xfrm>
            <a:off x="76200" y="6400800"/>
            <a:ext cx="8001000" cy="461665"/>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200" dirty="0" smtClean="0">
                <a:solidFill>
                  <a:schemeClr val="tx1">
                    <a:lumMod val="50000"/>
                    <a:lumOff val="50000"/>
                  </a:schemeClr>
                </a:solidFill>
              </a:rPr>
              <a:t>Source: U.S. Census Bureau. 2001 to 2011 American Community Survey 1-Year PUMS data			</a:t>
            </a:r>
            <a:endParaRPr lang="en-US" sz="1200" dirty="0">
              <a:solidFill>
                <a:schemeClr val="tx1">
                  <a:lumMod val="50000"/>
                  <a:lumOff val="50000"/>
                </a:schemeClr>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93045373"/>
              </p:ext>
            </p:extLst>
          </p:nvPr>
        </p:nvGraphicFramePr>
        <p:xfrm>
          <a:off x="381000" y="1676400"/>
          <a:ext cx="8077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09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16</a:t>
            </a:fld>
            <a:endParaRPr lang="en-US" dirty="0"/>
          </a:p>
        </p:txBody>
      </p:sp>
      <p:pic>
        <p:nvPicPr>
          <p:cNvPr id="5" name="Picture 4"/>
          <p:cNvPicPr>
            <a:picLocks noChangeAspect="1"/>
          </p:cNvPicPr>
          <p:nvPr/>
        </p:nvPicPr>
        <p:blipFill>
          <a:blip r:embed="rId2"/>
          <a:stretch>
            <a:fillRect/>
          </a:stretch>
        </p:blipFill>
        <p:spPr>
          <a:xfrm>
            <a:off x="528285" y="1219200"/>
            <a:ext cx="8234715" cy="5226412"/>
          </a:xfrm>
          <a:prstGeom prst="rect">
            <a:avLst/>
          </a:prstGeom>
        </p:spPr>
      </p:pic>
    </p:spTree>
    <p:extLst>
      <p:ext uri="{BB962C8B-B14F-4D97-AF65-F5344CB8AC3E}">
        <p14:creationId xmlns:p14="http://schemas.microsoft.com/office/powerpoint/2010/main" val="341507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858000" cy="990600"/>
          </a:xfrm>
        </p:spPr>
        <p:txBody>
          <a:bodyPr>
            <a:noAutofit/>
          </a:bodyPr>
          <a:lstStyle/>
          <a:p>
            <a:r>
              <a:rPr lang="en-US" sz="2400" dirty="0" smtClean="0"/>
              <a:t>Educational Attainment in Texas, 2011</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30503901"/>
              </p:ext>
            </p:extLst>
          </p:nvPr>
        </p:nvGraphicFramePr>
        <p:xfrm>
          <a:off x="492760" y="1600200"/>
          <a:ext cx="8229600" cy="3672840"/>
        </p:xfrm>
        <a:graphic>
          <a:graphicData uri="http://schemas.openxmlformats.org/drawingml/2006/table">
            <a:tbl>
              <a:tblPr firstRow="1">
                <a:tableStyleId>{5C22544A-7EE6-4342-B048-85BDC9FD1C3A}</a:tableStyleId>
              </a:tblPr>
              <a:tblGrid>
                <a:gridCol w="3695701"/>
                <a:gridCol w="2476499"/>
                <a:gridCol w="2057400"/>
              </a:tblGrid>
              <a:tr h="1752600">
                <a:tc>
                  <a:txBody>
                    <a:bodyPr/>
                    <a:lstStyle/>
                    <a:p>
                      <a:pPr algn="ctr"/>
                      <a:r>
                        <a:rPr lang="en-US" sz="2400" dirty="0" smtClean="0"/>
                        <a:t>Level of Educational Attainment</a:t>
                      </a:r>
                      <a:endParaRPr lang="en-US" sz="2400" dirty="0"/>
                    </a:p>
                  </a:txBody>
                  <a:tcPr/>
                </a:tc>
                <a:tc>
                  <a:txBody>
                    <a:bodyPr/>
                    <a:lstStyle/>
                    <a:p>
                      <a:pPr algn="ctr"/>
                      <a:r>
                        <a:rPr lang="en-US" sz="2400" dirty="0" smtClean="0"/>
                        <a:t>Percent of persons aged 25 years and older</a:t>
                      </a:r>
                      <a:endParaRPr lang="en-US" sz="2400" dirty="0"/>
                    </a:p>
                  </a:txBody>
                  <a:tcPr/>
                </a:tc>
                <a:tc>
                  <a:txBody>
                    <a:bodyPr/>
                    <a:lstStyle/>
                    <a:p>
                      <a:pPr algn="ctr"/>
                      <a:r>
                        <a:rPr lang="en-US" sz="2400" dirty="0" smtClean="0"/>
                        <a:t>State Ranking</a:t>
                      </a:r>
                    </a:p>
                  </a:txBody>
                  <a:tcPr/>
                </a:tc>
              </a:tr>
              <a:tr h="1051560">
                <a:tc>
                  <a:txBody>
                    <a:bodyPr/>
                    <a:lstStyle/>
                    <a:p>
                      <a:r>
                        <a:rPr lang="en-US" sz="2400" dirty="0" smtClean="0"/>
                        <a:t>High school diploma or equivalency  or greater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rPr>
                        <a:t>81.1%</a:t>
                      </a:r>
                    </a:p>
                  </a:txBody>
                  <a:tcPr/>
                </a:tc>
                <a:tc>
                  <a:txBody>
                    <a:bodyPr/>
                    <a:lstStyle/>
                    <a:p>
                      <a:pPr algn="ctr"/>
                      <a:r>
                        <a:rPr lang="en-US" sz="2400" dirty="0" smtClean="0"/>
                        <a:t>48/49/50 (tied with CA and MS)</a:t>
                      </a:r>
                    </a:p>
                  </a:txBody>
                  <a:tcPr/>
                </a:tc>
              </a:tr>
              <a:tr h="731520">
                <a:tc>
                  <a:txBody>
                    <a:bodyPr/>
                    <a:lstStyle/>
                    <a:p>
                      <a:r>
                        <a:rPr lang="en-US" sz="2400" dirty="0" smtClean="0"/>
                        <a:t>Bachelors or greater</a:t>
                      </a:r>
                      <a:endParaRPr lang="en-US" sz="2400" dirty="0"/>
                    </a:p>
                  </a:txBody>
                  <a:tcPr/>
                </a:tc>
                <a:tc>
                  <a:txBody>
                    <a:bodyPr/>
                    <a:lstStyle/>
                    <a:p>
                      <a:pPr algn="ctr"/>
                      <a:r>
                        <a:rPr lang="en-US" sz="2400" dirty="0" smtClean="0"/>
                        <a:t>26.4%</a:t>
                      </a:r>
                      <a:endParaRPr lang="en-US" sz="2400" dirty="0"/>
                    </a:p>
                  </a:txBody>
                  <a:tcPr/>
                </a:tc>
                <a:tc>
                  <a:txBody>
                    <a:bodyPr/>
                    <a:lstStyle/>
                    <a:p>
                      <a:pPr algn="ctr"/>
                      <a:r>
                        <a:rPr lang="en-US" sz="2400" dirty="0" smtClean="0"/>
                        <a:t>29</a:t>
                      </a:r>
                      <a:endParaRPr lang="en-US" sz="2400" dirty="0"/>
                    </a:p>
                  </a:txBody>
                  <a:tcPr/>
                </a:tc>
              </a:tr>
            </a:tbl>
          </a:graphicData>
        </a:graphic>
      </p:graphicFrame>
      <p:sp>
        <p:nvSpPr>
          <p:cNvPr id="4" name="Slide Number Placeholder 3"/>
          <p:cNvSpPr>
            <a:spLocks noGrp="1"/>
          </p:cNvSpPr>
          <p:nvPr>
            <p:ph type="sldNum" sz="quarter" idx="12"/>
          </p:nvPr>
        </p:nvSpPr>
        <p:spPr/>
        <p:txBody>
          <a:bodyPr/>
          <a:lstStyle/>
          <a:p>
            <a:fld id="{2BC1FA3B-F0C1-4F58-90BE-DCC7501F4B28}" type="slidenum">
              <a:rPr lang="en-US" smtClean="0"/>
              <a:pPr/>
              <a:t>17</a:t>
            </a:fld>
            <a:endParaRPr lang="en-US" dirty="0"/>
          </a:p>
        </p:txBody>
      </p:sp>
      <p:sp>
        <p:nvSpPr>
          <p:cNvPr id="6" name="TextBox 5"/>
          <p:cNvSpPr txBox="1"/>
          <p:nvPr/>
        </p:nvSpPr>
        <p:spPr>
          <a:xfrm>
            <a:off x="381000" y="6400800"/>
            <a:ext cx="5181600" cy="246221"/>
          </a:xfrm>
          <a:prstGeom prst="rect">
            <a:avLst/>
          </a:prstGeom>
          <a:noFill/>
        </p:spPr>
        <p:txBody>
          <a:bodyPr wrap="square" rtlCol="0">
            <a:spAutoFit/>
          </a:bodyPr>
          <a:lstStyle/>
          <a:p>
            <a:r>
              <a:rPr lang="en-US" sz="1000" dirty="0" smtClean="0">
                <a:solidFill>
                  <a:schemeClr val="bg1">
                    <a:lumMod val="50000"/>
                  </a:schemeClr>
                </a:solidFill>
              </a:rPr>
              <a:t>Source: U.S. Census Bureau, American Community Survey, One-year Sample, 2011.</a:t>
            </a:r>
            <a:endParaRPr lang="en-US" sz="1000" dirty="0">
              <a:solidFill>
                <a:schemeClr val="bg1">
                  <a:lumMod val="50000"/>
                </a:schemeClr>
              </a:solidFill>
            </a:endParaRPr>
          </a:p>
        </p:txBody>
      </p:sp>
    </p:spTree>
    <p:extLst>
      <p:ext uri="{BB962C8B-B14F-4D97-AF65-F5344CB8AC3E}">
        <p14:creationId xmlns:p14="http://schemas.microsoft.com/office/powerpoint/2010/main" val="2447573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1752600" y="228600"/>
            <a:ext cx="6858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r>
              <a:rPr lang="en-US" sz="2400" dirty="0" smtClean="0"/>
              <a:t>Percent of persons aged 25 years and older with a high school degree or higher, Texas, 2006-2011</a:t>
            </a:r>
            <a:endParaRPr lang="en-US" sz="2400" dirty="0"/>
          </a:p>
        </p:txBody>
      </p:sp>
    </p:spTree>
    <p:extLst>
      <p:ext uri="{BB962C8B-B14F-4D97-AF65-F5344CB8AC3E}">
        <p14:creationId xmlns:p14="http://schemas.microsoft.com/office/powerpoint/2010/main" val="3543535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315200" cy="990600"/>
          </a:xfrm>
        </p:spPr>
        <p:txBody>
          <a:bodyPr>
            <a:noAutofit/>
          </a:bodyPr>
          <a:lstStyle/>
          <a:p>
            <a:r>
              <a:rPr lang="en-US" sz="2400" dirty="0" smtClean="0"/>
              <a:t>Trends in Educational Attainment of Persons in the Labor Force (25-64 Years of Age) in Texas by Race/Ethnicity – High School Graduates and Above</a:t>
            </a:r>
            <a:endParaRPr lang="en-US" sz="2400" dirty="0"/>
          </a:p>
        </p:txBody>
      </p:sp>
      <p:sp>
        <p:nvSpPr>
          <p:cNvPr id="3" name="TextBox 2"/>
          <p:cNvSpPr txBox="1"/>
          <p:nvPr/>
        </p:nvSpPr>
        <p:spPr>
          <a:xfrm>
            <a:off x="2971800" y="2362200"/>
            <a:ext cx="3657600" cy="369332"/>
          </a:xfrm>
          <a:prstGeom prst="rect">
            <a:avLst/>
          </a:prstGeom>
          <a:noFill/>
        </p:spPr>
        <p:txBody>
          <a:bodyPr wrap="square" rtlCol="0">
            <a:spAutoFit/>
          </a:bodyPr>
          <a:lstStyle/>
          <a:p>
            <a:endParaRPr lang="en-US" dirty="0"/>
          </a:p>
        </p:txBody>
      </p:sp>
      <p:graphicFrame>
        <p:nvGraphicFramePr>
          <p:cNvPr id="5" name="Chart 4"/>
          <p:cNvGraphicFramePr>
            <a:graphicFrameLocks/>
          </p:cNvGraphicFramePr>
          <p:nvPr>
            <p:extLst/>
          </p:nvPr>
        </p:nvGraphicFramePr>
        <p:xfrm>
          <a:off x="728662" y="1362074"/>
          <a:ext cx="8034338" cy="465772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0" y="6477000"/>
            <a:ext cx="6400800"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Source: U.S. Census Bureau, American Community Survey, Public Use Micro Sample, 2001-2011</a:t>
            </a:r>
            <a:endParaRPr lang="en-US" sz="1200" dirty="0"/>
          </a:p>
        </p:txBody>
      </p:sp>
    </p:spTree>
    <p:extLst>
      <p:ext uri="{BB962C8B-B14F-4D97-AF65-F5344CB8AC3E}">
        <p14:creationId xmlns:p14="http://schemas.microsoft.com/office/powerpoint/2010/main" val="2267200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2</a:t>
            </a:fld>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1"/>
            <a:ext cx="9144000" cy="6819900"/>
          </a:xfrm>
          <a:prstGeom prst="rect">
            <a:avLst/>
          </a:prstGeom>
        </p:spPr>
      </p:pic>
      <p:sp>
        <p:nvSpPr>
          <p:cNvPr id="4" name="TextBox 3"/>
          <p:cNvSpPr txBox="1"/>
          <p:nvPr/>
        </p:nvSpPr>
        <p:spPr>
          <a:xfrm>
            <a:off x="1104900" y="1876723"/>
            <a:ext cx="6934200" cy="2923877"/>
          </a:xfrm>
          <a:prstGeom prst="rect">
            <a:avLst/>
          </a:prstGeom>
          <a:noFill/>
        </p:spPr>
        <p:txBody>
          <a:bodyPr wrap="square" rtlCol="0">
            <a:spAutoFit/>
          </a:bodyPr>
          <a:lstStyle/>
          <a:p>
            <a:r>
              <a:rPr lang="en-US" dirty="0" smtClean="0">
                <a:solidFill>
                  <a:schemeClr val="bg2"/>
                </a:solidFill>
                <a:latin typeface="Bookman Old Style" pitchFamily="18" charset="0"/>
              </a:rPr>
              <a:t>Demography – the study of the size, distribution, and composition of populations; the processes determining these – namely, fertility, mortality, and migration; and the determinants and consequences of all of the above. </a:t>
            </a:r>
          </a:p>
          <a:p>
            <a:r>
              <a:rPr lang="en-US" sz="2000" dirty="0">
                <a:solidFill>
                  <a:schemeClr val="bg2"/>
                </a:solidFill>
                <a:latin typeface="Bookman Old Style" pitchFamily="18" charset="0"/>
              </a:rPr>
              <a:t> </a:t>
            </a:r>
            <a:endParaRPr lang="en-US" dirty="0" smtClean="0">
              <a:solidFill>
                <a:schemeClr val="bg2"/>
              </a:solidFill>
              <a:latin typeface="Bookman Old Style" pitchFamily="18" charset="0"/>
            </a:endParaRPr>
          </a:p>
          <a:p>
            <a:pPr algn="r"/>
            <a:r>
              <a:rPr lang="en-US" sz="2000" dirty="0" smtClean="0">
                <a:solidFill>
                  <a:schemeClr val="bg2"/>
                </a:solidFill>
                <a:latin typeface="Bookman Old Style" pitchFamily="18" charset="0"/>
              </a:rPr>
              <a:t>~ Bogue, 1968; Murdock &amp; Ellis, 1991</a:t>
            </a:r>
            <a:endParaRPr lang="en-US" sz="2000" dirty="0">
              <a:solidFill>
                <a:schemeClr val="bg2"/>
              </a:solidFill>
              <a:latin typeface="Bookman Old Style" pitchFamily="18" charset="0"/>
            </a:endParaRPr>
          </a:p>
        </p:txBody>
      </p:sp>
    </p:spTree>
    <p:extLst>
      <p:ext uri="{BB962C8B-B14F-4D97-AF65-F5344CB8AC3E}">
        <p14:creationId xmlns:p14="http://schemas.microsoft.com/office/powerpoint/2010/main" val="119725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2030 Using Constant Rates</a:t>
            </a:r>
            <a:r>
              <a:rPr lang="en-US" sz="2400" dirty="0" smtClean="0"/>
              <a:t>, </a:t>
            </a:r>
            <a:r>
              <a:rPr lang="en-US" sz="2400" dirty="0"/>
              <a:t>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20</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8" name="Rectangle 7"/>
          <p:cNvSpPr/>
          <p:nvPr/>
        </p:nvSpPr>
        <p:spPr>
          <a:xfrm>
            <a:off x="152400" y="6356352"/>
            <a:ext cx="4572000" cy="461665"/>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p>
          <a:p>
            <a:r>
              <a:rPr lang="en-US" sz="800" dirty="0">
                <a:solidFill>
                  <a:schemeClr val="accent1">
                    <a:lumMod val="50000"/>
                  </a:schemeClr>
                </a:solidFill>
              </a:rPr>
              <a:t> </a:t>
            </a:r>
            <a:r>
              <a:rPr lang="en-US" sz="800" dirty="0" smtClean="0">
                <a:solidFill>
                  <a:schemeClr val="accent1">
                    <a:lumMod val="50000"/>
                  </a:schemeClr>
                </a:solidFill>
              </a:rPr>
              <a:t>                (http</a:t>
            </a:r>
            <a:r>
              <a:rPr lang="en-US" sz="800" dirty="0">
                <a:solidFill>
                  <a:schemeClr val="accent1">
                    <a:lumMod val="50000"/>
                  </a:schemeClr>
                </a:solidFill>
              </a:rPr>
              <a:t>://</a:t>
            </a:r>
            <a:r>
              <a:rPr lang="en-US" sz="800" dirty="0" smtClean="0">
                <a:solidFill>
                  <a:schemeClr val="accent1">
                    <a:lumMod val="50000"/>
                  </a:schemeClr>
                </a:solidFill>
              </a:rPr>
              <a:t>osd.state.tx.us/Publications/2014-04-08_EducationAttainment.pdf)</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771236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371600" y="304800"/>
            <a:ext cx="7772400" cy="685800"/>
          </a:xfrm>
        </p:spPr>
        <p:txBody>
          <a:bodyPr>
            <a:noAutofit/>
          </a:bodyPr>
          <a:lstStyle/>
          <a:p>
            <a:pPr algn="ctr"/>
            <a:r>
              <a:rPr lang="en-US" sz="2400" dirty="0"/>
              <a:t>Percent of the Civilian Labor Force (ages 25-64) by Educational Attainment for 2011, </a:t>
            </a:r>
            <a:r>
              <a:rPr lang="en-US" sz="2400" dirty="0" smtClean="0"/>
              <a:t>and 2030 </a:t>
            </a:r>
            <a:r>
              <a:rPr lang="en-US" sz="2400" dirty="0"/>
              <a:t>Using Trended Rates, Texas</a:t>
            </a:r>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21</a:t>
            </a:fld>
            <a:endParaRPr lang="en-US" dirty="0"/>
          </a:p>
        </p:txBody>
      </p:sp>
      <p:sp>
        <p:nvSpPr>
          <p:cNvPr id="9" name="Rectangle 8"/>
          <p:cNvSpPr/>
          <p:nvPr/>
        </p:nvSpPr>
        <p:spPr>
          <a:xfrm>
            <a:off x="0" y="6396335"/>
            <a:ext cx="8001000" cy="276999"/>
          </a:xfrm>
          <a:prstGeom prst="rect">
            <a:avLst/>
          </a:prstGeom>
        </p:spPr>
        <p:txBody>
          <a:bodyPr wrap="square">
            <a:spAutoFit/>
          </a:bodyPr>
          <a:lstStyle/>
          <a:p>
            <a:r>
              <a:rPr lang="en-US" sz="1200" dirty="0" smtClean="0">
                <a:solidFill>
                  <a:schemeClr val="tx1">
                    <a:lumMod val="50000"/>
                    <a:lumOff val="50000"/>
                  </a:schemeClr>
                </a:solidFill>
              </a:rPr>
              <a:t>					</a:t>
            </a:r>
            <a:endParaRPr lang="en-US" sz="1200" dirty="0">
              <a:solidFill>
                <a:schemeClr val="tx1">
                  <a:lumMod val="50000"/>
                  <a:lumOff val="50000"/>
                </a:schemeClr>
              </a:solidFill>
            </a:endParaRPr>
          </a:p>
        </p:txBody>
      </p:sp>
      <p:graphicFrame>
        <p:nvGraphicFramePr>
          <p:cNvPr id="10" name="Chart 9"/>
          <p:cNvGraphicFramePr/>
          <p:nvPr>
            <p:extLst/>
          </p:nvPr>
        </p:nvGraphicFramePr>
        <p:xfrm>
          <a:off x="280204" y="1290033"/>
          <a:ext cx="8305800" cy="4576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914463" y="5822345"/>
            <a:ext cx="3886200" cy="369332"/>
          </a:xfrm>
          <a:prstGeom prst="rect">
            <a:avLst/>
          </a:prstGeom>
          <a:noFill/>
        </p:spPr>
        <p:txBody>
          <a:bodyPr wrap="square" rtlCol="0">
            <a:spAutoFit/>
          </a:bodyPr>
          <a:lstStyle/>
          <a:p>
            <a:r>
              <a:rPr lang="en-US" sz="1800" dirty="0" smtClean="0"/>
              <a:t>These should be going DOWN</a:t>
            </a:r>
            <a:endParaRPr lang="en-US" sz="1800" dirty="0"/>
          </a:p>
        </p:txBody>
      </p:sp>
      <p:sp>
        <p:nvSpPr>
          <p:cNvPr id="7" name="TextBox 6"/>
          <p:cNvSpPr txBox="1"/>
          <p:nvPr/>
        </p:nvSpPr>
        <p:spPr>
          <a:xfrm>
            <a:off x="4876800" y="5822345"/>
            <a:ext cx="3886200" cy="369332"/>
          </a:xfrm>
          <a:prstGeom prst="rect">
            <a:avLst/>
          </a:prstGeom>
          <a:noFill/>
        </p:spPr>
        <p:txBody>
          <a:bodyPr wrap="square" rtlCol="0">
            <a:spAutoFit/>
          </a:bodyPr>
          <a:lstStyle/>
          <a:p>
            <a:r>
              <a:rPr lang="en-US" sz="1800" dirty="0" smtClean="0"/>
              <a:t>These should be going UP</a:t>
            </a:r>
            <a:endParaRPr lang="en-US" sz="1800" dirty="0"/>
          </a:p>
        </p:txBody>
      </p:sp>
      <p:sp>
        <p:nvSpPr>
          <p:cNvPr id="11" name="Rectangle 10"/>
          <p:cNvSpPr/>
          <p:nvPr/>
        </p:nvSpPr>
        <p:spPr>
          <a:xfrm>
            <a:off x="152400" y="6356352"/>
            <a:ext cx="4572000" cy="461665"/>
          </a:xfrm>
          <a:prstGeom prst="rect">
            <a:avLst/>
          </a:prstGeom>
        </p:spPr>
        <p:txBody>
          <a:bodyPr wrap="square">
            <a:spAutoFit/>
          </a:bodyPr>
          <a:lstStyle/>
          <a:p>
            <a:r>
              <a:rPr lang="en-US" sz="800" dirty="0" smtClean="0">
                <a:solidFill>
                  <a:schemeClr val="accent1">
                    <a:lumMod val="50000"/>
                  </a:schemeClr>
                </a:solidFill>
                <a:effectLst/>
                <a:cs typeface="Calibri" panose="020F0502020204030204" pitchFamily="34" charset="0"/>
              </a:rPr>
              <a:t>Sources: U.S. Census Bureau, American Community Survey, 1-Year PUMS.</a:t>
            </a:r>
            <a:endParaRPr lang="en-US" sz="800" dirty="0" smtClean="0">
              <a:solidFill>
                <a:schemeClr val="accent1">
                  <a:lumMod val="50000"/>
                </a:schemeClr>
              </a:solidFill>
              <a:effectLst/>
            </a:endParaRPr>
          </a:p>
          <a:p>
            <a:r>
              <a:rPr lang="en-US" sz="800" dirty="0" smtClean="0">
                <a:solidFill>
                  <a:schemeClr val="accent1">
                    <a:lumMod val="50000"/>
                  </a:schemeClr>
                </a:solidFill>
                <a:effectLst/>
                <a:cs typeface="Calibri" panose="020F0502020204030204" pitchFamily="34" charset="0"/>
              </a:rPr>
              <a:t>                Texas State Data Center, 2012 Vintage Population Projections, 0.5 Migration Scenario  </a:t>
            </a:r>
          </a:p>
          <a:p>
            <a:r>
              <a:rPr lang="en-US" sz="800" dirty="0">
                <a:solidFill>
                  <a:schemeClr val="accent1">
                    <a:lumMod val="50000"/>
                  </a:schemeClr>
                </a:solidFill>
              </a:rPr>
              <a:t> </a:t>
            </a:r>
            <a:r>
              <a:rPr lang="en-US" sz="800" dirty="0" smtClean="0">
                <a:solidFill>
                  <a:schemeClr val="accent1">
                    <a:lumMod val="50000"/>
                  </a:schemeClr>
                </a:solidFill>
              </a:rPr>
              <a:t>                (http</a:t>
            </a:r>
            <a:r>
              <a:rPr lang="en-US" sz="800" dirty="0">
                <a:solidFill>
                  <a:schemeClr val="accent1">
                    <a:lumMod val="50000"/>
                  </a:schemeClr>
                </a:solidFill>
              </a:rPr>
              <a:t>://</a:t>
            </a:r>
            <a:r>
              <a:rPr lang="en-US" sz="800" dirty="0" smtClean="0">
                <a:solidFill>
                  <a:schemeClr val="accent1">
                    <a:lumMod val="50000"/>
                  </a:schemeClr>
                </a:solidFill>
              </a:rPr>
              <a:t>osd.state.tx.us/Publications/2014-04-08_EducationAttainment.pdf)</a:t>
            </a:r>
            <a:endParaRPr lang="en-US" sz="800" dirty="0">
              <a:solidFill>
                <a:schemeClr val="accent1">
                  <a:lumMod val="50000"/>
                </a:schemeClr>
              </a:solidFill>
              <a:effectLst/>
            </a:endParaRPr>
          </a:p>
        </p:txBody>
      </p:sp>
    </p:spTree>
    <p:extLst>
      <p:ext uri="{BB962C8B-B14F-4D97-AF65-F5344CB8AC3E}">
        <p14:creationId xmlns:p14="http://schemas.microsoft.com/office/powerpoint/2010/main" val="171958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22</a:t>
            </a:fld>
            <a:endParaRPr lang="en-US" dirty="0"/>
          </a:p>
        </p:txBody>
      </p:sp>
      <p:sp>
        <p:nvSpPr>
          <p:cNvPr id="5" name="TextBox 4"/>
          <p:cNvSpPr txBox="1"/>
          <p:nvPr/>
        </p:nvSpPr>
        <p:spPr>
          <a:xfrm>
            <a:off x="723900" y="1371600"/>
            <a:ext cx="7696200" cy="1384995"/>
          </a:xfrm>
          <a:prstGeom prst="rect">
            <a:avLst/>
          </a:prstGeom>
          <a:noFill/>
        </p:spPr>
        <p:txBody>
          <a:bodyPr wrap="square" rtlCol="0">
            <a:spAutoFit/>
          </a:bodyPr>
          <a:lstStyle/>
          <a:p>
            <a:pPr algn="ctr"/>
            <a:r>
              <a:rPr lang="en-US" sz="2800" dirty="0" smtClean="0">
                <a:solidFill>
                  <a:srgbClr val="002060"/>
                </a:solidFill>
                <a:hlinkClick r:id="rId3"/>
              </a:rPr>
              <a:t>America's Electoral Future: How changing demographics could impact future presidential elections, 2016 to 2032</a:t>
            </a:r>
            <a:endParaRPr lang="en-US" sz="2800" dirty="0">
              <a:solidFill>
                <a:srgbClr val="002060"/>
              </a:solidFill>
            </a:endParaRPr>
          </a:p>
        </p:txBody>
      </p:sp>
      <p:pic>
        <p:nvPicPr>
          <p:cNvPr id="1028" name="Picture 4" descr="http://assets.rollingstone.com/assets/2014/article/5-ways-life-in-america-would-be-better-if-everyone-voted-20141029/172884/large_rect/1414600307/1401x788-1387115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448" y="2895600"/>
            <a:ext cx="5965104"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7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5638800"/>
          </a:xfrm>
        </p:spPr>
      </p:pic>
      <p:sp>
        <p:nvSpPr>
          <p:cNvPr id="2" name="Title 1"/>
          <p:cNvSpPr>
            <a:spLocks noGrp="1"/>
          </p:cNvSpPr>
          <p:nvPr>
            <p:ph type="title"/>
          </p:nvPr>
        </p:nvSpPr>
        <p:spPr>
          <a:xfrm>
            <a:off x="800100" y="0"/>
            <a:ext cx="7543800" cy="1219200"/>
          </a:xfrm>
        </p:spPr>
        <p:txBody>
          <a:bodyPr>
            <a:normAutofit/>
          </a:bodyPr>
          <a:lstStyle/>
          <a:p>
            <a:r>
              <a:rPr lang="en-US" sz="4000" dirty="0" smtClean="0"/>
              <a:t>Demographics &amp; Destiny</a:t>
            </a:r>
            <a:endParaRPr lang="en-US" sz="40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23</a:t>
            </a:fld>
            <a:endParaRPr lang="en-US" dirty="0"/>
          </a:p>
        </p:txBody>
      </p:sp>
    </p:spTree>
    <p:extLst>
      <p:ext uri="{BB962C8B-B14F-4D97-AF65-F5344CB8AC3E}">
        <p14:creationId xmlns:p14="http://schemas.microsoft.com/office/powerpoint/2010/main" val="1190373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a:t>
            </a:r>
            <a:endParaRPr lang="en-US" dirty="0"/>
          </a:p>
        </p:txBody>
      </p:sp>
      <p:sp>
        <p:nvSpPr>
          <p:cNvPr id="36867" name="Content Placeholder 2"/>
          <p:cNvSpPr>
            <a:spLocks noGrp="1"/>
          </p:cNvSpPr>
          <p:nvPr>
            <p:ph idx="1"/>
          </p:nvPr>
        </p:nvSpPr>
        <p:spPr>
          <a:xfrm>
            <a:off x="914400" y="1676400"/>
            <a:ext cx="8229600" cy="4525963"/>
          </a:xfrm>
        </p:spPr>
        <p:txBody>
          <a:bodyPr/>
          <a:lstStyle/>
          <a:p>
            <a:pPr lvl="1" algn="just" eaLnBrk="1" hangingPunct="1">
              <a:buNone/>
            </a:pPr>
            <a:endParaRPr lang="en-US" dirty="0" smtClean="0"/>
          </a:p>
          <a:p>
            <a:pPr lvl="1" algn="just" eaLnBrk="1" hangingPunct="1">
              <a:buNone/>
            </a:pPr>
            <a:endParaRPr lang="en-US" dirty="0" smtClean="0"/>
          </a:p>
          <a:p>
            <a:pPr lvl="1" algn="just" eaLnBrk="1" hangingPunct="1">
              <a:buNone/>
            </a:pPr>
            <a:endParaRPr lang="en-US" dirty="0" smtClean="0"/>
          </a:p>
          <a:p>
            <a:pPr lvl="1" algn="just">
              <a:buNone/>
            </a:pPr>
            <a:r>
              <a:rPr lang="en-US" dirty="0" smtClean="0"/>
              <a:t>Office: (512) 936-3542</a:t>
            </a:r>
          </a:p>
          <a:p>
            <a:pPr lvl="1" algn="just" eaLnBrk="1" hangingPunct="1">
              <a:buNone/>
            </a:pPr>
            <a:r>
              <a:rPr lang="en-US" dirty="0" smtClean="0"/>
              <a:t>Email: </a:t>
            </a:r>
            <a:r>
              <a:rPr lang="en-US" dirty="0" smtClean="0">
                <a:hlinkClick r:id="rId3"/>
              </a:rPr>
              <a:t>Lila.Valencia@osd.state.tx.us</a:t>
            </a:r>
            <a:r>
              <a:rPr lang="en-US" dirty="0" smtClean="0"/>
              <a:t> </a:t>
            </a:r>
          </a:p>
          <a:p>
            <a:pPr lvl="1" algn="just">
              <a:buNone/>
            </a:pPr>
            <a:r>
              <a:rPr lang="en-US" dirty="0" smtClean="0"/>
              <a:t>Internet: </a:t>
            </a:r>
            <a:r>
              <a:rPr lang="en-US" dirty="0" smtClean="0">
                <a:hlinkClick r:id="rId4"/>
              </a:rPr>
              <a:t>www.osd.texas.gov</a:t>
            </a:r>
            <a:r>
              <a:rPr lang="en-US" dirty="0" smtClean="0"/>
              <a:t> </a:t>
            </a:r>
          </a:p>
          <a:p>
            <a:pPr lvl="1" algn="just">
              <a:buNone/>
            </a:pPr>
            <a:r>
              <a:rPr lang="en-US" dirty="0" smtClean="0"/>
              <a:t>Twitter: @TexasDemography</a:t>
            </a:r>
          </a:p>
          <a:p>
            <a:pPr lvl="1" algn="just">
              <a:buNone/>
            </a:pPr>
            <a:endParaRPr lang="en-US" dirty="0" smtClean="0"/>
          </a:p>
          <a:p>
            <a:pPr lvl="1" algn="just">
              <a:buNone/>
            </a:pPr>
            <a:endParaRPr lang="en-US" dirty="0" smtClean="0"/>
          </a:p>
          <a:p>
            <a:pPr algn="just" eaLnBrk="1" hangingPunct="1">
              <a:buNone/>
            </a:pPr>
            <a:endParaRPr lang="en-US" dirty="0" smtClean="0"/>
          </a:p>
        </p:txBody>
      </p:sp>
      <p:sp>
        <p:nvSpPr>
          <p:cNvPr id="6" name="Slide Number Placeholder 5"/>
          <p:cNvSpPr>
            <a:spLocks noGrp="1"/>
          </p:cNvSpPr>
          <p:nvPr>
            <p:ph type="sldNum" sz="quarter" idx="12"/>
          </p:nvPr>
        </p:nvSpPr>
        <p:spPr/>
        <p:txBody>
          <a:bodyPr/>
          <a:lstStyle/>
          <a:p>
            <a:fld id="{2BC1FA3B-F0C1-4F58-90BE-DCC7501F4B28}" type="slidenum">
              <a:rPr lang="en-US" smtClean="0"/>
              <a:pPr/>
              <a:t>24</a:t>
            </a:fld>
            <a:endParaRPr lang="en-US" dirty="0"/>
          </a:p>
        </p:txBody>
      </p:sp>
      <p:sp>
        <p:nvSpPr>
          <p:cNvPr id="5" name="Slide Number Placeholder 3"/>
          <p:cNvSpPr txBox="1">
            <a:spLocks/>
          </p:cNvSpPr>
          <p:nvPr/>
        </p:nvSpPr>
        <p:spPr>
          <a:xfrm>
            <a:off x="8763000" y="6629400"/>
            <a:ext cx="381000" cy="228600"/>
          </a:xfrm>
          <a:prstGeom prst="rect">
            <a:avLst/>
          </a:prstGeom>
        </p:spPr>
        <p:txBody>
          <a:bodyPr anchor="ctr"/>
          <a:lstStyle/>
          <a:p>
            <a:pPr algn="r" fontAlgn="auto">
              <a:spcBef>
                <a:spcPts val="0"/>
              </a:spcBef>
              <a:spcAft>
                <a:spcPts val="0"/>
              </a:spcAft>
              <a:defRPr/>
            </a:pPr>
            <a:endParaRPr lang="en-US" sz="1200" dirty="0">
              <a:solidFill>
                <a:schemeClr val="tx1">
                  <a:tint val="75000"/>
                </a:schemeClr>
              </a:solidFill>
              <a:latin typeface="+mn-lt"/>
              <a:cs typeface="+mn-cs"/>
            </a:endParaRPr>
          </a:p>
        </p:txBody>
      </p:sp>
      <p:sp>
        <p:nvSpPr>
          <p:cNvPr id="9" name="Rectangle 8"/>
          <p:cNvSpPr/>
          <p:nvPr/>
        </p:nvSpPr>
        <p:spPr>
          <a:xfrm>
            <a:off x="1371600" y="2209800"/>
            <a:ext cx="4464940" cy="769441"/>
          </a:xfrm>
          <a:prstGeom prst="rect">
            <a:avLst/>
          </a:prstGeom>
        </p:spPr>
        <p:txBody>
          <a:bodyPr wrap="none">
            <a:spAutoFit/>
          </a:bodyPr>
          <a:lstStyle/>
          <a:p>
            <a:pPr eaLnBrk="1" hangingPunct="1">
              <a:buNone/>
            </a:pPr>
            <a:r>
              <a:rPr lang="en-US" sz="4400" dirty="0" smtClean="0">
                <a:solidFill>
                  <a:srgbClr val="1B1E7A"/>
                </a:solidFill>
                <a:latin typeface="+mj-lt"/>
              </a:rPr>
              <a:t>Lila Valencia, Ph.D.</a:t>
            </a:r>
          </a:p>
        </p:txBody>
      </p:sp>
    </p:spTree>
    <p:extLst>
      <p:ext uri="{BB962C8B-B14F-4D97-AF65-F5344CB8AC3E}">
        <p14:creationId xmlns:p14="http://schemas.microsoft.com/office/powerpoint/2010/main" val="3222995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25</a:t>
            </a:fld>
            <a:endParaRPr lang="en-US" dirty="0"/>
          </a:p>
        </p:txBody>
      </p:sp>
      <p:sp>
        <p:nvSpPr>
          <p:cNvPr id="6" name="Rectangle 5"/>
          <p:cNvSpPr/>
          <p:nvPr/>
        </p:nvSpPr>
        <p:spPr>
          <a:xfrm>
            <a:off x="2523394" y="3198168"/>
            <a:ext cx="4097212" cy="461665"/>
          </a:xfrm>
          <a:prstGeom prst="rect">
            <a:avLst/>
          </a:prstGeom>
        </p:spPr>
        <p:txBody>
          <a:bodyPr wrap="none">
            <a:spAutoFit/>
          </a:bodyPr>
          <a:lstStyle/>
          <a:p>
            <a:r>
              <a:rPr lang="en-US" dirty="0">
                <a:hlinkClick r:id="rId3"/>
              </a:rPr>
              <a:t>http://</a:t>
            </a:r>
            <a:r>
              <a:rPr lang="en-US" dirty="0" smtClean="0">
                <a:hlinkClick r:id="rId3"/>
              </a:rPr>
              <a:t>youtu.be/jbkSRLYSojo</a:t>
            </a:r>
            <a:r>
              <a:rPr lang="en-US" dirty="0" smtClean="0"/>
              <a:t> </a:t>
            </a:r>
            <a:endParaRPr lang="en-US" dirty="0"/>
          </a:p>
        </p:txBody>
      </p:sp>
      <p:sp>
        <p:nvSpPr>
          <p:cNvPr id="7" name="TextBox 6"/>
          <p:cNvSpPr txBox="1"/>
          <p:nvPr/>
        </p:nvSpPr>
        <p:spPr>
          <a:xfrm>
            <a:off x="1585413" y="2667000"/>
            <a:ext cx="5973174" cy="461665"/>
          </a:xfrm>
          <a:prstGeom prst="rect">
            <a:avLst/>
          </a:prstGeom>
          <a:noFill/>
        </p:spPr>
        <p:txBody>
          <a:bodyPr wrap="none" rtlCol="0">
            <a:spAutoFit/>
          </a:bodyPr>
          <a:lstStyle/>
          <a:p>
            <a:r>
              <a:rPr lang="en-US" dirty="0" smtClean="0"/>
              <a:t>Hans Rosling’s The Joy of Stats BBC Four</a:t>
            </a:r>
            <a:endParaRPr lang="en-US" dirty="0"/>
          </a:p>
        </p:txBody>
      </p:sp>
    </p:spTree>
    <p:extLst>
      <p:ext uri="{BB962C8B-B14F-4D97-AF65-F5344CB8AC3E}">
        <p14:creationId xmlns:p14="http://schemas.microsoft.com/office/powerpoint/2010/main" val="988358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3</a:t>
            </a:fld>
            <a:endParaRPr lang="en-US" dirty="0"/>
          </a:p>
        </p:txBody>
      </p:sp>
      <p:sp>
        <p:nvSpPr>
          <p:cNvPr id="3" name="Content Placeholder 2"/>
          <p:cNvSpPr>
            <a:spLocks noGrp="1"/>
          </p:cNvSpPr>
          <p:nvPr>
            <p:ph idx="4294967295"/>
          </p:nvPr>
        </p:nvSpPr>
        <p:spPr>
          <a:xfrm>
            <a:off x="1828800" y="2971800"/>
            <a:ext cx="5486400" cy="792163"/>
          </a:xfrm>
        </p:spPr>
        <p:txBody>
          <a:bodyPr>
            <a:noAutofit/>
          </a:bodyPr>
          <a:lstStyle/>
          <a:p>
            <a:pPr marL="0" indent="0" algn="ctr">
              <a:buNone/>
            </a:pPr>
            <a:r>
              <a:rPr lang="en-US" sz="2400" dirty="0" smtClean="0">
                <a:latin typeface="Arial" pitchFamily="34" charset="0"/>
                <a:cs typeface="Arial" pitchFamily="34" charset="0"/>
              </a:rPr>
              <a:t>The Population Research Institute,</a:t>
            </a:r>
          </a:p>
          <a:p>
            <a:pPr marL="0" indent="0" algn="ctr">
              <a:buNone/>
            </a:pPr>
            <a:r>
              <a:rPr lang="en-US" sz="2400" dirty="0" smtClean="0">
                <a:latin typeface="Arial" pitchFamily="34" charset="0"/>
                <a:cs typeface="Arial" pitchFamily="34" charset="0"/>
              </a:rPr>
              <a:t>2.1 Kids: Stable Population</a:t>
            </a:r>
            <a:endParaRPr lang="en-US" sz="2400" dirty="0" smtClean="0">
              <a:latin typeface="Arial" pitchFamily="34" charset="0"/>
              <a:cs typeface="Arial" pitchFamily="34" charset="0"/>
              <a:hlinkClick r:id="rId3"/>
            </a:endParaRPr>
          </a:p>
          <a:p>
            <a:pPr marL="0" indent="0" algn="ctr">
              <a:buNone/>
            </a:pPr>
            <a:r>
              <a:rPr lang="en-US" sz="2400" dirty="0" smtClean="0">
                <a:latin typeface="Arial" pitchFamily="34" charset="0"/>
                <a:cs typeface="Arial" pitchFamily="34" charset="0"/>
                <a:hlinkClick r:id="rId3"/>
              </a:rPr>
              <a:t>http</a:t>
            </a:r>
            <a:r>
              <a:rPr lang="en-US" sz="2400" dirty="0">
                <a:latin typeface="Arial" pitchFamily="34" charset="0"/>
                <a:cs typeface="Arial" pitchFamily="34" charset="0"/>
                <a:hlinkClick r:id="rId3"/>
              </a:rPr>
              <a:t>://</a:t>
            </a:r>
            <a:r>
              <a:rPr lang="en-US" sz="2400" dirty="0" smtClean="0">
                <a:latin typeface="Arial" pitchFamily="34" charset="0"/>
                <a:cs typeface="Arial" pitchFamily="34" charset="0"/>
                <a:hlinkClick r:id="rId3"/>
              </a:rPr>
              <a:t>youtu.be/zBS6f-JVvTY</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092889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900" y="1752600"/>
            <a:ext cx="6934200" cy="3631763"/>
          </a:xfrm>
          <a:prstGeom prst="rect">
            <a:avLst/>
          </a:prstGeom>
          <a:noFill/>
        </p:spPr>
        <p:txBody>
          <a:bodyPr wrap="square" rtlCol="0">
            <a:spAutoFit/>
          </a:bodyPr>
          <a:lstStyle/>
          <a:p>
            <a:pPr algn="ctr"/>
            <a:endParaRPr lang="en-US" sz="1400" u="sng" dirty="0" smtClean="0">
              <a:solidFill>
                <a:srgbClr val="191C6F"/>
              </a:solidFill>
              <a:latin typeface="+mn-lt"/>
            </a:endParaRPr>
          </a:p>
          <a:p>
            <a:pPr algn="just"/>
            <a:r>
              <a:rPr lang="en-US" dirty="0" smtClean="0">
                <a:solidFill>
                  <a:srgbClr val="191C6F"/>
                </a:solidFill>
                <a:latin typeface="+mn-lt"/>
              </a:rPr>
              <a:t>The Office of the State Demographer disseminates demographic and related socioeconomic data to the State of Texas and the general public. The State Demographer’s Office monitors demographic and socioeconomic changes in the State in order to better inform the executive and legislative branches of Texas government. Special emphasis is placed on data that may be useful to policy makers in dealing with issues regarding the demand for state services.</a:t>
            </a:r>
            <a:endParaRPr lang="en-US" dirty="0">
              <a:solidFill>
                <a:srgbClr val="191C6F"/>
              </a:solidFill>
              <a:latin typeface="+mn-lt"/>
            </a:endParaRPr>
          </a:p>
        </p:txBody>
      </p:sp>
      <p:sp>
        <p:nvSpPr>
          <p:cNvPr id="2" name="Title 1"/>
          <p:cNvSpPr>
            <a:spLocks noGrp="1"/>
          </p:cNvSpPr>
          <p:nvPr>
            <p:ph type="title"/>
          </p:nvPr>
        </p:nvSpPr>
        <p:spPr>
          <a:xfrm>
            <a:off x="1143000" y="228600"/>
            <a:ext cx="6858000" cy="990600"/>
          </a:xfrm>
        </p:spPr>
        <p:txBody>
          <a:bodyPr/>
          <a:lstStyle/>
          <a:p>
            <a:r>
              <a:rPr lang="en-US" dirty="0" smtClean="0"/>
              <a:t>Mission</a:t>
            </a:r>
            <a:endParaRPr lang="en-US" dirty="0"/>
          </a:p>
        </p:txBody>
      </p:sp>
    </p:spTree>
    <p:extLst>
      <p:ext uri="{BB962C8B-B14F-4D97-AF65-F5344CB8AC3E}">
        <p14:creationId xmlns:p14="http://schemas.microsoft.com/office/powerpoint/2010/main" val="4085452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4525963"/>
          </a:xfrm>
        </p:spPr>
        <p:txBody>
          <a:bodyPr>
            <a:normAutofit/>
          </a:bodyPr>
          <a:lstStyle/>
          <a:p>
            <a:r>
              <a:rPr lang="en-US" sz="2400" dirty="0"/>
              <a:t>Data Portal, Publications, and Reports    </a:t>
            </a:r>
          </a:p>
          <a:p>
            <a:pPr indent="0">
              <a:buNone/>
            </a:pPr>
            <a:r>
              <a:rPr lang="en-US" sz="2000" dirty="0">
                <a:hlinkClick r:id="rId3"/>
              </a:rPr>
              <a:t>http</a:t>
            </a:r>
            <a:r>
              <a:rPr lang="en-US" sz="2000" dirty="0" smtClean="0">
                <a:hlinkClick r:id="rId3"/>
              </a:rPr>
              <a:t>://osd.texas.gov/</a:t>
            </a:r>
            <a:r>
              <a:rPr lang="en-US" sz="2000" dirty="0" smtClean="0"/>
              <a:t>  </a:t>
            </a:r>
            <a:endParaRPr lang="en-US" sz="2000" dirty="0"/>
          </a:p>
          <a:p>
            <a:r>
              <a:rPr lang="en-US" sz="2400" dirty="0" smtClean="0"/>
              <a:t>Population Estimates and Projections Program </a:t>
            </a:r>
            <a:r>
              <a:rPr lang="en-US" sz="2000" dirty="0">
                <a:hlinkClick r:id="rId4"/>
              </a:rPr>
              <a:t>http://osd.texas.gov/Data/TPEPP</a:t>
            </a:r>
            <a:r>
              <a:rPr lang="en-US" sz="2000" dirty="0" smtClean="0">
                <a:hlinkClick r:id="rId4"/>
              </a:rPr>
              <a:t>/</a:t>
            </a:r>
            <a:endParaRPr lang="en-US" sz="2000" dirty="0" smtClean="0"/>
          </a:p>
          <a:p>
            <a:r>
              <a:rPr lang="en-US" sz="2400" dirty="0" smtClean="0"/>
              <a:t>Public Presentations                                              </a:t>
            </a:r>
            <a:r>
              <a:rPr lang="en-US" sz="2000" dirty="0">
                <a:hlinkClick r:id="rId5"/>
              </a:rPr>
              <a:t>http://</a:t>
            </a:r>
            <a:r>
              <a:rPr lang="en-US" sz="2000" dirty="0" smtClean="0">
                <a:hlinkClick r:id="rId5"/>
              </a:rPr>
              <a:t>osd.texas.gov/Presentations</a:t>
            </a:r>
            <a:r>
              <a:rPr lang="en-US" sz="2000" dirty="0" smtClean="0"/>
              <a:t> </a:t>
            </a:r>
          </a:p>
          <a:p>
            <a:r>
              <a:rPr lang="en-US" sz="2400" dirty="0"/>
              <a:t>Resource Witness at Legislative </a:t>
            </a:r>
            <a:r>
              <a:rPr lang="en-US" sz="2400" dirty="0" smtClean="0"/>
              <a:t>Hearings</a:t>
            </a:r>
          </a:p>
          <a:p>
            <a:r>
              <a:rPr lang="en-US" sz="2400" dirty="0" smtClean="0"/>
              <a:t>Data Requests</a:t>
            </a:r>
          </a:p>
          <a:p>
            <a:r>
              <a:rPr lang="en-US" sz="2400" dirty="0" smtClean="0"/>
              <a:t>Custom Research Projects</a:t>
            </a:r>
          </a:p>
          <a:p>
            <a:r>
              <a:rPr lang="en-US" sz="2400" dirty="0" smtClean="0"/>
              <a:t>Annual Conference for Data Users and Applied Demography Conference</a:t>
            </a:r>
            <a:endParaRPr lang="en-US" sz="2400" dirty="0"/>
          </a:p>
        </p:txBody>
      </p:sp>
      <p:sp>
        <p:nvSpPr>
          <p:cNvPr id="4" name="Title 1"/>
          <p:cNvSpPr>
            <a:spLocks noGrp="1"/>
          </p:cNvSpPr>
          <p:nvPr>
            <p:ph type="title"/>
          </p:nvPr>
        </p:nvSpPr>
        <p:spPr>
          <a:xfrm>
            <a:off x="800100" y="0"/>
            <a:ext cx="7543800" cy="1219200"/>
          </a:xfrm>
        </p:spPr>
        <p:txBody>
          <a:bodyPr>
            <a:noAutofit/>
          </a:bodyPr>
          <a:lstStyle/>
          <a:p>
            <a:r>
              <a:rPr lang="en-US" dirty="0" smtClean="0"/>
              <a:t>Meeting the Mission</a:t>
            </a:r>
            <a:endParaRPr lang="en-US" dirty="0"/>
          </a:p>
        </p:txBody>
      </p:sp>
    </p:spTree>
    <p:extLst>
      <p:ext uri="{BB962C8B-B14F-4D97-AF65-F5344CB8AC3E}">
        <p14:creationId xmlns:p14="http://schemas.microsoft.com/office/powerpoint/2010/main" val="2463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990600"/>
          </a:xfrm>
        </p:spPr>
        <p:txBody>
          <a:bodyPr>
            <a:normAutofit/>
          </a:bodyPr>
          <a:lstStyle/>
          <a:p>
            <a:r>
              <a:rPr lang="en-US" sz="3200" dirty="0" smtClean="0"/>
              <a:t>Demographic Overview</a:t>
            </a:r>
            <a:endParaRPr lang="en-US" sz="3200" dirty="0"/>
          </a:p>
        </p:txBody>
      </p:sp>
      <p:sp>
        <p:nvSpPr>
          <p:cNvPr id="3" name="Content Placeholder 2"/>
          <p:cNvSpPr>
            <a:spLocks noGrp="1"/>
          </p:cNvSpPr>
          <p:nvPr>
            <p:ph idx="1"/>
          </p:nvPr>
        </p:nvSpPr>
        <p:spPr/>
        <p:txBody>
          <a:bodyPr>
            <a:noAutofit/>
          </a:bodyPr>
          <a:lstStyle/>
          <a:p>
            <a:r>
              <a:rPr lang="en-US" sz="2400" dirty="0" smtClean="0"/>
              <a:t>Texas is experiencing significant growth.</a:t>
            </a:r>
          </a:p>
          <a:p>
            <a:r>
              <a:rPr lang="en-US" sz="2400" dirty="0" smtClean="0"/>
              <a:t>Population continues to grow at a steady pace though growth is not geographically evenly distributed.</a:t>
            </a:r>
          </a:p>
          <a:p>
            <a:r>
              <a:rPr lang="en-US" sz="2400" dirty="0" smtClean="0"/>
              <a:t>Growth is not racially/ethnically evenly distributed. Population growth is being driven largely by the Hispanic population.</a:t>
            </a:r>
          </a:p>
          <a:p>
            <a:r>
              <a:rPr lang="en-US" sz="2400" dirty="0" smtClean="0"/>
              <a:t>The population of Texas, while relatively young, is also aging.</a:t>
            </a:r>
          </a:p>
          <a:p>
            <a:r>
              <a:rPr lang="en-US" sz="2400" dirty="0"/>
              <a:t>The components of population change have varying implications for </a:t>
            </a:r>
            <a:r>
              <a:rPr lang="en-US" sz="2400" dirty="0" smtClean="0"/>
              <a:t>infrastructure </a:t>
            </a:r>
            <a:r>
              <a:rPr lang="en-US" sz="2400" dirty="0"/>
              <a:t>in Texas. </a:t>
            </a:r>
            <a:endParaRPr lang="en-US" sz="2400" dirty="0" smtClean="0"/>
          </a:p>
          <a:p>
            <a:r>
              <a:rPr lang="en-US" sz="2400" dirty="0" smtClean="0"/>
              <a:t>Demographic and infrastructure challenges may have serious implications for the future Texas economy.</a:t>
            </a:r>
          </a:p>
          <a:p>
            <a:endParaRPr lang="en-US" sz="2400" dirty="0"/>
          </a:p>
        </p:txBody>
      </p:sp>
      <p:sp>
        <p:nvSpPr>
          <p:cNvPr id="4" name="Slide Number Placeholder 3"/>
          <p:cNvSpPr>
            <a:spLocks noGrp="1"/>
          </p:cNvSpPr>
          <p:nvPr>
            <p:ph type="sldNum" sz="quarter" idx="4294967295"/>
          </p:nvPr>
        </p:nvSpPr>
        <p:spPr>
          <a:xfrm>
            <a:off x="6553200" y="6356352"/>
            <a:ext cx="2133600" cy="365125"/>
          </a:xfrm>
          <a:prstGeom prst="rect">
            <a:avLst/>
          </a:prstGeom>
        </p:spPr>
        <p:txBody>
          <a:bodyPr/>
          <a:lstStyle/>
          <a:p>
            <a:fld id="{2BC1FA3B-F0C1-4F58-90BE-DCC7501F4B28}" type="slidenum">
              <a:rPr lang="en-US" smtClean="0"/>
              <a:pPr/>
              <a:t>6</a:t>
            </a:fld>
            <a:endParaRPr lang="en-US" dirty="0"/>
          </a:p>
        </p:txBody>
      </p:sp>
    </p:spTree>
    <p:extLst>
      <p:ext uri="{BB962C8B-B14F-4D97-AF65-F5344CB8AC3E}">
        <p14:creationId xmlns:p14="http://schemas.microsoft.com/office/powerpoint/2010/main" val="287266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nvPr>
        </p:nvGraphicFramePr>
        <p:xfrm>
          <a:off x="659958" y="1441790"/>
          <a:ext cx="8865042" cy="457801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828800" y="228600"/>
            <a:ext cx="6858000" cy="990600"/>
          </a:xfrm>
          <a:prstGeom prst="rect">
            <a:avLst/>
          </a:prstGeom>
        </p:spPr>
        <p:txBody>
          <a:bodyPr>
            <a:noAutofit/>
          </a:bodyPr>
          <a:lstStyle>
            <a:lvl1pPr algn="ctr" defTabSz="914400" rtl="0" eaLnBrk="1" latinLnBrk="0" hangingPunct="1">
              <a:spcBef>
                <a:spcPct val="0"/>
              </a:spcBef>
              <a:buNone/>
              <a:defRPr sz="4400" kern="1200">
                <a:solidFill>
                  <a:srgbClr val="1B1E7A"/>
                </a:solidFill>
                <a:latin typeface="+mj-lt"/>
                <a:ea typeface="+mj-ea"/>
                <a:cs typeface="+mj-cs"/>
              </a:defRPr>
            </a:lvl1pPr>
          </a:lstStyle>
          <a:p>
            <a:pPr fontAlgn="auto">
              <a:spcAft>
                <a:spcPts val="0"/>
              </a:spcAft>
            </a:pPr>
            <a:r>
              <a:rPr lang="en-US" sz="2400" dirty="0" smtClean="0"/>
              <a:t>Components of Population Change by Percent in Texas, 1950-2010</a:t>
            </a:r>
            <a:endParaRPr lang="en-US" sz="2400" dirty="0"/>
          </a:p>
        </p:txBody>
      </p:sp>
      <p:sp>
        <p:nvSpPr>
          <p:cNvPr id="6" name="Rectangle 5"/>
          <p:cNvSpPr/>
          <p:nvPr/>
        </p:nvSpPr>
        <p:spPr>
          <a:xfrm>
            <a:off x="76200" y="6477000"/>
            <a:ext cx="4572000" cy="246221"/>
          </a:xfrm>
          <a:prstGeom prst="rect">
            <a:avLst/>
          </a:prstGeom>
        </p:spPr>
        <p:txBody>
          <a:bodyPr>
            <a:spAutoFit/>
          </a:bodyPr>
          <a:lstStyle/>
          <a:p>
            <a:pPr marL="914400" indent="-914400"/>
            <a:r>
              <a:rPr lang="en-US" sz="1000" dirty="0">
                <a:solidFill>
                  <a:schemeClr val="bg1">
                    <a:lumMod val="50000"/>
                  </a:schemeClr>
                </a:solidFill>
                <a:latin typeface="Arial" pitchFamily="34" charset="0"/>
                <a:cs typeface="Arial" pitchFamily="34" charset="0"/>
              </a:rPr>
              <a:t>Source: U.S. Census Bureau, </a:t>
            </a:r>
            <a:r>
              <a:rPr lang="en-US" sz="1000" dirty="0" smtClean="0">
                <a:solidFill>
                  <a:schemeClr val="bg1">
                    <a:lumMod val="50000"/>
                  </a:schemeClr>
                </a:solidFill>
                <a:latin typeface="Arial" pitchFamily="34" charset="0"/>
                <a:cs typeface="Arial" pitchFamily="34" charset="0"/>
              </a:rPr>
              <a:t>Population </a:t>
            </a:r>
            <a:r>
              <a:rPr lang="en-US" sz="1000" dirty="0">
                <a:solidFill>
                  <a:schemeClr val="bg1">
                    <a:lumMod val="50000"/>
                  </a:schemeClr>
                </a:solidFill>
                <a:latin typeface="Arial" pitchFamily="34" charset="0"/>
                <a:cs typeface="Arial" pitchFamily="34" charset="0"/>
              </a:rPr>
              <a:t>Estimates</a:t>
            </a:r>
          </a:p>
        </p:txBody>
      </p:sp>
    </p:spTree>
    <p:extLst>
      <p:ext uri="{BB962C8B-B14F-4D97-AF65-F5344CB8AC3E}">
        <p14:creationId xmlns:p14="http://schemas.microsoft.com/office/powerpoint/2010/main" val="3727535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132060"/>
            <a:ext cx="6858000" cy="990600"/>
          </a:xfrm>
        </p:spPr>
        <p:txBody>
          <a:bodyPr>
            <a:noAutofit/>
          </a:bodyPr>
          <a:lstStyle/>
          <a:p>
            <a:r>
              <a:rPr lang="en-US" sz="3200" dirty="0" smtClean="0"/>
              <a:t>Population Projections, </a:t>
            </a:r>
            <a:br>
              <a:rPr lang="en-US" sz="3200" dirty="0" smtClean="0"/>
            </a:br>
            <a:r>
              <a:rPr lang="en-US" sz="3200" dirty="0" smtClean="0"/>
              <a:t>Texas, 2010 - 2050</a:t>
            </a:r>
            <a:endParaRPr lang="en-US" sz="3200"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8</a:t>
            </a:fld>
            <a:endParaRPr lang="en-US" dirty="0"/>
          </a:p>
        </p:txBody>
      </p:sp>
      <p:sp>
        <p:nvSpPr>
          <p:cNvPr id="10" name="Rectangle 9"/>
          <p:cNvSpPr/>
          <p:nvPr/>
        </p:nvSpPr>
        <p:spPr>
          <a:xfrm>
            <a:off x="76200" y="6400800"/>
            <a:ext cx="8001000" cy="461665"/>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a:lstStyle>
          <a:p>
            <a:r>
              <a:rPr lang="en-US" sz="1200" dirty="0" smtClean="0">
                <a:solidFill>
                  <a:schemeClr val="tx1">
                    <a:lumMod val="50000"/>
                    <a:lumOff val="50000"/>
                  </a:schemeClr>
                </a:solidFill>
              </a:rPr>
              <a:t>Source: Texas State Data Center Population Estimates and Projections Program, 2014 Projections			</a:t>
            </a:r>
            <a:endParaRPr lang="en-US" sz="1200" dirty="0">
              <a:solidFill>
                <a:schemeClr val="tx1">
                  <a:lumMod val="50000"/>
                  <a:lumOff val="50000"/>
                </a:schemeClr>
              </a:solidFill>
            </a:endParaRPr>
          </a:p>
        </p:txBody>
      </p:sp>
      <p:graphicFrame>
        <p:nvGraphicFramePr>
          <p:cNvPr id="13" name="Content Placeholder 12"/>
          <p:cNvGraphicFramePr>
            <a:graphicFrameLocks noGrp="1"/>
          </p:cNvGraphicFramePr>
          <p:nvPr>
            <p:ph sz="half" idx="1"/>
            <p:extLst>
              <p:ext uri="{D42A27DB-BD31-4B8C-83A1-F6EECF244321}">
                <p14:modId xmlns:p14="http://schemas.microsoft.com/office/powerpoint/2010/main" val="1763307999"/>
              </p:ext>
            </p:extLst>
          </p:nvPr>
        </p:nvGraphicFramePr>
        <p:xfrm>
          <a:off x="76200" y="1371600"/>
          <a:ext cx="4419600" cy="4984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ontent Placeholder 13"/>
          <p:cNvGraphicFramePr>
            <a:graphicFrameLocks noGrp="1"/>
          </p:cNvGraphicFramePr>
          <p:nvPr>
            <p:ph sz="half" idx="2"/>
            <p:extLst>
              <p:ext uri="{D42A27DB-BD31-4B8C-83A1-F6EECF244321}">
                <p14:modId xmlns:p14="http://schemas.microsoft.com/office/powerpoint/2010/main" val="217981620"/>
              </p:ext>
            </p:extLst>
          </p:nvPr>
        </p:nvGraphicFramePr>
        <p:xfrm>
          <a:off x="4343400" y="1371600"/>
          <a:ext cx="4419600" cy="5029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4391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1FA3B-F0C1-4F58-90BE-DCC7501F4B28}" type="slidenum">
              <a:rPr lang="en-US" smtClean="0"/>
              <a:pPr/>
              <a:t>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3018"/>
            <a:ext cx="9144000" cy="5874343"/>
          </a:xfrm>
          <a:prstGeom prst="rect">
            <a:avLst/>
          </a:prstGeom>
        </p:spPr>
      </p:pic>
      <p:sp>
        <p:nvSpPr>
          <p:cNvPr id="4" name="TextBox 3"/>
          <p:cNvSpPr txBox="1"/>
          <p:nvPr/>
        </p:nvSpPr>
        <p:spPr>
          <a:xfrm>
            <a:off x="1676400" y="99231"/>
            <a:ext cx="6096000" cy="954107"/>
          </a:xfrm>
          <a:prstGeom prst="rect">
            <a:avLst/>
          </a:prstGeom>
          <a:noFill/>
        </p:spPr>
        <p:txBody>
          <a:bodyPr wrap="square" rtlCol="0">
            <a:spAutoFit/>
          </a:bodyPr>
          <a:lstStyle/>
          <a:p>
            <a:pPr algn="ctr"/>
            <a:r>
              <a:rPr lang="en-US" sz="2800" dirty="0" smtClean="0">
                <a:solidFill>
                  <a:srgbClr val="002060"/>
                </a:solidFill>
              </a:rPr>
              <a:t>A Profile of International Migrants </a:t>
            </a:r>
          </a:p>
          <a:p>
            <a:pPr algn="ctr"/>
            <a:r>
              <a:rPr lang="en-US" sz="2800" dirty="0" smtClean="0">
                <a:solidFill>
                  <a:srgbClr val="002060"/>
                </a:solidFill>
              </a:rPr>
              <a:t>in Texas</a:t>
            </a:r>
            <a:endParaRPr lang="en-US" sz="2800" dirty="0">
              <a:solidFill>
                <a:srgbClr val="002060"/>
              </a:solidFill>
            </a:endParaRPr>
          </a:p>
        </p:txBody>
      </p:sp>
      <p:pic>
        <p:nvPicPr>
          <p:cNvPr id="5" name="Content Placeholder 8"/>
          <p:cNvPicPr>
            <a:picLocks noChangeAspect="1"/>
          </p:cNvPicPr>
          <p:nvPr/>
        </p:nvPicPr>
        <p:blipFill>
          <a:blip r:embed="rId3"/>
          <a:stretch>
            <a:fillRect/>
          </a:stretch>
        </p:blipFill>
        <p:spPr>
          <a:xfrm>
            <a:off x="998652" y="1835935"/>
            <a:ext cx="3134385" cy="4053523"/>
          </a:xfrm>
          <a:prstGeom prst="rect">
            <a:avLst/>
          </a:prstGeom>
        </p:spPr>
      </p:pic>
      <p:pic>
        <p:nvPicPr>
          <p:cNvPr id="6" name="Content Placeholder 7"/>
          <p:cNvPicPr>
            <a:picLocks noChangeAspect="1"/>
          </p:cNvPicPr>
          <p:nvPr/>
        </p:nvPicPr>
        <p:blipFill>
          <a:blip r:embed="rId4"/>
          <a:stretch>
            <a:fillRect/>
          </a:stretch>
        </p:blipFill>
        <p:spPr>
          <a:xfrm>
            <a:off x="5105400" y="1835935"/>
            <a:ext cx="3142857" cy="4053523"/>
          </a:xfrm>
          <a:prstGeom prst="rect">
            <a:avLst/>
          </a:prstGeom>
        </p:spPr>
      </p:pic>
    </p:spTree>
    <p:extLst>
      <p:ext uri="{BB962C8B-B14F-4D97-AF65-F5344CB8AC3E}">
        <p14:creationId xmlns:p14="http://schemas.microsoft.com/office/powerpoint/2010/main" val="30531646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15953</TotalTime>
  <Words>2126</Words>
  <Application>Microsoft Office PowerPoint</Application>
  <PresentationFormat>Letter Paper (8.5x11 in)</PresentationFormat>
  <Paragraphs>184</Paragraphs>
  <Slides>25</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ＭＳ Ｐゴシック</vt:lpstr>
      <vt:lpstr>Arial</vt:lpstr>
      <vt:lpstr>Bookman Old Style</vt:lpstr>
      <vt:lpstr>Calibri</vt:lpstr>
      <vt:lpstr>Times New Roman</vt:lpstr>
      <vt:lpstr>Custom Design</vt:lpstr>
      <vt:lpstr>PowerPoint Presentation</vt:lpstr>
      <vt:lpstr>PowerPoint Presentation</vt:lpstr>
      <vt:lpstr>PowerPoint Presentation</vt:lpstr>
      <vt:lpstr>Mission</vt:lpstr>
      <vt:lpstr>Meeting the Mission</vt:lpstr>
      <vt:lpstr>Demographic Overview</vt:lpstr>
      <vt:lpstr>PowerPoint Presentation</vt:lpstr>
      <vt:lpstr>Population Projections,  Texas, 2010 - 2050</vt:lpstr>
      <vt:lpstr>PowerPoint Presentation</vt:lpstr>
      <vt:lpstr>PowerPoint Presentation</vt:lpstr>
      <vt:lpstr>Number of Annual Immigrants Admitted to the U.S., 1820-2012</vt:lpstr>
      <vt:lpstr>Percent of Non-Citizen Immigrants by World Area of Birth in the Top 10 Immigrant States, 2007-2011</vt:lpstr>
      <vt:lpstr>Annual Shares of Recent Non-Citizen Immigrants to Texas by World Area of Birth, 2005-2013 </vt:lpstr>
      <vt:lpstr>PowerPoint Presentation</vt:lpstr>
      <vt:lpstr>Employment Status of the Labor Force by Educational Attainment, Texas</vt:lpstr>
      <vt:lpstr>PowerPoint Presentation</vt:lpstr>
      <vt:lpstr>Educational Attainment in Texas, 2011</vt:lpstr>
      <vt:lpstr>PowerPoint Presentation</vt:lpstr>
      <vt:lpstr>Trends in Educational Attainment of Persons in the Labor Force (25-64 Years of Age) in Texas by Race/Ethnicity – High School Graduates and Above</vt:lpstr>
      <vt:lpstr>Percent of the Civilian Labor Force (ages 25-64) by Educational Attainment for 2011, 2030 Using Constant Rates, Texas</vt:lpstr>
      <vt:lpstr>Percent of the Civilian Labor Force (ages 25-64) by Educational Attainment for 2011, and 2030 Using Trended Rates, Texas</vt:lpstr>
      <vt:lpstr>PowerPoint Presentation</vt:lpstr>
      <vt:lpstr>Demographics &amp; Destiny</vt:lpstr>
      <vt:lpstr>Contact </vt:lpstr>
      <vt:lpstr>PowerPoint Presentation</vt:lpstr>
    </vt:vector>
  </TitlesOfParts>
  <Company>Benson Design Assocites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Committee on Redistricting and the House Committee on Judiciary and Civil Jurisprudence</dc:title>
  <dc:creator>Lloyd Potter</dc:creator>
  <cp:lastModifiedBy>Alelhie Lila Valencia</cp:lastModifiedBy>
  <cp:revision>541</cp:revision>
  <cp:lastPrinted>2011-10-25T19:24:59Z</cp:lastPrinted>
  <dcterms:created xsi:type="dcterms:W3CDTF">2010-01-22T14:36:29Z</dcterms:created>
  <dcterms:modified xsi:type="dcterms:W3CDTF">2016-02-29T20:31:46Z</dcterms:modified>
</cp:coreProperties>
</file>