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7"/>
  </p:sldMasterIdLst>
  <p:notesMasterIdLst>
    <p:notesMasterId r:id="rId40"/>
  </p:notesMasterIdLst>
  <p:handoutMasterIdLst>
    <p:handoutMasterId r:id="rId41"/>
  </p:handoutMasterIdLst>
  <p:sldIdLst>
    <p:sldId id="257" r:id="rId8"/>
    <p:sldId id="425" r:id="rId9"/>
    <p:sldId id="336" r:id="rId10"/>
    <p:sldId id="303" r:id="rId11"/>
    <p:sldId id="304" r:id="rId12"/>
    <p:sldId id="373" r:id="rId13"/>
    <p:sldId id="376" r:id="rId14"/>
    <p:sldId id="375" r:id="rId15"/>
    <p:sldId id="374" r:id="rId16"/>
    <p:sldId id="423" r:id="rId17"/>
    <p:sldId id="358" r:id="rId18"/>
    <p:sldId id="377" r:id="rId19"/>
    <p:sldId id="359" r:id="rId20"/>
    <p:sldId id="360" r:id="rId21"/>
    <p:sldId id="389" r:id="rId22"/>
    <p:sldId id="390" r:id="rId23"/>
    <p:sldId id="391" r:id="rId24"/>
    <p:sldId id="434" r:id="rId25"/>
    <p:sldId id="424" r:id="rId26"/>
    <p:sldId id="422" r:id="rId27"/>
    <p:sldId id="433" r:id="rId28"/>
    <p:sldId id="426" r:id="rId29"/>
    <p:sldId id="435" r:id="rId30"/>
    <p:sldId id="436" r:id="rId31"/>
    <p:sldId id="437" r:id="rId32"/>
    <p:sldId id="438" r:id="rId33"/>
    <p:sldId id="439" r:id="rId34"/>
    <p:sldId id="388" r:id="rId35"/>
    <p:sldId id="350" r:id="rId36"/>
    <p:sldId id="367" r:id="rId37"/>
    <p:sldId id="351" r:id="rId38"/>
    <p:sldId id="300" r:id="rId39"/>
  </p:sldIdLst>
  <p:sldSz cx="9144000" cy="6858000" type="letter"/>
  <p:notesSz cx="9236075"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7"/>
            <p14:sldId id="425"/>
            <p14:sldId id="336"/>
            <p14:sldId id="303"/>
            <p14:sldId id="304"/>
            <p14:sldId id="373"/>
            <p14:sldId id="376"/>
            <p14:sldId id="375"/>
            <p14:sldId id="374"/>
            <p14:sldId id="423"/>
            <p14:sldId id="358"/>
            <p14:sldId id="377"/>
            <p14:sldId id="359"/>
            <p14:sldId id="360"/>
            <p14:sldId id="389"/>
            <p14:sldId id="390"/>
            <p14:sldId id="391"/>
            <p14:sldId id="434"/>
            <p14:sldId id="424"/>
            <p14:sldId id="422"/>
            <p14:sldId id="433"/>
            <p14:sldId id="426"/>
            <p14:sldId id="435"/>
            <p14:sldId id="436"/>
            <p14:sldId id="437"/>
            <p14:sldId id="438"/>
            <p14:sldId id="439"/>
            <p14:sldId id="388"/>
            <p14:sldId id="350"/>
            <p14:sldId id="367"/>
            <p14:sldId id="351"/>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DC3B2A"/>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5" autoAdjust="0"/>
    <p:restoredTop sz="85629" autoAdjust="0"/>
  </p:normalViewPr>
  <p:slideViewPr>
    <p:cSldViewPr>
      <p:cViewPr varScale="1">
        <p:scale>
          <a:sx n="69" d="100"/>
          <a:sy n="69" d="100"/>
        </p:scale>
        <p:origin x="10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2" d="100"/>
          <a:sy n="162" d="100"/>
        </p:scale>
        <p:origin x="2904" y="11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f>Sheet1!$C$2:$C$13</c:f>
              <c:numCache>
                <c:formatCode>0.00</c:formatCode>
                <c:ptCount val="12"/>
                <c:pt idx="1">
                  <c:v>1.8684829999999999</c:v>
                </c:pt>
                <c:pt idx="2">
                  <c:v>1.6170530000000001</c:v>
                </c:pt>
                <c:pt idx="3">
                  <c:v>3.0324610000000001</c:v>
                </c:pt>
                <c:pt idx="4">
                  <c:v>2.7573189999999999</c:v>
                </c:pt>
                <c:pt idx="5">
                  <c:v>3.86531</c:v>
                </c:pt>
                <c:pt idx="6">
                  <c:v>4.2937409999999998</c:v>
                </c:pt>
                <c:pt idx="8">
                  <c:v>0.91523500000000002</c:v>
                </c:pt>
                <c:pt idx="9">
                  <c:v>0.38739699999999999</c:v>
                </c:pt>
                <c:pt idx="10">
                  <c:v>0.44749499999999998</c:v>
                </c:pt>
                <c:pt idx="11">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f>Sheet1!$B$2:$B$13</c:f>
              <c:numCache>
                <c:formatCode>0.00</c:formatCode>
                <c:ptCount val="12"/>
                <c:pt idx="0">
                  <c:v>7.7111939999999999</c:v>
                </c:pt>
                <c:pt idx="1">
                  <c:v>9.5796770000000002</c:v>
                </c:pt>
                <c:pt idx="2">
                  <c:v>11.196730000000001</c:v>
                </c:pt>
                <c:pt idx="3">
                  <c:v>14.229191</c:v>
                </c:pt>
                <c:pt idx="4">
                  <c:v>16.986509999999999</c:v>
                </c:pt>
                <c:pt idx="5">
                  <c:v>20.85182</c:v>
                </c:pt>
                <c:pt idx="6">
                  <c:v>25.145561000000001</c:v>
                </c:pt>
                <c:pt idx="8">
                  <c:v>26.060796</c:v>
                </c:pt>
                <c:pt idx="9">
                  <c:v>26.448193</c:v>
                </c:pt>
                <c:pt idx="10">
                  <c:v>26.895688</c:v>
                </c:pt>
                <c:pt idx="11">
                  <c:v>27.47</c:v>
                </c:pt>
              </c:numCache>
            </c:numRef>
          </c:val>
        </c:ser>
        <c:dLbls>
          <c:showLegendKey val="0"/>
          <c:showVal val="0"/>
          <c:showCatName val="0"/>
          <c:showSerName val="0"/>
          <c:showPercent val="0"/>
          <c:showBubbleSize val="0"/>
        </c:dLbls>
        <c:gapWidth val="219"/>
        <c:overlap val="-27"/>
        <c:axId val="409769840"/>
        <c:axId val="40976866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Sheet1!$A$2:$A$13</c15:sqref>
                        </c15:formulaRef>
                      </c:ext>
                    </c:extLst>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extLst>
                      <c:ext uri="{02D57815-91ED-43cb-92C2-25804820EDAC}">
                        <c15:formulaRef>
                          <c15:sqref>Sheet1!$D$2:$D$13</c15:sqref>
                        </c15:formulaRef>
                      </c:ext>
                    </c:extLst>
                    <c:numCache>
                      <c:formatCode>General</c:formatCode>
                      <c:ptCount val="12"/>
                      <c:pt idx="0">
                        <c:v>0</c:v>
                      </c:pt>
                      <c:pt idx="1">
                        <c:v>2.4</c:v>
                      </c:pt>
                      <c:pt idx="2">
                        <c:v>1.7</c:v>
                      </c:pt>
                      <c:pt idx="3">
                        <c:v>2.7</c:v>
                      </c:pt>
                      <c:pt idx="4">
                        <c:v>2</c:v>
                      </c:pt>
                      <c:pt idx="5">
                        <c:v>2.2999999999999998</c:v>
                      </c:pt>
                      <c:pt idx="6">
                        <c:v>2.1</c:v>
                      </c:pt>
                      <c:pt idx="8">
                        <c:v>1.8</c:v>
                      </c:pt>
                      <c:pt idx="9">
                        <c:v>1.4</c:v>
                      </c:pt>
                      <c:pt idx="10">
                        <c:v>1.7</c:v>
                      </c:pt>
                      <c:pt idx="11">
                        <c:v>1.8</c:v>
                      </c:pt>
                    </c:numCache>
                  </c:numRef>
                </c:val>
              </c15:ser>
            </c15:filteredBarSeries>
          </c:ext>
        </c:extLst>
      </c:barChart>
      <c:catAx>
        <c:axId val="40976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768664"/>
        <c:crosses val="autoZero"/>
        <c:auto val="1"/>
        <c:lblAlgn val="ctr"/>
        <c:lblOffset val="100"/>
        <c:noMultiLvlLbl val="0"/>
      </c:catAx>
      <c:valAx>
        <c:axId val="4097686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769840"/>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Texas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#,##0</c:formatCode>
                <c:ptCount val="11"/>
                <c:pt idx="0">
                  <c:v>188842</c:v>
                </c:pt>
                <c:pt idx="1">
                  <c:v>210611</c:v>
                </c:pt>
                <c:pt idx="2">
                  <c:v>216642</c:v>
                </c:pt>
                <c:pt idx="3">
                  <c:v>176992</c:v>
                </c:pt>
                <c:pt idx="4">
                  <c:v>129523</c:v>
                </c:pt>
                <c:pt idx="5">
                  <c:v>84440</c:v>
                </c:pt>
                <c:pt idx="6">
                  <c:v>88461</c:v>
                </c:pt>
                <c:pt idx="7">
                  <c:v>97450</c:v>
                </c:pt>
                <c:pt idx="8">
                  <c:v>135514</c:v>
                </c:pt>
                <c:pt idx="9">
                  <c:v>147460</c:v>
                </c:pt>
                <c:pt idx="10">
                  <c:v>166982</c:v>
                </c:pt>
              </c:numCache>
            </c:numRef>
          </c:val>
          <c:smooth val="0"/>
        </c:ser>
        <c:ser>
          <c:idx val="1"/>
          <c:order val="1"/>
          <c:tx>
            <c:strRef>
              <c:f>Sheet1!$C$1</c:f>
              <c:strCache>
                <c:ptCount val="1"/>
                <c:pt idx="0">
                  <c:v>Louisiana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Sheet1!$C$2:$C$12</c:f>
              <c:numCache>
                <c:formatCode>#,##0</c:formatCode>
                <c:ptCount val="11"/>
                <c:pt idx="0">
                  <c:v>22989</c:v>
                </c:pt>
                <c:pt idx="1">
                  <c:v>22811</c:v>
                </c:pt>
                <c:pt idx="2">
                  <c:v>28671</c:v>
                </c:pt>
                <c:pt idx="3">
                  <c:v>23379</c:v>
                </c:pt>
                <c:pt idx="4">
                  <c:v>16305</c:v>
                </c:pt>
                <c:pt idx="5">
                  <c:v>12513</c:v>
                </c:pt>
                <c:pt idx="6">
                  <c:v>11343</c:v>
                </c:pt>
                <c:pt idx="7">
                  <c:v>12173</c:v>
                </c:pt>
                <c:pt idx="8">
                  <c:v>13018</c:v>
                </c:pt>
                <c:pt idx="9">
                  <c:v>14015</c:v>
                </c:pt>
                <c:pt idx="10">
                  <c:v>15255</c:v>
                </c:pt>
              </c:numCache>
            </c:numRef>
          </c:val>
          <c:smooth val="0"/>
        </c:ser>
        <c:dLbls>
          <c:showLegendKey val="0"/>
          <c:showVal val="0"/>
          <c:showCatName val="0"/>
          <c:showSerName val="0"/>
          <c:showPercent val="0"/>
          <c:showBubbleSize val="0"/>
        </c:dLbls>
        <c:marker val="1"/>
        <c:smooth val="0"/>
        <c:axId val="412372176"/>
        <c:axId val="412372568"/>
      </c:lineChart>
      <c:catAx>
        <c:axId val="41237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2568"/>
        <c:crosses val="autoZero"/>
        <c:auto val="1"/>
        <c:lblAlgn val="ctr"/>
        <c:lblOffset val="100"/>
        <c:noMultiLvlLbl val="0"/>
      </c:catAx>
      <c:valAx>
        <c:axId val="412372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2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Sheet1!$B$29</c:f>
              <c:strCache>
                <c:ptCount val="1"/>
                <c:pt idx="0">
                  <c:v>Texas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Sheet1!$A$30:$A$40</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Sheet1!$B$30:$B$40</c:f>
              <c:numCache>
                <c:formatCode>0.0%</c:formatCode>
                <c:ptCount val="11"/>
                <c:pt idx="0">
                  <c:v>0.789315936073543</c:v>
                </c:pt>
                <c:pt idx="1">
                  <c:v>0.78902811344136825</c:v>
                </c:pt>
                <c:pt idx="2">
                  <c:v>0.751239371866951</c:v>
                </c:pt>
                <c:pt idx="3">
                  <c:v>0.66926753751581991</c:v>
                </c:pt>
                <c:pt idx="4">
                  <c:v>0.61476340109478622</c:v>
                </c:pt>
                <c:pt idx="5">
                  <c:v>0.79427996210326857</c:v>
                </c:pt>
                <c:pt idx="6">
                  <c:v>0.75709069533466722</c:v>
                </c:pt>
                <c:pt idx="7">
                  <c:v>0.67220112878399174</c:v>
                </c:pt>
                <c:pt idx="8">
                  <c:v>0.58689139129536427</c:v>
                </c:pt>
                <c:pt idx="9">
                  <c:v>0.61597721415977214</c:v>
                </c:pt>
                <c:pt idx="10">
                  <c:v>0.59707633158064943</c:v>
                </c:pt>
              </c:numCache>
            </c:numRef>
          </c:val>
          <c:smooth val="0"/>
        </c:ser>
        <c:ser>
          <c:idx val="1"/>
          <c:order val="1"/>
          <c:tx>
            <c:strRef>
              <c:f>Sheet1!$C$29</c:f>
              <c:strCache>
                <c:ptCount val="1"/>
                <c:pt idx="0">
                  <c:v>Louisiana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Sheet1!$A$30:$A$40</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Sheet1!$C$30:$C$40</c:f>
              <c:numCache>
                <c:formatCode>0.0%</c:formatCode>
                <c:ptCount val="11"/>
                <c:pt idx="0">
                  <c:v>0.8997346557049023</c:v>
                </c:pt>
                <c:pt idx="1">
                  <c:v>0.88580071018368334</c:v>
                </c:pt>
                <c:pt idx="2">
                  <c:v>0.83031634752886196</c:v>
                </c:pt>
                <c:pt idx="3">
                  <c:v>0.71174986098635529</c:v>
                </c:pt>
                <c:pt idx="4">
                  <c:v>0.71689665746703468</c:v>
                </c:pt>
                <c:pt idx="5">
                  <c:v>0.85950611364181251</c:v>
                </c:pt>
                <c:pt idx="6">
                  <c:v>0.90011460812836108</c:v>
                </c:pt>
                <c:pt idx="7">
                  <c:v>0.81812207344122234</c:v>
                </c:pt>
                <c:pt idx="8">
                  <c:v>0.88538946074665847</c:v>
                </c:pt>
                <c:pt idx="9">
                  <c:v>0.88333927934356049</c:v>
                </c:pt>
                <c:pt idx="10">
                  <c:v>0.8419534578826614</c:v>
                </c:pt>
              </c:numCache>
            </c:numRef>
          </c:val>
          <c:smooth val="0"/>
        </c:ser>
        <c:ser>
          <c:idx val="2"/>
          <c:order val="2"/>
          <c:tx>
            <c:strRef>
              <c:f>Sheet1!$D$29</c:f>
              <c:strCache>
                <c:ptCount val="1"/>
                <c:pt idx="0">
                  <c:v>U.S.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Sheet1!$A$30:$A$40</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Sheet1!$D$30:$D$40</c:f>
              <c:numCache>
                <c:formatCode>0.0%</c:formatCode>
                <c:ptCount val="11"/>
                <c:pt idx="0">
                  <c:v>0.77941303632666803</c:v>
                </c:pt>
                <c:pt idx="1">
                  <c:v>0.78038951132919721</c:v>
                </c:pt>
                <c:pt idx="2">
                  <c:v>0.74947944508220388</c:v>
                </c:pt>
                <c:pt idx="3">
                  <c:v>0.70071402266137017</c:v>
                </c:pt>
                <c:pt idx="4">
                  <c:v>0.63571909043815766</c:v>
                </c:pt>
                <c:pt idx="5">
                  <c:v>0.75673413235488363</c:v>
                </c:pt>
                <c:pt idx="6">
                  <c:v>0.73983394254147306</c:v>
                </c:pt>
                <c:pt idx="7">
                  <c:v>0.67060431592424463</c:v>
                </c:pt>
                <c:pt idx="8">
                  <c:v>0.62519134390315045</c:v>
                </c:pt>
                <c:pt idx="9">
                  <c:v>0.6265524988343012</c:v>
                </c:pt>
                <c:pt idx="10">
                  <c:v>0.60647882235897099</c:v>
                </c:pt>
              </c:numCache>
            </c:numRef>
          </c:val>
          <c:smooth val="0"/>
        </c:ser>
        <c:dLbls>
          <c:showLegendKey val="0"/>
          <c:showVal val="0"/>
          <c:showCatName val="0"/>
          <c:showSerName val="0"/>
          <c:showPercent val="0"/>
          <c:showBubbleSize val="0"/>
        </c:dLbls>
        <c:marker val="1"/>
        <c:smooth val="0"/>
        <c:axId val="412373352"/>
        <c:axId val="412376488"/>
      </c:lineChart>
      <c:catAx>
        <c:axId val="41237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6488"/>
        <c:crosses val="autoZero"/>
        <c:auto val="1"/>
        <c:lblAlgn val="ctr"/>
        <c:lblOffset val="100"/>
        <c:noMultiLvlLbl val="0"/>
      </c:catAx>
      <c:valAx>
        <c:axId val="412376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73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409771800"/>
        <c:axId val="409764744"/>
      </c:lineChart>
      <c:catAx>
        <c:axId val="409771800"/>
        <c:scaling>
          <c:orientation val="minMax"/>
        </c:scaling>
        <c:delete val="0"/>
        <c:axPos val="b"/>
        <c:numFmt formatCode="General" sourceLinked="1"/>
        <c:majorTickMark val="out"/>
        <c:minorTickMark val="none"/>
        <c:tickLblPos val="nextTo"/>
        <c:txPr>
          <a:bodyPr rot="2700000"/>
          <a:lstStyle/>
          <a:p>
            <a:pPr>
              <a:defRPr/>
            </a:pPr>
            <a:endParaRPr lang="en-US"/>
          </a:p>
        </c:txPr>
        <c:crossAx val="409764744"/>
        <c:crosses val="autoZero"/>
        <c:auto val="1"/>
        <c:lblAlgn val="ctr"/>
        <c:lblOffset val="0"/>
        <c:noMultiLvlLbl val="0"/>
      </c:catAx>
      <c:valAx>
        <c:axId val="409764744"/>
        <c:scaling>
          <c:orientation val="minMax"/>
          <c:max val="55000000"/>
          <c:min val="20000000"/>
        </c:scaling>
        <c:delete val="0"/>
        <c:axPos val="l"/>
        <c:majorGridlines/>
        <c:numFmt formatCode="0" sourceLinked="0"/>
        <c:majorTickMark val="out"/>
        <c:minorTickMark val="none"/>
        <c:tickLblPos val="nextTo"/>
        <c:crossAx val="409771800"/>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28575" cap="rnd" cmpd="sng" algn="ctr">
              <a:solidFill>
                <a:schemeClr val="accent6">
                  <a:shade val="95000"/>
                  <a:satMod val="105000"/>
                </a:schemeClr>
              </a:solidFill>
              <a:prstDash val="solid"/>
              <a:round/>
            </a:ln>
            <a:effectLst/>
          </c:spPr>
          <c:marker>
            <c:symbol val="diamond"/>
            <c:size val="5"/>
            <c:spPr>
              <a:solidFill>
                <a:schemeClr val="accent6"/>
              </a:solidFill>
              <a:ln w="9525" cap="flat" cmpd="sng" algn="ctr">
                <a:solidFill>
                  <a:schemeClr val="accent6">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11456014</c:v>
                </c:pt>
                <c:pt idx="2">
                  <c:v>11513570</c:v>
                </c:pt>
                <c:pt idx="3">
                  <c:v>11569937</c:v>
                </c:pt>
                <c:pt idx="4">
                  <c:v>11624881</c:v>
                </c:pt>
                <c:pt idx="5">
                  <c:v>11678176</c:v>
                </c:pt>
                <c:pt idx="6">
                  <c:v>11729618</c:v>
                </c:pt>
                <c:pt idx="7">
                  <c:v>11779132</c:v>
                </c:pt>
                <c:pt idx="8">
                  <c:v>11826470</c:v>
                </c:pt>
                <c:pt idx="9">
                  <c:v>11871540</c:v>
                </c:pt>
                <c:pt idx="10">
                  <c:v>11914045</c:v>
                </c:pt>
                <c:pt idx="11">
                  <c:v>11953986</c:v>
                </c:pt>
                <c:pt idx="12">
                  <c:v>11991359</c:v>
                </c:pt>
                <c:pt idx="13">
                  <c:v>12025794</c:v>
                </c:pt>
                <c:pt idx="14">
                  <c:v>12057225</c:v>
                </c:pt>
                <c:pt idx="15">
                  <c:v>12085589</c:v>
                </c:pt>
                <c:pt idx="16">
                  <c:v>12110649</c:v>
                </c:pt>
                <c:pt idx="17">
                  <c:v>12132382</c:v>
                </c:pt>
                <c:pt idx="18">
                  <c:v>12150458</c:v>
                </c:pt>
                <c:pt idx="19">
                  <c:v>12165052</c:v>
                </c:pt>
                <c:pt idx="20">
                  <c:v>12176401</c:v>
                </c:pt>
                <c:pt idx="21">
                  <c:v>12185109</c:v>
                </c:pt>
                <c:pt idx="22">
                  <c:v>12190458</c:v>
                </c:pt>
                <c:pt idx="23">
                  <c:v>12192535</c:v>
                </c:pt>
                <c:pt idx="24">
                  <c:v>12191943</c:v>
                </c:pt>
                <c:pt idx="25">
                  <c:v>12188971</c:v>
                </c:pt>
                <c:pt idx="26">
                  <c:v>12183782</c:v>
                </c:pt>
                <c:pt idx="27">
                  <c:v>12176581</c:v>
                </c:pt>
                <c:pt idx="28">
                  <c:v>12167414</c:v>
                </c:pt>
                <c:pt idx="29">
                  <c:v>12156377</c:v>
                </c:pt>
                <c:pt idx="30">
                  <c:v>12143626</c:v>
                </c:pt>
                <c:pt idx="31">
                  <c:v>12129356</c:v>
                </c:pt>
                <c:pt idx="32">
                  <c:v>12113334</c:v>
                </c:pt>
                <c:pt idx="33">
                  <c:v>12095648</c:v>
                </c:pt>
                <c:pt idx="34">
                  <c:v>12076767</c:v>
                </c:pt>
                <c:pt idx="35">
                  <c:v>12056664</c:v>
                </c:pt>
                <c:pt idx="36">
                  <c:v>12035932</c:v>
                </c:pt>
                <c:pt idx="37">
                  <c:v>12015137</c:v>
                </c:pt>
                <c:pt idx="38">
                  <c:v>11994551</c:v>
                </c:pt>
                <c:pt idx="39">
                  <c:v>11974304</c:v>
                </c:pt>
                <c:pt idx="40">
                  <c:v>11954615</c:v>
                </c:pt>
              </c:numCache>
            </c:numRef>
          </c:val>
          <c:smooth val="0"/>
        </c:ser>
        <c:ser>
          <c:idx val="1"/>
          <c:order val="1"/>
          <c:tx>
            <c:strRef>
              <c:f>Sheet1!$C$1</c:f>
              <c:strCache>
                <c:ptCount val="1"/>
                <c:pt idx="0">
                  <c:v>NH-Black</c:v>
                </c:pt>
              </c:strCache>
            </c:strRef>
          </c:tx>
          <c:spPr>
            <a:ln w="28575" cap="rnd" cmpd="sng" algn="ctr">
              <a:solidFill>
                <a:schemeClr val="accent5">
                  <a:shade val="95000"/>
                  <a:satMod val="105000"/>
                </a:schemeClr>
              </a:solidFill>
              <a:prstDash val="solid"/>
              <a:round/>
            </a:ln>
            <a:effectLst/>
          </c:spPr>
          <c:marker>
            <c:symbol val="square"/>
            <c:size val="4"/>
            <c:spPr>
              <a:solidFill>
                <a:schemeClr val="accent5"/>
              </a:solidFill>
              <a:ln w="9525" cap="flat" cmpd="sng" algn="ctr">
                <a:solidFill>
                  <a:schemeClr val="accent5">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2942671</c:v>
                </c:pt>
                <c:pt idx="2">
                  <c:v>2999289</c:v>
                </c:pt>
                <c:pt idx="3">
                  <c:v>3056518</c:v>
                </c:pt>
                <c:pt idx="4">
                  <c:v>3114187</c:v>
                </c:pt>
                <c:pt idx="5">
                  <c:v>3172262</c:v>
                </c:pt>
                <c:pt idx="6">
                  <c:v>3230618</c:v>
                </c:pt>
                <c:pt idx="7">
                  <c:v>3289228</c:v>
                </c:pt>
                <c:pt idx="8">
                  <c:v>3348098</c:v>
                </c:pt>
                <c:pt idx="9">
                  <c:v>3407148</c:v>
                </c:pt>
                <c:pt idx="10">
                  <c:v>3466308</c:v>
                </c:pt>
                <c:pt idx="11">
                  <c:v>3525577</c:v>
                </c:pt>
                <c:pt idx="12">
                  <c:v>3584905</c:v>
                </c:pt>
                <c:pt idx="13">
                  <c:v>3644327</c:v>
                </c:pt>
                <c:pt idx="14">
                  <c:v>3703725</c:v>
                </c:pt>
                <c:pt idx="15">
                  <c:v>3763024</c:v>
                </c:pt>
                <c:pt idx="16">
                  <c:v>3822168</c:v>
                </c:pt>
                <c:pt idx="17">
                  <c:v>3881057</c:v>
                </c:pt>
                <c:pt idx="18">
                  <c:v>3939558</c:v>
                </c:pt>
                <c:pt idx="19">
                  <c:v>3997544</c:v>
                </c:pt>
                <c:pt idx="20">
                  <c:v>4055033</c:v>
                </c:pt>
                <c:pt idx="21">
                  <c:v>4112016</c:v>
                </c:pt>
                <c:pt idx="22">
                  <c:v>4168487</c:v>
                </c:pt>
                <c:pt idx="23">
                  <c:v>4224360</c:v>
                </c:pt>
                <c:pt idx="24">
                  <c:v>4279671</c:v>
                </c:pt>
                <c:pt idx="25">
                  <c:v>4334420</c:v>
                </c:pt>
                <c:pt idx="26">
                  <c:v>4388542</c:v>
                </c:pt>
                <c:pt idx="27">
                  <c:v>4442101</c:v>
                </c:pt>
                <c:pt idx="28">
                  <c:v>4495106</c:v>
                </c:pt>
                <c:pt idx="29">
                  <c:v>4547602</c:v>
                </c:pt>
                <c:pt idx="30">
                  <c:v>4599532</c:v>
                </c:pt>
                <c:pt idx="31">
                  <c:v>4650950</c:v>
                </c:pt>
                <c:pt idx="32">
                  <c:v>4701884</c:v>
                </c:pt>
                <c:pt idx="33">
                  <c:v>4752328</c:v>
                </c:pt>
                <c:pt idx="34">
                  <c:v>4802468</c:v>
                </c:pt>
                <c:pt idx="35">
                  <c:v>4852239</c:v>
                </c:pt>
                <c:pt idx="36">
                  <c:v>4901756</c:v>
                </c:pt>
                <c:pt idx="37">
                  <c:v>4950987</c:v>
                </c:pt>
                <c:pt idx="38">
                  <c:v>5000087</c:v>
                </c:pt>
                <c:pt idx="39">
                  <c:v>5049014</c:v>
                </c:pt>
                <c:pt idx="40">
                  <c:v>5097826</c:v>
                </c:pt>
              </c:numCache>
            </c:numRef>
          </c:val>
          <c:smooth val="0"/>
        </c:ser>
        <c:ser>
          <c:idx val="2"/>
          <c:order val="2"/>
          <c:tx>
            <c:strRef>
              <c:f>Sheet1!$D$1</c:f>
              <c:strCache>
                <c:ptCount val="1"/>
                <c:pt idx="0">
                  <c:v>Hispanic</c:v>
                </c:pt>
              </c:strCache>
            </c:strRef>
          </c:tx>
          <c:spPr>
            <a:ln w="28575" cap="rnd" cmpd="sng" algn="ctr">
              <a:solidFill>
                <a:schemeClr val="accent4">
                  <a:shade val="95000"/>
                  <a:satMod val="105000"/>
                </a:schemeClr>
              </a:solidFill>
              <a:prstDash val="solid"/>
              <a:round/>
            </a:ln>
            <a:effectLst/>
          </c:spPr>
          <c:marker>
            <c:symbol val="triangle"/>
            <c:size val="5"/>
            <c:spPr>
              <a:solidFill>
                <a:schemeClr val="accent4"/>
              </a:solidFill>
              <a:ln w="9525" cap="flat" cmpd="sng" algn="ctr">
                <a:solidFill>
                  <a:schemeClr val="accent4">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9766411</c:v>
                </c:pt>
                <c:pt idx="2">
                  <c:v>10081488</c:v>
                </c:pt>
                <c:pt idx="3">
                  <c:v>10406070</c:v>
                </c:pt>
                <c:pt idx="4">
                  <c:v>10740456</c:v>
                </c:pt>
                <c:pt idx="5">
                  <c:v>11084763</c:v>
                </c:pt>
                <c:pt idx="6">
                  <c:v>11439402</c:v>
                </c:pt>
                <c:pt idx="7">
                  <c:v>11804795</c:v>
                </c:pt>
                <c:pt idx="8">
                  <c:v>12181167</c:v>
                </c:pt>
                <c:pt idx="9">
                  <c:v>12568914</c:v>
                </c:pt>
                <c:pt idx="10">
                  <c:v>12968026</c:v>
                </c:pt>
                <c:pt idx="11">
                  <c:v>13378583</c:v>
                </c:pt>
                <c:pt idx="12">
                  <c:v>13800678</c:v>
                </c:pt>
                <c:pt idx="13">
                  <c:v>14234298</c:v>
                </c:pt>
                <c:pt idx="14">
                  <c:v>14679473</c:v>
                </c:pt>
                <c:pt idx="15">
                  <c:v>15135957</c:v>
                </c:pt>
                <c:pt idx="16">
                  <c:v>15603483</c:v>
                </c:pt>
                <c:pt idx="17">
                  <c:v>16081696</c:v>
                </c:pt>
                <c:pt idx="18">
                  <c:v>16570120</c:v>
                </c:pt>
                <c:pt idx="19">
                  <c:v>17068209</c:v>
                </c:pt>
                <c:pt idx="20">
                  <c:v>17575656</c:v>
                </c:pt>
                <c:pt idx="21">
                  <c:v>18092196</c:v>
                </c:pt>
                <c:pt idx="22">
                  <c:v>18617800</c:v>
                </c:pt>
                <c:pt idx="23">
                  <c:v>19152311</c:v>
                </c:pt>
                <c:pt idx="24">
                  <c:v>19695813</c:v>
                </c:pt>
                <c:pt idx="25">
                  <c:v>20248388</c:v>
                </c:pt>
                <c:pt idx="26">
                  <c:v>20810204</c:v>
                </c:pt>
                <c:pt idx="27">
                  <c:v>21381625</c:v>
                </c:pt>
                <c:pt idx="28">
                  <c:v>21963027</c:v>
                </c:pt>
                <c:pt idx="29">
                  <c:v>22554664</c:v>
                </c:pt>
                <c:pt idx="30">
                  <c:v>23156968</c:v>
                </c:pt>
                <c:pt idx="31">
                  <c:v>23770256</c:v>
                </c:pt>
                <c:pt idx="32">
                  <c:v>24394892</c:v>
                </c:pt>
                <c:pt idx="33">
                  <c:v>25031407</c:v>
                </c:pt>
                <c:pt idx="34">
                  <c:v>25680381</c:v>
                </c:pt>
                <c:pt idx="35">
                  <c:v>26342195</c:v>
                </c:pt>
                <c:pt idx="36">
                  <c:v>27017288</c:v>
                </c:pt>
                <c:pt idx="37">
                  <c:v>27706190</c:v>
                </c:pt>
                <c:pt idx="38">
                  <c:v>28409218</c:v>
                </c:pt>
                <c:pt idx="39">
                  <c:v>29126784</c:v>
                </c:pt>
                <c:pt idx="40">
                  <c:v>29859012</c:v>
                </c:pt>
              </c:numCache>
            </c:numRef>
          </c:val>
          <c:smooth val="0"/>
        </c:ser>
        <c:ser>
          <c:idx val="3"/>
          <c:order val="3"/>
          <c:tx>
            <c:strRef>
              <c:f>Sheet1!$E$1</c:f>
              <c:strCache>
                <c:ptCount val="1"/>
                <c:pt idx="0">
                  <c:v>NH-Other</c:v>
                </c:pt>
              </c:strCache>
            </c:strRef>
          </c:tx>
          <c:spPr>
            <a:ln w="28575" cap="rnd" cmpd="sng" algn="ctr">
              <a:solidFill>
                <a:schemeClr val="accent6">
                  <a:lumMod val="60000"/>
                  <a:shade val="95000"/>
                  <a:satMod val="105000"/>
                </a:schemeClr>
              </a:solidFill>
              <a:prstDash val="solid"/>
              <a:round/>
            </a:ln>
            <a:effectLst/>
          </c:spPr>
          <c:marker>
            <c:symbol val="square"/>
            <c:size val="4"/>
            <c:spPr>
              <a:solidFill>
                <a:schemeClr val="accent6">
                  <a:lumMod val="60000"/>
                </a:schemeClr>
              </a:solidFill>
              <a:ln w="9525" cap="flat" cmpd="sng" algn="ctr">
                <a:solidFill>
                  <a:schemeClr val="accent6">
                    <a:lumMod val="60000"/>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1466599</c:v>
                </c:pt>
                <c:pt idx="2">
                  <c:v>1535700</c:v>
                </c:pt>
                <c:pt idx="3">
                  <c:v>1607640</c:v>
                </c:pt>
                <c:pt idx="4">
                  <c:v>1682418</c:v>
                </c:pt>
                <c:pt idx="5">
                  <c:v>1760083</c:v>
                </c:pt>
                <c:pt idx="6">
                  <c:v>1840607</c:v>
                </c:pt>
                <c:pt idx="7">
                  <c:v>1924135</c:v>
                </c:pt>
                <c:pt idx="8">
                  <c:v>2010744</c:v>
                </c:pt>
                <c:pt idx="9">
                  <c:v>2100489</c:v>
                </c:pt>
                <c:pt idx="10">
                  <c:v>2193599</c:v>
                </c:pt>
                <c:pt idx="11">
                  <c:v>2290153</c:v>
                </c:pt>
                <c:pt idx="12">
                  <c:v>2390353</c:v>
                </c:pt>
                <c:pt idx="13">
                  <c:v>2494401</c:v>
                </c:pt>
                <c:pt idx="14">
                  <c:v>2602421</c:v>
                </c:pt>
                <c:pt idx="15">
                  <c:v>2714737</c:v>
                </c:pt>
                <c:pt idx="16">
                  <c:v>2831512</c:v>
                </c:pt>
                <c:pt idx="17">
                  <c:v>2953004</c:v>
                </c:pt>
                <c:pt idx="18">
                  <c:v>3079440</c:v>
                </c:pt>
                <c:pt idx="19">
                  <c:v>3211039</c:v>
                </c:pt>
                <c:pt idx="20">
                  <c:v>3347994</c:v>
                </c:pt>
                <c:pt idx="21">
                  <c:v>3490487</c:v>
                </c:pt>
                <c:pt idx="22">
                  <c:v>3638800</c:v>
                </c:pt>
                <c:pt idx="23">
                  <c:v>3793065</c:v>
                </c:pt>
                <c:pt idx="24">
                  <c:v>3953541</c:v>
                </c:pt>
                <c:pt idx="25">
                  <c:v>4120476</c:v>
                </c:pt>
                <c:pt idx="26">
                  <c:v>4293904</c:v>
                </c:pt>
                <c:pt idx="27">
                  <c:v>4474061</c:v>
                </c:pt>
                <c:pt idx="28">
                  <c:v>4661017</c:v>
                </c:pt>
                <c:pt idx="29">
                  <c:v>4854921</c:v>
                </c:pt>
                <c:pt idx="30">
                  <c:v>5055770</c:v>
                </c:pt>
                <c:pt idx="31">
                  <c:v>5263644</c:v>
                </c:pt>
                <c:pt idx="32">
                  <c:v>5478488</c:v>
                </c:pt>
                <c:pt idx="33">
                  <c:v>5700260</c:v>
                </c:pt>
                <c:pt idx="34">
                  <c:v>5929100</c:v>
                </c:pt>
                <c:pt idx="35">
                  <c:v>6165067</c:v>
                </c:pt>
                <c:pt idx="36">
                  <c:v>6408256</c:v>
                </c:pt>
                <c:pt idx="37">
                  <c:v>6658882</c:v>
                </c:pt>
                <c:pt idx="38">
                  <c:v>6917228</c:v>
                </c:pt>
                <c:pt idx="39">
                  <c:v>7183415</c:v>
                </c:pt>
                <c:pt idx="40">
                  <c:v>7457844</c:v>
                </c:pt>
              </c:numCache>
            </c:numRef>
          </c:val>
          <c:smooth val="0"/>
        </c:ser>
        <c:dLbls>
          <c:showLegendKey val="0"/>
          <c:showVal val="0"/>
          <c:showCatName val="0"/>
          <c:showSerName val="0"/>
          <c:showPercent val="0"/>
          <c:showBubbleSize val="0"/>
        </c:dLbls>
        <c:marker val="1"/>
        <c:smooth val="0"/>
        <c:axId val="409765136"/>
        <c:axId val="261359368"/>
      </c:lineChart>
      <c:catAx>
        <c:axId val="409765136"/>
        <c:scaling>
          <c:orientation val="minMax"/>
        </c:scaling>
        <c:delete val="0"/>
        <c:axPos val="b"/>
        <c:numFmt formatCode="General" sourceLinked="1"/>
        <c:majorTickMark val="out"/>
        <c:minorTickMark val="out"/>
        <c:tickLblPos val="nextTo"/>
        <c:spPr>
          <a:noFill/>
          <a:ln w="9525" cap="flat" cmpd="sng" algn="ctr">
            <a:solidFill>
              <a:schemeClr val="tx1">
                <a:tint val="75000"/>
                <a:shade val="95000"/>
                <a:satMod val="105000"/>
              </a:schemeClr>
            </a:solidFill>
            <a:prstDash val="solid"/>
            <a:round/>
          </a:ln>
          <a:effectLst/>
        </c:spPr>
        <c:txPr>
          <a:bodyPr rot="-222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61359368"/>
        <c:crosses val="autoZero"/>
        <c:auto val="1"/>
        <c:lblAlgn val="ctr"/>
        <c:lblOffset val="100"/>
        <c:tickLblSkip val="5"/>
        <c:noMultiLvlLbl val="0"/>
      </c:catAx>
      <c:valAx>
        <c:axId val="26135936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97651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61358192"/>
        <c:axId val="261362504"/>
      </c:barChart>
      <c:catAx>
        <c:axId val="261358192"/>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61362504"/>
        <c:crosses val="autoZero"/>
        <c:auto val="1"/>
        <c:lblAlgn val="ctr"/>
        <c:lblOffset val="100"/>
        <c:noMultiLvlLbl val="0"/>
      </c:catAx>
      <c:valAx>
        <c:axId val="261362504"/>
        <c:scaling>
          <c:orientation val="minMax"/>
        </c:scaling>
        <c:delete val="1"/>
        <c:axPos val="l"/>
        <c:numFmt formatCode="0.0%" sourceLinked="1"/>
        <c:majorTickMark val="out"/>
        <c:minorTickMark val="none"/>
        <c:tickLblPos val="nextTo"/>
        <c:crossAx val="261358192"/>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409771408"/>
        <c:axId val="412376096"/>
      </c:barChart>
      <c:catAx>
        <c:axId val="409771408"/>
        <c:scaling>
          <c:orientation val="minMax"/>
        </c:scaling>
        <c:delete val="0"/>
        <c:axPos val="b"/>
        <c:title>
          <c:tx>
            <c:rich>
              <a:bodyPr/>
              <a:lstStyle/>
              <a:p>
                <a:pPr>
                  <a:defRPr/>
                </a:pPr>
                <a:r>
                  <a:rPr lang="en-US" dirty="0"/>
                  <a:t>Age</a:t>
                </a:r>
              </a:p>
            </c:rich>
          </c:tx>
          <c:layout/>
          <c:overlay val="0"/>
        </c:title>
        <c:numFmt formatCode="General" sourceLinked="0"/>
        <c:majorTickMark val="out"/>
        <c:minorTickMark val="none"/>
        <c:tickLblPos val="nextTo"/>
        <c:crossAx val="412376096"/>
        <c:crosses val="autoZero"/>
        <c:auto val="1"/>
        <c:lblAlgn val="ctr"/>
        <c:lblOffset val="100"/>
        <c:noMultiLvlLbl val="0"/>
      </c:catAx>
      <c:valAx>
        <c:axId val="412376096"/>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40977140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412371784"/>
        <c:axId val="412373744"/>
      </c:barChart>
      <c:catAx>
        <c:axId val="412371784"/>
        <c:scaling>
          <c:orientation val="minMax"/>
        </c:scaling>
        <c:delete val="0"/>
        <c:axPos val="l"/>
        <c:numFmt formatCode="General" sourceLinked="0"/>
        <c:majorTickMark val="out"/>
        <c:minorTickMark val="none"/>
        <c:tickLblPos val="low"/>
        <c:txPr>
          <a:bodyPr/>
          <a:lstStyle/>
          <a:p>
            <a:pPr>
              <a:defRPr sz="1050" baseline="0"/>
            </a:pPr>
            <a:endParaRPr lang="en-US"/>
          </a:p>
        </c:txPr>
        <c:crossAx val="412373744"/>
        <c:crosses val="autoZero"/>
        <c:auto val="1"/>
        <c:lblAlgn val="ctr"/>
        <c:lblOffset val="100"/>
        <c:tickLblSkip val="5"/>
        <c:noMultiLvlLbl val="0"/>
      </c:catAx>
      <c:valAx>
        <c:axId val="41237374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2371784"/>
        <c:crosses val="autoZero"/>
        <c:crossBetween val="between"/>
      </c:valAx>
    </c:plotArea>
    <c:legend>
      <c:legendPos val="t"/>
      <c:layout>
        <c:manualLayout>
          <c:xMode val="edge"/>
          <c:yMode val="edge"/>
          <c:x val="0.30362122703412076"/>
          <c:y val="4.1095890410958902E-2"/>
          <c:w val="0.39275742875890512"/>
          <c:h val="3.852766691834753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1"/>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2"/>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7"/>
          <c:order val="3"/>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4"/>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5"/>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12374136"/>
        <c:axId val="412375312"/>
      </c:barChart>
      <c:catAx>
        <c:axId val="412374136"/>
        <c:scaling>
          <c:orientation val="minMax"/>
        </c:scaling>
        <c:delete val="0"/>
        <c:axPos val="l"/>
        <c:numFmt formatCode="General" sourceLinked="0"/>
        <c:majorTickMark val="out"/>
        <c:minorTickMark val="none"/>
        <c:tickLblPos val="low"/>
        <c:txPr>
          <a:bodyPr/>
          <a:lstStyle/>
          <a:p>
            <a:pPr>
              <a:defRPr sz="1050" baseline="0"/>
            </a:pPr>
            <a:endParaRPr lang="en-US"/>
          </a:p>
        </c:txPr>
        <c:crossAx val="412375312"/>
        <c:crosses val="autoZero"/>
        <c:auto val="1"/>
        <c:lblAlgn val="ctr"/>
        <c:lblOffset val="100"/>
        <c:tickLblSkip val="5"/>
        <c:noMultiLvlLbl val="0"/>
      </c:catAx>
      <c:valAx>
        <c:axId val="41237531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2374136"/>
        <c:crosses val="autoZero"/>
        <c:crossBetween val="between"/>
      </c:valAx>
    </c:plotArea>
    <c:legend>
      <c:legendPos val="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4"/>
          <c:order val="1"/>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412375704"/>
        <c:axId val="412374920"/>
      </c:barChart>
      <c:catAx>
        <c:axId val="412375704"/>
        <c:scaling>
          <c:orientation val="minMax"/>
        </c:scaling>
        <c:delete val="0"/>
        <c:axPos val="l"/>
        <c:numFmt formatCode="General" sourceLinked="0"/>
        <c:majorTickMark val="out"/>
        <c:minorTickMark val="none"/>
        <c:tickLblPos val="low"/>
        <c:txPr>
          <a:bodyPr/>
          <a:lstStyle/>
          <a:p>
            <a:pPr>
              <a:defRPr sz="1050" baseline="0"/>
            </a:pPr>
            <a:endParaRPr lang="en-US"/>
          </a:p>
        </c:txPr>
        <c:crossAx val="412374920"/>
        <c:crosses val="autoZero"/>
        <c:auto val="1"/>
        <c:lblAlgn val="ctr"/>
        <c:lblOffset val="100"/>
        <c:tickLblSkip val="5"/>
        <c:noMultiLvlLbl val="0"/>
      </c:catAx>
      <c:valAx>
        <c:axId val="41237492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2375704"/>
        <c:crosses val="autoZero"/>
        <c:crossBetween val="between"/>
      </c:valAx>
    </c:plotArea>
    <c:legend>
      <c:legendPos val="t"/>
      <c:layout>
        <c:manualLayout>
          <c:xMode val="edge"/>
          <c:yMode val="edge"/>
          <c:x val="0.36734568335208106"/>
          <c:y val="5.4794520547945202E-2"/>
          <c:w val="0.25935625234345705"/>
          <c:h val="4.1285190378599936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2"/>
          <c:order val="1"/>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1"/>
          <c:order val="4"/>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7"/>
          <c:order val="6"/>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7"/>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8"/>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ser>
          <c:idx val="6"/>
          <c:order val="9"/>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412378056"/>
        <c:axId val="412378448"/>
      </c:barChart>
      <c:catAx>
        <c:axId val="412378056"/>
        <c:scaling>
          <c:orientation val="minMax"/>
        </c:scaling>
        <c:delete val="0"/>
        <c:axPos val="l"/>
        <c:numFmt formatCode="General" sourceLinked="0"/>
        <c:majorTickMark val="out"/>
        <c:minorTickMark val="none"/>
        <c:tickLblPos val="low"/>
        <c:txPr>
          <a:bodyPr/>
          <a:lstStyle/>
          <a:p>
            <a:pPr>
              <a:defRPr sz="1050" baseline="0"/>
            </a:pPr>
            <a:endParaRPr lang="en-US"/>
          </a:p>
        </c:txPr>
        <c:crossAx val="412378448"/>
        <c:crosses val="autoZero"/>
        <c:auto val="1"/>
        <c:lblAlgn val="ctr"/>
        <c:lblOffset val="100"/>
        <c:tickLblSkip val="5"/>
        <c:noMultiLvlLbl val="0"/>
      </c:catAx>
      <c:valAx>
        <c:axId val="41237844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2378056"/>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02930" cy="350838"/>
          </a:xfrm>
          <a:prstGeom prst="rect">
            <a:avLst/>
          </a:prstGeom>
        </p:spPr>
        <p:txBody>
          <a:bodyPr vert="horz" lIns="90520" tIns="45259" rIns="90520" bIns="45259" rtlCol="0"/>
          <a:lstStyle>
            <a:lvl1pPr algn="l">
              <a:defRPr sz="1100"/>
            </a:lvl1pPr>
          </a:lstStyle>
          <a:p>
            <a:r>
              <a:rPr lang="en-US" dirty="0" smtClean="0"/>
              <a:t>DRAFT PLEASE DO NOT DISTRIBUTE OR REPRODUCE</a:t>
            </a:r>
            <a:endParaRPr lang="en-US" dirty="0"/>
          </a:p>
        </p:txBody>
      </p:sp>
      <p:sp>
        <p:nvSpPr>
          <p:cNvPr id="3" name="Date Placeholder 2"/>
          <p:cNvSpPr>
            <a:spLocks noGrp="1"/>
          </p:cNvSpPr>
          <p:nvPr>
            <p:ph type="dt" sz="quarter" idx="1"/>
          </p:nvPr>
        </p:nvSpPr>
        <p:spPr>
          <a:xfrm>
            <a:off x="5231577" y="0"/>
            <a:ext cx="4002930" cy="350838"/>
          </a:xfrm>
          <a:prstGeom prst="rect">
            <a:avLst/>
          </a:prstGeom>
        </p:spPr>
        <p:txBody>
          <a:bodyPr vert="horz" lIns="90520" tIns="45259" rIns="90520" bIns="45259" rtlCol="0"/>
          <a:lstStyle>
            <a:lvl1pPr algn="r">
              <a:defRPr sz="1100"/>
            </a:lvl1pPr>
          </a:lstStyle>
          <a:p>
            <a:fld id="{6F86D4F7-26D3-47E1-8796-8EA85FE6EA14}" type="datetimeFigureOut">
              <a:rPr lang="en-US" smtClean="0"/>
              <a:pPr/>
              <a:t>3/30/2016</a:t>
            </a:fld>
            <a:endParaRPr lang="en-US" dirty="0"/>
          </a:p>
        </p:txBody>
      </p:sp>
      <p:sp>
        <p:nvSpPr>
          <p:cNvPr id="4" name="Footer Placeholder 3"/>
          <p:cNvSpPr>
            <a:spLocks noGrp="1"/>
          </p:cNvSpPr>
          <p:nvPr>
            <p:ph type="ftr" sz="quarter" idx="2"/>
          </p:nvPr>
        </p:nvSpPr>
        <p:spPr>
          <a:xfrm>
            <a:off x="3" y="6657975"/>
            <a:ext cx="4002930" cy="350838"/>
          </a:xfrm>
          <a:prstGeom prst="rect">
            <a:avLst/>
          </a:prstGeom>
        </p:spPr>
        <p:txBody>
          <a:bodyPr vert="horz" lIns="90520" tIns="45259" rIns="90520" bIns="45259"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31577" y="6657975"/>
            <a:ext cx="4002930" cy="350838"/>
          </a:xfrm>
          <a:prstGeom prst="rect">
            <a:avLst/>
          </a:prstGeom>
        </p:spPr>
        <p:txBody>
          <a:bodyPr vert="horz" lIns="90520" tIns="45259" rIns="90520" bIns="45259" rtlCol="0" anchor="b"/>
          <a:lstStyle>
            <a:lvl1pPr algn="r">
              <a:defRPr sz="11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02299" cy="350520"/>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a:defRPr sz="1100" smtClean="0"/>
            </a:lvl1pPr>
          </a:lstStyle>
          <a:p>
            <a:pPr>
              <a:defRPr/>
            </a:pPr>
            <a:r>
              <a:rPr lang="en-US" dirty="0" smtClean="0"/>
              <a:t>DRAFT PLEASE DO NOT DISTRIBUTE OR REPRODUCE</a:t>
            </a:r>
            <a:endParaRPr lang="en-US" dirty="0"/>
          </a:p>
        </p:txBody>
      </p:sp>
      <p:sp>
        <p:nvSpPr>
          <p:cNvPr id="5123" name="Rectangle 3"/>
          <p:cNvSpPr>
            <a:spLocks noGrp="1" noChangeArrowheads="1"/>
          </p:cNvSpPr>
          <p:nvPr>
            <p:ph type="dt" idx="1"/>
          </p:nvPr>
        </p:nvSpPr>
        <p:spPr bwMode="auto">
          <a:xfrm>
            <a:off x="5233777" y="0"/>
            <a:ext cx="4002299" cy="350520"/>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algn="r">
              <a:defRPr sz="11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38263" y="152400"/>
            <a:ext cx="6713537"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57055" y="5562601"/>
            <a:ext cx="7949081" cy="1143001"/>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02299" cy="350520"/>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a:defRPr sz="1100" smtClean="0"/>
            </a:lvl1pPr>
          </a:lstStyle>
          <a:p>
            <a:pPr>
              <a:defRPr/>
            </a:pPr>
            <a:endParaRPr lang="en-US" dirty="0"/>
          </a:p>
        </p:txBody>
      </p:sp>
      <p:sp>
        <p:nvSpPr>
          <p:cNvPr id="5127" name="Rectangle 7"/>
          <p:cNvSpPr>
            <a:spLocks noGrp="1" noChangeArrowheads="1"/>
          </p:cNvSpPr>
          <p:nvPr>
            <p:ph type="sldNum" sz="quarter" idx="5"/>
          </p:nvPr>
        </p:nvSpPr>
        <p:spPr bwMode="auto">
          <a:xfrm>
            <a:off x="5233777" y="6659880"/>
            <a:ext cx="4002299" cy="350520"/>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algn="r">
              <a:defRPr sz="11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Lila Valencia</a:t>
            </a:r>
            <a:r>
              <a:rPr lang="en-US" baseline="0" dirty="0" smtClean="0"/>
              <a:t> is the legislative liaison and a researcher with the Office of the State Demographer located in Austin, TX.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a:t>
            </a:fld>
            <a:endParaRPr lang="en-US" dirty="0"/>
          </a:p>
        </p:txBody>
      </p:sp>
    </p:spTree>
    <p:extLst>
      <p:ext uri="{BB962C8B-B14F-4D97-AF65-F5344CB8AC3E}">
        <p14:creationId xmlns:p14="http://schemas.microsoft.com/office/powerpoint/2010/main" val="282569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96900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3350" y="528638"/>
            <a:ext cx="6354763"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11</a:t>
            </a:fld>
            <a:endParaRPr lang="en-US" dirty="0"/>
          </a:p>
        </p:txBody>
      </p:sp>
    </p:spTree>
    <p:extLst>
      <p:ext uri="{BB962C8B-B14F-4D97-AF65-F5344CB8AC3E}">
        <p14:creationId xmlns:p14="http://schemas.microsoft.com/office/powerpoint/2010/main" val="170181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66372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30803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In 2013, median age among non-Hispanic white females was 43 years of age.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181420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89886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231489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351236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420412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20</a:t>
            </a:fld>
            <a:endParaRPr lang="en-US" dirty="0"/>
          </a:p>
        </p:txBody>
      </p:sp>
    </p:spTree>
    <p:extLst>
      <p:ext uri="{BB962C8B-B14F-4D97-AF65-F5344CB8AC3E}">
        <p14:creationId xmlns:p14="http://schemas.microsoft.com/office/powerpoint/2010/main" val="355890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69254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21</a:t>
            </a:fld>
            <a:endParaRPr lang="en-US" dirty="0"/>
          </a:p>
        </p:txBody>
      </p:sp>
    </p:spTree>
    <p:extLst>
      <p:ext uri="{BB962C8B-B14F-4D97-AF65-F5344CB8AC3E}">
        <p14:creationId xmlns:p14="http://schemas.microsoft.com/office/powerpoint/2010/main" val="122633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3407680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42394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314488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99703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 </a:t>
            </a:r>
            <a:r>
              <a:rPr lang="en-US" dirty="0" smtClean="0"/>
              <a:t>The speed of growth</a:t>
            </a:r>
            <a:r>
              <a:rPr lang="en-US" baseline="0" dirty="0" smtClean="0"/>
              <a:t> is projected to be greatest in counties surrounding the urban core counties of the points of the Texas’ population triangle.</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3287431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92213" y="238125"/>
            <a:ext cx="7192962" cy="5395913"/>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32</a:t>
            </a:fld>
            <a:endParaRPr lang="en-US" dirty="0" smtClean="0"/>
          </a:p>
        </p:txBody>
      </p:sp>
    </p:spTree>
    <p:extLst>
      <p:ext uri="{BB962C8B-B14F-4D97-AF65-F5344CB8AC3E}">
        <p14:creationId xmlns:p14="http://schemas.microsoft.com/office/powerpoint/2010/main" val="284713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Between 2000 and 2010 Texas added over 4 million residents. In 5 short years, it is estimated Texas has added</a:t>
            </a:r>
            <a:r>
              <a:rPr lang="en-US" baseline="0" dirty="0" smtClean="0"/>
              <a:t> over </a:t>
            </a:r>
            <a:r>
              <a:rPr lang="en-US" dirty="0" smtClean="0"/>
              <a:t>2 million more,</a:t>
            </a:r>
            <a:r>
              <a:rPr lang="en-US" baseline="0" dirty="0" smtClean="0"/>
              <a:t> placing Texas population at 27.5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92197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dirty="0"/>
          </a:p>
        </p:txBody>
      </p:sp>
    </p:spTree>
    <p:extLst>
      <p:ext uri="{BB962C8B-B14F-4D97-AF65-F5344CB8AC3E}">
        <p14:creationId xmlns:p14="http://schemas.microsoft.com/office/powerpoint/2010/main" val="371571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152400"/>
            <a:ext cx="7310438" cy="5484813"/>
          </a:xfrm>
        </p:spPr>
      </p:sp>
      <p:sp>
        <p:nvSpPr>
          <p:cNvPr id="3" name="Notes Placeholder 2"/>
          <p:cNvSpPr>
            <a:spLocks noGrp="1"/>
          </p:cNvSpPr>
          <p:nvPr>
            <p:ph type="body" idx="1"/>
          </p:nvPr>
        </p:nvSpPr>
        <p:spPr/>
        <p:txBody>
          <a:bodyPr/>
          <a:lstStyle/>
          <a:p>
            <a:pPr defTabSz="905331">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05331">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233777" y="6659880"/>
            <a:ext cx="4002299" cy="35052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59613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6788" y="292100"/>
            <a:ext cx="6919912" cy="5191125"/>
          </a:xfrm>
        </p:spPr>
      </p:sp>
      <p:sp>
        <p:nvSpPr>
          <p:cNvPr id="3" name="Notes Placeholder 2"/>
          <p:cNvSpPr>
            <a:spLocks noGrp="1"/>
          </p:cNvSpPr>
          <p:nvPr>
            <p:ph type="body" idx="1"/>
          </p:nvPr>
        </p:nvSpPr>
        <p:spPr>
          <a:xfrm>
            <a:off x="513116" y="5330825"/>
            <a:ext cx="8091165" cy="1667404"/>
          </a:xfrm>
          <a:prstGeom prst="rect">
            <a:avLst/>
          </a:prstGeom>
        </p:spPr>
        <p:txBody>
          <a:bodyPr/>
          <a:lstStyle/>
          <a:p>
            <a:pPr defTabSz="872905">
              <a:defRPr/>
            </a:pPr>
            <a:endParaRPr lang="en-US" dirty="0" smtClean="0"/>
          </a:p>
          <a:p>
            <a:pPr defTabSz="872905">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have been growing quickly. </a:t>
            </a:r>
            <a:endParaRPr lang="en-US" dirty="0" smtClean="0"/>
          </a:p>
        </p:txBody>
      </p:sp>
      <p:sp>
        <p:nvSpPr>
          <p:cNvPr id="4" name="Slide Number Placeholder 3"/>
          <p:cNvSpPr>
            <a:spLocks noGrp="1"/>
          </p:cNvSpPr>
          <p:nvPr>
            <p:ph type="sldNum" sz="quarter" idx="10"/>
          </p:nvPr>
        </p:nvSpPr>
        <p:spPr>
          <a:xfrm>
            <a:off x="5067626" y="6382385"/>
            <a:ext cx="3875242" cy="335916"/>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74727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Over thirty percent of the 50 fastest growing counties in the United States from 2014 to 2015 were in Texas. Some of the fastest growing counties in the country continue to be suburban ring counties, such as Hays, Comal, and Fort Bend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06769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One-fifth</a:t>
            </a:r>
            <a:r>
              <a:rPr lang="en-US" baseline="0" dirty="0" smtClean="0"/>
              <a:t> of the top 50 counties in the United States that were growing the most numerically between 2014 and 2015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32105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9</a:t>
            </a:fld>
            <a:endParaRPr lang="en-US" dirty="0"/>
          </a:p>
        </p:txBody>
      </p:sp>
    </p:spTree>
    <p:extLst>
      <p:ext uri="{BB962C8B-B14F-4D97-AF65-F5344CB8AC3E}">
        <p14:creationId xmlns:p14="http://schemas.microsoft.com/office/powerpoint/2010/main" val="409734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0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hyperlink" Target="mailto:Lila.Valencia@osd.state.tx.u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www.osd.texas.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5943600" cy="1905000"/>
          </a:xfrm>
        </p:spPr>
        <p:txBody>
          <a:bodyPr>
            <a:noAutofit/>
          </a:bodyPr>
          <a:lstStyle/>
          <a:p>
            <a:r>
              <a:rPr lang="en-US" sz="3200" dirty="0" smtClean="0"/>
              <a:t>Texas Demographic Trends, Characteristics, &amp; Projections</a:t>
            </a:r>
            <a:endParaRPr lang="en-US" sz="2400" dirty="0"/>
          </a:p>
        </p:txBody>
      </p:sp>
      <p:sp>
        <p:nvSpPr>
          <p:cNvPr id="4" name="Subtitle 3"/>
          <p:cNvSpPr>
            <a:spLocks noGrp="1"/>
          </p:cNvSpPr>
          <p:nvPr>
            <p:ph type="subTitle" idx="1"/>
          </p:nvPr>
        </p:nvSpPr>
        <p:spPr>
          <a:xfrm>
            <a:off x="6400800" y="2743200"/>
            <a:ext cx="2819400" cy="1828800"/>
          </a:xfrm>
        </p:spPr>
        <p:txBody>
          <a:bodyPr>
            <a:noAutofit/>
          </a:bodyPr>
          <a:lstStyle/>
          <a:p>
            <a:r>
              <a:rPr lang="en-US" sz="2400" dirty="0" smtClean="0"/>
              <a:t>Lumbermen’s Association of Texas &amp; Louisiana</a:t>
            </a:r>
          </a:p>
          <a:p>
            <a:r>
              <a:rPr lang="en-US" sz="2400" dirty="0" smtClean="0"/>
              <a:t>Annual Convention</a:t>
            </a:r>
          </a:p>
          <a:p>
            <a:r>
              <a:rPr lang="en-US" sz="2000" dirty="0" smtClean="0"/>
              <a:t> San Antonio, Texas</a:t>
            </a:r>
          </a:p>
          <a:p>
            <a:r>
              <a:rPr lang="en-US" sz="2000" dirty="0" smtClean="0"/>
              <a:t>March 31, 2016</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346" y="6586742"/>
            <a:ext cx="253670" cy="253670"/>
          </a:xfrm>
          <a:prstGeom prst="rect">
            <a:avLst/>
          </a:prstGeom>
        </p:spPr>
      </p:pic>
      <p:sp>
        <p:nvSpPr>
          <p:cNvPr id="6" name="TextBox 5"/>
          <p:cNvSpPr txBox="1"/>
          <p:nvPr/>
        </p:nvSpPr>
        <p:spPr>
          <a:xfrm>
            <a:off x="6773016" y="6544300"/>
            <a:ext cx="2101537" cy="338554"/>
          </a:xfrm>
          <a:prstGeom prst="rect">
            <a:avLst/>
          </a:prstGeom>
          <a:noFill/>
        </p:spPr>
        <p:txBody>
          <a:bodyPr wrap="none" rtlCol="0">
            <a:spAutoFit/>
          </a:bodyPr>
          <a:lstStyle/>
          <a:p>
            <a:r>
              <a:rPr lang="en-US" sz="1600" dirty="0" smtClean="0">
                <a:solidFill>
                  <a:srgbClr val="1B1E7A"/>
                </a:solidFill>
              </a:rPr>
              <a:t>@TexasDemography</a:t>
            </a:r>
            <a:endParaRPr lang="en-US" sz="1600" dirty="0">
              <a:solidFill>
                <a:srgbClr val="1B1E7A"/>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pPr/>
              <a:t>1</a:t>
            </a:fld>
            <a:endParaRPr lang="en-US" dirty="0"/>
          </a:p>
        </p:txBody>
      </p:sp>
    </p:spTree>
    <p:extLst>
      <p:ext uri="{BB962C8B-B14F-4D97-AF65-F5344CB8AC3E}">
        <p14:creationId xmlns:p14="http://schemas.microsoft.com/office/powerpoint/2010/main" val="324168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rgbClr val="1B1E7A"/>
                </a:solidFill>
              </a:rPr>
              <a:t>Texas is racially/ethnically diversifying.</a:t>
            </a:r>
            <a:endParaRPr lang="en-US" sz="2800" dirty="0">
              <a:solidFill>
                <a:srgbClr val="1B1E7A"/>
              </a:solidFill>
            </a:endParaRPr>
          </a:p>
        </p:txBody>
      </p:sp>
    </p:spTree>
    <p:extLst>
      <p:ext uri="{BB962C8B-B14F-4D97-AF65-F5344CB8AC3E}">
        <p14:creationId xmlns:p14="http://schemas.microsoft.com/office/powerpoint/2010/main" val="205701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sz="2800" kern="0" dirty="0" smtClean="0">
                <a:solidFill>
                  <a:srgbClr val="1B1E7A"/>
                </a:solidFill>
                <a:latin typeface="+mj-lt"/>
                <a:ea typeface="+mj-ea"/>
                <a:cs typeface="+mj-cs"/>
              </a:rPr>
              <a:t>Texas Racial and Ethnic Composition, </a:t>
            </a:r>
          </a:p>
          <a:p>
            <a:pPr lvl="0" algn="ctr" eaLnBrk="1" hangingPunct="1">
              <a:defRPr/>
            </a:pPr>
            <a:r>
              <a:rPr lang="en-US" sz="2800" kern="0" dirty="0" smtClean="0">
                <a:solidFill>
                  <a:srgbClr val="1B1E7A"/>
                </a:solidFill>
                <a:latin typeface="+mj-lt"/>
                <a:ea typeface="+mj-ea"/>
                <a:cs typeface="+mj-cs"/>
              </a:rPr>
              <a:t>2000 and 2010</a:t>
            </a:r>
            <a:endParaRPr kumimoji="0" lang="en-US" sz="2800"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2000 and 2010 Decennial Census 					</a:t>
            </a:r>
            <a:endParaRPr lang="en-US" sz="1100" dirty="0">
              <a:solidFill>
                <a:schemeClr val="tx1">
                  <a:lumMod val="50000"/>
                  <a:lumOff val="50000"/>
                </a:schemeClr>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11</a:t>
            </a:r>
            <a:endParaRPr lang="en-US" dirty="0"/>
          </a:p>
        </p:txBody>
      </p:sp>
    </p:spTree>
    <p:extLst>
      <p:ext uri="{BB962C8B-B14F-4D97-AF65-F5344CB8AC3E}">
        <p14:creationId xmlns:p14="http://schemas.microsoft.com/office/powerpoint/2010/main" val="74976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Racial and Ethnic Composition of Texas and Top 10 Most Populous Counties, 2014</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882231"/>
              </p:ext>
            </p:extLst>
          </p:nvPr>
        </p:nvGraphicFramePr>
        <p:xfrm>
          <a:off x="609599" y="1447801"/>
          <a:ext cx="7848600" cy="4690896"/>
        </p:xfrm>
        <a:graphic>
          <a:graphicData uri="http://schemas.openxmlformats.org/drawingml/2006/table">
            <a:tbl>
              <a:tblPr firstRow="1" firstCol="1" bandRow="1">
                <a:tableStyleId>{5C22544A-7EE6-4342-B048-85BDC9FD1C3A}</a:tableStyleId>
              </a:tblPr>
              <a:tblGrid>
                <a:gridCol w="2711608"/>
                <a:gridCol w="1069580"/>
                <a:gridCol w="1069580"/>
                <a:gridCol w="1069580"/>
                <a:gridCol w="964126"/>
                <a:gridCol w="964126"/>
              </a:tblGrid>
              <a:tr h="595079">
                <a:tc>
                  <a:txBody>
                    <a:bodyPr/>
                    <a:lstStyle/>
                    <a:p>
                      <a:pPr marL="91440" algn="l" fontAlgn="b">
                        <a:spcBef>
                          <a:spcPts val="600"/>
                        </a:spcBef>
                      </a:pP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Asian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r>
              <a:tr h="372347">
                <a:tc>
                  <a:txBody>
                    <a:bodyPr/>
                    <a:lstStyle/>
                    <a:p>
                      <a:pPr marL="91440" algn="l" fontAlgn="b">
                        <a:spcBef>
                          <a:spcPts val="600"/>
                        </a:spcBef>
                      </a:pPr>
                      <a:r>
                        <a:rPr lang="en-US" sz="1800" b="0" u="none" strike="noStrike" dirty="0">
                          <a:effectLst/>
                        </a:rPr>
                        <a:t>TEXAS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43.5%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38.6%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4.4%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r>
              <a:tr h="372347">
                <a:tc>
                  <a:txBody>
                    <a:bodyPr/>
                    <a:lstStyle/>
                    <a:p>
                      <a:pPr marL="91440" algn="l" fontAlgn="b">
                        <a:spcBef>
                          <a:spcPts val="600"/>
                        </a:spcBef>
                      </a:pPr>
                      <a:r>
                        <a:rPr lang="en-US" sz="1800" b="0" u="none" strike="noStrike" dirty="0">
                          <a:effectLst/>
                        </a:rPr>
                        <a:t>Denton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19.0%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Collin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12.8%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Travis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chemeClr val="accent1">
                              <a:lumMod val="50000"/>
                            </a:schemeClr>
                          </a:solidFill>
                          <a:effectLst/>
                        </a:rPr>
                        <a:t>49.7%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33.9%</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8.1%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6.2%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2.1%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Tarrant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27.8%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Fort Bend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24.0%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20.3%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Harris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41.8%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6.8%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Dallas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39.3%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Bexar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29.2%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El Paso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solidFill>
                            <a:schemeClr val="accent1">
                              <a:lumMod val="50000"/>
                            </a:schemeClr>
                          </a:solidFill>
                          <a:effectLst/>
                        </a:rPr>
                        <a:t>13.3%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81.2%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3.1%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Hidalgo</a:t>
                      </a:r>
                      <a:r>
                        <a:rPr lang="en-US" sz="1800" b="0" u="none" strike="noStrike" baseline="0" dirty="0" smtClean="0">
                          <a:effectLst/>
                        </a:rPr>
                        <a: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smtClean="0">
                          <a:solidFill>
                            <a:schemeClr val="accent1">
                              <a:lumMod val="50000"/>
                            </a:schemeClr>
                          </a:solidFill>
                          <a:effectLst/>
                        </a:rPr>
                        <a:t>7.1%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91.2%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1.0%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bl>
          </a:graphicData>
        </a:graphic>
      </p:graphicFrame>
      <p:sp>
        <p:nvSpPr>
          <p:cNvPr id="5" name="Rectangle 4"/>
          <p:cNvSpPr/>
          <p:nvPr/>
        </p:nvSpPr>
        <p:spPr>
          <a:xfrm>
            <a:off x="0" y="6400800"/>
            <a:ext cx="8001000" cy="261610"/>
          </a:xfrm>
          <a:prstGeom prst="rect">
            <a:avLst/>
          </a:prstGeom>
        </p:spPr>
        <p:txBody>
          <a:bodyPr wrap="square">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12</a:t>
            </a:r>
            <a:endParaRPr lang="en-US" dirty="0"/>
          </a:p>
        </p:txBody>
      </p:sp>
    </p:spTree>
    <p:extLst>
      <p:ext uri="{BB962C8B-B14F-4D97-AF65-F5344CB8AC3E}">
        <p14:creationId xmlns:p14="http://schemas.microsoft.com/office/powerpoint/2010/main" val="332454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800" dirty="0" smtClean="0"/>
              <a:t>Texas White (non-Hispanic) and Hispanic Populations by Age, 2010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9515531"/>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extBox 5"/>
          <p:cNvSpPr txBox="1"/>
          <p:nvPr/>
        </p:nvSpPr>
        <p:spPr>
          <a:xfrm>
            <a:off x="0" y="6554085"/>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4540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28833430"/>
              </p:ext>
            </p:extLst>
          </p:nvPr>
        </p:nvGraphicFramePr>
        <p:xfrm>
          <a:off x="609600" y="1223221"/>
          <a:ext cx="8534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14</a:t>
            </a:fld>
            <a:endParaRPr lang="en-US" dirty="0"/>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89625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1190730"/>
              </p:ext>
            </p:extLst>
          </p:nvPr>
        </p:nvGraphicFramePr>
        <p:xfrm>
          <a:off x="457200" y="1085208"/>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15</a:t>
            </a:fld>
            <a:endParaRPr lang="en-US" sz="1600"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63620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1099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3904036"/>
              </p:ext>
            </p:extLst>
          </p:nvPr>
        </p:nvGraphicFramePr>
        <p:xfrm>
          <a:off x="457200" y="976314"/>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16</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31014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1413074"/>
              </p:ext>
            </p:extLst>
          </p:nvPr>
        </p:nvGraphicFramePr>
        <p:xfrm>
          <a:off x="381000" y="1083496"/>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17</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406976" cy="253916"/>
          </a:xfrm>
          <a:prstGeom prst="rect">
            <a:avLst/>
          </a:prstGeom>
          <a:noFill/>
        </p:spPr>
        <p:txBody>
          <a:bodyPr wrap="none" rtlCol="0">
            <a:spAutoFit/>
          </a:bodyPr>
          <a:lstStyle/>
          <a:p>
            <a:r>
              <a:rPr lang="en-US" sz="1050" dirty="0" smtClean="0">
                <a:solidFill>
                  <a:schemeClr val="tx1">
                    <a:lumMod val="50000"/>
                    <a:lumOff val="50000"/>
                  </a:schemeClr>
                </a:solidFill>
              </a:rPr>
              <a:t>Source: U.S. Census Bureau, 2010 Decennial Census, Summary File 1</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67733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7690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rgbClr val="1B1E7A"/>
                </a:solidFill>
              </a:rPr>
              <a:t>Texas is aging.</a:t>
            </a:r>
            <a:endParaRPr lang="en-US" sz="2800" dirty="0">
              <a:solidFill>
                <a:srgbClr val="1B1E7A"/>
              </a:solidFill>
            </a:endParaRPr>
          </a:p>
        </p:txBody>
      </p:sp>
    </p:spTree>
    <p:extLst>
      <p:ext uri="{BB962C8B-B14F-4D97-AF65-F5344CB8AC3E}">
        <p14:creationId xmlns:p14="http://schemas.microsoft.com/office/powerpoint/2010/main" val="81348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rgbClr val="1B1E7A"/>
                </a:solidFill>
              </a:rPr>
              <a:t>Texas is experiencing fast and high growth.</a:t>
            </a:r>
            <a:endParaRPr lang="en-US" sz="2800" dirty="0">
              <a:solidFill>
                <a:srgbClr val="1B1E7A"/>
              </a:solidFill>
            </a:endParaRPr>
          </a:p>
        </p:txBody>
      </p:sp>
    </p:spTree>
    <p:extLst>
      <p:ext uri="{BB962C8B-B14F-4D97-AF65-F5344CB8AC3E}">
        <p14:creationId xmlns:p14="http://schemas.microsoft.com/office/powerpoint/2010/main" val="95497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800" dirty="0" smtClean="0"/>
              <a:t>Median Age by Change in Median Age in Texas Counties, 2000-2014</a:t>
            </a:r>
            <a:endParaRPr lang="en-US" sz="2800" dirty="0"/>
          </a:p>
        </p:txBody>
      </p:sp>
      <p:sp>
        <p:nvSpPr>
          <p:cNvPr id="9" name="TextBox 8"/>
          <p:cNvSpPr txBox="1"/>
          <p:nvPr/>
        </p:nvSpPr>
        <p:spPr>
          <a:xfrm>
            <a:off x="152400" y="6352807"/>
            <a:ext cx="6102953" cy="430887"/>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2000, 2010 Decennial Censuses and 2014 Population Estimates</a:t>
            </a:r>
          </a:p>
          <a:p>
            <a:r>
              <a:rPr lang="en-US" sz="1100" dirty="0" smtClean="0">
                <a:solidFill>
                  <a:schemeClr val="tx1">
                    <a:lumMod val="50000"/>
                    <a:lumOff val="50000"/>
                  </a:schemeClr>
                </a:solidFill>
              </a:rPr>
              <a:t>Note: Old=Median Age&gt;30 years; no data available for counties in gray. </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199"/>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54"/>
            <a:ext cx="2286000" cy="1815353"/>
          </a:xfrm>
          <a:prstGeom prst="rect">
            <a:avLst/>
          </a:prstGeom>
        </p:spPr>
      </p:pic>
    </p:spTree>
    <p:extLst>
      <p:ext uri="{BB962C8B-B14F-4D97-AF65-F5344CB8AC3E}">
        <p14:creationId xmlns:p14="http://schemas.microsoft.com/office/powerpoint/2010/main" val="432700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676400" y="152400"/>
            <a:ext cx="7162800" cy="990600"/>
          </a:xfrm>
        </p:spPr>
        <p:txBody>
          <a:bodyPr>
            <a:noAutofit/>
          </a:bodyPr>
          <a:lstStyle/>
          <a:p>
            <a:r>
              <a:rPr lang="en-US" sz="2800" dirty="0" smtClean="0"/>
              <a:t>Percent of Households with at Least One Person 65 Years Plus, Texas Counties, 2008-2012</a:t>
            </a:r>
            <a:endParaRPr lang="en-US" sz="2800" dirty="0"/>
          </a:p>
        </p:txBody>
      </p:sp>
      <p:sp>
        <p:nvSpPr>
          <p:cNvPr id="9" name="TextBox 8"/>
          <p:cNvSpPr txBox="1"/>
          <p:nvPr/>
        </p:nvSpPr>
        <p:spPr>
          <a:xfrm>
            <a:off x="152400" y="6489543"/>
            <a:ext cx="561884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American Community Survey, 5-year sample, 2008-2012</a:t>
            </a:r>
            <a:endParaRPr lang="en-US" sz="1100" dirty="0">
              <a:solidFill>
                <a:schemeClr val="tx1">
                  <a:lumMod val="50000"/>
                  <a:lumOff val="50000"/>
                </a:schemeClr>
              </a:solidFill>
            </a:endParaRPr>
          </a:p>
        </p:txBody>
      </p:sp>
      <p:pic>
        <p:nvPicPr>
          <p:cNvPr id="6" name="Picture 5"/>
          <p:cNvPicPr>
            <a:picLocks noChangeAspect="1"/>
          </p:cNvPicPr>
          <p:nvPr/>
        </p:nvPicPr>
        <p:blipFill rotWithShape="1">
          <a:blip r:embed="rId4"/>
          <a:srcRect t="36585" r="34744"/>
          <a:stretch/>
        </p:blipFill>
        <p:spPr>
          <a:xfrm>
            <a:off x="1676400" y="1676400"/>
            <a:ext cx="1348156" cy="1524000"/>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spTree>
    <p:extLst>
      <p:ext uri="{BB962C8B-B14F-4D97-AF65-F5344CB8AC3E}">
        <p14:creationId xmlns:p14="http://schemas.microsoft.com/office/powerpoint/2010/main" val="3302920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rgbClr val="1B1E7A"/>
                </a:solidFill>
              </a:rPr>
              <a:t>Comparing Texas and Louisiana</a:t>
            </a:r>
            <a:endParaRPr lang="en-US" sz="2800" dirty="0">
              <a:solidFill>
                <a:srgbClr val="1B1E7A"/>
              </a:solidFill>
            </a:endParaRPr>
          </a:p>
        </p:txBody>
      </p:sp>
    </p:spTree>
    <p:extLst>
      <p:ext uri="{BB962C8B-B14F-4D97-AF65-F5344CB8AC3E}">
        <p14:creationId xmlns:p14="http://schemas.microsoft.com/office/powerpoint/2010/main" val="1752460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0127"/>
            <a:ext cx="6858000" cy="990600"/>
          </a:xfrm>
        </p:spPr>
        <p:txBody>
          <a:bodyPr>
            <a:normAutofit/>
          </a:bodyPr>
          <a:lstStyle/>
          <a:p>
            <a:r>
              <a:rPr lang="en-US" sz="2800" dirty="0" smtClean="0"/>
              <a:t>Demographic Characteristics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6366862"/>
              </p:ext>
            </p:extLst>
          </p:nvPr>
        </p:nvGraphicFramePr>
        <p:xfrm>
          <a:off x="457200" y="1600200"/>
          <a:ext cx="8229600" cy="3876040"/>
        </p:xfrm>
        <a:graphic>
          <a:graphicData uri="http://schemas.openxmlformats.org/drawingml/2006/table">
            <a:tbl>
              <a:tblPr firstRow="1" firstCol="1" bandRow="1">
                <a:tableStyleId>{5C22544A-7EE6-4342-B048-85BDC9FD1C3A}</a:tableStyleId>
              </a:tblPr>
              <a:tblGrid>
                <a:gridCol w="3886200"/>
                <a:gridCol w="1447800"/>
                <a:gridCol w="1447800"/>
                <a:gridCol w="1447800"/>
              </a:tblGrid>
              <a:tr h="370840">
                <a:tc>
                  <a:txBody>
                    <a:bodyPr/>
                    <a:lstStyle/>
                    <a:p>
                      <a:endParaRPr lang="en-US" b="0" dirty="0"/>
                    </a:p>
                  </a:txBody>
                  <a:tcPr/>
                </a:tc>
                <a:tc>
                  <a:txBody>
                    <a:bodyPr/>
                    <a:lstStyle/>
                    <a:p>
                      <a:pPr algn="ctr"/>
                      <a:r>
                        <a:rPr lang="en-US" b="0" dirty="0" smtClean="0"/>
                        <a:t>Texas</a:t>
                      </a:r>
                      <a:endParaRPr lang="en-US" b="0" dirty="0"/>
                    </a:p>
                  </a:txBody>
                  <a:tcPr/>
                </a:tc>
                <a:tc>
                  <a:txBody>
                    <a:bodyPr/>
                    <a:lstStyle/>
                    <a:p>
                      <a:pPr algn="ctr"/>
                      <a:r>
                        <a:rPr lang="en-US" b="0" dirty="0" smtClean="0"/>
                        <a:t>Louisiana</a:t>
                      </a:r>
                      <a:endParaRPr lang="en-US" b="0" dirty="0"/>
                    </a:p>
                  </a:txBody>
                  <a:tcPr/>
                </a:tc>
                <a:tc>
                  <a:txBody>
                    <a:bodyPr/>
                    <a:lstStyle/>
                    <a:p>
                      <a:pPr algn="ctr"/>
                      <a:r>
                        <a:rPr lang="en-US" b="0" dirty="0" smtClean="0"/>
                        <a:t>U.S. </a:t>
                      </a:r>
                      <a:endParaRPr lang="en-US" b="0" dirty="0"/>
                    </a:p>
                  </a:txBody>
                  <a:tcPr/>
                </a:tc>
              </a:tr>
              <a:tr h="370840">
                <a:tc>
                  <a:txBody>
                    <a:bodyPr/>
                    <a:lstStyle/>
                    <a:p>
                      <a:r>
                        <a:rPr lang="en-US" b="0" dirty="0" smtClean="0"/>
                        <a:t>2015</a:t>
                      </a:r>
                      <a:r>
                        <a:rPr lang="en-US" b="0" baseline="0" dirty="0" smtClean="0"/>
                        <a:t> Population Estimate</a:t>
                      </a:r>
                      <a:endParaRPr lang="en-US" b="0" dirty="0"/>
                    </a:p>
                  </a:txBody>
                  <a:tcPr/>
                </a:tc>
                <a:tc>
                  <a:txBody>
                    <a:bodyPr/>
                    <a:lstStyle/>
                    <a:p>
                      <a:pPr algn="ctr"/>
                      <a:r>
                        <a:rPr lang="en-US" b="0" smtClean="0"/>
                        <a:t>27,469,114</a:t>
                      </a:r>
                      <a:endParaRPr lang="en-US" b="0" dirty="0"/>
                    </a:p>
                  </a:txBody>
                  <a:tcPr/>
                </a:tc>
                <a:tc>
                  <a:txBody>
                    <a:bodyPr/>
                    <a:lstStyle/>
                    <a:p>
                      <a:pPr algn="ctr"/>
                      <a:r>
                        <a:rPr lang="en-US" b="0" smtClean="0"/>
                        <a:t>4,670,724</a:t>
                      </a:r>
                      <a:endParaRPr lang="en-US" b="0"/>
                    </a:p>
                  </a:txBody>
                  <a:tcPr/>
                </a:tc>
                <a:tc>
                  <a:txBody>
                    <a:bodyPr/>
                    <a:lstStyle/>
                    <a:p>
                      <a:pPr algn="ctr"/>
                      <a:r>
                        <a:rPr lang="en-US" b="0" dirty="0" smtClean="0"/>
                        <a:t>321,418,820</a:t>
                      </a:r>
                      <a:endParaRPr lang="en-US" b="0" dirty="0"/>
                    </a:p>
                  </a:txBody>
                  <a:tcPr/>
                </a:tc>
              </a:tr>
              <a:tr h="370840">
                <a:tc>
                  <a:txBody>
                    <a:bodyPr/>
                    <a:lstStyle/>
                    <a:p>
                      <a:r>
                        <a:rPr lang="en-US" b="0" dirty="0" smtClean="0"/>
                        <a:t>Percent Population Change,</a:t>
                      </a:r>
                      <a:r>
                        <a:rPr lang="en-US" b="0" baseline="0" dirty="0" smtClean="0"/>
                        <a:t> 2010 to 2015</a:t>
                      </a:r>
                      <a:endParaRPr lang="en-US" b="0" dirty="0"/>
                    </a:p>
                  </a:txBody>
                  <a:tcPr/>
                </a:tc>
                <a:tc>
                  <a:txBody>
                    <a:bodyPr/>
                    <a:lstStyle/>
                    <a:p>
                      <a:pPr algn="ctr"/>
                      <a:r>
                        <a:rPr lang="en-US" b="0" dirty="0" smtClean="0"/>
                        <a:t>9.2%</a:t>
                      </a:r>
                      <a:endParaRPr lang="en-US" b="0" dirty="0"/>
                    </a:p>
                  </a:txBody>
                  <a:tcPr/>
                </a:tc>
                <a:tc>
                  <a:txBody>
                    <a:bodyPr/>
                    <a:lstStyle/>
                    <a:p>
                      <a:pPr algn="ctr"/>
                      <a:r>
                        <a:rPr lang="en-US" b="0" dirty="0" smtClean="0"/>
                        <a:t>3.0%</a:t>
                      </a:r>
                      <a:endParaRPr lang="en-US" b="0" dirty="0"/>
                    </a:p>
                  </a:txBody>
                  <a:tcPr/>
                </a:tc>
                <a:tc>
                  <a:txBody>
                    <a:bodyPr/>
                    <a:lstStyle/>
                    <a:p>
                      <a:pPr algn="ctr"/>
                      <a:r>
                        <a:rPr lang="en-US" b="0" dirty="0" smtClean="0"/>
                        <a:t>4.1%</a:t>
                      </a:r>
                      <a:endParaRPr lang="en-US" b="0" dirty="0"/>
                    </a:p>
                  </a:txBody>
                  <a:tcPr/>
                </a:tc>
              </a:tr>
              <a:tr h="370840">
                <a:tc>
                  <a:txBody>
                    <a:bodyPr/>
                    <a:lstStyle/>
                    <a:p>
                      <a:r>
                        <a:rPr lang="en-US" b="0" dirty="0" smtClean="0"/>
                        <a:t>Percent Older Population </a:t>
                      </a:r>
                      <a:endParaRPr lang="en-US" b="0" dirty="0" smtClean="0"/>
                    </a:p>
                    <a:p>
                      <a:r>
                        <a:rPr lang="en-US" b="0" dirty="0" smtClean="0"/>
                        <a:t>(</a:t>
                      </a:r>
                      <a:r>
                        <a:rPr lang="en-US" b="0" dirty="0" smtClean="0"/>
                        <a:t>65 years and older</a:t>
                      </a:r>
                      <a:r>
                        <a:rPr lang="en-US" b="0" dirty="0" smtClean="0"/>
                        <a:t>), 2014</a:t>
                      </a:r>
                      <a:endParaRPr lang="en-US" b="0" dirty="0"/>
                    </a:p>
                  </a:txBody>
                  <a:tcPr/>
                </a:tc>
                <a:tc>
                  <a:txBody>
                    <a:bodyPr/>
                    <a:lstStyle/>
                    <a:p>
                      <a:pPr algn="ctr"/>
                      <a:r>
                        <a:rPr lang="en-US" b="0" dirty="0" smtClean="0"/>
                        <a:t>11.5%</a:t>
                      </a:r>
                      <a:endParaRPr lang="en-US" b="0" dirty="0"/>
                    </a:p>
                  </a:txBody>
                  <a:tcPr/>
                </a:tc>
                <a:tc>
                  <a:txBody>
                    <a:bodyPr/>
                    <a:lstStyle/>
                    <a:p>
                      <a:pPr algn="ctr"/>
                      <a:r>
                        <a:rPr lang="en-US" b="0" dirty="0" smtClean="0"/>
                        <a:t>13.6%</a:t>
                      </a:r>
                      <a:endParaRPr lang="en-US" b="0" dirty="0"/>
                    </a:p>
                  </a:txBody>
                  <a:tcPr/>
                </a:tc>
                <a:tc>
                  <a:txBody>
                    <a:bodyPr/>
                    <a:lstStyle/>
                    <a:p>
                      <a:pPr algn="ctr"/>
                      <a:r>
                        <a:rPr lang="en-US" b="0" dirty="0" smtClean="0"/>
                        <a:t>14.5%</a:t>
                      </a:r>
                      <a:endParaRPr lang="en-US" b="0" dirty="0"/>
                    </a:p>
                  </a:txBody>
                  <a:tcPr/>
                </a:tc>
              </a:tr>
              <a:tr h="370840">
                <a:tc>
                  <a:txBody>
                    <a:bodyPr/>
                    <a:lstStyle/>
                    <a:p>
                      <a:r>
                        <a:rPr lang="en-US" b="0" dirty="0" smtClean="0"/>
                        <a:t>Percent</a:t>
                      </a:r>
                      <a:r>
                        <a:rPr lang="en-US" b="0" baseline="0" dirty="0" smtClean="0"/>
                        <a:t> NH </a:t>
                      </a:r>
                      <a:r>
                        <a:rPr lang="en-US" b="0" baseline="0" dirty="0" smtClean="0"/>
                        <a:t>White, 2014</a:t>
                      </a:r>
                      <a:endParaRPr lang="en-US" b="0" dirty="0"/>
                    </a:p>
                  </a:txBody>
                  <a:tcPr/>
                </a:tc>
                <a:tc>
                  <a:txBody>
                    <a:bodyPr/>
                    <a:lstStyle/>
                    <a:p>
                      <a:pPr algn="ctr"/>
                      <a:r>
                        <a:rPr lang="en-US" b="0" dirty="0" smtClean="0"/>
                        <a:t>43.5%</a:t>
                      </a:r>
                      <a:endParaRPr lang="en-US" b="0" dirty="0"/>
                    </a:p>
                  </a:txBody>
                  <a:tcPr/>
                </a:tc>
                <a:tc>
                  <a:txBody>
                    <a:bodyPr/>
                    <a:lstStyle/>
                    <a:p>
                      <a:pPr algn="ctr"/>
                      <a:r>
                        <a:rPr lang="en-US" b="0" dirty="0" smtClean="0"/>
                        <a:t>59.3%</a:t>
                      </a:r>
                      <a:endParaRPr lang="en-US" b="0" dirty="0"/>
                    </a:p>
                  </a:txBody>
                  <a:tcPr/>
                </a:tc>
                <a:tc>
                  <a:txBody>
                    <a:bodyPr/>
                    <a:lstStyle/>
                    <a:p>
                      <a:pPr algn="ctr"/>
                      <a:r>
                        <a:rPr lang="en-US" b="0" dirty="0" smtClean="0"/>
                        <a:t>62.1%</a:t>
                      </a:r>
                      <a:endParaRPr lang="en-US" b="0" dirty="0"/>
                    </a:p>
                  </a:txBody>
                  <a:tcPr/>
                </a:tc>
              </a:tr>
              <a:tr h="370840">
                <a:tc>
                  <a:txBody>
                    <a:bodyPr/>
                    <a:lstStyle/>
                    <a:p>
                      <a:r>
                        <a:rPr lang="en-US" b="0" dirty="0" smtClean="0"/>
                        <a:t>Percent </a:t>
                      </a:r>
                      <a:r>
                        <a:rPr lang="en-US" b="0" dirty="0" smtClean="0"/>
                        <a:t>Black, 2014</a:t>
                      </a:r>
                      <a:endParaRPr lang="en-US" b="0" dirty="0"/>
                    </a:p>
                  </a:txBody>
                  <a:tcPr/>
                </a:tc>
                <a:tc>
                  <a:txBody>
                    <a:bodyPr/>
                    <a:lstStyle/>
                    <a:p>
                      <a:pPr algn="ctr"/>
                      <a:r>
                        <a:rPr lang="en-US" b="0" dirty="0" smtClean="0"/>
                        <a:t>12.5%</a:t>
                      </a:r>
                      <a:endParaRPr lang="en-US" b="0" dirty="0"/>
                    </a:p>
                  </a:txBody>
                  <a:tcPr/>
                </a:tc>
                <a:tc>
                  <a:txBody>
                    <a:bodyPr/>
                    <a:lstStyle/>
                    <a:p>
                      <a:pPr algn="ctr"/>
                      <a:r>
                        <a:rPr lang="en-US" b="0" dirty="0" smtClean="0"/>
                        <a:t>32.5%</a:t>
                      </a:r>
                      <a:endParaRPr lang="en-US" b="0" dirty="0"/>
                    </a:p>
                  </a:txBody>
                  <a:tcPr/>
                </a:tc>
                <a:tc>
                  <a:txBody>
                    <a:bodyPr/>
                    <a:lstStyle/>
                    <a:p>
                      <a:pPr algn="ctr"/>
                      <a:r>
                        <a:rPr lang="en-US" b="0" dirty="0" smtClean="0"/>
                        <a:t>13.2%</a:t>
                      </a:r>
                      <a:endParaRPr lang="en-US" b="0" dirty="0"/>
                    </a:p>
                  </a:txBody>
                  <a:tcPr/>
                </a:tc>
              </a:tr>
              <a:tr h="370840">
                <a:tc>
                  <a:txBody>
                    <a:bodyPr/>
                    <a:lstStyle/>
                    <a:p>
                      <a:r>
                        <a:rPr lang="en-US" b="0" dirty="0" smtClean="0"/>
                        <a:t>Percent </a:t>
                      </a:r>
                      <a:r>
                        <a:rPr lang="en-US" b="0" dirty="0" smtClean="0"/>
                        <a:t>Hispanic, 2014</a:t>
                      </a:r>
                      <a:endParaRPr lang="en-US" b="0" dirty="0"/>
                    </a:p>
                  </a:txBody>
                  <a:tcPr/>
                </a:tc>
                <a:tc>
                  <a:txBody>
                    <a:bodyPr/>
                    <a:lstStyle/>
                    <a:p>
                      <a:pPr algn="ctr"/>
                      <a:r>
                        <a:rPr lang="en-US" b="0" dirty="0" smtClean="0"/>
                        <a:t>38.6%</a:t>
                      </a:r>
                      <a:endParaRPr lang="en-US" b="0" dirty="0"/>
                    </a:p>
                  </a:txBody>
                  <a:tcPr/>
                </a:tc>
                <a:tc>
                  <a:txBody>
                    <a:bodyPr/>
                    <a:lstStyle/>
                    <a:p>
                      <a:pPr algn="ctr"/>
                      <a:r>
                        <a:rPr lang="en-US" b="0" dirty="0" smtClean="0"/>
                        <a:t>4.8%</a:t>
                      </a:r>
                      <a:endParaRPr lang="en-US" b="0" dirty="0"/>
                    </a:p>
                  </a:txBody>
                  <a:tcPr/>
                </a:tc>
                <a:tc>
                  <a:txBody>
                    <a:bodyPr/>
                    <a:lstStyle/>
                    <a:p>
                      <a:pPr algn="ctr"/>
                      <a:r>
                        <a:rPr lang="en-US" b="0" dirty="0" smtClean="0"/>
                        <a:t>17.4%</a:t>
                      </a:r>
                      <a:endParaRPr lang="en-US" b="0" dirty="0"/>
                    </a:p>
                  </a:txBody>
                  <a:tcPr/>
                </a:tc>
              </a:tr>
              <a:tr h="370840">
                <a:tc>
                  <a:txBody>
                    <a:bodyPr/>
                    <a:lstStyle/>
                    <a:p>
                      <a:r>
                        <a:rPr lang="en-US" b="0" dirty="0" smtClean="0"/>
                        <a:t>Percent</a:t>
                      </a:r>
                      <a:r>
                        <a:rPr lang="en-US" b="0" baseline="0" dirty="0" smtClean="0"/>
                        <a:t> </a:t>
                      </a:r>
                      <a:r>
                        <a:rPr lang="en-US" b="0" baseline="0" dirty="0" smtClean="0"/>
                        <a:t>Asian, 2014</a:t>
                      </a:r>
                      <a:endParaRPr lang="en-US" b="0" dirty="0"/>
                    </a:p>
                  </a:txBody>
                  <a:tcPr/>
                </a:tc>
                <a:tc>
                  <a:txBody>
                    <a:bodyPr/>
                    <a:lstStyle/>
                    <a:p>
                      <a:pPr algn="ctr"/>
                      <a:r>
                        <a:rPr lang="en-US" b="0" dirty="0" smtClean="0"/>
                        <a:t>4.5%</a:t>
                      </a:r>
                      <a:endParaRPr lang="en-US" b="0" dirty="0"/>
                    </a:p>
                  </a:txBody>
                  <a:tcPr/>
                </a:tc>
                <a:tc>
                  <a:txBody>
                    <a:bodyPr/>
                    <a:lstStyle/>
                    <a:p>
                      <a:pPr algn="ctr"/>
                      <a:r>
                        <a:rPr lang="en-US" b="0" dirty="0" smtClean="0"/>
                        <a:t>1.8%</a:t>
                      </a:r>
                      <a:endParaRPr lang="en-US" b="0" dirty="0"/>
                    </a:p>
                  </a:txBody>
                  <a:tcPr/>
                </a:tc>
                <a:tc>
                  <a:txBody>
                    <a:bodyPr/>
                    <a:lstStyle/>
                    <a:p>
                      <a:pPr algn="ctr"/>
                      <a:r>
                        <a:rPr lang="en-US" b="0" dirty="0" smtClean="0"/>
                        <a:t>5.4%</a:t>
                      </a:r>
                      <a:endParaRPr lang="en-US" b="0" dirty="0"/>
                    </a:p>
                  </a:txBody>
                  <a:tcPr/>
                </a:tc>
              </a:tr>
              <a:tr h="370840">
                <a:tc>
                  <a:txBody>
                    <a:bodyPr/>
                    <a:lstStyle/>
                    <a:p>
                      <a:r>
                        <a:rPr lang="en-US" b="0" dirty="0" smtClean="0"/>
                        <a:t>Percent</a:t>
                      </a:r>
                      <a:r>
                        <a:rPr lang="en-US" b="0" baseline="0" dirty="0" smtClean="0"/>
                        <a:t> Foreign </a:t>
                      </a:r>
                      <a:r>
                        <a:rPr lang="en-US" b="0" baseline="0" dirty="0" smtClean="0"/>
                        <a:t>Born, 2010-2014</a:t>
                      </a:r>
                      <a:endParaRPr lang="en-US" b="0" dirty="0"/>
                    </a:p>
                  </a:txBody>
                  <a:tcPr/>
                </a:tc>
                <a:tc>
                  <a:txBody>
                    <a:bodyPr/>
                    <a:lstStyle/>
                    <a:p>
                      <a:pPr algn="ctr"/>
                      <a:r>
                        <a:rPr lang="en-US" b="0" dirty="0" smtClean="0"/>
                        <a:t>16.5%</a:t>
                      </a:r>
                      <a:endParaRPr lang="en-US" b="0" dirty="0"/>
                    </a:p>
                  </a:txBody>
                  <a:tcPr/>
                </a:tc>
                <a:tc>
                  <a:txBody>
                    <a:bodyPr/>
                    <a:lstStyle/>
                    <a:p>
                      <a:pPr algn="ctr"/>
                      <a:r>
                        <a:rPr lang="en-US" b="0" dirty="0" smtClean="0"/>
                        <a:t>3.9%</a:t>
                      </a:r>
                      <a:endParaRPr lang="en-US" b="0" dirty="0"/>
                    </a:p>
                  </a:txBody>
                  <a:tcPr/>
                </a:tc>
                <a:tc>
                  <a:txBody>
                    <a:bodyPr/>
                    <a:lstStyle/>
                    <a:p>
                      <a:pPr algn="ctr"/>
                      <a:r>
                        <a:rPr lang="en-US" b="0" dirty="0" smtClean="0"/>
                        <a:t>13.1%</a:t>
                      </a:r>
                      <a:endParaRPr lang="en-US" b="0" dirty="0"/>
                    </a:p>
                  </a:txBody>
                  <a:tcPr/>
                </a:tc>
              </a:tr>
            </a:tbl>
          </a:graphicData>
        </a:graphic>
      </p:graphicFrame>
      <p:sp>
        <p:nvSpPr>
          <p:cNvPr id="5" name="TextBox 4"/>
          <p:cNvSpPr txBox="1"/>
          <p:nvPr/>
        </p:nvSpPr>
        <p:spPr>
          <a:xfrm>
            <a:off x="152400" y="6489543"/>
            <a:ext cx="2776722"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t>
            </a:r>
            <a:r>
              <a:rPr lang="en-US" sz="1100" dirty="0" err="1" smtClean="0">
                <a:solidFill>
                  <a:schemeClr val="tx1">
                    <a:lumMod val="50000"/>
                    <a:lumOff val="50000"/>
                  </a:schemeClr>
                </a:solidFill>
              </a:rPr>
              <a:t>QuickFacts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08413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0127"/>
            <a:ext cx="6858000" cy="990600"/>
          </a:xfrm>
        </p:spPr>
        <p:txBody>
          <a:bodyPr>
            <a:normAutofit/>
          </a:bodyPr>
          <a:lstStyle/>
          <a:p>
            <a:r>
              <a:rPr lang="en-US" sz="2800" dirty="0" smtClean="0"/>
              <a:t>Housing Characteristics, 2014</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7646159"/>
              </p:ext>
            </p:extLst>
          </p:nvPr>
        </p:nvGraphicFramePr>
        <p:xfrm>
          <a:off x="457200" y="1600200"/>
          <a:ext cx="8229600" cy="2763520"/>
        </p:xfrm>
        <a:graphic>
          <a:graphicData uri="http://schemas.openxmlformats.org/drawingml/2006/table">
            <a:tbl>
              <a:tblPr firstRow="1" firstCol="1" bandRow="1">
                <a:tableStyleId>{5C22544A-7EE6-4342-B048-85BDC9FD1C3A}</a:tableStyleId>
              </a:tblPr>
              <a:tblGrid>
                <a:gridCol w="3352800"/>
                <a:gridCol w="1600200"/>
                <a:gridCol w="1676400"/>
                <a:gridCol w="1600200"/>
              </a:tblGrid>
              <a:tr h="370840">
                <a:tc>
                  <a:txBody>
                    <a:bodyPr/>
                    <a:lstStyle/>
                    <a:p>
                      <a:endParaRPr lang="en-US" b="0" dirty="0"/>
                    </a:p>
                  </a:txBody>
                  <a:tcPr/>
                </a:tc>
                <a:tc>
                  <a:txBody>
                    <a:bodyPr/>
                    <a:lstStyle/>
                    <a:p>
                      <a:pPr algn="ctr"/>
                      <a:r>
                        <a:rPr lang="en-US" b="0" dirty="0" smtClean="0"/>
                        <a:t>Texas</a:t>
                      </a:r>
                      <a:endParaRPr lang="en-US" b="0" dirty="0"/>
                    </a:p>
                  </a:txBody>
                  <a:tcPr/>
                </a:tc>
                <a:tc>
                  <a:txBody>
                    <a:bodyPr/>
                    <a:lstStyle/>
                    <a:p>
                      <a:pPr algn="ctr"/>
                      <a:r>
                        <a:rPr lang="en-US" b="0" dirty="0" smtClean="0"/>
                        <a:t>Louisiana</a:t>
                      </a:r>
                      <a:endParaRPr lang="en-US" b="0" dirty="0"/>
                    </a:p>
                  </a:txBody>
                  <a:tcPr/>
                </a:tc>
                <a:tc>
                  <a:txBody>
                    <a:bodyPr/>
                    <a:lstStyle/>
                    <a:p>
                      <a:pPr algn="ctr"/>
                      <a:r>
                        <a:rPr lang="en-US" b="0" dirty="0" smtClean="0"/>
                        <a:t>U.S.</a:t>
                      </a:r>
                      <a:endParaRPr lang="en-US" b="0" dirty="0"/>
                    </a:p>
                  </a:txBody>
                  <a:tcPr/>
                </a:tc>
              </a:tr>
              <a:tr h="370840">
                <a:tc>
                  <a:txBody>
                    <a:bodyPr/>
                    <a:lstStyle/>
                    <a:p>
                      <a:r>
                        <a:rPr lang="en-US" b="0" dirty="0" smtClean="0"/>
                        <a:t>Housing</a:t>
                      </a:r>
                      <a:r>
                        <a:rPr lang="en-US" b="0" baseline="0" dirty="0" smtClean="0"/>
                        <a:t> Units, 2014</a:t>
                      </a:r>
                      <a:endParaRPr lang="en-US" b="0" dirty="0"/>
                    </a:p>
                  </a:txBody>
                  <a:tcPr/>
                </a:tc>
                <a:tc>
                  <a:txBody>
                    <a:bodyPr/>
                    <a:lstStyle/>
                    <a:p>
                      <a:pPr algn="ctr"/>
                      <a:r>
                        <a:rPr lang="en-US" b="0" dirty="0" smtClean="0"/>
                        <a:t>10,426,080</a:t>
                      </a:r>
                      <a:endParaRPr lang="en-US" b="0" dirty="0"/>
                    </a:p>
                  </a:txBody>
                  <a:tcPr/>
                </a:tc>
                <a:tc>
                  <a:txBody>
                    <a:bodyPr/>
                    <a:lstStyle/>
                    <a:p>
                      <a:pPr algn="ctr"/>
                      <a:r>
                        <a:rPr lang="en-US" b="0" dirty="0" smtClean="0"/>
                        <a:t>2,010,868</a:t>
                      </a:r>
                      <a:endParaRPr lang="en-US" b="0" dirty="0"/>
                    </a:p>
                  </a:txBody>
                  <a:tcPr/>
                </a:tc>
                <a:tc>
                  <a:txBody>
                    <a:bodyPr/>
                    <a:lstStyle/>
                    <a:p>
                      <a:pPr algn="ctr"/>
                      <a:r>
                        <a:rPr lang="en-US" b="0" dirty="0" smtClean="0"/>
                        <a:t>133,957,180</a:t>
                      </a:r>
                      <a:endParaRPr lang="en-US" b="0" dirty="0"/>
                    </a:p>
                  </a:txBody>
                  <a:tcPr/>
                </a:tc>
              </a:tr>
              <a:tr h="370840">
                <a:tc>
                  <a:txBody>
                    <a:bodyPr/>
                    <a:lstStyle/>
                    <a:p>
                      <a:r>
                        <a:rPr lang="en-US" b="0" dirty="0" smtClean="0"/>
                        <a:t>Percent</a:t>
                      </a:r>
                      <a:r>
                        <a:rPr lang="en-US" b="0" baseline="0" dirty="0" smtClean="0"/>
                        <a:t> </a:t>
                      </a:r>
                      <a:r>
                        <a:rPr lang="en-US" b="0" baseline="0" dirty="0" smtClean="0"/>
                        <a:t>Owner-Occupied, 2010-2014</a:t>
                      </a:r>
                      <a:endParaRPr lang="en-US" b="0" dirty="0"/>
                    </a:p>
                  </a:txBody>
                  <a:tcPr/>
                </a:tc>
                <a:tc>
                  <a:txBody>
                    <a:bodyPr/>
                    <a:lstStyle/>
                    <a:p>
                      <a:pPr algn="ctr"/>
                      <a:r>
                        <a:rPr lang="en-US" b="0" dirty="0" smtClean="0"/>
                        <a:t>62.7%</a:t>
                      </a:r>
                      <a:endParaRPr lang="en-US" b="0" dirty="0"/>
                    </a:p>
                  </a:txBody>
                  <a:tcPr/>
                </a:tc>
                <a:tc>
                  <a:txBody>
                    <a:bodyPr/>
                    <a:lstStyle/>
                    <a:p>
                      <a:pPr algn="ctr"/>
                      <a:r>
                        <a:rPr lang="en-US" b="0" dirty="0" smtClean="0"/>
                        <a:t>66.3%</a:t>
                      </a:r>
                      <a:endParaRPr lang="en-US" b="0" dirty="0"/>
                    </a:p>
                  </a:txBody>
                  <a:tcPr/>
                </a:tc>
                <a:tc>
                  <a:txBody>
                    <a:bodyPr/>
                    <a:lstStyle/>
                    <a:p>
                      <a:pPr algn="ctr"/>
                      <a:r>
                        <a:rPr lang="en-US" b="0" dirty="0" smtClean="0"/>
                        <a:t>64.4%</a:t>
                      </a:r>
                      <a:endParaRPr lang="en-US" b="0" dirty="0"/>
                    </a:p>
                  </a:txBody>
                  <a:tcPr/>
                </a:tc>
              </a:tr>
              <a:tr h="370840">
                <a:tc>
                  <a:txBody>
                    <a:bodyPr/>
                    <a:lstStyle/>
                    <a:p>
                      <a:r>
                        <a:rPr lang="en-US" b="0" dirty="0" smtClean="0"/>
                        <a:t>Median </a:t>
                      </a:r>
                      <a:r>
                        <a:rPr lang="en-US" b="0" dirty="0" smtClean="0"/>
                        <a:t>Value, 2010-2014</a:t>
                      </a:r>
                      <a:endParaRPr lang="en-US" b="0" dirty="0"/>
                    </a:p>
                  </a:txBody>
                  <a:tcPr/>
                </a:tc>
                <a:tc>
                  <a:txBody>
                    <a:bodyPr/>
                    <a:lstStyle/>
                    <a:p>
                      <a:pPr algn="ctr"/>
                      <a:r>
                        <a:rPr lang="en-US" b="0" dirty="0" smtClean="0"/>
                        <a:t>$131,4000</a:t>
                      </a:r>
                      <a:endParaRPr lang="en-US" b="0" dirty="0"/>
                    </a:p>
                  </a:txBody>
                  <a:tcPr/>
                </a:tc>
                <a:tc>
                  <a:txBody>
                    <a:bodyPr/>
                    <a:lstStyle/>
                    <a:p>
                      <a:pPr algn="ctr"/>
                      <a:r>
                        <a:rPr lang="en-US" b="0" dirty="0" smtClean="0"/>
                        <a:t>$140,400</a:t>
                      </a:r>
                      <a:endParaRPr lang="en-US" b="0" dirty="0"/>
                    </a:p>
                  </a:txBody>
                  <a:tcPr/>
                </a:tc>
                <a:tc>
                  <a:txBody>
                    <a:bodyPr/>
                    <a:lstStyle/>
                    <a:p>
                      <a:pPr algn="ctr"/>
                      <a:r>
                        <a:rPr lang="en-US" b="0" dirty="0" smtClean="0"/>
                        <a:t>$175,700</a:t>
                      </a:r>
                      <a:endParaRPr lang="en-US" b="0" dirty="0"/>
                    </a:p>
                  </a:txBody>
                  <a:tcPr/>
                </a:tc>
              </a:tr>
              <a:tr h="370840">
                <a:tc>
                  <a:txBody>
                    <a:bodyPr/>
                    <a:lstStyle/>
                    <a:p>
                      <a:r>
                        <a:rPr lang="en-US" b="0" dirty="0" smtClean="0"/>
                        <a:t>Median Monthly</a:t>
                      </a:r>
                      <a:r>
                        <a:rPr lang="en-US" b="0" baseline="0" dirty="0" smtClean="0"/>
                        <a:t> costs with </a:t>
                      </a:r>
                      <a:r>
                        <a:rPr lang="en-US" b="0" baseline="0" dirty="0" smtClean="0"/>
                        <a:t>mortgage, 2010-2014</a:t>
                      </a:r>
                      <a:endParaRPr lang="en-US" b="0" dirty="0"/>
                    </a:p>
                  </a:txBody>
                  <a:tcPr/>
                </a:tc>
                <a:tc>
                  <a:txBody>
                    <a:bodyPr/>
                    <a:lstStyle/>
                    <a:p>
                      <a:pPr algn="ctr"/>
                      <a:r>
                        <a:rPr lang="en-US" b="0" dirty="0" smtClean="0"/>
                        <a:t>$1443</a:t>
                      </a:r>
                      <a:endParaRPr lang="en-US" b="0" dirty="0"/>
                    </a:p>
                  </a:txBody>
                  <a:tcPr/>
                </a:tc>
                <a:tc>
                  <a:txBody>
                    <a:bodyPr/>
                    <a:lstStyle/>
                    <a:p>
                      <a:pPr algn="ctr"/>
                      <a:r>
                        <a:rPr lang="en-US" b="0" dirty="0" smtClean="0"/>
                        <a:t>$1207</a:t>
                      </a:r>
                      <a:endParaRPr lang="en-US" b="0" dirty="0"/>
                    </a:p>
                  </a:txBody>
                  <a:tcPr/>
                </a:tc>
                <a:tc>
                  <a:txBody>
                    <a:bodyPr/>
                    <a:lstStyle/>
                    <a:p>
                      <a:pPr algn="ctr"/>
                      <a:r>
                        <a:rPr lang="en-US" b="0" dirty="0" smtClean="0"/>
                        <a:t>$1522</a:t>
                      </a:r>
                      <a:endParaRPr lang="en-US" b="0" dirty="0"/>
                    </a:p>
                  </a:txBody>
                  <a:tcPr/>
                </a:tc>
              </a:tr>
              <a:tr h="370840">
                <a:tc>
                  <a:txBody>
                    <a:bodyPr/>
                    <a:lstStyle/>
                    <a:p>
                      <a:r>
                        <a:rPr lang="en-US" b="0" dirty="0" smtClean="0"/>
                        <a:t>Median Gross </a:t>
                      </a:r>
                      <a:r>
                        <a:rPr lang="en-US" b="0" dirty="0" smtClean="0"/>
                        <a:t>Rent, 2010-2014</a:t>
                      </a:r>
                      <a:endParaRPr lang="en-US" b="0" dirty="0"/>
                    </a:p>
                  </a:txBody>
                  <a:tcPr/>
                </a:tc>
                <a:tc>
                  <a:txBody>
                    <a:bodyPr/>
                    <a:lstStyle/>
                    <a:p>
                      <a:pPr algn="ctr"/>
                      <a:r>
                        <a:rPr lang="en-US" b="0" dirty="0" smtClean="0"/>
                        <a:t>$870</a:t>
                      </a:r>
                      <a:endParaRPr lang="en-US" b="0" dirty="0"/>
                    </a:p>
                  </a:txBody>
                  <a:tcPr/>
                </a:tc>
                <a:tc>
                  <a:txBody>
                    <a:bodyPr/>
                    <a:lstStyle/>
                    <a:p>
                      <a:pPr algn="ctr"/>
                      <a:r>
                        <a:rPr lang="en-US" b="0" dirty="0" smtClean="0"/>
                        <a:t>$786</a:t>
                      </a:r>
                      <a:endParaRPr lang="en-US" b="0" dirty="0"/>
                    </a:p>
                  </a:txBody>
                  <a:tcPr/>
                </a:tc>
                <a:tc>
                  <a:txBody>
                    <a:bodyPr/>
                    <a:lstStyle/>
                    <a:p>
                      <a:pPr algn="ctr"/>
                      <a:r>
                        <a:rPr lang="en-US" b="0" dirty="0" smtClean="0"/>
                        <a:t>$920</a:t>
                      </a:r>
                      <a:endParaRPr lang="en-US" b="0" dirty="0"/>
                    </a:p>
                  </a:txBody>
                  <a:tcPr/>
                </a:tc>
              </a:tr>
            </a:tbl>
          </a:graphicData>
        </a:graphic>
      </p:graphicFrame>
      <p:sp>
        <p:nvSpPr>
          <p:cNvPr id="5" name="TextBox 4"/>
          <p:cNvSpPr txBox="1"/>
          <p:nvPr/>
        </p:nvSpPr>
        <p:spPr>
          <a:xfrm>
            <a:off x="152400" y="6489543"/>
            <a:ext cx="285366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t>
            </a:r>
            <a:r>
              <a:rPr lang="en-US" sz="1100" dirty="0" err="1" smtClean="0">
                <a:solidFill>
                  <a:schemeClr val="tx1">
                    <a:lumMod val="50000"/>
                    <a:lumOff val="50000"/>
                  </a:schemeClr>
                </a:solidFill>
              </a:rPr>
              <a:t>QuickFacts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7238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Characteristics, 2014</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388663"/>
              </p:ext>
            </p:extLst>
          </p:nvPr>
        </p:nvGraphicFramePr>
        <p:xfrm>
          <a:off x="457200" y="1600200"/>
          <a:ext cx="8229600" cy="1854200"/>
        </p:xfrm>
        <a:graphic>
          <a:graphicData uri="http://schemas.openxmlformats.org/drawingml/2006/table">
            <a:tbl>
              <a:tblPr firstRow="1" firstCol="1" bandRow="1">
                <a:tableStyleId>{5C22544A-7EE6-4342-B048-85BDC9FD1C3A}</a:tableStyleId>
              </a:tblPr>
              <a:tblGrid>
                <a:gridCol w="3352800"/>
                <a:gridCol w="1447800"/>
                <a:gridCol w="1371600"/>
                <a:gridCol w="2057400"/>
              </a:tblGrid>
              <a:tr h="370840">
                <a:tc>
                  <a:txBody>
                    <a:bodyPr/>
                    <a:lstStyle/>
                    <a:p>
                      <a:endParaRPr lang="en-US" b="0" dirty="0"/>
                    </a:p>
                  </a:txBody>
                  <a:tcPr/>
                </a:tc>
                <a:tc>
                  <a:txBody>
                    <a:bodyPr/>
                    <a:lstStyle/>
                    <a:p>
                      <a:pPr algn="ctr"/>
                      <a:r>
                        <a:rPr lang="en-US" b="0" dirty="0" smtClean="0"/>
                        <a:t>Texas</a:t>
                      </a:r>
                      <a:endParaRPr lang="en-US" b="0" dirty="0"/>
                    </a:p>
                  </a:txBody>
                  <a:tcPr/>
                </a:tc>
                <a:tc>
                  <a:txBody>
                    <a:bodyPr/>
                    <a:lstStyle/>
                    <a:p>
                      <a:pPr algn="ctr"/>
                      <a:r>
                        <a:rPr lang="en-US" b="0" dirty="0" smtClean="0"/>
                        <a:t>Louisiana</a:t>
                      </a:r>
                      <a:endParaRPr lang="en-US" b="0" dirty="0"/>
                    </a:p>
                  </a:txBody>
                  <a:tcPr/>
                </a:tc>
                <a:tc>
                  <a:txBody>
                    <a:bodyPr/>
                    <a:lstStyle/>
                    <a:p>
                      <a:pPr algn="ctr"/>
                      <a:r>
                        <a:rPr lang="en-US" b="0" dirty="0" smtClean="0"/>
                        <a:t>U.S.</a:t>
                      </a:r>
                      <a:endParaRPr lang="en-US" b="0" dirty="0"/>
                    </a:p>
                  </a:txBody>
                  <a:tcPr/>
                </a:tc>
              </a:tr>
              <a:tr h="370840">
                <a:tc>
                  <a:txBody>
                    <a:bodyPr/>
                    <a:lstStyle/>
                    <a:p>
                      <a:r>
                        <a:rPr lang="en-US" b="0" dirty="0" smtClean="0"/>
                        <a:t>Percent High School graduates</a:t>
                      </a:r>
                      <a:endParaRPr lang="en-US" b="0" dirty="0"/>
                    </a:p>
                  </a:txBody>
                  <a:tcPr/>
                </a:tc>
                <a:tc>
                  <a:txBody>
                    <a:bodyPr/>
                    <a:lstStyle/>
                    <a:p>
                      <a:pPr algn="ctr"/>
                      <a:r>
                        <a:rPr lang="en-US" b="0" dirty="0" smtClean="0"/>
                        <a:t>81.6%</a:t>
                      </a:r>
                      <a:endParaRPr lang="en-US" b="0" dirty="0"/>
                    </a:p>
                  </a:txBody>
                  <a:tcPr/>
                </a:tc>
                <a:tc>
                  <a:txBody>
                    <a:bodyPr/>
                    <a:lstStyle/>
                    <a:p>
                      <a:pPr algn="ctr"/>
                      <a:r>
                        <a:rPr lang="en-US" b="0" dirty="0" smtClean="0"/>
                        <a:t>82.8%</a:t>
                      </a:r>
                      <a:endParaRPr lang="en-US" b="0" dirty="0"/>
                    </a:p>
                  </a:txBody>
                  <a:tcPr/>
                </a:tc>
                <a:tc>
                  <a:txBody>
                    <a:bodyPr/>
                    <a:lstStyle/>
                    <a:p>
                      <a:pPr algn="ctr"/>
                      <a:r>
                        <a:rPr lang="en-US" b="0" dirty="0" smtClean="0"/>
                        <a:t>86.3%</a:t>
                      </a:r>
                      <a:endParaRPr lang="en-US" b="0" dirty="0"/>
                    </a:p>
                  </a:txBody>
                  <a:tcPr/>
                </a:tc>
              </a:tr>
              <a:tr h="370840">
                <a:tc>
                  <a:txBody>
                    <a:bodyPr/>
                    <a:lstStyle/>
                    <a:p>
                      <a:r>
                        <a:rPr lang="en-US" b="0" dirty="0" smtClean="0"/>
                        <a:t>Percent College</a:t>
                      </a:r>
                      <a:r>
                        <a:rPr lang="en-US" b="0" baseline="0" dirty="0" smtClean="0"/>
                        <a:t> graduates</a:t>
                      </a:r>
                      <a:endParaRPr lang="en-US" b="0" dirty="0"/>
                    </a:p>
                  </a:txBody>
                  <a:tcPr/>
                </a:tc>
                <a:tc>
                  <a:txBody>
                    <a:bodyPr/>
                    <a:lstStyle/>
                    <a:p>
                      <a:pPr algn="ctr"/>
                      <a:r>
                        <a:rPr lang="en-US" b="0" dirty="0" smtClean="0"/>
                        <a:t>27.1%</a:t>
                      </a:r>
                      <a:endParaRPr lang="en-US" b="0" dirty="0"/>
                    </a:p>
                  </a:txBody>
                  <a:tcPr/>
                </a:tc>
                <a:tc>
                  <a:txBody>
                    <a:bodyPr/>
                    <a:lstStyle/>
                    <a:p>
                      <a:pPr algn="ctr"/>
                      <a:r>
                        <a:rPr lang="en-US" b="0" dirty="0" smtClean="0"/>
                        <a:t>22.1%</a:t>
                      </a:r>
                      <a:endParaRPr lang="en-US" b="0" dirty="0"/>
                    </a:p>
                  </a:txBody>
                  <a:tcPr/>
                </a:tc>
                <a:tc>
                  <a:txBody>
                    <a:bodyPr/>
                    <a:lstStyle/>
                    <a:p>
                      <a:pPr algn="ctr"/>
                      <a:r>
                        <a:rPr lang="en-US" b="0" dirty="0" smtClean="0"/>
                        <a:t>29.3%</a:t>
                      </a:r>
                      <a:endParaRPr lang="en-US" b="0" dirty="0"/>
                    </a:p>
                  </a:txBody>
                  <a:tcPr/>
                </a:tc>
              </a:tr>
              <a:tr h="370840">
                <a:tc>
                  <a:txBody>
                    <a:bodyPr/>
                    <a:lstStyle/>
                    <a:p>
                      <a:r>
                        <a:rPr lang="en-US" b="0" dirty="0" smtClean="0"/>
                        <a:t>Median </a:t>
                      </a:r>
                      <a:r>
                        <a:rPr lang="en-US" b="0" dirty="0" smtClean="0"/>
                        <a:t>Household </a:t>
                      </a:r>
                      <a:r>
                        <a:rPr lang="en-US" b="0" dirty="0" smtClean="0"/>
                        <a:t>Income</a:t>
                      </a:r>
                      <a:endParaRPr lang="en-US" b="0" dirty="0"/>
                    </a:p>
                  </a:txBody>
                  <a:tcPr/>
                </a:tc>
                <a:tc>
                  <a:txBody>
                    <a:bodyPr/>
                    <a:lstStyle/>
                    <a:p>
                      <a:pPr algn="ctr"/>
                      <a:r>
                        <a:rPr lang="en-US" b="0" dirty="0" smtClean="0"/>
                        <a:t>$52,576</a:t>
                      </a:r>
                      <a:endParaRPr lang="en-US" b="0" dirty="0"/>
                    </a:p>
                  </a:txBody>
                  <a:tcPr/>
                </a:tc>
                <a:tc>
                  <a:txBody>
                    <a:bodyPr/>
                    <a:lstStyle/>
                    <a:p>
                      <a:pPr algn="ctr"/>
                      <a:r>
                        <a:rPr lang="en-US" b="0" dirty="0" smtClean="0"/>
                        <a:t>$44,991</a:t>
                      </a:r>
                      <a:endParaRPr lang="en-US" b="0" dirty="0"/>
                    </a:p>
                  </a:txBody>
                  <a:tcPr/>
                </a:tc>
                <a:tc>
                  <a:txBody>
                    <a:bodyPr/>
                    <a:lstStyle/>
                    <a:p>
                      <a:pPr algn="ctr"/>
                      <a:r>
                        <a:rPr lang="en-US" b="0" dirty="0" smtClean="0"/>
                        <a:t>$53,482</a:t>
                      </a:r>
                      <a:endParaRPr lang="en-US" b="0" dirty="0"/>
                    </a:p>
                  </a:txBody>
                  <a:tcPr/>
                </a:tc>
              </a:tr>
              <a:tr h="370840">
                <a:tc>
                  <a:txBody>
                    <a:bodyPr/>
                    <a:lstStyle/>
                    <a:p>
                      <a:r>
                        <a:rPr lang="en-US" b="0" dirty="0" smtClean="0"/>
                        <a:t>Percent </a:t>
                      </a:r>
                      <a:r>
                        <a:rPr lang="en-US" b="0" dirty="0" smtClean="0"/>
                        <a:t>Persons </a:t>
                      </a:r>
                      <a:r>
                        <a:rPr lang="en-US" b="0" dirty="0" smtClean="0"/>
                        <a:t>in Poverty</a:t>
                      </a:r>
                      <a:endParaRPr lang="en-US" b="0" dirty="0"/>
                    </a:p>
                  </a:txBody>
                  <a:tcPr/>
                </a:tc>
                <a:tc>
                  <a:txBody>
                    <a:bodyPr/>
                    <a:lstStyle/>
                    <a:p>
                      <a:pPr algn="ctr"/>
                      <a:r>
                        <a:rPr lang="en-US" b="0" dirty="0" smtClean="0"/>
                        <a:t>17.2%</a:t>
                      </a:r>
                      <a:endParaRPr lang="en-US" b="0" dirty="0"/>
                    </a:p>
                  </a:txBody>
                  <a:tcPr/>
                </a:tc>
                <a:tc>
                  <a:txBody>
                    <a:bodyPr/>
                    <a:lstStyle/>
                    <a:p>
                      <a:pPr algn="ctr"/>
                      <a:r>
                        <a:rPr lang="en-US" b="0" dirty="0" smtClean="0"/>
                        <a:t>19.8%</a:t>
                      </a:r>
                      <a:endParaRPr lang="en-US" b="0" dirty="0"/>
                    </a:p>
                  </a:txBody>
                  <a:tcPr/>
                </a:tc>
                <a:tc>
                  <a:txBody>
                    <a:bodyPr/>
                    <a:lstStyle/>
                    <a:p>
                      <a:pPr algn="ctr"/>
                      <a:r>
                        <a:rPr lang="en-US" b="0" dirty="0" smtClean="0"/>
                        <a:t>14.8%</a:t>
                      </a:r>
                      <a:endParaRPr lang="en-US" b="0" dirty="0"/>
                    </a:p>
                  </a:txBody>
                  <a:tcPr/>
                </a:tc>
              </a:tr>
            </a:tbl>
          </a:graphicData>
        </a:graphic>
      </p:graphicFrame>
      <p:sp>
        <p:nvSpPr>
          <p:cNvPr id="5" name="TextBox 4"/>
          <p:cNvSpPr txBox="1"/>
          <p:nvPr/>
        </p:nvSpPr>
        <p:spPr>
          <a:xfrm>
            <a:off x="152400" y="6489543"/>
            <a:ext cx="2776722"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t>
            </a:r>
            <a:r>
              <a:rPr lang="en-US" sz="1100" dirty="0" err="1" smtClean="0">
                <a:solidFill>
                  <a:schemeClr val="tx1">
                    <a:lumMod val="50000"/>
                    <a:lumOff val="50000"/>
                  </a:schemeClr>
                </a:solidFill>
              </a:rPr>
              <a:t>QuickFacts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02747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Permits, 2004-2014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06138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6489543"/>
            <a:ext cx="4469493"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t>
            </a:r>
            <a:r>
              <a:rPr lang="en-US" sz="1100" dirty="0" smtClean="0">
                <a:solidFill>
                  <a:schemeClr val="tx1">
                    <a:lumMod val="50000"/>
                    <a:lumOff val="50000"/>
                  </a:schemeClr>
                </a:solidFill>
              </a:rPr>
              <a:t>Building Permits Survey, 2004 to 2014</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76524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Single-Family Unit Building Permits, 2004-2014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3416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6489543"/>
            <a:ext cx="4469493"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t>
            </a:r>
            <a:r>
              <a:rPr lang="en-US" sz="1100" dirty="0" smtClean="0">
                <a:solidFill>
                  <a:schemeClr val="tx1">
                    <a:lumMod val="50000"/>
                    <a:lumOff val="50000"/>
                  </a:schemeClr>
                </a:solidFill>
              </a:rPr>
              <a:t>Building Permits Survey, 2004 to 2014</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66144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5486400"/>
            <a:ext cx="5334000" cy="523220"/>
          </a:xfrm>
          <a:prstGeom prst="rect">
            <a:avLst/>
          </a:prstGeom>
          <a:noFill/>
        </p:spPr>
        <p:txBody>
          <a:bodyPr wrap="square" rtlCol="0">
            <a:spAutoFit/>
          </a:bodyPr>
          <a:lstStyle/>
          <a:p>
            <a:pPr algn="r"/>
            <a:r>
              <a:rPr lang="en-US" sz="2800" dirty="0" smtClean="0">
                <a:solidFill>
                  <a:srgbClr val="1B1E7A"/>
                </a:solidFill>
              </a:rPr>
              <a:t>Population Projections</a:t>
            </a:r>
            <a:endParaRPr lang="en-US" sz="2800" dirty="0">
              <a:solidFill>
                <a:srgbClr val="1B1E7A"/>
              </a:solidFill>
            </a:endParaRPr>
          </a:p>
        </p:txBody>
      </p:sp>
    </p:spTree>
    <p:extLst>
      <p:ext uri="{BB962C8B-B14F-4D97-AF65-F5344CB8AC3E}">
        <p14:creationId xmlns:p14="http://schemas.microsoft.com/office/powerpoint/2010/main" val="239189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29</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11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59691688"/>
              </p:ext>
            </p:extLst>
          </p:nvPr>
        </p:nvGraphicFramePr>
        <p:xfrm>
          <a:off x="304800" y="143271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a:t>
            </a:fld>
            <a:endParaRPr lang="en-US" dirty="0"/>
          </a:p>
        </p:txBody>
      </p:sp>
      <p:sp>
        <p:nvSpPr>
          <p:cNvPr id="8" name="Rectangle 7"/>
          <p:cNvSpPr/>
          <p:nvPr/>
        </p:nvSpPr>
        <p:spPr>
          <a:xfrm>
            <a:off x="0" y="6172200"/>
            <a:ext cx="9144000" cy="430887"/>
          </a:xfrm>
          <a:prstGeom prst="rect">
            <a:avLst/>
          </a:prstGeom>
        </p:spPr>
        <p:txBody>
          <a:bodyPr wrap="square">
            <a:spAutoFit/>
          </a:bodyPr>
          <a:lstStyle/>
          <a:p>
            <a:pPr marL="0" indent="0">
              <a:buFont typeface="Arial" charset="0"/>
              <a:buNone/>
            </a:pPr>
            <a:r>
              <a:rPr lang="en-US" sz="1100" dirty="0" smtClean="0">
                <a:solidFill>
                  <a:schemeClr val="bg1">
                    <a:lumMod val="50000"/>
                  </a:schemeClr>
                </a:solidFill>
                <a:latin typeface="Arial" pitchFamily="34" charset="0"/>
                <a:cs typeface="Arial" pitchFamily="34" charset="0"/>
              </a:rPr>
              <a:t>All </a:t>
            </a:r>
            <a:r>
              <a:rPr lang="en-US" sz="1100" dirty="0">
                <a:solidFill>
                  <a:schemeClr val="bg1">
                    <a:lumMod val="50000"/>
                  </a:schemeClr>
                </a:solidFill>
                <a:latin typeface="Arial" pitchFamily="34" charset="0"/>
                <a:cs typeface="Arial" pitchFamily="34" charset="0"/>
              </a:rPr>
              <a:t>values for the decennial dates are for April 1</a:t>
            </a:r>
            <a:r>
              <a:rPr lang="en-US" sz="1100" baseline="30000" dirty="0">
                <a:solidFill>
                  <a:schemeClr val="bg1">
                    <a:lumMod val="50000"/>
                  </a:schemeClr>
                </a:solidFill>
                <a:latin typeface="Arial" pitchFamily="34" charset="0"/>
                <a:cs typeface="Arial" pitchFamily="34" charset="0"/>
              </a:rPr>
              <a:t>st</a:t>
            </a:r>
            <a:r>
              <a:rPr lang="en-US" sz="1100" dirty="0">
                <a:solidFill>
                  <a:schemeClr val="bg1">
                    <a:lumMod val="50000"/>
                  </a:schemeClr>
                </a:solidFill>
                <a:latin typeface="Arial" pitchFamily="34" charset="0"/>
                <a:cs typeface="Arial" pitchFamily="34" charset="0"/>
              </a:rPr>
              <a:t> of the indicated census year.  Values for </a:t>
            </a:r>
            <a:r>
              <a:rPr lang="en-US" sz="1100" dirty="0" smtClean="0">
                <a:solidFill>
                  <a:schemeClr val="bg1">
                    <a:lumMod val="50000"/>
                  </a:schemeClr>
                </a:solidFill>
                <a:latin typeface="Arial" pitchFamily="34" charset="0"/>
                <a:cs typeface="Arial" pitchFamily="34" charset="0"/>
              </a:rPr>
              <a:t>2012-2015 </a:t>
            </a:r>
            <a:r>
              <a:rPr lang="en-US" sz="1100" dirty="0">
                <a:solidFill>
                  <a:schemeClr val="bg1">
                    <a:lumMod val="50000"/>
                  </a:schemeClr>
                </a:solidFill>
                <a:latin typeface="Arial" pitchFamily="34" charset="0"/>
                <a:cs typeface="Arial" pitchFamily="34" charset="0"/>
              </a:rPr>
              <a:t>are for July 1 as estimated by the U.S. Census Bureau. </a:t>
            </a:r>
          </a:p>
        </p:txBody>
      </p:sp>
      <p:sp>
        <p:nvSpPr>
          <p:cNvPr id="9" name="Rectangle 2"/>
          <p:cNvSpPr txBox="1">
            <a:spLocks noGrp="1" noChangeArrowheads="1"/>
          </p:cNvSpPr>
          <p:nvPr>
            <p:ph type="title"/>
          </p:nvPr>
        </p:nvSpPr>
        <p:spPr>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Numeric Change in Texas, 1950-2015</a:t>
            </a:r>
          </a:p>
        </p:txBody>
      </p:sp>
      <p:sp>
        <p:nvSpPr>
          <p:cNvPr id="11" name="Rectangle 10"/>
          <p:cNvSpPr/>
          <p:nvPr/>
        </p:nvSpPr>
        <p:spPr>
          <a:xfrm>
            <a:off x="0" y="6538914"/>
            <a:ext cx="6019800" cy="261610"/>
          </a:xfrm>
          <a:prstGeom prst="rect">
            <a:avLst/>
          </a:prstGeom>
        </p:spPr>
        <p:txBody>
          <a:bodyPr wrap="square">
            <a:spAutoFit/>
          </a:bodyPr>
          <a:lstStyle/>
          <a:p>
            <a:pPr marL="914400" indent="-914400"/>
            <a:r>
              <a:rPr lang="en-US" sz="1100" dirty="0">
                <a:solidFill>
                  <a:schemeClr val="bg1">
                    <a:lumMod val="50000"/>
                  </a:schemeClr>
                </a:solidFill>
                <a:latin typeface="Arial" pitchFamily="34" charset="0"/>
                <a:cs typeface="Arial" pitchFamily="34" charset="0"/>
              </a:rPr>
              <a:t>Source: U.S. Census Bureau, Census Counts and Population Estimates</a:t>
            </a:r>
          </a:p>
        </p:txBody>
      </p:sp>
      <p:sp>
        <p:nvSpPr>
          <p:cNvPr id="2" name="Oval 1"/>
          <p:cNvSpPr/>
          <p:nvPr/>
        </p:nvSpPr>
        <p:spPr>
          <a:xfrm>
            <a:off x="2743200" y="4604624"/>
            <a:ext cx="533400" cy="15675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38600" y="4604624"/>
            <a:ext cx="533400" cy="15675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648200" y="4604624"/>
            <a:ext cx="609600" cy="15675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4712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2800" kern="0" dirty="0"/>
              <a:t>Projected Racial and Ethnic Percent, Texas, </a:t>
            </a:r>
            <a:r>
              <a:rPr lang="en-US" sz="2800" kern="0" dirty="0" smtClean="0"/>
              <a:t>2010-2050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06778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30</a:t>
            </a:fld>
            <a:endParaRPr lang="en-US" dirty="0"/>
          </a:p>
        </p:txBody>
      </p:sp>
      <p:sp>
        <p:nvSpPr>
          <p:cNvPr id="7" name="TextBox 6"/>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2000-2010 Migration Scenario </a:t>
            </a:r>
          </a:p>
        </p:txBody>
      </p:sp>
    </p:spTree>
    <p:extLst>
      <p:ext uri="{BB962C8B-B14F-4D97-AF65-F5344CB8AC3E}">
        <p14:creationId xmlns:p14="http://schemas.microsoft.com/office/powerpoint/2010/main" val="3333330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29902" y="1600200"/>
            <a:ext cx="4587998" cy="43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228600" y="4792397"/>
            <a:ext cx="1828800" cy="171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03" t="22500" r="5205" b="22179"/>
          <a:stretch/>
        </p:blipFill>
        <p:spPr bwMode="auto">
          <a:xfrm>
            <a:off x="4453250" y="1600200"/>
            <a:ext cx="46721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36931" r="24777"/>
          <a:stretch/>
        </p:blipFill>
        <p:spPr bwMode="auto">
          <a:xfrm>
            <a:off x="4813689" y="5002074"/>
            <a:ext cx="1510911" cy="147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36</a:t>
            </a:r>
            <a:endParaRPr lang="en-US" dirty="0"/>
          </a:p>
        </p:txBody>
      </p:sp>
    </p:spTree>
    <p:extLst>
      <p:ext uri="{BB962C8B-B14F-4D97-AF65-F5344CB8AC3E}">
        <p14:creationId xmlns:p14="http://schemas.microsoft.com/office/powerpoint/2010/main" val="1241444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533400" y="1524794"/>
            <a:ext cx="8229600" cy="4525963"/>
          </a:xfrm>
        </p:spPr>
        <p:txBody>
          <a:bodyPr>
            <a:normAutofit/>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936-3542</a:t>
            </a:r>
          </a:p>
          <a:p>
            <a:pPr lvl="1" eaLnBrk="1" hangingPunct="1">
              <a:buNone/>
            </a:pPr>
            <a:r>
              <a:rPr lang="en-US" dirty="0" smtClean="0"/>
              <a:t>Email: </a:t>
            </a:r>
            <a:r>
              <a:rPr lang="en-US" dirty="0" smtClean="0">
                <a:hlinkClick r:id="rId3"/>
              </a:rPr>
              <a:t>Lila.Valencia@osd.state.tx.us</a:t>
            </a:r>
            <a:r>
              <a:rPr lang="en-US" dirty="0" smtClean="0"/>
              <a:t> </a:t>
            </a:r>
          </a:p>
          <a:p>
            <a:pPr lvl="1">
              <a:buNone/>
            </a:pPr>
            <a:r>
              <a:rPr lang="en-US" dirty="0" smtClean="0"/>
              <a:t>Internet: </a:t>
            </a:r>
            <a:r>
              <a:rPr lang="en-US" dirty="0" smtClean="0">
                <a:hlinkClick r:id="rId4"/>
              </a:rPr>
              <a:t>www.osd.texas.gov</a:t>
            </a:r>
            <a:r>
              <a:rPr lang="en-US" dirty="0" smtClean="0"/>
              <a:t>   </a:t>
            </a:r>
          </a:p>
          <a:p>
            <a:pPr lvl="1">
              <a:buNone/>
            </a:pPr>
            <a:r>
              <a:rPr lang="en-US" dirty="0" smtClean="0"/>
              <a:t>Twitter: @TexasDemography</a:t>
            </a:r>
          </a:p>
          <a:p>
            <a:pPr lvl="1">
              <a:buNone/>
            </a:pPr>
            <a:r>
              <a:rPr lang="en-US" dirty="0"/>
              <a:t>Facebook: </a:t>
            </a:r>
            <a:r>
              <a:rPr lang="en-US" dirty="0" smtClean="0"/>
              <a:t>Texas State Demographer – Lloyd Potter</a:t>
            </a:r>
          </a:p>
          <a:p>
            <a:pPr lvl="1">
              <a:buNone/>
            </a:pPr>
            <a:endParaRPr lang="en-US" dirty="0" smtClean="0"/>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32</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578815" y="2133600"/>
            <a:ext cx="4464940" cy="769441"/>
          </a:xfrm>
          <a:prstGeom prst="rect">
            <a:avLst/>
          </a:prstGeom>
        </p:spPr>
        <p:txBody>
          <a:bodyPr wrap="none">
            <a:spAutoFit/>
          </a:bodyPr>
          <a:lstStyle/>
          <a:p>
            <a:pPr eaLnBrk="1" hangingPunct="1">
              <a:buNone/>
            </a:pPr>
            <a:r>
              <a:rPr lang="en-US" sz="4400" dirty="0" smtClean="0">
                <a:solidFill>
                  <a:srgbClr val="1B1E7A"/>
                </a:solidFill>
                <a:latin typeface="+mj-lt"/>
              </a:rPr>
              <a:t>Lila Valencia, Ph.D.</a:t>
            </a:r>
          </a:p>
        </p:txBody>
      </p:sp>
    </p:spTree>
    <p:extLst>
      <p:ext uri="{BB962C8B-B14F-4D97-AF65-F5344CB8AC3E}">
        <p14:creationId xmlns:p14="http://schemas.microsoft.com/office/powerpoint/2010/main" val="3144901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22564" y="1347045"/>
            <a:ext cx="2368739" cy="2464426"/>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152925" y="1301764"/>
            <a:ext cx="2419075" cy="2516797"/>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435754" y="1301733"/>
            <a:ext cx="2422246" cy="2520097"/>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6729718" y="1301812"/>
            <a:ext cx="2414282" cy="2511810"/>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34579" y="3811471"/>
            <a:ext cx="2397341" cy="2494185"/>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2302004" y="3811471"/>
            <a:ext cx="2422396" cy="2520252"/>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4572000" y="3818561"/>
            <a:ext cx="2434378" cy="2532717"/>
          </a:xfrm>
          <a:prstGeom prst="rect">
            <a:avLst/>
          </a:prstGeom>
          <a:ln>
            <a:noFill/>
          </a:ln>
        </p:spPr>
      </p:pic>
      <p:sp>
        <p:nvSpPr>
          <p:cNvPr id="18" name="TextBox 17"/>
          <p:cNvSpPr txBox="1"/>
          <p:nvPr/>
        </p:nvSpPr>
        <p:spPr>
          <a:xfrm>
            <a:off x="1219200" y="1347044"/>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429000" y="134704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5742829" y="135142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028829" y="135337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1343685"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3736846"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6022081" y="39639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7010400" y="4819544"/>
            <a:ext cx="2152174" cy="1505056"/>
            <a:chOff x="1943099" y="3277608"/>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8"/>
              <a:ext cx="2114551" cy="1503708"/>
            </a:xfrm>
            <a:prstGeom prst="rect">
              <a:avLst/>
            </a:prstGeom>
          </p:spPr>
        </p:pic>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350597"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decennial censuses </a:t>
            </a:r>
            <a:endParaRPr lang="en-US" sz="1100" dirty="0">
              <a:solidFill>
                <a:schemeClr val="tx1">
                  <a:lumMod val="50000"/>
                  <a:lumOff val="50000"/>
                </a:schemeClr>
              </a:solidFill>
            </a:endParaRPr>
          </a:p>
        </p:txBody>
      </p:sp>
      <p:sp>
        <p:nvSpPr>
          <p:cNvPr id="2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a:t>
            </a:r>
          </a:p>
        </p:txBody>
      </p:sp>
    </p:spTree>
    <p:extLst>
      <p:ext uri="{BB962C8B-B14F-4D97-AF65-F5344CB8AC3E}">
        <p14:creationId xmlns:p14="http://schemas.microsoft.com/office/powerpoint/2010/main" val="32660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981201" y="1143000"/>
            <a:ext cx="6019800"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4267515"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1077751" y="1605294"/>
            <a:ext cx="2198849" cy="1518906"/>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4</a:t>
            </a:r>
            <a:endParaRPr lang="en-US" dirty="0"/>
          </a:p>
        </p:txBody>
      </p:sp>
    </p:spTree>
    <p:extLst>
      <p:ext uri="{BB962C8B-B14F-4D97-AF65-F5344CB8AC3E}">
        <p14:creationId xmlns:p14="http://schemas.microsoft.com/office/powerpoint/2010/main" val="42469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152400"/>
            <a:ext cx="7539616" cy="990600"/>
          </a:xfrm>
        </p:spPr>
        <p:txBody>
          <a:bodyPr>
            <a:noAutofit/>
          </a:bodyPr>
          <a:lstStyle/>
          <a:p>
            <a:r>
              <a:rPr lang="en-US" sz="2800" dirty="0" smtClean="0"/>
              <a:t>Estimated Percent Change of the Total Population by County, Texas,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90" t="15556" r="18233" b="12221"/>
          <a:stretch/>
        </p:blipFill>
        <p:spPr>
          <a:xfrm>
            <a:off x="1676400" y="1227551"/>
            <a:ext cx="5943600" cy="5292247"/>
          </a:xfrm>
          <a:prstGeom prst="rect">
            <a:avLst/>
          </a:prstGeom>
        </p:spPr>
      </p:pic>
    </p:spTree>
    <p:extLst>
      <p:ext uri="{BB962C8B-B14F-4D97-AF65-F5344CB8AC3E}">
        <p14:creationId xmlns:p14="http://schemas.microsoft.com/office/powerpoint/2010/main" val="81601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0"/>
            <a:ext cx="6705600" cy="954107"/>
          </a:xfrm>
          <a:prstGeom prst="rect">
            <a:avLst/>
          </a:prstGeom>
        </p:spPr>
        <p:txBody>
          <a:bodyPr wrap="square">
            <a:spAutoFit/>
          </a:bodyPr>
          <a:lstStyle/>
          <a:p>
            <a:pPr algn="ctr"/>
            <a:r>
              <a:rPr lang="en-US" sz="2800" dirty="0" smtClean="0">
                <a:solidFill>
                  <a:srgbClr val="191C6F"/>
                </a:solidFill>
                <a:latin typeface="+mj-lt"/>
              </a:rPr>
              <a:t>Top Counties for Percent Growth* in </a:t>
            </a:r>
            <a:r>
              <a:rPr lang="en-US" sz="2800" dirty="0">
                <a:solidFill>
                  <a:srgbClr val="191C6F"/>
                </a:solidFill>
                <a:latin typeface="+mj-lt"/>
              </a:rPr>
              <a:t>Texas, </a:t>
            </a:r>
            <a:r>
              <a:rPr lang="en-US" sz="2800" dirty="0" smtClean="0">
                <a:solidFill>
                  <a:srgbClr val="191C6F"/>
                </a:solidFill>
                <a:latin typeface="+mj-lt"/>
              </a:rPr>
              <a:t>2014-2015</a:t>
            </a:r>
            <a:endParaRPr lang="en-US" sz="2800" dirty="0">
              <a:solidFill>
                <a:srgbClr val="191C6F"/>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47925610"/>
              </p:ext>
            </p:extLst>
          </p:nvPr>
        </p:nvGraphicFramePr>
        <p:xfrm>
          <a:off x="685800" y="1219198"/>
          <a:ext cx="8000999" cy="5069062"/>
        </p:xfrm>
        <a:graphic>
          <a:graphicData uri="http://schemas.openxmlformats.org/drawingml/2006/table">
            <a:tbl>
              <a:tblPr firstRow="1" firstCol="1" bandRow="1">
                <a:tableStyleId>{5C22544A-7EE6-4342-B048-85BDC9FD1C3A}</a:tableStyleId>
              </a:tblPr>
              <a:tblGrid>
                <a:gridCol w="1905000"/>
                <a:gridCol w="838200"/>
                <a:gridCol w="1905000"/>
                <a:gridCol w="1494664"/>
                <a:gridCol w="1858135"/>
              </a:tblGrid>
              <a:tr h="609602">
                <a:tc>
                  <a:txBody>
                    <a:bodyPr/>
                    <a:lstStyle/>
                    <a:p>
                      <a:pP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solidFill>
                            <a:schemeClr val="bg1"/>
                          </a:solidFill>
                          <a:effectLst/>
                        </a:rPr>
                        <a:t>2014-2015 </a:t>
                      </a:r>
                      <a:r>
                        <a:rPr lang="en-US" sz="1600" b="0" dirty="0">
                          <a:solidFill>
                            <a:schemeClr val="bg1"/>
                          </a:solidFill>
                          <a:effectLst/>
                        </a:rPr>
                        <a:t>Percent </a:t>
                      </a:r>
                      <a:r>
                        <a:rPr lang="en-US" sz="1600" b="0" dirty="0" smtClean="0">
                          <a:solidFill>
                            <a:schemeClr val="bg1"/>
                          </a:solidFill>
                          <a:effectLst/>
                        </a:rPr>
                        <a:t>Population </a:t>
                      </a:r>
                      <a:r>
                        <a:rPr lang="en-US" sz="1600" b="0" dirty="0">
                          <a:solidFill>
                            <a:schemeClr val="bg1"/>
                          </a:solidFill>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a:t>
                      </a:r>
                      <a:r>
                        <a:rPr lang="en-US" sz="1600" b="0" dirty="0" smtClean="0">
                          <a:solidFill>
                            <a:schemeClr val="bg1"/>
                          </a:solidFill>
                          <a:effectLst/>
                        </a:rPr>
                        <a:t>Change</a:t>
                      </a:r>
                      <a:r>
                        <a:rPr lang="en-US" sz="1600" b="0" baseline="0" dirty="0" smtClean="0">
                          <a:solidFill>
                            <a:schemeClr val="bg1"/>
                          </a:solidFill>
                          <a:effectLst/>
                        </a:rPr>
                        <a:t> </a:t>
                      </a:r>
                      <a:r>
                        <a:rPr lang="en-US" sz="1600" b="0" dirty="0" smtClean="0">
                          <a:solidFill>
                            <a:schemeClr val="bg1"/>
                          </a:solidFill>
                          <a:effectLst/>
                        </a:rPr>
                        <a:t>from </a:t>
                      </a:r>
                      <a:r>
                        <a:rPr lang="en-US" sz="1600" b="0" dirty="0">
                          <a:solidFill>
                            <a:schemeClr val="bg1"/>
                          </a:solidFill>
                          <a:effectLst/>
                        </a:rPr>
                        <a:t>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of </a:t>
                      </a:r>
                      <a:r>
                        <a:rPr lang="en-US" sz="1600" b="0" dirty="0" smtClean="0">
                          <a:solidFill>
                            <a:schemeClr val="bg1"/>
                          </a:solidFill>
                          <a:effectLst/>
                        </a:rPr>
                        <a:t>Migration </a:t>
                      </a:r>
                      <a:r>
                        <a:rPr lang="en-US" sz="1600" b="0" dirty="0">
                          <a:solidFill>
                            <a:schemeClr val="bg1"/>
                          </a:solidFill>
                          <a:effectLst/>
                        </a:rPr>
                        <a:t>that is </a:t>
                      </a:r>
                      <a:r>
                        <a:rPr lang="en-US" sz="1600" b="0" dirty="0" smtClean="0">
                          <a:solidFill>
                            <a:schemeClr val="bg1"/>
                          </a:solidFill>
                          <a:effectLst/>
                        </a:rPr>
                        <a:t>International</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a:effectLst/>
                        </a:rPr>
                        <a:t>Hays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5.2%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86.4%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Comal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90.5%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Kendall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102.9%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Gaines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Waller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14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Andrews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Rockwall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Ector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Midland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Kaufman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Bastrop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372">
                <a:tc gridSpan="5">
                  <a:txBody>
                    <a:bodyPr/>
                    <a:lstStyle/>
                    <a:p>
                      <a:pPr marL="0" marR="0">
                        <a:lnSpc>
                          <a:spcPct val="107000"/>
                        </a:lnSpc>
                        <a:spcBef>
                          <a:spcPts val="0"/>
                        </a:spcBef>
                        <a:spcAft>
                          <a:spcPts val="0"/>
                        </a:spcAft>
                      </a:pPr>
                      <a:r>
                        <a:rPr lang="en-US" sz="1000" b="0" dirty="0" smtClean="0">
                          <a:effectLst/>
                          <a:latin typeface="+mn-lt"/>
                          <a:ea typeface="+mn-ea"/>
                          <a:cs typeface="+mn-cs"/>
                        </a:rPr>
                        <a:t>*Among</a:t>
                      </a:r>
                      <a:r>
                        <a:rPr lang="en-US" sz="1000" b="0" baseline="0" dirty="0" smtClean="0">
                          <a:effectLst/>
                          <a:latin typeface="+mn-lt"/>
                          <a:ea typeface="+mn-ea"/>
                          <a:cs typeface="+mn-cs"/>
                        </a:rPr>
                        <a:t> counties with 10,000 or more population in 2014</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8</a:t>
            </a:r>
            <a:endParaRPr lang="en-US" dirty="0"/>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343238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9471500"/>
              </p:ext>
            </p:extLst>
          </p:nvPr>
        </p:nvGraphicFramePr>
        <p:xfrm>
          <a:off x="533400" y="1490289"/>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a:t>
                      </a:r>
                      <a:r>
                        <a:rPr lang="en-US" sz="1600" b="0" dirty="0">
                          <a:effectLst/>
                        </a:rPr>
                        <a:t>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of </a:t>
                      </a:r>
                      <a:r>
                        <a:rPr lang="en-US" sz="1600" b="0" dirty="0" smtClean="0">
                          <a:effectLst/>
                        </a:rPr>
                        <a:t>Migration </a:t>
                      </a:r>
                      <a:r>
                        <a:rPr lang="en-US" sz="1600" b="0" dirty="0">
                          <a:effectLst/>
                        </a:rPr>
                        <a:t>that is international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Harris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90,451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Bexar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37,479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Tarrant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36,152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47.6%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37.5%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Dallas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 </a:t>
                      </a:r>
                      <a:r>
                        <a:rPr lang="en-US" sz="1600" dirty="0">
                          <a:solidFill>
                            <a:schemeClr val="tx2"/>
                          </a:solidFill>
                          <a:effectLst/>
                        </a:rPr>
                        <a:t>  </a:t>
                      </a:r>
                      <a:r>
                        <a:rPr lang="en-US" sz="1600" dirty="0" smtClean="0">
                          <a:solidFill>
                            <a:schemeClr val="tx2"/>
                          </a:solidFill>
                          <a:effectLst/>
                        </a:rPr>
                        <a:t>33,760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67.0%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122.3%*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29,437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28,075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25,820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Travis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25,562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42.3%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57.7%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39.8%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19,086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a:solidFill>
                            <a:schemeClr val="tx2"/>
                          </a:solidFill>
                          <a:effectLst/>
                        </a:rPr>
                        <a:t> </a:t>
                      </a:r>
                      <a:r>
                        <a:rPr lang="en-US" sz="1600" smtClean="0">
                          <a:solidFill>
                            <a:schemeClr val="tx2"/>
                          </a:solidFill>
                          <a:effectLst/>
                        </a:rPr>
                        <a:t>18,505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b="0" dirty="0">
                          <a:effectLst/>
                        </a:rPr>
                        <a:t>*Dallas had net out domestic migration over this period.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457200" marR="0" lvl="1">
                        <a:lnSpc>
                          <a:spcPct val="107000"/>
                        </a:lnSpc>
                        <a:spcBef>
                          <a:spcPts val="0"/>
                        </a:spcBef>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752600" y="76200"/>
            <a:ext cx="6324600" cy="954107"/>
          </a:xfrm>
          <a:prstGeom prst="rect">
            <a:avLst/>
          </a:prstGeom>
        </p:spPr>
        <p:txBody>
          <a:bodyPr wrap="square">
            <a:spAutoFit/>
          </a:bodyPr>
          <a:lstStyle/>
          <a:p>
            <a:pPr algn="ctr"/>
            <a:r>
              <a:rPr lang="en-US" sz="2800" dirty="0" smtClean="0">
                <a:solidFill>
                  <a:srgbClr val="191C6F"/>
                </a:solidFill>
                <a:latin typeface="+mj-lt"/>
              </a:rPr>
              <a:t>Top Counties for Numeric Growth in </a:t>
            </a:r>
            <a:r>
              <a:rPr lang="en-US" sz="2800" dirty="0">
                <a:solidFill>
                  <a:srgbClr val="191C6F"/>
                </a:solidFill>
                <a:latin typeface="+mj-lt"/>
              </a:rPr>
              <a:t>Texas, </a:t>
            </a:r>
            <a:r>
              <a:rPr lang="en-US" sz="2800" dirty="0" smtClean="0">
                <a:solidFill>
                  <a:srgbClr val="191C6F"/>
                </a:solidFill>
                <a:latin typeface="+mj-lt"/>
              </a:rPr>
              <a:t>2014-2015</a:t>
            </a:r>
            <a:endParaRPr lang="en-US" sz="2800" dirty="0">
              <a:solidFill>
                <a:srgbClr val="191C6F"/>
              </a:solidFill>
              <a:latin typeface="+mj-lt"/>
            </a:endParaRPr>
          </a:p>
        </p:txBody>
      </p:sp>
      <p:sp>
        <p:nvSpPr>
          <p:cNvPr id="5"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9</a:t>
            </a:r>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297600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752600" y="228600"/>
            <a:ext cx="71628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t>Components of Population Change by Percent in Texas, 1950-2010</a:t>
            </a:r>
            <a:endParaRPr lang="en-US" sz="2800" dirty="0"/>
          </a:p>
        </p:txBody>
      </p:sp>
      <p:sp>
        <p:nvSpPr>
          <p:cNvPr id="6" name="Rectangle 5"/>
          <p:cNvSpPr/>
          <p:nvPr/>
        </p:nvSpPr>
        <p:spPr>
          <a:xfrm>
            <a:off x="76200" y="6477000"/>
            <a:ext cx="4572000" cy="261610"/>
          </a:xfrm>
          <a:prstGeom prst="rect">
            <a:avLst/>
          </a:prstGeom>
        </p:spPr>
        <p:txBody>
          <a:bodyPr>
            <a:spAutoFit/>
          </a:bodyPr>
          <a:lstStyle/>
          <a:p>
            <a:pPr marL="914400" indent="-914400"/>
            <a:r>
              <a:rPr lang="en-US" sz="1100" dirty="0">
                <a:solidFill>
                  <a:schemeClr val="bg1">
                    <a:lumMod val="50000"/>
                  </a:schemeClr>
                </a:solidFill>
                <a:latin typeface="Arial" pitchFamily="34" charset="0"/>
                <a:cs typeface="Arial" pitchFamily="34" charset="0"/>
              </a:rPr>
              <a:t>Source: U.S. Census Bureau, </a:t>
            </a:r>
            <a:r>
              <a:rPr lang="en-US" sz="1100" dirty="0" smtClean="0">
                <a:solidFill>
                  <a:schemeClr val="bg1">
                    <a:lumMod val="50000"/>
                  </a:schemeClr>
                </a:solidFill>
                <a:latin typeface="Arial" pitchFamily="34" charset="0"/>
                <a:cs typeface="Arial" pitchFamily="34" charset="0"/>
              </a:rPr>
              <a:t>Population </a:t>
            </a:r>
            <a:r>
              <a:rPr lang="en-US" sz="1100" dirty="0">
                <a:solidFill>
                  <a:schemeClr val="bg1">
                    <a:lumMod val="50000"/>
                  </a:schemeClr>
                </a:solidFill>
                <a:latin typeface="Arial" pitchFamily="34" charset="0"/>
                <a:cs typeface="Arial" pitchFamily="34" charset="0"/>
              </a:rPr>
              <a:t>Estimates</a:t>
            </a: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5</a:t>
            </a:r>
            <a:endParaRPr lang="en-US" dirty="0"/>
          </a:p>
        </p:txBody>
      </p:sp>
    </p:spTree>
    <p:extLst>
      <p:ext uri="{BB962C8B-B14F-4D97-AF65-F5344CB8AC3E}">
        <p14:creationId xmlns:p14="http://schemas.microsoft.com/office/powerpoint/2010/main" val="2723760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745B26-D4FB-4130-AF47-6D1D36FE1E03}">
  <ds:schemaRefs>
    <ds:schemaRef ds:uri="http://schemas.microsoft.com/sharepoint/v3/contenttype/forms"/>
  </ds:schemaRefs>
</ds:datastoreItem>
</file>

<file path=customXml/itemProps2.xml><?xml version="1.0" encoding="utf-8"?>
<ds:datastoreItem xmlns:ds="http://schemas.openxmlformats.org/officeDocument/2006/customXml" ds:itemID="{E02EC4C2-C481-45F8-B04B-A5E9F29350B3}">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4.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5.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6.xml><?xml version="1.0" encoding="utf-8"?>
<ds:datastoreItem xmlns:ds="http://schemas.openxmlformats.org/officeDocument/2006/customXml" ds:itemID="{EF204B6D-E7A0-4FAC-9BFD-65567A7D0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25261</TotalTime>
  <Words>2763</Words>
  <Application>Microsoft Office PowerPoint</Application>
  <PresentationFormat>Letter Paper (8.5x11 in)</PresentationFormat>
  <Paragraphs>463</Paragraphs>
  <Slides>32</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Times New Roman</vt:lpstr>
      <vt:lpstr>Custom Design</vt:lpstr>
      <vt:lpstr>Texas Demographic Trends, Characteristics, &amp; Projections</vt:lpstr>
      <vt:lpstr>PowerPoint Presentation</vt:lpstr>
      <vt:lpstr>Total Population and Numeric Change in Texas, 1950-2015</vt:lpstr>
      <vt:lpstr>Historic County Population, Texas</vt:lpstr>
      <vt:lpstr>Total Estimated Population by County, Texas, 2014</vt:lpstr>
      <vt:lpstr>Estimated Percent Change of the Total Population by County, Texas, 2010 to 2014</vt:lpstr>
      <vt:lpstr>PowerPoint Presentation</vt:lpstr>
      <vt:lpstr>PowerPoint Presentation</vt:lpstr>
      <vt:lpstr>PowerPoint Presentation</vt:lpstr>
      <vt:lpstr>PowerPoint Presentation</vt:lpstr>
      <vt:lpstr>PowerPoint Presentation</vt:lpstr>
      <vt:lpstr>Racial and Ethnic Composition of Texas and Top 10 Most Populous Counties, 2014</vt:lpstr>
      <vt:lpstr>Texas White (non-Hispanic) and Hispanic Populations by Age, 2010</vt:lpstr>
      <vt:lpstr>Texas Population Pyramid by Race/Ethnicity, 2010</vt:lpstr>
      <vt:lpstr>Texas Population Pyramid by Race/Ethnicity, 2010</vt:lpstr>
      <vt:lpstr>Texas Population Pyramid by Race/Ethnicity, 2010</vt:lpstr>
      <vt:lpstr>Texas Population Pyramid by Race/Ethnicity, 2010</vt:lpstr>
      <vt:lpstr>Annual Shares of Recent Non-Citizen Immigrants to Texas by World Area of Birth, 2005-2013 </vt:lpstr>
      <vt:lpstr>PowerPoint Presentation</vt:lpstr>
      <vt:lpstr>Median Age by Change in Median Age in Texas Counties, 2000-2014</vt:lpstr>
      <vt:lpstr>Percent of Households with at Least One Person 65 Years Plus, Texas Counties, 2008-2012</vt:lpstr>
      <vt:lpstr>PowerPoint Presentation</vt:lpstr>
      <vt:lpstr>Demographic Characteristics</vt:lpstr>
      <vt:lpstr>Housing Characteristics, 2014</vt:lpstr>
      <vt:lpstr>Social Characteristics, 2014</vt:lpstr>
      <vt:lpstr>Building Permits, 2004-2014</vt:lpstr>
      <vt:lpstr>Percent Single-Family Unit Building Permits, 2004-2014</vt:lpstr>
      <vt:lpstr>PowerPoint Presentation</vt:lpstr>
      <vt:lpstr>Projected Population Growth in Texas,  2010-2050</vt:lpstr>
      <vt:lpstr>Projected Racial and Ethnic Percent, Texas, 2010-2050</vt:lpstr>
      <vt:lpstr>Projected Population Change, Texas Counties, 2010-2050</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Alelhie Lila Valencia</cp:lastModifiedBy>
  <cp:revision>870</cp:revision>
  <cp:lastPrinted>2015-10-13T17:17:11Z</cp:lastPrinted>
  <dcterms:created xsi:type="dcterms:W3CDTF">2010-01-22T14:36:29Z</dcterms:created>
  <dcterms:modified xsi:type="dcterms:W3CDTF">2016-03-31T02:53:41Z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