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notesSlides/notesSlide9.xml" ContentType="application/vnd.openxmlformats-officedocument.presentationml.notesSlide+xml"/>
  <Override PartName="/ppt/charts/chart8.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9.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0.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6" r:id="rId7"/>
  </p:sldMasterIdLst>
  <p:notesMasterIdLst>
    <p:notesMasterId r:id="rId43"/>
  </p:notesMasterIdLst>
  <p:handoutMasterIdLst>
    <p:handoutMasterId r:id="rId44"/>
  </p:handoutMasterIdLst>
  <p:sldIdLst>
    <p:sldId id="257" r:id="rId8"/>
    <p:sldId id="387" r:id="rId9"/>
    <p:sldId id="348" r:id="rId10"/>
    <p:sldId id="350" r:id="rId11"/>
    <p:sldId id="351" r:id="rId12"/>
    <p:sldId id="352" r:id="rId13"/>
    <p:sldId id="388" r:id="rId14"/>
    <p:sldId id="379" r:id="rId15"/>
    <p:sldId id="340" r:id="rId16"/>
    <p:sldId id="380" r:id="rId17"/>
    <p:sldId id="399" r:id="rId18"/>
    <p:sldId id="367" r:id="rId19"/>
    <p:sldId id="368" r:id="rId20"/>
    <p:sldId id="319" r:id="rId21"/>
    <p:sldId id="324" r:id="rId22"/>
    <p:sldId id="316" r:id="rId23"/>
    <p:sldId id="317" r:id="rId24"/>
    <p:sldId id="335" r:id="rId25"/>
    <p:sldId id="337" r:id="rId26"/>
    <p:sldId id="336" r:id="rId27"/>
    <p:sldId id="408" r:id="rId28"/>
    <p:sldId id="320" r:id="rId29"/>
    <p:sldId id="323" r:id="rId30"/>
    <p:sldId id="321" r:id="rId31"/>
    <p:sldId id="389" r:id="rId32"/>
    <p:sldId id="396" r:id="rId33"/>
    <p:sldId id="397" r:id="rId34"/>
    <p:sldId id="393" r:id="rId35"/>
    <p:sldId id="394" r:id="rId36"/>
    <p:sldId id="395" r:id="rId37"/>
    <p:sldId id="406" r:id="rId38"/>
    <p:sldId id="404" r:id="rId39"/>
    <p:sldId id="405" r:id="rId40"/>
    <p:sldId id="407" r:id="rId41"/>
    <p:sldId id="300" r:id="rId42"/>
  </p:sldIdLst>
  <p:sldSz cx="9144000" cy="6858000" type="letter"/>
  <p:notesSz cx="9601200" cy="73152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257"/>
            <p14:sldId id="387"/>
            <p14:sldId id="348"/>
            <p14:sldId id="350"/>
            <p14:sldId id="351"/>
            <p14:sldId id="352"/>
            <p14:sldId id="388"/>
            <p14:sldId id="379"/>
            <p14:sldId id="340"/>
            <p14:sldId id="380"/>
            <p14:sldId id="399"/>
            <p14:sldId id="367"/>
            <p14:sldId id="368"/>
            <p14:sldId id="319"/>
            <p14:sldId id="324"/>
            <p14:sldId id="316"/>
            <p14:sldId id="317"/>
            <p14:sldId id="335"/>
            <p14:sldId id="337"/>
            <p14:sldId id="336"/>
            <p14:sldId id="408"/>
            <p14:sldId id="320"/>
            <p14:sldId id="323"/>
            <p14:sldId id="321"/>
            <p14:sldId id="389"/>
            <p14:sldId id="396"/>
            <p14:sldId id="397"/>
            <p14:sldId id="393"/>
            <p14:sldId id="394"/>
            <p14:sldId id="395"/>
            <p14:sldId id="406"/>
            <p14:sldId id="404"/>
            <p14:sldId id="405"/>
            <p14:sldId id="407"/>
            <p14:sldId id="30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E7A"/>
    <a:srgbClr val="D950F4"/>
    <a:srgbClr val="191C6F"/>
    <a:srgbClr val="DC3B2A"/>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5598" autoAdjust="0"/>
  </p:normalViewPr>
  <p:slideViewPr>
    <p:cSldViewPr>
      <p:cViewPr varScale="1">
        <p:scale>
          <a:sx n="141" d="100"/>
          <a:sy n="141" d="100"/>
        </p:scale>
        <p:origin x="233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62" d="100"/>
          <a:sy n="162" d="100"/>
        </p:scale>
        <p:origin x="2904" y="114"/>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4.xml"/><Relationship Id="rId1" Type="http://schemas.microsoft.com/office/2011/relationships/chartStyle" Target="style4.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5.xml"/><Relationship Id="rId1" Type="http://schemas.microsoft.com/office/2011/relationships/chartStyle" Target="style5.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6.xml"/><Relationship Id="rId1" Type="http://schemas.microsoft.com/office/2011/relationships/chartStyle" Target="style6.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7.xml"/><Relationship Id="rId1" Type="http://schemas.microsoft.com/office/2011/relationships/chartStyle" Target="style7.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8.xml"/><Relationship Id="rId1" Type="http://schemas.microsoft.com/office/2011/relationships/chartStyle" Target="style8.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1.xml"/><Relationship Id="rId1" Type="http://schemas.microsoft.com/office/2011/relationships/chartStyle" Target="style11.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2.xml"/><Relationship Id="rId1" Type="http://schemas.microsoft.com/office/2011/relationships/chartStyle" Target="style12.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4.xml"/><Relationship Id="rId1" Type="http://schemas.microsoft.com/office/2011/relationships/chartStyle" Target="style14.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89049285505981E-2"/>
          <c:y val="0.12281717725045477"/>
          <c:w val="0.9231195926898027"/>
          <c:h val="0.81066084720533504"/>
        </c:manualLayout>
      </c:layout>
      <c:barChart>
        <c:barDir val="col"/>
        <c:grouping val="clustered"/>
        <c:varyColors val="0"/>
        <c:ser>
          <c:idx val="1"/>
          <c:order val="0"/>
          <c:tx>
            <c:strRef>
              <c:f>Sheet1!$C$1</c:f>
              <c:strCache>
                <c:ptCount val="1"/>
                <c:pt idx="0">
                  <c:v>Numeric Change (Millions)</c:v>
                </c:pt>
              </c:strCache>
            </c:strRef>
          </c:tx>
          <c:spPr>
            <a:solidFill>
              <a:schemeClr val="accent2"/>
            </a:solidFill>
            <a:ln>
              <a:noFill/>
            </a:ln>
            <a:effectLst/>
          </c:spPr>
          <c:invertIfNegative val="0"/>
          <c:dLbls>
            <c:spPr>
              <a:noFill/>
              <a:ln>
                <a:noFill/>
              </a:ln>
              <a:effectLst/>
            </c:spPr>
            <c:txPr>
              <a:bodyPr rot="-5280000" spcFirstLastPara="1" vertOverflow="ellipsis"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1950</c:v>
                </c:pt>
                <c:pt idx="1">
                  <c:v>1960</c:v>
                </c:pt>
                <c:pt idx="2">
                  <c:v>1970</c:v>
                </c:pt>
                <c:pt idx="3">
                  <c:v>1980</c:v>
                </c:pt>
                <c:pt idx="4">
                  <c:v>1990</c:v>
                </c:pt>
                <c:pt idx="5">
                  <c:v>2000</c:v>
                </c:pt>
                <c:pt idx="6">
                  <c:v>2010</c:v>
                </c:pt>
                <c:pt idx="8">
                  <c:v>2012</c:v>
                </c:pt>
                <c:pt idx="9">
                  <c:v>2013</c:v>
                </c:pt>
                <c:pt idx="10">
                  <c:v>2014</c:v>
                </c:pt>
                <c:pt idx="11">
                  <c:v>2015</c:v>
                </c:pt>
              </c:numCache>
            </c:numRef>
          </c:cat>
          <c:val>
            <c:numRef>
              <c:f>Sheet1!$C$2:$C$13</c:f>
              <c:numCache>
                <c:formatCode>0.00</c:formatCode>
                <c:ptCount val="12"/>
                <c:pt idx="1">
                  <c:v>1.8684829999999999</c:v>
                </c:pt>
                <c:pt idx="2">
                  <c:v>1.6170530000000001</c:v>
                </c:pt>
                <c:pt idx="3">
                  <c:v>3.0324610000000001</c:v>
                </c:pt>
                <c:pt idx="4">
                  <c:v>2.7573189999999999</c:v>
                </c:pt>
                <c:pt idx="5">
                  <c:v>3.86531</c:v>
                </c:pt>
                <c:pt idx="6">
                  <c:v>4.2937409999999998</c:v>
                </c:pt>
                <c:pt idx="8">
                  <c:v>0.91523500000000002</c:v>
                </c:pt>
                <c:pt idx="9">
                  <c:v>0.38739699999999999</c:v>
                </c:pt>
                <c:pt idx="10">
                  <c:v>0.44749499999999998</c:v>
                </c:pt>
                <c:pt idx="11">
                  <c:v>0.49</c:v>
                </c:pt>
              </c:numCache>
            </c:numRef>
          </c:val>
        </c:ser>
        <c:ser>
          <c:idx val="0"/>
          <c:order val="1"/>
          <c:tx>
            <c:strRef>
              <c:f>Sheet1!$B$1</c:f>
              <c:strCache>
                <c:ptCount val="1"/>
                <c:pt idx="0">
                  <c:v>Population (Millions)</c:v>
                </c:pt>
              </c:strCache>
            </c:strRef>
          </c:tx>
          <c:spPr>
            <a:solidFill>
              <a:schemeClr val="accent1"/>
            </a:solidFill>
            <a:ln>
              <a:noFill/>
            </a:ln>
            <a:effectLst/>
          </c:spPr>
          <c:invertIfNegative val="0"/>
          <c:dLbls>
            <c:spPr>
              <a:noFill/>
              <a:ln>
                <a:noFill/>
              </a:ln>
              <a:effectLst/>
            </c:spPr>
            <c:txPr>
              <a:bodyPr rot="-3360000" spcFirstLastPara="1" vertOverflow="ellipsis"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1950</c:v>
                </c:pt>
                <c:pt idx="1">
                  <c:v>1960</c:v>
                </c:pt>
                <c:pt idx="2">
                  <c:v>1970</c:v>
                </c:pt>
                <c:pt idx="3">
                  <c:v>1980</c:v>
                </c:pt>
                <c:pt idx="4">
                  <c:v>1990</c:v>
                </c:pt>
                <c:pt idx="5">
                  <c:v>2000</c:v>
                </c:pt>
                <c:pt idx="6">
                  <c:v>2010</c:v>
                </c:pt>
                <c:pt idx="8">
                  <c:v>2012</c:v>
                </c:pt>
                <c:pt idx="9">
                  <c:v>2013</c:v>
                </c:pt>
                <c:pt idx="10">
                  <c:v>2014</c:v>
                </c:pt>
                <c:pt idx="11">
                  <c:v>2015</c:v>
                </c:pt>
              </c:numCache>
            </c:numRef>
          </c:cat>
          <c:val>
            <c:numRef>
              <c:f>Sheet1!$B$2:$B$13</c:f>
              <c:numCache>
                <c:formatCode>0.00</c:formatCode>
                <c:ptCount val="12"/>
                <c:pt idx="0">
                  <c:v>7.7111939999999999</c:v>
                </c:pt>
                <c:pt idx="1">
                  <c:v>9.5796770000000002</c:v>
                </c:pt>
                <c:pt idx="2">
                  <c:v>11.196730000000001</c:v>
                </c:pt>
                <c:pt idx="3">
                  <c:v>14.229191</c:v>
                </c:pt>
                <c:pt idx="4">
                  <c:v>16.986509999999999</c:v>
                </c:pt>
                <c:pt idx="5">
                  <c:v>20.85182</c:v>
                </c:pt>
                <c:pt idx="6">
                  <c:v>25.145561000000001</c:v>
                </c:pt>
                <c:pt idx="8">
                  <c:v>26.060796</c:v>
                </c:pt>
                <c:pt idx="9">
                  <c:v>26.448193</c:v>
                </c:pt>
                <c:pt idx="10">
                  <c:v>26.895688</c:v>
                </c:pt>
                <c:pt idx="11">
                  <c:v>27.47</c:v>
                </c:pt>
              </c:numCache>
            </c:numRef>
          </c:val>
        </c:ser>
        <c:dLbls>
          <c:showLegendKey val="0"/>
          <c:showVal val="0"/>
          <c:showCatName val="0"/>
          <c:showSerName val="0"/>
          <c:showPercent val="0"/>
          <c:showBubbleSize val="0"/>
        </c:dLbls>
        <c:gapWidth val="219"/>
        <c:overlap val="-27"/>
        <c:axId val="383651768"/>
        <c:axId val="383656080"/>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Annual Percent Change</c:v>
                      </c:pt>
                    </c:strCache>
                  </c:strRef>
                </c:tx>
                <c:spPr>
                  <a:solidFill>
                    <a:schemeClr val="accent3"/>
                  </a:solidFill>
                  <a:ln>
                    <a:noFill/>
                  </a:ln>
                  <a:effectLst/>
                </c:spPr>
                <c:invertIfNegative val="0"/>
                <c:cat>
                  <c:numRef>
                    <c:extLst>
                      <c:ext uri="{02D57815-91ED-43cb-92C2-25804820EDAC}">
                        <c15:formulaRef>
                          <c15:sqref>Sheet1!$A$2:$A$13</c15:sqref>
                        </c15:formulaRef>
                      </c:ext>
                    </c:extLst>
                    <c:numCache>
                      <c:formatCode>General</c:formatCode>
                      <c:ptCount val="12"/>
                      <c:pt idx="0">
                        <c:v>1950</c:v>
                      </c:pt>
                      <c:pt idx="1">
                        <c:v>1960</c:v>
                      </c:pt>
                      <c:pt idx="2">
                        <c:v>1970</c:v>
                      </c:pt>
                      <c:pt idx="3">
                        <c:v>1980</c:v>
                      </c:pt>
                      <c:pt idx="4">
                        <c:v>1990</c:v>
                      </c:pt>
                      <c:pt idx="5">
                        <c:v>2000</c:v>
                      </c:pt>
                      <c:pt idx="6">
                        <c:v>2010</c:v>
                      </c:pt>
                      <c:pt idx="8">
                        <c:v>2012</c:v>
                      </c:pt>
                      <c:pt idx="9">
                        <c:v>2013</c:v>
                      </c:pt>
                      <c:pt idx="10">
                        <c:v>2014</c:v>
                      </c:pt>
                      <c:pt idx="11">
                        <c:v>2015</c:v>
                      </c:pt>
                    </c:numCache>
                  </c:numRef>
                </c:cat>
                <c:val>
                  <c:numRef>
                    <c:extLst>
                      <c:ext uri="{02D57815-91ED-43cb-92C2-25804820EDAC}">
                        <c15:formulaRef>
                          <c15:sqref>Sheet1!$D$2:$D$13</c15:sqref>
                        </c15:formulaRef>
                      </c:ext>
                    </c:extLst>
                    <c:numCache>
                      <c:formatCode>General</c:formatCode>
                      <c:ptCount val="12"/>
                      <c:pt idx="0">
                        <c:v>0</c:v>
                      </c:pt>
                      <c:pt idx="1">
                        <c:v>2.4</c:v>
                      </c:pt>
                      <c:pt idx="2">
                        <c:v>1.7</c:v>
                      </c:pt>
                      <c:pt idx="3">
                        <c:v>2.7</c:v>
                      </c:pt>
                      <c:pt idx="4">
                        <c:v>2</c:v>
                      </c:pt>
                      <c:pt idx="5">
                        <c:v>2.2999999999999998</c:v>
                      </c:pt>
                      <c:pt idx="6">
                        <c:v>2.1</c:v>
                      </c:pt>
                      <c:pt idx="8">
                        <c:v>1.8</c:v>
                      </c:pt>
                      <c:pt idx="9">
                        <c:v>1.4</c:v>
                      </c:pt>
                      <c:pt idx="10">
                        <c:v>1.7</c:v>
                      </c:pt>
                    </c:numCache>
                  </c:numRef>
                </c:val>
              </c15:ser>
            </c15:filteredBarSeries>
          </c:ext>
        </c:extLst>
      </c:barChart>
      <c:catAx>
        <c:axId val="383651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3656080"/>
        <c:crosses val="autoZero"/>
        <c:auto val="1"/>
        <c:lblAlgn val="ctr"/>
        <c:lblOffset val="100"/>
        <c:noMultiLvlLbl val="0"/>
      </c:catAx>
      <c:valAx>
        <c:axId val="38365608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3651768"/>
        <c:crosses val="autoZero"/>
        <c:crossBetween val="between"/>
      </c:valAx>
      <c:spPr>
        <a:noFill/>
        <a:ln>
          <a:noFill/>
        </a:ln>
        <a:effectLst/>
      </c:spPr>
    </c:plotArea>
    <c:legend>
      <c:legendPos val="b"/>
      <c:layout>
        <c:manualLayout>
          <c:xMode val="edge"/>
          <c:yMode val="edge"/>
          <c:x val="0.17904721979197041"/>
          <c:y val="2.5565829857645771E-3"/>
          <c:w val="0.6352584572761738"/>
          <c:h val="7.10898432002205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No-Migration</c:v>
                </c:pt>
              </c:strCache>
            </c:strRef>
          </c:tx>
          <c:spPr>
            <a:ln w="28575" cap="rnd">
              <a:solidFill>
                <a:schemeClr val="accent1"/>
              </a:solidFill>
              <a:prstDash val="dash"/>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Sheet1!$B$2:$B$7</c:f>
              <c:numCache>
                <c:formatCode>#,##0</c:formatCode>
                <c:ptCount val="6"/>
                <c:pt idx="0">
                  <c:v>1714773</c:v>
                </c:pt>
                <c:pt idx="1">
                  <c:v>1731475</c:v>
                </c:pt>
                <c:pt idx="2">
                  <c:v>1748077</c:v>
                </c:pt>
                <c:pt idx="3">
                  <c:v>1764354</c:v>
                </c:pt>
                <c:pt idx="4">
                  <c:v>1780534</c:v>
                </c:pt>
                <c:pt idx="5">
                  <c:v>1796183</c:v>
                </c:pt>
              </c:numCache>
            </c:numRef>
          </c:val>
          <c:smooth val="0"/>
        </c:ser>
        <c:ser>
          <c:idx val="1"/>
          <c:order val="1"/>
          <c:tx>
            <c:strRef>
              <c:f>Sheet1!$C$1</c:f>
              <c:strCache>
                <c:ptCount val="1"/>
                <c:pt idx="0">
                  <c:v>.5 2000-2010 Migration Scenario</c:v>
                </c:pt>
              </c:strCache>
            </c:strRef>
          </c:tx>
          <c:spPr>
            <a:ln w="44450" cap="rnd">
              <a:solidFill>
                <a:schemeClr val="accent6">
                  <a:lumMod val="50000"/>
                </a:schemeClr>
              </a:solidFill>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Sheet1!$C$2:$C$7</c:f>
              <c:numCache>
                <c:formatCode>#,##0</c:formatCode>
                <c:ptCount val="6"/>
                <c:pt idx="0">
                  <c:v>1714773</c:v>
                </c:pt>
                <c:pt idx="1">
                  <c:v>1739303</c:v>
                </c:pt>
                <c:pt idx="2">
                  <c:v>1764155</c:v>
                </c:pt>
                <c:pt idx="3">
                  <c:v>1789484</c:v>
                </c:pt>
                <c:pt idx="4">
                  <c:v>1814536</c:v>
                </c:pt>
                <c:pt idx="5">
                  <c:v>1839926</c:v>
                </c:pt>
              </c:numCache>
            </c:numRef>
          </c:val>
          <c:smooth val="0"/>
        </c:ser>
        <c:ser>
          <c:idx val="2"/>
          <c:order val="2"/>
          <c:tx>
            <c:strRef>
              <c:f>Sheet1!$D$1</c:f>
              <c:strCache>
                <c:ptCount val="1"/>
                <c:pt idx="0">
                  <c:v>2000-2010 Migration Scenario</c:v>
                </c:pt>
              </c:strCache>
            </c:strRef>
          </c:tx>
          <c:spPr>
            <a:ln w="57150" cap="rnd" cmpd="dbl">
              <a:solidFill>
                <a:schemeClr val="tx2"/>
              </a:solidFill>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Sheet1!$D$2:$D$7</c:f>
              <c:numCache>
                <c:formatCode>#,##0</c:formatCode>
                <c:ptCount val="6"/>
                <c:pt idx="0">
                  <c:v>1714773</c:v>
                </c:pt>
                <c:pt idx="1">
                  <c:v>1746784</c:v>
                </c:pt>
                <c:pt idx="2">
                  <c:v>1780293</c:v>
                </c:pt>
                <c:pt idx="3">
                  <c:v>1814174</c:v>
                </c:pt>
                <c:pt idx="4">
                  <c:v>1847931</c:v>
                </c:pt>
                <c:pt idx="5">
                  <c:v>1882834</c:v>
                </c:pt>
              </c:numCache>
            </c:numRef>
          </c:val>
          <c:smooth val="0"/>
        </c:ser>
        <c:ser>
          <c:idx val="3"/>
          <c:order val="3"/>
          <c:tx>
            <c:strRef>
              <c:f>Sheet1!$E$1</c:f>
              <c:strCache>
                <c:ptCount val="1"/>
                <c:pt idx="0">
                  <c:v>Bexar County Estimates</c:v>
                </c:pt>
              </c:strCache>
            </c:strRef>
          </c:tx>
          <c:spPr>
            <a:ln w="44450" cap="rnd">
              <a:solidFill>
                <a:srgbClr val="92D050"/>
              </a:solidFill>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Sheet1!$E$2:$E$7</c:f>
              <c:numCache>
                <c:formatCode>General</c:formatCode>
                <c:ptCount val="6"/>
                <c:pt idx="0" formatCode="#,##0">
                  <c:v>1714773</c:v>
                </c:pt>
                <c:pt idx="1">
                  <c:v>1755526</c:v>
                </c:pt>
                <c:pt idx="2">
                  <c:v>1788858</c:v>
                </c:pt>
                <c:pt idx="3">
                  <c:v>1822154</c:v>
                </c:pt>
                <c:pt idx="4">
                  <c:v>1855866</c:v>
                </c:pt>
                <c:pt idx="5">
                  <c:v>1897753</c:v>
                </c:pt>
              </c:numCache>
            </c:numRef>
          </c:val>
          <c:smooth val="0"/>
        </c:ser>
        <c:dLbls>
          <c:showLegendKey val="0"/>
          <c:showVal val="0"/>
          <c:showCatName val="0"/>
          <c:showSerName val="0"/>
          <c:showPercent val="0"/>
          <c:showBubbleSize val="0"/>
        </c:dLbls>
        <c:smooth val="0"/>
        <c:axId val="279761168"/>
        <c:axId val="383655296"/>
      </c:lineChart>
      <c:catAx>
        <c:axId val="279761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3655296"/>
        <c:crosses val="autoZero"/>
        <c:auto val="1"/>
        <c:lblAlgn val="ctr"/>
        <c:lblOffset val="100"/>
        <c:noMultiLvlLbl val="0"/>
      </c:catAx>
      <c:valAx>
        <c:axId val="383655296"/>
        <c:scaling>
          <c:orientation val="minMax"/>
          <c:min val="17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9761168"/>
        <c:crosses val="autoZero"/>
        <c:crossBetween val="between"/>
      </c:valAx>
      <c:spPr>
        <a:noFill/>
        <a:ln>
          <a:noFill/>
        </a:ln>
        <a:effectLst/>
      </c:spPr>
    </c:plotArea>
    <c:legend>
      <c:legendPos val="r"/>
      <c:layout>
        <c:manualLayout>
          <c:xMode val="edge"/>
          <c:yMode val="edge"/>
          <c:x val="0.15322128003230365"/>
          <c:y val="9.9498980774611306E-2"/>
          <c:w val="0.33836232009460354"/>
          <c:h val="0.35459770574363486"/>
        </c:manualLayout>
      </c:layout>
      <c:overlay val="1"/>
      <c:spPr>
        <a:noFill/>
        <a:ln>
          <a:noFill/>
        </a:ln>
        <a:effectLst>
          <a:outerShdw blurRad="63500" sx="102000" sy="102000" algn="ctr" rotWithShape="0">
            <a:prstClr val="black">
              <a:alpha val="40000"/>
            </a:prstClr>
          </a:outerShdw>
          <a:softEdge rad="0"/>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Sheet1!$C$1</c:f>
              <c:strCache>
                <c:ptCount val="1"/>
                <c:pt idx="0">
                  <c:v>NH-White</c:v>
                </c:pt>
              </c:strCache>
            </c:strRef>
          </c:tx>
          <c:spPr>
            <a:ln w="47625" cap="rnd">
              <a:solidFill>
                <a:schemeClr val="tx1">
                  <a:lumMod val="65000"/>
                  <a:lumOff val="35000"/>
                </a:schemeClr>
              </a:solidFill>
              <a:prstDash val="sysDot"/>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Sheet1!$C$2:$C$10</c:f>
              <c:numCache>
                <c:formatCode>#,##0</c:formatCode>
                <c:ptCount val="9"/>
                <c:pt idx="0">
                  <c:v>519123</c:v>
                </c:pt>
                <c:pt idx="1">
                  <c:v>521597</c:v>
                </c:pt>
                <c:pt idx="2">
                  <c:v>520396</c:v>
                </c:pt>
                <c:pt idx="3">
                  <c:v>514595</c:v>
                </c:pt>
                <c:pt idx="4">
                  <c:v>503143</c:v>
                </c:pt>
                <c:pt idx="5">
                  <c:v>486978</c:v>
                </c:pt>
                <c:pt idx="6">
                  <c:v>470092</c:v>
                </c:pt>
                <c:pt idx="7">
                  <c:v>453727</c:v>
                </c:pt>
                <c:pt idx="8">
                  <c:v>437549</c:v>
                </c:pt>
              </c:numCache>
            </c:numRef>
          </c:val>
          <c:smooth val="0"/>
        </c:ser>
        <c:ser>
          <c:idx val="2"/>
          <c:order val="1"/>
          <c:tx>
            <c:strRef>
              <c:f>Sheet1!$D$1</c:f>
              <c:strCache>
                <c:ptCount val="1"/>
                <c:pt idx="0">
                  <c:v>NH Black</c:v>
                </c:pt>
              </c:strCache>
            </c:strRef>
          </c:tx>
          <c:spPr>
            <a:ln w="38100" cap="rnd">
              <a:solidFill>
                <a:schemeClr val="accent6">
                  <a:lumMod val="75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Sheet1!$D$2:$D$10</c:f>
              <c:numCache>
                <c:formatCode>#,##0</c:formatCode>
                <c:ptCount val="9"/>
                <c:pt idx="0">
                  <c:v>118460</c:v>
                </c:pt>
                <c:pt idx="1">
                  <c:v>130832</c:v>
                </c:pt>
                <c:pt idx="2">
                  <c:v>143321</c:v>
                </c:pt>
                <c:pt idx="3">
                  <c:v>155317</c:v>
                </c:pt>
                <c:pt idx="4">
                  <c:v>166426</c:v>
                </c:pt>
                <c:pt idx="5">
                  <c:v>176047</c:v>
                </c:pt>
                <c:pt idx="6">
                  <c:v>184225</c:v>
                </c:pt>
                <c:pt idx="7">
                  <c:v>190787</c:v>
                </c:pt>
                <c:pt idx="8">
                  <c:v>196294</c:v>
                </c:pt>
              </c:numCache>
            </c:numRef>
          </c:val>
          <c:smooth val="0"/>
        </c:ser>
        <c:ser>
          <c:idx val="3"/>
          <c:order val="2"/>
          <c:tx>
            <c:strRef>
              <c:f>Sheet1!$E$1</c:f>
              <c:strCache>
                <c:ptCount val="1"/>
                <c:pt idx="0">
                  <c:v>Hispanic</c:v>
                </c:pt>
              </c:strCache>
            </c:strRef>
          </c:tx>
          <c:spPr>
            <a:ln w="44450" cap="rnd">
              <a:solidFill>
                <a:schemeClr val="bg2">
                  <a:lumMod val="50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Sheet1!$E$2:$E$10</c:f>
              <c:numCache>
                <c:formatCode>#,##0</c:formatCode>
                <c:ptCount val="9"/>
                <c:pt idx="0">
                  <c:v>1006958</c:v>
                </c:pt>
                <c:pt idx="1">
                  <c:v>1140304</c:v>
                </c:pt>
                <c:pt idx="2">
                  <c:v>1283460</c:v>
                </c:pt>
                <c:pt idx="3">
                  <c:v>1433773</c:v>
                </c:pt>
                <c:pt idx="4">
                  <c:v>1586294</c:v>
                </c:pt>
                <c:pt idx="5">
                  <c:v>1732370</c:v>
                </c:pt>
                <c:pt idx="6">
                  <c:v>1868904</c:v>
                </c:pt>
                <c:pt idx="7">
                  <c:v>1994823</c:v>
                </c:pt>
                <c:pt idx="8">
                  <c:v>2109989</c:v>
                </c:pt>
              </c:numCache>
            </c:numRef>
          </c:val>
          <c:smooth val="0"/>
        </c:ser>
        <c:ser>
          <c:idx val="4"/>
          <c:order val="3"/>
          <c:tx>
            <c:strRef>
              <c:f>Sheet1!$F$1</c:f>
              <c:strCache>
                <c:ptCount val="1"/>
                <c:pt idx="0">
                  <c:v>NH Other</c:v>
                </c:pt>
              </c:strCache>
            </c:strRef>
          </c:tx>
          <c:spPr>
            <a:ln w="38100" cap="rnd">
              <a:solidFill>
                <a:schemeClr val="accent1">
                  <a:lumMod val="75000"/>
                </a:schemeClr>
              </a:solidFill>
              <a:prstDash val="dash"/>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Sheet1!$F$2:$F$10</c:f>
              <c:numCache>
                <c:formatCode>#,##0</c:formatCode>
                <c:ptCount val="9"/>
                <c:pt idx="0">
                  <c:v>70232</c:v>
                </c:pt>
                <c:pt idx="1">
                  <c:v>90101</c:v>
                </c:pt>
                <c:pt idx="2">
                  <c:v>114911</c:v>
                </c:pt>
                <c:pt idx="3">
                  <c:v>145707</c:v>
                </c:pt>
                <c:pt idx="4">
                  <c:v>183837</c:v>
                </c:pt>
                <c:pt idx="5">
                  <c:v>230252</c:v>
                </c:pt>
                <c:pt idx="6">
                  <c:v>286721</c:v>
                </c:pt>
                <c:pt idx="7">
                  <c:v>354779</c:v>
                </c:pt>
                <c:pt idx="8">
                  <c:v>435817</c:v>
                </c:pt>
              </c:numCache>
            </c:numRef>
          </c:val>
          <c:smooth val="0"/>
        </c:ser>
        <c:dLbls>
          <c:showLegendKey val="0"/>
          <c:showVal val="0"/>
          <c:showCatName val="0"/>
          <c:showSerName val="0"/>
          <c:showPercent val="0"/>
          <c:showBubbleSize val="0"/>
        </c:dLbls>
        <c:smooth val="0"/>
        <c:axId val="502290624"/>
        <c:axId val="502289840"/>
      </c:lineChart>
      <c:catAx>
        <c:axId val="502290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289840"/>
        <c:crosses val="autoZero"/>
        <c:auto val="1"/>
        <c:lblAlgn val="ctr"/>
        <c:lblOffset val="100"/>
        <c:noMultiLvlLbl val="0"/>
      </c:catAx>
      <c:valAx>
        <c:axId val="5022898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290624"/>
        <c:crosses val="autoZero"/>
        <c:crossBetween val="between"/>
      </c:valAx>
      <c:spPr>
        <a:noFill/>
        <a:ln>
          <a:noFill/>
        </a:ln>
        <a:effectLst/>
      </c:spPr>
    </c:plotArea>
    <c:legend>
      <c:legendPos val="r"/>
      <c:layout>
        <c:manualLayout>
          <c:xMode val="edge"/>
          <c:yMode val="edge"/>
          <c:x val="0.20208300524934383"/>
          <c:y val="0.1064753937007874"/>
          <c:w val="0.17916699475065617"/>
          <c:h val="0.2557992125984252"/>
        </c:manualLayout>
      </c:layout>
      <c:overlay val="1"/>
      <c:spPr>
        <a:noFill/>
        <a:ln>
          <a:solidFill>
            <a:schemeClr val="tx1">
              <a:lumMod val="75000"/>
              <a:lumOff val="25000"/>
            </a:schemeClr>
          </a:solidFill>
        </a:ln>
        <a:effectLst>
          <a:outerShdw blurRad="50800" dist="38100" algn="l" rotWithShape="0">
            <a:prstClr val="black">
              <a:alpha val="40000"/>
            </a:prstClr>
          </a:outerShdw>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prstDash val="sysDash"/>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Total</c:v>
                </c:pt>
              </c:strCache>
            </c:strRef>
          </c:tx>
          <c:spPr>
            <a:ln w="28575" cap="rnd">
              <a:solidFill>
                <a:schemeClr val="accent1"/>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399153</c:v>
                </c:pt>
                <c:pt idx="1">
                  <c:v>404902</c:v>
                </c:pt>
                <c:pt idx="2">
                  <c:v>411740</c:v>
                </c:pt>
                <c:pt idx="3">
                  <c:v>418512</c:v>
                </c:pt>
                <c:pt idx="4">
                  <c:v>426072</c:v>
                </c:pt>
                <c:pt idx="5">
                  <c:v>433395</c:v>
                </c:pt>
                <c:pt idx="6">
                  <c:v>441124</c:v>
                </c:pt>
                <c:pt idx="7">
                  <c:v>448550</c:v>
                </c:pt>
                <c:pt idx="8">
                  <c:v>455836</c:v>
                </c:pt>
                <c:pt idx="9">
                  <c:v>462781</c:v>
                </c:pt>
                <c:pt idx="10">
                  <c:v>468694</c:v>
                </c:pt>
                <c:pt idx="11">
                  <c:v>472928</c:v>
                </c:pt>
                <c:pt idx="12">
                  <c:v>477721</c:v>
                </c:pt>
                <c:pt idx="13">
                  <c:v>483937</c:v>
                </c:pt>
                <c:pt idx="14">
                  <c:v>488450</c:v>
                </c:pt>
                <c:pt idx="15">
                  <c:v>492402</c:v>
                </c:pt>
                <c:pt idx="16">
                  <c:v>498151</c:v>
                </c:pt>
                <c:pt idx="17">
                  <c:v>503831</c:v>
                </c:pt>
                <c:pt idx="18">
                  <c:v>509923</c:v>
                </c:pt>
                <c:pt idx="19">
                  <c:v>515530</c:v>
                </c:pt>
                <c:pt idx="20">
                  <c:v>520480</c:v>
                </c:pt>
                <c:pt idx="21">
                  <c:v>525259</c:v>
                </c:pt>
                <c:pt idx="22">
                  <c:v>530725</c:v>
                </c:pt>
                <c:pt idx="23">
                  <c:v>536446</c:v>
                </c:pt>
                <c:pt idx="24">
                  <c:v>542597</c:v>
                </c:pt>
                <c:pt idx="25">
                  <c:v>549395</c:v>
                </c:pt>
                <c:pt idx="26">
                  <c:v>556594</c:v>
                </c:pt>
                <c:pt idx="27">
                  <c:v>563954</c:v>
                </c:pt>
                <c:pt idx="28">
                  <c:v>571560</c:v>
                </c:pt>
                <c:pt idx="29">
                  <c:v>580272</c:v>
                </c:pt>
                <c:pt idx="30">
                  <c:v>589731</c:v>
                </c:pt>
                <c:pt idx="31">
                  <c:v>598387</c:v>
                </c:pt>
                <c:pt idx="32">
                  <c:v>606263</c:v>
                </c:pt>
                <c:pt idx="33">
                  <c:v>613325</c:v>
                </c:pt>
                <c:pt idx="34">
                  <c:v>619720</c:v>
                </c:pt>
                <c:pt idx="35">
                  <c:v>625534</c:v>
                </c:pt>
                <c:pt idx="36">
                  <c:v>630850</c:v>
                </c:pt>
                <c:pt idx="37">
                  <c:v>635686</c:v>
                </c:pt>
                <c:pt idx="38">
                  <c:v>640117</c:v>
                </c:pt>
                <c:pt idx="39">
                  <c:v>644114</c:v>
                </c:pt>
                <c:pt idx="40">
                  <c:v>647795</c:v>
                </c:pt>
              </c:numCache>
            </c:numRef>
          </c:val>
          <c:smooth val="0"/>
        </c:ser>
        <c:ser>
          <c:idx val="1"/>
          <c:order val="1"/>
          <c:tx>
            <c:strRef>
              <c:f>Sheet1!$C$1</c:f>
              <c:strCache>
                <c:ptCount val="1"/>
                <c:pt idx="0">
                  <c:v>NH White</c:v>
                </c:pt>
              </c:strCache>
            </c:strRef>
          </c:tx>
          <c:spPr>
            <a:ln w="28575" cap="rnd">
              <a:solidFill>
                <a:schemeClr val="accent2"/>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105327</c:v>
                </c:pt>
                <c:pt idx="1">
                  <c:v>104501</c:v>
                </c:pt>
                <c:pt idx="2">
                  <c:v>103919</c:v>
                </c:pt>
                <c:pt idx="3">
                  <c:v>103325</c:v>
                </c:pt>
                <c:pt idx="4">
                  <c:v>102801</c:v>
                </c:pt>
                <c:pt idx="5">
                  <c:v>101604</c:v>
                </c:pt>
                <c:pt idx="6">
                  <c:v>100210</c:v>
                </c:pt>
                <c:pt idx="7">
                  <c:v>98598</c:v>
                </c:pt>
                <c:pt idx="8">
                  <c:v>96589</c:v>
                </c:pt>
                <c:pt idx="9">
                  <c:v>94274</c:v>
                </c:pt>
                <c:pt idx="10">
                  <c:v>91966</c:v>
                </c:pt>
                <c:pt idx="11">
                  <c:v>89109</c:v>
                </c:pt>
                <c:pt idx="12">
                  <c:v>87567</c:v>
                </c:pt>
                <c:pt idx="13">
                  <c:v>87124</c:v>
                </c:pt>
                <c:pt idx="14">
                  <c:v>86247</c:v>
                </c:pt>
                <c:pt idx="15">
                  <c:v>85546</c:v>
                </c:pt>
                <c:pt idx="16">
                  <c:v>86405</c:v>
                </c:pt>
                <c:pt idx="17">
                  <c:v>87298</c:v>
                </c:pt>
                <c:pt idx="18">
                  <c:v>88272</c:v>
                </c:pt>
                <c:pt idx="19">
                  <c:v>89141</c:v>
                </c:pt>
                <c:pt idx="20">
                  <c:v>89964</c:v>
                </c:pt>
                <c:pt idx="21">
                  <c:v>90780</c:v>
                </c:pt>
                <c:pt idx="22">
                  <c:v>91641</c:v>
                </c:pt>
                <c:pt idx="23">
                  <c:v>92356</c:v>
                </c:pt>
                <c:pt idx="24">
                  <c:v>93020</c:v>
                </c:pt>
                <c:pt idx="25">
                  <c:v>93697</c:v>
                </c:pt>
                <c:pt idx="26">
                  <c:v>94298</c:v>
                </c:pt>
                <c:pt idx="27">
                  <c:v>94859</c:v>
                </c:pt>
                <c:pt idx="28">
                  <c:v>95338</c:v>
                </c:pt>
                <c:pt idx="29">
                  <c:v>95905</c:v>
                </c:pt>
                <c:pt idx="30">
                  <c:v>96251</c:v>
                </c:pt>
                <c:pt idx="31">
                  <c:v>95239</c:v>
                </c:pt>
                <c:pt idx="32">
                  <c:v>93859</c:v>
                </c:pt>
                <c:pt idx="33">
                  <c:v>92420</c:v>
                </c:pt>
                <c:pt idx="34">
                  <c:v>90929</c:v>
                </c:pt>
                <c:pt idx="35">
                  <c:v>89414</c:v>
                </c:pt>
                <c:pt idx="36">
                  <c:v>87888</c:v>
                </c:pt>
                <c:pt idx="37">
                  <c:v>86388</c:v>
                </c:pt>
                <c:pt idx="38">
                  <c:v>84925</c:v>
                </c:pt>
                <c:pt idx="39">
                  <c:v>83519</c:v>
                </c:pt>
                <c:pt idx="40">
                  <c:v>82193</c:v>
                </c:pt>
              </c:numCache>
            </c:numRef>
          </c:val>
          <c:smooth val="0"/>
        </c:ser>
        <c:ser>
          <c:idx val="2"/>
          <c:order val="2"/>
          <c:tx>
            <c:strRef>
              <c:f>Sheet1!$D$1</c:f>
              <c:strCache>
                <c:ptCount val="1"/>
                <c:pt idx="0">
                  <c:v>NH Black</c:v>
                </c:pt>
              </c:strCache>
            </c:strRef>
          </c:tx>
          <c:spPr>
            <a:ln w="28575" cap="rnd">
              <a:solidFill>
                <a:schemeClr val="accent3"/>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29429</c:v>
                </c:pt>
                <c:pt idx="1">
                  <c:v>29769</c:v>
                </c:pt>
                <c:pt idx="2">
                  <c:v>30223</c:v>
                </c:pt>
                <c:pt idx="3">
                  <c:v>30623</c:v>
                </c:pt>
                <c:pt idx="4">
                  <c:v>31008</c:v>
                </c:pt>
                <c:pt idx="5">
                  <c:v>31400</c:v>
                </c:pt>
                <c:pt idx="6">
                  <c:v>31906</c:v>
                </c:pt>
                <c:pt idx="7">
                  <c:v>32434</c:v>
                </c:pt>
                <c:pt idx="8">
                  <c:v>32754</c:v>
                </c:pt>
                <c:pt idx="9">
                  <c:v>32933</c:v>
                </c:pt>
                <c:pt idx="10">
                  <c:v>32990</c:v>
                </c:pt>
                <c:pt idx="11">
                  <c:v>32781</c:v>
                </c:pt>
                <c:pt idx="12">
                  <c:v>32637</c:v>
                </c:pt>
                <c:pt idx="13">
                  <c:v>32707</c:v>
                </c:pt>
                <c:pt idx="14">
                  <c:v>32581</c:v>
                </c:pt>
                <c:pt idx="15">
                  <c:v>32433</c:v>
                </c:pt>
                <c:pt idx="16">
                  <c:v>32717</c:v>
                </c:pt>
                <c:pt idx="17">
                  <c:v>33041</c:v>
                </c:pt>
                <c:pt idx="18">
                  <c:v>33506</c:v>
                </c:pt>
                <c:pt idx="19">
                  <c:v>33987</c:v>
                </c:pt>
                <c:pt idx="20">
                  <c:v>34429</c:v>
                </c:pt>
                <c:pt idx="21">
                  <c:v>34797</c:v>
                </c:pt>
                <c:pt idx="22">
                  <c:v>35136</c:v>
                </c:pt>
                <c:pt idx="23">
                  <c:v>35631</c:v>
                </c:pt>
                <c:pt idx="24">
                  <c:v>36196</c:v>
                </c:pt>
                <c:pt idx="25">
                  <c:v>36880</c:v>
                </c:pt>
                <c:pt idx="26">
                  <c:v>37518</c:v>
                </c:pt>
                <c:pt idx="27">
                  <c:v>38112</c:v>
                </c:pt>
                <c:pt idx="28">
                  <c:v>38689</c:v>
                </c:pt>
                <c:pt idx="29">
                  <c:v>39286</c:v>
                </c:pt>
                <c:pt idx="30">
                  <c:v>39957</c:v>
                </c:pt>
                <c:pt idx="31">
                  <c:v>40289</c:v>
                </c:pt>
                <c:pt idx="32">
                  <c:v>40423</c:v>
                </c:pt>
                <c:pt idx="33">
                  <c:v>40453</c:v>
                </c:pt>
                <c:pt idx="34">
                  <c:v>40421</c:v>
                </c:pt>
                <c:pt idx="35">
                  <c:v>40329</c:v>
                </c:pt>
                <c:pt idx="36">
                  <c:v>40211</c:v>
                </c:pt>
                <c:pt idx="37">
                  <c:v>40064</c:v>
                </c:pt>
                <c:pt idx="38">
                  <c:v>39904</c:v>
                </c:pt>
                <c:pt idx="39">
                  <c:v>39713</c:v>
                </c:pt>
                <c:pt idx="40">
                  <c:v>39522</c:v>
                </c:pt>
              </c:numCache>
            </c:numRef>
          </c:val>
          <c:smooth val="0"/>
        </c:ser>
        <c:ser>
          <c:idx val="3"/>
          <c:order val="3"/>
          <c:tx>
            <c:strRef>
              <c:f>Sheet1!$E$1</c:f>
              <c:strCache>
                <c:ptCount val="1"/>
                <c:pt idx="0">
                  <c:v>Hispanic</c:v>
                </c:pt>
              </c:strCache>
            </c:strRef>
          </c:tx>
          <c:spPr>
            <a:ln w="28575" cap="rnd">
              <a:solidFill>
                <a:schemeClr val="accent4"/>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#,##0</c:formatCode>
                <c:ptCount val="41"/>
                <c:pt idx="0">
                  <c:v>246141</c:v>
                </c:pt>
                <c:pt idx="1">
                  <c:v>251546</c:v>
                </c:pt>
                <c:pt idx="2">
                  <c:v>257623</c:v>
                </c:pt>
                <c:pt idx="3">
                  <c:v>263724</c:v>
                </c:pt>
                <c:pt idx="4">
                  <c:v>270509</c:v>
                </c:pt>
                <c:pt idx="5">
                  <c:v>277763</c:v>
                </c:pt>
                <c:pt idx="6">
                  <c:v>285372</c:v>
                </c:pt>
                <c:pt idx="7">
                  <c:v>292800</c:v>
                </c:pt>
                <c:pt idx="8">
                  <c:v>300618</c:v>
                </c:pt>
                <c:pt idx="9">
                  <c:v>308496</c:v>
                </c:pt>
                <c:pt idx="10">
                  <c:v>315472</c:v>
                </c:pt>
                <c:pt idx="11">
                  <c:v>321687</c:v>
                </c:pt>
                <c:pt idx="12">
                  <c:v>327035</c:v>
                </c:pt>
                <c:pt idx="13">
                  <c:v>332262</c:v>
                </c:pt>
                <c:pt idx="14">
                  <c:v>336437</c:v>
                </c:pt>
                <c:pt idx="15">
                  <c:v>339847</c:v>
                </c:pt>
                <c:pt idx="16">
                  <c:v>343014</c:v>
                </c:pt>
                <c:pt idx="17">
                  <c:v>345936</c:v>
                </c:pt>
                <c:pt idx="18">
                  <c:v>348856</c:v>
                </c:pt>
                <c:pt idx="19">
                  <c:v>351357</c:v>
                </c:pt>
                <c:pt idx="20">
                  <c:v>353136</c:v>
                </c:pt>
                <c:pt idx="21">
                  <c:v>354725</c:v>
                </c:pt>
                <c:pt idx="22">
                  <c:v>356865</c:v>
                </c:pt>
                <c:pt idx="23">
                  <c:v>359211</c:v>
                </c:pt>
                <c:pt idx="24">
                  <c:v>361845</c:v>
                </c:pt>
                <c:pt idx="25">
                  <c:v>364963</c:v>
                </c:pt>
                <c:pt idx="26">
                  <c:v>368607</c:v>
                </c:pt>
                <c:pt idx="27">
                  <c:v>372527</c:v>
                </c:pt>
                <c:pt idx="28">
                  <c:v>376802</c:v>
                </c:pt>
                <c:pt idx="29">
                  <c:v>381955</c:v>
                </c:pt>
                <c:pt idx="30">
                  <c:v>387886</c:v>
                </c:pt>
                <c:pt idx="31">
                  <c:v>394525</c:v>
                </c:pt>
                <c:pt idx="32">
                  <c:v>400814</c:v>
                </c:pt>
                <c:pt idx="33">
                  <c:v>406463</c:v>
                </c:pt>
                <c:pt idx="34">
                  <c:v>411540</c:v>
                </c:pt>
                <c:pt idx="35">
                  <c:v>416146</c:v>
                </c:pt>
                <c:pt idx="36">
                  <c:v>420296</c:v>
                </c:pt>
                <c:pt idx="37">
                  <c:v>423979</c:v>
                </c:pt>
                <c:pt idx="38">
                  <c:v>427214</c:v>
                </c:pt>
                <c:pt idx="39">
                  <c:v>429996</c:v>
                </c:pt>
                <c:pt idx="40">
                  <c:v>432302</c:v>
                </c:pt>
              </c:numCache>
            </c:numRef>
          </c:val>
          <c:smooth val="0"/>
        </c:ser>
        <c:ser>
          <c:idx val="4"/>
          <c:order val="4"/>
          <c:tx>
            <c:strRef>
              <c:f>Sheet1!$F$1</c:f>
              <c:strCache>
                <c:ptCount val="1"/>
                <c:pt idx="0">
                  <c:v>Other</c:v>
                </c:pt>
              </c:strCache>
            </c:strRef>
          </c:tx>
          <c:spPr>
            <a:ln w="28575" cap="rnd">
              <a:solidFill>
                <a:schemeClr val="accent5"/>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Sheet1!$F$2:$F$42</c:f>
              <c:numCache>
                <c:formatCode>#,##0</c:formatCode>
                <c:ptCount val="41"/>
                <c:pt idx="0">
                  <c:v>18256</c:v>
                </c:pt>
                <c:pt idx="1">
                  <c:v>19086</c:v>
                </c:pt>
                <c:pt idx="2">
                  <c:v>19975</c:v>
                </c:pt>
                <c:pt idx="3">
                  <c:v>20840</c:v>
                </c:pt>
                <c:pt idx="4">
                  <c:v>21754</c:v>
                </c:pt>
                <c:pt idx="5">
                  <c:v>22628</c:v>
                </c:pt>
                <c:pt idx="6">
                  <c:v>23636</c:v>
                </c:pt>
                <c:pt idx="7">
                  <c:v>24718</c:v>
                </c:pt>
                <c:pt idx="8">
                  <c:v>25875</c:v>
                </c:pt>
                <c:pt idx="9">
                  <c:v>27078</c:v>
                </c:pt>
                <c:pt idx="10">
                  <c:v>28266</c:v>
                </c:pt>
                <c:pt idx="11">
                  <c:v>29351</c:v>
                </c:pt>
                <c:pt idx="12">
                  <c:v>30482</c:v>
                </c:pt>
                <c:pt idx="13">
                  <c:v>31844</c:v>
                </c:pt>
                <c:pt idx="14">
                  <c:v>33185</c:v>
                </c:pt>
                <c:pt idx="15">
                  <c:v>34576</c:v>
                </c:pt>
                <c:pt idx="16">
                  <c:v>36015</c:v>
                </c:pt>
                <c:pt idx="17">
                  <c:v>37556</c:v>
                </c:pt>
                <c:pt idx="18">
                  <c:v>39289</c:v>
                </c:pt>
                <c:pt idx="19">
                  <c:v>41045</c:v>
                </c:pt>
                <c:pt idx="20">
                  <c:v>42951</c:v>
                </c:pt>
                <c:pt idx="21">
                  <c:v>44957</c:v>
                </c:pt>
                <c:pt idx="22">
                  <c:v>47083</c:v>
                </c:pt>
                <c:pt idx="23">
                  <c:v>49248</c:v>
                </c:pt>
                <c:pt idx="24">
                  <c:v>51536</c:v>
                </c:pt>
                <c:pt idx="25">
                  <c:v>53855</c:v>
                </c:pt>
                <c:pt idx="26">
                  <c:v>56171</c:v>
                </c:pt>
                <c:pt idx="27">
                  <c:v>58456</c:v>
                </c:pt>
                <c:pt idx="28">
                  <c:v>60731</c:v>
                </c:pt>
                <c:pt idx="29">
                  <c:v>63126</c:v>
                </c:pt>
                <c:pt idx="30">
                  <c:v>65637</c:v>
                </c:pt>
                <c:pt idx="31">
                  <c:v>68334</c:v>
                </c:pt>
                <c:pt idx="32">
                  <c:v>71167</c:v>
                </c:pt>
                <c:pt idx="33">
                  <c:v>73989</c:v>
                </c:pt>
                <c:pt idx="34">
                  <c:v>76830</c:v>
                </c:pt>
                <c:pt idx="35">
                  <c:v>79645</c:v>
                </c:pt>
                <c:pt idx="36">
                  <c:v>82455</c:v>
                </c:pt>
                <c:pt idx="37">
                  <c:v>85255</c:v>
                </c:pt>
                <c:pt idx="38">
                  <c:v>88074</c:v>
                </c:pt>
                <c:pt idx="39">
                  <c:v>90886</c:v>
                </c:pt>
                <c:pt idx="40">
                  <c:v>93778</c:v>
                </c:pt>
              </c:numCache>
            </c:numRef>
          </c:val>
          <c:smooth val="0"/>
        </c:ser>
        <c:dLbls>
          <c:showLegendKey val="0"/>
          <c:showVal val="0"/>
          <c:showCatName val="0"/>
          <c:showSerName val="0"/>
          <c:showPercent val="0"/>
          <c:showBubbleSize val="0"/>
        </c:dLbls>
        <c:smooth val="0"/>
        <c:axId val="502291408"/>
        <c:axId val="502293760"/>
      </c:lineChart>
      <c:catAx>
        <c:axId val="502291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293760"/>
        <c:crosses val="autoZero"/>
        <c:auto val="1"/>
        <c:lblAlgn val="ctr"/>
        <c:lblOffset val="100"/>
        <c:noMultiLvlLbl val="0"/>
      </c:catAx>
      <c:valAx>
        <c:axId val="5022937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29140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15-24</c:v>
                </c:pt>
              </c:strCache>
            </c:strRef>
          </c:tx>
          <c:spPr>
            <a:solidFill>
              <a:schemeClr val="accent1"/>
            </a:solidFill>
            <a:ln>
              <a:noFill/>
            </a:ln>
            <a:effectLst/>
          </c:spPr>
          <c:invertIfNegative val="0"/>
          <c:dPt>
            <c:idx val="0"/>
            <c:invertIfNegative val="0"/>
            <c:bubble3D val="0"/>
            <c:spPr>
              <a:solidFill>
                <a:srgbClr val="FF0000"/>
              </a:solidFill>
              <a:ln>
                <a:noFill/>
              </a:ln>
              <a:effectLst/>
            </c:spPr>
          </c:dPt>
          <c:cat>
            <c:numRef>
              <c:f>Sheet1!$A$2:$A$6</c:f>
              <c:numCache>
                <c:formatCode>General</c:formatCode>
                <c:ptCount val="5"/>
                <c:pt idx="0">
                  <c:v>2010</c:v>
                </c:pt>
                <c:pt idx="1">
                  <c:v>2020</c:v>
                </c:pt>
                <c:pt idx="2">
                  <c:v>2030</c:v>
                </c:pt>
                <c:pt idx="3">
                  <c:v>2040</c:v>
                </c:pt>
                <c:pt idx="4">
                  <c:v>2050</c:v>
                </c:pt>
              </c:numCache>
            </c:numRef>
          </c:cat>
          <c:val>
            <c:numRef>
              <c:f>Sheet1!$B$2:$B$6</c:f>
              <c:numCache>
                <c:formatCode>#,##0</c:formatCode>
                <c:ptCount val="5"/>
                <c:pt idx="0">
                  <c:v>266115</c:v>
                </c:pt>
                <c:pt idx="1">
                  <c:v>309723</c:v>
                </c:pt>
                <c:pt idx="2">
                  <c:v>339771</c:v>
                </c:pt>
                <c:pt idx="3">
                  <c:v>392235</c:v>
                </c:pt>
                <c:pt idx="4">
                  <c:v>419108</c:v>
                </c:pt>
              </c:numCache>
            </c:numRef>
          </c:val>
        </c:ser>
        <c:ser>
          <c:idx val="1"/>
          <c:order val="1"/>
          <c:tx>
            <c:strRef>
              <c:f>Sheet1!$C$1</c:f>
              <c:strCache>
                <c:ptCount val="1"/>
                <c:pt idx="0">
                  <c:v>25-34</c:v>
                </c:pt>
              </c:strCache>
            </c:strRef>
          </c:tx>
          <c:spPr>
            <a:solidFill>
              <a:schemeClr val="accent2"/>
            </a:solidFill>
            <a:ln>
              <a:noFill/>
            </a:ln>
            <a:effectLst/>
          </c:spPr>
          <c:invertIfNegative val="0"/>
          <c:dPt>
            <c:idx val="1"/>
            <c:invertIfNegative val="0"/>
            <c:bubble3D val="0"/>
            <c:spPr>
              <a:solidFill>
                <a:srgbClr val="FF0000"/>
              </a:solidFill>
              <a:ln>
                <a:noFill/>
              </a:ln>
              <a:effectLst/>
            </c:spPr>
          </c:dPt>
          <c:cat>
            <c:numRef>
              <c:f>Sheet1!$A$2:$A$6</c:f>
              <c:numCache>
                <c:formatCode>General</c:formatCode>
                <c:ptCount val="5"/>
                <c:pt idx="0">
                  <c:v>2010</c:v>
                </c:pt>
                <c:pt idx="1">
                  <c:v>2020</c:v>
                </c:pt>
                <c:pt idx="2">
                  <c:v>2030</c:v>
                </c:pt>
                <c:pt idx="3">
                  <c:v>2040</c:v>
                </c:pt>
                <c:pt idx="4">
                  <c:v>2050</c:v>
                </c:pt>
              </c:numCache>
            </c:numRef>
          </c:cat>
          <c:val>
            <c:numRef>
              <c:f>Sheet1!$C$2:$C$6</c:f>
              <c:numCache>
                <c:formatCode>#,##0</c:formatCode>
                <c:ptCount val="5"/>
                <c:pt idx="0">
                  <c:v>253267</c:v>
                </c:pt>
                <c:pt idx="1">
                  <c:v>310428</c:v>
                </c:pt>
                <c:pt idx="2">
                  <c:v>355590</c:v>
                </c:pt>
                <c:pt idx="3">
                  <c:v>389443</c:v>
                </c:pt>
                <c:pt idx="4">
                  <c:v>455889</c:v>
                </c:pt>
              </c:numCache>
            </c:numRef>
          </c:val>
        </c:ser>
        <c:ser>
          <c:idx val="2"/>
          <c:order val="2"/>
          <c:tx>
            <c:strRef>
              <c:f>Sheet1!$D$1</c:f>
              <c:strCache>
                <c:ptCount val="1"/>
                <c:pt idx="0">
                  <c:v>35-44</c:v>
                </c:pt>
              </c:strCache>
            </c:strRef>
          </c:tx>
          <c:spPr>
            <a:solidFill>
              <a:schemeClr val="accent3"/>
            </a:solidFill>
            <a:ln>
              <a:noFill/>
            </a:ln>
            <a:effectLst/>
          </c:spPr>
          <c:invertIfNegative val="0"/>
          <c:dPt>
            <c:idx val="2"/>
            <c:invertIfNegative val="0"/>
            <c:bubble3D val="0"/>
            <c:spPr>
              <a:solidFill>
                <a:srgbClr val="FF0000"/>
              </a:solidFill>
              <a:ln>
                <a:noFill/>
              </a:ln>
              <a:effectLst/>
            </c:spPr>
          </c:dPt>
          <c:cat>
            <c:numRef>
              <c:f>Sheet1!$A$2:$A$6</c:f>
              <c:numCache>
                <c:formatCode>General</c:formatCode>
                <c:ptCount val="5"/>
                <c:pt idx="0">
                  <c:v>2010</c:v>
                </c:pt>
                <c:pt idx="1">
                  <c:v>2020</c:v>
                </c:pt>
                <c:pt idx="2">
                  <c:v>2030</c:v>
                </c:pt>
                <c:pt idx="3">
                  <c:v>2040</c:v>
                </c:pt>
                <c:pt idx="4">
                  <c:v>2050</c:v>
                </c:pt>
              </c:numCache>
            </c:numRef>
          </c:cat>
          <c:val>
            <c:numRef>
              <c:f>Sheet1!$D$2:$D$6</c:f>
              <c:numCache>
                <c:formatCode>#,##0</c:formatCode>
                <c:ptCount val="5"/>
                <c:pt idx="0">
                  <c:v>230754</c:v>
                </c:pt>
                <c:pt idx="1">
                  <c:v>274796</c:v>
                </c:pt>
                <c:pt idx="2">
                  <c:v>340774</c:v>
                </c:pt>
                <c:pt idx="3">
                  <c:v>386361</c:v>
                </c:pt>
                <c:pt idx="4">
                  <c:v>422991</c:v>
                </c:pt>
              </c:numCache>
            </c:numRef>
          </c:val>
        </c:ser>
        <c:ser>
          <c:idx val="3"/>
          <c:order val="3"/>
          <c:tx>
            <c:strRef>
              <c:f>Sheet1!$E$1</c:f>
              <c:strCache>
                <c:ptCount val="1"/>
                <c:pt idx="0">
                  <c:v>45-54</c:v>
                </c:pt>
              </c:strCache>
            </c:strRef>
          </c:tx>
          <c:spPr>
            <a:solidFill>
              <a:schemeClr val="accent4"/>
            </a:solidFill>
            <a:ln>
              <a:noFill/>
            </a:ln>
            <a:effectLst/>
          </c:spPr>
          <c:invertIfNegative val="0"/>
          <c:dPt>
            <c:idx val="3"/>
            <c:invertIfNegative val="0"/>
            <c:bubble3D val="0"/>
            <c:spPr>
              <a:solidFill>
                <a:srgbClr val="FF0000"/>
              </a:solidFill>
              <a:ln>
                <a:noFill/>
              </a:ln>
              <a:effectLst/>
            </c:spPr>
          </c:dPt>
          <c:cat>
            <c:numRef>
              <c:f>Sheet1!$A$2:$A$6</c:f>
              <c:numCache>
                <c:formatCode>General</c:formatCode>
                <c:ptCount val="5"/>
                <c:pt idx="0">
                  <c:v>2010</c:v>
                </c:pt>
                <c:pt idx="1">
                  <c:v>2020</c:v>
                </c:pt>
                <c:pt idx="2">
                  <c:v>2030</c:v>
                </c:pt>
                <c:pt idx="3">
                  <c:v>2040</c:v>
                </c:pt>
                <c:pt idx="4">
                  <c:v>2050</c:v>
                </c:pt>
              </c:numCache>
            </c:numRef>
          </c:cat>
          <c:val>
            <c:numRef>
              <c:f>Sheet1!$E$2:$E$6</c:f>
              <c:numCache>
                <c:formatCode>#,##0</c:formatCode>
                <c:ptCount val="5"/>
                <c:pt idx="0">
                  <c:v>227116</c:v>
                </c:pt>
                <c:pt idx="1">
                  <c:v>241600</c:v>
                </c:pt>
                <c:pt idx="2">
                  <c:v>288009</c:v>
                </c:pt>
                <c:pt idx="3">
                  <c:v>359415</c:v>
                </c:pt>
                <c:pt idx="4">
                  <c:v>398701</c:v>
                </c:pt>
              </c:numCache>
            </c:numRef>
          </c:val>
        </c:ser>
        <c:ser>
          <c:idx val="4"/>
          <c:order val="4"/>
          <c:tx>
            <c:strRef>
              <c:f>Sheet1!$F$1</c:f>
              <c:strCache>
                <c:ptCount val="1"/>
                <c:pt idx="0">
                  <c:v>55-64</c:v>
                </c:pt>
              </c:strCache>
            </c:strRef>
          </c:tx>
          <c:spPr>
            <a:solidFill>
              <a:schemeClr val="accent5"/>
            </a:solidFill>
            <a:ln>
              <a:noFill/>
            </a:ln>
            <a:effectLst/>
          </c:spPr>
          <c:invertIfNegative val="0"/>
          <c:dPt>
            <c:idx val="4"/>
            <c:invertIfNegative val="0"/>
            <c:bubble3D val="0"/>
            <c:spPr>
              <a:solidFill>
                <a:srgbClr val="FF0000"/>
              </a:solidFill>
              <a:ln>
                <a:noFill/>
              </a:ln>
              <a:effectLst/>
            </c:spPr>
          </c:dPt>
          <c:cat>
            <c:numRef>
              <c:f>Sheet1!$A$2:$A$6</c:f>
              <c:numCache>
                <c:formatCode>General</c:formatCode>
                <c:ptCount val="5"/>
                <c:pt idx="0">
                  <c:v>2010</c:v>
                </c:pt>
                <c:pt idx="1">
                  <c:v>2020</c:v>
                </c:pt>
                <c:pt idx="2">
                  <c:v>2030</c:v>
                </c:pt>
                <c:pt idx="3">
                  <c:v>2040</c:v>
                </c:pt>
                <c:pt idx="4">
                  <c:v>2050</c:v>
                </c:pt>
              </c:numCache>
            </c:numRef>
          </c:cat>
          <c:val>
            <c:numRef>
              <c:f>Sheet1!$F$2:$F$6</c:f>
              <c:numCache>
                <c:formatCode>#,##0</c:formatCode>
                <c:ptCount val="5"/>
                <c:pt idx="0">
                  <c:v>173127</c:v>
                </c:pt>
                <c:pt idx="1">
                  <c:v>229197</c:v>
                </c:pt>
                <c:pt idx="2">
                  <c:v>243674</c:v>
                </c:pt>
                <c:pt idx="3">
                  <c:v>289053</c:v>
                </c:pt>
                <c:pt idx="4">
                  <c:v>361276</c:v>
                </c:pt>
              </c:numCache>
            </c:numRef>
          </c:val>
        </c:ser>
        <c:ser>
          <c:idx val="5"/>
          <c:order val="5"/>
          <c:tx>
            <c:strRef>
              <c:f>Sheet1!$G$1</c:f>
              <c:strCache>
                <c:ptCount val="1"/>
                <c:pt idx="0">
                  <c:v>65-74</c:v>
                </c:pt>
              </c:strCache>
            </c:strRef>
          </c:tx>
          <c:spPr>
            <a:solidFill>
              <a:schemeClr val="accent6"/>
            </a:solidFill>
            <a:ln>
              <a:noFill/>
            </a:ln>
            <a:effectLst/>
          </c:spPr>
          <c:invertIfNegative val="0"/>
          <c:cat>
            <c:numRef>
              <c:f>Sheet1!$A$2:$A$6</c:f>
              <c:numCache>
                <c:formatCode>General</c:formatCode>
                <c:ptCount val="5"/>
                <c:pt idx="0">
                  <c:v>2010</c:v>
                </c:pt>
                <c:pt idx="1">
                  <c:v>2020</c:v>
                </c:pt>
                <c:pt idx="2">
                  <c:v>2030</c:v>
                </c:pt>
                <c:pt idx="3">
                  <c:v>2040</c:v>
                </c:pt>
                <c:pt idx="4">
                  <c:v>2050</c:v>
                </c:pt>
              </c:numCache>
            </c:numRef>
          </c:cat>
          <c:val>
            <c:numRef>
              <c:f>Sheet1!$G$2:$G$6</c:f>
              <c:numCache>
                <c:formatCode>#,##0</c:formatCode>
                <c:ptCount val="5"/>
                <c:pt idx="0">
                  <c:v>96241</c:v>
                </c:pt>
                <c:pt idx="1">
                  <c:v>158343</c:v>
                </c:pt>
                <c:pt idx="2">
                  <c:v>211284</c:v>
                </c:pt>
                <c:pt idx="3">
                  <c:v>225036</c:v>
                </c:pt>
                <c:pt idx="4">
                  <c:v>265871</c:v>
                </c:pt>
              </c:numCache>
            </c:numRef>
          </c:val>
        </c:ser>
        <c:ser>
          <c:idx val="6"/>
          <c:order val="6"/>
          <c:tx>
            <c:strRef>
              <c:f>Sheet1!$H$1</c:f>
              <c:strCache>
                <c:ptCount val="1"/>
                <c:pt idx="0">
                  <c:v>75-84</c:v>
                </c:pt>
              </c:strCache>
            </c:strRef>
          </c:tx>
          <c:spPr>
            <a:solidFill>
              <a:schemeClr val="accent1">
                <a:lumMod val="60000"/>
              </a:schemeClr>
            </a:solidFill>
            <a:ln>
              <a:noFill/>
            </a:ln>
            <a:effectLst/>
          </c:spPr>
          <c:invertIfNegative val="0"/>
          <c:cat>
            <c:numRef>
              <c:f>Sheet1!$A$2:$A$6</c:f>
              <c:numCache>
                <c:formatCode>General</c:formatCode>
                <c:ptCount val="5"/>
                <c:pt idx="0">
                  <c:v>2010</c:v>
                </c:pt>
                <c:pt idx="1">
                  <c:v>2020</c:v>
                </c:pt>
                <c:pt idx="2">
                  <c:v>2030</c:v>
                </c:pt>
                <c:pt idx="3">
                  <c:v>2040</c:v>
                </c:pt>
                <c:pt idx="4">
                  <c:v>2050</c:v>
                </c:pt>
              </c:numCache>
            </c:numRef>
          </c:cat>
          <c:val>
            <c:numRef>
              <c:f>Sheet1!$H$2:$H$6</c:f>
              <c:numCache>
                <c:formatCode>#,##0</c:formatCode>
                <c:ptCount val="5"/>
                <c:pt idx="0">
                  <c:v>57238</c:v>
                </c:pt>
                <c:pt idx="1">
                  <c:v>73082</c:v>
                </c:pt>
                <c:pt idx="2">
                  <c:v>121848</c:v>
                </c:pt>
                <c:pt idx="3">
                  <c:v>163489</c:v>
                </c:pt>
                <c:pt idx="4">
                  <c:v>173951</c:v>
                </c:pt>
              </c:numCache>
            </c:numRef>
          </c:val>
        </c:ser>
        <c:ser>
          <c:idx val="7"/>
          <c:order val="7"/>
          <c:tx>
            <c:strRef>
              <c:f>Sheet1!$I$1</c:f>
              <c:strCache>
                <c:ptCount val="1"/>
                <c:pt idx="0">
                  <c:v>85+</c:v>
                </c:pt>
              </c:strCache>
            </c:strRef>
          </c:tx>
          <c:spPr>
            <a:solidFill>
              <a:schemeClr val="accent2">
                <a:lumMod val="60000"/>
              </a:schemeClr>
            </a:solidFill>
            <a:ln>
              <a:noFill/>
            </a:ln>
            <a:effectLst/>
          </c:spPr>
          <c:invertIfNegative val="0"/>
          <c:cat>
            <c:numRef>
              <c:f>Sheet1!$A$2:$A$6</c:f>
              <c:numCache>
                <c:formatCode>General</c:formatCode>
                <c:ptCount val="5"/>
                <c:pt idx="0">
                  <c:v>2010</c:v>
                </c:pt>
                <c:pt idx="1">
                  <c:v>2020</c:v>
                </c:pt>
                <c:pt idx="2">
                  <c:v>2030</c:v>
                </c:pt>
                <c:pt idx="3">
                  <c:v>2040</c:v>
                </c:pt>
                <c:pt idx="4">
                  <c:v>2050</c:v>
                </c:pt>
              </c:numCache>
            </c:numRef>
          </c:cat>
          <c:val>
            <c:numRef>
              <c:f>Sheet1!$I$2:$I$6</c:f>
              <c:numCache>
                <c:formatCode>#,##0</c:formatCode>
                <c:ptCount val="5"/>
                <c:pt idx="0">
                  <c:v>22404</c:v>
                </c:pt>
                <c:pt idx="1">
                  <c:v>26986</c:v>
                </c:pt>
                <c:pt idx="2">
                  <c:v>36163</c:v>
                </c:pt>
                <c:pt idx="3">
                  <c:v>59561</c:v>
                </c:pt>
                <c:pt idx="4">
                  <c:v>83592</c:v>
                </c:pt>
              </c:numCache>
            </c:numRef>
          </c:val>
        </c:ser>
        <c:dLbls>
          <c:showLegendKey val="0"/>
          <c:showVal val="0"/>
          <c:showCatName val="0"/>
          <c:showSerName val="0"/>
          <c:showPercent val="0"/>
          <c:showBubbleSize val="0"/>
        </c:dLbls>
        <c:gapWidth val="13"/>
        <c:overlap val="100"/>
        <c:axId val="502295328"/>
        <c:axId val="502296112"/>
      </c:barChart>
      <c:catAx>
        <c:axId val="502295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02296112"/>
        <c:crosses val="autoZero"/>
        <c:auto val="1"/>
        <c:lblAlgn val="ctr"/>
        <c:lblOffset val="100"/>
        <c:noMultiLvlLbl val="0"/>
      </c:catAx>
      <c:valAx>
        <c:axId val="5022961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295328"/>
        <c:crosses val="autoZero"/>
        <c:crossBetween val="between"/>
      </c:valAx>
      <c:spPr>
        <a:noFill/>
        <a:ln>
          <a:noFill/>
        </a:ln>
        <a:effectLst/>
      </c:spPr>
    </c:plotArea>
    <c:legend>
      <c:legendPos val="r"/>
      <c:layout>
        <c:manualLayout>
          <c:xMode val="edge"/>
          <c:yMode val="edge"/>
          <c:x val="0.87782020997375332"/>
          <c:y val="7.2633533566036204E-2"/>
          <c:w val="0.11308888093533763"/>
          <c:h val="0.9273664664339638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15-24</c:v>
                </c:pt>
              </c:strCache>
            </c:strRef>
          </c:tx>
          <c:spPr>
            <a:solidFill>
              <a:schemeClr val="accent1"/>
            </a:solidFill>
            <a:ln>
              <a:noFill/>
            </a:ln>
            <a:effectLst/>
          </c:spPr>
          <c:invertIfNegative val="0"/>
          <c:dPt>
            <c:idx val="0"/>
            <c:invertIfNegative val="0"/>
            <c:bubble3D val="0"/>
            <c:spPr>
              <a:solidFill>
                <a:srgbClr val="FF0000"/>
              </a:solidFill>
              <a:ln>
                <a:noFill/>
              </a:ln>
              <a:effectLst/>
            </c:spPr>
          </c:dPt>
          <c:cat>
            <c:numRef>
              <c:f>Sheet1!$A$2:$A$6</c:f>
              <c:numCache>
                <c:formatCode>General</c:formatCode>
                <c:ptCount val="5"/>
                <c:pt idx="0">
                  <c:v>2010</c:v>
                </c:pt>
                <c:pt idx="1">
                  <c:v>2020</c:v>
                </c:pt>
                <c:pt idx="2">
                  <c:v>2030</c:v>
                </c:pt>
                <c:pt idx="3">
                  <c:v>2040</c:v>
                </c:pt>
                <c:pt idx="4">
                  <c:v>2050</c:v>
                </c:pt>
              </c:numCache>
            </c:numRef>
          </c:cat>
          <c:val>
            <c:numRef>
              <c:f>Sheet1!$B$2:$B$6</c:f>
              <c:numCache>
                <c:formatCode>#,##0</c:formatCode>
                <c:ptCount val="5"/>
                <c:pt idx="0">
                  <c:v>166791</c:v>
                </c:pt>
                <c:pt idx="1">
                  <c:v>215458</c:v>
                </c:pt>
                <c:pt idx="2">
                  <c:v>229343</c:v>
                </c:pt>
                <c:pt idx="3">
                  <c:v>263564</c:v>
                </c:pt>
                <c:pt idx="4">
                  <c:v>285601</c:v>
                </c:pt>
              </c:numCache>
            </c:numRef>
          </c:val>
        </c:ser>
        <c:ser>
          <c:idx val="1"/>
          <c:order val="1"/>
          <c:tx>
            <c:strRef>
              <c:f>Sheet1!$C$1</c:f>
              <c:strCache>
                <c:ptCount val="1"/>
                <c:pt idx="0">
                  <c:v>25-34</c:v>
                </c:pt>
              </c:strCache>
            </c:strRef>
          </c:tx>
          <c:spPr>
            <a:solidFill>
              <a:schemeClr val="accent2"/>
            </a:solidFill>
            <a:ln>
              <a:noFill/>
            </a:ln>
            <a:effectLst/>
          </c:spPr>
          <c:invertIfNegative val="0"/>
          <c:dPt>
            <c:idx val="1"/>
            <c:invertIfNegative val="0"/>
            <c:bubble3D val="0"/>
            <c:spPr>
              <a:solidFill>
                <a:srgbClr val="FF0000"/>
              </a:solidFill>
              <a:ln>
                <a:noFill/>
              </a:ln>
              <a:effectLst/>
            </c:spPr>
          </c:dPt>
          <c:cat>
            <c:numRef>
              <c:f>Sheet1!$A$2:$A$6</c:f>
              <c:numCache>
                <c:formatCode>General</c:formatCode>
                <c:ptCount val="5"/>
                <c:pt idx="0">
                  <c:v>2010</c:v>
                </c:pt>
                <c:pt idx="1">
                  <c:v>2020</c:v>
                </c:pt>
                <c:pt idx="2">
                  <c:v>2030</c:v>
                </c:pt>
                <c:pt idx="3">
                  <c:v>2040</c:v>
                </c:pt>
                <c:pt idx="4">
                  <c:v>2050</c:v>
                </c:pt>
              </c:numCache>
            </c:numRef>
          </c:cat>
          <c:val>
            <c:numRef>
              <c:f>Sheet1!$C$2:$C$6</c:f>
              <c:numCache>
                <c:formatCode>#,##0</c:formatCode>
                <c:ptCount val="5"/>
                <c:pt idx="0">
                  <c:v>152633</c:v>
                </c:pt>
                <c:pt idx="1">
                  <c:v>192177</c:v>
                </c:pt>
                <c:pt idx="2">
                  <c:v>242725</c:v>
                </c:pt>
                <c:pt idx="3">
                  <c:v>253073</c:v>
                </c:pt>
                <c:pt idx="4">
                  <c:v>289420</c:v>
                </c:pt>
              </c:numCache>
            </c:numRef>
          </c:val>
        </c:ser>
        <c:ser>
          <c:idx val="2"/>
          <c:order val="2"/>
          <c:tx>
            <c:strRef>
              <c:f>Sheet1!$D$1</c:f>
              <c:strCache>
                <c:ptCount val="1"/>
                <c:pt idx="0">
                  <c:v>35-44</c:v>
                </c:pt>
              </c:strCache>
            </c:strRef>
          </c:tx>
          <c:spPr>
            <a:solidFill>
              <a:schemeClr val="accent3"/>
            </a:solidFill>
            <a:ln>
              <a:noFill/>
            </a:ln>
            <a:effectLst/>
          </c:spPr>
          <c:invertIfNegative val="0"/>
          <c:dPt>
            <c:idx val="2"/>
            <c:invertIfNegative val="0"/>
            <c:bubble3D val="0"/>
            <c:spPr>
              <a:solidFill>
                <a:srgbClr val="FF0000"/>
              </a:solidFill>
              <a:ln>
                <a:noFill/>
              </a:ln>
              <a:effectLst/>
            </c:spPr>
          </c:dPt>
          <c:cat>
            <c:numRef>
              <c:f>Sheet1!$A$2:$A$6</c:f>
              <c:numCache>
                <c:formatCode>General</c:formatCode>
                <c:ptCount val="5"/>
                <c:pt idx="0">
                  <c:v>2010</c:v>
                </c:pt>
                <c:pt idx="1">
                  <c:v>2020</c:v>
                </c:pt>
                <c:pt idx="2">
                  <c:v>2030</c:v>
                </c:pt>
                <c:pt idx="3">
                  <c:v>2040</c:v>
                </c:pt>
                <c:pt idx="4">
                  <c:v>2050</c:v>
                </c:pt>
              </c:numCache>
            </c:numRef>
          </c:cat>
          <c:val>
            <c:numRef>
              <c:f>Sheet1!$D$2:$D$6</c:f>
              <c:numCache>
                <c:formatCode>#,##0</c:formatCode>
                <c:ptCount val="5"/>
                <c:pt idx="0">
                  <c:v>136789</c:v>
                </c:pt>
                <c:pt idx="1">
                  <c:v>171639</c:v>
                </c:pt>
                <c:pt idx="2">
                  <c:v>214098</c:v>
                </c:pt>
                <c:pt idx="3">
                  <c:v>260995</c:v>
                </c:pt>
                <c:pt idx="4">
                  <c:v>263326</c:v>
                </c:pt>
              </c:numCache>
            </c:numRef>
          </c:val>
        </c:ser>
        <c:ser>
          <c:idx val="3"/>
          <c:order val="3"/>
          <c:tx>
            <c:strRef>
              <c:f>Sheet1!$E$1</c:f>
              <c:strCache>
                <c:ptCount val="1"/>
                <c:pt idx="0">
                  <c:v>45-54</c:v>
                </c:pt>
              </c:strCache>
            </c:strRef>
          </c:tx>
          <c:spPr>
            <a:solidFill>
              <a:schemeClr val="accent4"/>
            </a:solidFill>
            <a:ln>
              <a:noFill/>
            </a:ln>
            <a:effectLst/>
          </c:spPr>
          <c:invertIfNegative val="0"/>
          <c:dPt>
            <c:idx val="3"/>
            <c:invertIfNegative val="0"/>
            <c:bubble3D val="0"/>
            <c:spPr>
              <a:solidFill>
                <a:srgbClr val="FF0000"/>
              </a:solidFill>
              <a:ln>
                <a:noFill/>
              </a:ln>
              <a:effectLst/>
            </c:spPr>
          </c:dPt>
          <c:cat>
            <c:numRef>
              <c:f>Sheet1!$A$2:$A$6</c:f>
              <c:numCache>
                <c:formatCode>General</c:formatCode>
                <c:ptCount val="5"/>
                <c:pt idx="0">
                  <c:v>2010</c:v>
                </c:pt>
                <c:pt idx="1">
                  <c:v>2020</c:v>
                </c:pt>
                <c:pt idx="2">
                  <c:v>2030</c:v>
                </c:pt>
                <c:pt idx="3">
                  <c:v>2040</c:v>
                </c:pt>
                <c:pt idx="4">
                  <c:v>2050</c:v>
                </c:pt>
              </c:numCache>
            </c:numRef>
          </c:cat>
          <c:val>
            <c:numRef>
              <c:f>Sheet1!$E$2:$E$6</c:f>
              <c:numCache>
                <c:formatCode>#,##0</c:formatCode>
                <c:ptCount val="5"/>
                <c:pt idx="0">
                  <c:v>120445</c:v>
                </c:pt>
                <c:pt idx="1">
                  <c:v>150460</c:v>
                </c:pt>
                <c:pt idx="2">
                  <c:v>184953</c:v>
                </c:pt>
                <c:pt idx="3">
                  <c:v>228846</c:v>
                </c:pt>
                <c:pt idx="4">
                  <c:v>269564</c:v>
                </c:pt>
              </c:numCache>
            </c:numRef>
          </c:val>
        </c:ser>
        <c:ser>
          <c:idx val="4"/>
          <c:order val="4"/>
          <c:tx>
            <c:strRef>
              <c:f>Sheet1!$F$1</c:f>
              <c:strCache>
                <c:ptCount val="1"/>
                <c:pt idx="0">
                  <c:v>55-64</c:v>
                </c:pt>
              </c:strCache>
            </c:strRef>
          </c:tx>
          <c:spPr>
            <a:solidFill>
              <a:schemeClr val="accent5"/>
            </a:solidFill>
            <a:ln>
              <a:noFill/>
            </a:ln>
            <a:effectLst/>
          </c:spPr>
          <c:invertIfNegative val="0"/>
          <c:dPt>
            <c:idx val="4"/>
            <c:invertIfNegative val="0"/>
            <c:bubble3D val="0"/>
            <c:spPr>
              <a:solidFill>
                <a:srgbClr val="FF0000"/>
              </a:solidFill>
              <a:ln>
                <a:noFill/>
              </a:ln>
              <a:effectLst/>
            </c:spPr>
          </c:dPt>
          <c:cat>
            <c:numRef>
              <c:f>Sheet1!$A$2:$A$6</c:f>
              <c:numCache>
                <c:formatCode>General</c:formatCode>
                <c:ptCount val="5"/>
                <c:pt idx="0">
                  <c:v>2010</c:v>
                </c:pt>
                <c:pt idx="1">
                  <c:v>2020</c:v>
                </c:pt>
                <c:pt idx="2">
                  <c:v>2030</c:v>
                </c:pt>
                <c:pt idx="3">
                  <c:v>2040</c:v>
                </c:pt>
                <c:pt idx="4">
                  <c:v>2050</c:v>
                </c:pt>
              </c:numCache>
            </c:numRef>
          </c:cat>
          <c:val>
            <c:numRef>
              <c:f>Sheet1!$F$2:$F$6</c:f>
              <c:numCache>
                <c:formatCode>#,##0</c:formatCode>
                <c:ptCount val="5"/>
                <c:pt idx="0">
                  <c:v>84489</c:v>
                </c:pt>
                <c:pt idx="1">
                  <c:v>128132</c:v>
                </c:pt>
                <c:pt idx="2">
                  <c:v>158177</c:v>
                </c:pt>
                <c:pt idx="3">
                  <c:v>191121</c:v>
                </c:pt>
                <c:pt idx="4">
                  <c:v>235092</c:v>
                </c:pt>
              </c:numCache>
            </c:numRef>
          </c:val>
        </c:ser>
        <c:ser>
          <c:idx val="5"/>
          <c:order val="5"/>
          <c:tx>
            <c:strRef>
              <c:f>Sheet1!$G$1</c:f>
              <c:strCache>
                <c:ptCount val="1"/>
                <c:pt idx="0">
                  <c:v>65-74</c:v>
                </c:pt>
              </c:strCache>
            </c:strRef>
          </c:tx>
          <c:spPr>
            <a:solidFill>
              <a:schemeClr val="accent6"/>
            </a:solidFill>
            <a:ln>
              <a:noFill/>
            </a:ln>
            <a:effectLst/>
          </c:spPr>
          <c:invertIfNegative val="0"/>
          <c:cat>
            <c:numRef>
              <c:f>Sheet1!$A$2:$A$6</c:f>
              <c:numCache>
                <c:formatCode>General</c:formatCode>
                <c:ptCount val="5"/>
                <c:pt idx="0">
                  <c:v>2010</c:v>
                </c:pt>
                <c:pt idx="1">
                  <c:v>2020</c:v>
                </c:pt>
                <c:pt idx="2">
                  <c:v>2030</c:v>
                </c:pt>
                <c:pt idx="3">
                  <c:v>2040</c:v>
                </c:pt>
                <c:pt idx="4">
                  <c:v>2050</c:v>
                </c:pt>
              </c:numCache>
            </c:numRef>
          </c:cat>
          <c:val>
            <c:numRef>
              <c:f>Sheet1!$G$2:$G$6</c:f>
              <c:numCache>
                <c:formatCode>#,##0</c:formatCode>
                <c:ptCount val="5"/>
                <c:pt idx="0">
                  <c:v>44488</c:v>
                </c:pt>
                <c:pt idx="1">
                  <c:v>82993</c:v>
                </c:pt>
                <c:pt idx="2">
                  <c:v>125694</c:v>
                </c:pt>
                <c:pt idx="3">
                  <c:v>153802</c:v>
                </c:pt>
                <c:pt idx="4">
                  <c:v>183186</c:v>
                </c:pt>
              </c:numCache>
            </c:numRef>
          </c:val>
        </c:ser>
        <c:ser>
          <c:idx val="6"/>
          <c:order val="6"/>
          <c:tx>
            <c:strRef>
              <c:f>Sheet1!$H$1</c:f>
              <c:strCache>
                <c:ptCount val="1"/>
                <c:pt idx="0">
                  <c:v>75-84</c:v>
                </c:pt>
              </c:strCache>
            </c:strRef>
          </c:tx>
          <c:spPr>
            <a:solidFill>
              <a:schemeClr val="accent1">
                <a:lumMod val="60000"/>
              </a:schemeClr>
            </a:solidFill>
            <a:ln>
              <a:noFill/>
            </a:ln>
            <a:effectLst/>
          </c:spPr>
          <c:invertIfNegative val="0"/>
          <c:cat>
            <c:numRef>
              <c:f>Sheet1!$A$2:$A$6</c:f>
              <c:numCache>
                <c:formatCode>General</c:formatCode>
                <c:ptCount val="5"/>
                <c:pt idx="0">
                  <c:v>2010</c:v>
                </c:pt>
                <c:pt idx="1">
                  <c:v>2020</c:v>
                </c:pt>
                <c:pt idx="2">
                  <c:v>2030</c:v>
                </c:pt>
                <c:pt idx="3">
                  <c:v>2040</c:v>
                </c:pt>
                <c:pt idx="4">
                  <c:v>2050</c:v>
                </c:pt>
              </c:numCache>
            </c:numRef>
          </c:cat>
          <c:val>
            <c:numRef>
              <c:f>Sheet1!$H$2:$H$6</c:f>
              <c:numCache>
                <c:formatCode>#,##0</c:formatCode>
                <c:ptCount val="5"/>
                <c:pt idx="0">
                  <c:v>24731</c:v>
                </c:pt>
                <c:pt idx="1">
                  <c:v>36104</c:v>
                </c:pt>
                <c:pt idx="2">
                  <c:v>67910</c:v>
                </c:pt>
                <c:pt idx="3">
                  <c:v>102683</c:v>
                </c:pt>
                <c:pt idx="4">
                  <c:v>124348</c:v>
                </c:pt>
              </c:numCache>
            </c:numRef>
          </c:val>
        </c:ser>
        <c:ser>
          <c:idx val="7"/>
          <c:order val="7"/>
          <c:tx>
            <c:strRef>
              <c:f>Sheet1!$I$1</c:f>
              <c:strCache>
                <c:ptCount val="1"/>
                <c:pt idx="0">
                  <c:v>85+</c:v>
                </c:pt>
              </c:strCache>
            </c:strRef>
          </c:tx>
          <c:spPr>
            <a:solidFill>
              <a:schemeClr val="accent2">
                <a:lumMod val="60000"/>
              </a:schemeClr>
            </a:solidFill>
            <a:ln>
              <a:noFill/>
            </a:ln>
            <a:effectLst/>
          </c:spPr>
          <c:invertIfNegative val="0"/>
          <c:cat>
            <c:numRef>
              <c:f>Sheet1!$A$2:$A$6</c:f>
              <c:numCache>
                <c:formatCode>General</c:formatCode>
                <c:ptCount val="5"/>
                <c:pt idx="0">
                  <c:v>2010</c:v>
                </c:pt>
                <c:pt idx="1">
                  <c:v>2020</c:v>
                </c:pt>
                <c:pt idx="2">
                  <c:v>2030</c:v>
                </c:pt>
                <c:pt idx="3">
                  <c:v>2040</c:v>
                </c:pt>
                <c:pt idx="4">
                  <c:v>2050</c:v>
                </c:pt>
              </c:numCache>
            </c:numRef>
          </c:cat>
          <c:val>
            <c:numRef>
              <c:f>Sheet1!$I$2:$I$6</c:f>
              <c:numCache>
                <c:formatCode>#,##0</c:formatCode>
                <c:ptCount val="5"/>
                <c:pt idx="0">
                  <c:v>8136</c:v>
                </c:pt>
                <c:pt idx="1">
                  <c:v>12742</c:v>
                </c:pt>
                <c:pt idx="2">
                  <c:v>19738</c:v>
                </c:pt>
                <c:pt idx="3">
                  <c:v>36585</c:v>
                </c:pt>
                <c:pt idx="4">
                  <c:v>57550</c:v>
                </c:pt>
              </c:numCache>
            </c:numRef>
          </c:val>
        </c:ser>
        <c:dLbls>
          <c:showLegendKey val="0"/>
          <c:showVal val="0"/>
          <c:showCatName val="0"/>
          <c:showSerName val="0"/>
          <c:showPercent val="0"/>
          <c:showBubbleSize val="0"/>
        </c:dLbls>
        <c:gapWidth val="13"/>
        <c:overlap val="100"/>
        <c:axId val="502289056"/>
        <c:axId val="502294152"/>
      </c:barChart>
      <c:catAx>
        <c:axId val="502289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02294152"/>
        <c:crosses val="autoZero"/>
        <c:auto val="1"/>
        <c:lblAlgn val="ctr"/>
        <c:lblOffset val="100"/>
        <c:noMultiLvlLbl val="0"/>
      </c:catAx>
      <c:valAx>
        <c:axId val="502294152"/>
        <c:scaling>
          <c:orientation val="minMax"/>
          <c:max val="30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289056"/>
        <c:crosses val="autoZero"/>
        <c:crossBetween val="between"/>
      </c:valAx>
      <c:spPr>
        <a:noFill/>
        <a:ln>
          <a:noFill/>
        </a:ln>
        <a:effectLst/>
      </c:spPr>
    </c:plotArea>
    <c:legend>
      <c:legendPos val="r"/>
      <c:layout>
        <c:manualLayout>
          <c:xMode val="edge"/>
          <c:yMode val="edge"/>
          <c:x val="0.8732747554282988"/>
          <c:y val="5.2014976865005273E-2"/>
          <c:w val="0.11763433548079218"/>
          <c:h val="0.8849646886922641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LT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Sheet1!$B$2:$B$4</c:f>
              <c:numCache>
                <c:formatCode>0.0%</c:formatCode>
                <c:ptCount val="3"/>
                <c:pt idx="0">
                  <c:v>6.6171153054389337E-2</c:v>
                </c:pt>
                <c:pt idx="1">
                  <c:v>4.0768292122555047E-2</c:v>
                </c:pt>
                <c:pt idx="2">
                  <c:v>4.0080415882136719E-2</c:v>
                </c:pt>
              </c:numCache>
            </c:numRef>
          </c:val>
        </c:ser>
        <c:ser>
          <c:idx val="1"/>
          <c:order val="1"/>
          <c:tx>
            <c:strRef>
              <c:f>Sheet1!$C$1</c:f>
              <c:strCache>
                <c:ptCount val="1"/>
                <c:pt idx="0">
                  <c:v>High School or Equiv</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Sheet1!$C$2:$C$4</c:f>
              <c:numCache>
                <c:formatCode>0.0%</c:formatCode>
                <c:ptCount val="3"/>
                <c:pt idx="0">
                  <c:v>0.24380774671917826</c:v>
                </c:pt>
                <c:pt idx="1">
                  <c:v>0.20533229859646795</c:v>
                </c:pt>
                <c:pt idx="2">
                  <c:v>0.19590869196666341</c:v>
                </c:pt>
              </c:numCache>
            </c:numRef>
          </c:val>
        </c:ser>
        <c:ser>
          <c:idx val="2"/>
          <c:order val="2"/>
          <c:tx>
            <c:strRef>
              <c:f>Sheet1!$D$1</c:f>
              <c:strCache>
                <c:ptCount val="1"/>
                <c:pt idx="0">
                  <c:v>Some College Associate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Sheet1!$D$2:$D$4</c:f>
              <c:numCache>
                <c:formatCode>0.0%</c:formatCode>
                <c:ptCount val="3"/>
                <c:pt idx="0">
                  <c:v>0.32714161583300411</c:v>
                </c:pt>
                <c:pt idx="1">
                  <c:v>0.34259916370115845</c:v>
                </c:pt>
                <c:pt idx="2">
                  <c:v>0.33396970901753092</c:v>
                </c:pt>
              </c:numCache>
            </c:numRef>
          </c:val>
        </c:ser>
        <c:ser>
          <c:idx val="3"/>
          <c:order val="3"/>
          <c:tx>
            <c:strRef>
              <c:f>Sheet1!$E$1</c:f>
              <c:strCache>
                <c:ptCount val="1"/>
                <c:pt idx="0">
                  <c:v>Bachelor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Sheet1!$E$2:$E$4</c:f>
              <c:numCache>
                <c:formatCode>0.0%</c:formatCode>
                <c:ptCount val="3"/>
                <c:pt idx="0">
                  <c:v>0.23844720335679576</c:v>
                </c:pt>
                <c:pt idx="1">
                  <c:v>0.25125980915231566</c:v>
                </c:pt>
                <c:pt idx="2">
                  <c:v>0.26568747327597203</c:v>
                </c:pt>
              </c:numCache>
            </c:numRef>
          </c:val>
        </c:ser>
        <c:ser>
          <c:idx val="4"/>
          <c:order val="4"/>
          <c:tx>
            <c:strRef>
              <c:f>Sheet1!$F$1</c:f>
              <c:strCache>
                <c:ptCount val="1"/>
                <c:pt idx="0">
                  <c:v>Graduate Professional</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Sheet1!$F$2:$F$4</c:f>
              <c:numCache>
                <c:formatCode>0.0%</c:formatCode>
                <c:ptCount val="3"/>
                <c:pt idx="0">
                  <c:v>0.12443228103663286</c:v>
                </c:pt>
                <c:pt idx="1">
                  <c:v>0.1600404364275029</c:v>
                </c:pt>
                <c:pt idx="2">
                  <c:v>0.1643537098576969</c:v>
                </c:pt>
              </c:numCache>
            </c:numRef>
          </c:val>
        </c:ser>
        <c:dLbls>
          <c:dLblPos val="ctr"/>
          <c:showLegendKey val="0"/>
          <c:showVal val="1"/>
          <c:showCatName val="0"/>
          <c:showSerName val="0"/>
          <c:showPercent val="0"/>
          <c:showBubbleSize val="0"/>
        </c:dLbls>
        <c:gapWidth val="150"/>
        <c:overlap val="100"/>
        <c:axId val="502290232"/>
        <c:axId val="502291800"/>
      </c:barChart>
      <c:catAx>
        <c:axId val="502290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291800"/>
        <c:crosses val="autoZero"/>
        <c:auto val="1"/>
        <c:lblAlgn val="ctr"/>
        <c:lblOffset val="100"/>
        <c:noMultiLvlLbl val="0"/>
      </c:catAx>
      <c:valAx>
        <c:axId val="502291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290232"/>
        <c:crosses val="autoZero"/>
        <c:crossBetween val="between"/>
      </c:valAx>
      <c:spPr>
        <a:noFill/>
        <a:ln>
          <a:noFill/>
        </a:ln>
        <a:effectLst/>
      </c:spPr>
    </c:plotArea>
    <c:legend>
      <c:legendPos val="r"/>
      <c:layout>
        <c:manualLayout>
          <c:xMode val="edge"/>
          <c:yMode val="edge"/>
          <c:x val="0.64868848425196846"/>
          <c:y val="1.1578494094488192E-2"/>
          <c:w val="0.33881151574803148"/>
          <c:h val="0.9884215059055118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LT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Sheet1!$B$2:$B$4</c:f>
              <c:numCache>
                <c:formatCode>0.0%</c:formatCode>
                <c:ptCount val="3"/>
                <c:pt idx="0">
                  <c:v>0.37456123700758892</c:v>
                </c:pt>
                <c:pt idx="1">
                  <c:v>0.26466701615830113</c:v>
                </c:pt>
                <c:pt idx="2">
                  <c:v>0.28098660966452171</c:v>
                </c:pt>
              </c:numCache>
            </c:numRef>
          </c:val>
        </c:ser>
        <c:ser>
          <c:idx val="1"/>
          <c:order val="1"/>
          <c:tx>
            <c:strRef>
              <c:f>Sheet1!$C$1</c:f>
              <c:strCache>
                <c:ptCount val="1"/>
                <c:pt idx="0">
                  <c:v>High School or Equiv</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Sheet1!$C$2:$C$4</c:f>
              <c:numCache>
                <c:formatCode>0.0%</c:formatCode>
                <c:ptCount val="3"/>
                <c:pt idx="0">
                  <c:v>0.26572446422231832</c:v>
                </c:pt>
                <c:pt idx="1">
                  <c:v>0.27403194436258616</c:v>
                </c:pt>
                <c:pt idx="2">
                  <c:v>0.27968523297411646</c:v>
                </c:pt>
              </c:numCache>
            </c:numRef>
          </c:val>
        </c:ser>
        <c:ser>
          <c:idx val="2"/>
          <c:order val="2"/>
          <c:tx>
            <c:strRef>
              <c:f>Sheet1!$D$1</c:f>
              <c:strCache>
                <c:ptCount val="1"/>
                <c:pt idx="0">
                  <c:v>Some College Associate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Sheet1!$D$2:$D$4</c:f>
              <c:numCache>
                <c:formatCode>0.0%</c:formatCode>
                <c:ptCount val="3"/>
                <c:pt idx="0">
                  <c:v>0.22992200159582135</c:v>
                </c:pt>
                <c:pt idx="1">
                  <c:v>0.30321708083493343</c:v>
                </c:pt>
                <c:pt idx="2">
                  <c:v>0.29054111427379492</c:v>
                </c:pt>
              </c:numCache>
            </c:numRef>
          </c:val>
        </c:ser>
        <c:ser>
          <c:idx val="3"/>
          <c:order val="3"/>
          <c:tx>
            <c:strRef>
              <c:f>Sheet1!$E$1</c:f>
              <c:strCache>
                <c:ptCount val="1"/>
                <c:pt idx="0">
                  <c:v>Bachelor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Sheet1!$E$2:$E$4</c:f>
              <c:numCache>
                <c:formatCode>0.0%</c:formatCode>
                <c:ptCount val="3"/>
                <c:pt idx="0">
                  <c:v>9.3644659095302868E-2</c:v>
                </c:pt>
                <c:pt idx="1">
                  <c:v>0.11075834514677098</c:v>
                </c:pt>
                <c:pt idx="2">
                  <c:v>0.10412305670310522</c:v>
                </c:pt>
              </c:numCache>
            </c:numRef>
          </c:val>
        </c:ser>
        <c:ser>
          <c:idx val="4"/>
          <c:order val="4"/>
          <c:tx>
            <c:strRef>
              <c:f>Sheet1!$F$1</c:f>
              <c:strCache>
                <c:ptCount val="1"/>
                <c:pt idx="0">
                  <c:v>Graduate Professional</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Sheet1!$F$2:$F$4</c:f>
              <c:numCache>
                <c:formatCode>0.0%</c:formatCode>
                <c:ptCount val="3"/>
                <c:pt idx="0">
                  <c:v>3.614763807896855E-2</c:v>
                </c:pt>
                <c:pt idx="1">
                  <c:v>4.7325613497408284E-2</c:v>
                </c:pt>
                <c:pt idx="2">
                  <c:v>4.466398638446175E-2</c:v>
                </c:pt>
              </c:numCache>
            </c:numRef>
          </c:val>
        </c:ser>
        <c:dLbls>
          <c:dLblPos val="ctr"/>
          <c:showLegendKey val="0"/>
          <c:showVal val="1"/>
          <c:showCatName val="0"/>
          <c:showSerName val="0"/>
          <c:showPercent val="0"/>
          <c:showBubbleSize val="0"/>
        </c:dLbls>
        <c:gapWidth val="150"/>
        <c:overlap val="100"/>
        <c:axId val="502293368"/>
        <c:axId val="502292584"/>
      </c:barChart>
      <c:catAx>
        <c:axId val="502293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02292584"/>
        <c:crosses val="autoZero"/>
        <c:auto val="1"/>
        <c:lblAlgn val="ctr"/>
        <c:lblOffset val="100"/>
        <c:noMultiLvlLbl val="0"/>
      </c:catAx>
      <c:valAx>
        <c:axId val="5022925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293368"/>
        <c:crosses val="autoZero"/>
        <c:crossBetween val="between"/>
      </c:valAx>
      <c:spPr>
        <a:noFill/>
        <a:ln>
          <a:noFill/>
        </a:ln>
        <a:effectLst/>
      </c:spPr>
    </c:plotArea>
    <c:legend>
      <c:legendPos val="r"/>
      <c:layout>
        <c:manualLayout>
          <c:xMode val="edge"/>
          <c:yMode val="edge"/>
          <c:x val="0.65939187074092798"/>
          <c:y val="1.157840041568408E-2"/>
          <c:w val="0.33881151574803148"/>
          <c:h val="0.9884215059055118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25-34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 </c:v>
                </c:pt>
              </c:strCache>
            </c:strRef>
          </c:cat>
          <c:val>
            <c:numRef>
              <c:f>Sheet1!$B$2:$B$4</c:f>
              <c:numCache>
                <c:formatCode>General</c:formatCode>
                <c:ptCount val="3"/>
                <c:pt idx="0">
                  <c:v>28.8</c:v>
                </c:pt>
                <c:pt idx="1">
                  <c:v>27.4</c:v>
                </c:pt>
                <c:pt idx="2">
                  <c:v>27.6</c:v>
                </c:pt>
              </c:numCache>
            </c:numRef>
          </c:val>
        </c:ser>
        <c:ser>
          <c:idx val="1"/>
          <c:order val="1"/>
          <c:tx>
            <c:strRef>
              <c:f>Sheet1!$C$1</c:f>
              <c:strCache>
                <c:ptCount val="1"/>
                <c:pt idx="0">
                  <c:v>35-44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 </c:v>
                </c:pt>
              </c:strCache>
            </c:strRef>
          </c:cat>
          <c:val>
            <c:numRef>
              <c:f>Sheet1!$C$2:$C$4</c:f>
              <c:numCache>
                <c:formatCode>General</c:formatCode>
                <c:ptCount val="3"/>
                <c:pt idx="0">
                  <c:v>30</c:v>
                </c:pt>
                <c:pt idx="1">
                  <c:v>28.3</c:v>
                </c:pt>
                <c:pt idx="2">
                  <c:v>25.8</c:v>
                </c:pt>
              </c:numCache>
            </c:numRef>
          </c:val>
        </c:ser>
        <c:ser>
          <c:idx val="2"/>
          <c:order val="2"/>
          <c:tx>
            <c:strRef>
              <c:f>Sheet1!$D$1</c:f>
              <c:strCache>
                <c:ptCount val="1"/>
                <c:pt idx="0">
                  <c:v>45-64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 </c:v>
                </c:pt>
              </c:strCache>
            </c:strRef>
          </c:cat>
          <c:val>
            <c:numRef>
              <c:f>Sheet1!$D$2:$D$4</c:f>
              <c:numCache>
                <c:formatCode>General</c:formatCode>
                <c:ptCount val="3"/>
                <c:pt idx="0">
                  <c:v>27.6</c:v>
                </c:pt>
                <c:pt idx="1">
                  <c:v>25.2</c:v>
                </c:pt>
                <c:pt idx="2">
                  <c:v>23.6</c:v>
                </c:pt>
              </c:numCache>
            </c:numRef>
          </c:val>
        </c:ser>
        <c:ser>
          <c:idx val="3"/>
          <c:order val="3"/>
          <c:tx>
            <c:strRef>
              <c:f>Sheet1!$E$1</c:f>
              <c:strCache>
                <c:ptCount val="1"/>
                <c:pt idx="0">
                  <c:v>65+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 </c:v>
                </c:pt>
              </c:strCache>
            </c:strRef>
          </c:cat>
          <c:val>
            <c:numRef>
              <c:f>Sheet1!$E$2:$E$4</c:f>
              <c:numCache>
                <c:formatCode>General</c:formatCode>
                <c:ptCount val="3"/>
                <c:pt idx="0">
                  <c:v>24.3</c:v>
                </c:pt>
                <c:pt idx="1">
                  <c:v>24.8</c:v>
                </c:pt>
                <c:pt idx="2">
                  <c:v>23.6</c:v>
                </c:pt>
              </c:numCache>
            </c:numRef>
          </c:val>
        </c:ser>
        <c:dLbls>
          <c:dLblPos val="outEnd"/>
          <c:showLegendKey val="0"/>
          <c:showVal val="1"/>
          <c:showCatName val="0"/>
          <c:showSerName val="0"/>
          <c:showPercent val="0"/>
          <c:showBubbleSize val="0"/>
        </c:dLbls>
        <c:gapWidth val="182"/>
        <c:axId val="502294544"/>
        <c:axId val="502294936"/>
      </c:barChart>
      <c:catAx>
        <c:axId val="502294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02294936"/>
        <c:crosses val="autoZero"/>
        <c:auto val="1"/>
        <c:lblAlgn val="ctr"/>
        <c:lblOffset val="100"/>
        <c:noMultiLvlLbl val="0"/>
      </c:catAx>
      <c:valAx>
        <c:axId val="502294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294544"/>
        <c:crosses val="autoZero"/>
        <c:crossBetween val="between"/>
      </c:valAx>
      <c:spPr>
        <a:solidFill>
          <a:schemeClr val="bg1"/>
        </a:solidFill>
        <a:ln>
          <a:noFill/>
        </a:ln>
        <a:effectLst/>
      </c:spPr>
    </c:plotArea>
    <c:legend>
      <c:legendPos val="t"/>
      <c:layout>
        <c:manualLayout>
          <c:xMode val="edge"/>
          <c:yMode val="edge"/>
          <c:x val="0.28948673082531351"/>
          <c:y val="5.9629342699284181E-2"/>
          <c:w val="0.51634558180227474"/>
          <c:h val="7.195757150774864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Bexar County</c:v>
                </c:pt>
              </c:strCache>
            </c:strRef>
          </c:cat>
          <c:val>
            <c:numRef>
              <c:f>Sheet1!$B$2</c:f>
              <c:numCache>
                <c:formatCode>0.0%</c:formatCode>
                <c:ptCount val="1"/>
                <c:pt idx="0">
                  <c:v>0.79599999999999993</c:v>
                </c:pt>
              </c:numCache>
            </c:numRef>
          </c:val>
        </c:ser>
        <c:ser>
          <c:idx val="1"/>
          <c:order val="1"/>
          <c:tx>
            <c:strRef>
              <c:f>Sheet1!$C$1</c:f>
              <c:strCache>
                <c:ptCount val="1"/>
                <c:pt idx="0">
                  <c:v>2012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Bexar County</c:v>
                </c:pt>
              </c:strCache>
            </c:strRef>
          </c:cat>
          <c:val>
            <c:numRef>
              <c:f>Sheet1!$C$2</c:f>
              <c:numCache>
                <c:formatCode>0.0%</c:formatCode>
                <c:ptCount val="1"/>
                <c:pt idx="0">
                  <c:v>0.83499999999999996</c:v>
                </c:pt>
              </c:numCache>
            </c:numRef>
          </c:val>
        </c:ser>
        <c:ser>
          <c:idx val="2"/>
          <c:order val="2"/>
          <c:tx>
            <c:strRef>
              <c:f>Sheet1!$D$1</c:f>
              <c:strCache>
                <c:ptCount val="1"/>
                <c:pt idx="0">
                  <c:v>2103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Bexar County</c:v>
                </c:pt>
              </c:strCache>
            </c:strRef>
          </c:cat>
          <c:val>
            <c:numRef>
              <c:f>Sheet1!$D$2</c:f>
              <c:numCache>
                <c:formatCode>0.0%</c:formatCode>
                <c:ptCount val="1"/>
                <c:pt idx="0">
                  <c:v>0.84599999999999997</c:v>
                </c:pt>
              </c:numCache>
            </c:numRef>
          </c:val>
        </c:ser>
        <c:ser>
          <c:idx val="3"/>
          <c:order val="3"/>
          <c:tx>
            <c:strRef>
              <c:f>Sheet1!$E$1</c:f>
              <c:strCache>
                <c:ptCount val="1"/>
                <c:pt idx="0">
                  <c:v>2014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Bexar County</c:v>
                </c:pt>
              </c:strCache>
            </c:strRef>
          </c:cat>
          <c:val>
            <c:numRef>
              <c:f>Sheet1!$E$2</c:f>
              <c:numCache>
                <c:formatCode>0.0%</c:formatCode>
                <c:ptCount val="1"/>
                <c:pt idx="0">
                  <c:v>0.84900000000000009</c:v>
                </c:pt>
              </c:numCache>
            </c:numRef>
          </c:val>
        </c:ser>
        <c:dLbls>
          <c:dLblPos val="outEnd"/>
          <c:showLegendKey val="0"/>
          <c:showVal val="1"/>
          <c:showCatName val="0"/>
          <c:showSerName val="0"/>
          <c:showPercent val="0"/>
          <c:showBubbleSize val="0"/>
        </c:dLbls>
        <c:gapWidth val="219"/>
        <c:overlap val="-27"/>
        <c:axId val="503122248"/>
        <c:axId val="503118720"/>
      </c:barChart>
      <c:catAx>
        <c:axId val="503122248"/>
        <c:scaling>
          <c:orientation val="minMax"/>
        </c:scaling>
        <c:delete val="1"/>
        <c:axPos val="b"/>
        <c:numFmt formatCode="General" sourceLinked="1"/>
        <c:majorTickMark val="none"/>
        <c:minorTickMark val="none"/>
        <c:tickLblPos val="nextTo"/>
        <c:crossAx val="503118720"/>
        <c:crosses val="autoZero"/>
        <c:auto val="1"/>
        <c:lblAlgn val="ctr"/>
        <c:lblOffset val="100"/>
        <c:noMultiLvlLbl val="0"/>
      </c:catAx>
      <c:valAx>
        <c:axId val="5031187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3122248"/>
        <c:crosses val="autoZero"/>
        <c:crossBetween val="between"/>
      </c:valAx>
      <c:spPr>
        <a:noFill/>
        <a:ln>
          <a:noFill/>
        </a:ln>
        <a:effectLst/>
      </c:spPr>
    </c:plotArea>
    <c:legend>
      <c:legendPos val="b"/>
      <c:layout>
        <c:manualLayout>
          <c:xMode val="edge"/>
          <c:yMode val="edge"/>
          <c:x val="0.12996585496257412"/>
          <c:y val="0.89206893648931718"/>
          <c:w val="0.78636446485855938"/>
          <c:h val="0.10793106351068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909789054146006E-2"/>
          <c:y val="2.9297712785901764E-2"/>
          <c:w val="0.89911490230387869"/>
          <c:h val="0.62676340457442825"/>
        </c:manualLayout>
      </c:layout>
      <c:lineChart>
        <c:grouping val="standard"/>
        <c:varyColors val="0"/>
        <c:ser>
          <c:idx val="0"/>
          <c:order val="0"/>
          <c:tx>
            <c:strRef>
              <c:f>Sheet1!$A$2</c:f>
              <c:strCache>
                <c:ptCount val="1"/>
                <c:pt idx="0">
                  <c:v>ALAMO HEIGHTS ISD</c:v>
                </c:pt>
              </c:strCache>
            </c:strRef>
          </c:tx>
          <c:spPr>
            <a:ln w="12700" cap="rnd">
              <a:solidFill>
                <a:schemeClr val="accent1"/>
              </a:solidFill>
              <a:round/>
            </a:ln>
            <a:effectLst/>
          </c:spPr>
          <c:marker>
            <c:symbol val="none"/>
          </c:marker>
          <c:cat>
            <c:strRef>
              <c:f>Sheet1!$B$1:$N$1</c:f>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f>Sheet1!$B$2:$N$2</c:f>
              <c:numCache>
                <c:formatCode>0.0%</c:formatCode>
                <c:ptCount val="13"/>
                <c:pt idx="0">
                  <c:v>0.52700000000000002</c:v>
                </c:pt>
                <c:pt idx="1">
                  <c:v>0.55400000000000005</c:v>
                </c:pt>
                <c:pt idx="2">
                  <c:v>0.59599999999999997</c:v>
                </c:pt>
                <c:pt idx="3">
                  <c:v>0.59</c:v>
                </c:pt>
                <c:pt idx="4">
                  <c:v>0.57299999999999995</c:v>
                </c:pt>
                <c:pt idx="5">
                  <c:v>0.55700000000000005</c:v>
                </c:pt>
                <c:pt idx="6">
                  <c:v>0.54400000000000004</c:v>
                </c:pt>
                <c:pt idx="7">
                  <c:v>0.56799999999999995</c:v>
                </c:pt>
                <c:pt idx="8">
                  <c:v>0.57499999999999996</c:v>
                </c:pt>
                <c:pt idx="9">
                  <c:v>0.48499999999999999</c:v>
                </c:pt>
                <c:pt idx="10">
                  <c:v>0.52700000000000002</c:v>
                </c:pt>
                <c:pt idx="11">
                  <c:v>0.56599999999999995</c:v>
                </c:pt>
                <c:pt idx="12">
                  <c:v>0.53500000000000003</c:v>
                </c:pt>
              </c:numCache>
            </c:numRef>
          </c:val>
          <c:smooth val="0"/>
        </c:ser>
        <c:ser>
          <c:idx val="1"/>
          <c:order val="1"/>
          <c:tx>
            <c:strRef>
              <c:f>Sheet1!$A$3</c:f>
              <c:strCache>
                <c:ptCount val="1"/>
                <c:pt idx="0">
                  <c:v>EAST CENTRAL ISD</c:v>
                </c:pt>
              </c:strCache>
            </c:strRef>
          </c:tx>
          <c:spPr>
            <a:ln w="12700" cap="rnd">
              <a:solidFill>
                <a:schemeClr val="accent2"/>
              </a:solidFill>
              <a:round/>
            </a:ln>
            <a:effectLst/>
          </c:spPr>
          <c:marker>
            <c:symbol val="none"/>
          </c:marker>
          <c:cat>
            <c:strRef>
              <c:f>Sheet1!$B$1:$N$1</c:f>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f>Sheet1!$B$3:$N$3</c:f>
              <c:numCache>
                <c:formatCode>0.0%</c:formatCode>
                <c:ptCount val="13"/>
                <c:pt idx="0">
                  <c:v>0.48199999999999998</c:v>
                </c:pt>
                <c:pt idx="1">
                  <c:v>0.53200000000000003</c:v>
                </c:pt>
                <c:pt idx="2">
                  <c:v>0.51800000000000002</c:v>
                </c:pt>
                <c:pt idx="3">
                  <c:v>0.505</c:v>
                </c:pt>
                <c:pt idx="4">
                  <c:v>0.53100000000000003</c:v>
                </c:pt>
                <c:pt idx="5">
                  <c:v>0.56399999999999995</c:v>
                </c:pt>
                <c:pt idx="6">
                  <c:v>0.54100000000000004</c:v>
                </c:pt>
                <c:pt idx="7">
                  <c:v>0.53700000000000003</c:v>
                </c:pt>
                <c:pt idx="8">
                  <c:v>0.437</c:v>
                </c:pt>
                <c:pt idx="9">
                  <c:v>0.42499999999999999</c:v>
                </c:pt>
                <c:pt idx="10">
                  <c:v>0.45300000000000001</c:v>
                </c:pt>
                <c:pt idx="11">
                  <c:v>0.442</c:v>
                </c:pt>
                <c:pt idx="12">
                  <c:v>0.45200000000000001</c:v>
                </c:pt>
              </c:numCache>
            </c:numRef>
          </c:val>
          <c:smooth val="0"/>
        </c:ser>
        <c:ser>
          <c:idx val="2"/>
          <c:order val="2"/>
          <c:tx>
            <c:strRef>
              <c:f>Sheet1!$A$4</c:f>
              <c:strCache>
                <c:ptCount val="1"/>
                <c:pt idx="0">
                  <c:v>EDGEWOOD ISD</c:v>
                </c:pt>
              </c:strCache>
            </c:strRef>
          </c:tx>
          <c:spPr>
            <a:ln w="12700" cap="rnd">
              <a:solidFill>
                <a:schemeClr val="accent3"/>
              </a:solidFill>
              <a:round/>
            </a:ln>
            <a:effectLst/>
          </c:spPr>
          <c:marker>
            <c:symbol val="none"/>
          </c:marker>
          <c:cat>
            <c:strRef>
              <c:f>Sheet1!$B$1:$N$1</c:f>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f>Sheet1!$B$4:$N$4</c:f>
              <c:numCache>
                <c:formatCode>0.0%</c:formatCode>
                <c:ptCount val="13"/>
                <c:pt idx="0">
                  <c:v>0.37781350482315113</c:v>
                </c:pt>
                <c:pt idx="1">
                  <c:v>0.38461538461538464</c:v>
                </c:pt>
                <c:pt idx="2">
                  <c:v>0.35889070146818924</c:v>
                </c:pt>
                <c:pt idx="3">
                  <c:v>0.42675159235668791</c:v>
                </c:pt>
                <c:pt idx="4">
                  <c:v>0.45546558704453444</c:v>
                </c:pt>
                <c:pt idx="5">
                  <c:v>0.52606635071090047</c:v>
                </c:pt>
                <c:pt idx="6">
                  <c:v>0.50427350427350426</c:v>
                </c:pt>
                <c:pt idx="7">
                  <c:v>0.48991935483870969</c:v>
                </c:pt>
                <c:pt idx="8">
                  <c:v>0.55882352941176472</c:v>
                </c:pt>
                <c:pt idx="9">
                  <c:v>0.37942664418212479</c:v>
                </c:pt>
                <c:pt idx="10">
                  <c:v>0.45833333333333331</c:v>
                </c:pt>
                <c:pt idx="11">
                  <c:v>0.36131386861313869</c:v>
                </c:pt>
                <c:pt idx="12">
                  <c:v>0.43714821763602252</c:v>
                </c:pt>
              </c:numCache>
            </c:numRef>
          </c:val>
          <c:smooth val="0"/>
        </c:ser>
        <c:ser>
          <c:idx val="3"/>
          <c:order val="3"/>
          <c:tx>
            <c:strRef>
              <c:f>Sheet1!$A$5</c:f>
              <c:strCache>
                <c:ptCount val="1"/>
                <c:pt idx="0">
                  <c:v>FT SAM HOUSTON ISD</c:v>
                </c:pt>
              </c:strCache>
            </c:strRef>
          </c:tx>
          <c:spPr>
            <a:ln w="12700" cap="rnd">
              <a:solidFill>
                <a:schemeClr val="accent4"/>
              </a:solidFill>
              <a:round/>
            </a:ln>
            <a:effectLst/>
          </c:spPr>
          <c:marker>
            <c:symbol val="none"/>
          </c:marker>
          <c:cat>
            <c:strRef>
              <c:f>Sheet1!$B$1:$N$1</c:f>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f>Sheet1!$B$5:$N$5</c:f>
              <c:numCache>
                <c:formatCode>0.0%</c:formatCode>
                <c:ptCount val="13"/>
                <c:pt idx="0">
                  <c:v>0.35699999999999998</c:v>
                </c:pt>
                <c:pt idx="1">
                  <c:v>0.433</c:v>
                </c:pt>
                <c:pt idx="2">
                  <c:v>0.48599999999999999</c:v>
                </c:pt>
                <c:pt idx="3">
                  <c:v>0.436</c:v>
                </c:pt>
                <c:pt idx="4">
                  <c:v>0.48399999999999999</c:v>
                </c:pt>
                <c:pt idx="5">
                  <c:v>0.56299999999999994</c:v>
                </c:pt>
                <c:pt idx="6">
                  <c:v>0.5</c:v>
                </c:pt>
                <c:pt idx="7">
                  <c:v>0.44400000000000001</c:v>
                </c:pt>
                <c:pt idx="8">
                  <c:v>0.52800000000000002</c:v>
                </c:pt>
                <c:pt idx="9">
                  <c:v>0.39700000000000002</c:v>
                </c:pt>
                <c:pt idx="10">
                  <c:v>0.43099999999999999</c:v>
                </c:pt>
                <c:pt idx="11">
                  <c:v>0.48699999999999999</c:v>
                </c:pt>
                <c:pt idx="12">
                  <c:v>0.38100000000000001</c:v>
                </c:pt>
              </c:numCache>
            </c:numRef>
          </c:val>
          <c:smooth val="0"/>
        </c:ser>
        <c:ser>
          <c:idx val="4"/>
          <c:order val="4"/>
          <c:tx>
            <c:strRef>
              <c:f>Sheet1!$A$6</c:f>
              <c:strCache>
                <c:ptCount val="1"/>
                <c:pt idx="0">
                  <c:v>HARLANDALE ISD</c:v>
                </c:pt>
              </c:strCache>
            </c:strRef>
          </c:tx>
          <c:spPr>
            <a:ln w="12700" cap="rnd">
              <a:solidFill>
                <a:schemeClr val="accent5"/>
              </a:solidFill>
              <a:round/>
            </a:ln>
            <a:effectLst/>
          </c:spPr>
          <c:marker>
            <c:symbol val="none"/>
          </c:marker>
          <c:cat>
            <c:strRef>
              <c:f>Sheet1!$B$1:$N$1</c:f>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f>Sheet1!$B$6:$N$6</c:f>
              <c:numCache>
                <c:formatCode>0.0%</c:formatCode>
                <c:ptCount val="13"/>
                <c:pt idx="0">
                  <c:v>0.45124999999999998</c:v>
                </c:pt>
                <c:pt idx="1">
                  <c:v>0.43876337693222356</c:v>
                </c:pt>
                <c:pt idx="2">
                  <c:v>0.44260204081632654</c:v>
                </c:pt>
                <c:pt idx="3">
                  <c:v>0.53539823008849563</c:v>
                </c:pt>
                <c:pt idx="4">
                  <c:v>0.45454545454545453</c:v>
                </c:pt>
                <c:pt idx="5">
                  <c:v>0.51374819102749636</c:v>
                </c:pt>
                <c:pt idx="6">
                  <c:v>0.53206002728512958</c:v>
                </c:pt>
                <c:pt idx="7">
                  <c:v>0.52933151432469305</c:v>
                </c:pt>
                <c:pt idx="8">
                  <c:v>0.61538461538461542</c:v>
                </c:pt>
                <c:pt idx="9">
                  <c:v>0.49939393939393939</c:v>
                </c:pt>
                <c:pt idx="10">
                  <c:v>0.47962747380675202</c:v>
                </c:pt>
                <c:pt idx="11">
                  <c:v>0.47556615017878429</c:v>
                </c:pt>
                <c:pt idx="12">
                  <c:v>0.48135593220338985</c:v>
                </c:pt>
              </c:numCache>
            </c:numRef>
          </c:val>
          <c:smooth val="0"/>
        </c:ser>
        <c:ser>
          <c:idx val="5"/>
          <c:order val="5"/>
          <c:tx>
            <c:strRef>
              <c:f>Sheet1!$A$7</c:f>
              <c:strCache>
                <c:ptCount val="1"/>
                <c:pt idx="0">
                  <c:v>JUDSON ISD</c:v>
                </c:pt>
              </c:strCache>
            </c:strRef>
          </c:tx>
          <c:spPr>
            <a:ln w="12700" cap="rnd">
              <a:solidFill>
                <a:schemeClr val="accent6"/>
              </a:solidFill>
              <a:round/>
            </a:ln>
            <a:effectLst/>
          </c:spPr>
          <c:marker>
            <c:symbol val="none"/>
          </c:marker>
          <c:cat>
            <c:strRef>
              <c:f>Sheet1!$B$1:$N$1</c:f>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f>Sheet1!$B$7:$N$7</c:f>
              <c:numCache>
                <c:formatCode>0.0%</c:formatCode>
                <c:ptCount val="13"/>
                <c:pt idx="0">
                  <c:v>0.52318668252080858</c:v>
                </c:pt>
                <c:pt idx="1">
                  <c:v>0.46884899683210135</c:v>
                </c:pt>
                <c:pt idx="2">
                  <c:v>0.49950641658440276</c:v>
                </c:pt>
                <c:pt idx="3">
                  <c:v>0.47258771929824561</c:v>
                </c:pt>
                <c:pt idx="4">
                  <c:v>0.47876857749469215</c:v>
                </c:pt>
                <c:pt idx="5">
                  <c:v>0.42788920725883478</c:v>
                </c:pt>
                <c:pt idx="6">
                  <c:v>0.53703703703703709</c:v>
                </c:pt>
                <c:pt idx="7">
                  <c:v>0.48871527777777779</c:v>
                </c:pt>
                <c:pt idx="8">
                  <c:v>0.5842696629213483</c:v>
                </c:pt>
                <c:pt idx="9">
                  <c:v>0.44426751592356689</c:v>
                </c:pt>
                <c:pt idx="10">
                  <c:v>0.40740740740740738</c:v>
                </c:pt>
                <c:pt idx="11">
                  <c:v>0.43906131718395153</c:v>
                </c:pt>
                <c:pt idx="12">
                  <c:v>0.43068939955522612</c:v>
                </c:pt>
              </c:numCache>
            </c:numRef>
          </c:val>
          <c:smooth val="0"/>
        </c:ser>
        <c:ser>
          <c:idx val="6"/>
          <c:order val="6"/>
          <c:tx>
            <c:strRef>
              <c:f>Sheet1!$A$8</c:f>
              <c:strCache>
                <c:ptCount val="1"/>
                <c:pt idx="0">
                  <c:v>LACKLAND ISD</c:v>
                </c:pt>
              </c:strCache>
            </c:strRef>
          </c:tx>
          <c:spPr>
            <a:ln w="12700" cap="rnd">
              <a:solidFill>
                <a:schemeClr val="accent1">
                  <a:lumMod val="60000"/>
                </a:schemeClr>
              </a:solidFill>
              <a:round/>
            </a:ln>
            <a:effectLst/>
          </c:spPr>
          <c:marker>
            <c:symbol val="none"/>
          </c:marker>
          <c:cat>
            <c:strRef>
              <c:f>Sheet1!$B$1:$N$1</c:f>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f>Sheet1!$B$8:$N$8</c:f>
              <c:numCache>
                <c:formatCode>0.0%</c:formatCode>
                <c:ptCount val="13"/>
                <c:pt idx="0">
                  <c:v>0.68799999999999994</c:v>
                </c:pt>
                <c:pt idx="1">
                  <c:v>0.38500000000000001</c:v>
                </c:pt>
                <c:pt idx="2">
                  <c:v>0.46200000000000002</c:v>
                </c:pt>
                <c:pt idx="5">
                  <c:v>0.47099999999999997</c:v>
                </c:pt>
                <c:pt idx="6">
                  <c:v>0.58599999999999997</c:v>
                </c:pt>
                <c:pt idx="7">
                  <c:v>0.47199999999999998</c:v>
                </c:pt>
                <c:pt idx="8">
                  <c:v>0.59399999999999997</c:v>
                </c:pt>
                <c:pt idx="9">
                  <c:v>0.28999999999999998</c:v>
                </c:pt>
                <c:pt idx="10">
                  <c:v>0.46200000000000002</c:v>
                </c:pt>
                <c:pt idx="11">
                  <c:v>0.44700000000000001</c:v>
                </c:pt>
                <c:pt idx="12">
                  <c:v>0.51900000000000002</c:v>
                </c:pt>
              </c:numCache>
            </c:numRef>
          </c:val>
          <c:smooth val="0"/>
        </c:ser>
        <c:ser>
          <c:idx val="7"/>
          <c:order val="7"/>
          <c:tx>
            <c:strRef>
              <c:f>Sheet1!$A$9</c:f>
              <c:strCache>
                <c:ptCount val="1"/>
                <c:pt idx="0">
                  <c:v>NORTH EAST ISD</c:v>
                </c:pt>
              </c:strCache>
            </c:strRef>
          </c:tx>
          <c:spPr>
            <a:ln w="12700" cap="rnd">
              <a:solidFill>
                <a:schemeClr val="accent2">
                  <a:lumMod val="60000"/>
                </a:schemeClr>
              </a:solidFill>
              <a:round/>
            </a:ln>
            <a:effectLst/>
          </c:spPr>
          <c:marker>
            <c:symbol val="none"/>
          </c:marker>
          <c:cat>
            <c:strRef>
              <c:f>Sheet1!$B$1:$N$1</c:f>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f>Sheet1!$B$9:$N$9</c:f>
              <c:numCache>
                <c:formatCode>0.0%</c:formatCode>
                <c:ptCount val="13"/>
                <c:pt idx="0">
                  <c:v>0.57729695829413608</c:v>
                </c:pt>
                <c:pt idx="1">
                  <c:v>0.56978798586572443</c:v>
                </c:pt>
                <c:pt idx="2">
                  <c:v>0.55977945443993038</c:v>
                </c:pt>
                <c:pt idx="3">
                  <c:v>0.58052541404911484</c:v>
                </c:pt>
                <c:pt idx="4">
                  <c:v>0.58246001103143963</c:v>
                </c:pt>
                <c:pt idx="5">
                  <c:v>0.58613389785657577</c:v>
                </c:pt>
                <c:pt idx="6">
                  <c:v>0.59052711993888463</c:v>
                </c:pt>
                <c:pt idx="7">
                  <c:v>0.5894976016157536</c:v>
                </c:pt>
                <c:pt idx="8">
                  <c:v>0.63665594855305463</c:v>
                </c:pt>
                <c:pt idx="9">
                  <c:v>0.55495915985997668</c:v>
                </c:pt>
                <c:pt idx="10">
                  <c:v>0.51954802259887001</c:v>
                </c:pt>
                <c:pt idx="11">
                  <c:v>0.51510574018126887</c:v>
                </c:pt>
                <c:pt idx="12">
                  <c:v>0.53656971770744222</c:v>
                </c:pt>
              </c:numCache>
            </c:numRef>
          </c:val>
          <c:smooth val="0"/>
        </c:ser>
        <c:ser>
          <c:idx val="8"/>
          <c:order val="8"/>
          <c:tx>
            <c:strRef>
              <c:f>Sheet1!$A$10</c:f>
              <c:strCache>
                <c:ptCount val="1"/>
                <c:pt idx="0">
                  <c:v>NORTHSIDE ISD</c:v>
                </c:pt>
              </c:strCache>
            </c:strRef>
          </c:tx>
          <c:spPr>
            <a:ln w="12700" cap="rnd">
              <a:solidFill>
                <a:schemeClr val="accent3">
                  <a:lumMod val="60000"/>
                </a:schemeClr>
              </a:solidFill>
              <a:round/>
            </a:ln>
            <a:effectLst/>
          </c:spPr>
          <c:marker>
            <c:symbol val="none"/>
          </c:marker>
          <c:cat>
            <c:strRef>
              <c:f>Sheet1!$B$1:$N$1</c:f>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f>Sheet1!$B$10:$N$10</c:f>
              <c:numCache>
                <c:formatCode>0.0%</c:formatCode>
                <c:ptCount val="13"/>
                <c:pt idx="0">
                  <c:v>0.55283068092877641</c:v>
                </c:pt>
                <c:pt idx="1">
                  <c:v>0.55183788878416584</c:v>
                </c:pt>
                <c:pt idx="2">
                  <c:v>0.53825338253382538</c:v>
                </c:pt>
                <c:pt idx="3">
                  <c:v>0.55250596658711215</c:v>
                </c:pt>
                <c:pt idx="4">
                  <c:v>0.55980184005661715</c:v>
                </c:pt>
                <c:pt idx="5">
                  <c:v>0.55529467011035449</c:v>
                </c:pt>
                <c:pt idx="6">
                  <c:v>0.57966680905595902</c:v>
                </c:pt>
                <c:pt idx="7">
                  <c:v>0.59723336006415395</c:v>
                </c:pt>
                <c:pt idx="8">
                  <c:v>0.64992531740104553</c:v>
                </c:pt>
                <c:pt idx="9">
                  <c:v>0.53454353189989423</c:v>
                </c:pt>
                <c:pt idx="10">
                  <c:v>0.53136961224829427</c:v>
                </c:pt>
                <c:pt idx="11">
                  <c:v>0.50033123550844649</c:v>
                </c:pt>
                <c:pt idx="12">
                  <c:v>0.52403173121791879</c:v>
                </c:pt>
              </c:numCache>
            </c:numRef>
          </c:val>
          <c:smooth val="0"/>
        </c:ser>
        <c:ser>
          <c:idx val="9"/>
          <c:order val="9"/>
          <c:tx>
            <c:strRef>
              <c:f>Sheet1!$A$11</c:f>
              <c:strCache>
                <c:ptCount val="1"/>
                <c:pt idx="0">
                  <c:v>RANDOLPH FIELD ISD</c:v>
                </c:pt>
              </c:strCache>
            </c:strRef>
          </c:tx>
          <c:spPr>
            <a:ln w="12700" cap="rnd">
              <a:solidFill>
                <a:schemeClr val="accent4">
                  <a:lumMod val="60000"/>
                </a:schemeClr>
              </a:solidFill>
              <a:round/>
            </a:ln>
            <a:effectLst/>
          </c:spPr>
          <c:marker>
            <c:symbol val="none"/>
          </c:marker>
          <c:cat>
            <c:strRef>
              <c:f>Sheet1!$B$1:$N$1</c:f>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f>Sheet1!$B$11:$N$11</c:f>
              <c:numCache>
                <c:formatCode>0.0%</c:formatCode>
                <c:ptCount val="13"/>
                <c:pt idx="0">
                  <c:v>0.49299999999999999</c:v>
                </c:pt>
                <c:pt idx="1">
                  <c:v>0.49299999999999999</c:v>
                </c:pt>
                <c:pt idx="2">
                  <c:v>0.56100000000000005</c:v>
                </c:pt>
                <c:pt idx="3">
                  <c:v>0.58699999999999997</c:v>
                </c:pt>
                <c:pt idx="4">
                  <c:v>0.68</c:v>
                </c:pt>
                <c:pt idx="5">
                  <c:v>0.69399999999999995</c:v>
                </c:pt>
                <c:pt idx="6">
                  <c:v>0.65</c:v>
                </c:pt>
                <c:pt idx="7">
                  <c:v>0.623</c:v>
                </c:pt>
                <c:pt idx="8">
                  <c:v>0.61399999999999999</c:v>
                </c:pt>
                <c:pt idx="9">
                  <c:v>0.63</c:v>
                </c:pt>
                <c:pt idx="10">
                  <c:v>0.64</c:v>
                </c:pt>
                <c:pt idx="11">
                  <c:v>0.69</c:v>
                </c:pt>
                <c:pt idx="12">
                  <c:v>0.68300000000000005</c:v>
                </c:pt>
              </c:numCache>
            </c:numRef>
          </c:val>
          <c:smooth val="0"/>
        </c:ser>
        <c:ser>
          <c:idx val="10"/>
          <c:order val="10"/>
          <c:tx>
            <c:strRef>
              <c:f>Sheet1!$A$12</c:f>
              <c:strCache>
                <c:ptCount val="1"/>
                <c:pt idx="0">
                  <c:v>SAN ANTONIO ISD</c:v>
                </c:pt>
              </c:strCache>
            </c:strRef>
          </c:tx>
          <c:spPr>
            <a:ln w="12700" cap="rnd">
              <a:solidFill>
                <a:schemeClr val="accent5">
                  <a:lumMod val="60000"/>
                </a:schemeClr>
              </a:solidFill>
              <a:round/>
            </a:ln>
            <a:effectLst/>
          </c:spPr>
          <c:marker>
            <c:symbol val="none"/>
          </c:marker>
          <c:cat>
            <c:strRef>
              <c:f>Sheet1!$B$1:$N$1</c:f>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f>Sheet1!$B$12:$N$12</c:f>
              <c:numCache>
                <c:formatCode>0.0%</c:formatCode>
                <c:ptCount val="13"/>
                <c:pt idx="0">
                  <c:v>0.43227239082161362</c:v>
                </c:pt>
                <c:pt idx="1">
                  <c:v>0.45324574961360126</c:v>
                </c:pt>
                <c:pt idx="2">
                  <c:v>0.46025591314462971</c:v>
                </c:pt>
                <c:pt idx="3">
                  <c:v>0.44511459589867308</c:v>
                </c:pt>
                <c:pt idx="4">
                  <c:v>0.48334833483348333</c:v>
                </c:pt>
                <c:pt idx="5">
                  <c:v>0.4943127962085308</c:v>
                </c:pt>
                <c:pt idx="6">
                  <c:v>0.52091078066914498</c:v>
                </c:pt>
                <c:pt idx="7">
                  <c:v>0.51058201058201058</c:v>
                </c:pt>
                <c:pt idx="8">
                  <c:v>0.46532351801627275</c:v>
                </c:pt>
                <c:pt idx="9">
                  <c:v>0.42826243691420329</c:v>
                </c:pt>
                <c:pt idx="10">
                  <c:v>0.4558052434456929</c:v>
                </c:pt>
                <c:pt idx="11">
                  <c:v>0.43162233046084675</c:v>
                </c:pt>
                <c:pt idx="12">
                  <c:v>0.46039404905508646</c:v>
                </c:pt>
              </c:numCache>
            </c:numRef>
          </c:val>
          <c:smooth val="0"/>
        </c:ser>
        <c:ser>
          <c:idx val="11"/>
          <c:order val="11"/>
          <c:tx>
            <c:strRef>
              <c:f>Sheet1!$A$13</c:f>
              <c:strCache>
                <c:ptCount val="1"/>
                <c:pt idx="0">
                  <c:v>SCHERTZ-CIBOLO-U C</c:v>
                </c:pt>
              </c:strCache>
            </c:strRef>
          </c:tx>
          <c:spPr>
            <a:ln w="12700" cap="rnd">
              <a:solidFill>
                <a:schemeClr val="accent6">
                  <a:lumMod val="60000"/>
                </a:schemeClr>
              </a:solidFill>
              <a:round/>
            </a:ln>
            <a:effectLst/>
          </c:spPr>
          <c:marker>
            <c:symbol val="none"/>
          </c:marker>
          <c:cat>
            <c:strRef>
              <c:f>Sheet1!$B$1:$N$1</c:f>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f>Sheet1!$B$13:$N$13</c:f>
              <c:numCache>
                <c:formatCode>0.0%</c:formatCode>
                <c:ptCount val="13"/>
                <c:pt idx="0">
                  <c:v>0.48822269807280516</c:v>
                </c:pt>
                <c:pt idx="1">
                  <c:v>0.48689138576779029</c:v>
                </c:pt>
                <c:pt idx="2">
                  <c:v>0.47398843930635837</c:v>
                </c:pt>
                <c:pt idx="3">
                  <c:v>0.53680430879712748</c:v>
                </c:pt>
                <c:pt idx="4">
                  <c:v>0.51573426573426573</c:v>
                </c:pt>
                <c:pt idx="5">
                  <c:v>0.47875354107648727</c:v>
                </c:pt>
                <c:pt idx="6">
                  <c:v>0.50141242937853103</c:v>
                </c:pt>
                <c:pt idx="7">
                  <c:v>0.50943396226415094</c:v>
                </c:pt>
                <c:pt idx="8">
                  <c:v>0.70173410404624281</c:v>
                </c:pt>
                <c:pt idx="9">
                  <c:v>0.48639455782312924</c:v>
                </c:pt>
                <c:pt idx="10">
                  <c:v>0.48122529644268774</c:v>
                </c:pt>
                <c:pt idx="11">
                  <c:v>0.4392156862745098</c:v>
                </c:pt>
                <c:pt idx="12">
                  <c:v>0.49359605911330051</c:v>
                </c:pt>
              </c:numCache>
            </c:numRef>
          </c:val>
          <c:smooth val="0"/>
        </c:ser>
        <c:ser>
          <c:idx val="12"/>
          <c:order val="12"/>
          <c:tx>
            <c:strRef>
              <c:f>Sheet1!$A$14</c:f>
              <c:strCache>
                <c:ptCount val="1"/>
                <c:pt idx="0">
                  <c:v>SOMERSET ISD</c:v>
                </c:pt>
              </c:strCache>
            </c:strRef>
          </c:tx>
          <c:spPr>
            <a:ln w="12700" cap="rnd">
              <a:solidFill>
                <a:schemeClr val="accent1">
                  <a:lumMod val="80000"/>
                  <a:lumOff val="20000"/>
                </a:schemeClr>
              </a:solidFill>
              <a:round/>
            </a:ln>
            <a:effectLst/>
          </c:spPr>
          <c:marker>
            <c:symbol val="none"/>
          </c:marker>
          <c:cat>
            <c:strRef>
              <c:f>Sheet1!$B$1:$N$1</c:f>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f>Sheet1!$B$14:$N$14</c:f>
              <c:numCache>
                <c:formatCode>0.0%</c:formatCode>
                <c:ptCount val="13"/>
                <c:pt idx="0">
                  <c:v>0.252</c:v>
                </c:pt>
                <c:pt idx="1">
                  <c:v>0.32900000000000001</c:v>
                </c:pt>
                <c:pt idx="2">
                  <c:v>0.34599999999999997</c:v>
                </c:pt>
                <c:pt idx="3">
                  <c:v>0.33100000000000002</c:v>
                </c:pt>
                <c:pt idx="4">
                  <c:v>0.38600000000000001</c:v>
                </c:pt>
                <c:pt idx="5">
                  <c:v>0.27900000000000003</c:v>
                </c:pt>
                <c:pt idx="6">
                  <c:v>0.46899999999999997</c:v>
                </c:pt>
                <c:pt idx="7">
                  <c:v>0.52800000000000002</c:v>
                </c:pt>
                <c:pt idx="8">
                  <c:v>0.41299999999999998</c:v>
                </c:pt>
                <c:pt idx="9">
                  <c:v>0.40500000000000003</c:v>
                </c:pt>
                <c:pt idx="10">
                  <c:v>0.42899999999999999</c:v>
                </c:pt>
                <c:pt idx="11">
                  <c:v>0.38100000000000001</c:v>
                </c:pt>
                <c:pt idx="12">
                  <c:v>0.40899999999999997</c:v>
                </c:pt>
              </c:numCache>
            </c:numRef>
          </c:val>
          <c:smooth val="0"/>
        </c:ser>
        <c:ser>
          <c:idx val="13"/>
          <c:order val="13"/>
          <c:tx>
            <c:strRef>
              <c:f>Sheet1!$A$15</c:f>
              <c:strCache>
                <c:ptCount val="1"/>
                <c:pt idx="0">
                  <c:v>SOUTH SAN ANTONIO</c:v>
                </c:pt>
              </c:strCache>
            </c:strRef>
          </c:tx>
          <c:spPr>
            <a:ln w="12700" cap="rnd">
              <a:solidFill>
                <a:schemeClr val="accent2">
                  <a:lumMod val="80000"/>
                  <a:lumOff val="20000"/>
                </a:schemeClr>
              </a:solidFill>
              <a:round/>
            </a:ln>
            <a:effectLst/>
          </c:spPr>
          <c:marker>
            <c:symbol val="none"/>
          </c:marker>
          <c:cat>
            <c:strRef>
              <c:f>Sheet1!$B$1:$N$1</c:f>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f>Sheet1!$B$15:$N$15</c:f>
              <c:numCache>
                <c:formatCode>0.0%</c:formatCode>
                <c:ptCount val="13"/>
                <c:pt idx="0">
                  <c:v>0.45031712473572938</c:v>
                </c:pt>
                <c:pt idx="1">
                  <c:v>0.42779783393501802</c:v>
                </c:pt>
                <c:pt idx="2">
                  <c:v>0.39393939393939392</c:v>
                </c:pt>
                <c:pt idx="3">
                  <c:v>0.4817351598173516</c:v>
                </c:pt>
                <c:pt idx="4">
                  <c:v>0.48309178743961351</c:v>
                </c:pt>
                <c:pt idx="5">
                  <c:v>0.51168224299065423</c:v>
                </c:pt>
                <c:pt idx="6">
                  <c:v>0.51329787234042556</c:v>
                </c:pt>
                <c:pt idx="7">
                  <c:v>0.5377777777777778</c:v>
                </c:pt>
                <c:pt idx="8">
                  <c:v>0.52109704641350207</c:v>
                </c:pt>
                <c:pt idx="9">
                  <c:v>0.50947867298578198</c:v>
                </c:pt>
                <c:pt idx="10">
                  <c:v>0.48660714285714285</c:v>
                </c:pt>
                <c:pt idx="11">
                  <c:v>0.47209302325581393</c:v>
                </c:pt>
                <c:pt idx="12">
                  <c:v>0.41399999999999998</c:v>
                </c:pt>
              </c:numCache>
            </c:numRef>
          </c:val>
          <c:smooth val="0"/>
        </c:ser>
        <c:ser>
          <c:idx val="14"/>
          <c:order val="14"/>
          <c:tx>
            <c:strRef>
              <c:f>Sheet1!$A$16</c:f>
              <c:strCache>
                <c:ptCount val="1"/>
                <c:pt idx="0">
                  <c:v>SOUTHSIDE ISD</c:v>
                </c:pt>
              </c:strCache>
            </c:strRef>
          </c:tx>
          <c:spPr>
            <a:ln w="12700" cap="rnd">
              <a:solidFill>
                <a:srgbClr val="D950F4"/>
              </a:solidFill>
              <a:round/>
            </a:ln>
            <a:effectLst/>
          </c:spPr>
          <c:marker>
            <c:symbol val="none"/>
          </c:marker>
          <c:cat>
            <c:strRef>
              <c:f>Sheet1!$B$1:$N$1</c:f>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f>Sheet1!$B$16:$N$16</c:f>
              <c:numCache>
                <c:formatCode>0.0%</c:formatCode>
                <c:ptCount val="13"/>
                <c:pt idx="0">
                  <c:v>0.375</c:v>
                </c:pt>
                <c:pt idx="1">
                  <c:v>0.39</c:v>
                </c:pt>
                <c:pt idx="2">
                  <c:v>0.47299999999999998</c:v>
                </c:pt>
                <c:pt idx="3">
                  <c:v>0.436</c:v>
                </c:pt>
                <c:pt idx="4">
                  <c:v>0.53200000000000003</c:v>
                </c:pt>
                <c:pt idx="5">
                  <c:v>0.48899999999999999</c:v>
                </c:pt>
                <c:pt idx="6">
                  <c:v>0.53800000000000003</c:v>
                </c:pt>
                <c:pt idx="7">
                  <c:v>0.53800000000000003</c:v>
                </c:pt>
                <c:pt idx="8">
                  <c:v>0.48399999999999999</c:v>
                </c:pt>
                <c:pt idx="9">
                  <c:v>0.43</c:v>
                </c:pt>
                <c:pt idx="10">
                  <c:v>0.36399999999999999</c:v>
                </c:pt>
                <c:pt idx="11">
                  <c:v>0.40799999999999997</c:v>
                </c:pt>
                <c:pt idx="12">
                  <c:v>0.48499999999999999</c:v>
                </c:pt>
              </c:numCache>
            </c:numRef>
          </c:val>
          <c:smooth val="0"/>
        </c:ser>
        <c:ser>
          <c:idx val="15"/>
          <c:order val="15"/>
          <c:tx>
            <c:strRef>
              <c:f>Sheet1!$A$17</c:f>
              <c:strCache>
                <c:ptCount val="1"/>
                <c:pt idx="0">
                  <c:v>SOUTHWEST ISD</c:v>
                </c:pt>
              </c:strCache>
            </c:strRef>
          </c:tx>
          <c:spPr>
            <a:ln w="12700" cap="rnd">
              <a:solidFill>
                <a:schemeClr val="accent4">
                  <a:lumMod val="80000"/>
                  <a:lumOff val="20000"/>
                </a:schemeClr>
              </a:solidFill>
              <a:round/>
            </a:ln>
            <a:effectLst/>
          </c:spPr>
          <c:marker>
            <c:symbol val="none"/>
          </c:marker>
          <c:cat>
            <c:strRef>
              <c:f>Sheet1!$B$1:$N$1</c:f>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f>Sheet1!$B$17:$N$17</c:f>
              <c:numCache>
                <c:formatCode>0.0%</c:formatCode>
                <c:ptCount val="13"/>
                <c:pt idx="0">
                  <c:v>0.37394957983193278</c:v>
                </c:pt>
                <c:pt idx="1">
                  <c:v>0.42514970059880242</c:v>
                </c:pt>
                <c:pt idx="2">
                  <c:v>0.41067761806981518</c:v>
                </c:pt>
                <c:pt idx="3">
                  <c:v>0.47069943289224953</c:v>
                </c:pt>
                <c:pt idx="4">
                  <c:v>0.42299794661190965</c:v>
                </c:pt>
                <c:pt idx="5">
                  <c:v>0.50287907869481763</c:v>
                </c:pt>
                <c:pt idx="6">
                  <c:v>0.462890625</c:v>
                </c:pt>
                <c:pt idx="7">
                  <c:v>0.47858472998137802</c:v>
                </c:pt>
                <c:pt idx="8">
                  <c:v>0.53795379537953791</c:v>
                </c:pt>
                <c:pt idx="9">
                  <c:v>0.39393939393939392</c:v>
                </c:pt>
                <c:pt idx="10">
                  <c:v>0.45539906103286387</c:v>
                </c:pt>
                <c:pt idx="11">
                  <c:v>0.40890125173852571</c:v>
                </c:pt>
                <c:pt idx="12">
                  <c:v>0.39087018544935809</c:v>
                </c:pt>
              </c:numCache>
            </c:numRef>
          </c:val>
          <c:smooth val="0"/>
        </c:ser>
        <c:ser>
          <c:idx val="16"/>
          <c:order val="16"/>
          <c:tx>
            <c:strRef>
              <c:f>Sheet1!$A$18</c:f>
              <c:strCache>
                <c:ptCount val="1"/>
                <c:pt idx="0">
                  <c:v>Bexar County</c:v>
                </c:pt>
              </c:strCache>
            </c:strRef>
          </c:tx>
          <c:spPr>
            <a:ln w="53975" cap="rnd" cmpd="tri">
              <a:solidFill>
                <a:schemeClr val="accent5">
                  <a:lumMod val="80000"/>
                  <a:lumOff val="20000"/>
                </a:schemeClr>
              </a:solidFill>
              <a:round/>
            </a:ln>
            <a:effectLst/>
          </c:spPr>
          <c:marker>
            <c:symbol val="square"/>
            <c:size val="5"/>
            <c:spPr>
              <a:solidFill>
                <a:schemeClr val="accent5">
                  <a:lumMod val="80000"/>
                  <a:lumOff val="20000"/>
                </a:schemeClr>
              </a:solidFill>
              <a:ln w="9525">
                <a:solidFill>
                  <a:schemeClr val="accent5">
                    <a:lumMod val="80000"/>
                    <a:lumOff val="20000"/>
                  </a:schemeClr>
                </a:solidFill>
              </a:ln>
              <a:effectLst/>
            </c:spPr>
          </c:marker>
          <c:cat>
            <c:strRef>
              <c:f>Sheet1!$B$1:$N$1</c:f>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f>Sheet1!$B$18:$N$18</c:f>
              <c:numCache>
                <c:formatCode>0.0%</c:formatCode>
                <c:ptCount val="13"/>
                <c:pt idx="0">
                  <c:v>0.50102069525226567</c:v>
                </c:pt>
                <c:pt idx="1">
                  <c:v>0.50453465030047306</c:v>
                </c:pt>
                <c:pt idx="2">
                  <c:v>0.50152604200533202</c:v>
                </c:pt>
                <c:pt idx="3">
                  <c:v>0.52109616919393453</c:v>
                </c:pt>
                <c:pt idx="4">
                  <c:v>0.52975197324414713</c:v>
                </c:pt>
                <c:pt idx="5">
                  <c:v>0.53370049862222813</c:v>
                </c:pt>
                <c:pt idx="6">
                  <c:v>0.55510589423198287</c:v>
                </c:pt>
                <c:pt idx="7">
                  <c:v>0.55571651071893879</c:v>
                </c:pt>
                <c:pt idx="8">
                  <c:v>0.59291079319487405</c:v>
                </c:pt>
                <c:pt idx="9">
                  <c:v>0.49588170911387064</c:v>
                </c:pt>
                <c:pt idx="10">
                  <c:v>0.49357201414151763</c:v>
                </c:pt>
                <c:pt idx="11">
                  <c:v>0.4758853330658106</c:v>
                </c:pt>
                <c:pt idx="12">
                  <c:v>0.49585522867737952</c:v>
                </c:pt>
              </c:numCache>
            </c:numRef>
          </c:val>
          <c:smooth val="0"/>
        </c:ser>
        <c:dLbls>
          <c:showLegendKey val="0"/>
          <c:showVal val="0"/>
          <c:showCatName val="0"/>
          <c:showSerName val="0"/>
          <c:showPercent val="0"/>
          <c:showBubbleSize val="0"/>
        </c:dLbls>
        <c:smooth val="0"/>
        <c:axId val="503115976"/>
        <c:axId val="503123032"/>
        <c:extLst/>
      </c:lineChart>
      <c:catAx>
        <c:axId val="503115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3123032"/>
        <c:crosses val="autoZero"/>
        <c:auto val="1"/>
        <c:lblAlgn val="ctr"/>
        <c:lblOffset val="100"/>
        <c:noMultiLvlLbl val="0"/>
      </c:catAx>
      <c:valAx>
        <c:axId val="503123032"/>
        <c:scaling>
          <c:orientation val="minMax"/>
          <c:min val="0.2"/>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3115976"/>
        <c:crosses val="autoZero"/>
        <c:crossBetween val="between"/>
      </c:valAx>
      <c:spPr>
        <a:noFill/>
        <a:ln>
          <a:noFill/>
        </a:ln>
        <a:effectLst/>
      </c:spPr>
    </c:plotArea>
    <c:legend>
      <c:legendPos val="b"/>
      <c:layout>
        <c:manualLayout>
          <c:xMode val="edge"/>
          <c:yMode val="edge"/>
          <c:x val="1.7521507728200641E-2"/>
          <c:y val="0.7575556805399325"/>
          <c:w val="0.81506464469719064"/>
          <c:h val="0.2400468691413573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4"/>
    </mc:Choice>
    <mc:Fallback>
      <c:style val="14"/>
    </mc:Fallback>
  </mc:AlternateContent>
  <c:chart>
    <c:autoTitleDeleted val="0"/>
    <c:plotArea>
      <c:layout/>
      <c:barChart>
        <c:barDir val="col"/>
        <c:grouping val="stacked"/>
        <c:varyColors val="0"/>
        <c:ser>
          <c:idx val="0"/>
          <c:order val="0"/>
          <c:tx>
            <c:strRef>
              <c:f>Sheet1!$B$1</c:f>
              <c:strCache>
                <c:ptCount val="1"/>
                <c:pt idx="0">
                  <c:v>Natural Increase</c:v>
                </c:pt>
              </c:strCache>
            </c:strRef>
          </c:tx>
          <c:spPr>
            <a:solidFill>
              <a:schemeClr val="tx2">
                <a:lumMod val="75000"/>
              </a:schemeClr>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1950s</c:v>
                </c:pt>
                <c:pt idx="1">
                  <c:v>1960s</c:v>
                </c:pt>
                <c:pt idx="2">
                  <c:v>1970s</c:v>
                </c:pt>
                <c:pt idx="3">
                  <c:v>1980s</c:v>
                </c:pt>
                <c:pt idx="4">
                  <c:v>1990s</c:v>
                </c:pt>
                <c:pt idx="5">
                  <c:v>2000s</c:v>
                </c:pt>
              </c:strCache>
            </c:strRef>
          </c:cat>
          <c:val>
            <c:numRef>
              <c:f>Sheet1!$B$2:$B$7</c:f>
              <c:numCache>
                <c:formatCode>0.0%</c:formatCode>
                <c:ptCount val="6"/>
                <c:pt idx="0">
                  <c:v>0.89500000000000002</c:v>
                </c:pt>
                <c:pt idx="1">
                  <c:v>0.86699999999999999</c:v>
                </c:pt>
                <c:pt idx="2">
                  <c:v>0.41499999999999998</c:v>
                </c:pt>
                <c:pt idx="3">
                  <c:v>0.65900000000000003</c:v>
                </c:pt>
                <c:pt idx="4">
                  <c:v>0.497</c:v>
                </c:pt>
                <c:pt idx="5">
                  <c:v>0.53700000000000003</c:v>
                </c:pt>
              </c:numCache>
            </c:numRef>
          </c:val>
        </c:ser>
        <c:ser>
          <c:idx val="1"/>
          <c:order val="1"/>
          <c:tx>
            <c:strRef>
              <c:f>Sheet1!$C$1</c:f>
              <c:strCache>
                <c:ptCount val="1"/>
                <c:pt idx="0">
                  <c:v>Migration</c:v>
                </c:pt>
              </c:strCache>
            </c:strRef>
          </c:tx>
          <c:spPr>
            <a:solidFill>
              <a:schemeClr val="accent2">
                <a:lumMod val="75000"/>
              </a:schemeClr>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1950s</c:v>
                </c:pt>
                <c:pt idx="1">
                  <c:v>1960s</c:v>
                </c:pt>
                <c:pt idx="2">
                  <c:v>1970s</c:v>
                </c:pt>
                <c:pt idx="3">
                  <c:v>1980s</c:v>
                </c:pt>
                <c:pt idx="4">
                  <c:v>1990s</c:v>
                </c:pt>
                <c:pt idx="5">
                  <c:v>2000s</c:v>
                </c:pt>
              </c:strCache>
            </c:strRef>
          </c:cat>
          <c:val>
            <c:numRef>
              <c:f>Sheet1!$C$2:$C$7</c:f>
              <c:numCache>
                <c:formatCode>0.0%</c:formatCode>
                <c:ptCount val="6"/>
                <c:pt idx="0">
                  <c:v>0.105</c:v>
                </c:pt>
                <c:pt idx="1">
                  <c:v>0.13300000000000001</c:v>
                </c:pt>
                <c:pt idx="2">
                  <c:v>0.58499999999999996</c:v>
                </c:pt>
                <c:pt idx="3">
                  <c:v>0.34100000000000003</c:v>
                </c:pt>
                <c:pt idx="4">
                  <c:v>0.503</c:v>
                </c:pt>
                <c:pt idx="5">
                  <c:v>0.46300000000000002</c:v>
                </c:pt>
              </c:numCache>
            </c:numRef>
          </c:val>
        </c:ser>
        <c:dLbls>
          <c:showLegendKey val="0"/>
          <c:showVal val="0"/>
          <c:showCatName val="0"/>
          <c:showSerName val="0"/>
          <c:showPercent val="0"/>
          <c:showBubbleSize val="0"/>
        </c:dLbls>
        <c:gapWidth val="80"/>
        <c:overlap val="100"/>
        <c:axId val="383649024"/>
        <c:axId val="383654120"/>
      </c:barChart>
      <c:catAx>
        <c:axId val="383649024"/>
        <c:scaling>
          <c:orientation val="minMax"/>
        </c:scaling>
        <c:delete val="0"/>
        <c:axPos val="b"/>
        <c:numFmt formatCode="General" sourceLinked="0"/>
        <c:majorTickMark val="out"/>
        <c:minorTickMark val="none"/>
        <c:tickLblPos val="nextTo"/>
        <c:txPr>
          <a:bodyPr/>
          <a:lstStyle/>
          <a:p>
            <a:pPr>
              <a:defRPr sz="1800" b="1">
                <a:latin typeface="+mj-lt"/>
              </a:defRPr>
            </a:pPr>
            <a:endParaRPr lang="en-US"/>
          </a:p>
        </c:txPr>
        <c:crossAx val="383654120"/>
        <c:crosses val="autoZero"/>
        <c:auto val="1"/>
        <c:lblAlgn val="ctr"/>
        <c:lblOffset val="100"/>
        <c:noMultiLvlLbl val="0"/>
      </c:catAx>
      <c:valAx>
        <c:axId val="383654120"/>
        <c:scaling>
          <c:orientation val="minMax"/>
        </c:scaling>
        <c:delete val="1"/>
        <c:axPos val="l"/>
        <c:numFmt formatCode="0.0%" sourceLinked="1"/>
        <c:majorTickMark val="out"/>
        <c:minorTickMark val="none"/>
        <c:tickLblPos val="nextTo"/>
        <c:crossAx val="383649024"/>
        <c:crosses val="autoZero"/>
        <c:crossBetween val="between"/>
      </c:valAx>
      <c:spPr>
        <a:noFill/>
        <a:ln w="25400">
          <a:noFill/>
        </a:ln>
      </c:spPr>
    </c:plotArea>
    <c:legend>
      <c:legendPos val="r"/>
      <c:layout>
        <c:manualLayout>
          <c:xMode val="edge"/>
          <c:yMode val="edge"/>
          <c:x val="0.6739616123646115"/>
          <c:y val="3.3748288011603306E-3"/>
          <c:w val="0.22432421506855937"/>
          <c:h val="0.14820526972889633"/>
        </c:manualLayout>
      </c:layout>
      <c:overlay val="0"/>
      <c:txPr>
        <a:bodyPr/>
        <a:lstStyle/>
        <a:p>
          <a:pPr>
            <a:defRPr sz="1800">
              <a:latin typeface="+mj-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909789054146006E-2"/>
          <c:y val="2.9297712785901764E-2"/>
          <c:w val="0.89911490230387869"/>
          <c:h val="0.62676340457442825"/>
        </c:manualLayout>
      </c:layout>
      <c:lineChart>
        <c:grouping val="standard"/>
        <c:varyColors val="0"/>
        <c:ser>
          <c:idx val="16"/>
          <c:order val="16"/>
          <c:tx>
            <c:strRef>
              <c:f>Sheet1!$A$18</c:f>
              <c:strCache>
                <c:ptCount val="1"/>
                <c:pt idx="0">
                  <c:v>Bexar County</c:v>
                </c:pt>
              </c:strCache>
            </c:strRef>
          </c:tx>
          <c:spPr>
            <a:ln w="53975" cap="rnd" cmpd="tri">
              <a:solidFill>
                <a:schemeClr val="accent5">
                  <a:lumMod val="80000"/>
                  <a:lumOff val="20000"/>
                </a:schemeClr>
              </a:solidFill>
              <a:round/>
            </a:ln>
            <a:effectLst/>
          </c:spPr>
          <c:marker>
            <c:symbol val="square"/>
            <c:size val="5"/>
            <c:spPr>
              <a:solidFill>
                <a:schemeClr val="accent5">
                  <a:lumMod val="80000"/>
                  <a:lumOff val="20000"/>
                </a:schemeClr>
              </a:solidFill>
              <a:ln w="9525">
                <a:solidFill>
                  <a:schemeClr val="accent5">
                    <a:lumMod val="80000"/>
                    <a:lumOff val="20000"/>
                  </a:schemeClr>
                </a:solidFill>
              </a:ln>
              <a:effectLst/>
            </c:spPr>
          </c:marker>
          <c:trendline>
            <c:spPr>
              <a:ln w="38100" cap="rnd">
                <a:solidFill>
                  <a:schemeClr val="accent5">
                    <a:lumMod val="75000"/>
                  </a:schemeClr>
                </a:solidFill>
                <a:prstDash val="sysDot"/>
              </a:ln>
              <a:effectLst/>
            </c:spPr>
            <c:trendlineType val="linear"/>
            <c:dispRSqr val="0"/>
            <c:dispEq val="0"/>
          </c:trendline>
          <c:cat>
            <c:strRef>
              <c:f>Sheet1!$B$1:$N$1</c:f>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f>Sheet1!$B$18:$N$18</c:f>
              <c:numCache>
                <c:formatCode>0.0%</c:formatCode>
                <c:ptCount val="13"/>
                <c:pt idx="0">
                  <c:v>0.50102069525226567</c:v>
                </c:pt>
                <c:pt idx="1">
                  <c:v>0.50453465030047306</c:v>
                </c:pt>
                <c:pt idx="2">
                  <c:v>0.50152604200533202</c:v>
                </c:pt>
                <c:pt idx="3">
                  <c:v>0.52109616919393453</c:v>
                </c:pt>
                <c:pt idx="4">
                  <c:v>0.52975197324414713</c:v>
                </c:pt>
                <c:pt idx="5">
                  <c:v>0.53370049862222813</c:v>
                </c:pt>
                <c:pt idx="6">
                  <c:v>0.55510589423198287</c:v>
                </c:pt>
                <c:pt idx="7">
                  <c:v>0.55571651071893879</c:v>
                </c:pt>
                <c:pt idx="8">
                  <c:v>0.59291079319487405</c:v>
                </c:pt>
                <c:pt idx="9">
                  <c:v>0.49588170911387064</c:v>
                </c:pt>
                <c:pt idx="10">
                  <c:v>0.49357201414151763</c:v>
                </c:pt>
                <c:pt idx="11">
                  <c:v>0.4758853330658106</c:v>
                </c:pt>
                <c:pt idx="12">
                  <c:v>0.49585522867737952</c:v>
                </c:pt>
              </c:numCache>
            </c:numRef>
          </c:val>
          <c:smooth val="0"/>
        </c:ser>
        <c:dLbls>
          <c:showLegendKey val="0"/>
          <c:showVal val="0"/>
          <c:showCatName val="0"/>
          <c:showSerName val="0"/>
          <c:showPercent val="0"/>
          <c:showBubbleSize val="0"/>
        </c:dLbls>
        <c:marker val="1"/>
        <c:smooth val="0"/>
        <c:axId val="503116368"/>
        <c:axId val="503117936"/>
        <c:extLst>
          <c:ext xmlns:c15="http://schemas.microsoft.com/office/drawing/2012/chart" uri="{02D57815-91ED-43cb-92C2-25804820EDAC}">
            <c15:filteredLineSeries>
              <c15:ser>
                <c:idx val="0"/>
                <c:order val="0"/>
                <c:tx>
                  <c:strRef>
                    <c:extLst>
                      <c:ext uri="{02D57815-91ED-43cb-92C2-25804820EDAC}">
                        <c15:formulaRef>
                          <c15:sqref>Sheet1!$A$2</c15:sqref>
                        </c15:formulaRef>
                      </c:ext>
                    </c:extLst>
                    <c:strCache>
                      <c:ptCount val="1"/>
                      <c:pt idx="0">
                        <c:v>ALAMO HEIGHTS ISD</c:v>
                      </c:pt>
                    </c:strCache>
                  </c:strRef>
                </c:tx>
                <c:spPr>
                  <a:ln w="12700" cap="rnd">
                    <a:solidFill>
                      <a:schemeClr val="accent1"/>
                    </a:solidFill>
                    <a:round/>
                  </a:ln>
                  <a:effectLst/>
                </c:spPr>
                <c:marker>
                  <c:symbol val="none"/>
                </c:marker>
                <c:cat>
                  <c:strRef>
                    <c:extLst>
                      <c:ext uri="{02D57815-91ED-43cb-92C2-25804820EDAC}">
                        <c15:formulaRef>
                          <c15:sqref>Sheet1!$B$1:$N$1</c15:sqref>
                        </c15:formulaRef>
                      </c:ext>
                    </c:extLst>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extLst>
                      <c:ext uri="{02D57815-91ED-43cb-92C2-25804820EDAC}">
                        <c15:formulaRef>
                          <c15:sqref>Sheet1!$B$2:$N$2</c15:sqref>
                        </c15:formulaRef>
                      </c:ext>
                    </c:extLst>
                    <c:numCache>
                      <c:formatCode>0.0%</c:formatCode>
                      <c:ptCount val="13"/>
                      <c:pt idx="0">
                        <c:v>0.52700000000000002</c:v>
                      </c:pt>
                      <c:pt idx="1">
                        <c:v>0.55400000000000005</c:v>
                      </c:pt>
                      <c:pt idx="2">
                        <c:v>0.59599999999999997</c:v>
                      </c:pt>
                      <c:pt idx="3">
                        <c:v>0.59</c:v>
                      </c:pt>
                      <c:pt idx="4">
                        <c:v>0.57299999999999995</c:v>
                      </c:pt>
                      <c:pt idx="5">
                        <c:v>0.55700000000000005</c:v>
                      </c:pt>
                      <c:pt idx="6">
                        <c:v>0.54400000000000004</c:v>
                      </c:pt>
                      <c:pt idx="7">
                        <c:v>0.56799999999999995</c:v>
                      </c:pt>
                      <c:pt idx="8">
                        <c:v>0.57499999999999996</c:v>
                      </c:pt>
                      <c:pt idx="9">
                        <c:v>0.48499999999999999</c:v>
                      </c:pt>
                      <c:pt idx="10">
                        <c:v>0.52700000000000002</c:v>
                      </c:pt>
                      <c:pt idx="11">
                        <c:v>0.56599999999999995</c:v>
                      </c:pt>
                      <c:pt idx="12">
                        <c:v>0.53500000000000003</c:v>
                      </c:pt>
                    </c:numCache>
                  </c:numRef>
                </c:val>
                <c:smooth val="0"/>
              </c15:ser>
            </c15:filteredLineSeries>
            <c15:filteredLineSeries>
              <c15:ser>
                <c:idx val="1"/>
                <c:order val="1"/>
                <c:tx>
                  <c:strRef>
                    <c:extLst xmlns:c15="http://schemas.microsoft.com/office/drawing/2012/chart">
                      <c:ext xmlns:c15="http://schemas.microsoft.com/office/drawing/2012/chart" uri="{02D57815-91ED-43cb-92C2-25804820EDAC}">
                        <c15:formulaRef>
                          <c15:sqref>Sheet1!$A$3</c15:sqref>
                        </c15:formulaRef>
                      </c:ext>
                    </c:extLst>
                    <c:strCache>
                      <c:ptCount val="1"/>
                      <c:pt idx="0">
                        <c:v>EAST CENTRAL ISD</c:v>
                      </c:pt>
                    </c:strCache>
                  </c:strRef>
                </c:tx>
                <c:spPr>
                  <a:ln w="12700"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Sheet1!$B$1:$N$1</c15:sqref>
                        </c15:formulaRef>
                      </c:ext>
                    </c:extLst>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extLst xmlns:c15="http://schemas.microsoft.com/office/drawing/2012/chart">
                      <c:ext xmlns:c15="http://schemas.microsoft.com/office/drawing/2012/chart" uri="{02D57815-91ED-43cb-92C2-25804820EDAC}">
                        <c15:formulaRef>
                          <c15:sqref>Sheet1!$B$3:$N$3</c15:sqref>
                        </c15:formulaRef>
                      </c:ext>
                    </c:extLst>
                    <c:numCache>
                      <c:formatCode>0.0%</c:formatCode>
                      <c:ptCount val="13"/>
                      <c:pt idx="0">
                        <c:v>0.48199999999999998</c:v>
                      </c:pt>
                      <c:pt idx="1">
                        <c:v>0.53200000000000003</c:v>
                      </c:pt>
                      <c:pt idx="2">
                        <c:v>0.51800000000000002</c:v>
                      </c:pt>
                      <c:pt idx="3">
                        <c:v>0.505</c:v>
                      </c:pt>
                      <c:pt idx="4">
                        <c:v>0.53100000000000003</c:v>
                      </c:pt>
                      <c:pt idx="5">
                        <c:v>0.56399999999999995</c:v>
                      </c:pt>
                      <c:pt idx="6">
                        <c:v>0.54100000000000004</c:v>
                      </c:pt>
                      <c:pt idx="7">
                        <c:v>0.53700000000000003</c:v>
                      </c:pt>
                      <c:pt idx="8">
                        <c:v>0.437</c:v>
                      </c:pt>
                      <c:pt idx="9">
                        <c:v>0.42499999999999999</c:v>
                      </c:pt>
                      <c:pt idx="10">
                        <c:v>0.45300000000000001</c:v>
                      </c:pt>
                      <c:pt idx="11">
                        <c:v>0.442</c:v>
                      </c:pt>
                      <c:pt idx="12">
                        <c:v>0.45200000000000001</c:v>
                      </c:pt>
                    </c:numCache>
                  </c:numRef>
                </c:val>
                <c:smooth val="0"/>
              </c15:ser>
            </c15:filteredLineSeries>
            <c15:filteredLineSeries>
              <c15:ser>
                <c:idx val="2"/>
                <c:order val="2"/>
                <c:tx>
                  <c:strRef>
                    <c:extLst xmlns:c15="http://schemas.microsoft.com/office/drawing/2012/chart">
                      <c:ext xmlns:c15="http://schemas.microsoft.com/office/drawing/2012/chart" uri="{02D57815-91ED-43cb-92C2-25804820EDAC}">
                        <c15:formulaRef>
                          <c15:sqref>Sheet1!$A$4</c15:sqref>
                        </c15:formulaRef>
                      </c:ext>
                    </c:extLst>
                    <c:strCache>
                      <c:ptCount val="1"/>
                      <c:pt idx="0">
                        <c:v>EDGEWOOD ISD</c:v>
                      </c:pt>
                    </c:strCache>
                  </c:strRef>
                </c:tx>
                <c:spPr>
                  <a:ln w="12700"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Sheet1!$B$1:$N$1</c15:sqref>
                        </c15:formulaRef>
                      </c:ext>
                    </c:extLst>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extLst xmlns:c15="http://schemas.microsoft.com/office/drawing/2012/chart">
                      <c:ext xmlns:c15="http://schemas.microsoft.com/office/drawing/2012/chart" uri="{02D57815-91ED-43cb-92C2-25804820EDAC}">
                        <c15:formulaRef>
                          <c15:sqref>Sheet1!$B$4:$N$4</c15:sqref>
                        </c15:formulaRef>
                      </c:ext>
                    </c:extLst>
                    <c:numCache>
                      <c:formatCode>0.0%</c:formatCode>
                      <c:ptCount val="13"/>
                      <c:pt idx="0">
                        <c:v>0.37781350482315113</c:v>
                      </c:pt>
                      <c:pt idx="1">
                        <c:v>0.38461538461538464</c:v>
                      </c:pt>
                      <c:pt idx="2">
                        <c:v>0.35889070146818924</c:v>
                      </c:pt>
                      <c:pt idx="3">
                        <c:v>0.42675159235668791</c:v>
                      </c:pt>
                      <c:pt idx="4">
                        <c:v>0.45546558704453444</c:v>
                      </c:pt>
                      <c:pt idx="5">
                        <c:v>0.52606635071090047</c:v>
                      </c:pt>
                      <c:pt idx="6">
                        <c:v>0.50427350427350426</c:v>
                      </c:pt>
                      <c:pt idx="7">
                        <c:v>0.48991935483870969</c:v>
                      </c:pt>
                      <c:pt idx="8">
                        <c:v>0.55882352941176472</c:v>
                      </c:pt>
                      <c:pt idx="9">
                        <c:v>0.37942664418212479</c:v>
                      </c:pt>
                      <c:pt idx="10">
                        <c:v>0.45833333333333331</c:v>
                      </c:pt>
                      <c:pt idx="11">
                        <c:v>0.36131386861313869</c:v>
                      </c:pt>
                      <c:pt idx="12">
                        <c:v>0.43714821763602252</c:v>
                      </c:pt>
                    </c:numCache>
                  </c:numRef>
                </c:val>
                <c:smooth val="0"/>
              </c15:ser>
            </c15:filteredLineSeries>
            <c15:filteredLineSeries>
              <c15:ser>
                <c:idx val="3"/>
                <c:order val="3"/>
                <c:tx>
                  <c:strRef>
                    <c:extLst xmlns:c15="http://schemas.microsoft.com/office/drawing/2012/chart">
                      <c:ext xmlns:c15="http://schemas.microsoft.com/office/drawing/2012/chart" uri="{02D57815-91ED-43cb-92C2-25804820EDAC}">
                        <c15:formulaRef>
                          <c15:sqref>Sheet1!$A$5</c15:sqref>
                        </c15:formulaRef>
                      </c:ext>
                    </c:extLst>
                    <c:strCache>
                      <c:ptCount val="1"/>
                      <c:pt idx="0">
                        <c:v>FT SAM HOUSTON ISD</c:v>
                      </c:pt>
                    </c:strCache>
                  </c:strRef>
                </c:tx>
                <c:spPr>
                  <a:ln w="12700"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Sheet1!$B$1:$N$1</c15:sqref>
                        </c15:formulaRef>
                      </c:ext>
                    </c:extLst>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extLst xmlns:c15="http://schemas.microsoft.com/office/drawing/2012/chart">
                      <c:ext xmlns:c15="http://schemas.microsoft.com/office/drawing/2012/chart" uri="{02D57815-91ED-43cb-92C2-25804820EDAC}">
                        <c15:formulaRef>
                          <c15:sqref>Sheet1!$B$5:$N$5</c15:sqref>
                        </c15:formulaRef>
                      </c:ext>
                    </c:extLst>
                    <c:numCache>
                      <c:formatCode>0.0%</c:formatCode>
                      <c:ptCount val="13"/>
                      <c:pt idx="0">
                        <c:v>0.35699999999999998</c:v>
                      </c:pt>
                      <c:pt idx="1">
                        <c:v>0.433</c:v>
                      </c:pt>
                      <c:pt idx="2">
                        <c:v>0.48599999999999999</c:v>
                      </c:pt>
                      <c:pt idx="3">
                        <c:v>0.436</c:v>
                      </c:pt>
                      <c:pt idx="4">
                        <c:v>0.48399999999999999</c:v>
                      </c:pt>
                      <c:pt idx="5">
                        <c:v>0.56299999999999994</c:v>
                      </c:pt>
                      <c:pt idx="6">
                        <c:v>0.5</c:v>
                      </c:pt>
                      <c:pt idx="7">
                        <c:v>0.44400000000000001</c:v>
                      </c:pt>
                      <c:pt idx="8">
                        <c:v>0.52800000000000002</c:v>
                      </c:pt>
                      <c:pt idx="9">
                        <c:v>0.39700000000000002</c:v>
                      </c:pt>
                      <c:pt idx="10">
                        <c:v>0.43099999999999999</c:v>
                      </c:pt>
                      <c:pt idx="11">
                        <c:v>0.48699999999999999</c:v>
                      </c:pt>
                      <c:pt idx="12">
                        <c:v>0.38100000000000001</c:v>
                      </c:pt>
                    </c:numCache>
                  </c:numRef>
                </c:val>
                <c:smooth val="0"/>
              </c15:ser>
            </c15:filteredLineSeries>
            <c15:filteredLineSeries>
              <c15:ser>
                <c:idx val="4"/>
                <c:order val="4"/>
                <c:tx>
                  <c:strRef>
                    <c:extLst xmlns:c15="http://schemas.microsoft.com/office/drawing/2012/chart">
                      <c:ext xmlns:c15="http://schemas.microsoft.com/office/drawing/2012/chart" uri="{02D57815-91ED-43cb-92C2-25804820EDAC}">
                        <c15:formulaRef>
                          <c15:sqref>Sheet1!$A$6</c15:sqref>
                        </c15:formulaRef>
                      </c:ext>
                    </c:extLst>
                    <c:strCache>
                      <c:ptCount val="1"/>
                      <c:pt idx="0">
                        <c:v>HARLANDALE ISD</c:v>
                      </c:pt>
                    </c:strCache>
                  </c:strRef>
                </c:tx>
                <c:spPr>
                  <a:ln w="12700"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Sheet1!$B$1:$N$1</c15:sqref>
                        </c15:formulaRef>
                      </c:ext>
                    </c:extLst>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extLst xmlns:c15="http://schemas.microsoft.com/office/drawing/2012/chart">
                      <c:ext xmlns:c15="http://schemas.microsoft.com/office/drawing/2012/chart" uri="{02D57815-91ED-43cb-92C2-25804820EDAC}">
                        <c15:formulaRef>
                          <c15:sqref>Sheet1!$B$6:$N$6</c15:sqref>
                        </c15:formulaRef>
                      </c:ext>
                    </c:extLst>
                    <c:numCache>
                      <c:formatCode>0.0%</c:formatCode>
                      <c:ptCount val="13"/>
                      <c:pt idx="0">
                        <c:v>0.45124999999999998</c:v>
                      </c:pt>
                      <c:pt idx="1">
                        <c:v>0.43876337693222356</c:v>
                      </c:pt>
                      <c:pt idx="2">
                        <c:v>0.44260204081632654</c:v>
                      </c:pt>
                      <c:pt idx="3">
                        <c:v>0.53539823008849563</c:v>
                      </c:pt>
                      <c:pt idx="4">
                        <c:v>0.45454545454545453</c:v>
                      </c:pt>
                      <c:pt idx="5">
                        <c:v>0.51374819102749636</c:v>
                      </c:pt>
                      <c:pt idx="6">
                        <c:v>0.53206002728512958</c:v>
                      </c:pt>
                      <c:pt idx="7">
                        <c:v>0.52933151432469305</c:v>
                      </c:pt>
                      <c:pt idx="8">
                        <c:v>0.61538461538461542</c:v>
                      </c:pt>
                      <c:pt idx="9">
                        <c:v>0.49939393939393939</c:v>
                      </c:pt>
                      <c:pt idx="10">
                        <c:v>0.47962747380675202</c:v>
                      </c:pt>
                      <c:pt idx="11">
                        <c:v>0.47556615017878429</c:v>
                      </c:pt>
                      <c:pt idx="12">
                        <c:v>0.48135593220338985</c:v>
                      </c:pt>
                    </c:numCache>
                  </c:numRef>
                </c:val>
                <c:smooth val="0"/>
              </c15:ser>
            </c15:filteredLineSeries>
            <c15:filteredLineSeries>
              <c15:ser>
                <c:idx val="5"/>
                <c:order val="5"/>
                <c:tx>
                  <c:strRef>
                    <c:extLst xmlns:c15="http://schemas.microsoft.com/office/drawing/2012/chart">
                      <c:ext xmlns:c15="http://schemas.microsoft.com/office/drawing/2012/chart" uri="{02D57815-91ED-43cb-92C2-25804820EDAC}">
                        <c15:formulaRef>
                          <c15:sqref>Sheet1!$A$7</c15:sqref>
                        </c15:formulaRef>
                      </c:ext>
                    </c:extLst>
                    <c:strCache>
                      <c:ptCount val="1"/>
                      <c:pt idx="0">
                        <c:v>JUDSON ISD</c:v>
                      </c:pt>
                    </c:strCache>
                  </c:strRef>
                </c:tx>
                <c:spPr>
                  <a:ln w="12700"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Sheet1!$B$1:$N$1</c15:sqref>
                        </c15:formulaRef>
                      </c:ext>
                    </c:extLst>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extLst xmlns:c15="http://schemas.microsoft.com/office/drawing/2012/chart">
                      <c:ext xmlns:c15="http://schemas.microsoft.com/office/drawing/2012/chart" uri="{02D57815-91ED-43cb-92C2-25804820EDAC}">
                        <c15:formulaRef>
                          <c15:sqref>Sheet1!$B$7:$N$7</c15:sqref>
                        </c15:formulaRef>
                      </c:ext>
                    </c:extLst>
                    <c:numCache>
                      <c:formatCode>0.0%</c:formatCode>
                      <c:ptCount val="13"/>
                      <c:pt idx="0">
                        <c:v>0.52318668252080858</c:v>
                      </c:pt>
                      <c:pt idx="1">
                        <c:v>0.46884899683210135</c:v>
                      </c:pt>
                      <c:pt idx="2">
                        <c:v>0.49950641658440276</c:v>
                      </c:pt>
                      <c:pt idx="3">
                        <c:v>0.47258771929824561</c:v>
                      </c:pt>
                      <c:pt idx="4">
                        <c:v>0.47876857749469215</c:v>
                      </c:pt>
                      <c:pt idx="5">
                        <c:v>0.42788920725883478</c:v>
                      </c:pt>
                      <c:pt idx="6">
                        <c:v>0.53703703703703709</c:v>
                      </c:pt>
                      <c:pt idx="7">
                        <c:v>0.48871527777777779</c:v>
                      </c:pt>
                      <c:pt idx="8">
                        <c:v>0.5842696629213483</c:v>
                      </c:pt>
                      <c:pt idx="9">
                        <c:v>0.44426751592356689</c:v>
                      </c:pt>
                      <c:pt idx="10">
                        <c:v>0.40740740740740738</c:v>
                      </c:pt>
                      <c:pt idx="11">
                        <c:v>0.43906131718395153</c:v>
                      </c:pt>
                      <c:pt idx="12">
                        <c:v>0.43068939955522612</c:v>
                      </c:pt>
                    </c:numCache>
                  </c:numRef>
                </c:val>
                <c:smooth val="0"/>
              </c15:ser>
            </c15:filteredLineSeries>
            <c15:filteredLineSeries>
              <c15:ser>
                <c:idx val="6"/>
                <c:order val="6"/>
                <c:tx>
                  <c:strRef>
                    <c:extLst xmlns:c15="http://schemas.microsoft.com/office/drawing/2012/chart">
                      <c:ext xmlns:c15="http://schemas.microsoft.com/office/drawing/2012/chart" uri="{02D57815-91ED-43cb-92C2-25804820EDAC}">
                        <c15:formulaRef>
                          <c15:sqref>Sheet1!$A$8</c15:sqref>
                        </c15:formulaRef>
                      </c:ext>
                    </c:extLst>
                    <c:strCache>
                      <c:ptCount val="1"/>
                      <c:pt idx="0">
                        <c:v>LACKLAND ISD</c:v>
                      </c:pt>
                    </c:strCache>
                  </c:strRef>
                </c:tx>
                <c:spPr>
                  <a:ln w="28575" cap="rnd">
                    <a:solidFill>
                      <a:schemeClr val="accent1">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Sheet1!$B$1:$N$1</c15:sqref>
                        </c15:formulaRef>
                      </c:ext>
                    </c:extLst>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extLst xmlns:c15="http://schemas.microsoft.com/office/drawing/2012/chart">
                      <c:ext xmlns:c15="http://schemas.microsoft.com/office/drawing/2012/chart" uri="{02D57815-91ED-43cb-92C2-25804820EDAC}">
                        <c15:formulaRef>
                          <c15:sqref>Sheet1!$B$8:$N$8</c15:sqref>
                        </c15:formulaRef>
                      </c:ext>
                    </c:extLst>
                    <c:numCache>
                      <c:formatCode>0.0%</c:formatCode>
                      <c:ptCount val="13"/>
                      <c:pt idx="0">
                        <c:v>0.68799999999999994</c:v>
                      </c:pt>
                      <c:pt idx="1">
                        <c:v>0.38500000000000001</c:v>
                      </c:pt>
                      <c:pt idx="2">
                        <c:v>0.46200000000000002</c:v>
                      </c:pt>
                      <c:pt idx="5">
                        <c:v>0.47099999999999997</c:v>
                      </c:pt>
                      <c:pt idx="6">
                        <c:v>0.58599999999999997</c:v>
                      </c:pt>
                      <c:pt idx="7">
                        <c:v>0.47199999999999998</c:v>
                      </c:pt>
                      <c:pt idx="8">
                        <c:v>0.59399999999999997</c:v>
                      </c:pt>
                      <c:pt idx="9">
                        <c:v>0.28999999999999998</c:v>
                      </c:pt>
                      <c:pt idx="10">
                        <c:v>0.46200000000000002</c:v>
                      </c:pt>
                      <c:pt idx="11">
                        <c:v>0.44700000000000001</c:v>
                      </c:pt>
                      <c:pt idx="12">
                        <c:v>0.51900000000000002</c:v>
                      </c:pt>
                    </c:numCache>
                  </c:numRef>
                </c:val>
                <c:smooth val="0"/>
              </c15:ser>
            </c15:filteredLineSeries>
            <c15:filteredLineSeries>
              <c15:ser>
                <c:idx val="7"/>
                <c:order val="7"/>
                <c:tx>
                  <c:strRef>
                    <c:extLst xmlns:c15="http://schemas.microsoft.com/office/drawing/2012/chart">
                      <c:ext xmlns:c15="http://schemas.microsoft.com/office/drawing/2012/chart" uri="{02D57815-91ED-43cb-92C2-25804820EDAC}">
                        <c15:formulaRef>
                          <c15:sqref>Sheet1!$A$9</c15:sqref>
                        </c15:formulaRef>
                      </c:ext>
                    </c:extLst>
                    <c:strCache>
                      <c:ptCount val="1"/>
                      <c:pt idx="0">
                        <c:v>NORTH EAST ISD</c:v>
                      </c:pt>
                    </c:strCache>
                  </c:strRef>
                </c:tx>
                <c:spPr>
                  <a:ln w="12700" cap="rnd">
                    <a:solidFill>
                      <a:schemeClr val="accent2">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Sheet1!$B$1:$N$1</c15:sqref>
                        </c15:formulaRef>
                      </c:ext>
                    </c:extLst>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extLst xmlns:c15="http://schemas.microsoft.com/office/drawing/2012/chart">
                      <c:ext xmlns:c15="http://schemas.microsoft.com/office/drawing/2012/chart" uri="{02D57815-91ED-43cb-92C2-25804820EDAC}">
                        <c15:formulaRef>
                          <c15:sqref>Sheet1!$B$9:$N$9</c15:sqref>
                        </c15:formulaRef>
                      </c:ext>
                    </c:extLst>
                    <c:numCache>
                      <c:formatCode>0.0%</c:formatCode>
                      <c:ptCount val="13"/>
                      <c:pt idx="0">
                        <c:v>0.57729695829413608</c:v>
                      </c:pt>
                      <c:pt idx="1">
                        <c:v>0.56978798586572443</c:v>
                      </c:pt>
                      <c:pt idx="2">
                        <c:v>0.55977945443993038</c:v>
                      </c:pt>
                      <c:pt idx="3">
                        <c:v>0.58052541404911484</c:v>
                      </c:pt>
                      <c:pt idx="4">
                        <c:v>0.58246001103143963</c:v>
                      </c:pt>
                      <c:pt idx="5">
                        <c:v>0.58613389785657577</c:v>
                      </c:pt>
                      <c:pt idx="6">
                        <c:v>0.59052711993888463</c:v>
                      </c:pt>
                      <c:pt idx="7">
                        <c:v>0.5894976016157536</c:v>
                      </c:pt>
                      <c:pt idx="8">
                        <c:v>0.63665594855305463</c:v>
                      </c:pt>
                      <c:pt idx="9">
                        <c:v>0.55495915985997668</c:v>
                      </c:pt>
                      <c:pt idx="10">
                        <c:v>0.51954802259887001</c:v>
                      </c:pt>
                      <c:pt idx="11">
                        <c:v>0.51510574018126887</c:v>
                      </c:pt>
                      <c:pt idx="12">
                        <c:v>0.53656971770744222</c:v>
                      </c:pt>
                    </c:numCache>
                  </c:numRef>
                </c:val>
                <c:smooth val="0"/>
              </c15:ser>
            </c15:filteredLineSeries>
            <c15:filteredLineSeries>
              <c15:ser>
                <c:idx val="8"/>
                <c:order val="8"/>
                <c:tx>
                  <c:strRef>
                    <c:extLst xmlns:c15="http://schemas.microsoft.com/office/drawing/2012/chart">
                      <c:ext xmlns:c15="http://schemas.microsoft.com/office/drawing/2012/chart" uri="{02D57815-91ED-43cb-92C2-25804820EDAC}">
                        <c15:formulaRef>
                          <c15:sqref>Sheet1!$A$10</c15:sqref>
                        </c15:formulaRef>
                      </c:ext>
                    </c:extLst>
                    <c:strCache>
                      <c:ptCount val="1"/>
                      <c:pt idx="0">
                        <c:v>NORTHSIDE ISD</c:v>
                      </c:pt>
                    </c:strCache>
                  </c:strRef>
                </c:tx>
                <c:spPr>
                  <a:ln w="12700" cap="rnd">
                    <a:solidFill>
                      <a:schemeClr val="accent3">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Sheet1!$B$1:$N$1</c15:sqref>
                        </c15:formulaRef>
                      </c:ext>
                    </c:extLst>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extLst xmlns:c15="http://schemas.microsoft.com/office/drawing/2012/chart">
                      <c:ext xmlns:c15="http://schemas.microsoft.com/office/drawing/2012/chart" uri="{02D57815-91ED-43cb-92C2-25804820EDAC}">
                        <c15:formulaRef>
                          <c15:sqref>Sheet1!$B$10:$N$10</c15:sqref>
                        </c15:formulaRef>
                      </c:ext>
                    </c:extLst>
                    <c:numCache>
                      <c:formatCode>0.0%</c:formatCode>
                      <c:ptCount val="13"/>
                      <c:pt idx="0">
                        <c:v>0.55283068092877641</c:v>
                      </c:pt>
                      <c:pt idx="1">
                        <c:v>0.55183788878416584</c:v>
                      </c:pt>
                      <c:pt idx="2">
                        <c:v>0.53825338253382538</c:v>
                      </c:pt>
                      <c:pt idx="3">
                        <c:v>0.55250596658711215</c:v>
                      </c:pt>
                      <c:pt idx="4">
                        <c:v>0.55980184005661715</c:v>
                      </c:pt>
                      <c:pt idx="5">
                        <c:v>0.55529467011035449</c:v>
                      </c:pt>
                      <c:pt idx="6">
                        <c:v>0.57966680905595902</c:v>
                      </c:pt>
                      <c:pt idx="7">
                        <c:v>0.59723336006415395</c:v>
                      </c:pt>
                      <c:pt idx="8">
                        <c:v>0.64992531740104553</c:v>
                      </c:pt>
                      <c:pt idx="9">
                        <c:v>0.53454353189989423</c:v>
                      </c:pt>
                      <c:pt idx="10">
                        <c:v>0.53136961224829427</c:v>
                      </c:pt>
                      <c:pt idx="11">
                        <c:v>0.50033123550844649</c:v>
                      </c:pt>
                      <c:pt idx="12">
                        <c:v>0.52403173121791879</c:v>
                      </c:pt>
                    </c:numCache>
                  </c:numRef>
                </c:val>
                <c:smooth val="0"/>
              </c15:ser>
            </c15:filteredLineSeries>
            <c15:filteredLineSeries>
              <c15:ser>
                <c:idx val="9"/>
                <c:order val="9"/>
                <c:tx>
                  <c:strRef>
                    <c:extLst xmlns:c15="http://schemas.microsoft.com/office/drawing/2012/chart">
                      <c:ext xmlns:c15="http://schemas.microsoft.com/office/drawing/2012/chart" uri="{02D57815-91ED-43cb-92C2-25804820EDAC}">
                        <c15:formulaRef>
                          <c15:sqref>Sheet1!$A$11</c15:sqref>
                        </c15:formulaRef>
                      </c:ext>
                    </c:extLst>
                    <c:strCache>
                      <c:ptCount val="1"/>
                      <c:pt idx="0">
                        <c:v>RANDOLPH FIELD ISD</c:v>
                      </c:pt>
                    </c:strCache>
                  </c:strRef>
                </c:tx>
                <c:spPr>
                  <a:ln w="28575" cap="rnd">
                    <a:solidFill>
                      <a:schemeClr val="accent4">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Sheet1!$B$1:$N$1</c15:sqref>
                        </c15:formulaRef>
                      </c:ext>
                    </c:extLst>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extLst xmlns:c15="http://schemas.microsoft.com/office/drawing/2012/chart">
                      <c:ext xmlns:c15="http://schemas.microsoft.com/office/drawing/2012/chart" uri="{02D57815-91ED-43cb-92C2-25804820EDAC}">
                        <c15:formulaRef>
                          <c15:sqref>Sheet1!$B$11:$N$11</c15:sqref>
                        </c15:formulaRef>
                      </c:ext>
                    </c:extLst>
                    <c:numCache>
                      <c:formatCode>0.0%</c:formatCode>
                      <c:ptCount val="13"/>
                      <c:pt idx="0">
                        <c:v>0.49299999999999999</c:v>
                      </c:pt>
                      <c:pt idx="1">
                        <c:v>0.49299999999999999</c:v>
                      </c:pt>
                      <c:pt idx="2">
                        <c:v>0.56100000000000005</c:v>
                      </c:pt>
                      <c:pt idx="3">
                        <c:v>0.58699999999999997</c:v>
                      </c:pt>
                      <c:pt idx="4">
                        <c:v>0.68</c:v>
                      </c:pt>
                      <c:pt idx="5">
                        <c:v>0.69399999999999995</c:v>
                      </c:pt>
                      <c:pt idx="6">
                        <c:v>0.65</c:v>
                      </c:pt>
                      <c:pt idx="7">
                        <c:v>0.623</c:v>
                      </c:pt>
                      <c:pt idx="8">
                        <c:v>0.61399999999999999</c:v>
                      </c:pt>
                      <c:pt idx="9">
                        <c:v>0.63</c:v>
                      </c:pt>
                      <c:pt idx="10">
                        <c:v>0.64</c:v>
                      </c:pt>
                      <c:pt idx="11">
                        <c:v>0.69</c:v>
                      </c:pt>
                      <c:pt idx="12">
                        <c:v>0.68300000000000005</c:v>
                      </c:pt>
                    </c:numCache>
                  </c:numRef>
                </c:val>
                <c:smooth val="0"/>
              </c15:ser>
            </c15:filteredLineSeries>
            <c15:filteredLineSeries>
              <c15:ser>
                <c:idx val="10"/>
                <c:order val="10"/>
                <c:tx>
                  <c:strRef>
                    <c:extLst xmlns:c15="http://schemas.microsoft.com/office/drawing/2012/chart">
                      <c:ext xmlns:c15="http://schemas.microsoft.com/office/drawing/2012/chart" uri="{02D57815-91ED-43cb-92C2-25804820EDAC}">
                        <c15:formulaRef>
                          <c15:sqref>Sheet1!$A$12</c15:sqref>
                        </c15:formulaRef>
                      </c:ext>
                    </c:extLst>
                    <c:strCache>
                      <c:ptCount val="1"/>
                      <c:pt idx="0">
                        <c:v>SAN ANTONIO ISD</c:v>
                      </c:pt>
                    </c:strCache>
                  </c:strRef>
                </c:tx>
                <c:spPr>
                  <a:ln w="12700" cap="rnd">
                    <a:solidFill>
                      <a:schemeClr val="accent5">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Sheet1!$B$1:$N$1</c15:sqref>
                        </c15:formulaRef>
                      </c:ext>
                    </c:extLst>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extLst xmlns:c15="http://schemas.microsoft.com/office/drawing/2012/chart">
                      <c:ext xmlns:c15="http://schemas.microsoft.com/office/drawing/2012/chart" uri="{02D57815-91ED-43cb-92C2-25804820EDAC}">
                        <c15:formulaRef>
                          <c15:sqref>Sheet1!$B$12:$N$12</c15:sqref>
                        </c15:formulaRef>
                      </c:ext>
                    </c:extLst>
                    <c:numCache>
                      <c:formatCode>0.0%</c:formatCode>
                      <c:ptCount val="13"/>
                      <c:pt idx="0">
                        <c:v>0.43227239082161362</c:v>
                      </c:pt>
                      <c:pt idx="1">
                        <c:v>0.45324574961360126</c:v>
                      </c:pt>
                      <c:pt idx="2">
                        <c:v>0.46025591314462971</c:v>
                      </c:pt>
                      <c:pt idx="3">
                        <c:v>0.44511459589867308</c:v>
                      </c:pt>
                      <c:pt idx="4">
                        <c:v>0.48334833483348333</c:v>
                      </c:pt>
                      <c:pt idx="5">
                        <c:v>0.4943127962085308</c:v>
                      </c:pt>
                      <c:pt idx="6">
                        <c:v>0.52091078066914498</c:v>
                      </c:pt>
                      <c:pt idx="7">
                        <c:v>0.51058201058201058</c:v>
                      </c:pt>
                      <c:pt idx="8">
                        <c:v>0.46532351801627275</c:v>
                      </c:pt>
                      <c:pt idx="9">
                        <c:v>0.42826243691420329</c:v>
                      </c:pt>
                      <c:pt idx="10">
                        <c:v>0.4558052434456929</c:v>
                      </c:pt>
                      <c:pt idx="11">
                        <c:v>0.43162233046084675</c:v>
                      </c:pt>
                      <c:pt idx="12">
                        <c:v>0.46039404905508646</c:v>
                      </c:pt>
                    </c:numCache>
                  </c:numRef>
                </c:val>
                <c:smooth val="0"/>
              </c15:ser>
            </c15:filteredLineSeries>
            <c15:filteredLineSeries>
              <c15:ser>
                <c:idx val="11"/>
                <c:order val="11"/>
                <c:tx>
                  <c:strRef>
                    <c:extLst xmlns:c15="http://schemas.microsoft.com/office/drawing/2012/chart">
                      <c:ext xmlns:c15="http://schemas.microsoft.com/office/drawing/2012/chart" uri="{02D57815-91ED-43cb-92C2-25804820EDAC}">
                        <c15:formulaRef>
                          <c15:sqref>Sheet1!$A$13</c15:sqref>
                        </c15:formulaRef>
                      </c:ext>
                    </c:extLst>
                    <c:strCache>
                      <c:ptCount val="1"/>
                      <c:pt idx="0">
                        <c:v>SCHERTZ-CIBOLO-U C</c:v>
                      </c:pt>
                    </c:strCache>
                  </c:strRef>
                </c:tx>
                <c:spPr>
                  <a:ln w="28575" cap="rnd">
                    <a:solidFill>
                      <a:schemeClr val="accent6">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Sheet1!$B$1:$N$1</c15:sqref>
                        </c15:formulaRef>
                      </c:ext>
                    </c:extLst>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extLst xmlns:c15="http://schemas.microsoft.com/office/drawing/2012/chart">
                      <c:ext xmlns:c15="http://schemas.microsoft.com/office/drawing/2012/chart" uri="{02D57815-91ED-43cb-92C2-25804820EDAC}">
                        <c15:formulaRef>
                          <c15:sqref>Sheet1!$B$13:$N$13</c15:sqref>
                        </c15:formulaRef>
                      </c:ext>
                    </c:extLst>
                    <c:numCache>
                      <c:formatCode>0.0%</c:formatCode>
                      <c:ptCount val="13"/>
                      <c:pt idx="0">
                        <c:v>0.48822269807280516</c:v>
                      </c:pt>
                      <c:pt idx="1">
                        <c:v>0.48689138576779029</c:v>
                      </c:pt>
                      <c:pt idx="2">
                        <c:v>0.47398843930635837</c:v>
                      </c:pt>
                      <c:pt idx="3">
                        <c:v>0.53680430879712748</c:v>
                      </c:pt>
                      <c:pt idx="4">
                        <c:v>0.51573426573426573</c:v>
                      </c:pt>
                      <c:pt idx="5">
                        <c:v>0.47875354107648727</c:v>
                      </c:pt>
                      <c:pt idx="6">
                        <c:v>0.50141242937853103</c:v>
                      </c:pt>
                      <c:pt idx="7">
                        <c:v>0.50943396226415094</c:v>
                      </c:pt>
                      <c:pt idx="8">
                        <c:v>0.70173410404624281</c:v>
                      </c:pt>
                      <c:pt idx="9">
                        <c:v>0.48639455782312924</c:v>
                      </c:pt>
                      <c:pt idx="10">
                        <c:v>0.48122529644268774</c:v>
                      </c:pt>
                      <c:pt idx="11">
                        <c:v>0.4392156862745098</c:v>
                      </c:pt>
                      <c:pt idx="12">
                        <c:v>0.49359605911330051</c:v>
                      </c:pt>
                    </c:numCache>
                  </c:numRef>
                </c:val>
                <c:smooth val="0"/>
              </c15:ser>
            </c15:filteredLineSeries>
            <c15:filteredLineSeries>
              <c15:ser>
                <c:idx val="12"/>
                <c:order val="12"/>
                <c:tx>
                  <c:strRef>
                    <c:extLst xmlns:c15="http://schemas.microsoft.com/office/drawing/2012/chart">
                      <c:ext xmlns:c15="http://schemas.microsoft.com/office/drawing/2012/chart" uri="{02D57815-91ED-43cb-92C2-25804820EDAC}">
                        <c15:formulaRef>
                          <c15:sqref>Sheet1!$A$14</c15:sqref>
                        </c15:formulaRef>
                      </c:ext>
                    </c:extLst>
                    <c:strCache>
                      <c:ptCount val="1"/>
                      <c:pt idx="0">
                        <c:v>SOMERSET ISD</c:v>
                      </c:pt>
                    </c:strCache>
                  </c:strRef>
                </c:tx>
                <c:spPr>
                  <a:ln w="12700" cap="rnd">
                    <a:solidFill>
                      <a:schemeClr val="accent1">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Sheet1!$B$1:$N$1</c15:sqref>
                        </c15:formulaRef>
                      </c:ext>
                    </c:extLst>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extLst xmlns:c15="http://schemas.microsoft.com/office/drawing/2012/chart">
                      <c:ext xmlns:c15="http://schemas.microsoft.com/office/drawing/2012/chart" uri="{02D57815-91ED-43cb-92C2-25804820EDAC}">
                        <c15:formulaRef>
                          <c15:sqref>Sheet1!$B$14:$N$14</c15:sqref>
                        </c15:formulaRef>
                      </c:ext>
                    </c:extLst>
                    <c:numCache>
                      <c:formatCode>0.0%</c:formatCode>
                      <c:ptCount val="13"/>
                      <c:pt idx="0">
                        <c:v>0.252</c:v>
                      </c:pt>
                      <c:pt idx="1">
                        <c:v>0.32900000000000001</c:v>
                      </c:pt>
                      <c:pt idx="2">
                        <c:v>0.34599999999999997</c:v>
                      </c:pt>
                      <c:pt idx="3">
                        <c:v>0.33100000000000002</c:v>
                      </c:pt>
                      <c:pt idx="4">
                        <c:v>0.38600000000000001</c:v>
                      </c:pt>
                      <c:pt idx="5">
                        <c:v>0.27900000000000003</c:v>
                      </c:pt>
                      <c:pt idx="6">
                        <c:v>0.46899999999999997</c:v>
                      </c:pt>
                      <c:pt idx="7">
                        <c:v>0.52800000000000002</c:v>
                      </c:pt>
                      <c:pt idx="8">
                        <c:v>0.41299999999999998</c:v>
                      </c:pt>
                      <c:pt idx="9">
                        <c:v>0.40500000000000003</c:v>
                      </c:pt>
                      <c:pt idx="10">
                        <c:v>0.42899999999999999</c:v>
                      </c:pt>
                      <c:pt idx="11">
                        <c:v>0.38100000000000001</c:v>
                      </c:pt>
                      <c:pt idx="12">
                        <c:v>0.40899999999999997</c:v>
                      </c:pt>
                    </c:numCache>
                  </c:numRef>
                </c:val>
                <c:smooth val="0"/>
              </c15:ser>
            </c15:filteredLineSeries>
            <c15:filteredLineSeries>
              <c15:ser>
                <c:idx val="13"/>
                <c:order val="13"/>
                <c:tx>
                  <c:strRef>
                    <c:extLst xmlns:c15="http://schemas.microsoft.com/office/drawing/2012/chart">
                      <c:ext xmlns:c15="http://schemas.microsoft.com/office/drawing/2012/chart" uri="{02D57815-91ED-43cb-92C2-25804820EDAC}">
                        <c15:formulaRef>
                          <c15:sqref>Sheet1!$A$15</c15:sqref>
                        </c15:formulaRef>
                      </c:ext>
                    </c:extLst>
                    <c:strCache>
                      <c:ptCount val="1"/>
                      <c:pt idx="0">
                        <c:v>SOUTH SAN ANTONIO</c:v>
                      </c:pt>
                    </c:strCache>
                  </c:strRef>
                </c:tx>
                <c:spPr>
                  <a:ln w="12700" cap="rnd">
                    <a:solidFill>
                      <a:schemeClr val="accent2">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Sheet1!$B$1:$N$1</c15:sqref>
                        </c15:formulaRef>
                      </c:ext>
                    </c:extLst>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extLst xmlns:c15="http://schemas.microsoft.com/office/drawing/2012/chart">
                      <c:ext xmlns:c15="http://schemas.microsoft.com/office/drawing/2012/chart" uri="{02D57815-91ED-43cb-92C2-25804820EDAC}">
                        <c15:formulaRef>
                          <c15:sqref>Sheet1!$B$15:$N$15</c15:sqref>
                        </c15:formulaRef>
                      </c:ext>
                    </c:extLst>
                    <c:numCache>
                      <c:formatCode>0.0%</c:formatCode>
                      <c:ptCount val="13"/>
                      <c:pt idx="0">
                        <c:v>0.45031712473572938</c:v>
                      </c:pt>
                      <c:pt idx="1">
                        <c:v>0.42779783393501802</c:v>
                      </c:pt>
                      <c:pt idx="2">
                        <c:v>0.39393939393939392</c:v>
                      </c:pt>
                      <c:pt idx="3">
                        <c:v>0.4817351598173516</c:v>
                      </c:pt>
                      <c:pt idx="4">
                        <c:v>0.48309178743961351</c:v>
                      </c:pt>
                      <c:pt idx="5">
                        <c:v>0.51168224299065423</c:v>
                      </c:pt>
                      <c:pt idx="6">
                        <c:v>0.51329787234042556</c:v>
                      </c:pt>
                      <c:pt idx="7">
                        <c:v>0.5377777777777778</c:v>
                      </c:pt>
                      <c:pt idx="8">
                        <c:v>0.52109704641350207</c:v>
                      </c:pt>
                      <c:pt idx="9">
                        <c:v>0.50947867298578198</c:v>
                      </c:pt>
                      <c:pt idx="10">
                        <c:v>0.48660714285714285</c:v>
                      </c:pt>
                      <c:pt idx="11">
                        <c:v>0.47209302325581393</c:v>
                      </c:pt>
                      <c:pt idx="12">
                        <c:v>0.41399999999999998</c:v>
                      </c:pt>
                    </c:numCache>
                  </c:numRef>
                </c:val>
                <c:smooth val="0"/>
              </c15:ser>
            </c15:filteredLineSeries>
            <c15:filteredLineSeries>
              <c15:ser>
                <c:idx val="14"/>
                <c:order val="14"/>
                <c:tx>
                  <c:strRef>
                    <c:extLst xmlns:c15="http://schemas.microsoft.com/office/drawing/2012/chart">
                      <c:ext xmlns:c15="http://schemas.microsoft.com/office/drawing/2012/chart" uri="{02D57815-91ED-43cb-92C2-25804820EDAC}">
                        <c15:formulaRef>
                          <c15:sqref>Sheet1!$A$16</c15:sqref>
                        </c15:formulaRef>
                      </c:ext>
                    </c:extLst>
                    <c:strCache>
                      <c:ptCount val="1"/>
                      <c:pt idx="0">
                        <c:v>SOUTHSIDE ISD</c:v>
                      </c:pt>
                    </c:strCache>
                  </c:strRef>
                </c:tx>
                <c:spPr>
                  <a:ln w="12700" cap="rnd">
                    <a:solidFill>
                      <a:srgbClr val="D950F4"/>
                    </a:solidFill>
                    <a:round/>
                  </a:ln>
                  <a:effectLst/>
                </c:spPr>
                <c:marker>
                  <c:symbol val="none"/>
                </c:marker>
                <c:cat>
                  <c:strRef>
                    <c:extLst xmlns:c15="http://schemas.microsoft.com/office/drawing/2012/chart">
                      <c:ext xmlns:c15="http://schemas.microsoft.com/office/drawing/2012/chart" uri="{02D57815-91ED-43cb-92C2-25804820EDAC}">
                        <c15:formulaRef>
                          <c15:sqref>Sheet1!$B$1:$N$1</c15:sqref>
                        </c15:formulaRef>
                      </c:ext>
                    </c:extLst>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extLst xmlns:c15="http://schemas.microsoft.com/office/drawing/2012/chart">
                      <c:ext xmlns:c15="http://schemas.microsoft.com/office/drawing/2012/chart" uri="{02D57815-91ED-43cb-92C2-25804820EDAC}">
                        <c15:formulaRef>
                          <c15:sqref>Sheet1!$B$16:$N$16</c15:sqref>
                        </c15:formulaRef>
                      </c:ext>
                    </c:extLst>
                    <c:numCache>
                      <c:formatCode>0.0%</c:formatCode>
                      <c:ptCount val="13"/>
                      <c:pt idx="0">
                        <c:v>0.375</c:v>
                      </c:pt>
                      <c:pt idx="1">
                        <c:v>0.39</c:v>
                      </c:pt>
                      <c:pt idx="2">
                        <c:v>0.47299999999999998</c:v>
                      </c:pt>
                      <c:pt idx="3">
                        <c:v>0.436</c:v>
                      </c:pt>
                      <c:pt idx="4">
                        <c:v>0.53200000000000003</c:v>
                      </c:pt>
                      <c:pt idx="5">
                        <c:v>0.48899999999999999</c:v>
                      </c:pt>
                      <c:pt idx="6">
                        <c:v>0.53800000000000003</c:v>
                      </c:pt>
                      <c:pt idx="7">
                        <c:v>0.53800000000000003</c:v>
                      </c:pt>
                      <c:pt idx="8">
                        <c:v>0.48399999999999999</c:v>
                      </c:pt>
                      <c:pt idx="9">
                        <c:v>0.43</c:v>
                      </c:pt>
                      <c:pt idx="10">
                        <c:v>0.36399999999999999</c:v>
                      </c:pt>
                      <c:pt idx="11">
                        <c:v>0.40799999999999997</c:v>
                      </c:pt>
                      <c:pt idx="12">
                        <c:v>0.48499999999999999</c:v>
                      </c:pt>
                    </c:numCache>
                  </c:numRef>
                </c:val>
                <c:smooth val="0"/>
              </c15:ser>
            </c15:filteredLineSeries>
            <c15:filteredLineSeries>
              <c15:ser>
                <c:idx val="15"/>
                <c:order val="15"/>
                <c:tx>
                  <c:strRef>
                    <c:extLst xmlns:c15="http://schemas.microsoft.com/office/drawing/2012/chart">
                      <c:ext xmlns:c15="http://schemas.microsoft.com/office/drawing/2012/chart" uri="{02D57815-91ED-43cb-92C2-25804820EDAC}">
                        <c15:formulaRef>
                          <c15:sqref>Sheet1!$A$17</c15:sqref>
                        </c15:formulaRef>
                      </c:ext>
                    </c:extLst>
                    <c:strCache>
                      <c:ptCount val="1"/>
                      <c:pt idx="0">
                        <c:v>SOUTHWEST ISD</c:v>
                      </c:pt>
                    </c:strCache>
                  </c:strRef>
                </c:tx>
                <c:spPr>
                  <a:ln w="12700" cap="rnd">
                    <a:solidFill>
                      <a:schemeClr val="accent4">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Sheet1!$B$1:$N$1</c15:sqref>
                        </c15:formulaRef>
                      </c:ext>
                    </c:extLst>
                    <c:strCach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strCache>
                  </c:strRef>
                </c:cat>
                <c:val>
                  <c:numRef>
                    <c:extLst xmlns:c15="http://schemas.microsoft.com/office/drawing/2012/chart">
                      <c:ext xmlns:c15="http://schemas.microsoft.com/office/drawing/2012/chart" uri="{02D57815-91ED-43cb-92C2-25804820EDAC}">
                        <c15:formulaRef>
                          <c15:sqref>Sheet1!$B$17:$N$17</c15:sqref>
                        </c15:formulaRef>
                      </c:ext>
                    </c:extLst>
                    <c:numCache>
                      <c:formatCode>0.0%</c:formatCode>
                      <c:ptCount val="13"/>
                      <c:pt idx="0">
                        <c:v>0.37394957983193278</c:v>
                      </c:pt>
                      <c:pt idx="1">
                        <c:v>0.42514970059880242</c:v>
                      </c:pt>
                      <c:pt idx="2">
                        <c:v>0.41067761806981518</c:v>
                      </c:pt>
                      <c:pt idx="3">
                        <c:v>0.47069943289224953</c:v>
                      </c:pt>
                      <c:pt idx="4">
                        <c:v>0.42299794661190965</c:v>
                      </c:pt>
                      <c:pt idx="5">
                        <c:v>0.50287907869481763</c:v>
                      </c:pt>
                      <c:pt idx="6">
                        <c:v>0.462890625</c:v>
                      </c:pt>
                      <c:pt idx="7">
                        <c:v>0.47858472998137802</c:v>
                      </c:pt>
                      <c:pt idx="8">
                        <c:v>0.53795379537953791</c:v>
                      </c:pt>
                      <c:pt idx="9">
                        <c:v>0.39393939393939392</c:v>
                      </c:pt>
                      <c:pt idx="10">
                        <c:v>0.45539906103286387</c:v>
                      </c:pt>
                      <c:pt idx="11">
                        <c:v>0.40890125173852571</c:v>
                      </c:pt>
                      <c:pt idx="12">
                        <c:v>0.39087018544935809</c:v>
                      </c:pt>
                    </c:numCache>
                  </c:numRef>
                </c:val>
                <c:smooth val="0"/>
              </c15:ser>
            </c15:filteredLineSeries>
          </c:ext>
        </c:extLst>
      </c:lineChart>
      <c:catAx>
        <c:axId val="50311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3117936"/>
        <c:crosses val="autoZero"/>
        <c:auto val="1"/>
        <c:lblAlgn val="ctr"/>
        <c:lblOffset val="100"/>
        <c:noMultiLvlLbl val="0"/>
      </c:catAx>
      <c:valAx>
        <c:axId val="503117936"/>
        <c:scaling>
          <c:orientation val="minMax"/>
          <c:min val="0.2"/>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3116368"/>
        <c:crosses val="autoZero"/>
        <c:crossBetween val="between"/>
      </c:valAx>
      <c:spPr>
        <a:noFill/>
        <a:ln>
          <a:noFill/>
        </a:ln>
        <a:effectLst/>
      </c:spPr>
    </c:plotArea>
    <c:legend>
      <c:legendPos val="b"/>
      <c:layout>
        <c:manualLayout>
          <c:xMode val="edge"/>
          <c:yMode val="edge"/>
          <c:x val="1.7521507728200641E-2"/>
          <c:y val="0.7575556805399325"/>
          <c:w val="0.81506464469719064"/>
          <c:h val="0.1913232095988001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97417747024046"/>
          <c:y val="1.9916362129374979E-2"/>
          <c:w val="0.88555780906174608"/>
          <c:h val="0.70333892174961388"/>
        </c:manualLayout>
      </c:layout>
      <c:barChart>
        <c:barDir val="col"/>
        <c:grouping val="stacked"/>
        <c:varyColors val="0"/>
        <c:ser>
          <c:idx val="0"/>
          <c:order val="0"/>
          <c:tx>
            <c:strRef>
              <c:f>Sheet1!$B$1</c:f>
              <c:strCache>
                <c:ptCount val="1"/>
                <c:pt idx="0">
                  <c:v>Natural Increase</c:v>
                </c:pt>
              </c:strCache>
            </c:strRef>
          </c:tx>
          <c:spPr>
            <a:solidFill>
              <a:schemeClr val="accent1"/>
            </a:solidFill>
            <a:ln>
              <a:noFill/>
            </a:ln>
            <a:effectLst/>
          </c:spPr>
          <c:invertIfNegative val="0"/>
          <c:dLbls>
            <c:dLbl>
              <c:idx val="0"/>
              <c:tx>
                <c:rich>
                  <a:bodyPr/>
                  <a:lstStyle/>
                  <a:p>
                    <a:fld id="{8DA87514-A388-4E74-98A7-396F3227244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Lst>
            </c:dLbl>
            <c:dLbl>
              <c:idx val="1"/>
              <c:tx>
                <c:rich>
                  <a:bodyPr/>
                  <a:lstStyle/>
                  <a:p>
                    <a:fld id="{6115413E-4AA2-4619-BBDB-DC3D311F433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15107525-C0DD-41E6-8246-3B62F47E236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4108DC6D-C3C4-4D3B-88B9-BE936266FF6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98B5F729-55DF-4092-834B-98526609DA60}"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70F2F596-CDF4-4A58-BE47-97CDB3B3401F}"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2217AB4D-C697-4A7C-BDFE-82F79F26307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092A9DA6-DA46-4087-83D0-4B0BC337A6A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8"/>
              <c:tx>
                <c:rich>
                  <a:bodyPr/>
                  <a:lstStyle/>
                  <a:p>
                    <a:fld id="{18007E20-D8B3-403E-884B-D4E4015F7DE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9"/>
              <c:tx>
                <c:rich>
                  <a:bodyPr/>
                  <a:lstStyle/>
                  <a:p>
                    <a:fld id="{B1CB718C-6B4E-46D4-BFAE-7333A870AF4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Harris  (1)</c:v>
                </c:pt>
                <c:pt idx="1">
                  <c:v>Bexar (6)</c:v>
                </c:pt>
                <c:pt idx="2">
                  <c:v>Dallas (8)</c:v>
                </c:pt>
                <c:pt idx="3">
                  <c:v>Tarrant (10)</c:v>
                </c:pt>
                <c:pt idx="4">
                  <c:v>Fort Bend (11)</c:v>
                </c:pt>
                <c:pt idx="5">
                  <c:v>Travis (12)</c:v>
                </c:pt>
                <c:pt idx="6">
                  <c:v>Collin (14)</c:v>
                </c:pt>
                <c:pt idx="7">
                  <c:v>Denton (16)</c:v>
                </c:pt>
                <c:pt idx="8">
                  <c:v>Montgomery (27)</c:v>
                </c:pt>
                <c:pt idx="9">
                  <c:v>Williamson (31)</c:v>
                </c:pt>
              </c:strCache>
            </c:strRef>
          </c:cat>
          <c:val>
            <c:numRef>
              <c:f>Sheet1!$B$2:$B$11</c:f>
              <c:numCache>
                <c:formatCode>0</c:formatCode>
                <c:ptCount val="10"/>
                <c:pt idx="0">
                  <c:v>43068.347999999998</c:v>
                </c:pt>
                <c:pt idx="1">
                  <c:v>14428.735999999999</c:v>
                </c:pt>
                <c:pt idx="2">
                  <c:v>22658.28</c:v>
                </c:pt>
                <c:pt idx="3">
                  <c:v>15959.835999999999</c:v>
                </c:pt>
                <c:pt idx="4">
                  <c:v>5972.0960000000005</c:v>
                </c:pt>
                <c:pt idx="5">
                  <c:v>10847.654</c:v>
                </c:pt>
                <c:pt idx="6">
                  <c:v>6924.33</c:v>
                </c:pt>
                <c:pt idx="7">
                  <c:v>6585.3920000000007</c:v>
                </c:pt>
                <c:pt idx="8">
                  <c:v>3424.0909999999999</c:v>
                </c:pt>
                <c:pt idx="9">
                  <c:v>4181.8</c:v>
                </c:pt>
              </c:numCache>
            </c:numRef>
          </c:val>
          <c:extLst>
            <c:ext xmlns:c15="http://schemas.microsoft.com/office/drawing/2012/chart" uri="{02D57815-91ED-43cb-92C2-25804820EDAC}">
              <c15:datalabelsRange>
                <c15:f>Sheet1!$D$2:$D$11</c15:f>
                <c15:dlblRangeCache>
                  <c:ptCount val="10"/>
                  <c:pt idx="0">
                    <c:v>49%</c:v>
                  </c:pt>
                  <c:pt idx="1">
                    <c:v>43%</c:v>
                  </c:pt>
                  <c:pt idx="2">
                    <c:v>70%</c:v>
                  </c:pt>
                  <c:pt idx="3">
                    <c:v>51%</c:v>
                  </c:pt>
                  <c:pt idx="4">
                    <c:v>19%</c:v>
                  </c:pt>
                  <c:pt idx="5">
                    <c:v>38%</c:v>
                  </c:pt>
                  <c:pt idx="6">
                    <c:v>26%</c:v>
                  </c:pt>
                  <c:pt idx="7">
                    <c:v>27%</c:v>
                  </c:pt>
                  <c:pt idx="8">
                    <c:v>18%</c:v>
                  </c:pt>
                  <c:pt idx="9">
                    <c:v>23%</c:v>
                  </c:pt>
                </c15:dlblRangeCache>
              </c15:datalabelsRange>
            </c:ext>
          </c:extLst>
        </c:ser>
        <c:ser>
          <c:idx val="1"/>
          <c:order val="1"/>
          <c:tx>
            <c:strRef>
              <c:f>Sheet1!$C$1</c:f>
              <c:strCache>
                <c:ptCount val="1"/>
                <c:pt idx="0">
                  <c:v>Net Migration</c:v>
                </c:pt>
              </c:strCache>
            </c:strRef>
          </c:tx>
          <c:spPr>
            <a:solidFill>
              <a:schemeClr val="accent2"/>
            </a:solidFill>
            <a:ln>
              <a:noFill/>
            </a:ln>
            <a:effectLst/>
          </c:spPr>
          <c:invertIfNegative val="0"/>
          <c:dLbls>
            <c:dLbl>
              <c:idx val="0"/>
              <c:tx>
                <c:rich>
                  <a:bodyPr/>
                  <a:lstStyle/>
                  <a:p>
                    <a:fld id="{8F4FD869-2882-4281-A4B2-30F92312876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6D683C16-45C3-4465-B1CB-EF73AF84EDF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FC0FB8AE-E749-4E6D-B786-7921A9F3064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27899AD5-7AA0-4864-9189-10D0066350A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940CB7A8-5558-4BF3-9E3B-D4D34B9AA93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56F84AEB-FE65-4EC5-8836-2600E7E16A6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3D0DC919-EE99-4981-9D59-81D3C69D4A7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BD0992ED-CA69-4333-B0CE-92716FA2FDD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8"/>
              <c:tx>
                <c:rich>
                  <a:bodyPr/>
                  <a:lstStyle/>
                  <a:p>
                    <a:fld id="{1851CB95-9CA7-4BE7-97D0-AECC81F88CA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9"/>
              <c:tx>
                <c:rich>
                  <a:bodyPr/>
                  <a:lstStyle/>
                  <a:p>
                    <a:fld id="{78C96A3B-E7A4-4B53-9F5B-5EA0905BB06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Harris  (1)</c:v>
                </c:pt>
                <c:pt idx="1">
                  <c:v>Bexar (6)</c:v>
                </c:pt>
                <c:pt idx="2">
                  <c:v>Dallas (8)</c:v>
                </c:pt>
                <c:pt idx="3">
                  <c:v>Tarrant (10)</c:v>
                </c:pt>
                <c:pt idx="4">
                  <c:v>Fort Bend (11)</c:v>
                </c:pt>
                <c:pt idx="5">
                  <c:v>Travis (12)</c:v>
                </c:pt>
                <c:pt idx="6">
                  <c:v>Collin (14)</c:v>
                </c:pt>
                <c:pt idx="7">
                  <c:v>Denton (16)</c:v>
                </c:pt>
                <c:pt idx="8">
                  <c:v>Montgomery (27)</c:v>
                </c:pt>
                <c:pt idx="9">
                  <c:v>Williamson (31)</c:v>
                </c:pt>
              </c:strCache>
            </c:strRef>
          </c:cat>
          <c:val>
            <c:numRef>
              <c:f>Sheet1!$C$2:$C$11</c:f>
              <c:numCache>
                <c:formatCode>0</c:formatCode>
                <c:ptCount val="10"/>
                <c:pt idx="0">
                  <c:v>45549.652000000002</c:v>
                </c:pt>
                <c:pt idx="1">
                  <c:v>19283.263999999999</c:v>
                </c:pt>
                <c:pt idx="2">
                  <c:v>9896.7199999999993</c:v>
                </c:pt>
                <c:pt idx="3">
                  <c:v>15457.164000000001</c:v>
                </c:pt>
                <c:pt idx="4">
                  <c:v>24811.904000000002</c:v>
                </c:pt>
                <c:pt idx="5">
                  <c:v>17549.346000000001</c:v>
                </c:pt>
                <c:pt idx="6">
                  <c:v>19579.14</c:v>
                </c:pt>
                <c:pt idx="7">
                  <c:v>17625.608</c:v>
                </c:pt>
                <c:pt idx="8">
                  <c:v>15704.909</c:v>
                </c:pt>
                <c:pt idx="9">
                  <c:v>13843.2</c:v>
                </c:pt>
              </c:numCache>
            </c:numRef>
          </c:val>
          <c:extLst>
            <c:ext xmlns:c15="http://schemas.microsoft.com/office/drawing/2012/chart" uri="{02D57815-91ED-43cb-92C2-25804820EDAC}">
              <c15:datalabelsRange>
                <c15:f>Sheet1!$E$2:$E$11</c15:f>
                <c15:dlblRangeCache>
                  <c:ptCount val="10"/>
                  <c:pt idx="0">
                    <c:v>51%</c:v>
                  </c:pt>
                  <c:pt idx="1">
                    <c:v>57%</c:v>
                  </c:pt>
                  <c:pt idx="2">
                    <c:v>30%</c:v>
                  </c:pt>
                  <c:pt idx="3">
                    <c:v>49%</c:v>
                  </c:pt>
                  <c:pt idx="4">
                    <c:v>81%</c:v>
                  </c:pt>
                  <c:pt idx="5">
                    <c:v>62%</c:v>
                  </c:pt>
                  <c:pt idx="6">
                    <c:v>74%</c:v>
                  </c:pt>
                  <c:pt idx="7">
                    <c:v>73%</c:v>
                  </c:pt>
                  <c:pt idx="8">
                    <c:v>82%</c:v>
                  </c:pt>
                  <c:pt idx="9">
                    <c:v>77%</c:v>
                  </c:pt>
                </c15:dlblRangeCache>
              </c15:datalabelsRange>
            </c:ext>
          </c:extLst>
        </c:ser>
        <c:dLbls>
          <c:showLegendKey val="0"/>
          <c:showVal val="0"/>
          <c:showCatName val="0"/>
          <c:showSerName val="0"/>
          <c:showPercent val="0"/>
          <c:showBubbleSize val="0"/>
        </c:dLbls>
        <c:gapWidth val="48"/>
        <c:overlap val="100"/>
        <c:axId val="279756464"/>
        <c:axId val="279756856"/>
      </c:barChart>
      <c:catAx>
        <c:axId val="279756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79756856"/>
        <c:crossesAt val="0"/>
        <c:auto val="1"/>
        <c:lblAlgn val="ctr"/>
        <c:lblOffset val="100"/>
        <c:noMultiLvlLbl val="0"/>
      </c:catAx>
      <c:valAx>
        <c:axId val="2797568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79756464"/>
        <c:crosses val="autoZero"/>
        <c:crossBetween val="between"/>
      </c:valAx>
      <c:spPr>
        <a:noFill/>
        <a:ln>
          <a:noFill/>
        </a:ln>
        <a:effectLst/>
      </c:spPr>
    </c:plotArea>
    <c:legend>
      <c:legendPos val="b"/>
      <c:layout>
        <c:manualLayout>
          <c:xMode val="edge"/>
          <c:yMode val="edge"/>
          <c:x val="0.32320130438240674"/>
          <c:y val="0.23085276720792677"/>
          <c:w val="0.26092327474217236"/>
          <c:h val="0.1381703273932863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3"/>
          <c:order val="3"/>
          <c:tx>
            <c:strRef>
              <c:f>Sheet1!$E$1</c:f>
              <c:strCache>
                <c:ptCount val="1"/>
                <c:pt idx="0">
                  <c:v>Percent of Total 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layout>
                <c:manualLayout>
                  <c:x val="-0.23909027880948844"/>
                  <c:y val="-0.16129498502448938"/>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ext>
              </c:extLst>
            </c:dLbl>
            <c:dLbl>
              <c:idx val="1"/>
              <c:layout>
                <c:manualLayout>
                  <c:x val="0.20518867924528303"/>
                  <c:y val="-1.6671452221655831E-3"/>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ext>
              </c:extLst>
            </c:dLbl>
            <c:dLbl>
              <c:idx val="2"/>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ext>
              </c:extLst>
            </c:dLbl>
            <c:dLbl>
              <c:idx val="3"/>
              <c:layout>
                <c:manualLayout>
                  <c:x val="3.1751844698657952E-2"/>
                  <c:y val="-2.5262469462667549E-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ext>
              </c:extLst>
            </c:dLbl>
            <c:dLbl>
              <c:idx val="4"/>
              <c:layout>
                <c:manualLayout>
                  <c:x val="2.9390878027039075E-2"/>
                  <c:y val="7.2872880799808831E-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Sheet1!$A$2:$A$7</c:f>
              <c:strCache>
                <c:ptCount val="5"/>
                <c:pt idx="0">
                  <c:v>Hispanic or Latino</c:v>
                </c:pt>
                <c:pt idx="1">
                  <c:v>NH White</c:v>
                </c:pt>
                <c:pt idx="2">
                  <c:v>NH Black </c:v>
                </c:pt>
                <c:pt idx="3">
                  <c:v>NH Asian</c:v>
                </c:pt>
                <c:pt idx="4">
                  <c:v>NH Other</c:v>
                </c:pt>
              </c:strCache>
            </c:strRef>
          </c:cat>
          <c:val>
            <c:numRef>
              <c:f>Sheet1!$E$2:$E$7</c:f>
              <c:numCache>
                <c:formatCode>0%</c:formatCode>
                <c:ptCount val="5"/>
                <c:pt idx="0">
                  <c:v>0.37624616925428706</c:v>
                </c:pt>
                <c:pt idx="1">
                  <c:v>0.45325475140522814</c:v>
                </c:pt>
                <c:pt idx="2">
                  <c:v>0.1148045573530851</c:v>
                </c:pt>
                <c:pt idx="3">
                  <c:v>3.7717432512243416E-2</c:v>
                </c:pt>
                <c:pt idx="4">
                  <c:v>1.797708947515627E-2</c:v>
                </c:pt>
              </c:numCache>
            </c:numRef>
          </c:val>
          <c:extLst/>
        </c:ser>
        <c:dLbls>
          <c:showLegendKey val="0"/>
          <c:showVal val="0"/>
          <c:showCatName val="0"/>
          <c:showSerName val="0"/>
          <c:showPercent val="0"/>
          <c:showBubbleSize val="0"/>
          <c:showLeaderLines val="0"/>
        </c:dLbls>
        <c:firstSliceAng val="57"/>
        <c:extLst>
          <c:ext xmlns:c15="http://schemas.microsoft.com/office/drawing/2012/chart" uri="{02D57815-91ED-43cb-92C2-25804820EDAC}">
            <c15:filteredPieSeries>
              <c15:ser>
                <c:idx val="0"/>
                <c:order val="0"/>
                <c:tx>
                  <c:strRef>
                    <c:extLst>
                      <c:ext uri="{02D57815-91ED-43cb-92C2-25804820EDAC}">
                        <c15:formulaRef>
                          <c15:sqref>Sheet1!$B$1</c15:sqref>
                        </c15:formulaRef>
                      </c:ext>
                    </c:extLst>
                    <c:strCache>
                      <c:ptCount val="1"/>
                      <c:pt idx="0">
                        <c:v>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c:ex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c:ext uri="{02D57815-91ED-43cb-92C2-25804820EDAC}">
                        <c15:formulaRef>
                          <c15:sqref>Sheet1!$B$2:$B$7</c15:sqref>
                        </c15:formulaRef>
                      </c:ext>
                    </c:extLst>
                    <c:numCache>
                      <c:formatCode>_(* #,##0_);_(* \(#,##0\);_(* "-"??_);_(@_)</c:formatCode>
                      <c:ptCount val="5"/>
                      <c:pt idx="0">
                        <c:v>6669666</c:v>
                      </c:pt>
                      <c:pt idx="1">
                        <c:v>10933313</c:v>
                      </c:pt>
                      <c:pt idx="2">
                        <c:v>2364255</c:v>
                      </c:pt>
                      <c:pt idx="3">
                        <c:v>554445</c:v>
                      </c:pt>
                      <c:pt idx="4">
                        <c:v>330141</c:v>
                      </c:pt>
                    </c:numCache>
                  </c:numRef>
                </c:val>
                <c:extLst/>
              </c15:ser>
            </c15:filteredPieSeries>
            <c15:filteredPie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Percent of Total 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Sheet1!$C$2:$C$7</c15:sqref>
                        </c15:formulaRef>
                      </c:ext>
                    </c:extLst>
                    <c:numCache>
                      <c:formatCode>0%</c:formatCode>
                      <c:ptCount val="5"/>
                      <c:pt idx="0">
                        <c:v>0.31986013690891252</c:v>
                      </c:pt>
                      <c:pt idx="1">
                        <c:v>0.52433375120253289</c:v>
                      </c:pt>
                      <c:pt idx="2">
                        <c:v>0.11338362790394316</c:v>
                      </c:pt>
                      <c:pt idx="3">
                        <c:v>2.6589765305858194E-2</c:v>
                      </c:pt>
                      <c:pt idx="4">
                        <c:v>1.5832718678753223E-2</c:v>
                      </c:pt>
                    </c:numCache>
                  </c:numRef>
                </c:val>
                <c:extLst xmlns:c15="http://schemas.microsoft.com/office/drawing/2012/chart"/>
              </c15:ser>
            </c15:filteredPieSeries>
            <c15:filteredPi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Sheet1!$D$2:$D$7</c15:sqref>
                        </c15:formulaRef>
                      </c:ext>
                    </c:extLst>
                    <c:numCache>
                      <c:formatCode>_(* #,##0_);_(* \(#,##0\);_(* "-"??_);_(@_)</c:formatCode>
                      <c:ptCount val="5"/>
                      <c:pt idx="0">
                        <c:v>9460921</c:v>
                      </c:pt>
                      <c:pt idx="1">
                        <c:v>11397345</c:v>
                      </c:pt>
                      <c:pt idx="2">
                        <c:v>2886825</c:v>
                      </c:pt>
                      <c:pt idx="3">
                        <c:v>948426</c:v>
                      </c:pt>
                      <c:pt idx="4">
                        <c:v>452044</c:v>
                      </c:pt>
                    </c:numCache>
                  </c:numRef>
                </c:val>
                <c:extLst xmlns:c15="http://schemas.microsoft.com/office/drawing/2012/chart"/>
              </c15:ser>
            </c15:filteredPieSeries>
            <c15:filteredPie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Percent Change 2000-2010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Sheet1!$F$2:$F$7</c15:sqref>
                        </c15:formulaRef>
                      </c:ext>
                    </c:extLst>
                    <c:numCache>
                      <c:formatCode>0%</c:formatCode>
                      <c:ptCount val="5"/>
                      <c:pt idx="0">
                        <c:v>0.41849996686490748</c:v>
                      </c:pt>
                      <c:pt idx="1">
                        <c:v>4.244203015133656E-2</c:v>
                      </c:pt>
                      <c:pt idx="2">
                        <c:v>0.22102945748237818</c:v>
                      </c:pt>
                      <c:pt idx="3">
                        <c:v>0.71058626193761332</c:v>
                      </c:pt>
                      <c:pt idx="4">
                        <c:v>0.36924526187295731</c:v>
                      </c:pt>
                    </c:numCache>
                  </c:numRef>
                </c:val>
                <c:extLst xmlns:c15="http://schemas.microsoft.com/office/drawing/2012/chart"/>
              </c15:ser>
            </c15:filteredPieSeries>
          </c:ext>
        </c:extLst>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1"/>
          <c:tx>
            <c:strRef>
              <c:f>Sheet1!$C$1</c:f>
              <c:strCache>
                <c:ptCount val="1"/>
                <c:pt idx="0">
                  <c:v>Percent of Total 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layout>
                <c:manualLayout>
                  <c:x val="-0.1887740431699769"/>
                  <c:y val="-0.10442043291823147"/>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ext>
              </c:extLst>
            </c:dLbl>
            <c:dLbl>
              <c:idx val="1"/>
              <c:layout>
                <c:manualLayout>
                  <c:x val="0.2029835076585576"/>
                  <c:y val="-2.120578733306033E-2"/>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ext>
              </c:extLst>
            </c:dLbl>
            <c:dLbl>
              <c:idx val="2"/>
              <c:layout>
                <c:manualLayout>
                  <c:x val="-9.3025619931836973E-2"/>
                  <c:y val="0.17418641257191658"/>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ext>
              </c:extLst>
            </c:dLbl>
            <c:dLbl>
              <c:idx val="3"/>
              <c:layout>
                <c:manualLayout>
                  <c:x val="4.8795099306616525E-2"/>
                  <c:y val="2.0616130198044973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4"/>
              <c:layout>
                <c:manualLayout>
                  <c:x val="7.9699435891409098E-2"/>
                  <c:y val="0.13167997883029739"/>
                </c:manualLayout>
              </c:layout>
              <c:dLblPos val="bestFit"/>
              <c:showLegendKey val="0"/>
              <c:showVal val="0"/>
              <c:showCatName val="1"/>
              <c:showSerName val="0"/>
              <c:showPercent val="1"/>
              <c:showBubbleSize val="0"/>
              <c:extLst>
                <c:ext xmlns:c15="http://schemas.microsoft.com/office/drawing/2012/chart" uri="{CE6537A1-D6FC-4f65-9D91-7224C49458BB}"/>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accentCallout1">
                    <a:avLst/>
                  </a:prstGeom>
                </c15:spPr>
              </c:ext>
            </c:extLst>
          </c:dLbls>
          <c:cat>
            <c:strRef>
              <c:f>Sheet1!$A$2:$A$7</c:f>
              <c:strCache>
                <c:ptCount val="5"/>
                <c:pt idx="0">
                  <c:v>Hispanic or Latino</c:v>
                </c:pt>
                <c:pt idx="1">
                  <c:v>NH White</c:v>
                </c:pt>
                <c:pt idx="2">
                  <c:v>NH Black </c:v>
                </c:pt>
                <c:pt idx="3">
                  <c:v>NH Asian</c:v>
                </c:pt>
                <c:pt idx="4">
                  <c:v>NH Other</c:v>
                </c:pt>
              </c:strCache>
            </c:strRef>
          </c:cat>
          <c:val>
            <c:numRef>
              <c:f>Sheet1!$C$2:$C$7</c:f>
              <c:numCache>
                <c:formatCode>0%</c:formatCode>
                <c:ptCount val="5"/>
                <c:pt idx="0">
                  <c:v>0.31986013690891252</c:v>
                </c:pt>
                <c:pt idx="1">
                  <c:v>0.52433375120253289</c:v>
                </c:pt>
                <c:pt idx="2">
                  <c:v>0.11338362790394316</c:v>
                </c:pt>
                <c:pt idx="3">
                  <c:v>2.6589765305858194E-2</c:v>
                </c:pt>
                <c:pt idx="4">
                  <c:v>1.5832718678753223E-2</c:v>
                </c:pt>
              </c:numCache>
            </c:numRef>
          </c:val>
          <c:extLst/>
        </c:ser>
        <c:dLbls>
          <c:showLegendKey val="0"/>
          <c:showVal val="0"/>
          <c:showCatName val="0"/>
          <c:showSerName val="0"/>
          <c:showPercent val="0"/>
          <c:showBubbleSize val="0"/>
          <c:showLeaderLines val="0"/>
        </c:dLbls>
        <c:firstSliceAng val="58"/>
        <c:extLst>
          <c:ext xmlns:c15="http://schemas.microsoft.com/office/drawing/2012/chart" uri="{02D57815-91ED-43cb-92C2-25804820EDAC}">
            <c15:filteredPieSeries>
              <c15:ser>
                <c:idx val="0"/>
                <c:order val="0"/>
                <c:tx>
                  <c:strRef>
                    <c:extLst>
                      <c:ext uri="{02D57815-91ED-43cb-92C2-25804820EDAC}">
                        <c15:formulaRef>
                          <c15:sqref>Sheet1!$B$1</c15:sqref>
                        </c15:formulaRef>
                      </c:ext>
                    </c:extLst>
                    <c:strCache>
                      <c:ptCount val="1"/>
                      <c:pt idx="0">
                        <c:v>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c:ex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c:ext uri="{02D57815-91ED-43cb-92C2-25804820EDAC}">
                        <c15:formulaRef>
                          <c15:sqref>Sheet1!$B$2:$B$7</c15:sqref>
                        </c15:formulaRef>
                      </c:ext>
                    </c:extLst>
                    <c:numCache>
                      <c:formatCode>_(* #,##0_);_(* \(#,##0\);_(* "-"??_);_(@_)</c:formatCode>
                      <c:ptCount val="5"/>
                      <c:pt idx="0">
                        <c:v>6669666</c:v>
                      </c:pt>
                      <c:pt idx="1">
                        <c:v>10933313</c:v>
                      </c:pt>
                      <c:pt idx="2">
                        <c:v>2364255</c:v>
                      </c:pt>
                      <c:pt idx="3">
                        <c:v>554445</c:v>
                      </c:pt>
                      <c:pt idx="4">
                        <c:v>330141</c:v>
                      </c:pt>
                    </c:numCache>
                  </c:numRef>
                </c:val>
                <c:extLst/>
              </c15:ser>
            </c15:filteredPieSeries>
            <c15:filteredPi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Sheet1!$D$2:$D$7</c15:sqref>
                        </c15:formulaRef>
                      </c:ext>
                    </c:extLst>
                    <c:numCache>
                      <c:formatCode>_(* #,##0_);_(* \(#,##0\);_(* "-"??_);_(@_)</c:formatCode>
                      <c:ptCount val="5"/>
                      <c:pt idx="0">
                        <c:v>9460921</c:v>
                      </c:pt>
                      <c:pt idx="1">
                        <c:v>11397345</c:v>
                      </c:pt>
                      <c:pt idx="2">
                        <c:v>2886825</c:v>
                      </c:pt>
                      <c:pt idx="3">
                        <c:v>948426</c:v>
                      </c:pt>
                      <c:pt idx="4">
                        <c:v>452044</c:v>
                      </c:pt>
                    </c:numCache>
                  </c:numRef>
                </c:val>
                <c:extLst xmlns:c15="http://schemas.microsoft.com/office/drawing/2012/chart"/>
              </c15:ser>
            </c15:filteredPieSeries>
            <c15:filteredPie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Percent of Total 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Sheet1!$E$2:$E$7</c15:sqref>
                        </c15:formulaRef>
                      </c:ext>
                    </c:extLst>
                    <c:numCache>
                      <c:formatCode>0%</c:formatCode>
                      <c:ptCount val="5"/>
                      <c:pt idx="0">
                        <c:v>0.37624616925428706</c:v>
                      </c:pt>
                      <c:pt idx="1">
                        <c:v>0.45325475140522814</c:v>
                      </c:pt>
                      <c:pt idx="2">
                        <c:v>0.1148045573530851</c:v>
                      </c:pt>
                      <c:pt idx="3">
                        <c:v>3.7717432512243416E-2</c:v>
                      </c:pt>
                      <c:pt idx="4">
                        <c:v>1.797708947515627E-2</c:v>
                      </c:pt>
                    </c:numCache>
                  </c:numRef>
                </c:val>
                <c:extLst xmlns:c15="http://schemas.microsoft.com/office/drawing/2012/chart"/>
              </c15:ser>
            </c15:filteredPieSeries>
            <c15:filteredPie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Percent Change 2000-2010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Sheet1!$F$2:$F$7</c15:sqref>
                        </c15:formulaRef>
                      </c:ext>
                    </c:extLst>
                    <c:numCache>
                      <c:formatCode>0%</c:formatCode>
                      <c:ptCount val="5"/>
                      <c:pt idx="0">
                        <c:v>0.41849996686490748</c:v>
                      </c:pt>
                      <c:pt idx="1">
                        <c:v>4.244203015133656E-2</c:v>
                      </c:pt>
                      <c:pt idx="2">
                        <c:v>0.22102945748237818</c:v>
                      </c:pt>
                      <c:pt idx="3">
                        <c:v>0.71058626193761332</c:v>
                      </c:pt>
                      <c:pt idx="4">
                        <c:v>0.36924526187295731</c:v>
                      </c:pt>
                    </c:numCache>
                  </c:numRef>
                </c:val>
                <c:extLst xmlns:c15="http://schemas.microsoft.com/office/drawing/2012/chart"/>
              </c15:ser>
            </c15:filteredPieSeries>
          </c:ext>
        </c:extLst>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24704724409448"/>
          <c:y val="2.2828248031496062E-2"/>
          <c:w val="0.86575295275590547"/>
          <c:h val="0.72987598425196853"/>
        </c:manualLayout>
      </c:layout>
      <c:barChart>
        <c:barDir val="col"/>
        <c:grouping val="stacked"/>
        <c:varyColors val="0"/>
        <c:ser>
          <c:idx val="0"/>
          <c:order val="0"/>
          <c:tx>
            <c:strRef>
              <c:f>Sheet1!$A$2</c:f>
              <c:strCache>
                <c:ptCount val="1"/>
                <c:pt idx="0">
                  <c:v>Hispanic or Latino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Sheet1!$B$2:$C$2</c:f>
              <c:numCache>
                <c:formatCode>0.0%</c:formatCode>
                <c:ptCount val="2"/>
                <c:pt idx="0">
                  <c:v>0.622</c:v>
                </c:pt>
                <c:pt idx="1">
                  <c:v>0.376</c:v>
                </c:pt>
              </c:numCache>
            </c:numRef>
          </c:val>
        </c:ser>
        <c:ser>
          <c:idx val="1"/>
          <c:order val="1"/>
          <c:tx>
            <c:strRef>
              <c:f>Sheet1!$A$3</c:f>
              <c:strCache>
                <c:ptCount val="1"/>
                <c:pt idx="0">
                  <c:v>White alone, not Hispanic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Sheet1!$B$3:$C$3</c:f>
              <c:numCache>
                <c:formatCode>0.0%</c:formatCode>
                <c:ptCount val="2"/>
                <c:pt idx="0">
                  <c:v>0.25600000000000001</c:v>
                </c:pt>
                <c:pt idx="1">
                  <c:v>0.45300000000000001</c:v>
                </c:pt>
              </c:numCache>
            </c:numRef>
          </c:val>
        </c:ser>
        <c:ser>
          <c:idx val="2"/>
          <c:order val="2"/>
          <c:tx>
            <c:strRef>
              <c:f>Sheet1!$A$4</c:f>
              <c:strCache>
                <c:ptCount val="1"/>
                <c:pt idx="0">
                  <c:v>Black or African American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Sheet1!$B$4:$C$4</c:f>
              <c:numCache>
                <c:formatCode>0.0%</c:formatCode>
                <c:ptCount val="2"/>
                <c:pt idx="0">
                  <c:v>5.8999999999999997E-2</c:v>
                </c:pt>
                <c:pt idx="1">
                  <c:v>0.108</c:v>
                </c:pt>
              </c:numCache>
            </c:numRef>
          </c:val>
        </c:ser>
        <c:ser>
          <c:idx val="3"/>
          <c:order val="3"/>
          <c:tx>
            <c:strRef>
              <c:f>Sheet1!$A$5</c:f>
              <c:strCache>
                <c:ptCount val="1"/>
                <c:pt idx="0">
                  <c:v>All Other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Sheet1!$B$5:$C$5</c:f>
              <c:numCache>
                <c:formatCode>0.0%</c:formatCode>
                <c:ptCount val="2"/>
                <c:pt idx="0">
                  <c:v>5.8000000000000003E-2</c:v>
                </c:pt>
                <c:pt idx="1">
                  <c:v>6.3E-2</c:v>
                </c:pt>
              </c:numCache>
            </c:numRef>
          </c:val>
        </c:ser>
        <c:dLbls>
          <c:showLegendKey val="0"/>
          <c:showVal val="0"/>
          <c:showCatName val="0"/>
          <c:showSerName val="0"/>
          <c:showPercent val="0"/>
          <c:showBubbleSize val="0"/>
        </c:dLbls>
        <c:gapWidth val="219"/>
        <c:overlap val="100"/>
        <c:axId val="281004744"/>
        <c:axId val="281005136"/>
      </c:barChart>
      <c:catAx>
        <c:axId val="281004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1005136"/>
        <c:crosses val="autoZero"/>
        <c:auto val="1"/>
        <c:lblAlgn val="ctr"/>
        <c:lblOffset val="100"/>
        <c:noMultiLvlLbl val="0"/>
      </c:catAx>
      <c:valAx>
        <c:axId val="2810051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1004744"/>
        <c:crosses val="autoZero"/>
        <c:crossBetween val="between"/>
      </c:valAx>
      <c:spPr>
        <a:noFill/>
        <a:ln>
          <a:noFill/>
        </a:ln>
        <a:effectLst/>
      </c:spPr>
    </c:plotArea>
    <c:legend>
      <c:legendPos val="b"/>
      <c:layout>
        <c:manualLayout>
          <c:xMode val="edge"/>
          <c:yMode val="edge"/>
          <c:x val="0.34885515091863517"/>
          <c:y val="0.24553789370078744"/>
          <c:w val="0.42520636482939633"/>
          <c:h val="0.3575871062992125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chemeClr val="accent3">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General</c:formatCode>
                <c:ptCount val="103"/>
                <c:pt idx="0">
                  <c:v>118888</c:v>
                </c:pt>
                <c:pt idx="1">
                  <c:v>120211</c:v>
                </c:pt>
                <c:pt idx="2">
                  <c:v>122905</c:v>
                </c:pt>
                <c:pt idx="3">
                  <c:v>124127</c:v>
                </c:pt>
                <c:pt idx="4">
                  <c:v>124347</c:v>
                </c:pt>
                <c:pt idx="5">
                  <c:v>125551</c:v>
                </c:pt>
                <c:pt idx="6">
                  <c:v>127061</c:v>
                </c:pt>
                <c:pt idx="7">
                  <c:v>127822</c:v>
                </c:pt>
                <c:pt idx="8">
                  <c:v>128080</c:v>
                </c:pt>
                <c:pt idx="9">
                  <c:v>131492</c:v>
                </c:pt>
                <c:pt idx="10">
                  <c:v>132888</c:v>
                </c:pt>
                <c:pt idx="11">
                  <c:v>131988</c:v>
                </c:pt>
                <c:pt idx="12">
                  <c:v>131368</c:v>
                </c:pt>
                <c:pt idx="13">
                  <c:v>133105</c:v>
                </c:pt>
                <c:pt idx="14">
                  <c:v>133412</c:v>
                </c:pt>
                <c:pt idx="15">
                  <c:v>134187</c:v>
                </c:pt>
                <c:pt idx="16">
                  <c:v>136676</c:v>
                </c:pt>
                <c:pt idx="17">
                  <c:v>138553</c:v>
                </c:pt>
                <c:pt idx="18">
                  <c:v>140517</c:v>
                </c:pt>
                <c:pt idx="19">
                  <c:v>141283</c:v>
                </c:pt>
                <c:pt idx="20">
                  <c:v>140814</c:v>
                </c:pt>
                <c:pt idx="21">
                  <c:v>139215</c:v>
                </c:pt>
                <c:pt idx="22">
                  <c:v>140396</c:v>
                </c:pt>
                <c:pt idx="23">
                  <c:v>144111</c:v>
                </c:pt>
                <c:pt idx="24">
                  <c:v>148137</c:v>
                </c:pt>
                <c:pt idx="25">
                  <c:v>150642</c:v>
                </c:pt>
                <c:pt idx="26">
                  <c:v>146805</c:v>
                </c:pt>
                <c:pt idx="27">
                  <c:v>150703</c:v>
                </c:pt>
                <c:pt idx="28">
                  <c:v>149192</c:v>
                </c:pt>
                <c:pt idx="29">
                  <c:v>149781</c:v>
                </c:pt>
                <c:pt idx="30">
                  <c:v>148953</c:v>
                </c:pt>
                <c:pt idx="31">
                  <c:v>139257</c:v>
                </c:pt>
                <c:pt idx="32">
                  <c:v>138974</c:v>
                </c:pt>
                <c:pt idx="33">
                  <c:v>135618</c:v>
                </c:pt>
                <c:pt idx="34">
                  <c:v>134268</c:v>
                </c:pt>
                <c:pt idx="35">
                  <c:v>138340</c:v>
                </c:pt>
                <c:pt idx="36">
                  <c:v>134348</c:v>
                </c:pt>
                <c:pt idx="37">
                  <c:v>139689</c:v>
                </c:pt>
                <c:pt idx="38">
                  <c:v>151122</c:v>
                </c:pt>
                <c:pt idx="39">
                  <c:v>163370</c:v>
                </c:pt>
                <c:pt idx="40">
                  <c:v>161793</c:v>
                </c:pt>
                <c:pt idx="41">
                  <c:v>152302</c:v>
                </c:pt>
                <c:pt idx="42">
                  <c:v>147826</c:v>
                </c:pt>
                <c:pt idx="43">
                  <c:v>148987</c:v>
                </c:pt>
                <c:pt idx="44">
                  <c:v>152269</c:v>
                </c:pt>
                <c:pt idx="45">
                  <c:v>168090</c:v>
                </c:pt>
                <c:pt idx="46">
                  <c:v>175089</c:v>
                </c:pt>
                <c:pt idx="47">
                  <c:v>180229</c:v>
                </c:pt>
                <c:pt idx="48">
                  <c:v>182656</c:v>
                </c:pt>
                <c:pt idx="49">
                  <c:v>186835</c:v>
                </c:pt>
                <c:pt idx="50">
                  <c:v>190419</c:v>
                </c:pt>
                <c:pt idx="51">
                  <c:v>184391</c:v>
                </c:pt>
                <c:pt idx="52">
                  <c:v>188003</c:v>
                </c:pt>
                <c:pt idx="53">
                  <c:v>183375</c:v>
                </c:pt>
                <c:pt idx="54">
                  <c:v>179392</c:v>
                </c:pt>
                <c:pt idx="55">
                  <c:v>179832</c:v>
                </c:pt>
                <c:pt idx="56">
                  <c:v>172073</c:v>
                </c:pt>
                <c:pt idx="57">
                  <c:v>168757</c:v>
                </c:pt>
                <c:pt idx="58">
                  <c:v>162035</c:v>
                </c:pt>
                <c:pt idx="59">
                  <c:v>152870</c:v>
                </c:pt>
                <c:pt idx="60">
                  <c:v>153745</c:v>
                </c:pt>
                <c:pt idx="61">
                  <c:v>149888</c:v>
                </c:pt>
                <c:pt idx="62">
                  <c:v>156636</c:v>
                </c:pt>
                <c:pt idx="63">
                  <c:v>156443</c:v>
                </c:pt>
                <c:pt idx="64">
                  <c:v>115149</c:v>
                </c:pt>
                <c:pt idx="65">
                  <c:v>119733</c:v>
                </c:pt>
                <c:pt idx="66">
                  <c:v>120421</c:v>
                </c:pt>
                <c:pt idx="67">
                  <c:v>115972</c:v>
                </c:pt>
                <c:pt idx="68">
                  <c:v>103429</c:v>
                </c:pt>
                <c:pt idx="69">
                  <c:v>96608</c:v>
                </c:pt>
                <c:pt idx="70">
                  <c:v>89567</c:v>
                </c:pt>
                <c:pt idx="71">
                  <c:v>85998</c:v>
                </c:pt>
                <c:pt idx="72">
                  <c:v>82180</c:v>
                </c:pt>
                <c:pt idx="73">
                  <c:v>76158</c:v>
                </c:pt>
                <c:pt idx="74">
                  <c:v>74802</c:v>
                </c:pt>
                <c:pt idx="75">
                  <c:v>72907</c:v>
                </c:pt>
                <c:pt idx="76">
                  <c:v>66067</c:v>
                </c:pt>
                <c:pt idx="77">
                  <c:v>64277</c:v>
                </c:pt>
                <c:pt idx="78">
                  <c:v>61765</c:v>
                </c:pt>
                <c:pt idx="79">
                  <c:v>60050</c:v>
                </c:pt>
                <c:pt idx="80">
                  <c:v>57112</c:v>
                </c:pt>
                <c:pt idx="81">
                  <c:v>52163</c:v>
                </c:pt>
                <c:pt idx="82">
                  <c:v>48157</c:v>
                </c:pt>
                <c:pt idx="83">
                  <c:v>45236</c:v>
                </c:pt>
                <c:pt idx="84">
                  <c:v>41791</c:v>
                </c:pt>
                <c:pt idx="85">
                  <c:v>38518</c:v>
                </c:pt>
                <c:pt idx="86">
                  <c:v>34023</c:v>
                </c:pt>
                <c:pt idx="87">
                  <c:v>29630</c:v>
                </c:pt>
                <c:pt idx="88">
                  <c:v>26890</c:v>
                </c:pt>
                <c:pt idx="89">
                  <c:v>22219</c:v>
                </c:pt>
                <c:pt idx="90">
                  <c:v>17795</c:v>
                </c:pt>
                <c:pt idx="91">
                  <c:v>13747</c:v>
                </c:pt>
                <c:pt idx="92">
                  <c:v>11182</c:v>
                </c:pt>
                <c:pt idx="93">
                  <c:v>8682</c:v>
                </c:pt>
                <c:pt idx="94">
                  <c:v>6595</c:v>
                </c:pt>
                <c:pt idx="95">
                  <c:v>5105</c:v>
                </c:pt>
                <c:pt idx="96">
                  <c:v>3764</c:v>
                </c:pt>
                <c:pt idx="97">
                  <c:v>2646</c:v>
                </c:pt>
                <c:pt idx="98">
                  <c:v>1734</c:v>
                </c:pt>
                <c:pt idx="99">
                  <c:v>1249</c:v>
                </c:pt>
                <c:pt idx="100">
                  <c:v>1781</c:v>
                </c:pt>
                <c:pt idx="101">
                  <c:v>100</c:v>
                </c:pt>
                <c:pt idx="102">
                  <c:v>12</c:v>
                </c:pt>
              </c:numCache>
            </c:numRef>
          </c:val>
        </c:ser>
        <c:ser>
          <c:idx val="1"/>
          <c:order val="1"/>
          <c:tx>
            <c:strRef>
              <c:f>Sheet1!$C$1</c:f>
              <c:strCache>
                <c:ptCount val="1"/>
                <c:pt idx="0">
                  <c:v>Hispanic</c:v>
                </c:pt>
              </c:strCache>
            </c:strRef>
          </c:tx>
          <c:spPr>
            <a:solidFill>
              <a:srgbClr val="FFC000"/>
            </a:solidFill>
            <a:ln>
              <a:solidFill>
                <a:schemeClr val="accent1"/>
              </a:solidFill>
            </a:ln>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General</c:formatCode>
                <c:ptCount val="103"/>
                <c:pt idx="0">
                  <c:v>194215</c:v>
                </c:pt>
                <c:pt idx="1">
                  <c:v>193805</c:v>
                </c:pt>
                <c:pt idx="2">
                  <c:v>197746</c:v>
                </c:pt>
                <c:pt idx="3">
                  <c:v>197114</c:v>
                </c:pt>
                <c:pt idx="4">
                  <c:v>193791</c:v>
                </c:pt>
                <c:pt idx="5">
                  <c:v>193356</c:v>
                </c:pt>
                <c:pt idx="6">
                  <c:v>190348</c:v>
                </c:pt>
                <c:pt idx="7">
                  <c:v>188121</c:v>
                </c:pt>
                <c:pt idx="8">
                  <c:v>186922</c:v>
                </c:pt>
                <c:pt idx="9">
                  <c:v>188375</c:v>
                </c:pt>
                <c:pt idx="10">
                  <c:v>185587</c:v>
                </c:pt>
                <c:pt idx="11">
                  <c:v>178941</c:v>
                </c:pt>
                <c:pt idx="12">
                  <c:v>175314</c:v>
                </c:pt>
                <c:pt idx="13">
                  <c:v>172295</c:v>
                </c:pt>
                <c:pt idx="14">
                  <c:v>171245</c:v>
                </c:pt>
                <c:pt idx="15">
                  <c:v>169963</c:v>
                </c:pt>
                <c:pt idx="16">
                  <c:v>170199</c:v>
                </c:pt>
                <c:pt idx="17">
                  <c:v>170440</c:v>
                </c:pt>
                <c:pt idx="18">
                  <c:v>169848</c:v>
                </c:pt>
                <c:pt idx="19">
                  <c:v>165243</c:v>
                </c:pt>
                <c:pt idx="20">
                  <c:v>160475</c:v>
                </c:pt>
                <c:pt idx="21">
                  <c:v>154073</c:v>
                </c:pt>
                <c:pt idx="22">
                  <c:v>154045</c:v>
                </c:pt>
                <c:pt idx="23">
                  <c:v>154085</c:v>
                </c:pt>
                <c:pt idx="24">
                  <c:v>154599</c:v>
                </c:pt>
                <c:pt idx="25">
                  <c:v>154438</c:v>
                </c:pt>
                <c:pt idx="26">
                  <c:v>151923</c:v>
                </c:pt>
                <c:pt idx="27">
                  <c:v>156567</c:v>
                </c:pt>
                <c:pt idx="28">
                  <c:v>155081</c:v>
                </c:pt>
                <c:pt idx="29">
                  <c:v>155992</c:v>
                </c:pt>
                <c:pt idx="30">
                  <c:v>156464</c:v>
                </c:pt>
                <c:pt idx="31">
                  <c:v>144392</c:v>
                </c:pt>
                <c:pt idx="32">
                  <c:v>146904</c:v>
                </c:pt>
                <c:pt idx="33">
                  <c:v>146019</c:v>
                </c:pt>
                <c:pt idx="34">
                  <c:v>146704</c:v>
                </c:pt>
                <c:pt idx="35">
                  <c:v>147599</c:v>
                </c:pt>
                <c:pt idx="36">
                  <c:v>141230</c:v>
                </c:pt>
                <c:pt idx="37">
                  <c:v>141529</c:v>
                </c:pt>
                <c:pt idx="38">
                  <c:v>139892</c:v>
                </c:pt>
                <c:pt idx="39">
                  <c:v>136984</c:v>
                </c:pt>
                <c:pt idx="40">
                  <c:v>135979</c:v>
                </c:pt>
                <c:pt idx="41">
                  <c:v>125527</c:v>
                </c:pt>
                <c:pt idx="42">
                  <c:v>123218</c:v>
                </c:pt>
                <c:pt idx="43">
                  <c:v>119104</c:v>
                </c:pt>
                <c:pt idx="44">
                  <c:v>118889</c:v>
                </c:pt>
                <c:pt idx="45">
                  <c:v>119897</c:v>
                </c:pt>
                <c:pt idx="46">
                  <c:v>113986</c:v>
                </c:pt>
                <c:pt idx="47">
                  <c:v>111969</c:v>
                </c:pt>
                <c:pt idx="48">
                  <c:v>106989</c:v>
                </c:pt>
                <c:pt idx="49">
                  <c:v>105191</c:v>
                </c:pt>
                <c:pt idx="50">
                  <c:v>103613</c:v>
                </c:pt>
                <c:pt idx="51">
                  <c:v>94716</c:v>
                </c:pt>
                <c:pt idx="52">
                  <c:v>92888</c:v>
                </c:pt>
                <c:pt idx="53">
                  <c:v>88489</c:v>
                </c:pt>
                <c:pt idx="54">
                  <c:v>85250</c:v>
                </c:pt>
                <c:pt idx="55">
                  <c:v>81345</c:v>
                </c:pt>
                <c:pt idx="56">
                  <c:v>74954</c:v>
                </c:pt>
                <c:pt idx="57">
                  <c:v>71352</c:v>
                </c:pt>
                <c:pt idx="58">
                  <c:v>65668</c:v>
                </c:pt>
                <c:pt idx="59">
                  <c:v>64721</c:v>
                </c:pt>
                <c:pt idx="60">
                  <c:v>61961</c:v>
                </c:pt>
                <c:pt idx="61">
                  <c:v>57571</c:v>
                </c:pt>
                <c:pt idx="62">
                  <c:v>55391</c:v>
                </c:pt>
                <c:pt idx="63">
                  <c:v>51929</c:v>
                </c:pt>
                <c:pt idx="64">
                  <c:v>45540</c:v>
                </c:pt>
                <c:pt idx="65">
                  <c:v>43511</c:v>
                </c:pt>
                <c:pt idx="66">
                  <c:v>39640</c:v>
                </c:pt>
                <c:pt idx="67">
                  <c:v>36669</c:v>
                </c:pt>
                <c:pt idx="68">
                  <c:v>33088</c:v>
                </c:pt>
                <c:pt idx="69">
                  <c:v>31490</c:v>
                </c:pt>
                <c:pt idx="70">
                  <c:v>29911</c:v>
                </c:pt>
                <c:pt idx="71">
                  <c:v>27454</c:v>
                </c:pt>
                <c:pt idx="72">
                  <c:v>26773</c:v>
                </c:pt>
                <c:pt idx="73">
                  <c:v>24936</c:v>
                </c:pt>
                <c:pt idx="74">
                  <c:v>24103</c:v>
                </c:pt>
                <c:pt idx="75">
                  <c:v>23076</c:v>
                </c:pt>
                <c:pt idx="76">
                  <c:v>20431</c:v>
                </c:pt>
                <c:pt idx="77">
                  <c:v>18663</c:v>
                </c:pt>
                <c:pt idx="78">
                  <c:v>18300</c:v>
                </c:pt>
                <c:pt idx="79">
                  <c:v>17213</c:v>
                </c:pt>
                <c:pt idx="80">
                  <c:v>16671</c:v>
                </c:pt>
                <c:pt idx="81">
                  <c:v>14433</c:v>
                </c:pt>
                <c:pt idx="82">
                  <c:v>13452</c:v>
                </c:pt>
                <c:pt idx="83">
                  <c:v>12136</c:v>
                </c:pt>
                <c:pt idx="84">
                  <c:v>10785</c:v>
                </c:pt>
                <c:pt idx="85">
                  <c:v>9714</c:v>
                </c:pt>
                <c:pt idx="86">
                  <c:v>8108</c:v>
                </c:pt>
                <c:pt idx="87">
                  <c:v>6994</c:v>
                </c:pt>
                <c:pt idx="88">
                  <c:v>5940</c:v>
                </c:pt>
                <c:pt idx="89">
                  <c:v>4612</c:v>
                </c:pt>
                <c:pt idx="90">
                  <c:v>3860</c:v>
                </c:pt>
                <c:pt idx="91">
                  <c:v>2512</c:v>
                </c:pt>
                <c:pt idx="92">
                  <c:v>2059</c:v>
                </c:pt>
                <c:pt idx="93">
                  <c:v>1547</c:v>
                </c:pt>
                <c:pt idx="94">
                  <c:v>1298</c:v>
                </c:pt>
                <c:pt idx="95">
                  <c:v>1010</c:v>
                </c:pt>
                <c:pt idx="96">
                  <c:v>792</c:v>
                </c:pt>
                <c:pt idx="97">
                  <c:v>537</c:v>
                </c:pt>
                <c:pt idx="98">
                  <c:v>393</c:v>
                </c:pt>
                <c:pt idx="99">
                  <c:v>302</c:v>
                </c:pt>
                <c:pt idx="100">
                  <c:v>461</c:v>
                </c:pt>
                <c:pt idx="101">
                  <c:v>34</c:v>
                </c:pt>
                <c:pt idx="102">
                  <c:v>13</c:v>
                </c:pt>
              </c:numCache>
            </c:numRef>
          </c:val>
        </c:ser>
        <c:dLbls>
          <c:showLegendKey val="0"/>
          <c:showVal val="0"/>
          <c:showCatName val="0"/>
          <c:showSerName val="0"/>
          <c:showPercent val="0"/>
          <c:showBubbleSize val="0"/>
        </c:dLbls>
        <c:gapWidth val="0"/>
        <c:axId val="190446256"/>
        <c:axId val="190445864"/>
      </c:barChart>
      <c:catAx>
        <c:axId val="190446256"/>
        <c:scaling>
          <c:orientation val="minMax"/>
        </c:scaling>
        <c:delete val="0"/>
        <c:axPos val="b"/>
        <c:title>
          <c:tx>
            <c:rich>
              <a:bodyPr/>
              <a:lstStyle/>
              <a:p>
                <a:pPr>
                  <a:defRPr/>
                </a:pPr>
                <a:r>
                  <a:rPr lang="en-US"/>
                  <a:t>Age</a:t>
                </a:r>
              </a:p>
            </c:rich>
          </c:tx>
          <c:overlay val="0"/>
        </c:title>
        <c:numFmt formatCode="General" sourceLinked="0"/>
        <c:majorTickMark val="out"/>
        <c:minorTickMark val="none"/>
        <c:tickLblPos val="nextTo"/>
        <c:crossAx val="190445864"/>
        <c:crosses val="autoZero"/>
        <c:auto val="1"/>
        <c:lblAlgn val="ctr"/>
        <c:lblOffset val="100"/>
        <c:noMultiLvlLbl val="0"/>
      </c:catAx>
      <c:valAx>
        <c:axId val="190445864"/>
        <c:scaling>
          <c:orientation val="minMax"/>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General" sourceLinked="1"/>
        <c:majorTickMark val="out"/>
        <c:minorTickMark val="none"/>
        <c:tickLblPos val="nextTo"/>
        <c:txPr>
          <a:bodyPr/>
          <a:lstStyle/>
          <a:p>
            <a:pPr>
              <a:defRPr sz="1400"/>
            </a:pPr>
            <a:endParaRPr lang="en-US"/>
          </a:p>
        </c:txPr>
        <c:crossAx val="190446256"/>
        <c:crosses val="autoZero"/>
        <c:crossBetween val="between"/>
      </c:valAx>
    </c:plotArea>
    <c:legend>
      <c:legendPos val="r"/>
      <c:layout>
        <c:manualLayout>
          <c:xMode val="edge"/>
          <c:yMode val="edge"/>
          <c:x val="0.69340624088655589"/>
          <c:y val="0.16676892851311423"/>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chemeClr val="accent2"/>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c:v>
                </c:pt>
              </c:strCache>
            </c:strRef>
          </c:cat>
          <c:val>
            <c:numRef>
              <c:f>Sheet1!$B$2:$B$87</c:f>
              <c:numCache>
                <c:formatCode>#,##0</c:formatCode>
                <c:ptCount val="86"/>
                <c:pt idx="0">
                  <c:v>130182</c:v>
                </c:pt>
                <c:pt idx="1">
                  <c:v>130208</c:v>
                </c:pt>
                <c:pt idx="2">
                  <c:v>130631</c:v>
                </c:pt>
                <c:pt idx="3">
                  <c:v>121188</c:v>
                </c:pt>
                <c:pt idx="4">
                  <c:v>119081</c:v>
                </c:pt>
                <c:pt idx="5">
                  <c:v>121563</c:v>
                </c:pt>
                <c:pt idx="6">
                  <c:v>123281</c:v>
                </c:pt>
                <c:pt idx="7">
                  <c:v>123894</c:v>
                </c:pt>
                <c:pt idx="8">
                  <c:v>125033</c:v>
                </c:pt>
                <c:pt idx="9">
                  <c:v>126613</c:v>
                </c:pt>
                <c:pt idx="10">
                  <c:v>127680</c:v>
                </c:pt>
                <c:pt idx="11">
                  <c:v>128026</c:v>
                </c:pt>
                <c:pt idx="12">
                  <c:v>130544</c:v>
                </c:pt>
                <c:pt idx="13">
                  <c:v>132222</c:v>
                </c:pt>
                <c:pt idx="14">
                  <c:v>131655</c:v>
                </c:pt>
                <c:pt idx="15">
                  <c:v>130712</c:v>
                </c:pt>
                <c:pt idx="16">
                  <c:v>131671</c:v>
                </c:pt>
                <c:pt idx="17">
                  <c:v>132552</c:v>
                </c:pt>
                <c:pt idx="18">
                  <c:v>134833</c:v>
                </c:pt>
                <c:pt idx="19">
                  <c:v>138677</c:v>
                </c:pt>
                <c:pt idx="20">
                  <c:v>136579</c:v>
                </c:pt>
                <c:pt idx="21">
                  <c:v>138148</c:v>
                </c:pt>
                <c:pt idx="22">
                  <c:v>138457</c:v>
                </c:pt>
                <c:pt idx="23">
                  <c:v>137227</c:v>
                </c:pt>
                <c:pt idx="24">
                  <c:v>136779</c:v>
                </c:pt>
                <c:pt idx="25">
                  <c:v>137694</c:v>
                </c:pt>
                <c:pt idx="26">
                  <c:v>140934</c:v>
                </c:pt>
                <c:pt idx="27">
                  <c:v>145349</c:v>
                </c:pt>
                <c:pt idx="28">
                  <c:v>148028</c:v>
                </c:pt>
                <c:pt idx="29">
                  <c:v>146506</c:v>
                </c:pt>
                <c:pt idx="30">
                  <c:v>149022</c:v>
                </c:pt>
                <c:pt idx="31">
                  <c:v>149716</c:v>
                </c:pt>
                <c:pt idx="32">
                  <c:v>150664</c:v>
                </c:pt>
                <c:pt idx="33">
                  <c:v>150037</c:v>
                </c:pt>
                <c:pt idx="34">
                  <c:v>142305</c:v>
                </c:pt>
                <c:pt idx="35">
                  <c:v>139118</c:v>
                </c:pt>
                <c:pt idx="36">
                  <c:v>136248</c:v>
                </c:pt>
                <c:pt idx="37">
                  <c:v>134305</c:v>
                </c:pt>
                <c:pt idx="38">
                  <c:v>136817</c:v>
                </c:pt>
                <c:pt idx="39">
                  <c:v>134713</c:v>
                </c:pt>
                <c:pt idx="40">
                  <c:v>137662</c:v>
                </c:pt>
                <c:pt idx="41">
                  <c:v>147384</c:v>
                </c:pt>
                <c:pt idx="42">
                  <c:v>159157</c:v>
                </c:pt>
                <c:pt idx="43">
                  <c:v>160978</c:v>
                </c:pt>
                <c:pt idx="44">
                  <c:v>153382</c:v>
                </c:pt>
                <c:pt idx="45">
                  <c:v>147461</c:v>
                </c:pt>
                <c:pt idx="46">
                  <c:v>146946</c:v>
                </c:pt>
                <c:pt idx="47">
                  <c:v>149541</c:v>
                </c:pt>
                <c:pt idx="48">
                  <c:v>161829</c:v>
                </c:pt>
                <c:pt idx="49">
                  <c:v>170740</c:v>
                </c:pt>
                <c:pt idx="50">
                  <c:v>176118</c:v>
                </c:pt>
                <c:pt idx="51">
                  <c:v>179215</c:v>
                </c:pt>
                <c:pt idx="52">
                  <c:v>182749</c:v>
                </c:pt>
                <c:pt idx="53">
                  <c:v>186361</c:v>
                </c:pt>
                <c:pt idx="54">
                  <c:v>182838</c:v>
                </c:pt>
                <c:pt idx="55">
                  <c:v>183726</c:v>
                </c:pt>
                <c:pt idx="56">
                  <c:v>181261</c:v>
                </c:pt>
                <c:pt idx="57">
                  <c:v>176860</c:v>
                </c:pt>
                <c:pt idx="58">
                  <c:v>176013</c:v>
                </c:pt>
                <c:pt idx="59">
                  <c:v>170220</c:v>
                </c:pt>
                <c:pt idx="60">
                  <c:v>165465</c:v>
                </c:pt>
                <c:pt idx="61">
                  <c:v>159396</c:v>
                </c:pt>
                <c:pt idx="62">
                  <c:v>151008</c:v>
                </c:pt>
                <c:pt idx="63">
                  <c:v>149312</c:v>
                </c:pt>
                <c:pt idx="64">
                  <c:v>146499</c:v>
                </c:pt>
                <c:pt idx="65">
                  <c:v>149903</c:v>
                </c:pt>
                <c:pt idx="66">
                  <c:v>150542</c:v>
                </c:pt>
                <c:pt idx="67">
                  <c:v>120685</c:v>
                </c:pt>
                <c:pt idx="68">
                  <c:v>113828</c:v>
                </c:pt>
                <c:pt idx="69">
                  <c:v>114937</c:v>
                </c:pt>
                <c:pt idx="70">
                  <c:v>111203</c:v>
                </c:pt>
                <c:pt idx="71">
                  <c:v>100706</c:v>
                </c:pt>
                <c:pt idx="72">
                  <c:v>92331</c:v>
                </c:pt>
                <c:pt idx="73">
                  <c:v>85389</c:v>
                </c:pt>
                <c:pt idx="74">
                  <c:v>80698</c:v>
                </c:pt>
                <c:pt idx="75">
                  <c:v>76519</c:v>
                </c:pt>
                <c:pt idx="76">
                  <c:v>70889</c:v>
                </c:pt>
                <c:pt idx="77">
                  <c:v>67892</c:v>
                </c:pt>
                <c:pt idx="78">
                  <c:v>65669</c:v>
                </c:pt>
                <c:pt idx="79">
                  <c:v>60005</c:v>
                </c:pt>
                <c:pt idx="80">
                  <c:v>56491</c:v>
                </c:pt>
                <c:pt idx="81">
                  <c:v>53705</c:v>
                </c:pt>
                <c:pt idx="82">
                  <c:v>51089</c:v>
                </c:pt>
                <c:pt idx="83">
                  <c:v>47926</c:v>
                </c:pt>
                <c:pt idx="84">
                  <c:v>43290</c:v>
                </c:pt>
                <c:pt idx="85">
                  <c:v>245996</c:v>
                </c:pt>
              </c:numCache>
            </c:numRef>
          </c:val>
        </c:ser>
        <c:ser>
          <c:idx val="1"/>
          <c:order val="1"/>
          <c:tx>
            <c:strRef>
              <c:f>Sheet1!$C$1</c:f>
              <c:strCache>
                <c:ptCount val="1"/>
                <c:pt idx="0">
                  <c:v>Hispanic</c:v>
                </c:pt>
              </c:strCache>
            </c:strRef>
          </c:tx>
          <c:spPr>
            <a:solidFill>
              <a:srgbClr val="0000FF"/>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c:v>
                </c:pt>
              </c:strCache>
            </c:strRef>
          </c:cat>
          <c:val>
            <c:numRef>
              <c:f>Sheet1!$C$2:$C$87</c:f>
              <c:numCache>
                <c:formatCode>#,##0</c:formatCode>
                <c:ptCount val="86"/>
                <c:pt idx="0">
                  <c:v>195051</c:v>
                </c:pt>
                <c:pt idx="1">
                  <c:v>194676</c:v>
                </c:pt>
                <c:pt idx="2">
                  <c:v>189370</c:v>
                </c:pt>
                <c:pt idx="3">
                  <c:v>191539</c:v>
                </c:pt>
                <c:pt idx="4">
                  <c:v>192485</c:v>
                </c:pt>
                <c:pt idx="5">
                  <c:v>195623</c:v>
                </c:pt>
                <c:pt idx="6">
                  <c:v>196627</c:v>
                </c:pt>
                <c:pt idx="7">
                  <c:v>194748</c:v>
                </c:pt>
                <c:pt idx="8">
                  <c:v>194558</c:v>
                </c:pt>
                <c:pt idx="9">
                  <c:v>193721</c:v>
                </c:pt>
                <c:pt idx="10">
                  <c:v>194498</c:v>
                </c:pt>
                <c:pt idx="11">
                  <c:v>196473</c:v>
                </c:pt>
                <c:pt idx="12">
                  <c:v>199636</c:v>
                </c:pt>
                <c:pt idx="13">
                  <c:v>198046</c:v>
                </c:pt>
                <c:pt idx="14">
                  <c:v>191873</c:v>
                </c:pt>
                <c:pt idx="15">
                  <c:v>187095</c:v>
                </c:pt>
                <c:pt idx="16">
                  <c:v>183887</c:v>
                </c:pt>
                <c:pt idx="17">
                  <c:v>182567</c:v>
                </c:pt>
                <c:pt idx="18">
                  <c:v>182308</c:v>
                </c:pt>
                <c:pt idx="19">
                  <c:v>183034</c:v>
                </c:pt>
                <c:pt idx="20">
                  <c:v>181283</c:v>
                </c:pt>
                <c:pt idx="21">
                  <c:v>180874</c:v>
                </c:pt>
                <c:pt idx="22">
                  <c:v>177161</c:v>
                </c:pt>
                <c:pt idx="23">
                  <c:v>172616</c:v>
                </c:pt>
                <c:pt idx="24">
                  <c:v>167191</c:v>
                </c:pt>
                <c:pt idx="25">
                  <c:v>166283</c:v>
                </c:pt>
                <c:pt idx="26">
                  <c:v>166244</c:v>
                </c:pt>
                <c:pt idx="27">
                  <c:v>165782</c:v>
                </c:pt>
                <c:pt idx="28">
                  <c:v>164409</c:v>
                </c:pt>
                <c:pt idx="29">
                  <c:v>161934</c:v>
                </c:pt>
                <c:pt idx="30">
                  <c:v>164489</c:v>
                </c:pt>
                <c:pt idx="31">
                  <c:v>164183</c:v>
                </c:pt>
                <c:pt idx="32">
                  <c:v>164401</c:v>
                </c:pt>
                <c:pt idx="33">
                  <c:v>163800</c:v>
                </c:pt>
                <c:pt idx="34">
                  <c:v>153399</c:v>
                </c:pt>
                <c:pt idx="35">
                  <c:v>151336</c:v>
                </c:pt>
                <c:pt idx="36">
                  <c:v>150977</c:v>
                </c:pt>
                <c:pt idx="37">
                  <c:v>151092</c:v>
                </c:pt>
                <c:pt idx="38">
                  <c:v>151604</c:v>
                </c:pt>
                <c:pt idx="39">
                  <c:v>146606</c:v>
                </c:pt>
                <c:pt idx="40">
                  <c:v>145876</c:v>
                </c:pt>
                <c:pt idx="41">
                  <c:v>144575</c:v>
                </c:pt>
                <c:pt idx="42">
                  <c:v>141739</c:v>
                </c:pt>
                <c:pt idx="43">
                  <c:v>139782</c:v>
                </c:pt>
                <c:pt idx="44">
                  <c:v>131336</c:v>
                </c:pt>
                <c:pt idx="45">
                  <c:v>126453</c:v>
                </c:pt>
                <c:pt idx="46">
                  <c:v>122362</c:v>
                </c:pt>
                <c:pt idx="47">
                  <c:v>121027</c:v>
                </c:pt>
                <c:pt idx="48">
                  <c:v>121392</c:v>
                </c:pt>
                <c:pt idx="49">
                  <c:v>116922</c:v>
                </c:pt>
                <c:pt idx="50">
                  <c:v>113569</c:v>
                </c:pt>
                <c:pt idx="51">
                  <c:v>109163</c:v>
                </c:pt>
                <c:pt idx="52">
                  <c:v>106551</c:v>
                </c:pt>
                <c:pt idx="53">
                  <c:v>104703</c:v>
                </c:pt>
                <c:pt idx="54">
                  <c:v>97594</c:v>
                </c:pt>
                <c:pt idx="55">
                  <c:v>93839</c:v>
                </c:pt>
                <c:pt idx="56">
                  <c:v>89989</c:v>
                </c:pt>
                <c:pt idx="57">
                  <c:v>86204</c:v>
                </c:pt>
                <c:pt idx="58">
                  <c:v>82187</c:v>
                </c:pt>
                <c:pt idx="59">
                  <c:v>76210</c:v>
                </c:pt>
                <c:pt idx="60">
                  <c:v>71599</c:v>
                </c:pt>
                <c:pt idx="61">
                  <c:v>66435</c:v>
                </c:pt>
                <c:pt idx="62">
                  <c:v>64301</c:v>
                </c:pt>
                <c:pt idx="63">
                  <c:v>61984</c:v>
                </c:pt>
                <c:pt idx="64">
                  <c:v>57983</c:v>
                </c:pt>
                <c:pt idx="65">
                  <c:v>55133</c:v>
                </c:pt>
                <c:pt idx="66">
                  <c:v>51864</c:v>
                </c:pt>
                <c:pt idx="67">
                  <c:v>46364</c:v>
                </c:pt>
                <c:pt idx="68">
                  <c:v>43175</c:v>
                </c:pt>
                <c:pt idx="69">
                  <c:v>39702</c:v>
                </c:pt>
                <c:pt idx="70">
                  <c:v>36413</c:v>
                </c:pt>
                <c:pt idx="71">
                  <c:v>32999</c:v>
                </c:pt>
                <c:pt idx="72">
                  <c:v>30842</c:v>
                </c:pt>
                <c:pt idx="73">
                  <c:v>29130</c:v>
                </c:pt>
                <c:pt idx="74">
                  <c:v>26834</c:v>
                </c:pt>
                <c:pt idx="75">
                  <c:v>25440</c:v>
                </c:pt>
                <c:pt idx="76">
                  <c:v>23750</c:v>
                </c:pt>
                <c:pt idx="77">
                  <c:v>22520</c:v>
                </c:pt>
                <c:pt idx="78">
                  <c:v>21396</c:v>
                </c:pt>
                <c:pt idx="79">
                  <c:v>19157</c:v>
                </c:pt>
                <c:pt idx="80">
                  <c:v>17145</c:v>
                </c:pt>
                <c:pt idx="81">
                  <c:v>16242</c:v>
                </c:pt>
                <c:pt idx="82">
                  <c:v>15204</c:v>
                </c:pt>
                <c:pt idx="83">
                  <c:v>14405</c:v>
                </c:pt>
                <c:pt idx="84">
                  <c:v>12611</c:v>
                </c:pt>
                <c:pt idx="85">
                  <c:v>62833</c:v>
                </c:pt>
              </c:numCache>
            </c:numRef>
          </c:val>
        </c:ser>
        <c:dLbls>
          <c:showLegendKey val="0"/>
          <c:showVal val="0"/>
          <c:showCatName val="0"/>
          <c:showSerName val="0"/>
          <c:showPercent val="0"/>
          <c:showBubbleSize val="0"/>
        </c:dLbls>
        <c:gapWidth val="0"/>
        <c:axId val="378977256"/>
        <c:axId val="378973728"/>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Black (non-Hispanic)</c:v>
                      </c:pt>
                    </c:strCache>
                  </c:strRef>
                </c:tx>
                <c:invertIfNegative val="0"/>
                <c:cat>
                  <c:strRef>
                    <c:extLst>
                      <c:ext uri="{02D57815-91ED-43cb-92C2-25804820EDAC}">
                        <c15:formulaRef>
                          <c15:sqref>Sheet1!$A$2:$A$87</c15:sqref>
                        </c15:formulaRef>
                      </c:ext>
                    </c:extLst>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c:v>
                      </c:pt>
                    </c:strCache>
                  </c:strRef>
                </c:cat>
                <c:val>
                  <c:numRef>
                    <c:extLst>
                      <c:ext uri="{02D57815-91ED-43cb-92C2-25804820EDAC}">
                        <c15:formulaRef>
                          <c15:sqref>Sheet1!$D$2:$D$87</c15:sqref>
                        </c15:formulaRef>
                      </c:ext>
                    </c:extLst>
                    <c:numCache>
                      <c:formatCode>#,##0</c:formatCode>
                      <c:ptCount val="86"/>
                      <c:pt idx="0">
                        <c:v>43540</c:v>
                      </c:pt>
                      <c:pt idx="1">
                        <c:v>43138</c:v>
                      </c:pt>
                      <c:pt idx="2">
                        <c:v>42702</c:v>
                      </c:pt>
                      <c:pt idx="3">
                        <c:v>42031</c:v>
                      </c:pt>
                      <c:pt idx="4">
                        <c:v>42579</c:v>
                      </c:pt>
                      <c:pt idx="5">
                        <c:v>43779</c:v>
                      </c:pt>
                      <c:pt idx="6">
                        <c:v>44387</c:v>
                      </c:pt>
                      <c:pt idx="7">
                        <c:v>44181</c:v>
                      </c:pt>
                      <c:pt idx="8">
                        <c:v>43933</c:v>
                      </c:pt>
                      <c:pt idx="9">
                        <c:v>43964</c:v>
                      </c:pt>
                      <c:pt idx="10">
                        <c:v>44747</c:v>
                      </c:pt>
                      <c:pt idx="11">
                        <c:v>46169</c:v>
                      </c:pt>
                      <c:pt idx="12">
                        <c:v>47694</c:v>
                      </c:pt>
                      <c:pt idx="13">
                        <c:v>48599</c:v>
                      </c:pt>
                      <c:pt idx="14">
                        <c:v>47776</c:v>
                      </c:pt>
                      <c:pt idx="15">
                        <c:v>47627</c:v>
                      </c:pt>
                      <c:pt idx="16">
                        <c:v>47663</c:v>
                      </c:pt>
                      <c:pt idx="17">
                        <c:v>47938</c:v>
                      </c:pt>
                      <c:pt idx="18">
                        <c:v>49644</c:v>
                      </c:pt>
                      <c:pt idx="19">
                        <c:v>51193</c:v>
                      </c:pt>
                      <c:pt idx="20">
                        <c:v>51530</c:v>
                      </c:pt>
                      <c:pt idx="21">
                        <c:v>50957</c:v>
                      </c:pt>
                      <c:pt idx="22">
                        <c:v>50096</c:v>
                      </c:pt>
                      <c:pt idx="23">
                        <c:v>48355</c:v>
                      </c:pt>
                      <c:pt idx="24">
                        <c:v>45915</c:v>
                      </c:pt>
                      <c:pt idx="25">
                        <c:v>44053</c:v>
                      </c:pt>
                      <c:pt idx="26">
                        <c:v>43301</c:v>
                      </c:pt>
                      <c:pt idx="27">
                        <c:v>43496</c:v>
                      </c:pt>
                      <c:pt idx="28">
                        <c:v>43216</c:v>
                      </c:pt>
                      <c:pt idx="29">
                        <c:v>42552</c:v>
                      </c:pt>
                      <c:pt idx="30">
                        <c:v>43451</c:v>
                      </c:pt>
                      <c:pt idx="31">
                        <c:v>43888</c:v>
                      </c:pt>
                      <c:pt idx="32">
                        <c:v>45438</c:v>
                      </c:pt>
                      <c:pt idx="33">
                        <c:v>46898</c:v>
                      </c:pt>
                      <c:pt idx="34">
                        <c:v>45009</c:v>
                      </c:pt>
                      <c:pt idx="35">
                        <c:v>43148</c:v>
                      </c:pt>
                      <c:pt idx="36">
                        <c:v>42221</c:v>
                      </c:pt>
                      <c:pt idx="37">
                        <c:v>41595</c:v>
                      </c:pt>
                      <c:pt idx="38">
                        <c:v>41615</c:v>
                      </c:pt>
                      <c:pt idx="39">
                        <c:v>41738</c:v>
                      </c:pt>
                      <c:pt idx="40">
                        <c:v>42825</c:v>
                      </c:pt>
                      <c:pt idx="41">
                        <c:v>43893</c:v>
                      </c:pt>
                      <c:pt idx="42">
                        <c:v>45424</c:v>
                      </c:pt>
                      <c:pt idx="43">
                        <c:v>44255</c:v>
                      </c:pt>
                      <c:pt idx="44">
                        <c:v>41469</c:v>
                      </c:pt>
                      <c:pt idx="45">
                        <c:v>41195</c:v>
                      </c:pt>
                      <c:pt idx="46">
                        <c:v>41264</c:v>
                      </c:pt>
                      <c:pt idx="47">
                        <c:v>42348</c:v>
                      </c:pt>
                      <c:pt idx="48">
                        <c:v>44329</c:v>
                      </c:pt>
                      <c:pt idx="49">
                        <c:v>43671</c:v>
                      </c:pt>
                      <c:pt idx="50">
                        <c:v>43249</c:v>
                      </c:pt>
                      <c:pt idx="51">
                        <c:v>42836</c:v>
                      </c:pt>
                      <c:pt idx="52">
                        <c:v>43175</c:v>
                      </c:pt>
                      <c:pt idx="53">
                        <c:v>43188</c:v>
                      </c:pt>
                      <c:pt idx="54">
                        <c:v>41793</c:v>
                      </c:pt>
                      <c:pt idx="55">
                        <c:v>40509</c:v>
                      </c:pt>
                      <c:pt idx="56">
                        <c:v>39380</c:v>
                      </c:pt>
                      <c:pt idx="57">
                        <c:v>38045</c:v>
                      </c:pt>
                      <c:pt idx="58">
                        <c:v>36526</c:v>
                      </c:pt>
                      <c:pt idx="59">
                        <c:v>33492</c:v>
                      </c:pt>
                      <c:pt idx="60">
                        <c:v>31497</c:v>
                      </c:pt>
                      <c:pt idx="61">
                        <c:v>29801</c:v>
                      </c:pt>
                      <c:pt idx="62">
                        <c:v>28794</c:v>
                      </c:pt>
                      <c:pt idx="63">
                        <c:v>27332</c:v>
                      </c:pt>
                      <c:pt idx="64">
                        <c:v>25601</c:v>
                      </c:pt>
                      <c:pt idx="65">
                        <c:v>23819</c:v>
                      </c:pt>
                      <c:pt idx="66">
                        <c:v>21408</c:v>
                      </c:pt>
                      <c:pt idx="67">
                        <c:v>18165</c:v>
                      </c:pt>
                      <c:pt idx="68">
                        <c:v>17055</c:v>
                      </c:pt>
                      <c:pt idx="69">
                        <c:v>15870</c:v>
                      </c:pt>
                      <c:pt idx="70">
                        <c:v>14980</c:v>
                      </c:pt>
                      <c:pt idx="71">
                        <c:v>13566</c:v>
                      </c:pt>
                      <c:pt idx="72">
                        <c:v>12567</c:v>
                      </c:pt>
                      <c:pt idx="73">
                        <c:v>11601</c:v>
                      </c:pt>
                      <c:pt idx="74">
                        <c:v>10435</c:v>
                      </c:pt>
                      <c:pt idx="75">
                        <c:v>9678</c:v>
                      </c:pt>
                      <c:pt idx="76">
                        <c:v>9126</c:v>
                      </c:pt>
                      <c:pt idx="77">
                        <c:v>8484</c:v>
                      </c:pt>
                      <c:pt idx="78">
                        <c:v>8216</c:v>
                      </c:pt>
                      <c:pt idx="79">
                        <c:v>7494</c:v>
                      </c:pt>
                      <c:pt idx="80">
                        <c:v>6965</c:v>
                      </c:pt>
                      <c:pt idx="81">
                        <c:v>6106</c:v>
                      </c:pt>
                      <c:pt idx="82">
                        <c:v>5599</c:v>
                      </c:pt>
                      <c:pt idx="83">
                        <c:v>5333</c:v>
                      </c:pt>
                      <c:pt idx="84">
                        <c:v>4736</c:v>
                      </c:pt>
                      <c:pt idx="85">
                        <c:v>25334</c:v>
                      </c:pt>
                    </c:numCache>
                  </c:numRef>
                </c:val>
              </c15:ser>
            </c15:filteredBarSeries>
          </c:ext>
        </c:extLst>
      </c:barChart>
      <c:catAx>
        <c:axId val="378977256"/>
        <c:scaling>
          <c:orientation val="minMax"/>
        </c:scaling>
        <c:delete val="0"/>
        <c:axPos val="b"/>
        <c:title>
          <c:tx>
            <c:rich>
              <a:bodyPr/>
              <a:lstStyle/>
              <a:p>
                <a:pPr>
                  <a:defRPr/>
                </a:pPr>
                <a:r>
                  <a:rPr lang="en-US"/>
                  <a:t>Age</a:t>
                </a:r>
              </a:p>
            </c:rich>
          </c:tx>
          <c:overlay val="0"/>
        </c:title>
        <c:numFmt formatCode="General" sourceLinked="0"/>
        <c:majorTickMark val="out"/>
        <c:minorTickMark val="none"/>
        <c:tickLblPos val="nextTo"/>
        <c:crossAx val="378973728"/>
        <c:crosses val="autoZero"/>
        <c:auto val="1"/>
        <c:lblAlgn val="ctr"/>
        <c:lblOffset val="100"/>
        <c:noMultiLvlLbl val="0"/>
      </c:catAx>
      <c:valAx>
        <c:axId val="378973728"/>
        <c:scaling>
          <c:orientation val="minMax"/>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0" sourceLinked="1"/>
        <c:majorTickMark val="out"/>
        <c:minorTickMark val="none"/>
        <c:tickLblPos val="nextTo"/>
        <c:txPr>
          <a:bodyPr/>
          <a:lstStyle/>
          <a:p>
            <a:pPr>
              <a:defRPr sz="1400"/>
            </a:pPr>
            <a:endParaRPr lang="en-US"/>
          </a:p>
        </c:txPr>
        <c:crossAx val="378977256"/>
        <c:crosses val="autoZero"/>
        <c:crossBetween val="between"/>
      </c:valAx>
    </c:plotArea>
    <c:legend>
      <c:legendPos val="r"/>
      <c:layout>
        <c:manualLayout>
          <c:xMode val="edge"/>
          <c:yMode val="edge"/>
          <c:x val="0.69340624088655589"/>
          <c:y val="0.16676892851311423"/>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77424937267456"/>
          <c:y val="3.3437606983909622E-2"/>
          <c:w val="0.85892172132329614"/>
          <c:h val="0.88855486134885309"/>
        </c:manualLayout>
      </c:layout>
      <c:lineChart>
        <c:grouping val="standard"/>
        <c:varyColors val="0"/>
        <c:ser>
          <c:idx val="0"/>
          <c:order val="0"/>
          <c:tx>
            <c:strRef>
              <c:f>Sheet1!$B$1</c:f>
              <c:strCache>
                <c:ptCount val="1"/>
                <c:pt idx="0">
                  <c:v>No-Migration</c:v>
                </c:pt>
              </c:strCache>
            </c:strRef>
          </c:tx>
          <c:spPr>
            <a:ln w="38100" cap="rnd">
              <a:solidFill>
                <a:schemeClr val="tx2">
                  <a:lumMod val="60000"/>
                  <a:lumOff val="40000"/>
                </a:schemeClr>
              </a:solidFill>
              <a:prstDash val="dash"/>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Sheet1!$B$2:$B$10</c:f>
              <c:numCache>
                <c:formatCode>#,##0</c:formatCode>
                <c:ptCount val="9"/>
                <c:pt idx="0">
                  <c:v>1714773</c:v>
                </c:pt>
                <c:pt idx="1">
                  <c:v>1796183</c:v>
                </c:pt>
                <c:pt idx="2">
                  <c:v>1870689</c:v>
                </c:pt>
                <c:pt idx="3">
                  <c:v>1936446</c:v>
                </c:pt>
                <c:pt idx="4">
                  <c:v>1992798</c:v>
                </c:pt>
                <c:pt idx="5">
                  <c:v>2039291</c:v>
                </c:pt>
                <c:pt idx="6">
                  <c:v>2078166</c:v>
                </c:pt>
                <c:pt idx="7">
                  <c:v>2110586</c:v>
                </c:pt>
                <c:pt idx="8">
                  <c:v>2136918</c:v>
                </c:pt>
              </c:numCache>
            </c:numRef>
          </c:val>
          <c:smooth val="0"/>
        </c:ser>
        <c:ser>
          <c:idx val="1"/>
          <c:order val="1"/>
          <c:tx>
            <c:strRef>
              <c:f>Sheet1!$C$1</c:f>
              <c:strCache>
                <c:ptCount val="1"/>
                <c:pt idx="0">
                  <c:v>.5 2000-2010 Migration Scenario</c:v>
                </c:pt>
              </c:strCache>
            </c:strRef>
          </c:tx>
          <c:spPr>
            <a:ln w="38100" cap="rnd">
              <a:solidFill>
                <a:schemeClr val="accent6">
                  <a:lumMod val="50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Sheet1!$C$2:$C$10</c:f>
              <c:numCache>
                <c:formatCode>#,##0</c:formatCode>
                <c:ptCount val="9"/>
                <c:pt idx="0">
                  <c:v>1714773</c:v>
                </c:pt>
                <c:pt idx="1">
                  <c:v>1839926</c:v>
                </c:pt>
                <c:pt idx="2">
                  <c:v>1967590</c:v>
                </c:pt>
                <c:pt idx="3">
                  <c:v>2094216</c:v>
                </c:pt>
                <c:pt idx="4">
                  <c:v>2216912</c:v>
                </c:pt>
                <c:pt idx="5">
                  <c:v>2331743</c:v>
                </c:pt>
                <c:pt idx="6">
                  <c:v>2442098</c:v>
                </c:pt>
                <c:pt idx="7">
                  <c:v>2550326</c:v>
                </c:pt>
                <c:pt idx="8">
                  <c:v>2656573</c:v>
                </c:pt>
              </c:numCache>
            </c:numRef>
          </c:val>
          <c:smooth val="0"/>
        </c:ser>
        <c:ser>
          <c:idx val="2"/>
          <c:order val="2"/>
          <c:tx>
            <c:strRef>
              <c:f>Sheet1!$D$1</c:f>
              <c:strCache>
                <c:ptCount val="1"/>
                <c:pt idx="0">
                  <c:v>2000-1010 Migration Scenario</c:v>
                </c:pt>
              </c:strCache>
            </c:strRef>
          </c:tx>
          <c:spPr>
            <a:ln w="57150" cap="rnd" cmpd="dbl">
              <a:solidFill>
                <a:schemeClr val="accent1">
                  <a:lumMod val="75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Sheet1!$D$2:$D$10</c:f>
              <c:numCache>
                <c:formatCode>#,##0</c:formatCode>
                <c:ptCount val="9"/>
                <c:pt idx="0">
                  <c:v>1714773</c:v>
                </c:pt>
                <c:pt idx="1">
                  <c:v>1882834</c:v>
                </c:pt>
                <c:pt idx="2">
                  <c:v>2062088</c:v>
                </c:pt>
                <c:pt idx="3">
                  <c:v>2249392</c:v>
                </c:pt>
                <c:pt idx="4">
                  <c:v>2439700</c:v>
                </c:pt>
                <c:pt idx="5">
                  <c:v>2625647</c:v>
                </c:pt>
                <c:pt idx="6">
                  <c:v>2809942</c:v>
                </c:pt>
                <c:pt idx="7">
                  <c:v>2994116</c:v>
                </c:pt>
                <c:pt idx="8">
                  <c:v>3179649</c:v>
                </c:pt>
              </c:numCache>
            </c:numRef>
          </c:val>
          <c:smooth val="0"/>
        </c:ser>
        <c:dLbls>
          <c:showLegendKey val="0"/>
          <c:showVal val="0"/>
          <c:showCatName val="0"/>
          <c:showSerName val="0"/>
          <c:showPercent val="0"/>
          <c:showBubbleSize val="0"/>
        </c:dLbls>
        <c:smooth val="0"/>
        <c:axId val="383540296"/>
        <c:axId val="383544216"/>
      </c:lineChart>
      <c:catAx>
        <c:axId val="383540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3544216"/>
        <c:crosses val="autoZero"/>
        <c:auto val="1"/>
        <c:lblAlgn val="ctr"/>
        <c:lblOffset val="100"/>
        <c:noMultiLvlLbl val="0"/>
      </c:catAx>
      <c:valAx>
        <c:axId val="383544216"/>
        <c:scaling>
          <c:orientation val="minMax"/>
          <c:min val="1500000"/>
        </c:scaling>
        <c:delete val="0"/>
        <c:axPos val="l"/>
        <c:majorGridlines>
          <c:spPr>
            <a:ln w="9525" cap="flat" cmpd="sng" algn="ctr">
              <a:solidFill>
                <a:schemeClr val="tx1">
                  <a:lumMod val="15000"/>
                  <a:lumOff val="85000"/>
                </a:schemeClr>
              </a:solidFill>
              <a:round/>
            </a:ln>
            <a:effectLst/>
          </c:spPr>
        </c:majorGridlines>
        <c:numFmt formatCode="#,##0" sourceLinked="1"/>
        <c:majorTickMark val="in"/>
        <c:minorTickMark val="none"/>
        <c:tickLblPos val="nextTo"/>
        <c:spPr>
          <a:noFill/>
          <a:ln>
            <a:solidFill>
              <a:schemeClr val="bg1">
                <a:lumMod val="9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3540296"/>
        <c:crosses val="autoZero"/>
        <c:crossBetween val="between"/>
        <c:minorUnit val="150000"/>
      </c:valAx>
      <c:spPr>
        <a:noFill/>
        <a:ln>
          <a:noFill/>
        </a:ln>
        <a:effectLst/>
      </c:spPr>
    </c:plotArea>
    <c:legend>
      <c:legendPos val="r"/>
      <c:layout>
        <c:manualLayout>
          <c:xMode val="edge"/>
          <c:yMode val="edge"/>
          <c:x val="0.13141789968561624"/>
          <c:y val="5.0565730914070524E-2"/>
          <c:w val="0.49312422485650831"/>
          <c:h val="0.21136853817185897"/>
        </c:manualLayout>
      </c:layout>
      <c:overlay val="1"/>
      <c:spPr>
        <a:noFill/>
        <a:ln w="19050">
          <a:solidFill>
            <a:schemeClr val="accent1">
              <a:lumMod val="75000"/>
            </a:schemeClr>
          </a:solidFill>
        </a:ln>
        <a:effectLst>
          <a:outerShdw blurRad="50800" dist="50800" dir="5400000" algn="ctr" rotWithShape="0">
            <a:schemeClr val="bg1">
              <a:lumMod val="85000"/>
            </a:schemeClr>
          </a:outerShdw>
          <a:softEdge rad="12700"/>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161176" cy="366092"/>
          </a:xfrm>
          <a:prstGeom prst="rect">
            <a:avLst/>
          </a:prstGeom>
        </p:spPr>
        <p:txBody>
          <a:bodyPr vert="horz" lIns="94767" tIns="47383" rIns="94767" bIns="47383" rtlCol="0"/>
          <a:lstStyle>
            <a:lvl1pPr algn="l">
              <a:defRPr sz="1200"/>
            </a:lvl1pPr>
          </a:lstStyle>
          <a:p>
            <a:r>
              <a:rPr lang="en-US" dirty="0" smtClean="0"/>
              <a:t>DRAFT PLEASE DO NOT DISTRIBUTE OR REPRODUCE</a:t>
            </a:r>
            <a:endParaRPr lang="en-US" dirty="0"/>
          </a:p>
        </p:txBody>
      </p:sp>
      <p:sp>
        <p:nvSpPr>
          <p:cNvPr id="3" name="Date Placeholder 2"/>
          <p:cNvSpPr>
            <a:spLocks noGrp="1"/>
          </p:cNvSpPr>
          <p:nvPr>
            <p:ph type="dt" sz="quarter" idx="1"/>
          </p:nvPr>
        </p:nvSpPr>
        <p:spPr>
          <a:xfrm>
            <a:off x="5438395" y="0"/>
            <a:ext cx="4161176" cy="366092"/>
          </a:xfrm>
          <a:prstGeom prst="rect">
            <a:avLst/>
          </a:prstGeom>
        </p:spPr>
        <p:txBody>
          <a:bodyPr vert="horz" lIns="94767" tIns="47383" rIns="94767" bIns="47383" rtlCol="0"/>
          <a:lstStyle>
            <a:lvl1pPr algn="r">
              <a:defRPr sz="1200"/>
            </a:lvl1pPr>
          </a:lstStyle>
          <a:p>
            <a:fld id="{6F86D4F7-26D3-47E1-8796-8EA85FE6EA14}" type="datetimeFigureOut">
              <a:rPr lang="en-US" smtClean="0"/>
              <a:pPr/>
              <a:t>4/5/2016</a:t>
            </a:fld>
            <a:endParaRPr lang="en-US" dirty="0"/>
          </a:p>
        </p:txBody>
      </p:sp>
      <p:sp>
        <p:nvSpPr>
          <p:cNvPr id="4" name="Footer Placeholder 3"/>
          <p:cNvSpPr>
            <a:spLocks noGrp="1"/>
          </p:cNvSpPr>
          <p:nvPr>
            <p:ph type="ftr" sz="quarter" idx="2"/>
          </p:nvPr>
        </p:nvSpPr>
        <p:spPr>
          <a:xfrm>
            <a:off x="2" y="6947452"/>
            <a:ext cx="4161176" cy="366092"/>
          </a:xfrm>
          <a:prstGeom prst="rect">
            <a:avLst/>
          </a:prstGeom>
        </p:spPr>
        <p:txBody>
          <a:bodyPr vert="horz" lIns="94767" tIns="47383" rIns="94767" bIns="47383" rtlCol="0" anchor="b"/>
          <a:lstStyle>
            <a:lvl1pPr algn="l">
              <a:defRPr sz="1200"/>
            </a:lvl1pPr>
          </a:lstStyle>
          <a:p>
            <a:endParaRPr lang="en-US" dirty="0"/>
          </a:p>
        </p:txBody>
      </p:sp>
      <p:sp>
        <p:nvSpPr>
          <p:cNvPr id="5" name="Slide Number Placeholder 4"/>
          <p:cNvSpPr>
            <a:spLocks noGrp="1"/>
          </p:cNvSpPr>
          <p:nvPr>
            <p:ph type="sldNum" sz="quarter" idx="3"/>
          </p:nvPr>
        </p:nvSpPr>
        <p:spPr>
          <a:xfrm>
            <a:off x="5438395" y="6947452"/>
            <a:ext cx="4161176" cy="366092"/>
          </a:xfrm>
          <a:prstGeom prst="rect">
            <a:avLst/>
          </a:prstGeom>
        </p:spPr>
        <p:txBody>
          <a:bodyPr vert="horz" lIns="94767" tIns="47383" rIns="94767" bIns="47383"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160520" cy="365760"/>
          </a:xfrm>
          <a:prstGeom prst="rect">
            <a:avLst/>
          </a:prstGeom>
          <a:noFill/>
          <a:ln w="9525">
            <a:noFill/>
            <a:miter lim="800000"/>
            <a:headEnd/>
            <a:tailEnd/>
          </a:ln>
        </p:spPr>
        <p:txBody>
          <a:bodyPr vert="horz" wrap="square" lIns="96566" tIns="48285" rIns="96566" bIns="48285" numCol="1" anchor="t" anchorCtr="0" compatLnSpc="1">
            <a:prstTxWarp prst="textNoShape">
              <a:avLst/>
            </a:prstTxWarp>
          </a:bodyPr>
          <a:lstStyle>
            <a:lvl1pPr>
              <a:defRPr sz="1200" smtClean="0"/>
            </a:lvl1pPr>
          </a:lstStyle>
          <a:p>
            <a:pPr>
              <a:defRPr/>
            </a:pPr>
            <a:r>
              <a:rPr lang="en-US" dirty="0" smtClean="0"/>
              <a:t>DRAFT PLEASE DO NOT DISTRIBUTE OR REPRODUCE</a:t>
            </a:r>
            <a:endParaRPr lang="en-US" dirty="0"/>
          </a:p>
        </p:txBody>
      </p:sp>
      <p:sp>
        <p:nvSpPr>
          <p:cNvPr id="5123" name="Rectangle 3"/>
          <p:cNvSpPr>
            <a:spLocks noGrp="1" noChangeArrowheads="1"/>
          </p:cNvSpPr>
          <p:nvPr>
            <p:ph type="dt" idx="1"/>
          </p:nvPr>
        </p:nvSpPr>
        <p:spPr bwMode="auto">
          <a:xfrm>
            <a:off x="5440681" y="0"/>
            <a:ext cx="4160520" cy="365760"/>
          </a:xfrm>
          <a:prstGeom prst="rect">
            <a:avLst/>
          </a:prstGeom>
          <a:noFill/>
          <a:ln w="9525">
            <a:noFill/>
            <a:miter lim="800000"/>
            <a:headEnd/>
            <a:tailEnd/>
          </a:ln>
        </p:spPr>
        <p:txBody>
          <a:bodyPr vert="horz" wrap="square" lIns="96566" tIns="48285" rIns="96566" bIns="48285"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6363" y="158750"/>
            <a:ext cx="7007225" cy="525621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86984" y="5804452"/>
            <a:ext cx="8263328" cy="1192696"/>
          </a:xfrm>
          <a:prstGeom prst="rect">
            <a:avLst/>
          </a:prstGeom>
          <a:noFill/>
          <a:ln w="9525">
            <a:noFill/>
            <a:miter lim="800000"/>
            <a:headEnd/>
            <a:tailEnd/>
          </a:ln>
        </p:spPr>
        <p:txBody>
          <a:bodyPr vert="horz" wrap="square" lIns="96566" tIns="48285" rIns="96566" bIns="48285"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949440"/>
            <a:ext cx="4160520" cy="365760"/>
          </a:xfrm>
          <a:prstGeom prst="rect">
            <a:avLst/>
          </a:prstGeom>
          <a:noFill/>
          <a:ln w="9525">
            <a:noFill/>
            <a:miter lim="800000"/>
            <a:headEnd/>
            <a:tailEnd/>
          </a:ln>
        </p:spPr>
        <p:txBody>
          <a:bodyPr vert="horz" wrap="square" lIns="96566" tIns="48285" rIns="96566" bIns="48285"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440681" y="6949440"/>
            <a:ext cx="4160520" cy="365760"/>
          </a:xfrm>
          <a:prstGeom prst="rect">
            <a:avLst/>
          </a:prstGeom>
          <a:noFill/>
          <a:ln w="9525">
            <a:noFill/>
            <a:miter lim="800000"/>
            <a:headEnd/>
            <a:tailEnd/>
          </a:ln>
        </p:spPr>
        <p:txBody>
          <a:bodyPr vert="horz" wrap="square" lIns="96566" tIns="48285" rIns="96566" bIns="48285"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5693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0374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69149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74947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16784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9615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3963" y="249238"/>
            <a:ext cx="7505700" cy="5629275"/>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p>
          <a:p>
            <a:pPr eaLnBrk="1" hangingPunct="1">
              <a:spcBef>
                <a:spcPct val="0"/>
              </a:spcBef>
            </a:pPr>
            <a:r>
              <a:rPr lang="en-US" baseline="0" dirty="0" smtClean="0"/>
              <a:t>The Office of the State Demographer and the Texas State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Tree>
    <p:extLst>
      <p:ext uri="{BB962C8B-B14F-4D97-AF65-F5344CB8AC3E}">
        <p14:creationId xmlns:p14="http://schemas.microsoft.com/office/powerpoint/2010/main" val="2847137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a:t>
            </a:fld>
            <a:endParaRPr lang="en-US" dirty="0"/>
          </a:p>
        </p:txBody>
      </p:sp>
    </p:spTree>
    <p:extLst>
      <p:ext uri="{BB962C8B-B14F-4D97-AF65-F5344CB8AC3E}">
        <p14:creationId xmlns:p14="http://schemas.microsoft.com/office/powerpoint/2010/main" val="1848595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understand a couple of very</a:t>
            </a:r>
            <a:r>
              <a:rPr lang="en-US" baseline="0" dirty="0" smtClean="0"/>
              <a:t> basic element of population change to think about how growing population may impact our transportation system. Population changes from two factors, one is natural increase which is simply births minus deaths over time. Essentially population added from natural increase are babies who are unlikely to be driving their own vehicle on our roads before age 16.  Combine this with the fact that as people die, there are fewer drivers on the road. So the effect of population growth from natural increase on our transportation infrastructure is both lightening, from people dying, and delayed until babies reach the age where they can drive. The second way population changes is from net-migration, which is simply in-minus out migrants. In Texas, the balance has been for us to have more in than out migrants. Migrants, are usually adults who are drivers (though yes, some do have non-driving children) and the may be compounded by the fact that many of the in-migrants may also take a job that requires them to drive.  Essentially, migrants immediately contribute to adding stress to the transportation infrastructure.</a:t>
            </a:r>
          </a:p>
          <a:p>
            <a:endParaRPr lang="en-US" baseline="0" dirty="0" smtClean="0"/>
          </a:p>
          <a:p>
            <a:r>
              <a:rPr lang="en-US" baseline="0" dirty="0" smtClean="0"/>
              <a:t>When we look at population change in Texas, from 1950 to present we can see that before 1970, most of our growth was from natural increase. Starting in the 1970s a much larger percent of our growth is attributed to net migration and this continues to today where approaching half of our population change is from migration.</a:t>
            </a:r>
          </a:p>
          <a:p>
            <a:endParaRPr lang="en-US" dirty="0"/>
          </a:p>
        </p:txBody>
      </p:sp>
    </p:spTree>
    <p:extLst>
      <p:ext uri="{BB962C8B-B14F-4D97-AF65-F5344CB8AC3E}">
        <p14:creationId xmlns:p14="http://schemas.microsoft.com/office/powerpoint/2010/main" val="2020435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7275" y="165100"/>
            <a:ext cx="7964488" cy="5973763"/>
          </a:xfrm>
        </p:spPr>
      </p:sp>
      <p:sp>
        <p:nvSpPr>
          <p:cNvPr id="3" name="Notes Placeholder 2"/>
          <p:cNvSpPr>
            <a:spLocks noGrp="1"/>
          </p:cNvSpPr>
          <p:nvPr>
            <p:ph type="body" idx="1"/>
          </p:nvPr>
        </p:nvSpPr>
        <p:spPr/>
        <p:txBody>
          <a:bodyPr/>
          <a:lstStyle/>
          <a:p>
            <a:pPr defTabSz="983454">
              <a:defRPr/>
            </a:pPr>
            <a:endParaRPr lang="en-US" sz="900" dirty="0"/>
          </a:p>
          <a:p>
            <a:pPr defTabSz="983454">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983454">
              <a:defRPr/>
            </a:pPr>
            <a:r>
              <a:rPr lang="en-US" sz="800" dirty="0"/>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Tree>
    <p:extLst>
      <p:ext uri="{BB962C8B-B14F-4D97-AF65-F5344CB8AC3E}">
        <p14:creationId xmlns:p14="http://schemas.microsoft.com/office/powerpoint/2010/main" val="2241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2650" y="520700"/>
            <a:ext cx="8204200" cy="6153150"/>
          </a:xfrm>
        </p:spPr>
      </p:sp>
      <p:sp>
        <p:nvSpPr>
          <p:cNvPr id="3" name="Notes Placeholder 2"/>
          <p:cNvSpPr>
            <a:spLocks noGrp="1"/>
          </p:cNvSpPr>
          <p:nvPr>
            <p:ph type="body" idx="1"/>
          </p:nvPr>
        </p:nvSpPr>
        <p:spPr>
          <a:xfrm>
            <a:off x="587606" y="6493316"/>
            <a:ext cx="9265764" cy="1976854"/>
          </a:xfrm>
          <a:prstGeom prst="rect">
            <a:avLst/>
          </a:prstGeom>
        </p:spPr>
        <p:txBody>
          <a:bodyPr/>
          <a:lstStyle/>
          <a:p>
            <a:pPr defTabSz="1020137">
              <a:defRPr/>
            </a:pPr>
            <a:endParaRPr lang="en-US" dirty="0" smtClean="0"/>
          </a:p>
          <a:p>
            <a:pPr defTabSz="1020137">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 Overall, </a:t>
            </a:r>
            <a:r>
              <a:rPr lang="en-US" dirty="0" smtClean="0"/>
              <a:t>155</a:t>
            </a:r>
            <a:r>
              <a:rPr lang="en-US" baseline="0" dirty="0" smtClean="0"/>
              <a:t> </a:t>
            </a:r>
            <a:r>
              <a:rPr lang="en-US" dirty="0" smtClean="0"/>
              <a:t>counties</a:t>
            </a:r>
            <a:r>
              <a:rPr lang="en-US" baseline="0" dirty="0" smtClean="0"/>
              <a:t> gained population while 99 (39%) lost population over the decade.</a:t>
            </a:r>
          </a:p>
          <a:p>
            <a:pPr defTabSz="1020137">
              <a:defRPr/>
            </a:pPr>
            <a:endParaRPr lang="en-US" dirty="0" smtClean="0"/>
          </a:p>
        </p:txBody>
      </p:sp>
    </p:spTree>
    <p:extLst>
      <p:ext uri="{BB962C8B-B14F-4D97-AF65-F5344CB8AC3E}">
        <p14:creationId xmlns:p14="http://schemas.microsoft.com/office/powerpoint/2010/main" val="2635241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5200" y="346075"/>
            <a:ext cx="8205788" cy="6156325"/>
          </a:xfrm>
        </p:spPr>
      </p:sp>
      <p:sp>
        <p:nvSpPr>
          <p:cNvPr id="3" name="Notes Placeholder 2"/>
          <p:cNvSpPr>
            <a:spLocks noGrp="1"/>
          </p:cNvSpPr>
          <p:nvPr>
            <p:ph type="body" idx="1"/>
          </p:nvPr>
        </p:nvSpPr>
        <p:spPr>
          <a:xfrm>
            <a:off x="587606" y="6320159"/>
            <a:ext cx="9265764" cy="1976854"/>
          </a:xfrm>
          <a:prstGeom prst="rect">
            <a:avLst/>
          </a:prstGeom>
        </p:spPr>
        <p:txBody>
          <a:bodyPr/>
          <a:lstStyle/>
          <a:p>
            <a:pPr defTabSz="1020137">
              <a:defRPr/>
            </a:pPr>
            <a:endParaRPr lang="en-US" dirty="0" smtClean="0"/>
          </a:p>
          <a:p>
            <a:pPr defTabSz="1020137">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urban and suburban population triangle counties. Notably counties in the Eagle Ford Shale area (south east of San Antonio) and the Cline Shale area (Midland and Odessa area), have been growing quickly. </a:t>
            </a:r>
          </a:p>
          <a:p>
            <a:pPr defTabSz="1020137">
              <a:defRPr/>
            </a:pPr>
            <a:endParaRPr lang="en-US" dirty="0" smtClean="0"/>
          </a:p>
        </p:txBody>
      </p:sp>
    </p:spTree>
    <p:extLst>
      <p:ext uri="{BB962C8B-B14F-4D97-AF65-F5344CB8AC3E}">
        <p14:creationId xmlns:p14="http://schemas.microsoft.com/office/powerpoint/2010/main" val="1442233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1627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10</a:t>
            </a:fld>
            <a:endParaRPr lang="en-US" dirty="0"/>
          </a:p>
        </p:txBody>
      </p:sp>
    </p:spTree>
    <p:extLst>
      <p:ext uri="{BB962C8B-B14F-4D97-AF65-F5344CB8AC3E}">
        <p14:creationId xmlns:p14="http://schemas.microsoft.com/office/powerpoint/2010/main" val="4268425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11</a:t>
            </a:fld>
            <a:endParaRPr lang="en-US" dirty="0"/>
          </a:p>
        </p:txBody>
      </p:sp>
    </p:spTree>
    <p:extLst>
      <p:ext uri="{BB962C8B-B14F-4D97-AF65-F5344CB8AC3E}">
        <p14:creationId xmlns:p14="http://schemas.microsoft.com/office/powerpoint/2010/main" val="20390512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10" descr="6"/>
          <p:cNvPicPr>
            <a:picLocks noChangeAspect="1" noChangeArrowheads="1"/>
          </p:cNvPicPr>
          <p:nvPr userDrawn="1"/>
        </p:nvPicPr>
        <p:blipFill>
          <a:blip r:embed="rId2" cstate="print"/>
          <a:srcRect/>
          <a:stretch>
            <a:fillRect/>
          </a:stretch>
        </p:blipFill>
        <p:spPr bwMode="auto">
          <a:xfrm>
            <a:off x="-7938" y="-1586"/>
            <a:ext cx="9151938" cy="6859588"/>
          </a:xfrm>
          <a:prstGeom prst="rect">
            <a:avLst/>
          </a:prstGeom>
          <a:noFill/>
          <a:ln w="9525">
            <a:noFill/>
            <a:miter lim="800000"/>
            <a:headEnd/>
            <a:tailEnd/>
          </a:ln>
        </p:spPr>
      </p:pic>
      <p:sp>
        <p:nvSpPr>
          <p:cNvPr id="2" name="Title 1"/>
          <p:cNvSpPr>
            <a:spLocks noGrp="1"/>
          </p:cNvSpPr>
          <p:nvPr>
            <p:ph type="ctrTitle"/>
          </p:nvPr>
        </p:nvSpPr>
        <p:spPr>
          <a:xfrm>
            <a:off x="228600" y="152401"/>
            <a:ext cx="5410200" cy="1447800"/>
          </a:xfrm>
        </p:spPr>
        <p:txBody>
          <a:bodyPr/>
          <a:lstStyle>
            <a:lvl1pPr>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6400800" y="3276600"/>
            <a:ext cx="2895600" cy="1752600"/>
          </a:xfrm>
        </p:spPr>
        <p:txBody>
          <a:bodyPr/>
          <a:lstStyle>
            <a:lvl1pPr marL="0" indent="0" algn="ctr">
              <a:buNone/>
              <a:defRPr>
                <a:solidFill>
                  <a:srgbClr val="1B1E7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D3FD751-E54A-4C11-9C2C-9E035371EE29}" type="datetime1">
              <a:rPr lang="en-US" smtClean="0"/>
              <a:t>4/5/2016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D9C0912-C149-4609-A07D-980710FA571D}" type="datetime1">
              <a:rPr lang="en-US" smtClean="0"/>
              <a:t>4/5/2016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pic>
        <p:nvPicPr>
          <p:cNvPr id="6" name="Picture 15" descr="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175" y="-6349"/>
            <a:ext cx="9151938" cy="1758951"/>
          </a:xfrm>
          <a:prstGeom prst="rect">
            <a:avLst/>
          </a:prstGeom>
          <a:noFill/>
          <a:ln w="9525">
            <a:noFill/>
            <a:miter lim="800000"/>
            <a:headEnd/>
            <a:tailEnd/>
          </a:ln>
        </p:spPr>
      </p:pic>
      <p:pic>
        <p:nvPicPr>
          <p:cNvPr id="7" name="Picture 16" descr="2"/>
          <p:cNvPicPr>
            <a:picLocks noChangeAspect="1" noChangeArrowheads="1"/>
          </p:cNvPicPr>
          <p:nvPr userDrawn="1"/>
        </p:nvPicPr>
        <p:blipFill>
          <a:blip r:embed="rId3" cstate="print"/>
          <a:srcRect/>
          <a:stretch>
            <a:fillRect/>
          </a:stretch>
        </p:blipFill>
        <p:spPr bwMode="auto">
          <a:xfrm>
            <a:off x="0" y="0"/>
            <a:ext cx="2570030" cy="12954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14" descr="7"/>
          <p:cNvPicPr>
            <a:picLocks noChangeAspect="1" noChangeArrowheads="1"/>
          </p:cNvPicPr>
          <p:nvPr userDrawn="1"/>
        </p:nvPicPr>
        <p:blipFill>
          <a:blip r:embed="rId2" cstate="print"/>
          <a:srcRect/>
          <a:stretch>
            <a:fillRect/>
          </a:stretch>
        </p:blipFill>
        <p:spPr bwMode="auto">
          <a:xfrm rot="5400000">
            <a:off x="1143000" y="-1143000"/>
            <a:ext cx="6858000" cy="9144000"/>
          </a:xfrm>
          <a:prstGeom prst="rect">
            <a:avLst/>
          </a:prstGeom>
          <a:noFill/>
          <a:ln w="9525">
            <a:noFill/>
            <a:miter lim="800000"/>
            <a:headEnd/>
            <a:tailEnd/>
          </a:ln>
        </p:spPr>
      </p:pic>
      <p:sp>
        <p:nvSpPr>
          <p:cNvPr id="2" name="Vertical Title 1"/>
          <p:cNvSpPr>
            <a:spLocks noGrp="1"/>
          </p:cNvSpPr>
          <p:nvPr>
            <p:ph type="title" orient="vert"/>
          </p:nvPr>
        </p:nvSpPr>
        <p:spPr>
          <a:xfrm>
            <a:off x="7772400" y="1143001"/>
            <a:ext cx="1066800" cy="54403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9"/>
            <a:ext cx="65532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551A989-5CBB-413C-9909-8F78E22DEF9B}" type="datetime1">
              <a:rPr lang="en-US" smtClean="0"/>
              <a:t>4/5/2016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943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60681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852E5-8866-4F33-9228-8F4A347B1537}" type="slidenum">
              <a:rPr lang="en-US" smtClean="0"/>
              <a:pPr/>
              <a:t>‹#›</a:t>
            </a:fld>
            <a:endParaRPr lang="en-US" dirty="0"/>
          </a:p>
        </p:txBody>
      </p:sp>
    </p:spTree>
  </p:cSld>
  <p:clrMapOvr>
    <a:masterClrMapping/>
  </p:clrMapOvr>
  <p:timing>
    <p:tnLst>
      <p:par>
        <p:cTn id="1" dur="indefinite" restart="never" nodeType="tmRoot"/>
      </p:par>
    </p:tnLst>
  </p:timing>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931252-E293-48C1-9CE8-2E11CDBEA31A}" type="datetime1">
              <a:rPr lang="en-US" smtClean="0"/>
              <a:t>4/5/2016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C1924C-D5C5-4A9B-A546-146933D5EC59}" type="datetime1">
              <a:rPr lang="en-US" smtClean="0"/>
              <a:t>4/5/2016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9A97BF-D437-423B-8D6C-86DC9BD9A08B}" type="datetime1">
              <a:rPr lang="en-US" smtClean="0"/>
              <a:t>4/5/2016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852E5-8866-4F33-9228-8F4A347B153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0F00D-17BC-4E7C-AE38-A9A9FD6F9E41}" type="datetime1">
              <a:rPr lang="en-US" smtClean="0"/>
              <a:t>4/5/2016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2"/>
            <a:ext cx="2133600" cy="365125"/>
          </a:xfrm>
        </p:spPr>
        <p:txBody>
          <a:bodyPr/>
          <a:lstStyle/>
          <a:p>
            <a:fld id="{2BC1FA3B-F0C1-4F58-90BE-DCC7501F4B2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6390FE-604A-4FBA-B044-F42648324EE5}" type="datetime1">
              <a:rPr lang="en-US" smtClean="0"/>
              <a:t>4/5/2016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
        <p:nvSpPr>
          <p:cNvPr id="9" name="Slide Number Placeholder 4"/>
          <p:cNvSpPr txBox="1">
            <a:spLocks/>
          </p:cNvSpPr>
          <p:nvPr userDrawn="1"/>
        </p:nvSpPr>
        <p:spPr>
          <a:xfrm>
            <a:off x="6845461" y="6278564"/>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a:lstStyle>
          <a:p>
            <a:fld id="{2BC1FA3B-F0C1-4F58-90BE-DCC7501F4B2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43200" y="228600"/>
            <a:ext cx="5715000" cy="990600"/>
          </a:xfr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523AE86-9F1A-435B-99C2-B71F9BBE20C1}" type="datetime1">
              <a:rPr lang="en-US" smtClean="0"/>
              <a:t>4/5/2016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15" descr="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175" y="-6349"/>
            <a:ext cx="9151938" cy="1758951"/>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BCD234-D054-4097-AA40-BE799AEE422C}" type="datetime1">
              <a:rPr lang="en-US" smtClean="0"/>
              <a:t>4/5/2016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pic>
        <p:nvPicPr>
          <p:cNvPr id="8" name="Picture 16" descr="2"/>
          <p:cNvPicPr>
            <a:picLocks noChangeAspect="1" noChangeArrowheads="1"/>
          </p:cNvPicPr>
          <p:nvPr userDrawn="1"/>
        </p:nvPicPr>
        <p:blipFill>
          <a:blip r:embed="rId3" cstate="print"/>
          <a:srcRect/>
          <a:stretch>
            <a:fillRect/>
          </a:stretch>
        </p:blipFill>
        <p:spPr bwMode="auto">
          <a:xfrm>
            <a:off x="0" y="0"/>
            <a:ext cx="2570030" cy="12954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14" descr="7"/>
          <p:cNvPicPr>
            <a:picLocks noChangeAspect="1" noChangeArrowheads="1"/>
          </p:cNvPicPr>
          <p:nvPr/>
        </p:nvPicPr>
        <p:blipFill>
          <a:blip r:embed="rId17" cstate="print"/>
          <a:srcRect/>
          <a:stretch>
            <a:fillRect/>
          </a:stretch>
        </p:blipFill>
        <p:spPr bwMode="auto">
          <a:xfrm>
            <a:off x="0" y="2"/>
            <a:ext cx="9145588" cy="6859588"/>
          </a:xfrm>
          <a:prstGeom prst="rect">
            <a:avLst/>
          </a:prstGeom>
          <a:noFill/>
          <a:ln w="9525">
            <a:noFill/>
            <a:miter lim="800000"/>
            <a:headEnd/>
            <a:tailEnd/>
          </a:ln>
        </p:spPr>
      </p:pic>
      <p:sp>
        <p:nvSpPr>
          <p:cNvPr id="2" name="Title Placeholder 1"/>
          <p:cNvSpPr>
            <a:spLocks noGrp="1"/>
          </p:cNvSpPr>
          <p:nvPr>
            <p:ph type="title"/>
          </p:nvPr>
        </p:nvSpPr>
        <p:spPr>
          <a:xfrm>
            <a:off x="1600200" y="228600"/>
            <a:ext cx="6858000" cy="990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296AB8-FADA-4B80-BBD6-E7ED9DDDD5A9}" type="datetime1">
              <a:rPr lang="en-US" smtClean="0"/>
              <a:t>4/5/2016</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852E5-8866-4F33-9228-8F4A347B153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60" r:id="rId3"/>
    <p:sldLayoutId id="2147483661" r:id="rId4"/>
    <p:sldLayoutId id="2147483662" r:id="rId5"/>
    <p:sldLayoutId id="2147483663" r:id="rId6"/>
    <p:sldLayoutId id="2147483666" r:id="rId7"/>
    <p:sldLayoutId id="2147483668" r:id="rId8"/>
    <p:sldLayoutId id="2147483670" r:id="rId9"/>
    <p:sldLayoutId id="2147483669" r:id="rId10"/>
    <p:sldLayoutId id="2147483667" r:id="rId11"/>
    <p:sldLayoutId id="2147483672" r:id="rId12"/>
    <p:sldLayoutId id="2147483674" r:id="rId13"/>
    <p:sldLayoutId id="2147483675" r:id="rId14"/>
    <p:sldLayoutId id="2147483676" r:id="rId15"/>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rgbClr val="1B1E7A"/>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1B1E7A"/>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B1E7A"/>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B1E7A"/>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B1E7A"/>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B1E7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5.xml"/><Relationship Id="rId5" Type="http://schemas.openxmlformats.org/officeDocument/2006/relationships/image" Target="../media/image17.emf"/><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6.emf"/><Relationship Id="rId5" Type="http://schemas.openxmlformats.org/officeDocument/2006/relationships/image" Target="../media/image20.emf"/><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5.x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5.xml"/><Relationship Id="rId5" Type="http://schemas.openxmlformats.org/officeDocument/2006/relationships/image" Target="../media/image16.emf"/><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16.emf"/><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0.emf"/><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16.emf"/><Relationship Id="rId1" Type="http://schemas.openxmlformats.org/officeDocument/2006/relationships/slideLayout" Target="../slideLayouts/slideLayout15.xml"/><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Lloyd.Potter@UTSA.edu"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hyperlink" Target="http://osd.texas.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52400"/>
            <a:ext cx="6172200" cy="1447800"/>
          </a:xfrm>
        </p:spPr>
        <p:txBody>
          <a:bodyPr>
            <a:normAutofit/>
          </a:bodyPr>
          <a:lstStyle/>
          <a:p>
            <a:r>
              <a:rPr lang="en-US" sz="3600" dirty="0" smtClean="0"/>
              <a:t>Texas and San Antonio Hispanic Millennials</a:t>
            </a:r>
            <a:endParaRPr lang="en-US" sz="3600" dirty="0"/>
          </a:p>
        </p:txBody>
      </p:sp>
      <p:sp>
        <p:nvSpPr>
          <p:cNvPr id="4" name="Subtitle 3"/>
          <p:cNvSpPr>
            <a:spLocks noGrp="1"/>
          </p:cNvSpPr>
          <p:nvPr>
            <p:ph type="subTitle" idx="1"/>
          </p:nvPr>
        </p:nvSpPr>
        <p:spPr>
          <a:xfrm>
            <a:off x="6400800" y="3276600"/>
            <a:ext cx="2895600" cy="1981200"/>
          </a:xfrm>
        </p:spPr>
        <p:txBody>
          <a:bodyPr>
            <a:normAutofit lnSpcReduction="10000"/>
          </a:bodyPr>
          <a:lstStyle/>
          <a:p>
            <a:r>
              <a:rPr lang="en-US" sz="2400" dirty="0" smtClean="0"/>
              <a:t>San Antonio Hispanic Chamber of Commerce</a:t>
            </a:r>
          </a:p>
          <a:p>
            <a:r>
              <a:rPr lang="en-US" sz="2400" dirty="0" smtClean="0"/>
              <a:t>San Antonio, Texas</a:t>
            </a:r>
          </a:p>
          <a:p>
            <a:r>
              <a:rPr lang="en-US" sz="2400" dirty="0" smtClean="0"/>
              <a:t>April 7, 2016</a:t>
            </a:r>
            <a:endParaRPr lang="en-US" sz="2400" dirty="0"/>
          </a:p>
        </p:txBody>
      </p:sp>
      <p:sp>
        <p:nvSpPr>
          <p:cNvPr id="3" name="Slide Number Placeholder 2"/>
          <p:cNvSpPr>
            <a:spLocks noGrp="1"/>
          </p:cNvSpPr>
          <p:nvPr>
            <p:ph type="sldNum" sz="quarter" idx="12"/>
          </p:nvPr>
        </p:nvSpPr>
        <p:spPr/>
        <p:txBody>
          <a:bodyPr/>
          <a:lstStyle/>
          <a:p>
            <a:fld id="{2BC1FA3B-F0C1-4F58-90BE-DCC7501F4B28}" type="slidenum">
              <a:rPr lang="en-US" smtClean="0"/>
              <a:pPr/>
              <a:t>1</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9346" y="6586742"/>
            <a:ext cx="253670" cy="253670"/>
          </a:xfrm>
          <a:prstGeom prst="rect">
            <a:avLst/>
          </a:prstGeom>
        </p:spPr>
      </p:pic>
      <p:sp>
        <p:nvSpPr>
          <p:cNvPr id="7" name="TextBox 6"/>
          <p:cNvSpPr txBox="1"/>
          <p:nvPr/>
        </p:nvSpPr>
        <p:spPr>
          <a:xfrm>
            <a:off x="6773016" y="6544300"/>
            <a:ext cx="2101537" cy="338554"/>
          </a:xfrm>
          <a:prstGeom prst="rect">
            <a:avLst/>
          </a:prstGeom>
          <a:noFill/>
        </p:spPr>
        <p:txBody>
          <a:bodyPr wrap="none" rtlCol="0">
            <a:spAutoFit/>
          </a:bodyPr>
          <a:lstStyle/>
          <a:p>
            <a:r>
              <a:rPr lang="en-US" sz="1600" dirty="0" smtClean="0">
                <a:solidFill>
                  <a:schemeClr val="tx2"/>
                </a:solidFill>
              </a:rPr>
              <a:t>@</a:t>
            </a:r>
            <a:r>
              <a:rPr lang="en-US" sz="1600" dirty="0" err="1" smtClean="0">
                <a:solidFill>
                  <a:schemeClr val="tx2"/>
                </a:solidFill>
              </a:rPr>
              <a:t>TexasDemography</a:t>
            </a:r>
            <a:endParaRPr lang="en-US" sz="1600" dirty="0">
              <a:solidFill>
                <a:schemeClr val="tx2"/>
              </a:solidFill>
            </a:endParaRPr>
          </a:p>
        </p:txBody>
      </p:sp>
    </p:spTree>
    <p:extLst>
      <p:ext uri="{BB962C8B-B14F-4D97-AF65-F5344CB8AC3E}">
        <p14:creationId xmlns:p14="http://schemas.microsoft.com/office/powerpoint/2010/main" val="3241685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Texas White (non-Hispanic) and Hispanic Populations by Age, 2010</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98675923"/>
              </p:ext>
            </p:extLst>
          </p:nvPr>
        </p:nvGraphicFramePr>
        <p:xfrm>
          <a:off x="0" y="1570922"/>
          <a:ext cx="8991600" cy="49831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10</a:t>
            </a:fld>
            <a:endParaRPr lang="en-US" dirty="0"/>
          </a:p>
        </p:txBody>
      </p:sp>
      <p:sp>
        <p:nvSpPr>
          <p:cNvPr id="6" name="TextBox 5"/>
          <p:cNvSpPr txBox="1"/>
          <p:nvPr/>
        </p:nvSpPr>
        <p:spPr>
          <a:xfrm>
            <a:off x="533400" y="6554085"/>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39704608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Bexar County White (non-Hispanic) and Hispanic Populations by Age, 2013</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14600442"/>
              </p:ext>
            </p:extLst>
          </p:nvPr>
        </p:nvGraphicFramePr>
        <p:xfrm>
          <a:off x="0" y="1570922"/>
          <a:ext cx="8991600" cy="49831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11</a:t>
            </a:fld>
            <a:endParaRPr lang="en-US" dirty="0"/>
          </a:p>
        </p:txBody>
      </p:sp>
      <p:sp>
        <p:nvSpPr>
          <p:cNvPr id="6" name="TextBox 5"/>
          <p:cNvSpPr txBox="1"/>
          <p:nvPr/>
        </p:nvSpPr>
        <p:spPr>
          <a:xfrm>
            <a:off x="533400" y="6554085"/>
            <a:ext cx="2993127" cy="215444"/>
          </a:xfrm>
          <a:prstGeom prst="rect">
            <a:avLst/>
          </a:prstGeom>
          <a:noFill/>
        </p:spPr>
        <p:txBody>
          <a:bodyPr wrap="none" rtlCol="0">
            <a:spAutoFit/>
          </a:bodyPr>
          <a:lstStyle/>
          <a:p>
            <a:r>
              <a:rPr lang="en-US" sz="800" dirty="0" smtClean="0">
                <a:solidFill>
                  <a:schemeClr val="tx1">
                    <a:lumMod val="50000"/>
                    <a:lumOff val="50000"/>
                  </a:schemeClr>
                </a:solidFill>
              </a:rPr>
              <a:t>Source: Texas State Data Center, 2013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3569722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Housing and Household Characteristics, San Antonio and Texas</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35254128"/>
              </p:ext>
            </p:extLst>
          </p:nvPr>
        </p:nvGraphicFramePr>
        <p:xfrm>
          <a:off x="380999" y="1676400"/>
          <a:ext cx="8534401" cy="4572002"/>
        </p:xfrm>
        <a:graphic>
          <a:graphicData uri="http://schemas.openxmlformats.org/drawingml/2006/table">
            <a:tbl>
              <a:tblPr firstRow="1" bandRow="1">
                <a:tableStyleId>{69CF1AB2-1976-4502-BF36-3FF5EA218861}</a:tableStyleId>
              </a:tblPr>
              <a:tblGrid>
                <a:gridCol w="5199816"/>
                <a:gridCol w="1843136"/>
                <a:gridCol w="1491449"/>
              </a:tblGrid>
              <a:tr h="767840">
                <a:tc>
                  <a:txBody>
                    <a:bodyPr/>
                    <a:lstStyle/>
                    <a:p>
                      <a:pPr algn="ctr" fontAlgn="b"/>
                      <a:r>
                        <a:rPr lang="en-US" sz="2800" u="none" strike="noStrike" dirty="0" smtClean="0">
                          <a:solidFill>
                            <a:srgbClr val="191C6F"/>
                          </a:solidFill>
                          <a:effectLst/>
                        </a:rPr>
                        <a:t>Characteristic</a:t>
                      </a:r>
                      <a:endParaRPr lang="en-US" sz="2800" b="0" i="0" u="none" strike="noStrike" dirty="0">
                        <a:solidFill>
                          <a:srgbClr val="191C6F"/>
                        </a:solidFill>
                        <a:effectLst/>
                        <a:latin typeface="Arial" panose="020B0604020202020204" pitchFamily="34" charset="0"/>
                      </a:endParaRPr>
                    </a:p>
                  </a:txBody>
                  <a:tcPr marL="9525" marR="9525" marT="9525" marB="0" anchor="b"/>
                </a:tc>
                <a:tc>
                  <a:txBody>
                    <a:bodyPr/>
                    <a:lstStyle/>
                    <a:p>
                      <a:pPr algn="ctr" fontAlgn="b"/>
                      <a:r>
                        <a:rPr lang="en-US" sz="2400" u="none" strike="noStrike" dirty="0" smtClean="0">
                          <a:solidFill>
                            <a:srgbClr val="191C6F"/>
                          </a:solidFill>
                          <a:effectLst/>
                        </a:rPr>
                        <a:t>San Antonio</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ctr" fontAlgn="b"/>
                      <a:r>
                        <a:rPr lang="en-US" sz="2400" u="none" strike="noStrike" dirty="0" smtClean="0">
                          <a:solidFill>
                            <a:srgbClr val="191C6F"/>
                          </a:solidFill>
                          <a:effectLst/>
                        </a:rPr>
                        <a:t>Texas</a:t>
                      </a:r>
                      <a:endParaRPr lang="en-US" sz="2400" b="0" i="0" u="none" strike="noStrike" dirty="0">
                        <a:solidFill>
                          <a:srgbClr val="191C6F"/>
                        </a:solidFill>
                        <a:effectLst/>
                        <a:latin typeface="Arial" panose="020B0604020202020204" pitchFamily="34" charset="0"/>
                      </a:endParaRPr>
                    </a:p>
                  </a:txBody>
                  <a:tcPr marL="9525" marR="9525" marT="9525" marB="0" anchor="b"/>
                </a:tc>
              </a:tr>
              <a:tr h="426291">
                <a:tc>
                  <a:txBody>
                    <a:bodyPr/>
                    <a:lstStyle/>
                    <a:p>
                      <a:pPr algn="l" fontAlgn="b"/>
                      <a:r>
                        <a:rPr lang="en-US" sz="2400" u="none" strike="noStrike" dirty="0">
                          <a:solidFill>
                            <a:srgbClr val="191C6F"/>
                          </a:solidFill>
                          <a:effectLst/>
                        </a:rPr>
                        <a:t>Homeownership </a:t>
                      </a:r>
                      <a:r>
                        <a:rPr lang="en-US" sz="2400" u="none" strike="noStrike" dirty="0" smtClean="0">
                          <a:solidFill>
                            <a:srgbClr val="191C6F"/>
                          </a:solidFill>
                          <a:effectLst/>
                        </a:rPr>
                        <a:t>rate</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55.7%</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63.3%</a:t>
                      </a:r>
                      <a:endParaRPr lang="en-US" sz="2400" b="0" i="0" u="none" strike="noStrike" dirty="0">
                        <a:solidFill>
                          <a:srgbClr val="191C6F"/>
                        </a:solidFill>
                        <a:effectLst/>
                        <a:latin typeface="Arial" panose="020B0604020202020204" pitchFamily="34" charset="0"/>
                      </a:endParaRPr>
                    </a:p>
                  </a:txBody>
                  <a:tcPr marL="9525" marR="9525" marT="9525" marB="0" anchor="b"/>
                </a:tc>
              </a:tr>
              <a:tr h="841763">
                <a:tc>
                  <a:txBody>
                    <a:bodyPr/>
                    <a:lstStyle/>
                    <a:p>
                      <a:pPr algn="l" fontAlgn="b"/>
                      <a:r>
                        <a:rPr lang="en-US" sz="2400" u="none" strike="noStrike" dirty="0" smtClean="0">
                          <a:solidFill>
                            <a:srgbClr val="191C6F"/>
                          </a:solidFill>
                          <a:effectLst/>
                        </a:rPr>
                        <a:t>Percent Housing </a:t>
                      </a:r>
                      <a:r>
                        <a:rPr lang="en-US" sz="2400" u="none" strike="noStrike" dirty="0">
                          <a:solidFill>
                            <a:srgbClr val="191C6F"/>
                          </a:solidFill>
                          <a:effectLst/>
                        </a:rPr>
                        <a:t>units in multi-unit </a:t>
                      </a:r>
                      <a:r>
                        <a:rPr lang="en-US" sz="2400" u="none" strike="noStrike" dirty="0" smtClean="0">
                          <a:solidFill>
                            <a:srgbClr val="191C6F"/>
                          </a:solidFill>
                          <a:effectLst/>
                        </a:rPr>
                        <a:t>structures</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31.6%</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24.2%</a:t>
                      </a:r>
                      <a:endParaRPr lang="en-US" sz="2400" b="0" i="0" u="none" strike="noStrike" dirty="0">
                        <a:solidFill>
                          <a:srgbClr val="191C6F"/>
                        </a:solidFill>
                        <a:effectLst/>
                        <a:latin typeface="Arial" panose="020B0604020202020204" pitchFamily="34" charset="0"/>
                      </a:endParaRPr>
                    </a:p>
                  </a:txBody>
                  <a:tcPr marL="9525" marR="9525" marT="9525" marB="0" anchor="b"/>
                </a:tc>
              </a:tr>
              <a:tr h="841763">
                <a:tc>
                  <a:txBody>
                    <a:bodyPr/>
                    <a:lstStyle/>
                    <a:p>
                      <a:pPr algn="l" fontAlgn="b"/>
                      <a:r>
                        <a:rPr lang="en-US" sz="2400" u="none" strike="noStrike" dirty="0">
                          <a:solidFill>
                            <a:srgbClr val="191C6F"/>
                          </a:solidFill>
                          <a:effectLst/>
                        </a:rPr>
                        <a:t>Median value </a:t>
                      </a:r>
                      <a:r>
                        <a:rPr lang="en-US" sz="2400" u="none" strike="noStrike" dirty="0" smtClean="0">
                          <a:solidFill>
                            <a:srgbClr val="191C6F"/>
                          </a:solidFill>
                          <a:effectLst/>
                        </a:rPr>
                        <a:t>- owner-occupied </a:t>
                      </a:r>
                      <a:r>
                        <a:rPr lang="en-US" sz="2400" u="none" strike="noStrike" dirty="0">
                          <a:solidFill>
                            <a:srgbClr val="191C6F"/>
                          </a:solidFill>
                          <a:effectLst/>
                        </a:rPr>
                        <a:t>housing </a:t>
                      </a:r>
                      <a:r>
                        <a:rPr lang="en-US" sz="2400" u="none" strike="noStrike" dirty="0" smtClean="0">
                          <a:solidFill>
                            <a:srgbClr val="191C6F"/>
                          </a:solidFill>
                          <a:effectLst/>
                        </a:rPr>
                        <a:t>units</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$113,800 </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$128,900 </a:t>
                      </a:r>
                      <a:endParaRPr lang="en-US" sz="2400" b="0" i="0" u="none" strike="noStrike" dirty="0">
                        <a:solidFill>
                          <a:srgbClr val="191C6F"/>
                        </a:solidFill>
                        <a:effectLst/>
                        <a:latin typeface="Arial" panose="020B0604020202020204" pitchFamily="34" charset="0"/>
                      </a:endParaRPr>
                    </a:p>
                  </a:txBody>
                  <a:tcPr marL="9525" marR="9525" marT="9525" marB="0" anchor="b"/>
                </a:tc>
              </a:tr>
              <a:tr h="841763">
                <a:tc>
                  <a:txBody>
                    <a:bodyPr/>
                    <a:lstStyle/>
                    <a:p>
                      <a:pPr algn="l" fontAlgn="b"/>
                      <a:r>
                        <a:rPr lang="en-US" sz="2400" u="none" strike="noStrike" dirty="0">
                          <a:solidFill>
                            <a:srgbClr val="191C6F"/>
                          </a:solidFill>
                          <a:effectLst/>
                        </a:rPr>
                        <a:t>Per capita money income in past 12 </a:t>
                      </a:r>
                      <a:r>
                        <a:rPr lang="en-US" sz="2400" u="none" strike="noStrike" dirty="0" smtClean="0">
                          <a:solidFill>
                            <a:srgbClr val="191C6F"/>
                          </a:solidFill>
                          <a:effectLst/>
                        </a:rPr>
                        <a:t>months</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$22,619 </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$26,019 </a:t>
                      </a:r>
                      <a:endParaRPr lang="en-US" sz="2400" b="0" i="0" u="none" strike="noStrike" dirty="0">
                        <a:solidFill>
                          <a:srgbClr val="191C6F"/>
                        </a:solidFill>
                        <a:effectLst/>
                        <a:latin typeface="Arial" panose="020B0604020202020204" pitchFamily="34" charset="0"/>
                      </a:endParaRPr>
                    </a:p>
                  </a:txBody>
                  <a:tcPr marL="9525" marR="9525" marT="9525" marB="0" anchor="b"/>
                </a:tc>
              </a:tr>
              <a:tr h="426291">
                <a:tc>
                  <a:txBody>
                    <a:bodyPr/>
                    <a:lstStyle/>
                    <a:p>
                      <a:pPr algn="l" fontAlgn="b"/>
                      <a:r>
                        <a:rPr lang="en-US" sz="2400" u="none" strike="noStrike" dirty="0">
                          <a:solidFill>
                            <a:srgbClr val="191C6F"/>
                          </a:solidFill>
                          <a:effectLst/>
                        </a:rPr>
                        <a:t>Median household </a:t>
                      </a:r>
                      <a:r>
                        <a:rPr lang="en-US" sz="2400" u="none" strike="noStrike" dirty="0" smtClean="0">
                          <a:solidFill>
                            <a:srgbClr val="191C6F"/>
                          </a:solidFill>
                          <a:effectLst/>
                        </a:rPr>
                        <a:t>income</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$45,722 </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$51,900 </a:t>
                      </a:r>
                      <a:endParaRPr lang="en-US" sz="2400" b="0" i="0" u="none" strike="noStrike" dirty="0">
                        <a:solidFill>
                          <a:srgbClr val="191C6F"/>
                        </a:solidFill>
                        <a:effectLst/>
                        <a:latin typeface="Arial" panose="020B0604020202020204" pitchFamily="34" charset="0"/>
                      </a:endParaRPr>
                    </a:p>
                  </a:txBody>
                  <a:tcPr marL="9525" marR="9525" marT="9525" marB="0" anchor="b"/>
                </a:tc>
              </a:tr>
              <a:tr h="426291">
                <a:tc>
                  <a:txBody>
                    <a:bodyPr/>
                    <a:lstStyle/>
                    <a:p>
                      <a:pPr algn="l" fontAlgn="b"/>
                      <a:r>
                        <a:rPr lang="en-US" sz="2400" u="none" strike="noStrike" dirty="0">
                          <a:solidFill>
                            <a:srgbClr val="191C6F"/>
                          </a:solidFill>
                          <a:effectLst/>
                        </a:rPr>
                        <a:t>Persons below poverty </a:t>
                      </a:r>
                      <a:r>
                        <a:rPr lang="en-US" sz="2400" u="none" strike="noStrike" dirty="0" smtClean="0">
                          <a:solidFill>
                            <a:srgbClr val="191C6F"/>
                          </a:solidFill>
                          <a:effectLst/>
                        </a:rPr>
                        <a:t>level</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19.9%</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17.6%</a:t>
                      </a:r>
                      <a:endParaRPr lang="en-US" sz="2400" b="0" i="0" u="none" strike="noStrike" dirty="0">
                        <a:solidFill>
                          <a:srgbClr val="191C6F"/>
                        </a:solidFill>
                        <a:effectLst/>
                        <a:latin typeface="Arial" panose="020B0604020202020204" pitchFamily="34" charset="0"/>
                      </a:endParaRPr>
                    </a:p>
                  </a:txBody>
                  <a:tcPr marL="9525" marR="9525" marT="9525" marB="0" anchor="b"/>
                </a:tc>
              </a:tr>
            </a:tbl>
          </a:graphicData>
        </a:graphic>
      </p:graphicFrame>
      <p:sp>
        <p:nvSpPr>
          <p:cNvPr id="5" name="Rectangle 4"/>
          <p:cNvSpPr/>
          <p:nvPr/>
        </p:nvSpPr>
        <p:spPr>
          <a:xfrm>
            <a:off x="76200" y="655543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2010 Census and the 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9042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6858000" cy="990600"/>
          </a:xfrm>
        </p:spPr>
        <p:txBody>
          <a:bodyPr>
            <a:normAutofit fontScale="90000"/>
          </a:bodyPr>
          <a:lstStyle/>
          <a:p>
            <a:r>
              <a:rPr lang="en-US" dirty="0" smtClean="0"/>
              <a:t>Population Characteristics, San Antonio and Texas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76910608"/>
              </p:ext>
            </p:extLst>
          </p:nvPr>
        </p:nvGraphicFramePr>
        <p:xfrm>
          <a:off x="381000" y="2057400"/>
          <a:ext cx="8382000" cy="3712845"/>
        </p:xfrm>
        <a:graphic>
          <a:graphicData uri="http://schemas.openxmlformats.org/drawingml/2006/table">
            <a:tbl>
              <a:tblPr firstRow="1" bandRow="1">
                <a:tableStyleId>{69CF1AB2-1976-4502-BF36-3FF5EA218861}</a:tableStyleId>
              </a:tblPr>
              <a:tblGrid>
                <a:gridCol w="6144474"/>
                <a:gridCol w="1061455"/>
                <a:gridCol w="1176071"/>
              </a:tblGrid>
              <a:tr h="594360">
                <a:tc>
                  <a:txBody>
                    <a:bodyPr/>
                    <a:lstStyle/>
                    <a:p>
                      <a:pPr algn="ctr" fontAlgn="b"/>
                      <a:r>
                        <a:rPr lang="en-US" sz="2400" u="none" strike="noStrike" dirty="0" smtClean="0">
                          <a:solidFill>
                            <a:srgbClr val="191C6F"/>
                          </a:solidFill>
                          <a:effectLst/>
                        </a:rPr>
                        <a:t>Characteristic</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ctr" fontAlgn="b"/>
                      <a:r>
                        <a:rPr lang="en-US" sz="2400" u="none" strike="noStrike" dirty="0" smtClean="0">
                          <a:solidFill>
                            <a:srgbClr val="191C6F"/>
                          </a:solidFill>
                          <a:effectLst/>
                        </a:rPr>
                        <a:t>San Antonio</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ctr" fontAlgn="b"/>
                      <a:r>
                        <a:rPr lang="en-US" sz="2400" u="none" strike="noStrike" dirty="0" smtClean="0">
                          <a:solidFill>
                            <a:srgbClr val="191C6F"/>
                          </a:solidFill>
                          <a:effectLst/>
                        </a:rPr>
                        <a:t>Texas</a:t>
                      </a:r>
                      <a:endParaRPr lang="en-US" sz="2400" b="0" i="0" u="none" strike="noStrike" dirty="0">
                        <a:solidFill>
                          <a:srgbClr val="191C6F"/>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rgbClr val="191C6F"/>
                          </a:solidFill>
                          <a:effectLst/>
                        </a:rPr>
                        <a:t>Living in same house 1 year &amp; </a:t>
                      </a:r>
                      <a:r>
                        <a:rPr lang="en-US" sz="2400" u="none" strike="noStrike" dirty="0" smtClean="0">
                          <a:solidFill>
                            <a:srgbClr val="191C6F"/>
                          </a:solidFill>
                          <a:effectLst/>
                        </a:rPr>
                        <a:t>over</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80.6%</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82.8%</a:t>
                      </a:r>
                      <a:endParaRPr lang="en-US" sz="2400" b="0" i="0" u="none" strike="noStrike" dirty="0">
                        <a:solidFill>
                          <a:srgbClr val="191C6F"/>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rgbClr val="191C6F"/>
                          </a:solidFill>
                          <a:effectLst/>
                        </a:rPr>
                        <a:t>Foreign born </a:t>
                      </a:r>
                      <a:r>
                        <a:rPr lang="en-US" sz="2400" u="none" strike="noStrike" dirty="0" smtClean="0">
                          <a:solidFill>
                            <a:srgbClr val="191C6F"/>
                          </a:solidFill>
                          <a:effectLst/>
                        </a:rPr>
                        <a:t>persons</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14.0%</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16.3%</a:t>
                      </a:r>
                      <a:endParaRPr lang="en-US" sz="2400" b="0" i="0" u="none" strike="noStrike" dirty="0">
                        <a:solidFill>
                          <a:srgbClr val="191C6F"/>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rgbClr val="191C6F"/>
                          </a:solidFill>
                          <a:effectLst/>
                        </a:rPr>
                        <a:t>Language other than English spoken at </a:t>
                      </a:r>
                      <a:r>
                        <a:rPr lang="en-US" sz="2400" u="none" strike="noStrike" dirty="0" smtClean="0">
                          <a:solidFill>
                            <a:srgbClr val="191C6F"/>
                          </a:solidFill>
                          <a:effectLst/>
                        </a:rPr>
                        <a:t>home</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45.4%</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34.7%</a:t>
                      </a:r>
                      <a:endParaRPr lang="en-US" sz="2400" b="0" i="0" u="none" strike="noStrike" dirty="0">
                        <a:solidFill>
                          <a:srgbClr val="191C6F"/>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rgbClr val="191C6F"/>
                          </a:solidFill>
                          <a:effectLst/>
                        </a:rPr>
                        <a:t>High school graduate or higher, </a:t>
                      </a:r>
                      <a:r>
                        <a:rPr lang="en-US" sz="2400" u="none" strike="noStrike" dirty="0" smtClean="0">
                          <a:solidFill>
                            <a:srgbClr val="191C6F"/>
                          </a:solidFill>
                          <a:effectLst/>
                        </a:rPr>
                        <a:t>persons </a:t>
                      </a:r>
                      <a:r>
                        <a:rPr lang="en-US" sz="2400" u="none" strike="noStrike" dirty="0">
                          <a:solidFill>
                            <a:srgbClr val="191C6F"/>
                          </a:solidFill>
                          <a:effectLst/>
                        </a:rPr>
                        <a:t>age 25</a:t>
                      </a:r>
                      <a:r>
                        <a:rPr lang="en-US" sz="2400" u="none" strike="noStrike" dirty="0" smtClean="0">
                          <a:solidFill>
                            <a:srgbClr val="191C6F"/>
                          </a:solidFill>
                          <a:effectLst/>
                        </a:rPr>
                        <a:t>+</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80.7%</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81.2%</a:t>
                      </a:r>
                      <a:endParaRPr lang="en-US" sz="2400" b="0" i="0" u="none" strike="noStrike" dirty="0">
                        <a:solidFill>
                          <a:srgbClr val="191C6F"/>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rgbClr val="191C6F"/>
                          </a:solidFill>
                          <a:effectLst/>
                        </a:rPr>
                        <a:t>Bachelor's degree or higher</a:t>
                      </a:r>
                      <a:r>
                        <a:rPr lang="en-US" sz="2400" u="none" strike="noStrike" dirty="0" smtClean="0">
                          <a:solidFill>
                            <a:srgbClr val="191C6F"/>
                          </a:solidFill>
                          <a:effectLst/>
                        </a:rPr>
                        <a:t>, persons </a:t>
                      </a:r>
                      <a:r>
                        <a:rPr lang="en-US" sz="2400" u="none" strike="noStrike" dirty="0">
                          <a:solidFill>
                            <a:srgbClr val="191C6F"/>
                          </a:solidFill>
                          <a:effectLst/>
                        </a:rPr>
                        <a:t>age 25</a:t>
                      </a:r>
                      <a:r>
                        <a:rPr lang="en-US" sz="2400" u="none" strike="noStrike" dirty="0" smtClean="0">
                          <a:solidFill>
                            <a:srgbClr val="191C6F"/>
                          </a:solidFill>
                          <a:effectLst/>
                        </a:rPr>
                        <a:t>+</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24.6%</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26.7%</a:t>
                      </a:r>
                      <a:endParaRPr lang="en-US" sz="2400" b="0" i="0" u="none" strike="noStrike" dirty="0">
                        <a:solidFill>
                          <a:srgbClr val="191C6F"/>
                        </a:solidFill>
                        <a:effectLst/>
                        <a:latin typeface="Arial" panose="020B0604020202020204" pitchFamily="34" charset="0"/>
                      </a:endParaRPr>
                    </a:p>
                  </a:txBody>
                  <a:tcPr marL="9525" marR="9525" marT="9525" marB="0" anchor="b"/>
                </a:tc>
              </a:tr>
            </a:tbl>
          </a:graphicData>
        </a:graphic>
      </p:graphicFrame>
      <p:sp>
        <p:nvSpPr>
          <p:cNvPr id="5" name="Rectangle 4"/>
          <p:cNvSpPr/>
          <p:nvPr/>
        </p:nvSpPr>
        <p:spPr>
          <a:xfrm>
            <a:off x="76200" y="655543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9235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4718" t="29043" r="11556" b="14328"/>
          <a:stretch/>
        </p:blipFill>
        <p:spPr>
          <a:xfrm>
            <a:off x="304800" y="1213459"/>
            <a:ext cx="2705101" cy="2514601"/>
          </a:xfrm>
          <a:prstGeom prst="rect">
            <a:avLst/>
          </a:prstGeom>
        </p:spPr>
      </p:pic>
      <p:sp>
        <p:nvSpPr>
          <p:cNvPr id="6" name="Rectangle 5"/>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tx2"/>
                </a:solidFill>
              </a:rPr>
              <a:t>Percent of population that is Hispanic, Census Tracts, San Antonio, Texas, 2009-2013</a:t>
            </a:r>
            <a:endParaRPr lang="en-US" dirty="0">
              <a:solidFill>
                <a:schemeClr val="tx2"/>
              </a:solidFil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29372"/>
          <a:stretch/>
        </p:blipFill>
        <p:spPr>
          <a:xfrm>
            <a:off x="800358" y="4325476"/>
            <a:ext cx="2075874" cy="1618826"/>
          </a:xfrm>
          <a:prstGeom prst="rect">
            <a:avLst/>
          </a:prstGeom>
        </p:spPr>
      </p:pic>
      <p:sp>
        <p:nvSpPr>
          <p:cNvPr id="9" name="Rectangle 8"/>
          <p:cNvSpPr/>
          <p:nvPr/>
        </p:nvSpPr>
        <p:spPr>
          <a:xfrm>
            <a:off x="1752600" y="2743200"/>
            <a:ext cx="152400" cy="15240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t="35470" b="31197"/>
          <a:stretch/>
        </p:blipFill>
        <p:spPr>
          <a:xfrm>
            <a:off x="800358" y="6035412"/>
            <a:ext cx="2095242" cy="3048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t="14509" b="18134"/>
          <a:stretch/>
        </p:blipFill>
        <p:spPr>
          <a:xfrm>
            <a:off x="3200400" y="1221926"/>
            <a:ext cx="5761788" cy="5334001"/>
          </a:xfrm>
          <a:prstGeom prst="rect">
            <a:avLst/>
          </a:prstGeom>
        </p:spPr>
      </p:pic>
    </p:spTree>
    <p:extLst>
      <p:ext uri="{BB962C8B-B14F-4D97-AF65-F5344CB8AC3E}">
        <p14:creationId xmlns:p14="http://schemas.microsoft.com/office/powerpoint/2010/main" val="11324132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714" t="27583" r="7422" b="13788"/>
          <a:stretch/>
        </p:blipFill>
        <p:spPr>
          <a:xfrm>
            <a:off x="97276" y="1265955"/>
            <a:ext cx="3179324" cy="2819400"/>
          </a:xfrm>
          <a:prstGeom prst="rect">
            <a:avLst/>
          </a:prstGeom>
        </p:spPr>
      </p:pic>
      <p:sp>
        <p:nvSpPr>
          <p:cNvPr id="5" name="Rectangle 4"/>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1686938" y="129406"/>
            <a:ext cx="7391400" cy="1015663"/>
          </a:xfrm>
          <a:prstGeom prst="rect">
            <a:avLst/>
          </a:prstGeom>
          <a:noFill/>
        </p:spPr>
        <p:txBody>
          <a:bodyPr wrap="square" rtlCol="0">
            <a:spAutoFit/>
          </a:bodyPr>
          <a:lstStyle/>
          <a:p>
            <a:pPr algn="ctr"/>
            <a:r>
              <a:rPr lang="en-US" sz="2000" dirty="0" smtClean="0">
                <a:solidFill>
                  <a:schemeClr val="tx2"/>
                </a:solidFill>
              </a:rPr>
              <a:t>Percent of population speaking a language other than English at home and speak English less than very well</a:t>
            </a:r>
            <a:r>
              <a:rPr lang="en-US" sz="2000" dirty="0">
                <a:solidFill>
                  <a:schemeClr val="tx2"/>
                </a:solidFill>
              </a:rPr>
              <a:t>, Census Tracts, San Antonio, Texas</a:t>
            </a:r>
            <a:r>
              <a:rPr lang="en-US" sz="2000" dirty="0" smtClean="0">
                <a:solidFill>
                  <a:schemeClr val="tx2"/>
                </a:solidFill>
              </a:rPr>
              <a:t>, 2009-2013</a:t>
            </a:r>
            <a:endParaRPr lang="en-US" sz="2000" dirty="0">
              <a:solidFill>
                <a:schemeClr val="tx2"/>
              </a:solidFill>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45618"/>
          <a:stretch/>
        </p:blipFill>
        <p:spPr>
          <a:xfrm>
            <a:off x="642961" y="4191001"/>
            <a:ext cx="2805952" cy="1651788"/>
          </a:xfrm>
          <a:prstGeom prst="rect">
            <a:avLst/>
          </a:prstGeom>
        </p:spPr>
      </p:pic>
      <p:sp>
        <p:nvSpPr>
          <p:cNvPr id="10" name="Rectangle 9"/>
          <p:cNvSpPr/>
          <p:nvPr/>
        </p:nvSpPr>
        <p:spPr>
          <a:xfrm>
            <a:off x="1905000" y="3048000"/>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t="14599" b="19138"/>
          <a:stretch/>
        </p:blipFill>
        <p:spPr>
          <a:xfrm>
            <a:off x="3401907" y="1265955"/>
            <a:ext cx="5605927" cy="5105401"/>
          </a:xfrm>
          <a:prstGeom prst="rect">
            <a:avLst/>
          </a:prstGeom>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t="35470" b="31197"/>
          <a:stretch/>
        </p:blipFill>
        <p:spPr>
          <a:xfrm>
            <a:off x="639317" y="5926422"/>
            <a:ext cx="2095242" cy="304800"/>
          </a:xfrm>
          <a:prstGeom prst="rect">
            <a:avLst/>
          </a:prstGeom>
        </p:spPr>
      </p:pic>
    </p:spTree>
    <p:extLst>
      <p:ext uri="{BB962C8B-B14F-4D97-AF65-F5344CB8AC3E}">
        <p14:creationId xmlns:p14="http://schemas.microsoft.com/office/powerpoint/2010/main" val="19782231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3516" t="29424" r="6811" b="14286"/>
          <a:stretch/>
        </p:blipFill>
        <p:spPr>
          <a:xfrm>
            <a:off x="-18973" y="1207719"/>
            <a:ext cx="3444586" cy="2971800"/>
          </a:xfrm>
          <a:prstGeom prst="rect">
            <a:avLst/>
          </a:prstGeom>
        </p:spPr>
      </p:pic>
      <p:sp>
        <p:nvSpPr>
          <p:cNvPr id="5" name="Rectangle 4"/>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447800" y="0"/>
            <a:ext cx="7772400" cy="830997"/>
          </a:xfrm>
          <a:prstGeom prst="rect">
            <a:avLst/>
          </a:prstGeom>
          <a:noFill/>
        </p:spPr>
        <p:txBody>
          <a:bodyPr wrap="square" rtlCol="0">
            <a:spAutoFit/>
          </a:bodyPr>
          <a:lstStyle/>
          <a:p>
            <a:pPr algn="ctr"/>
            <a:r>
              <a:rPr lang="en-US" dirty="0" smtClean="0">
                <a:solidFill>
                  <a:schemeClr val="tx2"/>
                </a:solidFill>
              </a:rPr>
              <a:t>Percent of population 25 years and older without a high school degree, Census Tracts, </a:t>
            </a:r>
            <a:r>
              <a:rPr lang="en-US" dirty="0">
                <a:solidFill>
                  <a:schemeClr val="tx2"/>
                </a:solidFill>
              </a:rPr>
              <a:t>Texas </a:t>
            </a:r>
            <a:r>
              <a:rPr lang="en-US" dirty="0" smtClean="0">
                <a:solidFill>
                  <a:schemeClr val="tx2"/>
                </a:solidFill>
              </a:rPr>
              <a:t>2009-2013</a:t>
            </a:r>
            <a:endParaRPr lang="en-US" dirty="0">
              <a:solidFill>
                <a:schemeClr val="tx2"/>
              </a:solidFill>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45652"/>
          <a:stretch/>
        </p:blipFill>
        <p:spPr>
          <a:xfrm>
            <a:off x="798755" y="4262679"/>
            <a:ext cx="2259624" cy="1807921"/>
          </a:xfrm>
          <a:prstGeom prst="rect">
            <a:avLst/>
          </a:prstGeom>
        </p:spPr>
      </p:pic>
      <p:sp>
        <p:nvSpPr>
          <p:cNvPr id="9" name="Rectangle 8"/>
          <p:cNvSpPr/>
          <p:nvPr/>
        </p:nvSpPr>
        <p:spPr>
          <a:xfrm>
            <a:off x="1905000" y="3048000"/>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14061" b="19774"/>
          <a:stretch/>
        </p:blipFill>
        <p:spPr>
          <a:xfrm>
            <a:off x="3241191" y="1207719"/>
            <a:ext cx="5794433" cy="5269282"/>
          </a:xfrm>
          <a:prstGeom prst="rect">
            <a:avLst/>
          </a:prstGeom>
        </p:spPr>
      </p:pic>
    </p:spTree>
    <p:extLst>
      <p:ext uri="{BB962C8B-B14F-4D97-AF65-F5344CB8AC3E}">
        <p14:creationId xmlns:p14="http://schemas.microsoft.com/office/powerpoint/2010/main" val="9226625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l="2211" t="27346" r="7146" b="13137"/>
          <a:stretch/>
        </p:blipFill>
        <p:spPr>
          <a:xfrm>
            <a:off x="0" y="1168400"/>
            <a:ext cx="3479800" cy="3140307"/>
          </a:xfrm>
          <a:prstGeom prst="rect">
            <a:avLst/>
          </a:prstGeom>
        </p:spPr>
      </p:pic>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tx2"/>
                </a:solidFill>
              </a:rPr>
              <a:t>Percent of population earning $75,000 per year or more, Census Tracts, San Antonio, Texas, 2009-2013</a:t>
            </a:r>
            <a:endParaRPr lang="en-US" sz="2000" dirty="0">
              <a:solidFill>
                <a:schemeClr val="tx2"/>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46143" r="19557"/>
          <a:stretch/>
        </p:blipFill>
        <p:spPr>
          <a:xfrm>
            <a:off x="798754" y="4207682"/>
            <a:ext cx="2096846" cy="1781638"/>
          </a:xfrm>
          <a:prstGeom prst="rect">
            <a:avLst/>
          </a:prstGeom>
        </p:spPr>
      </p:pic>
      <p:sp>
        <p:nvSpPr>
          <p:cNvPr id="9" name="Rectangle 8"/>
          <p:cNvSpPr/>
          <p:nvPr/>
        </p:nvSpPr>
        <p:spPr>
          <a:xfrm>
            <a:off x="1981200" y="3088512"/>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12084" b="17424"/>
          <a:stretch/>
        </p:blipFill>
        <p:spPr>
          <a:xfrm>
            <a:off x="3611265" y="1161627"/>
            <a:ext cx="5505595" cy="5334000"/>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t="35470" b="31197"/>
          <a:stretch/>
        </p:blipFill>
        <p:spPr>
          <a:xfrm>
            <a:off x="800358" y="6035412"/>
            <a:ext cx="2095242" cy="304800"/>
          </a:xfrm>
          <a:prstGeom prst="rect">
            <a:avLst/>
          </a:prstGeom>
        </p:spPr>
      </p:pic>
    </p:spTree>
    <p:extLst>
      <p:ext uri="{BB962C8B-B14F-4D97-AF65-F5344CB8AC3E}">
        <p14:creationId xmlns:p14="http://schemas.microsoft.com/office/powerpoint/2010/main" val="21641410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tx2"/>
                </a:solidFill>
              </a:rPr>
              <a:t>Percent of population living below poverty, Census Tracts</a:t>
            </a:r>
            <a:r>
              <a:rPr lang="en-US" dirty="0">
                <a:solidFill>
                  <a:schemeClr val="tx2"/>
                </a:solidFill>
              </a:rPr>
              <a:t>, San </a:t>
            </a:r>
            <a:r>
              <a:rPr lang="en-US" dirty="0" smtClean="0">
                <a:solidFill>
                  <a:schemeClr val="tx2"/>
                </a:solidFill>
              </a:rPr>
              <a:t>Antonio, Texas, 2009-2013</a:t>
            </a:r>
            <a:endParaRPr lang="en-US" dirty="0">
              <a:solidFill>
                <a:schemeClr val="tx2"/>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1981200" y="3088512"/>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1" t="44619" r="57008"/>
          <a:stretch/>
        </p:blipFill>
        <p:spPr>
          <a:xfrm>
            <a:off x="762000" y="2660844"/>
            <a:ext cx="2209800" cy="1675611"/>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10591" b="19481"/>
          <a:stretch/>
        </p:blipFill>
        <p:spPr>
          <a:xfrm>
            <a:off x="3124200" y="1156547"/>
            <a:ext cx="5458773" cy="5246319"/>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t="35470" b="31197"/>
          <a:stretch/>
        </p:blipFill>
        <p:spPr>
          <a:xfrm>
            <a:off x="762000" y="4457630"/>
            <a:ext cx="2095242" cy="304800"/>
          </a:xfrm>
          <a:prstGeom prst="rect">
            <a:avLst/>
          </a:prstGeom>
        </p:spPr>
      </p:pic>
    </p:spTree>
    <p:extLst>
      <p:ext uri="{BB962C8B-B14F-4D97-AF65-F5344CB8AC3E}">
        <p14:creationId xmlns:p14="http://schemas.microsoft.com/office/powerpoint/2010/main" val="36506286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tx2"/>
                </a:solidFill>
              </a:rPr>
              <a:t>Percent of Housing Units Build Before1960, Census Tracts</a:t>
            </a:r>
            <a:r>
              <a:rPr lang="en-US" dirty="0">
                <a:solidFill>
                  <a:schemeClr val="tx2"/>
                </a:solidFill>
              </a:rPr>
              <a:t>, San </a:t>
            </a:r>
            <a:r>
              <a:rPr lang="en-US" dirty="0" smtClean="0">
                <a:solidFill>
                  <a:schemeClr val="tx2"/>
                </a:solidFill>
              </a:rPr>
              <a:t>Antonio, Texas, 2009-2013</a:t>
            </a:r>
            <a:endParaRPr lang="en-US" dirty="0">
              <a:solidFill>
                <a:schemeClr val="tx2"/>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t="35470" b="31197"/>
          <a:stretch/>
        </p:blipFill>
        <p:spPr>
          <a:xfrm>
            <a:off x="762000" y="4254500"/>
            <a:ext cx="1803178" cy="262313"/>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12280" b="18733"/>
          <a:stretch/>
        </p:blipFill>
        <p:spPr>
          <a:xfrm>
            <a:off x="3505200" y="1205840"/>
            <a:ext cx="5465007" cy="5181600"/>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t="43617"/>
          <a:stretch/>
        </p:blipFill>
        <p:spPr>
          <a:xfrm>
            <a:off x="762000" y="2895599"/>
            <a:ext cx="1803178" cy="1281761"/>
          </a:xfrm>
          <a:prstGeom prst="rect">
            <a:avLst/>
          </a:prstGeom>
        </p:spPr>
      </p:pic>
    </p:spTree>
    <p:extLst>
      <p:ext uri="{BB962C8B-B14F-4D97-AF65-F5344CB8AC3E}">
        <p14:creationId xmlns:p14="http://schemas.microsoft.com/office/powerpoint/2010/main" val="16986873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914400" y="15240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a:t>
            </a:fld>
            <a:endParaRPr lang="en-US" dirty="0"/>
          </a:p>
        </p:txBody>
      </p:sp>
      <p:sp>
        <p:nvSpPr>
          <p:cNvPr id="8" name="Rectangle 7"/>
          <p:cNvSpPr/>
          <p:nvPr/>
        </p:nvSpPr>
        <p:spPr>
          <a:xfrm>
            <a:off x="76200" y="6356352"/>
            <a:ext cx="9144000" cy="246221"/>
          </a:xfrm>
          <a:prstGeom prst="rect">
            <a:avLst/>
          </a:prstGeom>
        </p:spPr>
        <p:txBody>
          <a:bodyPr wrap="square">
            <a:spAutoFit/>
          </a:bodyPr>
          <a:lstStyle/>
          <a:p>
            <a:pPr marL="0" indent="0">
              <a:buFont typeface="Arial" charset="0"/>
              <a:buNone/>
            </a:pPr>
            <a:r>
              <a:rPr lang="en-US" sz="1000" dirty="0" smtClean="0">
                <a:solidFill>
                  <a:schemeClr val="bg1">
                    <a:lumMod val="50000"/>
                  </a:schemeClr>
                </a:solidFill>
                <a:latin typeface="Arial" pitchFamily="34" charset="0"/>
                <a:cs typeface="Arial" pitchFamily="34" charset="0"/>
              </a:rPr>
              <a:t>All </a:t>
            </a:r>
            <a:r>
              <a:rPr lang="en-US" sz="1000" dirty="0">
                <a:solidFill>
                  <a:schemeClr val="bg1">
                    <a:lumMod val="50000"/>
                  </a:schemeClr>
                </a:solidFill>
                <a:latin typeface="Arial" pitchFamily="34" charset="0"/>
                <a:cs typeface="Arial" pitchFamily="34" charset="0"/>
              </a:rPr>
              <a:t>values for the decennial dates are for April 1</a:t>
            </a:r>
            <a:r>
              <a:rPr lang="en-US" sz="1000" baseline="30000" dirty="0">
                <a:solidFill>
                  <a:schemeClr val="bg1">
                    <a:lumMod val="50000"/>
                  </a:schemeClr>
                </a:solidFill>
                <a:latin typeface="Arial" pitchFamily="34" charset="0"/>
                <a:cs typeface="Arial" pitchFamily="34" charset="0"/>
              </a:rPr>
              <a:t>st</a:t>
            </a:r>
            <a:r>
              <a:rPr lang="en-US" sz="1000" dirty="0">
                <a:solidFill>
                  <a:schemeClr val="bg1">
                    <a:lumMod val="50000"/>
                  </a:schemeClr>
                </a:solidFill>
                <a:latin typeface="Arial" pitchFamily="34" charset="0"/>
                <a:cs typeface="Arial" pitchFamily="34" charset="0"/>
              </a:rPr>
              <a:t> of the indicated census year.  Values for 2012-2014 are for July 1 as estimated by the U.S. Census Bureau. </a:t>
            </a:r>
          </a:p>
        </p:txBody>
      </p:sp>
      <p:sp>
        <p:nvSpPr>
          <p:cNvPr id="9" name="Rectangle 2"/>
          <p:cNvSpPr txBox="1">
            <a:spLocks noGrp="1" noChangeArrowheads="1"/>
          </p:cNvSpPr>
          <p:nvPr>
            <p:ph type="title"/>
          </p:nvPr>
        </p:nvSpPr>
        <p:spPr>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smtClean="0">
                <a:ln>
                  <a:noFill/>
                </a:ln>
                <a:solidFill>
                  <a:srgbClr val="1B1E7A"/>
                </a:solidFill>
                <a:effectLst/>
                <a:uLnTx/>
                <a:uFillTx/>
                <a:latin typeface="+mj-lt"/>
                <a:ea typeface="+mj-ea"/>
                <a:cs typeface="+mj-cs"/>
              </a:rPr>
              <a:t>Total Population and Components of Population Change in Texas, 1950-2014</a:t>
            </a:r>
          </a:p>
        </p:txBody>
      </p:sp>
      <p:sp>
        <p:nvSpPr>
          <p:cNvPr id="11" name="Rectangle 10"/>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Census Counts and Population Estimates</a:t>
            </a:r>
          </a:p>
        </p:txBody>
      </p:sp>
    </p:spTree>
    <p:extLst>
      <p:ext uri="{BB962C8B-B14F-4D97-AF65-F5344CB8AC3E}">
        <p14:creationId xmlns:p14="http://schemas.microsoft.com/office/powerpoint/2010/main" val="666055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tx2"/>
                </a:solidFill>
              </a:rPr>
              <a:t>Percent of Housing Units Build After 1999, Census Tracts</a:t>
            </a:r>
            <a:r>
              <a:rPr lang="en-US" dirty="0">
                <a:solidFill>
                  <a:schemeClr val="tx2"/>
                </a:solidFill>
              </a:rPr>
              <a:t>, San </a:t>
            </a:r>
            <a:r>
              <a:rPr lang="en-US" dirty="0" smtClean="0">
                <a:solidFill>
                  <a:schemeClr val="tx2"/>
                </a:solidFill>
              </a:rPr>
              <a:t>Antonio, Texas, 2009-2013</a:t>
            </a:r>
            <a:endParaRPr lang="en-US" dirty="0">
              <a:solidFill>
                <a:schemeClr val="tx2"/>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t="35470" b="31197"/>
          <a:stretch/>
        </p:blipFill>
        <p:spPr>
          <a:xfrm>
            <a:off x="762000" y="4254500"/>
            <a:ext cx="1803178" cy="262313"/>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2709" b="18305"/>
          <a:stretch/>
        </p:blipFill>
        <p:spPr>
          <a:xfrm>
            <a:off x="3352800" y="1184010"/>
            <a:ext cx="5650749" cy="535771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43576"/>
          <a:stretch/>
        </p:blipFill>
        <p:spPr>
          <a:xfrm>
            <a:off x="762000" y="2971800"/>
            <a:ext cx="1803178" cy="1282700"/>
          </a:xfrm>
          <a:prstGeom prst="rect">
            <a:avLst/>
          </a:prstGeom>
        </p:spPr>
      </p:pic>
    </p:spTree>
    <p:extLst>
      <p:ext uri="{BB962C8B-B14F-4D97-AF65-F5344CB8AC3E}">
        <p14:creationId xmlns:p14="http://schemas.microsoft.com/office/powerpoint/2010/main" val="10385607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6746"/>
          <a:stretch/>
        </p:blipFill>
        <p:spPr>
          <a:xfrm>
            <a:off x="2895600" y="1219200"/>
            <a:ext cx="5527256" cy="5257799"/>
          </a:xfrm>
          <a:prstGeom prst="rect">
            <a:avLst/>
          </a:prstGeom>
        </p:spPr>
      </p:pic>
      <p:sp>
        <p:nvSpPr>
          <p:cNvPr id="3" name="Title 2"/>
          <p:cNvSpPr>
            <a:spLocks noGrp="1"/>
          </p:cNvSpPr>
          <p:nvPr>
            <p:ph type="title"/>
          </p:nvPr>
        </p:nvSpPr>
        <p:spPr/>
        <p:txBody>
          <a:bodyPr>
            <a:noAutofit/>
          </a:bodyPr>
          <a:lstStyle/>
          <a:p>
            <a:r>
              <a:rPr lang="en-US" sz="2800" dirty="0" smtClean="0"/>
              <a:t>Percent of the population aged 15-24 years, Bexar County Census Tracts, 2010-2015</a:t>
            </a:r>
            <a:endParaRPr lang="en-US" sz="2800" dirty="0"/>
          </a:p>
        </p:txBody>
      </p:sp>
      <p:pic>
        <p:nvPicPr>
          <p:cNvPr id="4" name="Picture 3"/>
          <p:cNvPicPr>
            <a:picLocks noChangeAspect="1"/>
          </p:cNvPicPr>
          <p:nvPr/>
        </p:nvPicPr>
        <p:blipFill rotWithShape="1">
          <a:blip r:embed="rId3"/>
          <a:srcRect t="32514" b="8961"/>
          <a:stretch/>
        </p:blipFill>
        <p:spPr>
          <a:xfrm>
            <a:off x="502279" y="2590800"/>
            <a:ext cx="2195841" cy="1676400"/>
          </a:xfrm>
          <a:prstGeom prst="rect">
            <a:avLst/>
          </a:prstGeom>
        </p:spPr>
      </p:pic>
    </p:spTree>
    <p:extLst>
      <p:ext uri="{BB962C8B-B14F-4D97-AF65-F5344CB8AC3E}">
        <p14:creationId xmlns:p14="http://schemas.microsoft.com/office/powerpoint/2010/main" val="641165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4191578944"/>
              </p:ext>
            </p:extLst>
          </p:nvPr>
        </p:nvGraphicFramePr>
        <p:xfrm>
          <a:off x="1295400" y="1371600"/>
          <a:ext cx="6934200" cy="4673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p:cNvSpPr txBox="1">
            <a:spLocks/>
          </p:cNvSpPr>
          <p:nvPr/>
        </p:nvSpPr>
        <p:spPr>
          <a:xfrm>
            <a:off x="1828800" y="16933"/>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kern="0" dirty="0" smtClean="0"/>
              <a:t>Projected Population Growth in Bexar County, Texas,  2010-2050</a:t>
            </a:r>
            <a:endParaRPr lang="en-US" sz="2800" kern="0" dirty="0"/>
          </a:p>
        </p:txBody>
      </p:sp>
      <p:sp>
        <p:nvSpPr>
          <p:cNvPr id="4" name="TextBox 3"/>
          <p:cNvSpPr txBox="1"/>
          <p:nvPr/>
        </p:nvSpPr>
        <p:spPr>
          <a:xfrm>
            <a:off x="76200" y="6478320"/>
            <a:ext cx="8763000" cy="261610"/>
          </a:xfrm>
          <a:prstGeom prst="rect">
            <a:avLst/>
          </a:prstGeom>
          <a:noFill/>
        </p:spPr>
        <p:txBody>
          <a:bodyPr wrap="square" rtlCol="0">
            <a:spAutoFit/>
          </a:bodyPr>
          <a:lstStyle/>
          <a:p>
            <a:pPr marL="798513" indent="-798513">
              <a:spcBef>
                <a:spcPct val="50000"/>
              </a:spcBef>
            </a:pPr>
            <a:r>
              <a:rPr lang="en-US" sz="1050" dirty="0" smtClean="0">
                <a:solidFill>
                  <a:schemeClr val="tx1">
                    <a:lumMod val="50000"/>
                    <a:lumOff val="50000"/>
                  </a:schemeClr>
                </a:solidFill>
                <a:latin typeface="Arial" pitchFamily="34" charset="0"/>
                <a:cs typeface="Arial" pitchFamily="34" charset="0"/>
              </a:rPr>
              <a:t>Source: Texas State Data Center 2014 Population Projections </a:t>
            </a:r>
          </a:p>
        </p:txBody>
      </p:sp>
    </p:spTree>
    <p:extLst>
      <p:ext uri="{BB962C8B-B14F-4D97-AF65-F5344CB8AC3E}">
        <p14:creationId xmlns:p14="http://schemas.microsoft.com/office/powerpoint/2010/main" val="40707026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1460958930"/>
              </p:ext>
            </p:extLst>
          </p:nvPr>
        </p:nvGraphicFramePr>
        <p:xfrm>
          <a:off x="1524000" y="1397000"/>
          <a:ext cx="6934200" cy="5003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5560" y="6527061"/>
            <a:ext cx="8763000" cy="230832"/>
          </a:xfrm>
          <a:prstGeom prst="rect">
            <a:avLst/>
          </a:prstGeom>
          <a:noFill/>
        </p:spPr>
        <p:txBody>
          <a:bodyPr wrap="square" rtlCol="0">
            <a:spAutoFit/>
          </a:bodyPr>
          <a:lstStyle/>
          <a:p>
            <a:pPr marL="798513" indent="-798513">
              <a:spcBef>
                <a:spcPct val="50000"/>
              </a:spcBef>
            </a:pPr>
            <a:r>
              <a:rPr lang="en-US" sz="900" dirty="0" smtClean="0">
                <a:solidFill>
                  <a:schemeClr val="tx1">
                    <a:lumMod val="50000"/>
                    <a:lumOff val="50000"/>
                  </a:schemeClr>
                </a:solidFill>
                <a:latin typeface="+mn-lt"/>
              </a:rPr>
              <a:t>Sources: Texas State Data Center 2014 Population Projections. U.S. Census Bureau, Population Estimates.</a:t>
            </a:r>
          </a:p>
        </p:txBody>
      </p:sp>
      <p:sp>
        <p:nvSpPr>
          <p:cNvPr id="4" name="Title 1"/>
          <p:cNvSpPr txBox="1">
            <a:spLocks/>
          </p:cNvSpPr>
          <p:nvPr/>
        </p:nvSpPr>
        <p:spPr>
          <a:xfrm>
            <a:off x="1828800" y="16933"/>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kern="0" dirty="0" smtClean="0"/>
              <a:t>Projected and Estimated Population in Bexar County, Texas,  2010-2015</a:t>
            </a:r>
            <a:endParaRPr lang="en-US" sz="2800" kern="0" dirty="0"/>
          </a:p>
        </p:txBody>
      </p:sp>
    </p:spTree>
    <p:extLst>
      <p:ext uri="{BB962C8B-B14F-4D97-AF65-F5344CB8AC3E}">
        <p14:creationId xmlns:p14="http://schemas.microsoft.com/office/powerpoint/2010/main" val="3231691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2100062066"/>
              </p:ext>
            </p:extLst>
          </p:nvPr>
        </p:nvGraphicFramePr>
        <p:xfrm>
          <a:off x="609600" y="1397000"/>
          <a:ext cx="8382000" cy="4699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5560" y="6527061"/>
            <a:ext cx="8763000" cy="230832"/>
          </a:xfrm>
          <a:prstGeom prst="rect">
            <a:avLst/>
          </a:prstGeom>
          <a:noFill/>
        </p:spPr>
        <p:txBody>
          <a:bodyPr wrap="square" rtlCol="0">
            <a:spAutoFit/>
          </a:bodyPr>
          <a:lstStyle/>
          <a:p>
            <a:pPr marL="798513" indent="-798513">
              <a:spcBef>
                <a:spcPct val="50000"/>
              </a:spcBef>
            </a:pPr>
            <a:r>
              <a:rPr lang="en-US" sz="900" dirty="0" smtClean="0">
                <a:solidFill>
                  <a:schemeClr val="tx1">
                    <a:lumMod val="50000"/>
                    <a:lumOff val="50000"/>
                  </a:schemeClr>
                </a:solidFill>
                <a:latin typeface="+mn-lt"/>
              </a:rPr>
              <a:t>Source: Texas State Data Center 2014 Population Projections , 2000-2010 Migration Scenario</a:t>
            </a:r>
          </a:p>
        </p:txBody>
      </p:sp>
      <p:sp>
        <p:nvSpPr>
          <p:cNvPr id="4" name="Title 1"/>
          <p:cNvSpPr txBox="1">
            <a:spLocks/>
          </p:cNvSpPr>
          <p:nvPr/>
        </p:nvSpPr>
        <p:spPr>
          <a:xfrm>
            <a:off x="1828800" y="16933"/>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kern="0" dirty="0"/>
              <a:t>Projected Racial and Ethnic Percent, </a:t>
            </a:r>
            <a:r>
              <a:rPr lang="en-US" sz="2800" kern="0" dirty="0" smtClean="0"/>
              <a:t>Bexar County, Texas</a:t>
            </a:r>
            <a:r>
              <a:rPr lang="en-US" sz="2800" kern="0" dirty="0"/>
              <a:t>, 2010-2050</a:t>
            </a:r>
          </a:p>
        </p:txBody>
      </p:sp>
    </p:spTree>
    <p:extLst>
      <p:ext uri="{BB962C8B-B14F-4D97-AF65-F5344CB8AC3E}">
        <p14:creationId xmlns:p14="http://schemas.microsoft.com/office/powerpoint/2010/main" val="19802308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2688871372"/>
              </p:ext>
            </p:extLst>
          </p:nvPr>
        </p:nvGraphicFramePr>
        <p:xfrm>
          <a:off x="381000" y="1600200"/>
          <a:ext cx="8093901"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7"/>
          <p:cNvSpPr>
            <a:spLocks noGrp="1"/>
          </p:cNvSpPr>
          <p:nvPr>
            <p:ph type="title"/>
          </p:nvPr>
        </p:nvSpPr>
        <p:spPr/>
        <p:txBody>
          <a:bodyPr>
            <a:noAutofit/>
          </a:bodyPr>
          <a:lstStyle/>
          <a:p>
            <a:r>
              <a:rPr lang="en-US" sz="2400" dirty="0" smtClean="0"/>
              <a:t>Projected population of 15-29 year old persons by race/ethnicity, Bexar County, Texas 2010-2015</a:t>
            </a:r>
            <a:endParaRPr lang="en-US" sz="2400" dirty="0"/>
          </a:p>
        </p:txBody>
      </p:sp>
      <p:sp>
        <p:nvSpPr>
          <p:cNvPr id="4" name="TextBox 3"/>
          <p:cNvSpPr txBox="1"/>
          <p:nvPr/>
        </p:nvSpPr>
        <p:spPr>
          <a:xfrm>
            <a:off x="35560" y="6527061"/>
            <a:ext cx="8763000" cy="230832"/>
          </a:xfrm>
          <a:prstGeom prst="rect">
            <a:avLst/>
          </a:prstGeom>
          <a:noFill/>
        </p:spPr>
        <p:txBody>
          <a:bodyPr wrap="square" rtlCol="0">
            <a:spAutoFit/>
          </a:bodyPr>
          <a:lstStyle/>
          <a:p>
            <a:pPr marL="798513" indent="-798513">
              <a:spcBef>
                <a:spcPct val="50000"/>
              </a:spcBef>
            </a:pPr>
            <a:r>
              <a:rPr lang="en-US" sz="900" dirty="0" smtClean="0">
                <a:solidFill>
                  <a:schemeClr val="tx1">
                    <a:lumMod val="50000"/>
                    <a:lumOff val="50000"/>
                  </a:schemeClr>
                </a:solidFill>
                <a:latin typeface="+mn-lt"/>
              </a:rPr>
              <a:t>Source: Texas State Data Center 2014 Population Projections , 2000-2010 Migration Scenario</a:t>
            </a:r>
          </a:p>
        </p:txBody>
      </p:sp>
    </p:spTree>
    <p:extLst>
      <p:ext uri="{BB962C8B-B14F-4D97-AF65-F5344CB8AC3E}">
        <p14:creationId xmlns:p14="http://schemas.microsoft.com/office/powerpoint/2010/main" val="184796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858000" cy="990600"/>
          </a:xfrm>
        </p:spPr>
        <p:txBody>
          <a:bodyPr>
            <a:noAutofit/>
          </a:bodyPr>
          <a:lstStyle/>
          <a:p>
            <a:r>
              <a:rPr lang="en-US" sz="2800" dirty="0" smtClean="0"/>
              <a:t>Projected age distribution of the total population in Bexar County, Texas, 2010-2015</a:t>
            </a:r>
            <a:endParaRPr lang="en-US" sz="2800" dirty="0"/>
          </a:p>
        </p:txBody>
      </p:sp>
      <p:sp>
        <p:nvSpPr>
          <p:cNvPr id="4" name="Slide Number Placeholder 3"/>
          <p:cNvSpPr>
            <a:spLocks noGrp="1"/>
          </p:cNvSpPr>
          <p:nvPr>
            <p:ph type="sldNum" sz="quarter" idx="4"/>
          </p:nvPr>
        </p:nvSpPr>
        <p:spPr/>
        <p:txBody>
          <a:bodyPr/>
          <a:lstStyle/>
          <a:p>
            <a:fld id="{8B3852E5-8866-4F33-9228-8F4A347B1537}" type="slidenum">
              <a:rPr lang="en-US" smtClean="0"/>
              <a:pPr/>
              <a:t>26</a:t>
            </a:fld>
            <a:endParaRPr lang="en-US" dirty="0"/>
          </a:p>
        </p:txBody>
      </p:sp>
      <p:graphicFrame>
        <p:nvGraphicFramePr>
          <p:cNvPr id="8" name="Chart 7"/>
          <p:cNvGraphicFramePr/>
          <p:nvPr>
            <p:extLst>
              <p:ext uri="{D42A27DB-BD31-4B8C-83A1-F6EECF244321}">
                <p14:modId xmlns:p14="http://schemas.microsoft.com/office/powerpoint/2010/main" val="2174196532"/>
              </p:ext>
            </p:extLst>
          </p:nvPr>
        </p:nvGraphicFramePr>
        <p:xfrm>
          <a:off x="457200" y="1397000"/>
          <a:ext cx="8382000" cy="49276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35560" y="6527061"/>
            <a:ext cx="8763000" cy="230832"/>
          </a:xfrm>
          <a:prstGeom prst="rect">
            <a:avLst/>
          </a:prstGeom>
          <a:noFill/>
        </p:spPr>
        <p:txBody>
          <a:bodyPr wrap="square" rtlCol="0">
            <a:spAutoFit/>
          </a:bodyPr>
          <a:lstStyle/>
          <a:p>
            <a:pPr marL="798513" indent="-798513">
              <a:spcBef>
                <a:spcPct val="50000"/>
              </a:spcBef>
            </a:pPr>
            <a:r>
              <a:rPr lang="en-US" sz="900" dirty="0" smtClean="0">
                <a:solidFill>
                  <a:schemeClr val="tx1">
                    <a:lumMod val="50000"/>
                    <a:lumOff val="50000"/>
                  </a:schemeClr>
                </a:solidFill>
                <a:latin typeface="+mn-lt"/>
              </a:rPr>
              <a:t>Source: Texas State Data Center 2014 Population Projections , 2000-2010 Migration Scenario</a:t>
            </a:r>
          </a:p>
        </p:txBody>
      </p:sp>
      <p:sp>
        <p:nvSpPr>
          <p:cNvPr id="3" name="Rectangle 2"/>
          <p:cNvSpPr/>
          <p:nvPr/>
        </p:nvSpPr>
        <p:spPr>
          <a:xfrm>
            <a:off x="6477000" y="1231161"/>
            <a:ext cx="228600" cy="228599"/>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705600" y="1190406"/>
            <a:ext cx="1828800" cy="338554"/>
          </a:xfrm>
          <a:prstGeom prst="rect">
            <a:avLst/>
          </a:prstGeom>
          <a:noFill/>
        </p:spPr>
        <p:txBody>
          <a:bodyPr wrap="square" rtlCol="0">
            <a:spAutoFit/>
          </a:bodyPr>
          <a:lstStyle/>
          <a:p>
            <a:r>
              <a:rPr lang="en-US" sz="1600" dirty="0" smtClean="0"/>
              <a:t>Millennial Cohort</a:t>
            </a:r>
            <a:endParaRPr lang="en-US" sz="1600" dirty="0"/>
          </a:p>
        </p:txBody>
      </p:sp>
    </p:spTree>
    <p:extLst>
      <p:ext uri="{BB962C8B-B14F-4D97-AF65-F5344CB8AC3E}">
        <p14:creationId xmlns:p14="http://schemas.microsoft.com/office/powerpoint/2010/main" val="11926687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6858000" cy="990600"/>
          </a:xfrm>
        </p:spPr>
        <p:txBody>
          <a:bodyPr>
            <a:noAutofit/>
          </a:bodyPr>
          <a:lstStyle/>
          <a:p>
            <a:r>
              <a:rPr lang="en-US" sz="2800" dirty="0" smtClean="0"/>
              <a:t>Projected age distribution of Hispanics in Bexar County, Texas, 2010-2015</a:t>
            </a:r>
            <a:endParaRPr lang="en-US" sz="2800" dirty="0"/>
          </a:p>
        </p:txBody>
      </p:sp>
      <p:sp>
        <p:nvSpPr>
          <p:cNvPr id="4" name="Slide Number Placeholder 3"/>
          <p:cNvSpPr>
            <a:spLocks noGrp="1"/>
          </p:cNvSpPr>
          <p:nvPr>
            <p:ph type="sldNum" sz="quarter" idx="4"/>
          </p:nvPr>
        </p:nvSpPr>
        <p:spPr/>
        <p:txBody>
          <a:bodyPr/>
          <a:lstStyle/>
          <a:p>
            <a:fld id="{8B3852E5-8866-4F33-9228-8F4A347B1537}" type="slidenum">
              <a:rPr lang="en-US" smtClean="0"/>
              <a:pPr/>
              <a:t>27</a:t>
            </a:fld>
            <a:endParaRPr lang="en-US" dirty="0"/>
          </a:p>
        </p:txBody>
      </p:sp>
      <p:graphicFrame>
        <p:nvGraphicFramePr>
          <p:cNvPr id="8" name="Chart 7"/>
          <p:cNvGraphicFramePr/>
          <p:nvPr>
            <p:extLst>
              <p:ext uri="{D42A27DB-BD31-4B8C-83A1-F6EECF244321}">
                <p14:modId xmlns:p14="http://schemas.microsoft.com/office/powerpoint/2010/main" val="2090366527"/>
              </p:ext>
            </p:extLst>
          </p:nvPr>
        </p:nvGraphicFramePr>
        <p:xfrm>
          <a:off x="457200" y="1397000"/>
          <a:ext cx="8382000" cy="49276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35560" y="6527061"/>
            <a:ext cx="8763000" cy="230832"/>
          </a:xfrm>
          <a:prstGeom prst="rect">
            <a:avLst/>
          </a:prstGeom>
          <a:noFill/>
        </p:spPr>
        <p:txBody>
          <a:bodyPr wrap="square" rtlCol="0">
            <a:spAutoFit/>
          </a:bodyPr>
          <a:lstStyle/>
          <a:p>
            <a:pPr marL="798513" indent="-798513">
              <a:spcBef>
                <a:spcPct val="50000"/>
              </a:spcBef>
            </a:pPr>
            <a:r>
              <a:rPr lang="en-US" sz="900" dirty="0" smtClean="0">
                <a:solidFill>
                  <a:schemeClr val="tx1">
                    <a:lumMod val="50000"/>
                    <a:lumOff val="50000"/>
                  </a:schemeClr>
                </a:solidFill>
                <a:latin typeface="+mn-lt"/>
              </a:rPr>
              <a:t>Source: Texas State Data Center 2014 Population Projections , 2000-2010 Migration Scenario</a:t>
            </a:r>
          </a:p>
        </p:txBody>
      </p:sp>
      <p:sp>
        <p:nvSpPr>
          <p:cNvPr id="9" name="Rectangle 8"/>
          <p:cNvSpPr/>
          <p:nvPr/>
        </p:nvSpPr>
        <p:spPr>
          <a:xfrm>
            <a:off x="6477000" y="1231161"/>
            <a:ext cx="228600" cy="228599"/>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705600" y="1190406"/>
            <a:ext cx="1828800" cy="338554"/>
          </a:xfrm>
          <a:prstGeom prst="rect">
            <a:avLst/>
          </a:prstGeom>
          <a:noFill/>
        </p:spPr>
        <p:txBody>
          <a:bodyPr wrap="square" rtlCol="0">
            <a:spAutoFit/>
          </a:bodyPr>
          <a:lstStyle/>
          <a:p>
            <a:r>
              <a:rPr lang="en-US" sz="1600" dirty="0" smtClean="0"/>
              <a:t>Millennial Cohort</a:t>
            </a:r>
            <a:endParaRPr lang="en-US" sz="1600" dirty="0"/>
          </a:p>
        </p:txBody>
      </p:sp>
    </p:spTree>
    <p:extLst>
      <p:ext uri="{BB962C8B-B14F-4D97-AF65-F5344CB8AC3E}">
        <p14:creationId xmlns:p14="http://schemas.microsoft.com/office/powerpoint/2010/main" val="2363455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3438021577"/>
              </p:ext>
            </p:extLst>
          </p:nvPr>
        </p:nvGraphicFramePr>
        <p:xfrm>
          <a:off x="838200" y="1416659"/>
          <a:ext cx="8382000" cy="49276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p:cNvSpPr>
            <a:spLocks noGrp="1"/>
          </p:cNvSpPr>
          <p:nvPr>
            <p:ph type="title"/>
          </p:nvPr>
        </p:nvSpPr>
        <p:spPr>
          <a:xfrm>
            <a:off x="1676400" y="228600"/>
            <a:ext cx="6858000" cy="990600"/>
          </a:xfrm>
        </p:spPr>
        <p:txBody>
          <a:bodyPr>
            <a:noAutofit/>
          </a:bodyPr>
          <a:lstStyle/>
          <a:p>
            <a:r>
              <a:rPr lang="en-US" sz="2000" dirty="0" smtClean="0"/>
              <a:t>Educational Attainment of Persons Aged 25 Years and Older, NH White, Texas, Bexar County, San Antonio, 2014 </a:t>
            </a:r>
            <a:endParaRPr lang="en-US" sz="2000" dirty="0"/>
          </a:p>
        </p:txBody>
      </p:sp>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2014 1-Year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6593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963483561"/>
              </p:ext>
            </p:extLst>
          </p:nvPr>
        </p:nvGraphicFramePr>
        <p:xfrm>
          <a:off x="914400" y="1378559"/>
          <a:ext cx="8305800" cy="50038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p:cNvSpPr>
            <a:spLocks noGrp="1"/>
          </p:cNvSpPr>
          <p:nvPr>
            <p:ph type="title"/>
          </p:nvPr>
        </p:nvSpPr>
        <p:spPr>
          <a:xfrm>
            <a:off x="1569377" y="152400"/>
            <a:ext cx="6995846" cy="990600"/>
          </a:xfrm>
        </p:spPr>
        <p:txBody>
          <a:bodyPr>
            <a:noAutofit/>
          </a:bodyPr>
          <a:lstStyle/>
          <a:p>
            <a:r>
              <a:rPr lang="en-US" sz="2000" dirty="0" smtClean="0"/>
              <a:t>Educational Attainment of Persons Aged 25 Years and Older, Hispanic for Texas, Bexar County, and San Antonio, 2014 </a:t>
            </a:r>
            <a:endParaRPr lang="en-US" sz="2000" dirty="0"/>
          </a:p>
        </p:txBody>
      </p:sp>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2014 1-Year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5056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nvPr>
        </p:nvGraphicFramePr>
        <p:xfrm>
          <a:off x="659958" y="1441790"/>
          <a:ext cx="8865042" cy="457801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1600200" y="228600"/>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smtClean="0">
                <a:latin typeface="Tw Cen MT" panose="020B0602020104020603" pitchFamily="34" charset="0"/>
              </a:rPr>
              <a:t>Components of Population Change by Percent in Texas, 1950-2010</a:t>
            </a:r>
            <a:endParaRPr lang="en-US" sz="2800" dirty="0"/>
          </a:p>
        </p:txBody>
      </p:sp>
      <p:sp>
        <p:nvSpPr>
          <p:cNvPr id="6" name="Rectangle 5"/>
          <p:cNvSpPr/>
          <p:nvPr/>
        </p:nvSpPr>
        <p:spPr>
          <a:xfrm>
            <a:off x="76200" y="6431192"/>
            <a:ext cx="4572000" cy="215444"/>
          </a:xfrm>
          <a:prstGeom prst="rect">
            <a:avLst/>
          </a:prstGeom>
        </p:spPr>
        <p:txBody>
          <a:bodyPr>
            <a:spAutoFit/>
          </a:bodyPr>
          <a:lstStyle/>
          <a:p>
            <a:pPr marL="914400" indent="-914400"/>
            <a:r>
              <a:rPr lang="en-US" sz="800" dirty="0">
                <a:solidFill>
                  <a:schemeClr val="bg1">
                    <a:lumMod val="50000"/>
                  </a:schemeClr>
                </a:solidFill>
                <a:latin typeface="Arial" pitchFamily="34" charset="0"/>
                <a:cs typeface="Arial" pitchFamily="34" charset="0"/>
              </a:rPr>
              <a:t>Source: U.S. Census Bureau, </a:t>
            </a:r>
            <a:r>
              <a:rPr lang="en-US" sz="800" dirty="0" smtClean="0">
                <a:solidFill>
                  <a:schemeClr val="bg1">
                    <a:lumMod val="50000"/>
                  </a:schemeClr>
                </a:solidFill>
                <a:latin typeface="Arial" pitchFamily="34" charset="0"/>
                <a:cs typeface="Arial" pitchFamily="34" charset="0"/>
              </a:rPr>
              <a:t>Population </a:t>
            </a:r>
            <a:r>
              <a:rPr lang="en-US" sz="800" dirty="0">
                <a:solidFill>
                  <a:schemeClr val="bg1">
                    <a:lumMod val="50000"/>
                  </a:schemeClr>
                </a:solidFill>
                <a:latin typeface="Arial" pitchFamily="34" charset="0"/>
                <a:cs typeface="Arial" pitchFamily="34" charset="0"/>
              </a:rPr>
              <a:t>Estimates</a:t>
            </a:r>
          </a:p>
        </p:txBody>
      </p:sp>
    </p:spTree>
    <p:extLst>
      <p:ext uri="{BB962C8B-B14F-4D97-AF65-F5344CB8AC3E}">
        <p14:creationId xmlns:p14="http://schemas.microsoft.com/office/powerpoint/2010/main" val="10119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Percent of Persons  by Age Group with at a Bachelors Degree or Higher, Texas, Bexar County, and San Antonio, 2014</a:t>
            </a:r>
            <a:endParaRPr lang="en-US" sz="2000" dirty="0"/>
          </a:p>
        </p:txBody>
      </p:sp>
      <p:sp>
        <p:nvSpPr>
          <p:cNvPr id="4" name="Slide Number Placeholder 3"/>
          <p:cNvSpPr>
            <a:spLocks noGrp="1"/>
          </p:cNvSpPr>
          <p:nvPr>
            <p:ph type="sldNum" sz="quarter" idx="4"/>
          </p:nvPr>
        </p:nvSpPr>
        <p:spPr/>
        <p:txBody>
          <a:bodyPr/>
          <a:lstStyle/>
          <a:p>
            <a:fld id="{8B3852E5-8866-4F33-9228-8F4A347B1537}" type="slidenum">
              <a:rPr lang="en-US" smtClean="0"/>
              <a:pPr/>
              <a:t>30</a:t>
            </a:fld>
            <a:endParaRPr lang="en-US" dirty="0"/>
          </a:p>
        </p:txBody>
      </p:sp>
      <p:graphicFrame>
        <p:nvGraphicFramePr>
          <p:cNvPr id="8" name="Chart 7"/>
          <p:cNvGraphicFramePr/>
          <p:nvPr>
            <p:extLst>
              <p:ext uri="{D42A27DB-BD31-4B8C-83A1-F6EECF244321}">
                <p14:modId xmlns:p14="http://schemas.microsoft.com/office/powerpoint/2010/main" val="3549842818"/>
              </p:ext>
            </p:extLst>
          </p:nvPr>
        </p:nvGraphicFramePr>
        <p:xfrm>
          <a:off x="762000" y="1396999"/>
          <a:ext cx="6858000" cy="4898595"/>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2014 1-Year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2419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Percent of Hispanic Students Graduating from Bexar County High Schools by Year, 2011-2014</a:t>
            </a:r>
            <a:endParaRPr lang="en-US" sz="2400"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4096149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8B3852E5-8866-4F33-9228-8F4A347B1537}" type="slidenum">
              <a:rPr lang="en-US" smtClean="0"/>
              <a:pPr/>
              <a:t>31</a:t>
            </a:fld>
            <a:endParaRPr lang="en-US" dirty="0"/>
          </a:p>
        </p:txBody>
      </p:sp>
      <p:sp>
        <p:nvSpPr>
          <p:cNvPr id="5" name="TextBox 4"/>
          <p:cNvSpPr txBox="1"/>
          <p:nvPr/>
        </p:nvSpPr>
        <p:spPr>
          <a:xfrm>
            <a:off x="609600" y="6356352"/>
            <a:ext cx="7696200" cy="215444"/>
          </a:xfrm>
          <a:prstGeom prst="rect">
            <a:avLst/>
          </a:prstGeom>
          <a:noFill/>
        </p:spPr>
        <p:txBody>
          <a:bodyPr wrap="square" rtlCol="0">
            <a:spAutoFit/>
          </a:bodyPr>
          <a:lstStyle/>
          <a:p>
            <a:r>
              <a:rPr lang="en-US" sz="800" dirty="0" smtClean="0"/>
              <a:t>Source: Texas Education Agency</a:t>
            </a:r>
            <a:endParaRPr lang="en-US" sz="800" dirty="0"/>
          </a:p>
        </p:txBody>
      </p:sp>
    </p:spTree>
    <p:extLst>
      <p:ext uri="{BB962C8B-B14F-4D97-AF65-F5344CB8AC3E}">
        <p14:creationId xmlns:p14="http://schemas.microsoft.com/office/powerpoint/2010/main" val="3170820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8800" y="152400"/>
            <a:ext cx="6858000" cy="990600"/>
          </a:xfrm>
        </p:spPr>
        <p:txBody>
          <a:bodyPr>
            <a:noAutofit/>
          </a:bodyPr>
          <a:lstStyle/>
          <a:p>
            <a:r>
              <a:rPr lang="en-US" sz="2400" dirty="0" smtClean="0"/>
              <a:t>Percent of High School Graduates Enrolled in College the Following Fall by School District, 2002-1014</a:t>
            </a:r>
            <a:endParaRPr lang="en-US" sz="2400"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034454165"/>
              </p:ext>
            </p:extLst>
          </p:nvPr>
        </p:nvGraphicFramePr>
        <p:xfrm>
          <a:off x="457200" y="1143000"/>
          <a:ext cx="8229600" cy="53340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8B3852E5-8866-4F33-9228-8F4A347B1537}" type="slidenum">
              <a:rPr lang="en-US" smtClean="0"/>
              <a:pPr/>
              <a:t>32</a:t>
            </a:fld>
            <a:endParaRPr lang="en-US" dirty="0"/>
          </a:p>
        </p:txBody>
      </p:sp>
      <p:sp>
        <p:nvSpPr>
          <p:cNvPr id="6" name="TextBox 5"/>
          <p:cNvSpPr txBox="1"/>
          <p:nvPr/>
        </p:nvSpPr>
        <p:spPr>
          <a:xfrm>
            <a:off x="533400" y="6528333"/>
            <a:ext cx="7696200" cy="215444"/>
          </a:xfrm>
          <a:prstGeom prst="rect">
            <a:avLst/>
          </a:prstGeom>
          <a:noFill/>
        </p:spPr>
        <p:txBody>
          <a:bodyPr wrap="square" rtlCol="0">
            <a:spAutoFit/>
          </a:bodyPr>
          <a:lstStyle/>
          <a:p>
            <a:r>
              <a:rPr lang="en-US" sz="800" dirty="0" smtClean="0"/>
              <a:t>Source: Texas Higher Education Coordinating Board</a:t>
            </a:r>
            <a:endParaRPr lang="en-US" sz="800" dirty="0"/>
          </a:p>
        </p:txBody>
      </p:sp>
    </p:spTree>
    <p:extLst>
      <p:ext uri="{BB962C8B-B14F-4D97-AF65-F5344CB8AC3E}">
        <p14:creationId xmlns:p14="http://schemas.microsoft.com/office/powerpoint/2010/main" val="2831783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8800" y="152400"/>
            <a:ext cx="6858000" cy="990600"/>
          </a:xfrm>
        </p:spPr>
        <p:txBody>
          <a:bodyPr>
            <a:noAutofit/>
          </a:bodyPr>
          <a:lstStyle/>
          <a:p>
            <a:r>
              <a:rPr lang="en-US" sz="2400" dirty="0" smtClean="0"/>
              <a:t>Percent (and Linear Trend) of High School Graduates Enrolled in College the Following Fall Bexar County School Districts, 2002-1014</a:t>
            </a:r>
            <a:endParaRPr lang="en-US" sz="2400"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122526811"/>
              </p:ext>
            </p:extLst>
          </p:nvPr>
        </p:nvGraphicFramePr>
        <p:xfrm>
          <a:off x="457200" y="1143000"/>
          <a:ext cx="8229600" cy="53340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8B3852E5-8866-4F33-9228-8F4A347B1537}" type="slidenum">
              <a:rPr lang="en-US" smtClean="0"/>
              <a:pPr/>
              <a:t>33</a:t>
            </a:fld>
            <a:endParaRPr lang="en-US" dirty="0"/>
          </a:p>
        </p:txBody>
      </p:sp>
      <p:sp>
        <p:nvSpPr>
          <p:cNvPr id="6" name="TextBox 5"/>
          <p:cNvSpPr txBox="1"/>
          <p:nvPr/>
        </p:nvSpPr>
        <p:spPr>
          <a:xfrm>
            <a:off x="609600" y="6356352"/>
            <a:ext cx="7696200" cy="215444"/>
          </a:xfrm>
          <a:prstGeom prst="rect">
            <a:avLst/>
          </a:prstGeom>
          <a:noFill/>
        </p:spPr>
        <p:txBody>
          <a:bodyPr wrap="square" rtlCol="0">
            <a:spAutoFit/>
          </a:bodyPr>
          <a:lstStyle/>
          <a:p>
            <a:r>
              <a:rPr lang="en-US" sz="800" dirty="0" smtClean="0"/>
              <a:t>Source: Texas Higher Education Coordinating Board</a:t>
            </a:r>
            <a:endParaRPr lang="en-US" sz="800" dirty="0"/>
          </a:p>
        </p:txBody>
      </p:sp>
    </p:spTree>
    <p:extLst>
      <p:ext uri="{BB962C8B-B14F-4D97-AF65-F5344CB8AC3E}">
        <p14:creationId xmlns:p14="http://schemas.microsoft.com/office/powerpoint/2010/main" val="663212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B3852E5-8866-4F33-9228-8F4A347B1537}" type="slidenum">
              <a:rPr lang="en-US" smtClean="0"/>
              <a:pPr/>
              <a:t>34</a:t>
            </a:fld>
            <a:endParaRPr lang="en-US" dirty="0"/>
          </a:p>
        </p:txBody>
      </p:sp>
      <p:sp>
        <p:nvSpPr>
          <p:cNvPr id="10" name="Title 9"/>
          <p:cNvSpPr>
            <a:spLocks noGrp="1"/>
          </p:cNvSpPr>
          <p:nvPr>
            <p:ph type="title"/>
          </p:nvPr>
        </p:nvSpPr>
        <p:spPr>
          <a:xfrm>
            <a:off x="1628987" y="152400"/>
            <a:ext cx="7543800" cy="990600"/>
          </a:xfrm>
        </p:spPr>
        <p:txBody>
          <a:bodyPr>
            <a:noAutofit/>
          </a:bodyPr>
          <a:lstStyle/>
          <a:p>
            <a:r>
              <a:rPr lang="en-US" sz="2000" dirty="0"/>
              <a:t>Public High School Graduates' Six-Year Texas Public and </a:t>
            </a:r>
            <a:r>
              <a:rPr lang="en-US" sz="2000" dirty="0" smtClean="0"/>
              <a:t>Independent Higher </a:t>
            </a:r>
            <a:r>
              <a:rPr lang="en-US" sz="2000" dirty="0"/>
              <a:t>Education </a:t>
            </a:r>
            <a:r>
              <a:rPr lang="en-US" sz="2000" dirty="0" smtClean="0"/>
              <a:t>Outcomes</a:t>
            </a:r>
            <a:br>
              <a:rPr lang="en-US" sz="2000" dirty="0" smtClean="0"/>
            </a:br>
            <a:r>
              <a:rPr lang="en-US" sz="1600" dirty="0" smtClean="0"/>
              <a:t>Combined </a:t>
            </a:r>
            <a:r>
              <a:rPr lang="en-US" sz="1600" dirty="0"/>
              <a:t>Cohort Graduating High School  </a:t>
            </a:r>
            <a:r>
              <a:rPr lang="en-US" sz="1600" dirty="0" smtClean="0"/>
              <a:t>in Bexar County, Texas, AY </a:t>
            </a:r>
            <a:r>
              <a:rPr lang="en-US" sz="1600" dirty="0"/>
              <a:t>2005-2007	</a:t>
            </a:r>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1081020438"/>
              </p:ext>
            </p:extLst>
          </p:nvPr>
        </p:nvGraphicFramePr>
        <p:xfrm>
          <a:off x="609600" y="2452528"/>
          <a:ext cx="8229600" cy="2805272"/>
        </p:xfrm>
        <a:graphic>
          <a:graphicData uri="http://schemas.openxmlformats.org/drawingml/2006/table">
            <a:tbl>
              <a:tblPr>
                <a:tableStyleId>{BC89EF96-8CEA-46FF-86C4-4CE0E7609802}</a:tableStyleId>
              </a:tblPr>
              <a:tblGrid>
                <a:gridCol w="1122216"/>
                <a:gridCol w="1122216"/>
                <a:gridCol w="748146"/>
                <a:gridCol w="748146"/>
                <a:gridCol w="748146"/>
                <a:gridCol w="748146"/>
                <a:gridCol w="748146"/>
                <a:gridCol w="845402"/>
                <a:gridCol w="650890"/>
                <a:gridCol w="748146"/>
              </a:tblGrid>
              <a:tr h="1738472">
                <a:tc>
                  <a:txBody>
                    <a:bodyPr/>
                    <a:lstStyle/>
                    <a:p>
                      <a:pPr algn="ctr" fontAlgn="b"/>
                      <a:endParaRPr lang="en-US" sz="1100" b="0" i="0" u="none" strike="noStrike" dirty="0">
                        <a:solidFill>
                          <a:srgbClr val="002060"/>
                        </a:solidFill>
                        <a:effectLst/>
                        <a:latin typeface="Calibri" panose="020F0502020204030204" pitchFamily="34" charset="0"/>
                      </a:endParaRPr>
                    </a:p>
                  </a:txBody>
                  <a:tcPr marL="9525" marR="9525" marT="9525" marB="0" anchor="b"/>
                </a:tc>
                <a:tc>
                  <a:txBody>
                    <a:bodyPr/>
                    <a:lstStyle/>
                    <a:p>
                      <a:pPr algn="ctr" fontAlgn="b"/>
                      <a:r>
                        <a:rPr lang="en-US" sz="1100" u="none" strike="noStrike" dirty="0" smtClean="0">
                          <a:solidFill>
                            <a:srgbClr val="002060"/>
                          </a:solidFill>
                          <a:effectLst/>
                        </a:rPr>
                        <a:t>High School Graduates</a:t>
                      </a:r>
                      <a:endParaRPr lang="en-US" sz="1100" b="0" i="0" u="none" strike="noStrike" dirty="0">
                        <a:solidFill>
                          <a:srgbClr val="00206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solidFill>
                            <a:srgbClr val="002060"/>
                          </a:solidFill>
                          <a:effectLst/>
                        </a:rPr>
                        <a:t>% Graduates Enrolled Immediately</a:t>
                      </a:r>
                      <a:endParaRPr lang="en-US" sz="1100" b="0" i="0" u="none" strike="noStrike" dirty="0">
                        <a:solidFill>
                          <a:srgbClr val="00206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solidFill>
                            <a:srgbClr val="002060"/>
                          </a:solidFill>
                          <a:effectLst/>
                        </a:rPr>
                        <a:t>% of Graduates Earning Assoc. Degree in 6 Years</a:t>
                      </a:r>
                      <a:endParaRPr lang="en-US" sz="1100" b="0" i="0" u="none" strike="noStrike" dirty="0">
                        <a:solidFill>
                          <a:srgbClr val="00206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solidFill>
                            <a:srgbClr val="002060"/>
                          </a:solidFill>
                          <a:effectLst/>
                        </a:rPr>
                        <a:t>% of Graduates Who Earned Certificate in 6 Years</a:t>
                      </a:r>
                      <a:endParaRPr lang="en-US" sz="1100" b="0" i="0" u="none" strike="noStrike" dirty="0">
                        <a:solidFill>
                          <a:srgbClr val="00206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solidFill>
                            <a:srgbClr val="002060"/>
                          </a:solidFill>
                          <a:effectLst/>
                        </a:rPr>
                        <a:t>% of HS Grads Who Earned Bachelors in 6 Years </a:t>
                      </a:r>
                      <a:endParaRPr lang="en-US" sz="1100" b="0" i="0" u="none" strike="noStrike" dirty="0">
                        <a:solidFill>
                          <a:srgbClr val="00206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solidFill>
                            <a:srgbClr val="002060"/>
                          </a:solidFill>
                          <a:effectLst/>
                        </a:rPr>
                        <a:t>% Graduates Who Earned a Certificate, Associates, or Bachelors Degree</a:t>
                      </a:r>
                      <a:endParaRPr lang="en-US" sz="1100" b="0" i="0" u="none" strike="noStrike" dirty="0">
                        <a:solidFill>
                          <a:srgbClr val="00206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solidFill>
                            <a:srgbClr val="002060"/>
                          </a:solidFill>
                          <a:effectLst/>
                        </a:rPr>
                        <a:t>% of Graduates who Enrolled Immediately and earned a Certificate, Associates, or Bachelors Degree</a:t>
                      </a:r>
                      <a:endParaRPr lang="en-US" sz="1100" b="0" i="0" u="none" strike="noStrike" dirty="0">
                        <a:solidFill>
                          <a:srgbClr val="00206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solidFill>
                            <a:srgbClr val="002060"/>
                          </a:solidFill>
                          <a:effectLst/>
                        </a:rPr>
                        <a:t>Post HS Dropout Rate Among HS Graduates </a:t>
                      </a:r>
                      <a:endParaRPr lang="en-US" sz="1100" b="0" i="0" u="none" strike="noStrike" dirty="0">
                        <a:solidFill>
                          <a:srgbClr val="00206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solidFill>
                            <a:srgbClr val="002060"/>
                          </a:solidFill>
                          <a:effectLst/>
                        </a:rPr>
                        <a:t>Post HS Dropout Rate Among HS Graduates who  Enrolled immediately</a:t>
                      </a:r>
                      <a:endParaRPr lang="en-US" sz="1100" b="0" i="0" u="none" strike="noStrike" dirty="0">
                        <a:solidFill>
                          <a:srgbClr val="002060"/>
                        </a:solidFill>
                        <a:effectLst/>
                        <a:latin typeface="Calibri" panose="020F0502020204030204" pitchFamily="34" charset="0"/>
                      </a:endParaRPr>
                    </a:p>
                  </a:txBody>
                  <a:tcPr marL="9525" marR="9525" marT="9525" marB="0" anchor="b"/>
                </a:tc>
              </a:tr>
              <a:tr h="533400">
                <a:tc>
                  <a:txBody>
                    <a:bodyPr/>
                    <a:lstStyle/>
                    <a:p>
                      <a:pPr algn="ctr" fontAlgn="b"/>
                      <a:r>
                        <a:rPr lang="en-US" sz="1600" b="0" i="0" u="none" strike="noStrike" dirty="0" smtClean="0">
                          <a:solidFill>
                            <a:srgbClr val="002060"/>
                          </a:solidFill>
                          <a:effectLst/>
                          <a:latin typeface="Calibri" panose="020F0502020204030204" pitchFamily="34" charset="0"/>
                        </a:rPr>
                        <a:t>Texas</a:t>
                      </a:r>
                    </a:p>
                  </a:txBody>
                  <a:tcPr marL="9525" marR="9525" marT="9525" marB="0" anchor="b"/>
                </a:tc>
                <a:tc>
                  <a:txBody>
                    <a:bodyPr/>
                    <a:lstStyle/>
                    <a:p>
                      <a:pPr algn="ctr" fontAlgn="b"/>
                      <a:r>
                        <a:rPr lang="en-US" sz="1600" b="0" i="0" u="none" strike="noStrike" dirty="0" smtClean="0">
                          <a:solidFill>
                            <a:srgbClr val="002060"/>
                          </a:solidFill>
                          <a:effectLst/>
                          <a:latin typeface="Calibri" panose="020F0502020204030204" pitchFamily="34" charset="0"/>
                        </a:rPr>
                        <a:t> 1,441,036 </a:t>
                      </a:r>
                    </a:p>
                  </a:txBody>
                  <a:tcPr marL="9525" marR="9525" marT="9525" marB="0" anchor="b"/>
                </a:tc>
                <a:tc>
                  <a:txBody>
                    <a:bodyPr/>
                    <a:lstStyle/>
                    <a:p>
                      <a:pPr algn="r" fontAlgn="b"/>
                      <a:r>
                        <a:rPr lang="en-US" sz="1600" b="0" i="0" u="none" strike="noStrike" dirty="0" smtClean="0">
                          <a:solidFill>
                            <a:srgbClr val="002060"/>
                          </a:solidFill>
                          <a:effectLst/>
                          <a:latin typeface="Calibri" panose="020F0502020204030204" pitchFamily="34" charset="0"/>
                        </a:rPr>
                        <a:t>56%</a:t>
                      </a:r>
                      <a:endParaRPr lang="en-US" sz="1600" b="0" i="0" u="none" strike="noStrike" dirty="0">
                        <a:solidFill>
                          <a:srgbClr val="002060"/>
                        </a:solidFill>
                        <a:effectLst/>
                        <a:latin typeface="Calibri" panose="020F0502020204030204" pitchFamily="34" charset="0"/>
                      </a:endParaRPr>
                    </a:p>
                  </a:txBody>
                  <a:tcPr marL="9525" marR="9525" marT="9525" marB="0" anchor="b"/>
                </a:tc>
                <a:tc>
                  <a:txBody>
                    <a:bodyPr/>
                    <a:lstStyle/>
                    <a:p>
                      <a:pPr algn="r" fontAlgn="b"/>
                      <a:r>
                        <a:rPr lang="en-US" sz="1600" b="0" i="0" u="none" strike="noStrike" dirty="0" smtClean="0">
                          <a:solidFill>
                            <a:srgbClr val="002060"/>
                          </a:solidFill>
                          <a:effectLst/>
                          <a:latin typeface="Calibri" panose="020F0502020204030204" pitchFamily="34" charset="0"/>
                        </a:rPr>
                        <a:t>4%</a:t>
                      </a:r>
                      <a:endParaRPr lang="en-US" sz="1600" b="0" i="0" u="none" strike="noStrike" dirty="0">
                        <a:solidFill>
                          <a:srgbClr val="002060"/>
                        </a:solidFill>
                        <a:effectLst/>
                        <a:latin typeface="Calibri" panose="020F0502020204030204" pitchFamily="34" charset="0"/>
                      </a:endParaRPr>
                    </a:p>
                  </a:txBody>
                  <a:tcPr marL="9525" marR="9525" marT="9525" marB="0" anchor="b"/>
                </a:tc>
                <a:tc>
                  <a:txBody>
                    <a:bodyPr/>
                    <a:lstStyle/>
                    <a:p>
                      <a:pPr algn="r" fontAlgn="b"/>
                      <a:r>
                        <a:rPr lang="en-US" sz="1600" b="0" i="0" u="none" strike="noStrike" dirty="0" smtClean="0">
                          <a:solidFill>
                            <a:srgbClr val="002060"/>
                          </a:solidFill>
                          <a:effectLst/>
                          <a:latin typeface="Calibri" panose="020F0502020204030204" pitchFamily="34" charset="0"/>
                        </a:rPr>
                        <a:t>2%</a:t>
                      </a:r>
                      <a:endParaRPr lang="en-US" sz="1600" b="0" i="0" u="none" strike="noStrike" dirty="0">
                        <a:solidFill>
                          <a:srgbClr val="002060"/>
                        </a:solidFill>
                        <a:effectLst/>
                        <a:latin typeface="Calibri" panose="020F0502020204030204" pitchFamily="34" charset="0"/>
                      </a:endParaRPr>
                    </a:p>
                  </a:txBody>
                  <a:tcPr marL="9525" marR="9525" marT="9525" marB="0" anchor="b"/>
                </a:tc>
                <a:tc>
                  <a:txBody>
                    <a:bodyPr/>
                    <a:lstStyle/>
                    <a:p>
                      <a:pPr algn="r" fontAlgn="b"/>
                      <a:r>
                        <a:rPr lang="en-US" sz="1600" b="0" i="0" u="none" strike="noStrike" dirty="0" smtClean="0">
                          <a:solidFill>
                            <a:srgbClr val="002060"/>
                          </a:solidFill>
                          <a:effectLst/>
                          <a:latin typeface="Calibri" panose="020F0502020204030204" pitchFamily="34" charset="0"/>
                        </a:rPr>
                        <a:t>20%</a:t>
                      </a:r>
                      <a:endParaRPr lang="en-US" sz="1600" b="0" i="0" u="none" strike="noStrike" dirty="0">
                        <a:solidFill>
                          <a:srgbClr val="002060"/>
                        </a:solidFill>
                        <a:effectLst/>
                        <a:latin typeface="Calibri" panose="020F0502020204030204" pitchFamily="34" charset="0"/>
                      </a:endParaRPr>
                    </a:p>
                  </a:txBody>
                  <a:tcPr marL="9525" marR="9525" marT="9525" marB="0" anchor="b"/>
                </a:tc>
                <a:tc>
                  <a:txBody>
                    <a:bodyPr/>
                    <a:lstStyle/>
                    <a:p>
                      <a:pPr algn="r" fontAlgn="b"/>
                      <a:r>
                        <a:rPr lang="en-US" sz="1600" b="0" i="0" u="none" strike="noStrike" dirty="0" smtClean="0">
                          <a:solidFill>
                            <a:srgbClr val="002060"/>
                          </a:solidFill>
                          <a:effectLst/>
                          <a:latin typeface="Calibri" panose="020F0502020204030204" pitchFamily="34" charset="0"/>
                        </a:rPr>
                        <a:t>26%</a:t>
                      </a:r>
                      <a:endParaRPr lang="en-US" sz="1600" b="0" i="0" u="none" strike="noStrike" dirty="0">
                        <a:solidFill>
                          <a:srgbClr val="002060"/>
                        </a:solidFill>
                        <a:effectLst/>
                        <a:latin typeface="Calibri" panose="020F0502020204030204" pitchFamily="34" charset="0"/>
                      </a:endParaRPr>
                    </a:p>
                  </a:txBody>
                  <a:tcPr marL="9525" marR="9525" marT="9525" marB="0" anchor="b"/>
                </a:tc>
                <a:tc>
                  <a:txBody>
                    <a:bodyPr/>
                    <a:lstStyle/>
                    <a:p>
                      <a:pPr algn="r" fontAlgn="b"/>
                      <a:r>
                        <a:rPr lang="en-US" sz="1600" b="0" i="0" u="none" strike="noStrike" dirty="0" smtClean="0">
                          <a:solidFill>
                            <a:srgbClr val="002060"/>
                          </a:solidFill>
                          <a:effectLst/>
                          <a:latin typeface="Calibri" panose="020F0502020204030204" pitchFamily="34" charset="0"/>
                        </a:rPr>
                        <a:t>47%</a:t>
                      </a:r>
                      <a:endParaRPr lang="en-US" sz="1600" b="0" i="0" u="none" strike="noStrike" dirty="0">
                        <a:solidFill>
                          <a:srgbClr val="002060"/>
                        </a:solidFill>
                        <a:effectLst/>
                        <a:latin typeface="Calibri" panose="020F0502020204030204" pitchFamily="34" charset="0"/>
                      </a:endParaRPr>
                    </a:p>
                  </a:txBody>
                  <a:tcPr marL="9525" marR="9525" marT="9525" marB="0" anchor="b"/>
                </a:tc>
                <a:tc>
                  <a:txBody>
                    <a:bodyPr/>
                    <a:lstStyle/>
                    <a:p>
                      <a:pPr algn="r" fontAlgn="b"/>
                      <a:r>
                        <a:rPr lang="en-US" sz="1600" b="0" i="0" u="none" strike="noStrike" dirty="0" smtClean="0">
                          <a:solidFill>
                            <a:srgbClr val="002060"/>
                          </a:solidFill>
                          <a:effectLst/>
                          <a:latin typeface="Calibri" panose="020F0502020204030204" pitchFamily="34" charset="0"/>
                        </a:rPr>
                        <a:t>74%</a:t>
                      </a:r>
                      <a:endParaRPr lang="en-US" sz="1600" b="0" i="0" u="none" strike="noStrike" dirty="0">
                        <a:solidFill>
                          <a:srgbClr val="002060"/>
                        </a:solidFill>
                        <a:effectLst/>
                        <a:latin typeface="Calibri" panose="020F0502020204030204" pitchFamily="34" charset="0"/>
                      </a:endParaRPr>
                    </a:p>
                  </a:txBody>
                  <a:tcPr marL="9525" marR="9525" marT="9525" marB="0" anchor="b"/>
                </a:tc>
                <a:tc>
                  <a:txBody>
                    <a:bodyPr/>
                    <a:lstStyle/>
                    <a:p>
                      <a:pPr algn="r" fontAlgn="b"/>
                      <a:r>
                        <a:rPr lang="en-US" sz="1600" b="0" i="0" u="none" strike="noStrike" smtClean="0">
                          <a:solidFill>
                            <a:srgbClr val="002060"/>
                          </a:solidFill>
                          <a:effectLst/>
                          <a:latin typeface="Calibri" panose="020F0502020204030204" pitchFamily="34" charset="0"/>
                        </a:rPr>
                        <a:t>53%</a:t>
                      </a:r>
                      <a:endParaRPr lang="en-US" sz="1600" b="0" i="0" u="none" strike="noStrike" dirty="0">
                        <a:solidFill>
                          <a:srgbClr val="002060"/>
                        </a:solidFill>
                        <a:effectLst/>
                        <a:latin typeface="Calibri" panose="020F0502020204030204" pitchFamily="34" charset="0"/>
                      </a:endParaRPr>
                    </a:p>
                  </a:txBody>
                  <a:tcPr marL="9525" marR="9525" marT="9525" marB="0" anchor="b"/>
                </a:tc>
              </a:tr>
              <a:tr h="533400">
                <a:tc>
                  <a:txBody>
                    <a:bodyPr/>
                    <a:lstStyle/>
                    <a:p>
                      <a:pPr algn="ctr" fontAlgn="b"/>
                      <a:r>
                        <a:rPr lang="en-US" sz="1600" b="0" i="0" u="none" strike="noStrike" dirty="0" smtClean="0">
                          <a:solidFill>
                            <a:srgbClr val="002060"/>
                          </a:solidFill>
                          <a:effectLst/>
                          <a:latin typeface="Calibri" panose="020F0502020204030204" pitchFamily="34" charset="0"/>
                        </a:rPr>
                        <a:t>Bexar County ISDs</a:t>
                      </a:r>
                      <a:endParaRPr lang="en-US" sz="1600" b="0" i="0" u="none" strike="noStrike" dirty="0">
                        <a:solidFill>
                          <a:srgbClr val="00206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solidFill>
                            <a:srgbClr val="002060"/>
                          </a:solidFill>
                          <a:effectLst/>
                        </a:rPr>
                        <a:t>              </a:t>
                      </a:r>
                      <a:r>
                        <a:rPr lang="en-US" sz="1600" u="none" strike="noStrike" dirty="0" smtClean="0">
                          <a:solidFill>
                            <a:srgbClr val="002060"/>
                          </a:solidFill>
                          <a:effectLst/>
                        </a:rPr>
                        <a:t>45,401 </a:t>
                      </a:r>
                      <a:endParaRPr lang="en-US" sz="1600" b="0" i="0" u="none" strike="noStrike" dirty="0">
                        <a:solidFill>
                          <a:srgbClr val="002060"/>
                        </a:solidFill>
                        <a:effectLst/>
                        <a:latin typeface="Calibri" panose="020F0502020204030204" pitchFamily="34" charset="0"/>
                      </a:endParaRPr>
                    </a:p>
                  </a:txBody>
                  <a:tcPr marL="9525" marR="9525" marT="9525" marB="0" anchor="b"/>
                </a:tc>
                <a:tc>
                  <a:txBody>
                    <a:bodyPr/>
                    <a:lstStyle/>
                    <a:p>
                      <a:pPr algn="r" fontAlgn="b"/>
                      <a:r>
                        <a:rPr lang="en-US" sz="1600" b="0" i="0" u="none" strike="noStrike" dirty="0" smtClean="0">
                          <a:solidFill>
                            <a:srgbClr val="1B1E7A"/>
                          </a:solidFill>
                          <a:effectLst/>
                          <a:latin typeface="Calibri" panose="020F0502020204030204" pitchFamily="34" charset="0"/>
                        </a:rPr>
                        <a:t>59%</a:t>
                      </a:r>
                      <a:endParaRPr lang="en-US" sz="1600" b="0" i="0" u="none" strike="noStrike" dirty="0">
                        <a:solidFill>
                          <a:srgbClr val="1B1E7A"/>
                        </a:solidFill>
                        <a:effectLst/>
                        <a:latin typeface="Calibri" panose="020F0502020204030204" pitchFamily="34" charset="0"/>
                      </a:endParaRPr>
                    </a:p>
                  </a:txBody>
                  <a:tcPr marL="9525" marR="9525" marT="9525" marB="0" anchor="b"/>
                </a:tc>
                <a:tc>
                  <a:txBody>
                    <a:bodyPr/>
                    <a:lstStyle/>
                    <a:p>
                      <a:pPr algn="r" fontAlgn="b"/>
                      <a:r>
                        <a:rPr lang="en-US" sz="1600" b="0" i="0" u="none" strike="noStrike" dirty="0" smtClean="0">
                          <a:solidFill>
                            <a:srgbClr val="1B1E7A"/>
                          </a:solidFill>
                          <a:effectLst/>
                          <a:latin typeface="Calibri" panose="020F0502020204030204" pitchFamily="34" charset="0"/>
                        </a:rPr>
                        <a:t>4%</a:t>
                      </a:r>
                      <a:endParaRPr lang="en-US" sz="1600" b="0" i="0" u="none" strike="noStrike" dirty="0">
                        <a:solidFill>
                          <a:srgbClr val="1B1E7A"/>
                        </a:solidFill>
                        <a:effectLst/>
                        <a:latin typeface="Calibri" panose="020F0502020204030204" pitchFamily="34" charset="0"/>
                      </a:endParaRPr>
                    </a:p>
                  </a:txBody>
                  <a:tcPr marL="9525" marR="9525" marT="9525" marB="0" anchor="b"/>
                </a:tc>
                <a:tc>
                  <a:txBody>
                    <a:bodyPr/>
                    <a:lstStyle/>
                    <a:p>
                      <a:pPr algn="r" fontAlgn="b"/>
                      <a:r>
                        <a:rPr lang="en-US" sz="1600" b="0" i="0" u="none" strike="noStrike" dirty="0" smtClean="0">
                          <a:solidFill>
                            <a:srgbClr val="1B1E7A"/>
                          </a:solidFill>
                          <a:effectLst/>
                          <a:latin typeface="Calibri" panose="020F0502020204030204" pitchFamily="34" charset="0"/>
                        </a:rPr>
                        <a:t>1%</a:t>
                      </a:r>
                      <a:endParaRPr lang="en-US" sz="1600" b="0" i="0" u="none" strike="noStrike" dirty="0">
                        <a:solidFill>
                          <a:srgbClr val="1B1E7A"/>
                        </a:solidFill>
                        <a:effectLst/>
                        <a:latin typeface="Calibri" panose="020F0502020204030204" pitchFamily="34" charset="0"/>
                      </a:endParaRPr>
                    </a:p>
                  </a:txBody>
                  <a:tcPr marL="9525" marR="9525" marT="9525" marB="0" anchor="b"/>
                </a:tc>
                <a:tc>
                  <a:txBody>
                    <a:bodyPr/>
                    <a:lstStyle/>
                    <a:p>
                      <a:pPr algn="r" fontAlgn="b"/>
                      <a:r>
                        <a:rPr lang="en-US" sz="1600" b="0" i="0" u="none" strike="noStrike" dirty="0" smtClean="0">
                          <a:solidFill>
                            <a:srgbClr val="1B1E7A"/>
                          </a:solidFill>
                          <a:effectLst/>
                          <a:latin typeface="Calibri" panose="020F0502020204030204" pitchFamily="34" charset="0"/>
                        </a:rPr>
                        <a:t>19%</a:t>
                      </a:r>
                      <a:endParaRPr lang="en-US" sz="1600" b="0" i="0" u="none" strike="noStrike" dirty="0">
                        <a:solidFill>
                          <a:srgbClr val="1B1E7A"/>
                        </a:solidFill>
                        <a:effectLst/>
                        <a:latin typeface="Calibri" panose="020F0502020204030204" pitchFamily="34" charset="0"/>
                      </a:endParaRPr>
                    </a:p>
                  </a:txBody>
                  <a:tcPr marL="9525" marR="9525" marT="9525" marB="0" anchor="b"/>
                </a:tc>
                <a:tc>
                  <a:txBody>
                    <a:bodyPr/>
                    <a:lstStyle/>
                    <a:p>
                      <a:pPr algn="r" fontAlgn="b"/>
                      <a:r>
                        <a:rPr lang="en-US" sz="1600" b="0" i="0" u="none" strike="noStrike" dirty="0" smtClean="0">
                          <a:solidFill>
                            <a:srgbClr val="1B1E7A"/>
                          </a:solidFill>
                          <a:effectLst/>
                          <a:latin typeface="Calibri" panose="020F0502020204030204" pitchFamily="34" charset="0"/>
                        </a:rPr>
                        <a:t>24%</a:t>
                      </a:r>
                      <a:endParaRPr lang="en-US" sz="1600" b="0" i="0" u="none" strike="noStrike" dirty="0">
                        <a:solidFill>
                          <a:srgbClr val="1B1E7A"/>
                        </a:solidFill>
                        <a:effectLst/>
                        <a:latin typeface="Calibri" panose="020F0502020204030204" pitchFamily="34" charset="0"/>
                      </a:endParaRPr>
                    </a:p>
                  </a:txBody>
                  <a:tcPr marL="9525" marR="9525" marT="9525" marB="0" anchor="b"/>
                </a:tc>
                <a:tc>
                  <a:txBody>
                    <a:bodyPr/>
                    <a:lstStyle/>
                    <a:p>
                      <a:pPr algn="r" fontAlgn="b"/>
                      <a:r>
                        <a:rPr lang="en-US" sz="1600" b="0" i="0" u="none" strike="noStrike" dirty="0" smtClean="0">
                          <a:solidFill>
                            <a:srgbClr val="1B1E7A"/>
                          </a:solidFill>
                          <a:effectLst/>
                          <a:latin typeface="Calibri" panose="020F0502020204030204" pitchFamily="34" charset="0"/>
                        </a:rPr>
                        <a:t>41%</a:t>
                      </a:r>
                      <a:endParaRPr lang="en-US" sz="1600" b="0" i="0" u="none" strike="noStrike" dirty="0">
                        <a:solidFill>
                          <a:srgbClr val="1B1E7A"/>
                        </a:solidFill>
                        <a:effectLst/>
                        <a:latin typeface="Calibri" panose="020F0502020204030204" pitchFamily="34" charset="0"/>
                      </a:endParaRPr>
                    </a:p>
                  </a:txBody>
                  <a:tcPr marL="9525" marR="9525" marT="9525" marB="0" anchor="b"/>
                </a:tc>
                <a:tc>
                  <a:txBody>
                    <a:bodyPr/>
                    <a:lstStyle/>
                    <a:p>
                      <a:pPr algn="r" fontAlgn="b"/>
                      <a:r>
                        <a:rPr lang="en-US" sz="1600" b="0" i="0" u="none" strike="noStrike" dirty="0" smtClean="0">
                          <a:solidFill>
                            <a:srgbClr val="1B1E7A"/>
                          </a:solidFill>
                          <a:effectLst/>
                          <a:latin typeface="Calibri" panose="020F0502020204030204" pitchFamily="34" charset="0"/>
                        </a:rPr>
                        <a:t>76%</a:t>
                      </a:r>
                      <a:endParaRPr lang="en-US" sz="1600" b="0" i="0" u="none" strike="noStrike" dirty="0">
                        <a:solidFill>
                          <a:srgbClr val="1B1E7A"/>
                        </a:solidFill>
                        <a:effectLst/>
                        <a:latin typeface="Calibri" panose="020F0502020204030204" pitchFamily="34" charset="0"/>
                      </a:endParaRPr>
                    </a:p>
                  </a:txBody>
                  <a:tcPr marL="9525" marR="9525" marT="9525" marB="0" anchor="b"/>
                </a:tc>
                <a:tc>
                  <a:txBody>
                    <a:bodyPr/>
                    <a:lstStyle/>
                    <a:p>
                      <a:pPr algn="r" fontAlgn="b"/>
                      <a:r>
                        <a:rPr lang="en-US" sz="1600" b="0" i="0" u="none" strike="noStrike" dirty="0" smtClean="0">
                          <a:solidFill>
                            <a:srgbClr val="1B1E7A"/>
                          </a:solidFill>
                          <a:effectLst/>
                          <a:latin typeface="Calibri" panose="020F0502020204030204" pitchFamily="34" charset="0"/>
                        </a:rPr>
                        <a:t>59%</a:t>
                      </a:r>
                      <a:endParaRPr lang="en-US" sz="1600" b="0" i="0" u="none" strike="noStrike" dirty="0">
                        <a:solidFill>
                          <a:srgbClr val="1B1E7A"/>
                        </a:solidFill>
                        <a:effectLst/>
                        <a:latin typeface="Calibri" panose="020F0502020204030204" pitchFamily="34" charset="0"/>
                      </a:endParaRPr>
                    </a:p>
                  </a:txBody>
                  <a:tcPr marL="9525" marR="9525" marT="9525" marB="0" anchor="b"/>
                </a:tc>
              </a:tr>
            </a:tbl>
          </a:graphicData>
        </a:graphic>
      </p:graphicFrame>
      <p:sp>
        <p:nvSpPr>
          <p:cNvPr id="2" name="TextBox 1"/>
          <p:cNvSpPr txBox="1"/>
          <p:nvPr/>
        </p:nvSpPr>
        <p:spPr>
          <a:xfrm>
            <a:off x="609600" y="6356352"/>
            <a:ext cx="7696200" cy="215444"/>
          </a:xfrm>
          <a:prstGeom prst="rect">
            <a:avLst/>
          </a:prstGeom>
          <a:noFill/>
        </p:spPr>
        <p:txBody>
          <a:bodyPr wrap="square" rtlCol="0">
            <a:spAutoFit/>
          </a:bodyPr>
          <a:lstStyle/>
          <a:p>
            <a:r>
              <a:rPr lang="en-US" sz="800" dirty="0" smtClean="0"/>
              <a:t>Source: Texas Higher Education Coordinating Board</a:t>
            </a:r>
            <a:endParaRPr lang="en-US" sz="800" dirty="0"/>
          </a:p>
        </p:txBody>
      </p:sp>
    </p:spTree>
    <p:extLst>
      <p:ext uri="{BB962C8B-B14F-4D97-AF65-F5344CB8AC3E}">
        <p14:creationId xmlns:p14="http://schemas.microsoft.com/office/powerpoint/2010/main" val="2820154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00200" y="152400"/>
            <a:ext cx="6858000" cy="990600"/>
          </a:xfrm>
        </p:spPr>
        <p:txBody>
          <a:bodyPr/>
          <a:lstStyle/>
          <a:p>
            <a:r>
              <a:rPr lang="en-US" dirty="0" smtClean="0"/>
              <a:t>Contact </a:t>
            </a:r>
            <a:endParaRPr lang="en-US" dirty="0"/>
          </a:p>
        </p:txBody>
      </p:sp>
      <p:sp>
        <p:nvSpPr>
          <p:cNvPr id="2" name="Footer Placeholder 1"/>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4"/>
          </p:nvPr>
        </p:nvSpPr>
        <p:spPr/>
        <p:txBody>
          <a:bodyPr/>
          <a:lstStyle/>
          <a:p>
            <a:fld id="{2BC1FA3B-F0C1-4F58-90BE-DCC7501F4B28}" type="slidenum">
              <a:rPr lang="en-US" smtClean="0"/>
              <a:pPr/>
              <a:t>35</a:t>
            </a:fld>
            <a:endParaRPr lang="en-US" dirty="0"/>
          </a:p>
        </p:txBody>
      </p:sp>
      <p:sp>
        <p:nvSpPr>
          <p:cNvPr id="36867" name="Content Placeholder 2"/>
          <p:cNvSpPr>
            <a:spLocks noGrp="1"/>
          </p:cNvSpPr>
          <p:nvPr>
            <p:ph idx="4294967295"/>
          </p:nvPr>
        </p:nvSpPr>
        <p:spPr>
          <a:xfrm>
            <a:off x="533400" y="2101796"/>
            <a:ext cx="82296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a:buNone/>
            </a:pPr>
            <a:r>
              <a:rPr lang="en-US" dirty="0" smtClean="0"/>
              <a:t>Office: (210) 458-6530</a:t>
            </a:r>
          </a:p>
          <a:p>
            <a:pPr lvl="1" eaLnBrk="1" hangingPunct="1">
              <a:buNone/>
            </a:pPr>
            <a:r>
              <a:rPr lang="en-US" dirty="0" smtClean="0"/>
              <a:t>Email: </a:t>
            </a:r>
            <a:r>
              <a:rPr lang="en-US" dirty="0" smtClean="0">
                <a:hlinkClick r:id="rId3"/>
              </a:rPr>
              <a:t>Lloyd.Potter@UTSA.edu</a:t>
            </a:r>
            <a:endParaRPr lang="en-US" dirty="0" smtClean="0"/>
          </a:p>
          <a:p>
            <a:pPr lvl="1">
              <a:buNone/>
            </a:pPr>
            <a:r>
              <a:rPr lang="en-US" dirty="0" smtClean="0"/>
              <a:t>Internet: </a:t>
            </a:r>
            <a:r>
              <a:rPr lang="en-US" dirty="0" smtClean="0">
                <a:hlinkClick r:id="rId4"/>
              </a:rPr>
              <a:t>http://osd.texas.gov</a:t>
            </a:r>
            <a:r>
              <a:rPr lang="en-US" dirty="0" smtClean="0"/>
              <a:t> </a:t>
            </a:r>
          </a:p>
          <a:p>
            <a:pPr lvl="1">
              <a:buNone/>
            </a:pPr>
            <a:r>
              <a:rPr lang="en-US" dirty="0" smtClean="0"/>
              <a:t>Twitter: @</a:t>
            </a:r>
            <a:r>
              <a:rPr lang="en-US" dirty="0" err="1" smtClean="0"/>
              <a:t>TexasDemography</a:t>
            </a:r>
            <a:endParaRPr lang="en-US" dirty="0" smtClean="0"/>
          </a:p>
          <a:p>
            <a:pPr lvl="1">
              <a:buNone/>
            </a:pPr>
            <a:endParaRPr lang="en-US" dirty="0" smtClean="0"/>
          </a:p>
          <a:p>
            <a:pPr lvl="1">
              <a:buNone/>
            </a:pPr>
            <a:endParaRPr lang="en-US" dirty="0" smtClean="0"/>
          </a:p>
          <a:p>
            <a:pPr eaLnBrk="1" hangingPunct="1">
              <a:buNone/>
            </a:pPr>
            <a:endParaRPr lang="en-US" dirty="0" smtClean="0"/>
          </a:p>
        </p:txBody>
      </p:sp>
      <p:sp>
        <p:nvSpPr>
          <p:cNvPr id="5" name="Slide Number Placeholder 3"/>
          <p:cNvSpPr txBox="1">
            <a:spLocks/>
          </p:cNvSpPr>
          <p:nvPr/>
        </p:nvSpPr>
        <p:spPr>
          <a:xfrm>
            <a:off x="8763000" y="6629400"/>
            <a:ext cx="381000" cy="228600"/>
          </a:xfrm>
          <a:prstGeom prst="rect">
            <a:avLst/>
          </a:prstGeom>
        </p:spPr>
        <p:txBody>
          <a:bodyPr anchor="ct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9" name="Rectangle 8"/>
          <p:cNvSpPr/>
          <p:nvPr/>
        </p:nvSpPr>
        <p:spPr>
          <a:xfrm>
            <a:off x="1524000" y="2209800"/>
            <a:ext cx="4946675" cy="769441"/>
          </a:xfrm>
          <a:prstGeom prst="rect">
            <a:avLst/>
          </a:prstGeom>
        </p:spPr>
        <p:txBody>
          <a:bodyPr wrap="none">
            <a:spAutoFit/>
          </a:bodyPr>
          <a:lstStyle/>
          <a:p>
            <a:pPr eaLnBrk="1" hangingPunct="1">
              <a:buNone/>
            </a:pPr>
            <a:r>
              <a:rPr lang="en-US" sz="4400" dirty="0" smtClean="0">
                <a:solidFill>
                  <a:srgbClr val="1B1E7A"/>
                </a:solidFill>
                <a:latin typeface="+mj-lt"/>
              </a:rPr>
              <a:t>Lloyd B. Potter, Ph.D.</a:t>
            </a:r>
          </a:p>
        </p:txBody>
      </p:sp>
    </p:spTree>
    <p:extLst>
      <p:ext uri="{BB962C8B-B14F-4D97-AF65-F5344CB8AC3E}">
        <p14:creationId xmlns:p14="http://schemas.microsoft.com/office/powerpoint/2010/main" val="31449014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30" t="18520" r="7198" b="28233"/>
          <a:stretch/>
        </p:blipFill>
        <p:spPr>
          <a:xfrm>
            <a:off x="1447800" y="1143000"/>
            <a:ext cx="6840815" cy="5425473"/>
          </a:xfrm>
          <a:prstGeom prst="rect">
            <a:avLst/>
          </a:prstGeom>
        </p:spPr>
      </p:pic>
      <p:sp>
        <p:nvSpPr>
          <p:cNvPr id="2" name="Title 1"/>
          <p:cNvSpPr>
            <a:spLocks noGrp="1"/>
          </p:cNvSpPr>
          <p:nvPr>
            <p:ph type="title"/>
          </p:nvPr>
        </p:nvSpPr>
        <p:spPr>
          <a:xfrm>
            <a:off x="1567097" y="152400"/>
            <a:ext cx="6858000" cy="990600"/>
          </a:xfrm>
        </p:spPr>
        <p:txBody>
          <a:bodyPr>
            <a:noAutofit/>
          </a:bodyPr>
          <a:lstStyle/>
          <a:p>
            <a:r>
              <a:rPr lang="en-US" sz="2800" dirty="0" smtClean="0"/>
              <a:t>Total Estimated Population by County, Texas, 2014</a:t>
            </a:r>
            <a:endParaRPr lang="en-US" sz="2800" dirty="0"/>
          </a:p>
        </p:txBody>
      </p:sp>
      <p:sp>
        <p:nvSpPr>
          <p:cNvPr id="15" name="TextBox 14"/>
          <p:cNvSpPr txBox="1"/>
          <p:nvPr/>
        </p:nvSpPr>
        <p:spPr>
          <a:xfrm>
            <a:off x="2" y="6510040"/>
            <a:ext cx="3943708"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2014 Vintage Population Estimates</a:t>
            </a:r>
            <a:endParaRPr lang="en-US" sz="1000" dirty="0">
              <a:solidFill>
                <a:schemeClr val="tx1">
                  <a:lumMod val="50000"/>
                  <a:lumOff val="50000"/>
                </a:schemeClr>
              </a:solidFill>
            </a:endParaRPr>
          </a:p>
        </p:txBody>
      </p:sp>
      <p:sp>
        <p:nvSpPr>
          <p:cNvPr id="5" name="Isosceles Triangle 4"/>
          <p:cNvSpPr/>
          <p:nvPr/>
        </p:nvSpPr>
        <p:spPr>
          <a:xfrm rot="21366823">
            <a:off x="5398490" y="2901586"/>
            <a:ext cx="1782924" cy="1752600"/>
          </a:xfrm>
          <a:prstGeom prst="triangle">
            <a:avLst/>
          </a:prstGeom>
          <a:noFill/>
          <a:ln w="38100">
            <a:solidFill>
              <a:schemeClr val="accent2">
                <a:lumMod val="60000"/>
                <a:lumOff val="40000"/>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5162774" y="2362200"/>
            <a:ext cx="1020216" cy="3295291"/>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4"/>
          <a:srcRect t="27919"/>
          <a:stretch/>
        </p:blipFill>
        <p:spPr>
          <a:xfrm>
            <a:off x="533400" y="1605294"/>
            <a:ext cx="2123934" cy="1263286"/>
          </a:xfrm>
          <a:prstGeom prst="rect">
            <a:avLst/>
          </a:prstGeom>
        </p:spPr>
      </p:pic>
    </p:spTree>
    <p:extLst>
      <p:ext uri="{BB962C8B-B14F-4D97-AF65-F5344CB8AC3E}">
        <p14:creationId xmlns:p14="http://schemas.microsoft.com/office/powerpoint/2010/main" val="191255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853"/>
            <a:ext cx="7539616" cy="990600"/>
          </a:xfrm>
        </p:spPr>
        <p:txBody>
          <a:bodyPr>
            <a:noAutofit/>
          </a:bodyPr>
          <a:lstStyle/>
          <a:p>
            <a:r>
              <a:rPr lang="en-US" sz="2800" dirty="0" smtClean="0"/>
              <a:t>Estimated Population Change, Texas Counties, 2010 to 2014</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5</a:t>
            </a:fld>
            <a:endParaRPr lang="en-US" dirty="0"/>
          </a:p>
        </p:txBody>
      </p:sp>
      <p:sp>
        <p:nvSpPr>
          <p:cNvPr id="15" name="TextBox 14"/>
          <p:cNvSpPr txBox="1"/>
          <p:nvPr/>
        </p:nvSpPr>
        <p:spPr>
          <a:xfrm>
            <a:off x="3" y="6501769"/>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2014 Vintage. </a:t>
            </a:r>
            <a:endParaRPr lang="en-US" sz="900" dirty="0">
              <a:solidFill>
                <a:schemeClr val="tx1">
                  <a:lumMod val="50000"/>
                  <a:lumOff val="50000"/>
                </a:schemeClr>
              </a:solidFill>
            </a:endParaRPr>
          </a:p>
        </p:txBody>
      </p:sp>
      <p:sp>
        <p:nvSpPr>
          <p:cNvPr id="3" name="TextBox 2"/>
          <p:cNvSpPr txBox="1"/>
          <p:nvPr/>
        </p:nvSpPr>
        <p:spPr>
          <a:xfrm>
            <a:off x="5649246" y="1447800"/>
            <a:ext cx="1981200" cy="830997"/>
          </a:xfrm>
          <a:prstGeom prst="rect">
            <a:avLst/>
          </a:prstGeom>
          <a:noFill/>
        </p:spPr>
        <p:txBody>
          <a:bodyPr wrap="square" rtlCol="0">
            <a:spAutoFit/>
          </a:bodyPr>
          <a:lstStyle/>
          <a:p>
            <a:r>
              <a:rPr lang="en-US" sz="1600" dirty="0" smtClean="0">
                <a:solidFill>
                  <a:srgbClr val="191C6F"/>
                </a:solidFill>
              </a:rPr>
              <a:t>102 counties lost population over the four year period.</a:t>
            </a:r>
            <a:endParaRPr lang="en-US" sz="1600" dirty="0">
              <a:solidFill>
                <a:srgbClr val="191C6F"/>
              </a:solidFill>
            </a:endParaRPr>
          </a:p>
        </p:txBody>
      </p:sp>
      <p:pic>
        <p:nvPicPr>
          <p:cNvPr id="5" name="Picture 4"/>
          <p:cNvPicPr>
            <a:picLocks noChangeAspect="1"/>
          </p:cNvPicPr>
          <p:nvPr/>
        </p:nvPicPr>
        <p:blipFill rotWithShape="1">
          <a:blip r:embed="rId3"/>
          <a:srcRect l="1443" t="17246" r="7485" b="27383"/>
          <a:stretch/>
        </p:blipFill>
        <p:spPr>
          <a:xfrm>
            <a:off x="1709616" y="1066800"/>
            <a:ext cx="6839263" cy="5715001"/>
          </a:xfrm>
          <a:prstGeom prst="rect">
            <a:avLst/>
          </a:prstGeom>
        </p:spPr>
      </p:pic>
      <p:pic>
        <p:nvPicPr>
          <p:cNvPr id="9" name="Picture 8"/>
          <p:cNvPicPr>
            <a:picLocks noChangeAspect="1"/>
          </p:cNvPicPr>
          <p:nvPr/>
        </p:nvPicPr>
        <p:blipFill rotWithShape="1">
          <a:blip r:embed="rId4"/>
          <a:srcRect t="64057" r="5673"/>
          <a:stretch/>
        </p:blipFill>
        <p:spPr>
          <a:xfrm>
            <a:off x="914400" y="1266236"/>
            <a:ext cx="2491535" cy="1892300"/>
          </a:xfrm>
          <a:prstGeom prst="rect">
            <a:avLst/>
          </a:prstGeom>
        </p:spPr>
      </p:pic>
      <p:sp>
        <p:nvSpPr>
          <p:cNvPr id="7" name="Rectangle 6"/>
          <p:cNvSpPr/>
          <p:nvPr/>
        </p:nvSpPr>
        <p:spPr>
          <a:xfrm>
            <a:off x="76200" y="5332218"/>
            <a:ext cx="5573046" cy="1169551"/>
          </a:xfrm>
          <a:prstGeom prst="rect">
            <a:avLst/>
          </a:prstGeom>
        </p:spPr>
        <p:txBody>
          <a:bodyPr wrap="square">
            <a:spAutoFit/>
          </a:bodyPr>
          <a:lstStyle/>
          <a:p>
            <a:r>
              <a:rPr lang="en-US" sz="1400" dirty="0">
                <a:solidFill>
                  <a:schemeClr val="tx2"/>
                </a:solidFill>
              </a:rPr>
              <a:t>95 </a:t>
            </a:r>
            <a:r>
              <a:rPr lang="en-US" sz="1400" dirty="0" smtClean="0">
                <a:solidFill>
                  <a:schemeClr val="tx2"/>
                </a:solidFill>
              </a:rPr>
              <a:t>counties lost population between  2013-14</a:t>
            </a:r>
            <a:endParaRPr lang="en-US" sz="1400" dirty="0">
              <a:solidFill>
                <a:schemeClr val="tx2"/>
              </a:solidFill>
            </a:endParaRPr>
          </a:p>
          <a:p>
            <a:r>
              <a:rPr lang="en-US" sz="1400" dirty="0">
                <a:solidFill>
                  <a:schemeClr val="tx2"/>
                </a:solidFill>
              </a:rPr>
              <a:t>Of </a:t>
            </a:r>
            <a:r>
              <a:rPr lang="en-US" sz="1400" dirty="0" smtClean="0">
                <a:solidFill>
                  <a:schemeClr val="tx2"/>
                </a:solidFill>
              </a:rPr>
              <a:t>these:</a:t>
            </a:r>
          </a:p>
          <a:p>
            <a:r>
              <a:rPr lang="en-US" sz="1400" dirty="0">
                <a:solidFill>
                  <a:schemeClr val="tx2"/>
                </a:solidFill>
              </a:rPr>
              <a:t>	</a:t>
            </a:r>
            <a:r>
              <a:rPr lang="en-US" sz="1400" dirty="0" smtClean="0">
                <a:solidFill>
                  <a:schemeClr val="tx2"/>
                </a:solidFill>
              </a:rPr>
              <a:t>36 </a:t>
            </a:r>
            <a:r>
              <a:rPr lang="en-US" sz="1400" dirty="0">
                <a:solidFill>
                  <a:schemeClr val="tx2"/>
                </a:solidFill>
              </a:rPr>
              <a:t>(38%) had </a:t>
            </a:r>
            <a:r>
              <a:rPr lang="en-US" sz="1400" dirty="0" smtClean="0">
                <a:solidFill>
                  <a:schemeClr val="tx2"/>
                </a:solidFill>
              </a:rPr>
              <a:t>natural decline</a:t>
            </a:r>
            <a:endParaRPr lang="en-US" sz="1400" dirty="0">
              <a:solidFill>
                <a:schemeClr val="tx2"/>
              </a:solidFill>
            </a:endParaRPr>
          </a:p>
          <a:p>
            <a:r>
              <a:rPr lang="en-US" sz="1400" dirty="0" smtClean="0">
                <a:solidFill>
                  <a:schemeClr val="tx2"/>
                </a:solidFill>
              </a:rPr>
              <a:t>	89 </a:t>
            </a:r>
            <a:r>
              <a:rPr lang="en-US" sz="1400" dirty="0">
                <a:solidFill>
                  <a:schemeClr val="tx2"/>
                </a:solidFill>
              </a:rPr>
              <a:t>(94%) had </a:t>
            </a:r>
            <a:r>
              <a:rPr lang="en-US" sz="1400" dirty="0" smtClean="0">
                <a:solidFill>
                  <a:schemeClr val="tx2"/>
                </a:solidFill>
              </a:rPr>
              <a:t>net out migration</a:t>
            </a:r>
          </a:p>
          <a:p>
            <a:r>
              <a:rPr lang="en-US" sz="1400" dirty="0" smtClean="0">
                <a:solidFill>
                  <a:schemeClr val="tx2"/>
                </a:solidFill>
              </a:rPr>
              <a:t>	30 </a:t>
            </a:r>
            <a:r>
              <a:rPr lang="en-US" sz="1400" dirty="0">
                <a:solidFill>
                  <a:schemeClr val="tx2"/>
                </a:solidFill>
              </a:rPr>
              <a:t>(32%) had </a:t>
            </a:r>
            <a:r>
              <a:rPr lang="en-US" sz="1400" dirty="0" smtClean="0">
                <a:solidFill>
                  <a:schemeClr val="tx2"/>
                </a:solidFill>
              </a:rPr>
              <a:t>both natural decline and net out migration</a:t>
            </a:r>
            <a:endParaRPr lang="en-US" sz="1400" dirty="0">
              <a:solidFill>
                <a:schemeClr val="tx2"/>
              </a:solidFill>
            </a:endParaRPr>
          </a:p>
        </p:txBody>
      </p:sp>
    </p:spTree>
    <p:extLst>
      <p:ext uri="{BB962C8B-B14F-4D97-AF65-F5344CB8AC3E}">
        <p14:creationId xmlns:p14="http://schemas.microsoft.com/office/powerpoint/2010/main" val="11315821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36347"/>
            <a:ext cx="7539616" cy="990600"/>
          </a:xfrm>
        </p:spPr>
        <p:txBody>
          <a:bodyPr>
            <a:noAutofit/>
          </a:bodyPr>
          <a:lstStyle/>
          <a:p>
            <a:r>
              <a:rPr lang="en-US" sz="2800" dirty="0" smtClean="0"/>
              <a:t>Estimated Percent Change of the Total Population by County, Texas, 2010 to 2014</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6</a:t>
            </a:fld>
            <a:endParaRPr lang="en-US" dirty="0"/>
          </a:p>
        </p:txBody>
      </p:sp>
      <p:sp>
        <p:nvSpPr>
          <p:cNvPr id="15" name="TextBox 14"/>
          <p:cNvSpPr txBox="1"/>
          <p:nvPr/>
        </p:nvSpPr>
        <p:spPr>
          <a:xfrm>
            <a:off x="0" y="6538914"/>
            <a:ext cx="4014240"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Population Estimates, 2014 Vintage. </a:t>
            </a:r>
            <a:endParaRPr lang="en-US" sz="1000" dirty="0">
              <a:solidFill>
                <a:schemeClr val="tx1">
                  <a:lumMod val="50000"/>
                  <a:lumOff val="50000"/>
                </a:schemeClr>
              </a:solidFill>
            </a:endParaRPr>
          </a:p>
        </p:txBody>
      </p:sp>
      <p:pic>
        <p:nvPicPr>
          <p:cNvPr id="7" name="Picture 6"/>
          <p:cNvPicPr>
            <a:picLocks noChangeAspect="1"/>
          </p:cNvPicPr>
          <p:nvPr/>
        </p:nvPicPr>
        <p:blipFill rotWithShape="1">
          <a:blip r:embed="rId3"/>
          <a:srcRect l="-3708" t="12811" r="3708" b="48755"/>
          <a:stretch/>
        </p:blipFill>
        <p:spPr>
          <a:xfrm>
            <a:off x="990600" y="1623440"/>
            <a:ext cx="2257497" cy="1729360"/>
          </a:xfrm>
          <a:prstGeom prst="rect">
            <a:avLst/>
          </a:prstGeom>
        </p:spPr>
      </p:pic>
      <p:pic>
        <p:nvPicPr>
          <p:cNvPr id="8" name="Picture 7"/>
          <p:cNvPicPr>
            <a:picLocks noChangeAspect="1"/>
          </p:cNvPicPr>
          <p:nvPr/>
        </p:nvPicPr>
        <p:blipFill rotWithShape="1">
          <a:blip r:embed="rId4"/>
          <a:srcRect l="2495" t="18155" r="10176" b="28290"/>
          <a:stretch/>
        </p:blipFill>
        <p:spPr>
          <a:xfrm>
            <a:off x="1752600" y="1447799"/>
            <a:ext cx="6418883" cy="5410201"/>
          </a:xfrm>
          <a:prstGeom prst="rect">
            <a:avLst/>
          </a:prstGeom>
        </p:spPr>
      </p:pic>
    </p:spTree>
    <p:extLst>
      <p:ext uri="{BB962C8B-B14F-4D97-AF65-F5344CB8AC3E}">
        <p14:creationId xmlns:p14="http://schemas.microsoft.com/office/powerpoint/2010/main" val="2702562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3598220335"/>
              </p:ext>
            </p:extLst>
          </p:nvPr>
        </p:nvGraphicFramePr>
        <p:xfrm>
          <a:off x="609600" y="1371600"/>
          <a:ext cx="7543800" cy="53086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1752600" y="152400"/>
            <a:ext cx="7467600" cy="830997"/>
          </a:xfrm>
          <a:prstGeom prst="rect">
            <a:avLst/>
          </a:prstGeom>
        </p:spPr>
        <p:txBody>
          <a:bodyPr wrap="square">
            <a:spAutoFit/>
          </a:bodyPr>
          <a:lstStyle/>
          <a:p>
            <a:pPr algn="ctr"/>
            <a:r>
              <a:rPr lang="en-US" dirty="0" smtClean="0">
                <a:solidFill>
                  <a:schemeClr val="tx2"/>
                </a:solidFill>
              </a:rPr>
              <a:t>Top Counties for Numeric Growth in Texas (U.S. Rank) by Components of Change, 2013-2014</a:t>
            </a:r>
            <a:endParaRPr lang="en-US" dirty="0">
              <a:solidFill>
                <a:schemeClr val="tx2"/>
              </a:solidFill>
            </a:endParaRPr>
          </a:p>
        </p:txBody>
      </p:sp>
      <p:sp>
        <p:nvSpPr>
          <p:cNvPr id="9" name="Rectangle 8"/>
          <p:cNvSpPr/>
          <p:nvPr/>
        </p:nvSpPr>
        <p:spPr>
          <a:xfrm>
            <a:off x="-114300" y="6477000"/>
            <a:ext cx="4572000" cy="273473"/>
          </a:xfrm>
          <a:prstGeom prst="rect">
            <a:avLst/>
          </a:prstGeom>
        </p:spPr>
        <p:txBody>
          <a:bodyPr>
            <a:spAutoFit/>
          </a:bodyPr>
          <a:lstStyle/>
          <a:p>
            <a:pPr marL="0" marR="0">
              <a:lnSpc>
                <a:spcPct val="107000"/>
              </a:lnSpc>
              <a:spcBef>
                <a:spcPts val="0"/>
              </a:spcBef>
              <a:spcAft>
                <a:spcPts val="0"/>
              </a:spcAft>
            </a:pPr>
            <a:r>
              <a:rPr lang="en-US" sz="1100" dirty="0"/>
              <a:t>Source: U.S. Census  Bureau, 2014 Vintage Population Estimates</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2592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Percent Population by Race and Ethnicity, Texas, 2000 and 2010</a:t>
            </a:r>
            <a:endParaRPr lang="en-US" sz="3200" dirty="0"/>
          </a:p>
        </p:txBody>
      </p:sp>
      <p:graphicFrame>
        <p:nvGraphicFramePr>
          <p:cNvPr id="8" name="Content Placeholder 7"/>
          <p:cNvGraphicFramePr>
            <a:graphicFrameLocks noGrp="1"/>
          </p:cNvGraphicFramePr>
          <p:nvPr>
            <p:ph idx="1"/>
            <p:extLst/>
          </p:nvPr>
        </p:nvGraphicFramePr>
        <p:xfrm>
          <a:off x="4648200" y="2149098"/>
          <a:ext cx="4038600" cy="361156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8</a:t>
            </a:fld>
            <a:endParaRPr lang="en-US" dirty="0"/>
          </a:p>
        </p:txBody>
      </p:sp>
      <p:graphicFrame>
        <p:nvGraphicFramePr>
          <p:cNvPr id="12" name="Chart 11"/>
          <p:cNvGraphicFramePr/>
          <p:nvPr>
            <p:extLst/>
          </p:nvPr>
        </p:nvGraphicFramePr>
        <p:xfrm>
          <a:off x="0" y="2133600"/>
          <a:ext cx="4953000" cy="362706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0" y="6593478"/>
            <a:ext cx="3315331"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2000 and 2010 Decennial Census, SF1</a:t>
            </a:r>
            <a:endParaRPr lang="en-US" sz="800" dirty="0">
              <a:solidFill>
                <a:schemeClr val="tx1">
                  <a:lumMod val="50000"/>
                  <a:lumOff val="50000"/>
                </a:schemeClr>
              </a:solidFill>
            </a:endParaRPr>
          </a:p>
        </p:txBody>
      </p:sp>
      <p:sp>
        <p:nvSpPr>
          <p:cNvPr id="14" name="TextBox 13"/>
          <p:cNvSpPr txBox="1"/>
          <p:nvPr/>
        </p:nvSpPr>
        <p:spPr>
          <a:xfrm>
            <a:off x="6161473" y="1824335"/>
            <a:ext cx="870751" cy="461665"/>
          </a:xfrm>
          <a:prstGeom prst="rect">
            <a:avLst/>
          </a:prstGeom>
          <a:noFill/>
        </p:spPr>
        <p:txBody>
          <a:bodyPr wrap="none" rtlCol="0">
            <a:spAutoFit/>
          </a:bodyPr>
          <a:lstStyle/>
          <a:p>
            <a:r>
              <a:rPr lang="en-US" dirty="0" smtClean="0">
                <a:solidFill>
                  <a:schemeClr val="tx2"/>
                </a:solidFill>
              </a:rPr>
              <a:t>2010</a:t>
            </a:r>
            <a:endParaRPr lang="en-US" dirty="0">
              <a:solidFill>
                <a:schemeClr val="tx2"/>
              </a:solidFill>
            </a:endParaRPr>
          </a:p>
        </p:txBody>
      </p:sp>
      <p:sp>
        <p:nvSpPr>
          <p:cNvPr id="15" name="TextBox 14"/>
          <p:cNvSpPr txBox="1"/>
          <p:nvPr/>
        </p:nvSpPr>
        <p:spPr>
          <a:xfrm>
            <a:off x="2133600" y="1824335"/>
            <a:ext cx="870751" cy="461665"/>
          </a:xfrm>
          <a:prstGeom prst="rect">
            <a:avLst/>
          </a:prstGeom>
          <a:noFill/>
        </p:spPr>
        <p:txBody>
          <a:bodyPr wrap="none" rtlCol="0">
            <a:spAutoFit/>
          </a:bodyPr>
          <a:lstStyle/>
          <a:p>
            <a:r>
              <a:rPr lang="en-US" dirty="0" smtClean="0">
                <a:solidFill>
                  <a:schemeClr val="tx2"/>
                </a:solidFill>
              </a:rPr>
              <a:t>2000</a:t>
            </a:r>
            <a:endParaRPr lang="en-US" dirty="0">
              <a:solidFill>
                <a:schemeClr val="tx2"/>
              </a:solidFill>
            </a:endParaRPr>
          </a:p>
        </p:txBody>
      </p:sp>
    </p:spTree>
    <p:extLst>
      <p:ext uri="{BB962C8B-B14F-4D97-AF65-F5344CB8AC3E}">
        <p14:creationId xmlns:p14="http://schemas.microsoft.com/office/powerpoint/2010/main" val="129063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858000" cy="990600"/>
          </a:xfrm>
        </p:spPr>
        <p:txBody>
          <a:bodyPr>
            <a:noAutofit/>
          </a:bodyPr>
          <a:lstStyle/>
          <a:p>
            <a:r>
              <a:rPr lang="en-US" sz="2800" dirty="0" smtClean="0"/>
              <a:t>Percent of the Population by Race and Ethnicity, San Antonio and Texas, 2010</a:t>
            </a:r>
            <a:endParaRPr lang="en-US" sz="2800" dirty="0"/>
          </a:p>
        </p:txBody>
      </p:sp>
      <p:sp>
        <p:nvSpPr>
          <p:cNvPr id="5" name="TextBox 4"/>
          <p:cNvSpPr txBox="1"/>
          <p:nvPr/>
        </p:nvSpPr>
        <p:spPr>
          <a:xfrm>
            <a:off x="-28937" y="6555899"/>
            <a:ext cx="2409634" cy="230832"/>
          </a:xfrm>
          <a:prstGeom prst="rect">
            <a:avLst/>
          </a:prstGeom>
          <a:noFill/>
        </p:spPr>
        <p:txBody>
          <a:bodyPr wrap="none" rtlCol="0">
            <a:spAutoFit/>
          </a:bodyPr>
          <a:lstStyle/>
          <a:p>
            <a:r>
              <a:rPr lang="en-US" sz="900" dirty="0" smtClean="0">
                <a:solidFill>
                  <a:schemeClr val="bg1">
                    <a:lumMod val="50000"/>
                  </a:schemeClr>
                </a:solidFill>
              </a:rPr>
              <a:t>Source: U.S. Census Bureau, 2010 Census</a:t>
            </a:r>
          </a:p>
        </p:txBody>
      </p:sp>
      <p:graphicFrame>
        <p:nvGraphicFramePr>
          <p:cNvPr id="9" name="Chart 8"/>
          <p:cNvGraphicFramePr/>
          <p:nvPr>
            <p:extLst>
              <p:ext uri="{D42A27DB-BD31-4B8C-83A1-F6EECF244321}">
                <p14:modId xmlns:p14="http://schemas.microsoft.com/office/powerpoint/2010/main" val="648092125"/>
              </p:ext>
            </p:extLst>
          </p:nvPr>
        </p:nvGraphicFramePr>
        <p:xfrm>
          <a:off x="381000" y="1295400"/>
          <a:ext cx="7848600" cy="55625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806656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6.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204B6D-E7A0-4FAC-9BFD-65567A7D0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BB2CC5C5-12EA-43DF-BB61-1E515C1E7544}">
  <ds:schemaRefs>
    <ds:schemaRef ds:uri="ESRI.ArcGIS.Mapping.OfficeIntegration.PowerPointInfo"/>
  </ds:schemaRefs>
</ds:datastoreItem>
</file>

<file path=customXml/itemProps3.xml><?xml version="1.0" encoding="utf-8"?>
<ds:datastoreItem xmlns:ds="http://schemas.openxmlformats.org/officeDocument/2006/customXml" ds:itemID="{8C04F401-3304-4841-90D8-64E333614258}">
  <ds:schemaRefs>
    <ds:schemaRef ds:uri="ESRI.ArcGIS.Mapping.OfficeIntegration.PowerPointInfo"/>
  </ds:schemaRefs>
</ds:datastoreItem>
</file>

<file path=customXml/itemProps4.xml><?xml version="1.0" encoding="utf-8"?>
<ds:datastoreItem xmlns:ds="http://schemas.openxmlformats.org/officeDocument/2006/customXml" ds:itemID="{33BD7F36-9DC8-4F18-9BE1-DF2F91E5B376}">
  <ds:schemaRefs>
    <ds:schemaRef ds:uri="ESRI.ArcGIS.Mapping.OfficeIntegration.PowerPointInfo"/>
  </ds:schemaRefs>
</ds:datastoreItem>
</file>

<file path=customXml/itemProps5.xml><?xml version="1.0" encoding="utf-8"?>
<ds:datastoreItem xmlns:ds="http://schemas.openxmlformats.org/officeDocument/2006/customXml" ds:itemID="{E02EC4C2-C481-45F8-B04B-A5E9F29350B3}">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elements/1.1/"/>
  </ds:schemaRefs>
</ds:datastoreItem>
</file>

<file path=customXml/itemProps6.xml><?xml version="1.0" encoding="utf-8"?>
<ds:datastoreItem xmlns:ds="http://schemas.openxmlformats.org/officeDocument/2006/customXml" ds:itemID="{63745B26-D4FB-4130-AF47-6D1D36FE1E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26636</TotalTime>
  <Words>1853</Words>
  <Application>Microsoft Office PowerPoint</Application>
  <PresentationFormat>Letter Paper (8.5x11 in)</PresentationFormat>
  <Paragraphs>196</Paragraphs>
  <Slides>35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ＭＳ Ｐゴシック</vt:lpstr>
      <vt:lpstr>Arial</vt:lpstr>
      <vt:lpstr>Calibri</vt:lpstr>
      <vt:lpstr>Times New Roman</vt:lpstr>
      <vt:lpstr>Tw Cen MT</vt:lpstr>
      <vt:lpstr>Custom Design</vt:lpstr>
      <vt:lpstr>Texas and San Antonio Hispanic Millennials</vt:lpstr>
      <vt:lpstr>Total Population and Components of Population Change in Texas, 1950-2014</vt:lpstr>
      <vt:lpstr>PowerPoint Presentation</vt:lpstr>
      <vt:lpstr>Total Estimated Population by County, Texas, 2014</vt:lpstr>
      <vt:lpstr>Estimated Population Change, Texas Counties, 2010 to 2014</vt:lpstr>
      <vt:lpstr>Estimated Percent Change of the Total Population by County, Texas, 2010 to 2014</vt:lpstr>
      <vt:lpstr>PowerPoint Presentation</vt:lpstr>
      <vt:lpstr>Percent Population by Race and Ethnicity, Texas, 2000 and 2010</vt:lpstr>
      <vt:lpstr>Percent of the Population by Race and Ethnicity, San Antonio and Texas, 2010</vt:lpstr>
      <vt:lpstr>Texas White (non-Hispanic) and Hispanic Populations by Age, 2010</vt:lpstr>
      <vt:lpstr>Bexar County White (non-Hispanic) and Hispanic Populations by Age, 2013</vt:lpstr>
      <vt:lpstr>Housing and Household Characteristics, San Antonio and Texas</vt:lpstr>
      <vt:lpstr>Population Characteristics, San Antonio and Texas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Percent of the population aged 15-24 years, Bexar County Census Tracts, 2010-2015</vt:lpstr>
      <vt:lpstr>PowerPoint Presentation</vt:lpstr>
      <vt:lpstr>PowerPoint Presentation</vt:lpstr>
      <vt:lpstr>PowerPoint Presentation</vt:lpstr>
      <vt:lpstr>Projected population of 15-29 year old persons by race/ethnicity, Bexar County, Texas 2010-2015</vt:lpstr>
      <vt:lpstr>Projected age distribution of the total population in Bexar County, Texas, 2010-2015</vt:lpstr>
      <vt:lpstr>Projected age distribution of Hispanics in Bexar County, Texas, 2010-2015</vt:lpstr>
      <vt:lpstr>Educational Attainment of Persons Aged 25 Years and Older, NH White, Texas, Bexar County, San Antonio, 2014 </vt:lpstr>
      <vt:lpstr>Educational Attainment of Persons Aged 25 Years and Older, Hispanic for Texas, Bexar County, and San Antonio, 2014 </vt:lpstr>
      <vt:lpstr>Percent of Persons  by Age Group with at a Bachelors Degree or Higher, Texas, Bexar County, and San Antonio, 2014</vt:lpstr>
      <vt:lpstr>Percent of Hispanic Students Graduating from Bexar County High Schools by Year, 2011-2014</vt:lpstr>
      <vt:lpstr>Percent of High School Graduates Enrolled in College the Following Fall by School District, 2002-1014</vt:lpstr>
      <vt:lpstr>Percent (and Linear Trend) of High School Graduates Enrolled in College the Following Fall Bexar County School Districts, 2002-1014</vt:lpstr>
      <vt:lpstr>Public High School Graduates' Six-Year Texas Public and Independent Higher Education Outcomes Combined Cohort Graduating High School  in Bexar County, Texas, AY 2005-2007 </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816</cp:revision>
  <cp:lastPrinted>2015-10-07T15:03:41Z</cp:lastPrinted>
  <dcterms:created xsi:type="dcterms:W3CDTF">2010-01-22T14:36:29Z</dcterms:created>
  <dcterms:modified xsi:type="dcterms:W3CDTF">2016-04-05T19:32:17Z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ies>
</file>