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27.xml" ContentType="application/vnd.openxmlformats-officedocument.presentationml.notesSlide+xml"/>
  <Override PartName="/ppt/charts/chart24.xml" ContentType="application/vnd.openxmlformats-officedocument.drawingml.chart+xml"/>
  <Override PartName="/ppt/drawings/drawing6.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57"/>
  </p:notesMasterIdLst>
  <p:handoutMasterIdLst>
    <p:handoutMasterId r:id="rId58"/>
  </p:handoutMasterIdLst>
  <p:sldIdLst>
    <p:sldId id="256" r:id="rId5"/>
    <p:sldId id="752" r:id="rId6"/>
    <p:sldId id="734" r:id="rId7"/>
    <p:sldId id="768" r:id="rId8"/>
    <p:sldId id="787" r:id="rId9"/>
    <p:sldId id="775" r:id="rId10"/>
    <p:sldId id="776" r:id="rId11"/>
    <p:sldId id="809" r:id="rId12"/>
    <p:sldId id="798" r:id="rId13"/>
    <p:sldId id="784" r:id="rId14"/>
    <p:sldId id="785" r:id="rId15"/>
    <p:sldId id="779" r:id="rId16"/>
    <p:sldId id="780" r:id="rId17"/>
    <p:sldId id="805" r:id="rId18"/>
    <p:sldId id="806" r:id="rId19"/>
    <p:sldId id="815" r:id="rId20"/>
    <p:sldId id="617" r:id="rId21"/>
    <p:sldId id="607" r:id="rId22"/>
    <p:sldId id="608" r:id="rId23"/>
    <p:sldId id="682" r:id="rId24"/>
    <p:sldId id="777" r:id="rId25"/>
    <p:sldId id="778" r:id="rId26"/>
    <p:sldId id="814" r:id="rId27"/>
    <p:sldId id="816" r:id="rId28"/>
    <p:sldId id="791" r:id="rId29"/>
    <p:sldId id="818" r:id="rId30"/>
    <p:sldId id="819" r:id="rId31"/>
    <p:sldId id="817" r:id="rId32"/>
    <p:sldId id="820" r:id="rId33"/>
    <p:sldId id="810" r:id="rId34"/>
    <p:sldId id="811" r:id="rId35"/>
    <p:sldId id="813" r:id="rId36"/>
    <p:sldId id="821" r:id="rId37"/>
    <p:sldId id="822" r:id="rId38"/>
    <p:sldId id="812" r:id="rId39"/>
    <p:sldId id="692" r:id="rId40"/>
    <p:sldId id="823" r:id="rId41"/>
    <p:sldId id="824" r:id="rId42"/>
    <p:sldId id="825" r:id="rId43"/>
    <p:sldId id="826" r:id="rId44"/>
    <p:sldId id="827" r:id="rId45"/>
    <p:sldId id="828" r:id="rId46"/>
    <p:sldId id="700" r:id="rId47"/>
    <p:sldId id="701" r:id="rId48"/>
    <p:sldId id="702" r:id="rId49"/>
    <p:sldId id="803" r:id="rId50"/>
    <p:sldId id="829" r:id="rId51"/>
    <p:sldId id="830" r:id="rId52"/>
    <p:sldId id="831" r:id="rId53"/>
    <p:sldId id="832" r:id="rId54"/>
    <p:sldId id="699" r:id="rId55"/>
    <p:sldId id="352" r:id="rId56"/>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752"/>
            <p14:sldId id="734"/>
            <p14:sldId id="768"/>
            <p14:sldId id="787"/>
            <p14:sldId id="775"/>
            <p14:sldId id="776"/>
            <p14:sldId id="809"/>
            <p14:sldId id="798"/>
            <p14:sldId id="784"/>
            <p14:sldId id="785"/>
            <p14:sldId id="779"/>
            <p14:sldId id="780"/>
            <p14:sldId id="805"/>
            <p14:sldId id="806"/>
            <p14:sldId id="815"/>
            <p14:sldId id="617"/>
            <p14:sldId id="607"/>
            <p14:sldId id="608"/>
            <p14:sldId id="682"/>
            <p14:sldId id="777"/>
            <p14:sldId id="778"/>
            <p14:sldId id="814"/>
            <p14:sldId id="816"/>
            <p14:sldId id="791"/>
            <p14:sldId id="818"/>
            <p14:sldId id="819"/>
            <p14:sldId id="817"/>
            <p14:sldId id="820"/>
            <p14:sldId id="810"/>
            <p14:sldId id="811"/>
            <p14:sldId id="813"/>
            <p14:sldId id="821"/>
            <p14:sldId id="822"/>
            <p14:sldId id="812"/>
            <p14:sldId id="692"/>
            <p14:sldId id="823"/>
            <p14:sldId id="824"/>
            <p14:sldId id="825"/>
            <p14:sldId id="826"/>
            <p14:sldId id="827"/>
            <p14:sldId id="828"/>
            <p14:sldId id="700"/>
            <p14:sldId id="701"/>
            <p14:sldId id="702"/>
            <p14:sldId id="803"/>
            <p14:sldId id="829"/>
            <p14:sldId id="830"/>
            <p14:sldId id="831"/>
            <p14:sldId id="832"/>
            <p14:sldId id="6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4383D1"/>
    <a:srgbClr val="AF423F"/>
    <a:srgbClr val="D78F8D"/>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87260" autoAdjust="0"/>
  </p:normalViewPr>
  <p:slideViewPr>
    <p:cSldViewPr>
      <p:cViewPr varScale="1">
        <p:scale>
          <a:sx n="144" d="100"/>
          <a:sy n="144" d="100"/>
        </p:scale>
        <p:origin x="21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6266"/>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idser-nas01\IDSER\Users\ocq775\2014\Migration_2014\ACS\State\waob_new.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f>Sheet1!$C$2:$C$13</c:f>
              <c:numCache>
                <c:formatCode>0.00</c:formatCode>
                <c:ptCount val="12"/>
                <c:pt idx="1">
                  <c:v>1.8684829999999999</c:v>
                </c:pt>
                <c:pt idx="2">
                  <c:v>1.6170530000000001</c:v>
                </c:pt>
                <c:pt idx="3">
                  <c:v>3.0324610000000001</c:v>
                </c:pt>
                <c:pt idx="4">
                  <c:v>2.7573189999999999</c:v>
                </c:pt>
                <c:pt idx="5">
                  <c:v>3.86531</c:v>
                </c:pt>
                <c:pt idx="6">
                  <c:v>4.2937409999999998</c:v>
                </c:pt>
                <c:pt idx="8">
                  <c:v>0.91523500000000002</c:v>
                </c:pt>
                <c:pt idx="9">
                  <c:v>0.38739699999999999</c:v>
                </c:pt>
                <c:pt idx="10">
                  <c:v>0.44749499999999998</c:v>
                </c:pt>
                <c:pt idx="11">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f>Sheet1!$B$2:$B$13</c:f>
              <c:numCache>
                <c:formatCode>0.00</c:formatCode>
                <c:ptCount val="12"/>
                <c:pt idx="0">
                  <c:v>7.7111939999999999</c:v>
                </c:pt>
                <c:pt idx="1">
                  <c:v>9.5796770000000002</c:v>
                </c:pt>
                <c:pt idx="2">
                  <c:v>11.196730000000001</c:v>
                </c:pt>
                <c:pt idx="3">
                  <c:v>14.229191</c:v>
                </c:pt>
                <c:pt idx="4">
                  <c:v>16.986509999999999</c:v>
                </c:pt>
                <c:pt idx="5">
                  <c:v>20.85182</c:v>
                </c:pt>
                <c:pt idx="6">
                  <c:v>25.145561000000001</c:v>
                </c:pt>
                <c:pt idx="8">
                  <c:v>26.060796</c:v>
                </c:pt>
                <c:pt idx="9">
                  <c:v>26.448193</c:v>
                </c:pt>
                <c:pt idx="10">
                  <c:v>26.895688</c:v>
                </c:pt>
                <c:pt idx="11">
                  <c:v>27.47</c:v>
                </c:pt>
              </c:numCache>
            </c:numRef>
          </c:val>
        </c:ser>
        <c:dLbls>
          <c:showLegendKey val="0"/>
          <c:showVal val="0"/>
          <c:showCatName val="0"/>
          <c:showSerName val="0"/>
          <c:showPercent val="0"/>
          <c:showBubbleSize val="0"/>
        </c:dLbls>
        <c:gapWidth val="219"/>
        <c:overlap val="-27"/>
        <c:axId val="203507400"/>
        <c:axId val="358873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Sheet1!$A$2:$A$13</c15:sqref>
                        </c15:formulaRef>
                      </c:ext>
                    </c:extLst>
                    <c:numCache>
                      <c:formatCode>General</c:formatCode>
                      <c:ptCount val="12"/>
                      <c:pt idx="0">
                        <c:v>1950</c:v>
                      </c:pt>
                      <c:pt idx="1">
                        <c:v>1960</c:v>
                      </c:pt>
                      <c:pt idx="2">
                        <c:v>1970</c:v>
                      </c:pt>
                      <c:pt idx="3">
                        <c:v>1980</c:v>
                      </c:pt>
                      <c:pt idx="4">
                        <c:v>1990</c:v>
                      </c:pt>
                      <c:pt idx="5">
                        <c:v>2000</c:v>
                      </c:pt>
                      <c:pt idx="6">
                        <c:v>2010</c:v>
                      </c:pt>
                      <c:pt idx="8">
                        <c:v>2012</c:v>
                      </c:pt>
                      <c:pt idx="9">
                        <c:v>2013</c:v>
                      </c:pt>
                      <c:pt idx="10">
                        <c:v>2014</c:v>
                      </c:pt>
                      <c:pt idx="11">
                        <c:v>2015</c:v>
                      </c:pt>
                    </c:numCache>
                  </c:numRef>
                </c:cat>
                <c:val>
                  <c:numRef>
                    <c:extLst>
                      <c:ext uri="{02D57815-91ED-43cb-92C2-25804820EDAC}">
                        <c15:formulaRef>
                          <c15:sqref>Sheet1!$D$2:$D$13</c15:sqref>
                        </c15:formulaRef>
                      </c:ext>
                    </c:extLst>
                    <c:numCache>
                      <c:formatCode>General</c:formatCode>
                      <c:ptCount val="12"/>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20350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73192"/>
        <c:crosses val="autoZero"/>
        <c:auto val="1"/>
        <c:lblAlgn val="ctr"/>
        <c:lblOffset val="100"/>
        <c:noMultiLvlLbl val="0"/>
      </c:catAx>
      <c:valAx>
        <c:axId val="358873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507400"/>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93868144"/>
        <c:axId val="493866184"/>
      </c:barChart>
      <c:catAx>
        <c:axId val="493868144"/>
        <c:scaling>
          <c:orientation val="minMax"/>
        </c:scaling>
        <c:delete val="0"/>
        <c:axPos val="l"/>
        <c:numFmt formatCode="General" sourceLinked="0"/>
        <c:majorTickMark val="out"/>
        <c:minorTickMark val="none"/>
        <c:tickLblPos val="low"/>
        <c:txPr>
          <a:bodyPr/>
          <a:lstStyle/>
          <a:p>
            <a:pPr>
              <a:defRPr sz="1050" baseline="0"/>
            </a:pPr>
            <a:endParaRPr lang="en-US"/>
          </a:p>
        </c:txPr>
        <c:crossAx val="493866184"/>
        <c:crosses val="autoZero"/>
        <c:auto val="1"/>
        <c:lblAlgn val="ctr"/>
        <c:lblOffset val="100"/>
        <c:tickLblSkip val="5"/>
        <c:noMultiLvlLbl val="0"/>
      </c:catAx>
      <c:valAx>
        <c:axId val="49386618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9386814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493866968"/>
        <c:axId val="493867360"/>
      </c:lineChart>
      <c:catAx>
        <c:axId val="493866968"/>
        <c:scaling>
          <c:orientation val="minMax"/>
        </c:scaling>
        <c:delete val="0"/>
        <c:axPos val="b"/>
        <c:numFmt formatCode="General" sourceLinked="1"/>
        <c:majorTickMark val="out"/>
        <c:minorTickMark val="none"/>
        <c:tickLblPos val="nextTo"/>
        <c:txPr>
          <a:bodyPr rot="2700000"/>
          <a:lstStyle/>
          <a:p>
            <a:pPr>
              <a:defRPr/>
            </a:pPr>
            <a:endParaRPr lang="en-US"/>
          </a:p>
        </c:txPr>
        <c:crossAx val="493867360"/>
        <c:crosses val="autoZero"/>
        <c:auto val="1"/>
        <c:lblAlgn val="ctr"/>
        <c:lblOffset val="0"/>
        <c:noMultiLvlLbl val="0"/>
      </c:catAx>
      <c:valAx>
        <c:axId val="493867360"/>
        <c:scaling>
          <c:orientation val="minMax"/>
          <c:max val="55000000"/>
          <c:min val="20000000"/>
        </c:scaling>
        <c:delete val="0"/>
        <c:axPos val="l"/>
        <c:majorGridlines/>
        <c:numFmt formatCode="0" sourceLinked="0"/>
        <c:majorTickMark val="out"/>
        <c:minorTickMark val="none"/>
        <c:tickLblPos val="nextTo"/>
        <c:crossAx val="49386696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73044619422572177"/>
          <c:h val="0.7813481491358932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493871280"/>
        <c:axId val="493871672"/>
      </c:lineChart>
      <c:catAx>
        <c:axId val="493871280"/>
        <c:scaling>
          <c:orientation val="minMax"/>
        </c:scaling>
        <c:delete val="0"/>
        <c:axPos val="b"/>
        <c:numFmt formatCode="General" sourceLinked="1"/>
        <c:majorTickMark val="out"/>
        <c:minorTickMark val="none"/>
        <c:tickLblPos val="nextTo"/>
        <c:txPr>
          <a:bodyPr rot="2700000"/>
          <a:lstStyle/>
          <a:p>
            <a:pPr>
              <a:defRPr/>
            </a:pPr>
            <a:endParaRPr lang="en-US"/>
          </a:p>
        </c:txPr>
        <c:crossAx val="493871672"/>
        <c:crosses val="autoZero"/>
        <c:auto val="1"/>
        <c:lblAlgn val="ctr"/>
        <c:lblOffset val="0"/>
        <c:noMultiLvlLbl val="0"/>
      </c:catAx>
      <c:valAx>
        <c:axId val="493871672"/>
        <c:scaling>
          <c:orientation val="minMax"/>
          <c:min val="24000000"/>
        </c:scaling>
        <c:delete val="0"/>
        <c:axPos val="l"/>
        <c:majorGridlines/>
        <c:numFmt formatCode="0" sourceLinked="0"/>
        <c:majorTickMark val="out"/>
        <c:minorTickMark val="none"/>
        <c:tickLblPos val="nextTo"/>
        <c:crossAx val="493871280"/>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2"/>
          <c:order val="0"/>
          <c:tx>
            <c:strRef>
              <c:f>Sheet!$B$1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#,##0</c:formatCode>
                <c:ptCount val="41"/>
                <c:pt idx="0">
                  <c:v>2601886</c:v>
                </c:pt>
                <c:pt idx="1">
                  <c:v>2679405</c:v>
                </c:pt>
                <c:pt idx="2">
                  <c:v>2805027</c:v>
                </c:pt>
                <c:pt idx="3">
                  <c:v>2933361</c:v>
                </c:pt>
                <c:pt idx="4">
                  <c:v>3055399</c:v>
                </c:pt>
                <c:pt idx="5">
                  <c:v>3183698</c:v>
                </c:pt>
                <c:pt idx="6">
                  <c:v>3311308</c:v>
                </c:pt>
                <c:pt idx="7">
                  <c:v>3445175</c:v>
                </c:pt>
                <c:pt idx="8">
                  <c:v>3589550</c:v>
                </c:pt>
                <c:pt idx="9">
                  <c:v>3737657</c:v>
                </c:pt>
                <c:pt idx="10">
                  <c:v>3898852</c:v>
                </c:pt>
                <c:pt idx="11">
                  <c:v>4061244</c:v>
                </c:pt>
                <c:pt idx="12">
                  <c:v>4227850</c:v>
                </c:pt>
                <c:pt idx="13">
                  <c:v>4399492</c:v>
                </c:pt>
                <c:pt idx="14">
                  <c:v>4565862</c:v>
                </c:pt>
                <c:pt idx="15">
                  <c:v>4743475</c:v>
                </c:pt>
                <c:pt idx="16">
                  <c:v>4915578</c:v>
                </c:pt>
                <c:pt idx="17">
                  <c:v>5079624</c:v>
                </c:pt>
                <c:pt idx="18">
                  <c:v>5242563</c:v>
                </c:pt>
                <c:pt idx="19">
                  <c:v>5398141</c:v>
                </c:pt>
                <c:pt idx="20">
                  <c:v>5548711</c:v>
                </c:pt>
                <c:pt idx="21">
                  <c:v>5677899</c:v>
                </c:pt>
                <c:pt idx="22">
                  <c:v>5796351</c:v>
                </c:pt>
                <c:pt idx="23">
                  <c:v>5913254</c:v>
                </c:pt>
                <c:pt idx="24">
                  <c:v>6033038</c:v>
                </c:pt>
                <c:pt idx="25">
                  <c:v>6170930</c:v>
                </c:pt>
                <c:pt idx="26">
                  <c:v>6311889</c:v>
                </c:pt>
                <c:pt idx="27">
                  <c:v>6439990</c:v>
                </c:pt>
                <c:pt idx="28">
                  <c:v>6554950</c:v>
                </c:pt>
                <c:pt idx="29">
                  <c:v>6659184</c:v>
                </c:pt>
                <c:pt idx="30">
                  <c:v>6768937</c:v>
                </c:pt>
                <c:pt idx="31">
                  <c:v>6872118</c:v>
                </c:pt>
                <c:pt idx="32">
                  <c:v>6971439</c:v>
                </c:pt>
                <c:pt idx="33">
                  <c:v>7071828</c:v>
                </c:pt>
                <c:pt idx="34">
                  <c:v>7170289</c:v>
                </c:pt>
                <c:pt idx="35">
                  <c:v>7289598</c:v>
                </c:pt>
                <c:pt idx="36">
                  <c:v>7411022</c:v>
                </c:pt>
                <c:pt idx="37">
                  <c:v>7530157</c:v>
                </c:pt>
                <c:pt idx="38">
                  <c:v>7651824</c:v>
                </c:pt>
                <c:pt idx="39">
                  <c:v>7765076</c:v>
                </c:pt>
                <c:pt idx="40">
                  <c:v>7882385</c:v>
                </c:pt>
              </c:numCache>
            </c:numRef>
          </c:val>
          <c:smooth val="0"/>
        </c:ser>
        <c:ser>
          <c:idx val="3"/>
          <c:order val="1"/>
          <c:tx>
            <c:strRef>
              <c:f>Sheet!$C$1</c:f>
              <c:strCache>
                <c:ptCount val="1"/>
                <c:pt idx="0">
                  <c:v>2000-2010 Migration</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#,##0</c:formatCode>
                <c:ptCount val="41"/>
                <c:pt idx="0">
                  <c:v>2601886</c:v>
                </c:pt>
                <c:pt idx="1">
                  <c:v>2685276</c:v>
                </c:pt>
                <c:pt idx="2">
                  <c:v>2817979</c:v>
                </c:pt>
                <c:pt idx="3">
                  <c:v>2954614</c:v>
                </c:pt>
                <c:pt idx="4">
                  <c:v>3086356</c:v>
                </c:pt>
                <c:pt idx="5">
                  <c:v>3225614</c:v>
                </c:pt>
                <c:pt idx="6">
                  <c:v>3365237</c:v>
                </c:pt>
                <c:pt idx="7">
                  <c:v>3512243</c:v>
                </c:pt>
                <c:pt idx="8">
                  <c:v>3671183</c:v>
                </c:pt>
                <c:pt idx="9">
                  <c:v>3835360</c:v>
                </c:pt>
                <c:pt idx="10">
                  <c:v>4014083</c:v>
                </c:pt>
                <c:pt idx="11">
                  <c:v>4195759</c:v>
                </c:pt>
                <c:pt idx="12">
                  <c:v>4383384</c:v>
                </c:pt>
                <c:pt idx="13">
                  <c:v>4577726</c:v>
                </c:pt>
                <c:pt idx="14">
                  <c:v>4768383</c:v>
                </c:pt>
                <c:pt idx="15">
                  <c:v>4971750</c:v>
                </c:pt>
                <c:pt idx="16">
                  <c:v>5171639</c:v>
                </c:pt>
                <c:pt idx="17">
                  <c:v>5364899</c:v>
                </c:pt>
                <c:pt idx="18">
                  <c:v>5558099</c:v>
                </c:pt>
                <c:pt idx="19">
                  <c:v>5745642</c:v>
                </c:pt>
                <c:pt idx="20">
                  <c:v>5929471</c:v>
                </c:pt>
                <c:pt idx="21">
                  <c:v>6093479</c:v>
                </c:pt>
                <c:pt idx="22">
                  <c:v>6247328</c:v>
                </c:pt>
                <c:pt idx="23">
                  <c:v>6400314</c:v>
                </c:pt>
                <c:pt idx="24">
                  <c:v>6558246</c:v>
                </c:pt>
                <c:pt idx="25">
                  <c:v>6736701</c:v>
                </c:pt>
                <c:pt idx="26">
                  <c:v>6922385</c:v>
                </c:pt>
                <c:pt idx="27">
                  <c:v>7098569</c:v>
                </c:pt>
                <c:pt idx="28">
                  <c:v>7263907</c:v>
                </c:pt>
                <c:pt idx="29">
                  <c:v>7420016</c:v>
                </c:pt>
                <c:pt idx="30">
                  <c:v>7583385</c:v>
                </c:pt>
                <c:pt idx="31">
                  <c:v>7743963</c:v>
                </c:pt>
                <c:pt idx="32">
                  <c:v>7902793</c:v>
                </c:pt>
                <c:pt idx="33">
                  <c:v>8065017</c:v>
                </c:pt>
                <c:pt idx="34">
                  <c:v>8229282</c:v>
                </c:pt>
                <c:pt idx="35">
                  <c:v>8418096</c:v>
                </c:pt>
                <c:pt idx="36">
                  <c:v>8617058</c:v>
                </c:pt>
                <c:pt idx="37">
                  <c:v>8818711</c:v>
                </c:pt>
                <c:pt idx="38">
                  <c:v>9026828</c:v>
                </c:pt>
                <c:pt idx="39">
                  <c:v>9231273</c:v>
                </c:pt>
                <c:pt idx="40">
                  <c:v>9442865</c:v>
                </c:pt>
              </c:numCache>
            </c:numRef>
          </c:val>
          <c:smooth val="0"/>
        </c:ser>
        <c:dLbls>
          <c:showLegendKey val="0"/>
          <c:showVal val="0"/>
          <c:showCatName val="0"/>
          <c:showSerName val="0"/>
          <c:showPercent val="0"/>
          <c:showBubbleSize val="0"/>
        </c:dLbls>
        <c:smooth val="0"/>
        <c:axId val="493876376"/>
        <c:axId val="493876768"/>
      </c:lineChart>
      <c:catAx>
        <c:axId val="493876376"/>
        <c:scaling>
          <c:orientation val="minMax"/>
        </c:scaling>
        <c:delete val="0"/>
        <c:axPos val="b"/>
        <c:numFmt formatCode="General" sourceLinked="1"/>
        <c:majorTickMark val="out"/>
        <c:minorTickMark val="none"/>
        <c:tickLblPos val="nextTo"/>
        <c:txPr>
          <a:bodyPr rot="2700000"/>
          <a:lstStyle/>
          <a:p>
            <a:pPr>
              <a:defRPr sz="1600"/>
            </a:pPr>
            <a:endParaRPr lang="en-US"/>
          </a:p>
        </c:txPr>
        <c:crossAx val="493876768"/>
        <c:crosses val="autoZero"/>
        <c:auto val="1"/>
        <c:lblAlgn val="ctr"/>
        <c:lblOffset val="0"/>
        <c:tickLblSkip val="5"/>
        <c:noMultiLvlLbl val="0"/>
      </c:catAx>
      <c:valAx>
        <c:axId val="493876768"/>
        <c:scaling>
          <c:orientation val="minMax"/>
          <c:min val="2000000"/>
        </c:scaling>
        <c:delete val="0"/>
        <c:axPos val="l"/>
        <c:majorGridlines/>
        <c:numFmt formatCode="0" sourceLinked="0"/>
        <c:majorTickMark val="out"/>
        <c:minorTickMark val="none"/>
        <c:tickLblPos val="nextTo"/>
        <c:crossAx val="493876376"/>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2023840769903761"/>
          <c:y val="6.3708273504841553E-2"/>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509575191991"/>
          <c:y val="2.8916277044244505E-2"/>
          <c:w val="0.86341997180907937"/>
          <c:h val="0.85784108266019854"/>
        </c:manualLayout>
      </c:layout>
      <c:lineChart>
        <c:grouping val="standard"/>
        <c:varyColors val="0"/>
        <c:ser>
          <c:idx val="0"/>
          <c:order val="0"/>
          <c:tx>
            <c:strRef>
              <c:f>Sheet1!$B$1</c:f>
              <c:strCache>
                <c:ptCount val="1"/>
                <c:pt idx="0">
                  <c:v>Under 18</c:v>
                </c:pt>
              </c:strCache>
            </c:strRef>
          </c:tx>
          <c:spPr>
            <a:ln w="28575" cap="rnd">
              <a:solidFill>
                <a:schemeClr val="accent1"/>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Sheet1!$B$2:$B$102</c:f>
              <c:numCache>
                <c:formatCode>_(* #,##0_);_(* \(#,##0\);_(* "-"??_);_(@_)</c:formatCode>
                <c:ptCount val="101"/>
                <c:pt idx="0">
                  <c:v>2596129</c:v>
                </c:pt>
                <c:pt idx="1">
                  <c:v>2700381.7</c:v>
                </c:pt>
                <c:pt idx="2">
                  <c:v>2804634.4000000004</c:v>
                </c:pt>
                <c:pt idx="3">
                  <c:v>2908887.1000000006</c:v>
                </c:pt>
                <c:pt idx="4">
                  <c:v>3013139.8000000007</c:v>
                </c:pt>
                <c:pt idx="5">
                  <c:v>3117392.5000000009</c:v>
                </c:pt>
                <c:pt idx="6">
                  <c:v>3221645.2000000011</c:v>
                </c:pt>
                <c:pt idx="7">
                  <c:v>3325897.9000000013</c:v>
                </c:pt>
                <c:pt idx="8">
                  <c:v>3430150.6000000015</c:v>
                </c:pt>
                <c:pt idx="9">
                  <c:v>3534403.3000000017</c:v>
                </c:pt>
                <c:pt idx="10">
                  <c:v>3638656</c:v>
                </c:pt>
                <c:pt idx="11">
                  <c:v>3674774</c:v>
                </c:pt>
                <c:pt idx="12">
                  <c:v>3710892</c:v>
                </c:pt>
                <c:pt idx="13">
                  <c:v>3747010</c:v>
                </c:pt>
                <c:pt idx="14">
                  <c:v>3783128</c:v>
                </c:pt>
                <c:pt idx="15">
                  <c:v>3819246</c:v>
                </c:pt>
                <c:pt idx="16">
                  <c:v>3855364</c:v>
                </c:pt>
                <c:pt idx="17">
                  <c:v>3891482</c:v>
                </c:pt>
                <c:pt idx="18">
                  <c:v>3927600</c:v>
                </c:pt>
                <c:pt idx="19">
                  <c:v>3963718</c:v>
                </c:pt>
                <c:pt idx="20">
                  <c:v>3999836</c:v>
                </c:pt>
                <c:pt idx="21">
                  <c:v>4030463</c:v>
                </c:pt>
                <c:pt idx="22">
                  <c:v>4061090</c:v>
                </c:pt>
                <c:pt idx="23">
                  <c:v>4091717</c:v>
                </c:pt>
                <c:pt idx="24">
                  <c:v>4122344</c:v>
                </c:pt>
                <c:pt idx="25">
                  <c:v>4152971</c:v>
                </c:pt>
                <c:pt idx="26">
                  <c:v>4183598</c:v>
                </c:pt>
                <c:pt idx="27">
                  <c:v>4214225</c:v>
                </c:pt>
                <c:pt idx="28">
                  <c:v>4244852</c:v>
                </c:pt>
                <c:pt idx="29">
                  <c:v>4275479</c:v>
                </c:pt>
                <c:pt idx="30">
                  <c:v>4306106</c:v>
                </c:pt>
                <c:pt idx="31">
                  <c:v>4359079.3</c:v>
                </c:pt>
                <c:pt idx="32">
                  <c:v>4412052.5999999996</c:v>
                </c:pt>
                <c:pt idx="33">
                  <c:v>4465025.8999999994</c:v>
                </c:pt>
                <c:pt idx="34">
                  <c:v>4517999.1999999993</c:v>
                </c:pt>
                <c:pt idx="35">
                  <c:v>4570972.4999999991</c:v>
                </c:pt>
                <c:pt idx="36">
                  <c:v>4623945.7999999989</c:v>
                </c:pt>
                <c:pt idx="37">
                  <c:v>4676919.0999999987</c:v>
                </c:pt>
                <c:pt idx="38">
                  <c:v>4729892.3999999985</c:v>
                </c:pt>
                <c:pt idx="39">
                  <c:v>4782865.6999999983</c:v>
                </c:pt>
                <c:pt idx="40">
                  <c:v>4835839</c:v>
                </c:pt>
                <c:pt idx="41">
                  <c:v>4940931</c:v>
                </c:pt>
                <c:pt idx="42">
                  <c:v>5046023</c:v>
                </c:pt>
                <c:pt idx="43">
                  <c:v>5151115</c:v>
                </c:pt>
                <c:pt idx="44">
                  <c:v>5256207</c:v>
                </c:pt>
                <c:pt idx="45">
                  <c:v>5361299</c:v>
                </c:pt>
                <c:pt idx="46">
                  <c:v>5466391</c:v>
                </c:pt>
                <c:pt idx="47">
                  <c:v>5571483</c:v>
                </c:pt>
                <c:pt idx="48">
                  <c:v>5676575</c:v>
                </c:pt>
                <c:pt idx="49">
                  <c:v>5781667</c:v>
                </c:pt>
                <c:pt idx="50">
                  <c:v>5886759</c:v>
                </c:pt>
                <c:pt idx="51">
                  <c:v>5984665.5</c:v>
                </c:pt>
                <c:pt idx="52">
                  <c:v>6082572</c:v>
                </c:pt>
                <c:pt idx="53">
                  <c:v>6180478.5</c:v>
                </c:pt>
                <c:pt idx="54">
                  <c:v>6278385</c:v>
                </c:pt>
                <c:pt idx="55">
                  <c:v>6376291.5</c:v>
                </c:pt>
                <c:pt idx="56">
                  <c:v>6474198</c:v>
                </c:pt>
                <c:pt idx="57">
                  <c:v>6572104.5</c:v>
                </c:pt>
                <c:pt idx="58">
                  <c:v>6670011</c:v>
                </c:pt>
                <c:pt idx="59">
                  <c:v>6767917.5</c:v>
                </c:pt>
                <c:pt idx="60">
                  <c:v>6865824</c:v>
                </c:pt>
                <c:pt idx="61">
                  <c:v>6928271.5</c:v>
                </c:pt>
                <c:pt idx="62">
                  <c:v>6990719</c:v>
                </c:pt>
                <c:pt idx="63">
                  <c:v>7053166.5</c:v>
                </c:pt>
                <c:pt idx="64">
                  <c:v>7115614</c:v>
                </c:pt>
                <c:pt idx="65">
                  <c:v>7221992.166666667</c:v>
                </c:pt>
                <c:pt idx="66">
                  <c:v>7328370.333333334</c:v>
                </c:pt>
                <c:pt idx="67">
                  <c:v>7434748.5000000009</c:v>
                </c:pt>
                <c:pt idx="68">
                  <c:v>7541126.6666666679</c:v>
                </c:pt>
                <c:pt idx="69">
                  <c:v>7647504.8333333349</c:v>
                </c:pt>
                <c:pt idx="70">
                  <c:v>7753883</c:v>
                </c:pt>
                <c:pt idx="71">
                  <c:v>7872456.2000000002</c:v>
                </c:pt>
                <c:pt idx="72">
                  <c:v>7991029.4000000004</c:v>
                </c:pt>
                <c:pt idx="73">
                  <c:v>8109602.6000000006</c:v>
                </c:pt>
                <c:pt idx="74">
                  <c:v>8228175.8000000007</c:v>
                </c:pt>
                <c:pt idx="75">
                  <c:v>8346749.0000000009</c:v>
                </c:pt>
                <c:pt idx="76">
                  <c:v>8465322.2000000011</c:v>
                </c:pt>
                <c:pt idx="77">
                  <c:v>8583895.4000000004</c:v>
                </c:pt>
                <c:pt idx="78">
                  <c:v>8702468.5999999996</c:v>
                </c:pt>
                <c:pt idx="79">
                  <c:v>8821041.7999999989</c:v>
                </c:pt>
                <c:pt idx="80">
                  <c:v>8939615</c:v>
                </c:pt>
                <c:pt idx="81">
                  <c:v>9099483.5</c:v>
                </c:pt>
                <c:pt idx="82">
                  <c:v>9259352</c:v>
                </c:pt>
                <c:pt idx="83">
                  <c:v>9419220.5</c:v>
                </c:pt>
                <c:pt idx="84">
                  <c:v>9579089</c:v>
                </c:pt>
                <c:pt idx="85">
                  <c:v>9738957.5</c:v>
                </c:pt>
                <c:pt idx="86">
                  <c:v>9898826</c:v>
                </c:pt>
                <c:pt idx="87">
                  <c:v>10058694.5</c:v>
                </c:pt>
                <c:pt idx="88">
                  <c:v>10218563</c:v>
                </c:pt>
                <c:pt idx="89">
                  <c:v>10378431.5</c:v>
                </c:pt>
                <c:pt idx="90">
                  <c:v>10538300</c:v>
                </c:pt>
                <c:pt idx="91">
                  <c:v>10717265.699999999</c:v>
                </c:pt>
                <c:pt idx="92">
                  <c:v>10896231.399999999</c:v>
                </c:pt>
                <c:pt idx="93">
                  <c:v>11075197.099999998</c:v>
                </c:pt>
                <c:pt idx="94">
                  <c:v>11254162.799999997</c:v>
                </c:pt>
                <c:pt idx="95">
                  <c:v>11433128.499999996</c:v>
                </c:pt>
                <c:pt idx="96">
                  <c:v>11612094.199999996</c:v>
                </c:pt>
                <c:pt idx="97">
                  <c:v>11791059.899999995</c:v>
                </c:pt>
                <c:pt idx="98">
                  <c:v>11970025.599999994</c:v>
                </c:pt>
                <c:pt idx="99">
                  <c:v>12148991.299999993</c:v>
                </c:pt>
                <c:pt idx="100">
                  <c:v>12327957</c:v>
                </c:pt>
              </c:numCache>
            </c:numRef>
          </c:val>
          <c:smooth val="0"/>
        </c:ser>
        <c:ser>
          <c:idx val="1"/>
          <c:order val="1"/>
          <c:tx>
            <c:strRef>
              <c:f>Sheet1!$C$1</c:f>
              <c:strCache>
                <c:ptCount val="1"/>
                <c:pt idx="0">
                  <c:v>18 to 64</c:v>
                </c:pt>
              </c:strCache>
            </c:strRef>
          </c:tx>
          <c:spPr>
            <a:ln w="28575" cap="rnd">
              <a:solidFill>
                <a:schemeClr val="accent2"/>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Sheet1!$C$2:$C$102</c:f>
              <c:numCache>
                <c:formatCode>_(* #,##0_);_(* \(#,##0\);_(* "-"??_);_(@_)</c:formatCode>
                <c:ptCount val="101"/>
                <c:pt idx="0">
                  <c:v>4601645</c:v>
                </c:pt>
                <c:pt idx="1">
                  <c:v>4661043.5</c:v>
                </c:pt>
                <c:pt idx="2">
                  <c:v>4720442</c:v>
                </c:pt>
                <c:pt idx="3">
                  <c:v>4779840.5</c:v>
                </c:pt>
                <c:pt idx="4">
                  <c:v>4839239</c:v>
                </c:pt>
                <c:pt idx="5">
                  <c:v>4898637.5</c:v>
                </c:pt>
                <c:pt idx="6">
                  <c:v>4958036</c:v>
                </c:pt>
                <c:pt idx="7">
                  <c:v>5017434.5</c:v>
                </c:pt>
                <c:pt idx="8">
                  <c:v>5076833</c:v>
                </c:pt>
                <c:pt idx="9">
                  <c:v>5136231.5</c:v>
                </c:pt>
                <c:pt idx="10">
                  <c:v>5195630</c:v>
                </c:pt>
                <c:pt idx="11">
                  <c:v>5296550.5</c:v>
                </c:pt>
                <c:pt idx="12">
                  <c:v>5397471</c:v>
                </c:pt>
                <c:pt idx="13">
                  <c:v>5498391.5</c:v>
                </c:pt>
                <c:pt idx="14">
                  <c:v>5599312</c:v>
                </c:pt>
                <c:pt idx="15">
                  <c:v>5700232.5</c:v>
                </c:pt>
                <c:pt idx="16">
                  <c:v>5801153</c:v>
                </c:pt>
                <c:pt idx="17">
                  <c:v>5902073.5</c:v>
                </c:pt>
                <c:pt idx="18">
                  <c:v>6002994</c:v>
                </c:pt>
                <c:pt idx="19">
                  <c:v>6103914.5</c:v>
                </c:pt>
                <c:pt idx="20">
                  <c:v>6204835</c:v>
                </c:pt>
                <c:pt idx="21">
                  <c:v>6439543.9000000004</c:v>
                </c:pt>
                <c:pt idx="22">
                  <c:v>6674252.8000000007</c:v>
                </c:pt>
                <c:pt idx="23">
                  <c:v>6908961.7000000011</c:v>
                </c:pt>
                <c:pt idx="24">
                  <c:v>7143670.6000000015</c:v>
                </c:pt>
                <c:pt idx="25">
                  <c:v>7378379.5000000019</c:v>
                </c:pt>
                <c:pt idx="26">
                  <c:v>7613088.4000000022</c:v>
                </c:pt>
                <c:pt idx="27">
                  <c:v>7847797.3000000026</c:v>
                </c:pt>
                <c:pt idx="28">
                  <c:v>8082506.200000003</c:v>
                </c:pt>
                <c:pt idx="29">
                  <c:v>8317215.1000000034</c:v>
                </c:pt>
                <c:pt idx="30">
                  <c:v>8551924</c:v>
                </c:pt>
                <c:pt idx="31">
                  <c:v>8740141.0999999996</c:v>
                </c:pt>
                <c:pt idx="32">
                  <c:v>8928358.1999999993</c:v>
                </c:pt>
                <c:pt idx="33">
                  <c:v>9116575.2999999989</c:v>
                </c:pt>
                <c:pt idx="34">
                  <c:v>9304792.3999999985</c:v>
                </c:pt>
                <c:pt idx="35">
                  <c:v>9493009.4999999981</c:v>
                </c:pt>
                <c:pt idx="36">
                  <c:v>9681226.5999999978</c:v>
                </c:pt>
                <c:pt idx="37">
                  <c:v>9869443.6999999974</c:v>
                </c:pt>
                <c:pt idx="38">
                  <c:v>10057660.799999997</c:v>
                </c:pt>
                <c:pt idx="39">
                  <c:v>10245877.899999997</c:v>
                </c:pt>
                <c:pt idx="40">
                  <c:v>10434095</c:v>
                </c:pt>
                <c:pt idx="41">
                  <c:v>10679938.4</c:v>
                </c:pt>
                <c:pt idx="42">
                  <c:v>10925781.800000001</c:v>
                </c:pt>
                <c:pt idx="43">
                  <c:v>11171625.200000001</c:v>
                </c:pt>
                <c:pt idx="44">
                  <c:v>11417468.600000001</c:v>
                </c:pt>
                <c:pt idx="45">
                  <c:v>11663312.000000002</c:v>
                </c:pt>
                <c:pt idx="46">
                  <c:v>11909155.400000002</c:v>
                </c:pt>
                <c:pt idx="47">
                  <c:v>12154998.800000003</c:v>
                </c:pt>
                <c:pt idx="48">
                  <c:v>12400842.200000003</c:v>
                </c:pt>
                <c:pt idx="49">
                  <c:v>12646685.600000003</c:v>
                </c:pt>
                <c:pt idx="50">
                  <c:v>12892529</c:v>
                </c:pt>
                <c:pt idx="51">
                  <c:v>13171061.199999999</c:v>
                </c:pt>
                <c:pt idx="52">
                  <c:v>13449593.399999999</c:v>
                </c:pt>
                <c:pt idx="53">
                  <c:v>13728125.599999998</c:v>
                </c:pt>
                <c:pt idx="54">
                  <c:v>14006657.799999997</c:v>
                </c:pt>
                <c:pt idx="55">
                  <c:v>14285189.999999996</c:v>
                </c:pt>
                <c:pt idx="56">
                  <c:v>14563722.199999996</c:v>
                </c:pt>
                <c:pt idx="57">
                  <c:v>14842254.399999995</c:v>
                </c:pt>
                <c:pt idx="58">
                  <c:v>15120786.599999994</c:v>
                </c:pt>
                <c:pt idx="59">
                  <c:v>15399318.799999993</c:v>
                </c:pt>
                <c:pt idx="60">
                  <c:v>15677851</c:v>
                </c:pt>
                <c:pt idx="61">
                  <c:v>15943954</c:v>
                </c:pt>
                <c:pt idx="62">
                  <c:v>16210057</c:v>
                </c:pt>
                <c:pt idx="63">
                  <c:v>16476160</c:v>
                </c:pt>
                <c:pt idx="64">
                  <c:v>16742263</c:v>
                </c:pt>
                <c:pt idx="65">
                  <c:v>17080887.833333332</c:v>
                </c:pt>
                <c:pt idx="66">
                  <c:v>17419512.666666664</c:v>
                </c:pt>
                <c:pt idx="67">
                  <c:v>17758137.499999996</c:v>
                </c:pt>
                <c:pt idx="68">
                  <c:v>18096762.333333328</c:v>
                </c:pt>
                <c:pt idx="69">
                  <c:v>18435387.16666666</c:v>
                </c:pt>
                <c:pt idx="70">
                  <c:v>18774012</c:v>
                </c:pt>
                <c:pt idx="71">
                  <c:v>19125210.600000001</c:v>
                </c:pt>
                <c:pt idx="72">
                  <c:v>19476409.200000003</c:v>
                </c:pt>
                <c:pt idx="73">
                  <c:v>19827607.800000004</c:v>
                </c:pt>
                <c:pt idx="74">
                  <c:v>20178806.400000006</c:v>
                </c:pt>
                <c:pt idx="75">
                  <c:v>20530005.000000007</c:v>
                </c:pt>
                <c:pt idx="76">
                  <c:v>20881203.600000009</c:v>
                </c:pt>
                <c:pt idx="77">
                  <c:v>21232402.20000001</c:v>
                </c:pt>
                <c:pt idx="78">
                  <c:v>21583600.800000012</c:v>
                </c:pt>
                <c:pt idx="79">
                  <c:v>21934799.400000013</c:v>
                </c:pt>
                <c:pt idx="80">
                  <c:v>22285998</c:v>
                </c:pt>
                <c:pt idx="81">
                  <c:v>22740819.300000001</c:v>
                </c:pt>
                <c:pt idx="82">
                  <c:v>23195640.600000001</c:v>
                </c:pt>
                <c:pt idx="83">
                  <c:v>23650461.900000002</c:v>
                </c:pt>
                <c:pt idx="84">
                  <c:v>24105283.200000003</c:v>
                </c:pt>
                <c:pt idx="85">
                  <c:v>24560104.500000004</c:v>
                </c:pt>
                <c:pt idx="86">
                  <c:v>25014925.800000004</c:v>
                </c:pt>
                <c:pt idx="87">
                  <c:v>25469747.100000005</c:v>
                </c:pt>
                <c:pt idx="88">
                  <c:v>25924568.400000006</c:v>
                </c:pt>
                <c:pt idx="89">
                  <c:v>26379389.700000007</c:v>
                </c:pt>
                <c:pt idx="90">
                  <c:v>26834211</c:v>
                </c:pt>
                <c:pt idx="91">
                  <c:v>27410637.399999999</c:v>
                </c:pt>
                <c:pt idx="92">
                  <c:v>27987063.799999997</c:v>
                </c:pt>
                <c:pt idx="93">
                  <c:v>28563490.199999996</c:v>
                </c:pt>
                <c:pt idx="94">
                  <c:v>29139916.599999994</c:v>
                </c:pt>
                <c:pt idx="95">
                  <c:v>29716342.999999993</c:v>
                </c:pt>
                <c:pt idx="96">
                  <c:v>30292769.399999991</c:v>
                </c:pt>
                <c:pt idx="97">
                  <c:v>30869195.79999999</c:v>
                </c:pt>
                <c:pt idx="98">
                  <c:v>31445622.199999988</c:v>
                </c:pt>
                <c:pt idx="99">
                  <c:v>32022048.599999987</c:v>
                </c:pt>
                <c:pt idx="100">
                  <c:v>32598475</c:v>
                </c:pt>
              </c:numCache>
            </c:numRef>
          </c:val>
          <c:smooth val="0"/>
        </c:ser>
        <c:ser>
          <c:idx val="3"/>
          <c:order val="2"/>
          <c:tx>
            <c:strRef>
              <c:f>Sheet1!$E$1</c:f>
              <c:strCache>
                <c:ptCount val="1"/>
                <c:pt idx="0">
                  <c:v>65+</c:v>
                </c:pt>
              </c:strCache>
            </c:strRef>
          </c:tx>
          <c:spPr>
            <a:ln w="28575" cap="rnd">
              <a:solidFill>
                <a:schemeClr val="accent4"/>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Sheet1!$E$2:$E$102</c:f>
              <c:numCache>
                <c:formatCode>_(* #,##0_);_(* \(#,##0\);_(* "-"??_);_(@_)</c:formatCode>
                <c:ptCount val="101"/>
                <c:pt idx="0">
                  <c:v>513420</c:v>
                </c:pt>
                <c:pt idx="1">
                  <c:v>536617.1</c:v>
                </c:pt>
                <c:pt idx="2">
                  <c:v>559814.19999999995</c:v>
                </c:pt>
                <c:pt idx="3">
                  <c:v>583011.29999999993</c:v>
                </c:pt>
                <c:pt idx="4">
                  <c:v>606208.39999999991</c:v>
                </c:pt>
                <c:pt idx="5">
                  <c:v>629405.49999999988</c:v>
                </c:pt>
                <c:pt idx="6">
                  <c:v>652602.59999999986</c:v>
                </c:pt>
                <c:pt idx="7">
                  <c:v>675799.69999999984</c:v>
                </c:pt>
                <c:pt idx="8">
                  <c:v>698996.79999999981</c:v>
                </c:pt>
                <c:pt idx="9">
                  <c:v>722193.89999999979</c:v>
                </c:pt>
                <c:pt idx="10">
                  <c:v>745391</c:v>
                </c:pt>
                <c:pt idx="11">
                  <c:v>770057.8</c:v>
                </c:pt>
                <c:pt idx="12">
                  <c:v>794724.60000000009</c:v>
                </c:pt>
                <c:pt idx="13">
                  <c:v>819391.40000000014</c:v>
                </c:pt>
                <c:pt idx="14">
                  <c:v>844058.20000000019</c:v>
                </c:pt>
                <c:pt idx="15">
                  <c:v>868725.00000000023</c:v>
                </c:pt>
                <c:pt idx="16">
                  <c:v>893391.80000000028</c:v>
                </c:pt>
                <c:pt idx="17">
                  <c:v>918058.60000000033</c:v>
                </c:pt>
                <c:pt idx="18">
                  <c:v>942725.40000000037</c:v>
                </c:pt>
                <c:pt idx="19">
                  <c:v>967392.20000000042</c:v>
                </c:pt>
                <c:pt idx="20">
                  <c:v>992059</c:v>
                </c:pt>
                <c:pt idx="21">
                  <c:v>1029969.2</c:v>
                </c:pt>
                <c:pt idx="22">
                  <c:v>1067879.3999999999</c:v>
                </c:pt>
                <c:pt idx="23">
                  <c:v>1105789.5999999999</c:v>
                </c:pt>
                <c:pt idx="24">
                  <c:v>1143699.7999999998</c:v>
                </c:pt>
                <c:pt idx="25">
                  <c:v>1181609.9999999998</c:v>
                </c:pt>
                <c:pt idx="26">
                  <c:v>1219520.1999999997</c:v>
                </c:pt>
                <c:pt idx="27">
                  <c:v>1257430.3999999997</c:v>
                </c:pt>
                <c:pt idx="28">
                  <c:v>1295340.5999999996</c:v>
                </c:pt>
                <c:pt idx="29">
                  <c:v>1333250.7999999996</c:v>
                </c:pt>
                <c:pt idx="30">
                  <c:v>1371161</c:v>
                </c:pt>
                <c:pt idx="31">
                  <c:v>1405702.5</c:v>
                </c:pt>
                <c:pt idx="32">
                  <c:v>1440244</c:v>
                </c:pt>
                <c:pt idx="33">
                  <c:v>1474785.5</c:v>
                </c:pt>
                <c:pt idx="34">
                  <c:v>1509327</c:v>
                </c:pt>
                <c:pt idx="35">
                  <c:v>1543868.5</c:v>
                </c:pt>
                <c:pt idx="36">
                  <c:v>1578410</c:v>
                </c:pt>
                <c:pt idx="37">
                  <c:v>1612951.5</c:v>
                </c:pt>
                <c:pt idx="38">
                  <c:v>1647493</c:v>
                </c:pt>
                <c:pt idx="39">
                  <c:v>1682034.5</c:v>
                </c:pt>
                <c:pt idx="40">
                  <c:v>1716576</c:v>
                </c:pt>
                <c:pt idx="41">
                  <c:v>1752171.6</c:v>
                </c:pt>
                <c:pt idx="42">
                  <c:v>1787767.2000000002</c:v>
                </c:pt>
                <c:pt idx="43">
                  <c:v>1823362.8000000003</c:v>
                </c:pt>
                <c:pt idx="44">
                  <c:v>1858958.4000000004</c:v>
                </c:pt>
                <c:pt idx="45">
                  <c:v>1894554.0000000005</c:v>
                </c:pt>
                <c:pt idx="46">
                  <c:v>1930149.6000000006</c:v>
                </c:pt>
                <c:pt idx="47">
                  <c:v>1965745.2000000007</c:v>
                </c:pt>
                <c:pt idx="48">
                  <c:v>2001340.8000000007</c:v>
                </c:pt>
                <c:pt idx="49">
                  <c:v>2036936.4000000008</c:v>
                </c:pt>
                <c:pt idx="50">
                  <c:v>2072532</c:v>
                </c:pt>
                <c:pt idx="51">
                  <c:v>2115499.6</c:v>
                </c:pt>
                <c:pt idx="52">
                  <c:v>2158467.2000000002</c:v>
                </c:pt>
                <c:pt idx="53">
                  <c:v>2201434.8000000003</c:v>
                </c:pt>
                <c:pt idx="54">
                  <c:v>2244402.4000000004</c:v>
                </c:pt>
                <c:pt idx="55">
                  <c:v>2287370.0000000005</c:v>
                </c:pt>
                <c:pt idx="56">
                  <c:v>2330337.6000000006</c:v>
                </c:pt>
                <c:pt idx="57">
                  <c:v>2373305.2000000007</c:v>
                </c:pt>
                <c:pt idx="58">
                  <c:v>2416272.8000000007</c:v>
                </c:pt>
                <c:pt idx="59">
                  <c:v>2459240.4000000008</c:v>
                </c:pt>
                <c:pt idx="60">
                  <c:v>2502208</c:v>
                </c:pt>
                <c:pt idx="61">
                  <c:v>2651426.25</c:v>
                </c:pt>
                <c:pt idx="62">
                  <c:v>2800644.5</c:v>
                </c:pt>
                <c:pt idx="63">
                  <c:v>2949862.75</c:v>
                </c:pt>
                <c:pt idx="64">
                  <c:v>3099081</c:v>
                </c:pt>
                <c:pt idx="65">
                  <c:v>3251581.3333333335</c:v>
                </c:pt>
                <c:pt idx="66">
                  <c:v>3404081.666666667</c:v>
                </c:pt>
                <c:pt idx="67">
                  <c:v>3556582.0000000005</c:v>
                </c:pt>
                <c:pt idx="68">
                  <c:v>3709082.333333334</c:v>
                </c:pt>
                <c:pt idx="69">
                  <c:v>3861582.6666666674</c:v>
                </c:pt>
                <c:pt idx="70">
                  <c:v>4014083</c:v>
                </c:pt>
                <c:pt idx="71">
                  <c:v>4205621.8</c:v>
                </c:pt>
                <c:pt idx="72">
                  <c:v>4397160.5999999996</c:v>
                </c:pt>
                <c:pt idx="73">
                  <c:v>4588699.3999999994</c:v>
                </c:pt>
                <c:pt idx="74">
                  <c:v>4780238.1999999993</c:v>
                </c:pt>
                <c:pt idx="75">
                  <c:v>4971776.9999999991</c:v>
                </c:pt>
                <c:pt idx="76">
                  <c:v>5163315.7999999989</c:v>
                </c:pt>
                <c:pt idx="77">
                  <c:v>5354854.5999999987</c:v>
                </c:pt>
                <c:pt idx="78">
                  <c:v>5546393.3999999985</c:v>
                </c:pt>
                <c:pt idx="79">
                  <c:v>5737932.1999999983</c:v>
                </c:pt>
                <c:pt idx="80">
                  <c:v>5929471</c:v>
                </c:pt>
                <c:pt idx="81">
                  <c:v>6094862.4000000004</c:v>
                </c:pt>
                <c:pt idx="82">
                  <c:v>6260253.8000000007</c:v>
                </c:pt>
                <c:pt idx="83">
                  <c:v>6425645.2000000011</c:v>
                </c:pt>
                <c:pt idx="84">
                  <c:v>6591036.6000000015</c:v>
                </c:pt>
                <c:pt idx="85">
                  <c:v>6756428.0000000019</c:v>
                </c:pt>
                <c:pt idx="86">
                  <c:v>6921819.4000000022</c:v>
                </c:pt>
                <c:pt idx="87">
                  <c:v>7087210.8000000026</c:v>
                </c:pt>
                <c:pt idx="88">
                  <c:v>7252602.200000003</c:v>
                </c:pt>
                <c:pt idx="89">
                  <c:v>7417993.6000000034</c:v>
                </c:pt>
                <c:pt idx="90">
                  <c:v>7583385</c:v>
                </c:pt>
                <c:pt idx="91">
                  <c:v>7769333</c:v>
                </c:pt>
                <c:pt idx="92">
                  <c:v>7955281</c:v>
                </c:pt>
                <c:pt idx="93">
                  <c:v>8141229</c:v>
                </c:pt>
                <c:pt idx="94">
                  <c:v>8327177</c:v>
                </c:pt>
                <c:pt idx="95">
                  <c:v>8513125</c:v>
                </c:pt>
                <c:pt idx="96">
                  <c:v>8699073</c:v>
                </c:pt>
                <c:pt idx="97">
                  <c:v>8885021</c:v>
                </c:pt>
                <c:pt idx="98">
                  <c:v>9070969</c:v>
                </c:pt>
                <c:pt idx="99">
                  <c:v>9256917</c:v>
                </c:pt>
                <c:pt idx="100">
                  <c:v>9442865</c:v>
                </c:pt>
              </c:numCache>
            </c:numRef>
          </c:val>
          <c:smooth val="0"/>
        </c:ser>
        <c:dLbls>
          <c:showLegendKey val="0"/>
          <c:showVal val="0"/>
          <c:showCatName val="0"/>
          <c:showSerName val="0"/>
          <c:showPercent val="0"/>
          <c:showBubbleSize val="0"/>
        </c:dLbls>
        <c:smooth val="0"/>
        <c:axId val="493877552"/>
        <c:axId val="493878336"/>
      </c:lineChart>
      <c:catAx>
        <c:axId val="49387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78336"/>
        <c:crosses val="autoZero"/>
        <c:auto val="1"/>
        <c:lblAlgn val="ctr"/>
        <c:lblOffset val="100"/>
        <c:noMultiLvlLbl val="0"/>
      </c:catAx>
      <c:valAx>
        <c:axId val="4938783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877552"/>
        <c:crosses val="autoZero"/>
        <c:crossBetween val="between"/>
      </c:valAx>
      <c:spPr>
        <a:noFill/>
        <a:ln>
          <a:noFill/>
        </a:ln>
        <a:effectLst/>
      </c:spPr>
    </c:plotArea>
    <c:legend>
      <c:legendPos val="b"/>
      <c:layout>
        <c:manualLayout>
          <c:xMode val="edge"/>
          <c:yMode val="edge"/>
          <c:x val="0.8191615631379412"/>
          <c:y val="0.35611669825847009"/>
          <c:w val="0.16568921940313019"/>
          <c:h val="0.237008565911829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v>65 years plus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Sheet1!$I$2:$I$10</c:f>
              <c:numCache>
                <c:formatCode>General</c:formatCode>
                <c:ptCount val="9"/>
                <c:pt idx="0">
                  <c:v>0.19461358042635576</c:v>
                </c:pt>
                <c:pt idx="1">
                  <c:v>0.18934247990196662</c:v>
                </c:pt>
                <c:pt idx="2">
                  <c:v>0.1851936199670621</c:v>
                </c:pt>
                <c:pt idx="3">
                  <c:v>0.17826355862701704</c:v>
                </c:pt>
                <c:pt idx="4">
                  <c:v>0.16978807086868486</c:v>
                </c:pt>
                <c:pt idx="5">
                  <c:v>0.15433804442922294</c:v>
                </c:pt>
                <c:pt idx="6">
                  <c:v>0.13531440118484248</c:v>
                </c:pt>
                <c:pt idx="7">
                  <c:v>0.11814614966588632</c:v>
                </c:pt>
                <c:pt idx="8">
                  <c:v>0.10347297481253252</c:v>
                </c:pt>
              </c:numCache>
            </c:numRef>
          </c:val>
        </c:ser>
        <c:ser>
          <c:idx val="1"/>
          <c:order val="1"/>
          <c:tx>
            <c:v>Under 65 years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Sheet1!$J$2:$J$10</c:f>
              <c:numCache>
                <c:formatCode>General</c:formatCode>
                <c:ptCount val="9"/>
                <c:pt idx="0">
                  <c:v>0.80538641957364421</c:v>
                </c:pt>
                <c:pt idx="1">
                  <c:v>0.81065752009803338</c:v>
                </c:pt>
                <c:pt idx="2">
                  <c:v>0.81480638003293793</c:v>
                </c:pt>
                <c:pt idx="3">
                  <c:v>0.82173644137298296</c:v>
                </c:pt>
                <c:pt idx="4">
                  <c:v>0.83021192913131514</c:v>
                </c:pt>
                <c:pt idx="5">
                  <c:v>0.84566195557077706</c:v>
                </c:pt>
                <c:pt idx="6">
                  <c:v>0.8646855988151575</c:v>
                </c:pt>
                <c:pt idx="7">
                  <c:v>0.88185385033411368</c:v>
                </c:pt>
                <c:pt idx="8">
                  <c:v>0.89652702518746752</c:v>
                </c:pt>
              </c:numCache>
            </c:numRef>
          </c:val>
        </c:ser>
        <c:dLbls>
          <c:showLegendKey val="0"/>
          <c:showVal val="1"/>
          <c:showCatName val="0"/>
          <c:showSerName val="0"/>
          <c:showPercent val="0"/>
          <c:showBubbleSize val="0"/>
        </c:dLbls>
        <c:gapWidth val="150"/>
        <c:overlap val="100"/>
        <c:axId val="493877944"/>
        <c:axId val="493875984"/>
      </c:barChart>
      <c:catAx>
        <c:axId val="493877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3875984"/>
        <c:crosses val="autoZero"/>
        <c:auto val="1"/>
        <c:lblAlgn val="ctr"/>
        <c:lblOffset val="100"/>
        <c:noMultiLvlLbl val="0"/>
      </c:catAx>
      <c:valAx>
        <c:axId val="4938759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387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rgbClr val="4383D1"/>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tx2">
                <a:lumMod val="40000"/>
                <a:lumOff val="6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rgbClr val="AF423F"/>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rgbClr val="D78F8D"/>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358869664"/>
        <c:axId val="503970296"/>
      </c:barChart>
      <c:catAx>
        <c:axId val="358869664"/>
        <c:scaling>
          <c:orientation val="minMax"/>
        </c:scaling>
        <c:delete val="0"/>
        <c:axPos val="l"/>
        <c:numFmt formatCode="General" sourceLinked="0"/>
        <c:majorTickMark val="out"/>
        <c:minorTickMark val="none"/>
        <c:tickLblPos val="low"/>
        <c:txPr>
          <a:bodyPr/>
          <a:lstStyle/>
          <a:p>
            <a:pPr>
              <a:defRPr sz="900" baseline="0">
                <a:latin typeface="+mj-lt"/>
              </a:defRPr>
            </a:pPr>
            <a:endParaRPr lang="en-US"/>
          </a:p>
        </c:txPr>
        <c:crossAx val="503970296"/>
        <c:crosses val="autoZero"/>
        <c:auto val="1"/>
        <c:lblAlgn val="ctr"/>
        <c:lblOffset val="100"/>
        <c:noMultiLvlLbl val="0"/>
      </c:catAx>
      <c:valAx>
        <c:axId val="503970296"/>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358869664"/>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503975000"/>
        <c:axId val="503973824"/>
      </c:lineChart>
      <c:catAx>
        <c:axId val="503975000"/>
        <c:scaling>
          <c:orientation val="minMax"/>
        </c:scaling>
        <c:delete val="0"/>
        <c:axPos val="b"/>
        <c:numFmt formatCode="General" sourceLinked="1"/>
        <c:majorTickMark val="out"/>
        <c:minorTickMark val="out"/>
        <c:tickLblPos val="nextTo"/>
        <c:txPr>
          <a:bodyPr rot="-2220000"/>
          <a:lstStyle/>
          <a:p>
            <a:pPr>
              <a:defRPr sz="1600"/>
            </a:pPr>
            <a:endParaRPr lang="en-US"/>
          </a:p>
        </c:txPr>
        <c:crossAx val="503973824"/>
        <c:crosses val="autoZero"/>
        <c:auto val="1"/>
        <c:lblAlgn val="ctr"/>
        <c:lblOffset val="100"/>
        <c:tickLblSkip val="5"/>
        <c:noMultiLvlLbl val="0"/>
      </c:catAx>
      <c:valAx>
        <c:axId val="503973824"/>
        <c:scaling>
          <c:orientation val="minMax"/>
        </c:scaling>
        <c:delete val="0"/>
        <c:axPos val="l"/>
        <c:majorGridlines/>
        <c:numFmt formatCode="#,##0" sourceLinked="1"/>
        <c:majorTickMark val="out"/>
        <c:minorTickMark val="none"/>
        <c:tickLblPos val="nextTo"/>
        <c:crossAx val="5039750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NH White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State_of_Texas!$I$253:$I$493</c:f>
              <c:numCache>
                <c:formatCode>General</c:formatCode>
                <c:ptCount val="9"/>
                <c:pt idx="0">
                  <c:v>1760065</c:v>
                </c:pt>
                <c:pt idx="1">
                  <c:v>2063210</c:v>
                </c:pt>
                <c:pt idx="2">
                  <c:v>2407338</c:v>
                </c:pt>
                <c:pt idx="3">
                  <c:v>2776121</c:v>
                </c:pt>
                <c:pt idx="4">
                  <c:v>3047041</c:v>
                </c:pt>
                <c:pt idx="5">
                  <c:v>3133151</c:v>
                </c:pt>
                <c:pt idx="6">
                  <c:v>3141889</c:v>
                </c:pt>
                <c:pt idx="7">
                  <c:v>3097520</c:v>
                </c:pt>
                <c:pt idx="8">
                  <c:v>3108168</c:v>
                </c:pt>
              </c:numCache>
            </c:numRef>
          </c:val>
          <c:smooth val="0"/>
        </c:ser>
        <c:ser>
          <c:idx val="2"/>
          <c:order val="1"/>
          <c:tx>
            <c:v>NH Black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State_of_Texas!$L$253:$L$493</c:f>
              <c:numCache>
                <c:formatCode>General</c:formatCode>
                <c:ptCount val="9"/>
                <c:pt idx="0">
                  <c:v>218374</c:v>
                </c:pt>
                <c:pt idx="1">
                  <c:v>277091</c:v>
                </c:pt>
                <c:pt idx="2">
                  <c:v>362127</c:v>
                </c:pt>
                <c:pt idx="3">
                  <c:v>468516</c:v>
                </c:pt>
                <c:pt idx="4">
                  <c:v>569622</c:v>
                </c:pt>
                <c:pt idx="5">
                  <c:v>642813</c:v>
                </c:pt>
                <c:pt idx="6">
                  <c:v>704447</c:v>
                </c:pt>
                <c:pt idx="7">
                  <c:v>753591</c:v>
                </c:pt>
                <c:pt idx="8">
                  <c:v>804450</c:v>
                </c:pt>
              </c:numCache>
            </c:numRef>
          </c:val>
          <c:smooth val="0"/>
        </c:ser>
        <c:ser>
          <c:idx val="3"/>
          <c:order val="2"/>
          <c:tx>
            <c:v>Hispanic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State_of_Texas!$O$253:$O$493</c:f>
              <c:numCache>
                <c:formatCode>General</c:formatCode>
                <c:ptCount val="9"/>
                <c:pt idx="0">
                  <c:v>532921</c:v>
                </c:pt>
                <c:pt idx="1">
                  <c:v>706557</c:v>
                </c:pt>
                <c:pt idx="2">
                  <c:v>934167</c:v>
                </c:pt>
                <c:pt idx="3">
                  <c:v>1234117</c:v>
                </c:pt>
                <c:pt idx="4">
                  <c:v>1588590</c:v>
                </c:pt>
                <c:pt idx="5">
                  <c:v>1964597</c:v>
                </c:pt>
                <c:pt idx="6">
                  <c:v>2384112</c:v>
                </c:pt>
                <c:pt idx="7">
                  <c:v>2793615</c:v>
                </c:pt>
                <c:pt idx="8">
                  <c:v>3210318</c:v>
                </c:pt>
              </c:numCache>
            </c:numRef>
          </c:val>
          <c:smooth val="0"/>
        </c:ser>
        <c:ser>
          <c:idx val="4"/>
          <c:order val="3"/>
          <c:tx>
            <c:v>NH Other</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State_of_Texas!$R$253:$R$493</c:f>
              <c:numCache>
                <c:formatCode>General</c:formatCode>
                <c:ptCount val="9"/>
                <c:pt idx="0">
                  <c:v>90526</c:v>
                </c:pt>
                <c:pt idx="1">
                  <c:v>136840</c:v>
                </c:pt>
                <c:pt idx="2">
                  <c:v>195220</c:v>
                </c:pt>
                <c:pt idx="3">
                  <c:v>264721</c:v>
                </c:pt>
                <c:pt idx="4">
                  <c:v>343458</c:v>
                </c:pt>
                <c:pt idx="5">
                  <c:v>430369</c:v>
                </c:pt>
                <c:pt idx="6">
                  <c:v>538489</c:v>
                </c:pt>
                <c:pt idx="7">
                  <c:v>644872</c:v>
                </c:pt>
                <c:pt idx="8">
                  <c:v>759449</c:v>
                </c:pt>
              </c:numCache>
            </c:numRef>
          </c:val>
          <c:smooth val="0"/>
        </c:ser>
        <c:dLbls>
          <c:showLegendKey val="0"/>
          <c:showVal val="0"/>
          <c:showCatName val="0"/>
          <c:showSerName val="0"/>
          <c:showPercent val="0"/>
          <c:showBubbleSize val="0"/>
        </c:dLbls>
        <c:marker val="1"/>
        <c:smooth val="0"/>
        <c:axId val="503978528"/>
        <c:axId val="503982056"/>
      </c:lineChart>
      <c:catAx>
        <c:axId val="50397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3982056"/>
        <c:crosses val="autoZero"/>
        <c:auto val="1"/>
        <c:lblAlgn val="ctr"/>
        <c:lblOffset val="100"/>
        <c:noMultiLvlLbl val="0"/>
      </c:catAx>
      <c:valAx>
        <c:axId val="503982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3978528"/>
        <c:crosses val="autoZero"/>
        <c:crossBetween val="between"/>
      </c:valAx>
      <c:spPr>
        <a:noFill/>
        <a:ln>
          <a:noFill/>
        </a:ln>
        <a:effectLst/>
      </c:spPr>
    </c:plotArea>
    <c:legend>
      <c:legendPos val="tr"/>
      <c:layout>
        <c:manualLayout>
          <c:xMode val="edge"/>
          <c:yMode val="edge"/>
          <c:x val="0.76582531350247884"/>
          <c:y val="0.29743946205481575"/>
          <c:w val="0.21226098473801885"/>
          <c:h val="0.37134638528861147"/>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6826938580708"/>
          <c:y val="0.14375965255967743"/>
          <c:w val="0.69059579106028168"/>
          <c:h val="0.66215741927607885"/>
        </c:manualLayout>
      </c:layout>
      <c:barChart>
        <c:barDir val="col"/>
        <c:grouping val="percentStacked"/>
        <c:varyColors val="0"/>
        <c:ser>
          <c:idx val="0"/>
          <c:order val="0"/>
          <c:tx>
            <c:strRef>
              <c:f>'AgebyRace-Ethnicity2010'!$E$4</c:f>
              <c:strCache>
                <c:ptCount val="1"/>
                <c:pt idx="0">
                  <c:v>% NH White</c:v>
                </c:pt>
              </c:strCache>
            </c:strRef>
          </c:tx>
          <c:spPr>
            <a:solidFill>
              <a:schemeClr val="accent1"/>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'AgebyRace-Ethnicity2010'!$E$13:$E$15</c:f>
              <c:numCache>
                <c:formatCode>0.0</c:formatCode>
                <c:ptCount val="3"/>
                <c:pt idx="0">
                  <c:v>34.809906781726937</c:v>
                </c:pt>
                <c:pt idx="1">
                  <c:v>46.929361465557321</c:v>
                </c:pt>
                <c:pt idx="2">
                  <c:v>67.730072356579939</c:v>
                </c:pt>
              </c:numCache>
            </c:numRef>
          </c:val>
        </c:ser>
        <c:ser>
          <c:idx val="1"/>
          <c:order val="1"/>
          <c:tx>
            <c:strRef>
              <c:f>'AgebyRace-Ethnicity2010'!$G$4</c:f>
              <c:strCache>
                <c:ptCount val="1"/>
                <c:pt idx="0">
                  <c:v>% Black</c:v>
                </c:pt>
              </c:strCache>
            </c:strRef>
          </c:tx>
          <c:spPr>
            <a:solidFill>
              <a:schemeClr val="accent2"/>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'AgebyRace-Ethnicity2010'!$G$13:$G$15</c:f>
              <c:numCache>
                <c:formatCode>0.0</c:formatCode>
                <c:ptCount val="3"/>
                <c:pt idx="0">
                  <c:v>12.653881417487886</c:v>
                </c:pt>
                <c:pt idx="1">
                  <c:v>12.03155641000043</c:v>
                </c:pt>
                <c:pt idx="2">
                  <c:v>8.4597076343730961</c:v>
                </c:pt>
              </c:numCache>
            </c:numRef>
          </c:val>
        </c:ser>
        <c:ser>
          <c:idx val="3"/>
          <c:order val="2"/>
          <c:tx>
            <c:strRef>
              <c:f>'AgebyRace-Ethnicity2010'!$N$4</c:f>
              <c:strCache>
                <c:ptCount val="1"/>
                <c:pt idx="0">
                  <c:v>% Hispanic</c:v>
                </c:pt>
              </c:strCache>
            </c:strRef>
          </c:tx>
          <c:spPr>
            <a:solidFill>
              <a:schemeClr val="bg2">
                <a:lumMod val="75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'AgebyRace-Ethnicity2010'!$N$13:$N$15</c:f>
              <c:numCache>
                <c:formatCode>0.0</c:formatCode>
                <c:ptCount val="3"/>
                <c:pt idx="0">
                  <c:v>47.730289745311225</c:v>
                </c:pt>
                <c:pt idx="1">
                  <c:v>35.672508362079789</c:v>
                </c:pt>
                <c:pt idx="2">
                  <c:v>20.455630777217699</c:v>
                </c:pt>
              </c:numCache>
            </c:numRef>
          </c:val>
        </c:ser>
        <c:ser>
          <c:idx val="2"/>
          <c:order val="3"/>
          <c:tx>
            <c:strRef>
              <c:f>'AgebyRace-Ethnicity2010'!$L$4</c:f>
              <c:strCache>
                <c:ptCount val="1"/>
                <c:pt idx="0">
                  <c:v>% NH Other</c:v>
                </c:pt>
              </c:strCache>
            </c:strRef>
          </c:tx>
          <c:spPr>
            <a:solidFill>
              <a:schemeClr val="accent4">
                <a:lumMod val="60000"/>
                <a:lumOff val="40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'AgebyRace-Ethnicity2010'!$L$13:$L$15</c:f>
              <c:numCache>
                <c:formatCode>0.0</c:formatCode>
                <c:ptCount val="3"/>
                <c:pt idx="0">
                  <c:v>4.8059220554739506</c:v>
                </c:pt>
                <c:pt idx="1">
                  <c:v>5.3665737623624645</c:v>
                </c:pt>
                <c:pt idx="2">
                  <c:v>3.3545892318292609</c:v>
                </c:pt>
              </c:numCache>
            </c:numRef>
          </c:val>
        </c:ser>
        <c:dLbls>
          <c:showLegendKey val="0"/>
          <c:showVal val="0"/>
          <c:showCatName val="0"/>
          <c:showSerName val="0"/>
          <c:showPercent val="0"/>
          <c:showBubbleSize val="0"/>
        </c:dLbls>
        <c:gapWidth val="100"/>
        <c:overlap val="100"/>
        <c:axId val="495062992"/>
        <c:axId val="495059464"/>
      </c:barChart>
      <c:catAx>
        <c:axId val="495062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059464"/>
        <c:crosses val="autoZero"/>
        <c:auto val="1"/>
        <c:lblAlgn val="ctr"/>
        <c:lblOffset val="100"/>
        <c:noMultiLvlLbl val="0"/>
      </c:catAx>
      <c:valAx>
        <c:axId val="495059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Percentof Age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062992"/>
        <c:crosses val="autoZero"/>
        <c:crossBetween val="between"/>
      </c:valAx>
      <c:spPr>
        <a:noFill/>
        <a:ln>
          <a:noFill/>
        </a:ln>
        <a:effectLst/>
      </c:spPr>
    </c:plotArea>
    <c:legend>
      <c:legendPos val="b"/>
      <c:layout>
        <c:manualLayout>
          <c:xMode val="edge"/>
          <c:yMode val="edge"/>
          <c:x val="0.77646473050455023"/>
          <c:y val="0.22097822060671132"/>
          <c:w val="0.22025888590058629"/>
          <c:h val="0.543459771977286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493866576"/>
        <c:axId val="493863832"/>
      </c:areaChart>
      <c:catAx>
        <c:axId val="49386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493863832"/>
        <c:crosses val="autoZero"/>
        <c:auto val="1"/>
        <c:lblAlgn val="ctr"/>
        <c:lblOffset val="100"/>
        <c:noMultiLvlLbl val="0"/>
      </c:catAx>
      <c:valAx>
        <c:axId val="493863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49386657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2390628165346"/>
          <c:y val="0.14778582016969335"/>
          <c:w val="0.63451921889838769"/>
          <c:h val="0.66215741927607885"/>
        </c:manualLayout>
      </c:layout>
      <c:barChart>
        <c:barDir val="col"/>
        <c:grouping val="percentStacked"/>
        <c:varyColors val="0"/>
        <c:ser>
          <c:idx val="0"/>
          <c:order val="0"/>
          <c:tx>
            <c:strRef>
              <c:f>'AgebyRace-Ethnicity2010'!$AG$46</c:f>
              <c:strCache>
                <c:ptCount val="1"/>
                <c:pt idx="0">
                  <c:v>% NH White</c:v>
                </c:pt>
              </c:strCache>
            </c:strRef>
          </c:tx>
          <c:spPr>
            <a:solidFill>
              <a:schemeClr val="accent1"/>
            </a:solidFill>
            <a:ln>
              <a:noFill/>
            </a:ln>
            <a:effectLst/>
          </c:spPr>
          <c:invertIfNegative val="0"/>
          <c:cat>
            <c:strRef>
              <c:f>'AgebyRace-Ethnicity2010'!$AC$47:$AC$49</c:f>
              <c:strCache>
                <c:ptCount val="3"/>
                <c:pt idx="0">
                  <c:v>0-17 Years</c:v>
                </c:pt>
                <c:pt idx="1">
                  <c:v>18-64 Years</c:v>
                </c:pt>
                <c:pt idx="2">
                  <c:v>65 Years and Older</c:v>
                </c:pt>
              </c:strCache>
            </c:strRef>
          </c:cat>
          <c:val>
            <c:numRef>
              <c:f>'AgebyRace-Ethnicity2010'!$AG$47:$AG$49</c:f>
              <c:numCache>
                <c:formatCode>#,##0</c:formatCode>
                <c:ptCount val="3"/>
                <c:pt idx="0">
                  <c:v>17.325717472895143</c:v>
                </c:pt>
                <c:pt idx="1">
                  <c:v>19.869957106889203</c:v>
                </c:pt>
                <c:pt idx="2">
                  <c:v>35.385500057450784</c:v>
                </c:pt>
              </c:numCache>
            </c:numRef>
          </c:val>
        </c:ser>
        <c:ser>
          <c:idx val="1"/>
          <c:order val="1"/>
          <c:tx>
            <c:strRef>
              <c:f>'AgebyRace-Ethnicity2010'!$AI$46</c:f>
              <c:strCache>
                <c:ptCount val="1"/>
                <c:pt idx="0">
                  <c:v>% NH Black</c:v>
                </c:pt>
              </c:strCache>
            </c:strRef>
          </c:tx>
          <c:spPr>
            <a:solidFill>
              <a:schemeClr val="accent2"/>
            </a:solidFill>
            <a:ln>
              <a:noFill/>
            </a:ln>
            <a:effectLst/>
          </c:spPr>
          <c:invertIfNegative val="0"/>
          <c:val>
            <c:numRef>
              <c:f>'AgebyRace-Ethnicity2010'!$AI$47:$AI$49</c:f>
              <c:numCache>
                <c:formatCode>General</c:formatCode>
                <c:ptCount val="3"/>
                <c:pt idx="0">
                  <c:v>7.9836342712746324</c:v>
                </c:pt>
                <c:pt idx="1">
                  <c:v>9.5009505812771913</c:v>
                </c:pt>
                <c:pt idx="2">
                  <c:v>10.764127200801875</c:v>
                </c:pt>
              </c:numCache>
            </c:numRef>
          </c:val>
        </c:ser>
        <c:ser>
          <c:idx val="2"/>
          <c:order val="2"/>
          <c:tx>
            <c:strRef>
              <c:f>'AgebyRace-Ethnicity2010'!$AK$46</c:f>
              <c:strCache>
                <c:ptCount val="1"/>
                <c:pt idx="0">
                  <c:v>% Hispanic</c:v>
                </c:pt>
              </c:strCache>
            </c:strRef>
          </c:tx>
          <c:spPr>
            <a:solidFill>
              <a:schemeClr val="bg2">
                <a:lumMod val="75000"/>
              </a:schemeClr>
            </a:solidFill>
            <a:ln>
              <a:noFill/>
            </a:ln>
            <a:effectLst/>
          </c:spPr>
          <c:invertIfNegative val="0"/>
          <c:val>
            <c:numRef>
              <c:f>'AgebyRace-Ethnicity2010'!$AK$47:$AK$49</c:f>
              <c:numCache>
                <c:formatCode>#,##0</c:formatCode>
                <c:ptCount val="3"/>
                <c:pt idx="0">
                  <c:v>61.536692576069171</c:v>
                </c:pt>
                <c:pt idx="1">
                  <c:v>56.144491421761288</c:v>
                </c:pt>
                <c:pt idx="2">
                  <c:v>42.048117811702276</c:v>
                </c:pt>
              </c:numCache>
            </c:numRef>
          </c:val>
        </c:ser>
        <c:ser>
          <c:idx val="3"/>
          <c:order val="3"/>
          <c:tx>
            <c:strRef>
              <c:f>'AgebyRace-Ethnicity2010'!$AM$46</c:f>
              <c:strCache>
                <c:ptCount val="1"/>
                <c:pt idx="0">
                  <c:v>% NH Total</c:v>
                </c:pt>
              </c:strCache>
            </c:strRef>
          </c:tx>
          <c:spPr>
            <a:solidFill>
              <a:schemeClr val="accent4"/>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4">
                  <a:lumMod val="60000"/>
                  <a:lumOff val="40000"/>
                </a:schemeClr>
              </a:solidFill>
              <a:ln>
                <a:noFill/>
              </a:ln>
              <a:effectLst/>
            </c:spPr>
          </c:dPt>
          <c:cat>
            <c:strRef>
              <c:f>'AgebyRace-Ethnicity2010'!$AC$47:$AC$49</c:f>
              <c:strCache>
                <c:ptCount val="3"/>
                <c:pt idx="0">
                  <c:v>0-17 Years</c:v>
                </c:pt>
                <c:pt idx="1">
                  <c:v>18-64 Years</c:v>
                </c:pt>
                <c:pt idx="2">
                  <c:v>65 Years and Older</c:v>
                </c:pt>
              </c:strCache>
            </c:strRef>
          </c:cat>
          <c:val>
            <c:numRef>
              <c:f>'AgebyRace-Ethnicity2010'!$AM$47:$AM$49</c:f>
              <c:numCache>
                <c:formatCode>#,##0</c:formatCode>
                <c:ptCount val="3"/>
                <c:pt idx="0">
                  <c:v>13.153955679761051</c:v>
                </c:pt>
                <c:pt idx="1">
                  <c:v>14.484600890072311</c:v>
                </c:pt>
                <c:pt idx="2">
                  <c:v>11.802254930045066</c:v>
                </c:pt>
              </c:numCache>
            </c:numRef>
          </c:val>
        </c:ser>
        <c:dLbls>
          <c:showLegendKey val="0"/>
          <c:showVal val="0"/>
          <c:showCatName val="0"/>
          <c:showSerName val="0"/>
          <c:showPercent val="0"/>
          <c:showBubbleSize val="0"/>
        </c:dLbls>
        <c:gapWidth val="100"/>
        <c:overlap val="100"/>
        <c:axId val="495059856"/>
        <c:axId val="495061032"/>
      </c:barChart>
      <c:catAx>
        <c:axId val="495059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061032"/>
        <c:crosses val="autoZero"/>
        <c:auto val="1"/>
        <c:lblAlgn val="ctr"/>
        <c:lblOffset val="100"/>
        <c:noMultiLvlLbl val="0"/>
      </c:catAx>
      <c:valAx>
        <c:axId val="49506103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Age</a:t>
                </a:r>
                <a:r>
                  <a:rPr lang="en-US" baseline="0"/>
                  <a:t> Group</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05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495063384"/>
        <c:axId val="495058680"/>
      </c:lineChart>
      <c:catAx>
        <c:axId val="495063384"/>
        <c:scaling>
          <c:orientation val="minMax"/>
        </c:scaling>
        <c:delete val="0"/>
        <c:axPos val="b"/>
        <c:numFmt formatCode="General" sourceLinked="1"/>
        <c:majorTickMark val="out"/>
        <c:minorTickMark val="none"/>
        <c:tickLblPos val="nextTo"/>
        <c:crossAx val="495058680"/>
        <c:crosses val="autoZero"/>
        <c:auto val="1"/>
        <c:lblAlgn val="ctr"/>
        <c:lblOffset val="100"/>
        <c:noMultiLvlLbl val="0"/>
      </c:catAx>
      <c:valAx>
        <c:axId val="495058680"/>
        <c:scaling>
          <c:orientation val="minMax"/>
          <c:min val="0.5"/>
        </c:scaling>
        <c:delete val="0"/>
        <c:axPos val="l"/>
        <c:majorGridlines/>
        <c:numFmt formatCode="0%" sourceLinked="0"/>
        <c:majorTickMark val="out"/>
        <c:minorTickMark val="none"/>
        <c:tickLblPos val="nextTo"/>
        <c:crossAx val="495063384"/>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495062208"/>
        <c:axId val="495060640"/>
      </c:barChart>
      <c:catAx>
        <c:axId val="4950622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5060640"/>
        <c:crosses val="autoZero"/>
        <c:auto val="1"/>
        <c:lblAlgn val="ctr"/>
        <c:lblOffset val="100"/>
        <c:noMultiLvlLbl val="0"/>
      </c:catAx>
      <c:valAx>
        <c:axId val="4950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5062208"/>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495055936"/>
        <c:axId val="495056328"/>
      </c:barChart>
      <c:catAx>
        <c:axId val="4950559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5056328"/>
        <c:crosses val="autoZero"/>
        <c:auto val="1"/>
        <c:lblAlgn val="ctr"/>
        <c:lblOffset val="100"/>
        <c:noMultiLvlLbl val="0"/>
      </c:catAx>
      <c:valAx>
        <c:axId val="495056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5055936"/>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0868856910127"/>
          <c:y val="2.9078155568454771E-2"/>
          <c:w val="0.7246443117024165"/>
          <c:h val="0.77425973161805473"/>
        </c:manualLayout>
      </c:layout>
      <c:lineChart>
        <c:grouping val="standard"/>
        <c:varyColors val="0"/>
        <c:ser>
          <c:idx val="4"/>
          <c:order val="0"/>
          <c:tx>
            <c:strRef>
              <c:f>Sheet2!$A$3</c:f>
              <c:strCache>
                <c:ptCount val="1"/>
                <c:pt idx="0">
                  <c:v> Total  </c:v>
                </c:pt>
              </c:strCache>
            </c:strRef>
          </c:tx>
          <c:spPr>
            <a:ln w="50800">
              <a:solidFill>
                <a:schemeClr val="tx1">
                  <a:lumMod val="85000"/>
                  <a:lumOff val="15000"/>
                </a:schemeClr>
              </a:solidFill>
            </a:ln>
          </c:spPr>
          <c:marker>
            <c:symbol val="square"/>
            <c:size val="4"/>
            <c:spPr>
              <a:solidFill>
                <a:schemeClr val="tx1">
                  <a:lumMod val="85000"/>
                  <a:lumOff val="15000"/>
                </a:schemeClr>
              </a:solidFill>
              <a:ln>
                <a:solidFill>
                  <a:schemeClr val="tx1">
                    <a:lumMod val="85000"/>
                    <a:lumOff val="15000"/>
                  </a:schemeClr>
                </a:solidFill>
              </a:ln>
            </c:spPr>
          </c:marker>
          <c:cat>
            <c:numRef>
              <c:f>Sheet2!$B$2:$E$2</c:f>
              <c:numCache>
                <c:formatCode>General</c:formatCode>
                <c:ptCount val="4"/>
                <c:pt idx="0">
                  <c:v>2010</c:v>
                </c:pt>
                <c:pt idx="1">
                  <c:v>2020</c:v>
                </c:pt>
                <c:pt idx="2">
                  <c:v>2030</c:v>
                </c:pt>
                <c:pt idx="3">
                  <c:v>2040</c:v>
                </c:pt>
              </c:numCache>
            </c:numRef>
          </c:cat>
          <c:val>
            <c:numRef>
              <c:f>Sheet2!$B$3:$E$3</c:f>
              <c:numCache>
                <c:formatCode>#,##0</c:formatCode>
                <c:ptCount val="4"/>
                <c:pt idx="0">
                  <c:v>2221727</c:v>
                </c:pt>
                <c:pt idx="1">
                  <c:v>3903995</c:v>
                </c:pt>
                <c:pt idx="2">
                  <c:v>5783481</c:v>
                </c:pt>
                <c:pt idx="3">
                  <c:v>7980225</c:v>
                </c:pt>
              </c:numCache>
            </c:numRef>
          </c:val>
          <c:smooth val="0"/>
        </c:ser>
        <c:ser>
          <c:idx val="2"/>
          <c:order val="1"/>
          <c:tx>
            <c:strRef>
              <c:f>Sheet2!$A$6</c:f>
              <c:strCache>
                <c:ptCount val="1"/>
                <c:pt idx="0">
                  <c:v> Latino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Sheet2!$B$6:$E$6</c:f>
              <c:numCache>
                <c:formatCode>#,##0</c:formatCode>
                <c:ptCount val="4"/>
                <c:pt idx="0">
                  <c:v>855285</c:v>
                </c:pt>
                <c:pt idx="1">
                  <c:v>1718359</c:v>
                </c:pt>
                <c:pt idx="2">
                  <c:v>2983099</c:v>
                </c:pt>
                <c:pt idx="3">
                  <c:v>4718404</c:v>
                </c:pt>
              </c:numCache>
            </c:numRef>
          </c:val>
          <c:smooth val="0"/>
        </c:ser>
        <c:ser>
          <c:idx val="0"/>
          <c:order val="2"/>
          <c:tx>
            <c:strRef>
              <c:f>Sheet2!$A$4</c:f>
              <c:strCache>
                <c:ptCount val="1"/>
                <c:pt idx="0">
                  <c:v> Anglo  </c:v>
                </c:pt>
              </c:strCache>
            </c:strRef>
          </c:tx>
          <c:spPr>
            <a:ln w="50800"/>
          </c:spPr>
          <c:marker>
            <c:symbol val="square"/>
            <c:size val="4"/>
            <c:spPr>
              <a:ln>
                <a:solidFill>
                  <a:schemeClr val="bg2">
                    <a:lumMod val="25000"/>
                    <a:alpha val="55000"/>
                  </a:schemeClr>
                </a:solidFill>
              </a:ln>
            </c:spPr>
          </c:marker>
          <c:cat>
            <c:numRef>
              <c:f>Sheet2!$B$2:$E$2</c:f>
              <c:numCache>
                <c:formatCode>General</c:formatCode>
                <c:ptCount val="4"/>
                <c:pt idx="0">
                  <c:v>2010</c:v>
                </c:pt>
                <c:pt idx="1">
                  <c:v>2020</c:v>
                </c:pt>
                <c:pt idx="2">
                  <c:v>2030</c:v>
                </c:pt>
                <c:pt idx="3">
                  <c:v>2040</c:v>
                </c:pt>
              </c:numCache>
            </c:numRef>
          </c:cat>
          <c:val>
            <c:numRef>
              <c:f>Sheet2!$B$4:$E$4</c:f>
              <c:numCache>
                <c:formatCode>#,##0</c:formatCode>
                <c:ptCount val="4"/>
                <c:pt idx="0">
                  <c:v>970511</c:v>
                </c:pt>
                <c:pt idx="1">
                  <c:v>1482505</c:v>
                </c:pt>
                <c:pt idx="2">
                  <c:v>1759011</c:v>
                </c:pt>
                <c:pt idx="3">
                  <c:v>1839848</c:v>
                </c:pt>
              </c:numCache>
            </c:numRef>
          </c:val>
          <c:smooth val="0"/>
        </c:ser>
        <c:ser>
          <c:idx val="1"/>
          <c:order val="3"/>
          <c:tx>
            <c:strRef>
              <c:f>Sheet2!$A$5</c:f>
              <c:strCache>
                <c:ptCount val="1"/>
                <c:pt idx="0">
                  <c:v> African American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Sheet2!$B$5:$E$5</c:f>
              <c:numCache>
                <c:formatCode>#,##0</c:formatCode>
                <c:ptCount val="4"/>
                <c:pt idx="0">
                  <c:v>321216</c:v>
                </c:pt>
                <c:pt idx="1">
                  <c:v>516220</c:v>
                </c:pt>
                <c:pt idx="2">
                  <c:v>673035</c:v>
                </c:pt>
                <c:pt idx="3">
                  <c:v>805228</c:v>
                </c:pt>
              </c:numCache>
            </c:numRef>
          </c:val>
          <c:smooth val="0"/>
        </c:ser>
        <c:ser>
          <c:idx val="3"/>
          <c:order val="4"/>
          <c:tx>
            <c:strRef>
              <c:f>Sheet2!$A$7</c:f>
              <c:strCache>
                <c:ptCount val="1"/>
                <c:pt idx="0">
                  <c:v> Other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Sheet2!$B$7:$E$7</c:f>
              <c:numCache>
                <c:formatCode>#,##0</c:formatCode>
                <c:ptCount val="4"/>
                <c:pt idx="0">
                  <c:v>74716</c:v>
                </c:pt>
                <c:pt idx="1">
                  <c:v>186911</c:v>
                </c:pt>
                <c:pt idx="2">
                  <c:v>368336</c:v>
                </c:pt>
                <c:pt idx="3">
                  <c:v>616746</c:v>
                </c:pt>
              </c:numCache>
            </c:numRef>
          </c:val>
          <c:smooth val="0"/>
        </c:ser>
        <c:dLbls>
          <c:showLegendKey val="0"/>
          <c:showVal val="0"/>
          <c:showCatName val="0"/>
          <c:showSerName val="0"/>
          <c:showPercent val="0"/>
          <c:showBubbleSize val="0"/>
        </c:dLbls>
        <c:marker val="1"/>
        <c:smooth val="0"/>
        <c:axId val="495057112"/>
        <c:axId val="495057504"/>
      </c:lineChart>
      <c:catAx>
        <c:axId val="495057112"/>
        <c:scaling>
          <c:orientation val="minMax"/>
        </c:scaling>
        <c:delete val="0"/>
        <c:axPos val="b"/>
        <c:numFmt formatCode="General" sourceLinked="1"/>
        <c:majorTickMark val="out"/>
        <c:minorTickMark val="none"/>
        <c:tickLblPos val="nextTo"/>
        <c:txPr>
          <a:bodyPr rot="-3600000"/>
          <a:lstStyle/>
          <a:p>
            <a:pPr>
              <a:defRPr sz="2000"/>
            </a:pPr>
            <a:endParaRPr lang="en-US"/>
          </a:p>
        </c:txPr>
        <c:crossAx val="495057504"/>
        <c:crosses val="autoZero"/>
        <c:auto val="1"/>
        <c:lblAlgn val="ctr"/>
        <c:lblOffset val="100"/>
        <c:noMultiLvlLbl val="0"/>
      </c:catAx>
      <c:valAx>
        <c:axId val="495057504"/>
        <c:scaling>
          <c:orientation val="minMax"/>
          <c:max val="9000000"/>
          <c:min val="0"/>
        </c:scaling>
        <c:delete val="0"/>
        <c:axPos val="l"/>
        <c:majorGridlines>
          <c:spPr>
            <a:ln>
              <a:prstDash val="sysDot"/>
            </a:ln>
          </c:spPr>
        </c:majorGridlines>
        <c:numFmt formatCode="#,##0" sourceLinked="1"/>
        <c:majorTickMark val="out"/>
        <c:minorTickMark val="none"/>
        <c:tickLblPos val="nextTo"/>
        <c:txPr>
          <a:bodyPr/>
          <a:lstStyle/>
          <a:p>
            <a:pPr>
              <a:defRPr sz="1600"/>
            </a:pPr>
            <a:endParaRPr lang="en-US"/>
          </a:p>
        </c:txPr>
        <c:crossAx val="495057112"/>
        <c:crossesAt val="1"/>
        <c:crossBetween val="between"/>
        <c:majorUnit val="2000000"/>
        <c:minorUnit val="500000"/>
      </c:valAx>
    </c:plotArea>
    <c:legend>
      <c:legendPos val="r"/>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88052752"/>
        <c:axId val="288057456"/>
      </c:barChart>
      <c:catAx>
        <c:axId val="288052752"/>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88057456"/>
        <c:crosses val="autoZero"/>
        <c:auto val="1"/>
        <c:lblAlgn val="ctr"/>
        <c:lblOffset val="100"/>
        <c:noMultiLvlLbl val="0"/>
      </c:catAx>
      <c:valAx>
        <c:axId val="288057456"/>
        <c:scaling>
          <c:orientation val="minMax"/>
        </c:scaling>
        <c:delete val="1"/>
        <c:axPos val="l"/>
        <c:numFmt formatCode="0.0%" sourceLinked="1"/>
        <c:majorTickMark val="out"/>
        <c:minorTickMark val="none"/>
        <c:tickLblPos val="nextTo"/>
        <c:crossAx val="288052752"/>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china_india_mexico!$A$19</c:f>
              <c:strCache>
                <c:ptCount val="1"/>
                <c:pt idx="0">
                  <c:v>China</c:v>
                </c:pt>
              </c:strCache>
            </c:strRef>
          </c:tx>
          <c:spPr>
            <a:solidFill>
              <a:srgbClr val="0070C0"/>
            </a:solidFill>
            <a:ln>
              <a:noFill/>
            </a:ln>
            <a:effectLst/>
          </c:spPr>
          <c:invertIfNegative val="0"/>
          <c:dLbls>
            <c:dLbl>
              <c:idx val="0"/>
              <c:layout>
                <c:manualLayout>
                  <c:x val="-1.9895158938466058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359142607174104E-2"/>
                  <c:y val="-3.42844709178192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343686205890965E-2"/>
                  <c:y val="-3.428447091781914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50320793234179E-2"/>
                  <c:y val="-3.083023948431316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888119754261487E-2"/>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6104063915087539E-2"/>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4888119754261515E-2"/>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china_india_mexico!$B$19:$I$19</c:f>
              <c:numCache>
                <c:formatCode>0.0%</c:formatCode>
                <c:ptCount val="8"/>
                <c:pt idx="0">
                  <c:v>8.1815349805709047E-3</c:v>
                </c:pt>
                <c:pt idx="1">
                  <c:v>2.4173262163322905E-2</c:v>
                </c:pt>
                <c:pt idx="2">
                  <c:v>2.5239541949053517E-2</c:v>
                </c:pt>
                <c:pt idx="3">
                  <c:v>4.1699613724153602E-2</c:v>
                </c:pt>
                <c:pt idx="4">
                  <c:v>1.3272665666295562E-2</c:v>
                </c:pt>
                <c:pt idx="5">
                  <c:v>5.9840583733195861E-2</c:v>
                </c:pt>
                <c:pt idx="6">
                  <c:v>3.8941487695360086E-2</c:v>
                </c:pt>
                <c:pt idx="7">
                  <c:v>6.06739551732315E-2</c:v>
                </c:pt>
              </c:numCache>
            </c:numRef>
          </c:val>
        </c:ser>
        <c:ser>
          <c:idx val="1"/>
          <c:order val="1"/>
          <c:tx>
            <c:strRef>
              <c:f>china_india_mexico!$A$20</c:f>
              <c:strCache>
                <c:ptCount val="1"/>
                <c:pt idx="0">
                  <c:v>India</c:v>
                </c:pt>
              </c:strCache>
            </c:strRef>
          </c:tx>
          <c:spPr>
            <a:solidFill>
              <a:srgbClr val="C00000"/>
            </a:solidFill>
            <a:ln>
              <a:noFill/>
            </a:ln>
            <a:effectLst/>
          </c:spPr>
          <c:invertIfNegative val="0"/>
          <c:dLbls>
            <c:dLbl>
              <c:idx val="0"/>
              <c:layout>
                <c:manualLayout>
                  <c:x val="1.8584984569236269E-3"/>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8.8950419659054219E-5"/>
                  <c:y val="-3.22649279297488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2278272908194167E-3"/>
                  <c:y val="-3.428167461797498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7738407699037621E-3"/>
                  <c:y val="-3.917343233650204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4295713035870176E-3"/>
                  <c:y val="-3.370269130866413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2.9705453484981385E-3"/>
                  <c:y val="-4.061115417567626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5.1717701953922762E-3"/>
                  <c:y val="-3.917343233650200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1.5079031787693238E-2"/>
                  <c:y val="-3.91734323365019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overflow" horzOverflow="overflow" vert="horz" wrap="square" lIns="38100" tIns="0" rIns="38100" bIns="19050" anchor="t" anchorCtr="0">
                <a:spAutoFit/>
              </a:bodyPr>
              <a:lstStyle/>
              <a:p>
                <a:pPr algn="ctr">
                  <a:defRPr sz="105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china_india_mexico!$B$20:$I$20</c:f>
              <c:numCache>
                <c:formatCode>0.0%</c:formatCode>
                <c:ptCount val="8"/>
                <c:pt idx="0">
                  <c:v>5.2507747044645933E-2</c:v>
                </c:pt>
                <c:pt idx="1">
                  <c:v>5.7120068715872142E-2</c:v>
                </c:pt>
                <c:pt idx="2">
                  <c:v>6.958185107285364E-2</c:v>
                </c:pt>
                <c:pt idx="3">
                  <c:v>5.8159509202453989E-2</c:v>
                </c:pt>
                <c:pt idx="4">
                  <c:v>6.8890072123529697E-2</c:v>
                </c:pt>
                <c:pt idx="5">
                  <c:v>6.5094975611690531E-2</c:v>
                </c:pt>
                <c:pt idx="6">
                  <c:v>8.6097671342545853E-2</c:v>
                </c:pt>
                <c:pt idx="7">
                  <c:v>0.11689140016190624</c:v>
                </c:pt>
              </c:numCache>
            </c:numRef>
          </c:val>
        </c:ser>
        <c:ser>
          <c:idx val="2"/>
          <c:order val="2"/>
          <c:tx>
            <c:strRef>
              <c:f>china_india_mexico!$A$21</c:f>
              <c:strCache>
                <c:ptCount val="1"/>
                <c:pt idx="0">
                  <c:v>Mexico</c:v>
                </c:pt>
              </c:strCache>
            </c:strRef>
          </c:tx>
          <c:spPr>
            <a:solidFill>
              <a:srgbClr val="00B050"/>
            </a:solidFill>
            <a:ln>
              <a:noFill/>
            </a:ln>
            <a:effectLst/>
          </c:spPr>
          <c:invertIfNegative val="0"/>
          <c:dLbls>
            <c:dLbl>
              <c:idx val="0"/>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42829458103407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3723433106370081E-17"/>
                  <c:y val="-3.428294581034056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3723433106370081E-17"/>
                  <c:y val="-3.42829458103406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china_india_mexico!$B$21:$I$21</c:f>
              <c:numCache>
                <c:formatCode>0.0%</c:formatCode>
                <c:ptCount val="8"/>
                <c:pt idx="0">
                  <c:v>0.56791165909724384</c:v>
                </c:pt>
                <c:pt idx="1">
                  <c:v>0.54948156328609121</c:v>
                </c:pt>
                <c:pt idx="2">
                  <c:v>0.51284048713354624</c:v>
                </c:pt>
                <c:pt idx="3">
                  <c:v>0.49097932288116336</c:v>
                </c:pt>
                <c:pt idx="4">
                  <c:v>0.39514013262984654</c:v>
                </c:pt>
                <c:pt idx="5">
                  <c:v>0.3944957766586033</c:v>
                </c:pt>
                <c:pt idx="6">
                  <c:v>0.45439277385220511</c:v>
                </c:pt>
                <c:pt idx="7">
                  <c:v>0.37123138691503194</c:v>
                </c:pt>
              </c:numCache>
            </c:numRef>
          </c:val>
        </c:ser>
        <c:ser>
          <c:idx val="3"/>
          <c:order val="3"/>
          <c:tx>
            <c:strRef>
              <c:f>china_india_mexico!$A$22</c:f>
              <c:strCache>
                <c:ptCount val="1"/>
                <c:pt idx="0">
                  <c:v>All Others</c:v>
                </c:pt>
              </c:strCache>
            </c:strRef>
          </c:tx>
          <c:spPr>
            <a:solidFill>
              <a:srgbClr val="7030A0"/>
            </a:solidFill>
            <a:ln>
              <a:noFill/>
            </a:ln>
            <a:effectLst/>
          </c:spPr>
          <c:invertIfNegative val="0"/>
          <c:dLbls>
            <c:dLbl>
              <c:idx val="0"/>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744686621274016E-16"/>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28437590175215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744686621274016E-16"/>
                  <c:y val="-3.42843759017520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china_india_mexico!$B$18:$I$18</c:f>
              <c:numCache>
                <c:formatCode>General</c:formatCode>
                <c:ptCount val="8"/>
                <c:pt idx="0">
                  <c:v>2005</c:v>
                </c:pt>
                <c:pt idx="1">
                  <c:v>2006</c:v>
                </c:pt>
                <c:pt idx="2">
                  <c:v>2007</c:v>
                </c:pt>
                <c:pt idx="3">
                  <c:v>2008</c:v>
                </c:pt>
                <c:pt idx="4">
                  <c:v>2009</c:v>
                </c:pt>
                <c:pt idx="5">
                  <c:v>2010</c:v>
                </c:pt>
                <c:pt idx="6">
                  <c:v>2011</c:v>
                </c:pt>
                <c:pt idx="7">
                  <c:v>2012</c:v>
                </c:pt>
              </c:numCache>
            </c:numRef>
          </c:cat>
          <c:val>
            <c:numRef>
              <c:f>china_india_mexico!$B$22:$I$22</c:f>
              <c:numCache>
                <c:formatCode>0.0%</c:formatCode>
                <c:ptCount val="8"/>
                <c:pt idx="0">
                  <c:v>0.37139905887753932</c:v>
                </c:pt>
                <c:pt idx="1">
                  <c:v>0.3692251058347138</c:v>
                </c:pt>
                <c:pt idx="2">
                  <c:v>0.39233811984454658</c:v>
                </c:pt>
                <c:pt idx="3">
                  <c:v>0.40916155419222905</c:v>
                </c:pt>
                <c:pt idx="4">
                  <c:v>0.52269712958032821</c:v>
                </c:pt>
                <c:pt idx="5">
                  <c:v>0.48056866399651027</c:v>
                </c:pt>
                <c:pt idx="6">
                  <c:v>0.42056806710988898</c:v>
                </c:pt>
                <c:pt idx="7">
                  <c:v>0.45120325774983033</c:v>
                </c:pt>
              </c:numCache>
            </c:numRef>
          </c:val>
        </c:ser>
        <c:dLbls>
          <c:showLegendKey val="0"/>
          <c:showVal val="0"/>
          <c:showCatName val="0"/>
          <c:showSerName val="0"/>
          <c:showPercent val="0"/>
          <c:showBubbleSize val="0"/>
        </c:dLbls>
        <c:gapWidth val="150"/>
        <c:overlap val="100"/>
        <c:axId val="288053536"/>
        <c:axId val="288051576"/>
      </c:barChart>
      <c:catAx>
        <c:axId val="288053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88051576"/>
        <c:crossesAt val="-0.1"/>
        <c:auto val="1"/>
        <c:lblAlgn val="ctr"/>
        <c:lblOffset val="100"/>
        <c:noMultiLvlLbl val="0"/>
      </c:catAx>
      <c:valAx>
        <c:axId val="288051576"/>
        <c:scaling>
          <c:orientation val="minMax"/>
          <c:min val="-0.1"/>
        </c:scaling>
        <c:delete val="1"/>
        <c:axPos val="b"/>
        <c:majorGridlines>
          <c:spPr>
            <a:ln w="9525" cap="flat" cmpd="sng" algn="ctr">
              <a:solidFill>
                <a:schemeClr val="accent1">
                  <a:lumMod val="60000"/>
                  <a:lumOff val="40000"/>
                </a:schemeClr>
              </a:solidFill>
              <a:prstDash val="sysDot"/>
              <a:round/>
            </a:ln>
            <a:effectLst/>
          </c:spPr>
        </c:majorGridlines>
        <c:numFmt formatCode="0%" sourceLinked="1"/>
        <c:majorTickMark val="none"/>
        <c:minorTickMark val="none"/>
        <c:tickLblPos val="nextTo"/>
        <c:crossAx val="288053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3"/>
          <c:tx>
            <c:strRef>
              <c:f>Sheet1!$E$1</c:f>
              <c:strCache>
                <c:ptCount val="1"/>
                <c:pt idx="0">
                  <c:v>Percent of Total 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23909027880948844"/>
                  <c:y val="-0.16129498502448938"/>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dLbl>
              <c:idx val="1"/>
              <c:layout>
                <c:manualLayout>
                  <c:x val="0.20518867924528303"/>
                  <c:y val="-1.6671452221655831E-3"/>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dLbl>
              <c:idx val="2"/>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dLbl>
              <c:idx val="3"/>
              <c:layout>
                <c:manualLayout>
                  <c:x val="3.1751844698657952E-2"/>
                  <c:y val="-2.526246946266754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1">
                      <a:avLst/>
                    </a:prstGeom>
                  </c15:spPr>
                </c:ext>
              </c:extLst>
            </c:dLbl>
            <c:dLbl>
              <c:idx val="4"/>
              <c:layout>
                <c:manualLayout>
                  <c:x val="2.9390878027039075E-2"/>
                  <c:y val="7.2872880799808831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1">
                      <a:avLst/>
                    </a:prstGeom>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Sheet1!$A$2:$A$7</c:f>
              <c:strCache>
                <c:ptCount val="5"/>
                <c:pt idx="0">
                  <c:v>Hispanic or Latino</c:v>
                </c:pt>
                <c:pt idx="1">
                  <c:v>NH White</c:v>
                </c:pt>
                <c:pt idx="2">
                  <c:v>NH Black </c:v>
                </c:pt>
                <c:pt idx="3">
                  <c:v>NH Asian</c:v>
                </c:pt>
                <c:pt idx="4">
                  <c:v>NH Other</c:v>
                </c:pt>
              </c:strCache>
            </c:strRef>
          </c:cat>
          <c:val>
            <c:numRef>
              <c:f>Sheet1!$E$2:$E$7</c:f>
              <c:numCache>
                <c:formatCode>0%</c:formatCode>
                <c:ptCount val="5"/>
                <c:pt idx="0">
                  <c:v>0.37624616925428706</c:v>
                </c:pt>
                <c:pt idx="1">
                  <c:v>0.45325475140522814</c:v>
                </c:pt>
                <c:pt idx="2">
                  <c:v>0.1148045573530851</c:v>
                </c:pt>
                <c:pt idx="3">
                  <c:v>3.7717432512243416E-2</c:v>
                </c:pt>
                <c:pt idx="4">
                  <c:v>1.797708947515627E-2</c:v>
                </c:pt>
              </c:numCache>
            </c:numRef>
          </c:val>
          <c:extLst/>
        </c:ser>
        <c:dLbls>
          <c:showLegendKey val="0"/>
          <c:showVal val="0"/>
          <c:showCatName val="0"/>
          <c:showSerName val="0"/>
          <c:showPercent val="0"/>
          <c:showBubbleSize val="0"/>
          <c:showLeaderLines val="0"/>
        </c:dLbls>
        <c:firstSliceAng val="57"/>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2000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c:ex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c:ext uri="{02D57815-91ED-43cb-92C2-25804820EDAC}">
                        <c15:formulaRef>
                          <c15:sqref>Sheet1!$B$2:$B$7</c15:sqref>
                        </c15:formulaRef>
                      </c:ext>
                    </c:extLst>
                    <c:numCache>
                      <c:formatCode>_(* #,##0_);_(* \(#,##0\);_(* "-"??_);_(@_)</c:formatCode>
                      <c:ptCount val="5"/>
                      <c:pt idx="0">
                        <c:v>6669666</c:v>
                      </c:pt>
                      <c:pt idx="1">
                        <c:v>10933313</c:v>
                      </c:pt>
                      <c:pt idx="2">
                        <c:v>2364255</c:v>
                      </c:pt>
                      <c:pt idx="3">
                        <c:v>554445</c:v>
                      </c:pt>
                      <c:pt idx="4">
                        <c:v>330141</c:v>
                      </c:pt>
                    </c:numCache>
                  </c:numRef>
                </c:val>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Percent of Total 2000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Sheet1!$C$2:$C$7</c15:sqref>
                        </c15:formulaRef>
                      </c:ext>
                    </c:extLst>
                    <c:numCache>
                      <c:formatCode>0%</c:formatCode>
                      <c:ptCount val="5"/>
                      <c:pt idx="0">
                        <c:v>0.31986013690891252</c:v>
                      </c:pt>
                      <c:pt idx="1">
                        <c:v>0.52433375120253289</c:v>
                      </c:pt>
                      <c:pt idx="2">
                        <c:v>0.11338362790394316</c:v>
                      </c:pt>
                      <c:pt idx="3">
                        <c:v>2.6589765305858194E-2</c:v>
                      </c:pt>
                      <c:pt idx="4">
                        <c:v>1.5832718678753223E-2</c:v>
                      </c:pt>
                    </c:numCache>
                  </c:numRef>
                </c:val>
                <c:extLst xmlns:c15="http://schemas.microsoft.com/office/drawing/2012/char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_(* #,##0_);_(* \(#,##0\);_(* "-"??_);_(@_)</c:formatCode>
                      <c:ptCount val="5"/>
                      <c:pt idx="0">
                        <c:v>9460921</c:v>
                      </c:pt>
                      <c:pt idx="1">
                        <c:v>11397345</c:v>
                      </c:pt>
                      <c:pt idx="2">
                        <c:v>2886825</c:v>
                      </c:pt>
                      <c:pt idx="3">
                        <c:v>948426</c:v>
                      </c:pt>
                      <c:pt idx="4">
                        <c:v>452044</c:v>
                      </c:pt>
                    </c:numCache>
                  </c:numRef>
                </c:val>
                <c:extLst xmlns:c15="http://schemas.microsoft.com/office/drawing/2012/char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Percent Change 2000-2010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Sheet1!$F$2:$F$7</c15:sqref>
                        </c15:formulaRef>
                      </c:ext>
                    </c:extLst>
                    <c:numCache>
                      <c:formatCode>0%</c:formatCode>
                      <c:ptCount val="5"/>
                      <c:pt idx="0">
                        <c:v>0.41849996686490748</c:v>
                      </c:pt>
                      <c:pt idx="1">
                        <c:v>4.244203015133656E-2</c:v>
                      </c:pt>
                      <c:pt idx="2">
                        <c:v>0.22102945748237818</c:v>
                      </c:pt>
                      <c:pt idx="3">
                        <c:v>0.71058626193761332</c:v>
                      </c:pt>
                      <c:pt idx="4">
                        <c:v>0.36924526187295731</c:v>
                      </c:pt>
                    </c:numCache>
                  </c:numRef>
                </c:val>
                <c:extLst xmlns:c15="http://schemas.microsoft.com/office/drawing/2012/char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Sheet1!$C$1</c:f>
              <c:strCache>
                <c:ptCount val="1"/>
                <c:pt idx="0">
                  <c:v>Percent of Total 2000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887740431699769"/>
                  <c:y val="-0.10442043291823147"/>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1">
                      <a:avLst/>
                    </a:prstGeom>
                  </c15:spPr>
                </c:ext>
              </c:extLst>
            </c:dLbl>
            <c:dLbl>
              <c:idx val="1"/>
              <c:layout>
                <c:manualLayout>
                  <c:x val="0.2029835076585576"/>
                  <c:y val="-2.120578733306033E-2"/>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1">
                      <a:avLst/>
                    </a:prstGeom>
                  </c15:spPr>
                </c:ext>
              </c:extLst>
            </c:dLbl>
            <c:dLbl>
              <c:idx val="2"/>
              <c:layout>
                <c:manualLayout>
                  <c:x val="-9.3025619931836973E-2"/>
                  <c:y val="0.17418641257191658"/>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accentCallout1">
                      <a:avLst/>
                    </a:prstGeom>
                  </c15:spPr>
                </c:ext>
              </c:extLst>
            </c:dLbl>
            <c:dLbl>
              <c:idx val="3"/>
              <c:layout>
                <c:manualLayout>
                  <c:x val="4.8795099306616525E-2"/>
                  <c:y val="2.061613019804497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7.9699435891409098E-2"/>
                  <c:y val="0.13167997883029739"/>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accentCallout1">
                    <a:avLst/>
                  </a:prstGeom>
                </c15:spPr>
              </c:ext>
            </c:extLst>
          </c:dLbls>
          <c:cat>
            <c:strRef>
              <c:f>Sheet1!$A$2:$A$7</c:f>
              <c:strCache>
                <c:ptCount val="5"/>
                <c:pt idx="0">
                  <c:v>Hispanic or Latino</c:v>
                </c:pt>
                <c:pt idx="1">
                  <c:v>NH White</c:v>
                </c:pt>
                <c:pt idx="2">
                  <c:v>NH Black </c:v>
                </c:pt>
                <c:pt idx="3">
                  <c:v>NH Asian</c:v>
                </c:pt>
                <c:pt idx="4">
                  <c:v>NH Other</c:v>
                </c:pt>
              </c:strCache>
            </c:strRef>
          </c:cat>
          <c:val>
            <c:numRef>
              <c:f>Sheet1!$C$2:$C$7</c:f>
              <c:numCache>
                <c:formatCode>0%</c:formatCode>
                <c:ptCount val="5"/>
                <c:pt idx="0">
                  <c:v>0.31986013690891252</c:v>
                </c:pt>
                <c:pt idx="1">
                  <c:v>0.52433375120253289</c:v>
                </c:pt>
                <c:pt idx="2">
                  <c:v>0.11338362790394316</c:v>
                </c:pt>
                <c:pt idx="3">
                  <c:v>2.6589765305858194E-2</c:v>
                </c:pt>
                <c:pt idx="4">
                  <c:v>1.5832718678753223E-2</c:v>
                </c:pt>
              </c:numCache>
            </c:numRef>
          </c:val>
          <c:extLst/>
        </c:ser>
        <c:dLbls>
          <c:showLegendKey val="0"/>
          <c:showVal val="0"/>
          <c:showCatName val="0"/>
          <c:showSerName val="0"/>
          <c:showPercent val="0"/>
          <c:showBubbleSize val="0"/>
          <c:showLeaderLines val="0"/>
        </c:dLbls>
        <c:firstSliceAng val="58"/>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2000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c:ex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c:ext uri="{02D57815-91ED-43cb-92C2-25804820EDAC}">
                        <c15:formulaRef>
                          <c15:sqref>Sheet1!$B$2:$B$7</c15:sqref>
                        </c15:formulaRef>
                      </c:ext>
                    </c:extLst>
                    <c:numCache>
                      <c:formatCode>_(* #,##0_);_(* \(#,##0\);_(* "-"??_);_(@_)</c:formatCode>
                      <c:ptCount val="5"/>
                      <c:pt idx="0">
                        <c:v>6669666</c:v>
                      </c:pt>
                      <c:pt idx="1">
                        <c:v>10933313</c:v>
                      </c:pt>
                      <c:pt idx="2">
                        <c:v>2364255</c:v>
                      </c:pt>
                      <c:pt idx="3">
                        <c:v>554445</c:v>
                      </c:pt>
                      <c:pt idx="4">
                        <c:v>330141</c:v>
                      </c:pt>
                    </c:numCache>
                  </c:numRef>
                </c:val>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_(* #,##0_);_(* \(#,##0\);_(* "-"??_);_(@_)</c:formatCode>
                      <c:ptCount val="5"/>
                      <c:pt idx="0">
                        <c:v>9460921</c:v>
                      </c:pt>
                      <c:pt idx="1">
                        <c:v>11397345</c:v>
                      </c:pt>
                      <c:pt idx="2">
                        <c:v>2886825</c:v>
                      </c:pt>
                      <c:pt idx="3">
                        <c:v>948426</c:v>
                      </c:pt>
                      <c:pt idx="4">
                        <c:v>452044</c:v>
                      </c:pt>
                    </c:numCache>
                  </c:numRef>
                </c:val>
                <c:extLst xmlns:c15="http://schemas.microsoft.com/office/drawing/2012/char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Percent of Total 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Sheet1!$E$2:$E$7</c15:sqref>
                        </c15:formulaRef>
                      </c:ext>
                    </c:extLst>
                    <c:numCache>
                      <c:formatCode>0%</c:formatCode>
                      <c:ptCount val="5"/>
                      <c:pt idx="0">
                        <c:v>0.37624616925428706</c:v>
                      </c:pt>
                      <c:pt idx="1">
                        <c:v>0.45325475140522814</c:v>
                      </c:pt>
                      <c:pt idx="2">
                        <c:v>0.1148045573530851</c:v>
                      </c:pt>
                      <c:pt idx="3">
                        <c:v>3.7717432512243416E-2</c:v>
                      </c:pt>
                      <c:pt idx="4">
                        <c:v>1.797708947515627E-2</c:v>
                      </c:pt>
                    </c:numCache>
                  </c:numRef>
                </c:val>
                <c:extLst xmlns:c15="http://schemas.microsoft.com/office/drawing/2012/char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Percent Change 2000-2010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Sheet1!$A$2:$A$7</c15:sqref>
                        </c15:formulaRef>
                      </c:ext>
                    </c:extLst>
                    <c:strCache>
                      <c:ptCount val="5"/>
                      <c:pt idx="0">
                        <c:v>Hispanic or Latino</c:v>
                      </c:pt>
                      <c:pt idx="1">
                        <c:v>NH White</c:v>
                      </c:pt>
                      <c:pt idx="2">
                        <c:v>NH Black </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Sheet1!$F$2:$F$7</c15:sqref>
                        </c15:formulaRef>
                      </c:ext>
                    </c:extLst>
                    <c:numCache>
                      <c:formatCode>0%</c:formatCode>
                      <c:ptCount val="5"/>
                      <c:pt idx="0">
                        <c:v>0.41849996686490748</c:v>
                      </c:pt>
                      <c:pt idx="1">
                        <c:v>4.244203015133656E-2</c:v>
                      </c:pt>
                      <c:pt idx="2">
                        <c:v>0.22102945748237818</c:v>
                      </c:pt>
                      <c:pt idx="3">
                        <c:v>0.71058626193761332</c:v>
                      </c:pt>
                      <c:pt idx="4">
                        <c:v>0.36924526187295731</c:v>
                      </c:pt>
                    </c:numCache>
                  </c:numRef>
                </c:val>
                <c:extLst xmlns:c15="http://schemas.microsoft.com/office/drawing/2012/char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493868928"/>
        <c:axId val="493869712"/>
      </c:barChart>
      <c:catAx>
        <c:axId val="493868928"/>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crossAx val="493869712"/>
        <c:crosses val="autoZero"/>
        <c:auto val="1"/>
        <c:lblAlgn val="ctr"/>
        <c:lblOffset val="100"/>
        <c:noMultiLvlLbl val="0"/>
      </c:catAx>
      <c:valAx>
        <c:axId val="493869712"/>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49386892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493867752"/>
        <c:axId val="493875200"/>
      </c:barChart>
      <c:catAx>
        <c:axId val="493867752"/>
        <c:scaling>
          <c:orientation val="minMax"/>
        </c:scaling>
        <c:delete val="0"/>
        <c:axPos val="l"/>
        <c:numFmt formatCode="General" sourceLinked="0"/>
        <c:majorTickMark val="out"/>
        <c:minorTickMark val="none"/>
        <c:tickLblPos val="low"/>
        <c:txPr>
          <a:bodyPr/>
          <a:lstStyle/>
          <a:p>
            <a:pPr>
              <a:defRPr sz="1050" baseline="0"/>
            </a:pPr>
            <a:endParaRPr lang="en-US"/>
          </a:p>
        </c:txPr>
        <c:crossAx val="493875200"/>
        <c:crosses val="autoZero"/>
        <c:auto val="1"/>
        <c:lblAlgn val="ctr"/>
        <c:lblOffset val="100"/>
        <c:tickLblSkip val="5"/>
        <c:noMultiLvlLbl val="0"/>
      </c:catAx>
      <c:valAx>
        <c:axId val="49387520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93867752"/>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93863440"/>
        <c:axId val="493869320"/>
      </c:barChart>
      <c:catAx>
        <c:axId val="493863440"/>
        <c:scaling>
          <c:orientation val="minMax"/>
        </c:scaling>
        <c:delete val="0"/>
        <c:axPos val="l"/>
        <c:numFmt formatCode="General" sourceLinked="0"/>
        <c:majorTickMark val="out"/>
        <c:minorTickMark val="none"/>
        <c:tickLblPos val="low"/>
        <c:txPr>
          <a:bodyPr/>
          <a:lstStyle/>
          <a:p>
            <a:pPr>
              <a:defRPr sz="1050" baseline="0"/>
            </a:pPr>
            <a:endParaRPr lang="en-US"/>
          </a:p>
        </c:txPr>
        <c:crossAx val="493869320"/>
        <c:crosses val="autoZero"/>
        <c:auto val="1"/>
        <c:lblAlgn val="ctr"/>
        <c:lblOffset val="100"/>
        <c:tickLblSkip val="5"/>
        <c:noMultiLvlLbl val="0"/>
      </c:catAx>
      <c:valAx>
        <c:axId val="49386932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93863440"/>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0.64442</cdr:x>
      <cdr:y>0.1852</cdr:y>
    </cdr:from>
    <cdr:to>
      <cdr:x>0.64442</cdr:x>
      <cdr:y>0.89232</cdr:y>
    </cdr:to>
    <cdr:cxnSp macro="">
      <cdr:nvCxnSpPr>
        <cdr:cNvPr id="3" name="Straight Connector 2"/>
        <cdr:cNvCxnSpPr/>
      </cdr:nvCxnSpPr>
      <cdr:spPr>
        <a:xfrm xmlns:a="http://schemas.openxmlformats.org/drawingml/2006/main" flipV="1">
          <a:off x="53032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0.68145</cdr:x>
      <cdr:y>0.1852</cdr:y>
    </cdr:from>
    <cdr:to>
      <cdr:x>0.68145</cdr:x>
      <cdr:y>0.89232</cdr:y>
    </cdr:to>
    <cdr:cxnSp macro="">
      <cdr:nvCxnSpPr>
        <cdr:cNvPr id="4" name="Straight Connector 3"/>
        <cdr:cNvCxnSpPr/>
      </cdr:nvCxnSpPr>
      <cdr:spPr>
        <a:xfrm xmlns:a="http://schemas.openxmlformats.org/drawingml/2006/main" flipV="1">
          <a:off x="56080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0.25553</cdr:x>
      <cdr:y>0.11785</cdr:y>
    </cdr:from>
    <cdr:to>
      <cdr:x>0.86664</cdr:x>
      <cdr:y>0.20203</cdr:y>
    </cdr:to>
    <cdr:sp macro="" textlink="">
      <cdr:nvSpPr>
        <cdr:cNvPr id="5" name="TextBox 4"/>
        <cdr:cNvSpPr txBox="1"/>
      </cdr:nvSpPr>
      <cdr:spPr>
        <a:xfrm xmlns:a="http://schemas.openxmlformats.org/drawingml/2006/main">
          <a:off x="2102893" y="533400"/>
          <a:ext cx="5029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                      Censuses                                   Estimates               Projections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0.51325</cdr:x>
      <cdr:y>0.71377</cdr:y>
    </cdr:from>
    <cdr:to>
      <cdr:x>0.54055</cdr:x>
      <cdr:y>0.75725</cdr:y>
    </cdr:to>
    <cdr:sp macro="" textlink="">
      <cdr:nvSpPr>
        <cdr:cNvPr id="2" name="TextBox 1"/>
        <cdr:cNvSpPr txBox="1"/>
      </cdr:nvSpPr>
      <cdr:spPr>
        <a:xfrm xmlns:a="http://schemas.openxmlformats.org/drawingml/2006/main">
          <a:off x="17194650" y="1501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3/24/2016</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306117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5286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39786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17750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median age of Texas’ population is young</a:t>
            </a:r>
            <a:r>
              <a:rPr lang="en-US" baseline="0" dirty="0" smtClean="0"/>
              <a:t> compared to most states.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24</a:t>
            </a:fld>
            <a:endParaRPr lang="en-US" dirty="0"/>
          </a:p>
        </p:txBody>
      </p:sp>
    </p:spTree>
    <p:extLst>
      <p:ext uri="{BB962C8B-B14F-4D97-AF65-F5344CB8AC3E}">
        <p14:creationId xmlns:p14="http://schemas.microsoft.com/office/powerpoint/2010/main" val="397510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2648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345145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596284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609082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50000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216755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35</a:t>
            </a:fld>
            <a:endParaRPr lang="en-US"/>
          </a:p>
        </p:txBody>
      </p:sp>
    </p:spTree>
    <p:extLst>
      <p:ext uri="{BB962C8B-B14F-4D97-AF65-F5344CB8AC3E}">
        <p14:creationId xmlns:p14="http://schemas.microsoft.com/office/powerpoint/2010/main" val="2426844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36</a:t>
            </a:fld>
            <a:endParaRPr lang="en-US" dirty="0"/>
          </a:p>
        </p:txBody>
      </p:sp>
    </p:spTree>
    <p:extLst>
      <p:ext uri="{BB962C8B-B14F-4D97-AF65-F5344CB8AC3E}">
        <p14:creationId xmlns:p14="http://schemas.microsoft.com/office/powerpoint/2010/main" val="408599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41</a:t>
            </a:fld>
            <a:endParaRPr lang="en-US" dirty="0"/>
          </a:p>
        </p:txBody>
      </p:sp>
    </p:spTree>
    <p:extLst>
      <p:ext uri="{BB962C8B-B14F-4D97-AF65-F5344CB8AC3E}">
        <p14:creationId xmlns:p14="http://schemas.microsoft.com/office/powerpoint/2010/main" val="264984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on this map about physicians licensed to practice in Texas are from the Texas Medical Board. </a:t>
            </a:r>
            <a:r>
              <a:rPr lang="en-US" dirty="0" smtClean="0"/>
              <a:t>Some</a:t>
            </a:r>
            <a:r>
              <a:rPr lang="en-US" baseline="0" dirty="0" smtClean="0"/>
              <a:t> rural counties do not have any practicing physicians. The more urban counties appear to have relatively high ratios of physicians to population aged 65+. This map does not provide information about the type/specialty of physicians.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42</a:t>
            </a:fld>
            <a:endParaRPr lang="en-US" dirty="0"/>
          </a:p>
        </p:txBody>
      </p:sp>
    </p:spTree>
    <p:extLst>
      <p:ext uri="{BB962C8B-B14F-4D97-AF65-F5344CB8AC3E}">
        <p14:creationId xmlns:p14="http://schemas.microsoft.com/office/powerpoint/2010/main" val="332933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7787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44</a:t>
            </a:fld>
            <a:endParaRPr lang="en-US" dirty="0"/>
          </a:p>
        </p:txBody>
      </p:sp>
    </p:spTree>
    <p:extLst>
      <p:ext uri="{BB962C8B-B14F-4D97-AF65-F5344CB8AC3E}">
        <p14:creationId xmlns:p14="http://schemas.microsoft.com/office/powerpoint/2010/main" val="143241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45</a:t>
            </a:fld>
            <a:endParaRPr lang="en-US" dirty="0"/>
          </a:p>
        </p:txBody>
      </p:sp>
    </p:spTree>
    <p:extLst>
      <p:ext uri="{BB962C8B-B14F-4D97-AF65-F5344CB8AC3E}">
        <p14:creationId xmlns:p14="http://schemas.microsoft.com/office/powerpoint/2010/main" val="1973766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47</a:t>
            </a:fld>
            <a:endParaRPr lang="en-US"/>
          </a:p>
        </p:txBody>
      </p:sp>
    </p:spTree>
    <p:extLst>
      <p:ext uri="{BB962C8B-B14F-4D97-AF65-F5344CB8AC3E}">
        <p14:creationId xmlns:p14="http://schemas.microsoft.com/office/powerpoint/2010/main" val="2153730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a:p>
            <a:r>
              <a:rPr lang="en-US" baseline="0" dirty="0" smtClean="0"/>
              <a:t>Educational attainment of the labor force is an important aspect in the economic well being of the </a:t>
            </a:r>
            <a:r>
              <a:rPr lang="en-US" baseline="0" dirty="0" err="1" smtClean="0"/>
              <a:t>Staet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51</a:t>
            </a:fld>
            <a:endParaRPr lang="en-US" dirty="0"/>
          </a:p>
        </p:txBody>
      </p:sp>
    </p:spTree>
    <p:extLst>
      <p:ext uri="{BB962C8B-B14F-4D97-AF65-F5344CB8AC3E}">
        <p14:creationId xmlns:p14="http://schemas.microsoft.com/office/powerpoint/2010/main" val="217208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52</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or compounding in nature. Over the past two decades there have been three 20 year periods where the numeric growth has increased. We have no indication that the population growth in Texas will slow dramatically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59827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127668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76934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20422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73997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14338"/>
            <a:ext cx="7862887" cy="5899150"/>
          </a:xfrm>
        </p:spPr>
      </p:sp>
      <p:sp>
        <p:nvSpPr>
          <p:cNvPr id="3" name="Notes Placeholder 2"/>
          <p:cNvSpPr>
            <a:spLocks noGrp="1"/>
          </p:cNvSpPr>
          <p:nvPr>
            <p:ph type="body" idx="1"/>
          </p:nvPr>
        </p:nvSpPr>
        <p:spPr>
          <a:xfrm>
            <a:off x="650230" y="6139791"/>
            <a:ext cx="8971613" cy="1894485"/>
          </a:xfrm>
          <a:prstGeom prst="rect">
            <a:avLst/>
          </a:prstGeom>
        </p:spPr>
        <p:txBody>
          <a:bodyPr/>
          <a:lstStyle/>
          <a:p>
            <a:pPr defTabSz="983454">
              <a:defRPr/>
            </a:pPr>
            <a:endParaRPr lang="en-US" dirty="0" smtClean="0"/>
          </a:p>
          <a:p>
            <a:pPr defTabSz="983454">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45141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66559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3/24/2016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3/24/2016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3/24/2016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3/24/2016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3/24/2016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3/24/2016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3/24/2016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3/24/2016</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3/24/2016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3/24/2016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3/24/2016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3/24/2016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8.png"/><Relationship Id="rId7" Type="http://schemas.openxmlformats.org/officeDocument/2006/relationships/image" Target="../media/image60.png"/><Relationship Id="rId12" Type="http://schemas.microsoft.com/office/2007/relationships/hdphoto" Target="../media/hdphoto5.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2.png"/><Relationship Id="rId5" Type="http://schemas.openxmlformats.org/officeDocument/2006/relationships/image" Target="../media/image5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457200" y="995067"/>
            <a:ext cx="5061535" cy="523220"/>
          </a:xfrm>
          <a:prstGeom prst="rect">
            <a:avLst/>
          </a:prstGeom>
          <a:noFill/>
          <a:ln w="9525">
            <a:noFill/>
            <a:miter lim="800000"/>
            <a:headEnd/>
            <a:tailEnd/>
          </a:ln>
        </p:spPr>
        <p:txBody>
          <a:bodyPr wrap="square">
            <a:spAutoFit/>
          </a:bodyPr>
          <a:lstStyle/>
          <a:p>
            <a:pPr algn="ctr">
              <a:spcBef>
                <a:spcPct val="50000"/>
              </a:spcBef>
            </a:pPr>
            <a:r>
              <a:rPr lang="en-US" sz="2800" dirty="0" smtClean="0">
                <a:solidFill>
                  <a:schemeClr val="bg1"/>
                </a:solidFill>
              </a:rPr>
              <a:t>The Aging Population in </a:t>
            </a:r>
            <a:r>
              <a:rPr lang="en-US" sz="2800" dirty="0" smtClean="0">
                <a:solidFill>
                  <a:schemeClr val="bg1"/>
                </a:solidFill>
              </a:rPr>
              <a:t>Texas</a:t>
            </a:r>
            <a:endParaRPr lang="en-US" sz="2800" dirty="0">
              <a:solidFill>
                <a:schemeClr val="bg1"/>
              </a:solidFill>
            </a:endParaRPr>
          </a:p>
        </p:txBody>
      </p:sp>
      <p:sp>
        <p:nvSpPr>
          <p:cNvPr id="5" name="Rectangle 4"/>
          <p:cNvSpPr/>
          <p:nvPr/>
        </p:nvSpPr>
        <p:spPr>
          <a:xfrm>
            <a:off x="6519346" y="2819400"/>
            <a:ext cx="2667000" cy="1938992"/>
          </a:xfrm>
          <a:prstGeom prst="rect">
            <a:avLst/>
          </a:prstGeom>
        </p:spPr>
        <p:txBody>
          <a:bodyPr wrap="square">
            <a:spAutoFit/>
          </a:bodyPr>
          <a:lstStyle/>
          <a:p>
            <a:pPr algn="ctr"/>
            <a:endParaRPr lang="en-US" sz="2000" dirty="0" smtClean="0">
              <a:solidFill>
                <a:srgbClr val="1B1E7A"/>
              </a:solidFill>
            </a:endParaRPr>
          </a:p>
          <a:p>
            <a:pPr algn="ctr"/>
            <a:r>
              <a:rPr lang="en-US" sz="2000" dirty="0" smtClean="0">
                <a:solidFill>
                  <a:srgbClr val="1B1E7A"/>
                </a:solidFill>
              </a:rPr>
              <a:t>Texas Assisted Living Association</a:t>
            </a:r>
          </a:p>
          <a:p>
            <a:pPr algn="ctr"/>
            <a:endParaRPr lang="en-US" sz="2000" dirty="0" smtClean="0">
              <a:solidFill>
                <a:srgbClr val="1B1E7A"/>
              </a:solidFill>
            </a:endParaRPr>
          </a:p>
          <a:p>
            <a:pPr algn="ctr"/>
            <a:r>
              <a:rPr lang="en-US" sz="2000" dirty="0" smtClean="0">
                <a:solidFill>
                  <a:srgbClr val="1B1E7A"/>
                </a:solidFill>
              </a:rPr>
              <a:t>April 21, 2016</a:t>
            </a:r>
          </a:p>
          <a:p>
            <a:pPr algn="ctr"/>
            <a:r>
              <a:rPr lang="en-US" sz="2000" dirty="0" smtClean="0">
                <a:solidFill>
                  <a:srgbClr val="1B1E7A"/>
                </a:solidFill>
              </a:rPr>
              <a:t>Frisco,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346" y="6586742"/>
            <a:ext cx="253670" cy="253670"/>
          </a:xfrm>
          <a:prstGeom prst="rect">
            <a:avLst/>
          </a:prstGeom>
        </p:spPr>
      </p:pic>
      <p:sp>
        <p:nvSpPr>
          <p:cNvPr id="8" name="TextBox 7"/>
          <p:cNvSpPr txBox="1"/>
          <p:nvPr/>
        </p:nvSpPr>
        <p:spPr>
          <a:xfrm>
            <a:off x="6773016" y="6544300"/>
            <a:ext cx="2101537" cy="338554"/>
          </a:xfrm>
          <a:prstGeom prst="rect">
            <a:avLst/>
          </a:prstGeom>
          <a:noFill/>
        </p:spPr>
        <p:txBody>
          <a:bodyPr wrap="none" rtlCol="0">
            <a:spAutoFit/>
          </a:bodyPr>
          <a:lstStyle/>
          <a:p>
            <a:r>
              <a:rPr lang="en-US" sz="1600" dirty="0" smtClean="0">
                <a:solidFill>
                  <a:schemeClr val="tx2"/>
                </a:solidFill>
              </a:rPr>
              <a:t>@</a:t>
            </a:r>
            <a:r>
              <a:rPr lang="en-US" sz="1600" dirty="0" err="1" smtClean="0">
                <a:solidFill>
                  <a:schemeClr val="tx2"/>
                </a:solidFill>
              </a:rPr>
              <a:t>TexasDemography</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295400"/>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U.S. Rank </a:t>
                      </a: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Percent of Change from Natural </a:t>
                      </a:r>
                      <a:r>
                        <a:rPr lang="en-US" sz="1600" dirty="0">
                          <a:effectLst/>
                        </a:rPr>
                        <a:t>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international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Harris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solidFill>
                            <a:schemeClr val="bg1"/>
                          </a:solidFill>
                          <a:effectLst/>
                        </a:rPr>
                        <a:t>Bexar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1"/>
                    </a:solidFill>
                  </a:tcPr>
                </a:tc>
                <a:tc>
                  <a:txBody>
                    <a:bodyPr/>
                    <a:lstStyle/>
                    <a:p>
                      <a:pPr marL="0" marR="0" algn="r">
                        <a:lnSpc>
                          <a:spcPct val="107000"/>
                        </a:lnSpc>
                        <a:spcBef>
                          <a:spcPts val="0"/>
                        </a:spcBef>
                        <a:spcAft>
                          <a:spcPts val="0"/>
                        </a:spcAft>
                      </a:pPr>
                      <a:r>
                        <a:rPr lang="en-US" sz="1600" b="0" dirty="0">
                          <a:solidFill>
                            <a:schemeClr val="tx2"/>
                          </a:solidFill>
                          <a:effectLst/>
                        </a:rPr>
                        <a:t>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 </a:t>
                      </a:r>
                      <a:r>
                        <a:rPr lang="en-US" sz="1600" b="0" dirty="0">
                          <a:solidFill>
                            <a:schemeClr val="tx2"/>
                          </a:solidFill>
                          <a:effectLst/>
                        </a:rPr>
                        <a:t>33,712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42.8%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57.2%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r>
              <a:tr h="335680">
                <a:tc>
                  <a:txBody>
                    <a:bodyPr/>
                    <a:lstStyle/>
                    <a:p>
                      <a:pPr marL="0" marR="0" algn="ctr">
                        <a:lnSpc>
                          <a:spcPct val="107000"/>
                        </a:lnSpc>
                        <a:spcBef>
                          <a:spcPts val="0"/>
                        </a:spcBef>
                        <a:spcAft>
                          <a:spcPts val="0"/>
                        </a:spcAft>
                      </a:pPr>
                      <a:r>
                        <a:rPr lang="en-US" sz="1600" b="1" dirty="0">
                          <a:effectLst/>
                        </a:rPr>
                        <a:t>Dallas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8</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32,555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69.6%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30.4%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116.3%*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Tarrant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31,417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50.8%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49.2%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38.5%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30,784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19.4%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80.6%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Travis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12</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28,397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38.2%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61.8%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29.7%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14</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26,530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26.1%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73.8%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24,211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27</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a:solidFill>
                            <a:schemeClr val="tx2"/>
                          </a:solidFill>
                          <a:effectLst/>
                        </a:rPr>
                        <a:t>             19,129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82.1%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10.4%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Williamson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31</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a:solidFill>
                            <a:schemeClr val="tx2"/>
                          </a:solidFill>
                          <a:effectLst/>
                        </a:rPr>
                        <a:t>             18,025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76.8%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2014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Numeric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spTree>
    <p:extLst>
      <p:ext uri="{BB962C8B-B14F-4D97-AF65-F5344CB8AC3E}">
        <p14:creationId xmlns:p14="http://schemas.microsoft.com/office/powerpoint/2010/main" val="378555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Percent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graphicFrame>
        <p:nvGraphicFramePr>
          <p:cNvPr id="4" name="Table 3"/>
          <p:cNvGraphicFramePr>
            <a:graphicFrameLocks noGrp="1"/>
          </p:cNvGraphicFramePr>
          <p:nvPr>
            <p:extLst/>
          </p:nvPr>
        </p:nvGraphicFramePr>
        <p:xfrm>
          <a:off x="1600200" y="1219200"/>
          <a:ext cx="6153468" cy="5153920"/>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2013-2014 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a:t>
                      </a:r>
                      <a:r>
                        <a:rPr lang="en-US" sz="1600" dirty="0" smtClean="0">
                          <a:effectLst/>
                        </a:rPr>
                        <a:t>International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Hays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83.89</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2.62%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80.6</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Comal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Andrews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62.8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3.57%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Williamson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7.84%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Kendall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98.0%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5.02%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1.49%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14.2</a:t>
                      </a:r>
                      <a:r>
                        <a:rPr lang="en-US" sz="1600" b="0" dirty="0">
                          <a:effectLst/>
                        </a:rPr>
                        <a:t>%</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73.9%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Aransas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110.8</a:t>
                      </a:r>
                      <a:r>
                        <a:rPr lang="en-US" sz="1600" b="0" dirty="0">
                          <a:effectLst/>
                        </a:rPr>
                        <a:t>%</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4.3%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Rockwall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78.3%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Waller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a:effectLst/>
                        </a:rPr>
                        <a:t>2.9%</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5.3%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Guadalupe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800" dirty="0">
                          <a:effectLst/>
                        </a:rPr>
                        <a:t>Source: U.S. Census  Bureau, 2014 Vintage Population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09600" y="6477000"/>
            <a:ext cx="4572000" cy="264368"/>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2013</a:t>
            </a: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42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0" t="6137" r="60709" b="64057"/>
          <a:stretch/>
        </p:blipFill>
        <p:spPr>
          <a:xfrm>
            <a:off x="1676400" y="533400"/>
            <a:ext cx="7010399" cy="7448548"/>
          </a:xfrm>
          <a:prstGeom prst="rect">
            <a:avLst/>
          </a:prstGeom>
        </p:spPr>
      </p:pic>
      <p:pic>
        <p:nvPicPr>
          <p:cNvPr id="3" name="Picture 2"/>
          <p:cNvPicPr>
            <a:picLocks noChangeAspect="1"/>
          </p:cNvPicPr>
          <p:nvPr/>
        </p:nvPicPr>
        <p:blipFill rotWithShape="1">
          <a:blip r:embed="rId3"/>
          <a:srcRect l="-3741" t="13329" r="64466" b="57050"/>
          <a:stretch/>
        </p:blipFill>
        <p:spPr>
          <a:xfrm>
            <a:off x="609600" y="1248229"/>
            <a:ext cx="2209800" cy="2104571"/>
          </a:xfrm>
          <a:prstGeom prst="rect">
            <a:avLst/>
          </a:prstGeom>
        </p:spPr>
      </p:pic>
      <p:sp>
        <p:nvSpPr>
          <p:cNvPr id="4" name="Title 3"/>
          <p:cNvSpPr>
            <a:spLocks noGrp="1"/>
          </p:cNvSpPr>
          <p:nvPr>
            <p:ph type="title"/>
          </p:nvPr>
        </p:nvSpPr>
        <p:spPr>
          <a:xfrm>
            <a:off x="1993472" y="136687"/>
            <a:ext cx="6858000" cy="990600"/>
          </a:xfrm>
        </p:spPr>
        <p:txBody>
          <a:bodyPr>
            <a:noAutofit/>
          </a:bodyPr>
          <a:lstStyle/>
          <a:p>
            <a:r>
              <a:rPr lang="en-US" sz="3600" dirty="0" smtClean="0"/>
              <a:t>Fifteen Texas counties that lost the most population, 2013-2014</a:t>
            </a:r>
            <a:endParaRPr lang="en-US" sz="3600" dirty="0"/>
          </a:p>
        </p:txBody>
      </p:sp>
      <p:sp>
        <p:nvSpPr>
          <p:cNvPr id="6" name="TextBox 5"/>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78640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389180"/>
              </p:ext>
            </p:extLst>
          </p:nvPr>
        </p:nvGraphicFramePr>
        <p:xfrm>
          <a:off x="470848" y="1524000"/>
          <a:ext cx="8001000" cy="4933950"/>
        </p:xfrm>
        <a:graphic>
          <a:graphicData uri="http://schemas.openxmlformats.org/drawingml/2006/table">
            <a:tbl>
              <a:tblPr firstRow="1">
                <a:tableStyleId>{3C2FFA5D-87B4-456A-9821-1D502468CF0F}</a:tableStyleId>
              </a:tblPr>
              <a:tblGrid>
                <a:gridCol w="1600200"/>
                <a:gridCol w="1600200"/>
                <a:gridCol w="1600200"/>
                <a:gridCol w="1600200"/>
                <a:gridCol w="1600200"/>
              </a:tblGrid>
              <a:tr h="603936">
                <a:tc>
                  <a:txBody>
                    <a:bodyPr/>
                    <a:lstStyle/>
                    <a:p>
                      <a:pPr algn="ctr" fontAlgn="b"/>
                      <a:r>
                        <a:rPr lang="en-US" sz="2000" u="none" strike="noStrike" dirty="0">
                          <a:effectLst/>
                        </a:rPr>
                        <a:t>County</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2014 Population</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Population change</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Natural increase</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Net </a:t>
                      </a:r>
                      <a:r>
                        <a:rPr lang="en-US" sz="2000" u="none" strike="noStrike" dirty="0" smtClean="0">
                          <a:effectLst/>
                        </a:rPr>
                        <a:t>migration</a:t>
                      </a:r>
                      <a:endParaRPr lang="en-US" sz="2000" b="0" i="0" u="none" strike="noStrike" dirty="0">
                        <a:solidFill>
                          <a:srgbClr val="000000"/>
                        </a:solidFill>
                        <a:effectLst/>
                        <a:latin typeface="Calibri" panose="020F0502020204030204" pitchFamily="34" charset="0"/>
                      </a:endParaRPr>
                    </a:p>
                  </a:txBody>
                  <a:tcPr marL="3810" marR="3810" marT="3810" marB="0" anchor="b"/>
                </a:tc>
              </a:tr>
              <a:tr h="303843">
                <a:tc>
                  <a:txBody>
                    <a:bodyPr/>
                    <a:lstStyle/>
                    <a:p>
                      <a:pPr algn="ctr" fontAlgn="b"/>
                      <a:r>
                        <a:rPr lang="en-US" sz="2000" u="none" strike="noStrike" dirty="0">
                          <a:effectLst/>
                        </a:rPr>
                        <a:t>Hale</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34,720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-1,089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210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-1,306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Coryell</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75,562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-909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564</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-1,541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Jefferson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252,235</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-579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970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-1,518</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Potter</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121,627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-519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891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-1,389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Shelby</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25,515</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-350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-411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Jim Wells</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41,353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-316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-592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Anderson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57,627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-307</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-210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Falls</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16,989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-303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-361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Floyd</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5,949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-290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-330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Presidio</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6,976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-288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-353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Brown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37,653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-255</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-212</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Castro</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7,781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-231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79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-319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Lamb</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13,574</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-183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-220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Wilbarger</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12,973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-181</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41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-218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bl>
          </a:graphicData>
        </a:graphic>
      </p:graphicFrame>
      <p:sp>
        <p:nvSpPr>
          <p:cNvPr id="5" name="TextBox 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sp>
        <p:nvSpPr>
          <p:cNvPr id="7" name="Title 6"/>
          <p:cNvSpPr>
            <a:spLocks noGrp="1"/>
          </p:cNvSpPr>
          <p:nvPr>
            <p:ph type="title"/>
          </p:nvPr>
        </p:nvSpPr>
        <p:spPr/>
        <p:txBody>
          <a:bodyPr>
            <a:noAutofit/>
          </a:bodyPr>
          <a:lstStyle/>
          <a:p>
            <a:r>
              <a:rPr lang="en-US" sz="2400" dirty="0"/>
              <a:t>Fifteen Texas counties that lost the most </a:t>
            </a:r>
            <a:r>
              <a:rPr lang="en-US" sz="2400" dirty="0" smtClean="0"/>
              <a:t>population and components of change, </a:t>
            </a:r>
            <a:r>
              <a:rPr lang="en-US" sz="2400" dirty="0"/>
              <a:t>2013-2014</a:t>
            </a:r>
          </a:p>
        </p:txBody>
      </p:sp>
    </p:spTree>
    <p:extLst>
      <p:ext uri="{BB962C8B-B14F-4D97-AF65-F5344CB8AC3E}">
        <p14:creationId xmlns:p14="http://schemas.microsoft.com/office/powerpoint/2010/main" val="15567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0339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Shares of Recent Non-Citizen Immigrants to Texas from Mexico, India, China, and All Other </a:t>
            </a:r>
            <a:r>
              <a:rPr lang="en-US" sz="2000" dirty="0" smtClean="0"/>
              <a:t>Countries, </a:t>
            </a:r>
            <a:r>
              <a:rPr lang="en-US" sz="2000" dirty="0"/>
              <a:t>2005-2012</a:t>
            </a:r>
          </a:p>
        </p:txBody>
      </p:sp>
      <p:graphicFrame>
        <p:nvGraphicFramePr>
          <p:cNvPr id="5" name="Chart 4"/>
          <p:cNvGraphicFramePr/>
          <p:nvPr>
            <p:extLst/>
          </p:nvPr>
        </p:nvGraphicFramePr>
        <p:xfrm>
          <a:off x="381000" y="1634490"/>
          <a:ext cx="8153400" cy="46901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368" y="6477000"/>
            <a:ext cx="2362200" cy="266291"/>
          </a:xfrm>
          <a:prstGeom prst="rect">
            <a:avLst/>
          </a:prstGeom>
        </p:spPr>
        <p:txBody>
          <a:bodyPr wrap="square">
            <a:spAutoFit/>
          </a:bodyPr>
          <a:lstStyle/>
          <a:p>
            <a:pPr marL="0" marR="0">
              <a:lnSpc>
                <a:spcPct val="115000"/>
              </a:lnSpc>
              <a:spcBef>
                <a:spcPts val="0"/>
              </a:spcBef>
              <a:spcAft>
                <a:spcPts val="1000"/>
              </a:spcAft>
            </a:pPr>
            <a:r>
              <a:rPr lang="en-US" sz="1050" i="1" dirty="0">
                <a:solidFill>
                  <a:schemeClr val="bg1">
                    <a:lumMod val="50000"/>
                  </a:schemeClr>
                </a:solidFill>
                <a:latin typeface="Tw Cen MT" panose="020B0602020104020603" pitchFamily="34" charset="0"/>
                <a:ea typeface="Tw Cen MT" panose="020B0602020104020603" pitchFamily="34" charset="0"/>
                <a:cs typeface="Arial" panose="020B0604020202020204" pitchFamily="34" charset="0"/>
              </a:rPr>
              <a:t>Source: 1-Year ACS PUMS 2005-2012</a:t>
            </a:r>
            <a:endParaRPr lang="en-US" sz="1100" dirty="0">
              <a:solidFill>
                <a:schemeClr val="bg1">
                  <a:lumMod val="50000"/>
                </a:schemeClr>
              </a:solidFill>
              <a:effectLst/>
              <a:latin typeface="Tw Cen MT" panose="020B0602020104020603" pitchFamily="34" charset="0"/>
              <a:ea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36552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Percent Population by Race and Ethnicity, Texas, 2000 and 2010</a:t>
            </a:r>
            <a:endParaRPr lang="en-US" sz="3200" dirty="0"/>
          </a:p>
        </p:txBody>
      </p:sp>
      <p:graphicFrame>
        <p:nvGraphicFramePr>
          <p:cNvPr id="8" name="Content Placeholder 7"/>
          <p:cNvGraphicFramePr>
            <a:graphicFrameLocks noGrp="1"/>
          </p:cNvGraphicFramePr>
          <p:nvPr>
            <p:ph idx="1"/>
            <p:extLst/>
          </p:nvPr>
        </p:nvGraphicFramePr>
        <p:xfrm>
          <a:off x="4648200" y="2149098"/>
          <a:ext cx="4038600" cy="36115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graphicFrame>
        <p:nvGraphicFramePr>
          <p:cNvPr id="12" name="Chart 11"/>
          <p:cNvGraphicFramePr/>
          <p:nvPr>
            <p:extLst/>
          </p:nvPr>
        </p:nvGraphicFramePr>
        <p:xfrm>
          <a:off x="0" y="2133600"/>
          <a:ext cx="4953000" cy="362706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0" y="6593478"/>
            <a:ext cx="3315331"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2000 and 2010 Decennial Census, SF1</a:t>
            </a:r>
            <a:endParaRPr lang="en-US" sz="800" dirty="0">
              <a:solidFill>
                <a:schemeClr val="tx1">
                  <a:lumMod val="50000"/>
                  <a:lumOff val="50000"/>
                </a:schemeClr>
              </a:solidFill>
            </a:endParaRPr>
          </a:p>
        </p:txBody>
      </p:sp>
      <p:sp>
        <p:nvSpPr>
          <p:cNvPr id="14" name="TextBox 13"/>
          <p:cNvSpPr txBox="1"/>
          <p:nvPr/>
        </p:nvSpPr>
        <p:spPr>
          <a:xfrm>
            <a:off x="6161473" y="1824335"/>
            <a:ext cx="870751" cy="461665"/>
          </a:xfrm>
          <a:prstGeom prst="rect">
            <a:avLst/>
          </a:prstGeom>
          <a:noFill/>
        </p:spPr>
        <p:txBody>
          <a:bodyPr wrap="none" rtlCol="0">
            <a:spAutoFit/>
          </a:bodyPr>
          <a:lstStyle/>
          <a:p>
            <a:r>
              <a:rPr lang="en-US" dirty="0" smtClean="0">
                <a:solidFill>
                  <a:schemeClr val="tx2"/>
                </a:solidFill>
              </a:rPr>
              <a:t>2010</a:t>
            </a:r>
            <a:endParaRPr lang="en-US" dirty="0">
              <a:solidFill>
                <a:schemeClr val="tx2"/>
              </a:solidFill>
            </a:endParaRPr>
          </a:p>
        </p:txBody>
      </p:sp>
      <p:sp>
        <p:nvSpPr>
          <p:cNvPr id="15" name="TextBox 14"/>
          <p:cNvSpPr txBox="1"/>
          <p:nvPr/>
        </p:nvSpPr>
        <p:spPr>
          <a:xfrm>
            <a:off x="2133600" y="1824335"/>
            <a:ext cx="870751" cy="461665"/>
          </a:xfrm>
          <a:prstGeom prst="rect">
            <a:avLst/>
          </a:prstGeom>
          <a:noFill/>
        </p:spPr>
        <p:txBody>
          <a:bodyPr wrap="none" rtlCol="0">
            <a:spAutoFit/>
          </a:bodyPr>
          <a:lstStyle/>
          <a:p>
            <a:r>
              <a:rPr lang="en-US" dirty="0" smtClean="0">
                <a:solidFill>
                  <a:schemeClr val="tx2"/>
                </a:solidFill>
              </a:rPr>
              <a:t>2000</a:t>
            </a:r>
            <a:endParaRPr lang="en-US" dirty="0">
              <a:solidFill>
                <a:schemeClr val="tx2"/>
              </a:solidFill>
            </a:endParaRPr>
          </a:p>
        </p:txBody>
      </p:sp>
    </p:spTree>
    <p:extLst>
      <p:ext uri="{BB962C8B-B14F-4D97-AF65-F5344CB8AC3E}">
        <p14:creationId xmlns:p14="http://schemas.microsoft.com/office/powerpoint/2010/main" val="69578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6088350"/>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83711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8808815"/>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1455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33007436"/>
              </p:ext>
            </p:extLst>
          </p:nvPr>
        </p:nvGraphicFramePr>
        <p:xfrm>
          <a:off x="914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
        <p:nvSpPr>
          <p:cNvPr id="8" name="Rectangle 7"/>
          <p:cNvSpPr/>
          <p:nvPr/>
        </p:nvSpPr>
        <p:spPr>
          <a:xfrm>
            <a:off x="76200" y="6356352"/>
            <a:ext cx="9144000" cy="246221"/>
          </a:xfrm>
          <a:prstGeom prst="rect">
            <a:avLst/>
          </a:prstGeom>
        </p:spPr>
        <p:txBody>
          <a:bodyPr wrap="square">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All </a:t>
            </a:r>
            <a:r>
              <a:rPr lang="en-US" sz="1000" dirty="0">
                <a:solidFill>
                  <a:schemeClr val="bg1">
                    <a:lumMod val="50000"/>
                  </a:schemeClr>
                </a:solidFill>
                <a:latin typeface="Arial" pitchFamily="34" charset="0"/>
                <a:cs typeface="Arial" pitchFamily="34" charset="0"/>
              </a:rPr>
              <a:t>values for the decennial dates are for April 1</a:t>
            </a:r>
            <a:r>
              <a:rPr lang="en-US" sz="1000" baseline="30000" dirty="0">
                <a:solidFill>
                  <a:schemeClr val="bg1">
                    <a:lumMod val="50000"/>
                  </a:schemeClr>
                </a:solidFill>
                <a:latin typeface="Arial" pitchFamily="34" charset="0"/>
                <a:cs typeface="Arial" pitchFamily="34" charset="0"/>
              </a:rPr>
              <a:t>st</a:t>
            </a:r>
            <a:r>
              <a:rPr lang="en-US" sz="10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11" name="Rectangle 10"/>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368355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333924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858000" cy="990600"/>
          </a:xfrm>
        </p:spPr>
        <p:txBody>
          <a:bodyPr>
            <a:noAutofit/>
          </a:bodyPr>
          <a:lstStyle/>
          <a:p>
            <a:r>
              <a:rPr lang="en-US" sz="2800" dirty="0" smtClean="0"/>
              <a:t>Percent  of the Population that is of Hispanic Descent,  Texas Counties, 2009-2013</a:t>
            </a:r>
            <a:endParaRPr lang="en-US" sz="2800" dirty="0"/>
          </a:p>
        </p:txBody>
      </p:sp>
      <p:pic>
        <p:nvPicPr>
          <p:cNvPr id="5" name="Content Placeholder 4"/>
          <p:cNvPicPr>
            <a:picLocks noGrp="1" noChangeAspect="1"/>
          </p:cNvPicPr>
          <p:nvPr>
            <p:ph idx="1"/>
          </p:nvPr>
        </p:nvPicPr>
        <p:blipFill rotWithShape="1">
          <a:blip r:embed="rId2"/>
          <a:srcRect l="2035" t="20203" r="4320" b="20870"/>
          <a:stretch/>
        </p:blipFill>
        <p:spPr>
          <a:xfrm>
            <a:off x="1143000" y="1074160"/>
            <a:ext cx="6699068" cy="57187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pic>
        <p:nvPicPr>
          <p:cNvPr id="6" name="Picture 5"/>
          <p:cNvPicPr>
            <a:picLocks noChangeAspect="1"/>
          </p:cNvPicPr>
          <p:nvPr/>
        </p:nvPicPr>
        <p:blipFill rotWithShape="1">
          <a:blip r:embed="rId3"/>
          <a:srcRect t="25899" r="17387"/>
          <a:stretch/>
        </p:blipFill>
        <p:spPr>
          <a:xfrm>
            <a:off x="685800" y="1447800"/>
            <a:ext cx="1823838" cy="16129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8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Non-Hispanic Black, Texas Counties, 2009-2013</a:t>
            </a:r>
            <a:endParaRPr lang="en-US" sz="2800" dirty="0"/>
          </a:p>
        </p:txBody>
      </p:sp>
      <p:pic>
        <p:nvPicPr>
          <p:cNvPr id="5" name="Content Placeholder 4"/>
          <p:cNvPicPr>
            <a:picLocks noGrp="1" noChangeAspect="1"/>
          </p:cNvPicPr>
          <p:nvPr>
            <p:ph idx="1"/>
          </p:nvPr>
        </p:nvPicPr>
        <p:blipFill rotWithShape="1">
          <a:blip r:embed="rId2"/>
          <a:srcRect l="2036" t="21887" r="2036" b="19186"/>
          <a:stretch/>
        </p:blipFill>
        <p:spPr>
          <a:xfrm>
            <a:off x="1828800" y="1336673"/>
            <a:ext cx="6602732" cy="550227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pic>
        <p:nvPicPr>
          <p:cNvPr id="3" name="Picture 2"/>
          <p:cNvPicPr>
            <a:picLocks noChangeAspect="1"/>
          </p:cNvPicPr>
          <p:nvPr/>
        </p:nvPicPr>
        <p:blipFill rotWithShape="1">
          <a:blip r:embed="rId3"/>
          <a:srcRect t="26091" r="20135"/>
          <a:stretch/>
        </p:blipFill>
        <p:spPr>
          <a:xfrm>
            <a:off x="1219200" y="1711477"/>
            <a:ext cx="1807425" cy="1641023"/>
          </a:xfrm>
          <a:prstGeom prst="rect">
            <a:avLst/>
          </a:prstGeom>
        </p:spPr>
      </p:pic>
      <p:sp>
        <p:nvSpPr>
          <p:cNvPr id="6" name="Rectangle 5"/>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0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of Asian Descent, Texas Counties, 2009-2013</a:t>
            </a:r>
            <a:endParaRPr lang="en-US" sz="2800" dirty="0"/>
          </a:p>
        </p:txBody>
      </p:sp>
      <p:pic>
        <p:nvPicPr>
          <p:cNvPr id="5" name="Content Placeholder 4"/>
          <p:cNvPicPr>
            <a:picLocks noGrp="1" noChangeAspect="1"/>
          </p:cNvPicPr>
          <p:nvPr>
            <p:ph idx="1"/>
          </p:nvPr>
        </p:nvPicPr>
        <p:blipFill rotWithShape="1">
          <a:blip r:embed="rId2"/>
          <a:srcRect l="2036" t="20203" r="2036" b="19186"/>
          <a:stretch/>
        </p:blipFill>
        <p:spPr>
          <a:xfrm>
            <a:off x="1371600" y="1143000"/>
            <a:ext cx="6781800" cy="5812971"/>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3" name="Picture 2"/>
          <p:cNvPicPr>
            <a:picLocks noChangeAspect="1"/>
          </p:cNvPicPr>
          <p:nvPr/>
        </p:nvPicPr>
        <p:blipFill rotWithShape="1">
          <a:blip r:embed="rId3"/>
          <a:srcRect t="26091" r="20135"/>
          <a:stretch/>
        </p:blipFill>
        <p:spPr>
          <a:xfrm>
            <a:off x="707176" y="1752600"/>
            <a:ext cx="1762132" cy="1599900"/>
          </a:xfrm>
          <a:prstGeom prst="rect">
            <a:avLst/>
          </a:prstGeom>
        </p:spPr>
      </p:pic>
      <p:sp>
        <p:nvSpPr>
          <p:cNvPr id="6" name="Rectangle 5"/>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207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Median Age by State, 2008-2013</a:t>
            </a:r>
            <a:endParaRPr lang="en-US" sz="3200" dirty="0"/>
          </a:p>
        </p:txBody>
      </p:sp>
      <p:pic>
        <p:nvPicPr>
          <p:cNvPr id="5" name="Content Placeholder 4"/>
          <p:cNvPicPr>
            <a:picLocks noGrp="1" noChangeAspect="1"/>
          </p:cNvPicPr>
          <p:nvPr>
            <p:ph idx="1"/>
          </p:nvPr>
        </p:nvPicPr>
        <p:blipFill rotWithShape="1">
          <a:blip r:embed="rId3"/>
          <a:srcRect l="4630" t="6978" r="3704" b="7696"/>
          <a:stretch/>
        </p:blipFill>
        <p:spPr>
          <a:xfrm>
            <a:off x="-83528" y="1993695"/>
            <a:ext cx="9189428" cy="436265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pic>
        <p:nvPicPr>
          <p:cNvPr id="6" name="Picture 5"/>
          <p:cNvPicPr>
            <a:picLocks noChangeAspect="1"/>
          </p:cNvPicPr>
          <p:nvPr/>
        </p:nvPicPr>
        <p:blipFill rotWithShape="1">
          <a:blip r:embed="rId4"/>
          <a:srcRect l="16151" t="13415" r="4566" b="5982"/>
          <a:stretch/>
        </p:blipFill>
        <p:spPr>
          <a:xfrm>
            <a:off x="685800" y="1219200"/>
            <a:ext cx="2204358" cy="1143000"/>
          </a:xfrm>
          <a:prstGeom prst="rect">
            <a:avLst/>
          </a:prstGeom>
        </p:spPr>
      </p:pic>
      <p:pic>
        <p:nvPicPr>
          <p:cNvPr id="7" name="Picture 6"/>
          <p:cNvPicPr>
            <a:picLocks noChangeAspect="1"/>
          </p:cNvPicPr>
          <p:nvPr/>
        </p:nvPicPr>
        <p:blipFill rotWithShape="1">
          <a:blip r:embed="rId5"/>
          <a:srcRect t="38306"/>
          <a:stretch/>
        </p:blipFill>
        <p:spPr>
          <a:xfrm>
            <a:off x="6781800" y="1628570"/>
            <a:ext cx="1371600" cy="1220771"/>
          </a:xfrm>
          <a:prstGeom prst="rect">
            <a:avLst/>
          </a:prstGeom>
        </p:spPr>
      </p:pic>
      <p:pic>
        <p:nvPicPr>
          <p:cNvPr id="8" name="Picture 7"/>
          <p:cNvPicPr>
            <a:picLocks noChangeAspect="1"/>
          </p:cNvPicPr>
          <p:nvPr/>
        </p:nvPicPr>
        <p:blipFill rotWithShape="1">
          <a:blip r:embed="rId6"/>
          <a:srcRect l="5582" t="3648" r="5100" b="16089"/>
          <a:stretch/>
        </p:blipFill>
        <p:spPr>
          <a:xfrm>
            <a:off x="-304801" y="4876800"/>
            <a:ext cx="3657601" cy="1676400"/>
          </a:xfrm>
          <a:prstGeom prst="rect">
            <a:avLst/>
          </a:prstGeom>
        </p:spPr>
      </p:pic>
      <p:sp>
        <p:nvSpPr>
          <p:cNvPr id="9" name="TextBox 8"/>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2009-2013.</a:t>
            </a:r>
            <a:endParaRPr lang="en-US" sz="1000" dirty="0">
              <a:solidFill>
                <a:schemeClr val="bg1">
                  <a:lumMod val="50000"/>
                </a:schemeClr>
              </a:solidFill>
            </a:endParaRPr>
          </a:p>
        </p:txBody>
      </p:sp>
    </p:spTree>
    <p:extLst>
      <p:ext uri="{BB962C8B-B14F-4D97-AF65-F5344CB8AC3E}">
        <p14:creationId xmlns:p14="http://schemas.microsoft.com/office/powerpoint/2010/main" val="29385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Age, Texas Counties, 2010-2014</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3"/>
          <a:srcRect l="534" t="6734" r="1" b="5717"/>
          <a:stretch/>
        </p:blipFill>
        <p:spPr>
          <a:xfrm>
            <a:off x="1524000" y="990600"/>
            <a:ext cx="6629400" cy="5911709"/>
          </a:xfrm>
          <a:prstGeom prst="rect">
            <a:avLst/>
          </a:prstGeom>
        </p:spPr>
      </p:pic>
      <p:pic>
        <p:nvPicPr>
          <p:cNvPr id="9" name="Picture 8"/>
          <p:cNvPicPr>
            <a:picLocks noChangeAspect="1"/>
          </p:cNvPicPr>
          <p:nvPr/>
        </p:nvPicPr>
        <p:blipFill rotWithShape="1">
          <a:blip r:embed="rId4"/>
          <a:srcRect t="28522" r="28496"/>
          <a:stretch/>
        </p:blipFill>
        <p:spPr>
          <a:xfrm>
            <a:off x="1189383" y="1828800"/>
            <a:ext cx="1278644" cy="1248859"/>
          </a:xfrm>
          <a:prstGeom prst="rect">
            <a:avLst/>
          </a:prstGeom>
        </p:spPr>
      </p:pic>
    </p:spTree>
    <p:extLst>
      <p:ext uri="{BB962C8B-B14F-4D97-AF65-F5344CB8AC3E}">
        <p14:creationId xmlns:p14="http://schemas.microsoft.com/office/powerpoint/2010/main" val="58333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in Median Age, Texas Counties, 2000-2014</a:t>
            </a:r>
            <a:endParaRPr lang="en-US" sz="3200" dirty="0"/>
          </a:p>
        </p:txBody>
      </p:sp>
      <p:pic>
        <p:nvPicPr>
          <p:cNvPr id="5" name="Content Placeholder 4"/>
          <p:cNvPicPr>
            <a:picLocks noGrp="1" noChangeAspect="1"/>
          </p:cNvPicPr>
          <p:nvPr>
            <p:ph idx="1"/>
          </p:nvPr>
        </p:nvPicPr>
        <p:blipFill>
          <a:blip r:embed="rId2"/>
          <a:stretch>
            <a:fillRect/>
          </a:stretch>
        </p:blipFill>
        <p:spPr>
          <a:xfrm>
            <a:off x="1181100" y="807691"/>
            <a:ext cx="7696199" cy="591378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6" name="Picture 5"/>
          <p:cNvPicPr>
            <a:picLocks noChangeAspect="1"/>
          </p:cNvPicPr>
          <p:nvPr/>
        </p:nvPicPr>
        <p:blipFill>
          <a:blip r:embed="rId3"/>
          <a:stretch>
            <a:fillRect/>
          </a:stretch>
        </p:blipFill>
        <p:spPr>
          <a:xfrm>
            <a:off x="457200" y="1676400"/>
            <a:ext cx="2754142" cy="1554509"/>
          </a:xfrm>
          <a:prstGeom prst="rect">
            <a:avLst/>
          </a:prstGeom>
        </p:spPr>
      </p:pic>
      <p:sp>
        <p:nvSpPr>
          <p:cNvPr id="7" name="Rectangle 6"/>
          <p:cNvSpPr/>
          <p:nvPr/>
        </p:nvSpPr>
        <p:spPr>
          <a:xfrm>
            <a:off x="76200" y="6279825"/>
            <a:ext cx="4572000" cy="430887"/>
          </a:xfrm>
          <a:prstGeom prst="rect">
            <a:avLst/>
          </a:prstGeom>
        </p:spPr>
        <p:txBody>
          <a:bodyPr>
            <a:spAutoFit/>
          </a:bodyPr>
          <a:lstStyle/>
          <a:p>
            <a:r>
              <a:rPr lang="en-US" sz="1100" dirty="0">
                <a:solidFill>
                  <a:schemeClr val="bg1">
                    <a:lumMod val="50000"/>
                  </a:schemeClr>
                </a:solidFill>
              </a:rPr>
              <a:t>Source: US Census Bureau </a:t>
            </a:r>
            <a:r>
              <a:rPr lang="en-US" sz="1100" dirty="0" smtClean="0">
                <a:solidFill>
                  <a:schemeClr val="bg1">
                    <a:lumMod val="50000"/>
                  </a:schemeClr>
                </a:solidFill>
              </a:rPr>
              <a:t>US </a:t>
            </a:r>
            <a:r>
              <a:rPr lang="en-US" sz="1100" dirty="0">
                <a:solidFill>
                  <a:schemeClr val="bg1">
                    <a:lumMod val="50000"/>
                  </a:schemeClr>
                </a:solidFill>
              </a:rPr>
              <a:t>Census Bureau, </a:t>
            </a:r>
            <a:r>
              <a:rPr lang="en-US" sz="1100" dirty="0" smtClean="0">
                <a:solidFill>
                  <a:schemeClr val="bg1">
                    <a:lumMod val="50000"/>
                  </a:schemeClr>
                </a:solidFill>
              </a:rPr>
              <a:t>2000 </a:t>
            </a:r>
            <a:br>
              <a:rPr lang="en-US" sz="1100" dirty="0" smtClean="0">
                <a:solidFill>
                  <a:schemeClr val="bg1">
                    <a:lumMod val="50000"/>
                  </a:schemeClr>
                </a:solidFill>
              </a:rPr>
            </a:br>
            <a:r>
              <a:rPr lang="en-US" sz="1100" dirty="0" smtClean="0">
                <a:solidFill>
                  <a:schemeClr val="bg1">
                    <a:lumMod val="50000"/>
                  </a:schemeClr>
                </a:solidFill>
              </a:rPr>
              <a:t>Decennial </a:t>
            </a:r>
            <a:r>
              <a:rPr lang="en-US" sz="1100" dirty="0">
                <a:solidFill>
                  <a:schemeClr val="bg1">
                    <a:lumMod val="50000"/>
                  </a:schemeClr>
                </a:solidFill>
              </a:rPr>
              <a:t>Census, </a:t>
            </a:r>
            <a:r>
              <a:rPr lang="en-US" sz="1100" dirty="0" smtClean="0">
                <a:solidFill>
                  <a:schemeClr val="bg1">
                    <a:lumMod val="50000"/>
                  </a:schemeClr>
                </a:solidFill>
              </a:rPr>
              <a:t>SF-1, Population Estimates 2014 Vintage.</a:t>
            </a:r>
            <a:endParaRPr lang="en-US" sz="1100" dirty="0">
              <a:solidFill>
                <a:schemeClr val="bg1">
                  <a:lumMod val="50000"/>
                </a:schemeClr>
              </a:solidFill>
            </a:endParaRPr>
          </a:p>
        </p:txBody>
      </p:sp>
    </p:spTree>
    <p:extLst>
      <p:ext uri="{BB962C8B-B14F-4D97-AF65-F5344CB8AC3E}">
        <p14:creationId xmlns:p14="http://schemas.microsoft.com/office/powerpoint/2010/main" val="394594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11041"/>
            <a:ext cx="6858000" cy="990600"/>
          </a:xfrm>
        </p:spPr>
        <p:txBody>
          <a:bodyPr>
            <a:noAutofit/>
          </a:bodyPr>
          <a:lstStyle/>
          <a:p>
            <a:r>
              <a:rPr lang="en-US" sz="3200" dirty="0" smtClean="0"/>
              <a:t>Trends in Aging* by County, Texas, 2000-2014</a:t>
            </a:r>
            <a:endParaRPr lang="en-US" sz="32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5" t="6655" r="18032" b="1678"/>
          <a:stretch/>
        </p:blipFill>
        <p:spPr>
          <a:xfrm>
            <a:off x="2133600" y="1260389"/>
            <a:ext cx="6019800" cy="5369012"/>
          </a:xfrm>
        </p:spPr>
      </p:pic>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615" t="60000" r="34182" b="8889"/>
          <a:stretch/>
        </p:blipFill>
        <p:spPr>
          <a:xfrm>
            <a:off x="609600" y="1285789"/>
            <a:ext cx="2819401" cy="2133600"/>
          </a:xfrm>
          <a:prstGeom prst="rect">
            <a:avLst/>
          </a:prstGeom>
        </p:spPr>
      </p:pic>
      <p:sp>
        <p:nvSpPr>
          <p:cNvPr id="7" name="Rectangle 6"/>
          <p:cNvSpPr/>
          <p:nvPr/>
        </p:nvSpPr>
        <p:spPr>
          <a:xfrm>
            <a:off x="0" y="6320134"/>
            <a:ext cx="7391400" cy="461665"/>
          </a:xfrm>
          <a:prstGeom prst="rect">
            <a:avLst/>
          </a:prstGeom>
        </p:spPr>
        <p:txBody>
          <a:bodyPr wrap="square">
            <a:spAutoFit/>
          </a:bodyPr>
          <a:lstStyle/>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*2000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median age 30 and greater = old. 2000 to 2014 determines aging</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Source: U.S. Census Bureau, 2000 decennial census and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2014 </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American Community Survey 5-Yr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estimates.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576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Aged 65 Years and Older by State, 2010-2014</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sp>
        <p:nvSpPr>
          <p:cNvPr id="8" name="TextBox 7"/>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2010-2014</a:t>
            </a:r>
            <a:endParaRPr lang="en-US" sz="1000" dirty="0">
              <a:solidFill>
                <a:schemeClr val="bg1">
                  <a:lumMod val="50000"/>
                </a:schemeClr>
              </a:solidFill>
            </a:endParaRPr>
          </a:p>
        </p:txBody>
      </p:sp>
      <p:pic>
        <p:nvPicPr>
          <p:cNvPr id="11" name="Picture 10"/>
          <p:cNvPicPr>
            <a:picLocks noChangeAspect="1"/>
          </p:cNvPicPr>
          <p:nvPr/>
        </p:nvPicPr>
        <p:blipFill>
          <a:blip r:embed="rId3"/>
          <a:stretch>
            <a:fillRect/>
          </a:stretch>
        </p:blipFill>
        <p:spPr>
          <a:xfrm>
            <a:off x="-990600" y="723900"/>
            <a:ext cx="3638921" cy="2808846"/>
          </a:xfrm>
          <a:prstGeom prst="rect">
            <a:avLst/>
          </a:prstGeom>
        </p:spPr>
      </p:pic>
      <p:pic>
        <p:nvPicPr>
          <p:cNvPr id="12" name="Picture 11"/>
          <p:cNvPicPr>
            <a:picLocks noChangeAspect="1"/>
          </p:cNvPicPr>
          <p:nvPr/>
        </p:nvPicPr>
        <p:blipFill rotWithShape="1">
          <a:blip r:embed="rId4"/>
          <a:srcRect l="33850" t="19933" r="41532" b="10964"/>
          <a:stretch/>
        </p:blipFill>
        <p:spPr>
          <a:xfrm>
            <a:off x="914400" y="2743200"/>
            <a:ext cx="1348154" cy="2921001"/>
          </a:xfrm>
          <a:prstGeom prst="rect">
            <a:avLst/>
          </a:prstGeom>
        </p:spPr>
      </p:pic>
      <p:pic>
        <p:nvPicPr>
          <p:cNvPr id="16" name="Content Placeholder 15"/>
          <p:cNvPicPr>
            <a:picLocks noGrp="1" noChangeAspect="1"/>
          </p:cNvPicPr>
          <p:nvPr>
            <p:ph idx="1"/>
          </p:nvPr>
        </p:nvPicPr>
        <p:blipFill rotWithShape="1">
          <a:blip r:embed="rId5"/>
          <a:srcRect t="19535"/>
          <a:stretch/>
        </p:blipFill>
        <p:spPr>
          <a:xfrm>
            <a:off x="304800" y="1752600"/>
            <a:ext cx="8763000" cy="5442674"/>
          </a:xfrm>
          <a:prstGeom prst="rect">
            <a:avLst/>
          </a:prstGeom>
        </p:spPr>
      </p:pic>
      <p:pic>
        <p:nvPicPr>
          <p:cNvPr id="3" name="Picture 2"/>
          <p:cNvPicPr>
            <a:picLocks noChangeAspect="1"/>
          </p:cNvPicPr>
          <p:nvPr/>
        </p:nvPicPr>
        <p:blipFill>
          <a:blip r:embed="rId6"/>
          <a:stretch>
            <a:fillRect/>
          </a:stretch>
        </p:blipFill>
        <p:spPr>
          <a:xfrm>
            <a:off x="6648670" y="1295400"/>
            <a:ext cx="1790480" cy="1231900"/>
          </a:xfrm>
          <a:prstGeom prst="rect">
            <a:avLst/>
          </a:prstGeom>
        </p:spPr>
      </p:pic>
    </p:spTree>
    <p:extLst>
      <p:ext uri="{BB962C8B-B14F-4D97-AF65-F5344CB8AC3E}">
        <p14:creationId xmlns:p14="http://schemas.microsoft.com/office/powerpoint/2010/main" val="1890994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aged 75 years and older, Texas Counties, 2009-2013</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pic>
        <p:nvPicPr>
          <p:cNvPr id="7" name="Content Placeholder 6"/>
          <p:cNvPicPr>
            <a:picLocks noGrp="1" noChangeAspect="1"/>
          </p:cNvPicPr>
          <p:nvPr>
            <p:ph idx="1"/>
          </p:nvPr>
        </p:nvPicPr>
        <p:blipFill rotWithShape="1">
          <a:blip r:embed="rId2"/>
          <a:srcRect l="2239" t="6734"/>
          <a:stretch/>
        </p:blipFill>
        <p:spPr>
          <a:xfrm>
            <a:off x="1524000" y="990600"/>
            <a:ext cx="6705600" cy="6481305"/>
          </a:xfrm>
          <a:prstGeom prst="rect">
            <a:avLst/>
          </a:prstGeom>
        </p:spPr>
      </p:pic>
      <p:pic>
        <p:nvPicPr>
          <p:cNvPr id="8" name="Picture 7"/>
          <p:cNvPicPr>
            <a:picLocks noChangeAspect="1"/>
          </p:cNvPicPr>
          <p:nvPr/>
        </p:nvPicPr>
        <p:blipFill rotWithShape="1">
          <a:blip r:embed="rId3"/>
          <a:srcRect t="26168"/>
          <a:stretch/>
        </p:blipFill>
        <p:spPr>
          <a:xfrm>
            <a:off x="914400" y="1676400"/>
            <a:ext cx="1788202" cy="1290000"/>
          </a:xfrm>
          <a:prstGeom prst="rect">
            <a:avLst/>
          </a:prstGeom>
        </p:spPr>
      </p:pic>
      <p:sp>
        <p:nvSpPr>
          <p:cNvPr id="9" name="Rectangle 8"/>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102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04800"/>
            <a:ext cx="6858000" cy="609600"/>
          </a:xfrm>
        </p:spPr>
        <p:txBody>
          <a:bodyPr>
            <a:noAutofit/>
          </a:bodyPr>
          <a:lstStyle/>
          <a:p>
            <a:r>
              <a:rPr lang="en-US" sz="2800" dirty="0" smtClean="0"/>
              <a:t>Population Growth, Texas,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Decennial Censuses</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047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22" presetClass="entr" presetSubtype="8"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30</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95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649487791"/>
              </p:ext>
            </p:extLst>
          </p:nvPr>
        </p:nvGraphicFramePr>
        <p:xfrm>
          <a:off x="3048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2010-2015</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31</a:t>
            </a:fld>
            <a:endParaRPr lang="en-US" dirty="0"/>
          </a:p>
        </p:txBody>
      </p:sp>
      <p:sp>
        <p:nvSpPr>
          <p:cNvPr id="10" name="TextBox 9"/>
          <p:cNvSpPr txBox="1"/>
          <p:nvPr/>
        </p:nvSpPr>
        <p:spPr>
          <a:xfrm>
            <a:off x="76200" y="6478320"/>
            <a:ext cx="8763000" cy="553998"/>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3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174997089"/>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400" kern="0" dirty="0" smtClean="0"/>
              <a:t>Projected Growth of Population Aged 65 Years and Older in Texas, 2010-2050</a:t>
            </a:r>
            <a:endParaRPr kumimoji="0" lang="en-US" sz="2400" i="0" u="none" strike="noStrike" kern="0" cap="none" spc="0" normalizeH="0" baseline="0" noProof="0" dirty="0">
              <a:ln>
                <a:noFill/>
              </a:ln>
              <a:effectLst/>
              <a:uLnTx/>
              <a:uFillTx/>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cxnSp>
        <p:nvCxnSpPr>
          <p:cNvPr id="8" name="Straight Connector 7"/>
          <p:cNvCxnSpPr/>
          <p:nvPr/>
        </p:nvCxnSpPr>
        <p:spPr>
          <a:xfrm flipV="1">
            <a:off x="3048000" y="44958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09800" y="4876800"/>
            <a:ext cx="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661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87907"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sp>
        <p:nvSpPr>
          <p:cNvPr id="5" name="Title 1"/>
          <p:cNvSpPr>
            <a:spLocks noGrp="1"/>
          </p:cNvSpPr>
          <p:nvPr>
            <p:ph type="title"/>
          </p:nvPr>
        </p:nvSpPr>
        <p:spPr>
          <a:xfrm>
            <a:off x="1859507" y="417511"/>
            <a:ext cx="6858000" cy="990600"/>
          </a:xfrm>
        </p:spPr>
        <p:txBody>
          <a:bodyPr>
            <a:noAutofit/>
          </a:bodyPr>
          <a:lstStyle/>
          <a:p>
            <a:r>
              <a:rPr lang="en-US" sz="3200" dirty="0" smtClean="0"/>
              <a:t>Population Change by Age Group, Texas</a:t>
            </a:r>
            <a:r>
              <a:rPr lang="en-US" sz="3200" dirty="0"/>
              <a:t>, 1950-2050</a:t>
            </a:r>
            <a:br>
              <a:rPr lang="en-US" sz="3200" dirty="0"/>
            </a:br>
            <a:endParaRPr lang="en-US" sz="3200" dirty="0"/>
          </a:p>
        </p:txBody>
      </p:sp>
      <p:sp>
        <p:nvSpPr>
          <p:cNvPr id="3" name="Rectangle 2"/>
          <p:cNvSpPr/>
          <p:nvPr/>
        </p:nvSpPr>
        <p:spPr>
          <a:xfrm>
            <a:off x="-76200" y="6144396"/>
            <a:ext cx="6934200" cy="577081"/>
          </a:xfrm>
          <a:prstGeom prst="rect">
            <a:avLst/>
          </a:prstGeom>
        </p:spPr>
        <p:txBody>
          <a:bodyPr wrap="square">
            <a:sp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solidFill>
                  <a:schemeClr val="dk1"/>
                </a:solidFill>
              </a:rPr>
              <a:t>US Census Bureau, 1950-2010 Censuses </a:t>
            </a:r>
            <a:endParaRPr lang="en-US" sz="1050" dirty="0"/>
          </a:p>
          <a:p>
            <a:r>
              <a:rPr lang="en-US" sz="1050" dirty="0"/>
              <a:t>               US Census Bureau, State Population Estimates</a:t>
            </a:r>
          </a:p>
          <a:p>
            <a:r>
              <a:rPr lang="en-US" sz="1050" dirty="0"/>
              <a:t>               Texas State Data Center, 2014 Population Projections, 1.0 Migration Scenario</a:t>
            </a:r>
          </a:p>
        </p:txBody>
      </p:sp>
    </p:spTree>
    <p:extLst>
      <p:ext uri="{BB962C8B-B14F-4D97-AF65-F5344CB8AC3E}">
        <p14:creationId xmlns:p14="http://schemas.microsoft.com/office/powerpoint/2010/main" val="54318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Projections, Texas, 2010-2050,</a:t>
            </a:r>
            <a:br>
              <a:rPr lang="en-US" sz="2800" dirty="0" smtClean="0"/>
            </a:br>
            <a:r>
              <a:rPr lang="en-US" sz="2800" dirty="0" smtClean="0"/>
              <a:t>Percent Over and Under 65</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296261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1032303" y="195453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0" y="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dirty="0" smtClean="0">
                <a:solidFill>
                  <a:srgbClr val="1B1E7A"/>
                </a:solidFill>
                <a:effectLst/>
              </a:rPr>
              <a:t>Texas Population </a:t>
            </a:r>
            <a:r>
              <a:rPr lang="en-US" dirty="0">
                <a:solidFill>
                  <a:srgbClr val="1B1E7A"/>
                </a:solidFill>
                <a:effectLst/>
              </a:rPr>
              <a:t>Change by Age </a:t>
            </a:r>
            <a:r>
              <a:rPr lang="en-US" dirty="0" smtClean="0">
                <a:solidFill>
                  <a:srgbClr val="1B1E7A"/>
                </a:solidFill>
                <a:effectLst/>
              </a:rPr>
              <a:t>Group, 2010-2030</a:t>
            </a:r>
            <a:endParaRPr lang="en-US"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cxnSp>
        <p:nvCxnSpPr>
          <p:cNvPr id="4" name="Straight Connector 3"/>
          <p:cNvCxnSpPr/>
          <p:nvPr/>
        </p:nvCxnSpPr>
        <p:spPr>
          <a:xfrm>
            <a:off x="2438400" y="3200400"/>
            <a:ext cx="4953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704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36</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199050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t>
            </a:r>
            <a:r>
              <a:rPr lang="en-US" sz="2800" dirty="0"/>
              <a:t>Projections </a:t>
            </a:r>
            <a:r>
              <a:rPr lang="en-US" sz="2800" dirty="0" smtClean="0"/>
              <a:t>65 Years and Over by Race/Ethnicity, Texas, 2010-2050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912969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916" y="100652"/>
            <a:ext cx="6858000" cy="990600"/>
          </a:xfrm>
        </p:spPr>
        <p:txBody>
          <a:bodyPr>
            <a:noAutofit/>
          </a:bodyPr>
          <a:lstStyle/>
          <a:p>
            <a:r>
              <a:rPr lang="en-US" sz="2800" dirty="0"/>
              <a:t>Percent of Population by </a:t>
            </a:r>
            <a:r>
              <a:rPr lang="en-US" sz="2800" dirty="0" smtClean="0"/>
              <a:t>Race/Ethnicity for Age Groups, 2010 and 2050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38</a:t>
            </a:fld>
            <a:endParaRPr lang="en-US" dirty="0"/>
          </a:p>
        </p:txBody>
      </p:sp>
      <p:grpSp>
        <p:nvGrpSpPr>
          <p:cNvPr id="11" name="Group 10"/>
          <p:cNvGrpSpPr/>
          <p:nvPr/>
        </p:nvGrpSpPr>
        <p:grpSpPr>
          <a:xfrm>
            <a:off x="838200" y="1706943"/>
            <a:ext cx="4283716" cy="4428779"/>
            <a:chOff x="488621" y="95401"/>
            <a:chExt cx="6867179" cy="3958221"/>
          </a:xfrm>
        </p:grpSpPr>
        <p:graphicFrame>
          <p:nvGraphicFramePr>
            <p:cNvPr id="12" name="Chart 11"/>
            <p:cNvGraphicFramePr/>
            <p:nvPr>
              <p:extLst/>
            </p:nvPr>
          </p:nvGraphicFramePr>
          <p:xfrm>
            <a:off x="488621" y="95401"/>
            <a:ext cx="6335359"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5"/>
            <p:cNvSpPr txBox="1"/>
            <p:nvPr/>
          </p:nvSpPr>
          <p:spPr>
            <a:xfrm>
              <a:off x="1022011" y="3396397"/>
              <a:ext cx="6333789"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Source: US Census Bureau, State</a:t>
              </a:r>
              <a:r>
                <a:rPr lang="en-US" sz="1100" baseline="0"/>
                <a:t> Population Estimates, 2014</a:t>
              </a:r>
              <a:endParaRPr lang="en-US" sz="1100"/>
            </a:p>
          </p:txBody>
        </p:sp>
      </p:grpSp>
      <p:grpSp>
        <p:nvGrpSpPr>
          <p:cNvPr id="14" name="Group 13"/>
          <p:cNvGrpSpPr/>
          <p:nvPr/>
        </p:nvGrpSpPr>
        <p:grpSpPr>
          <a:xfrm>
            <a:off x="5029200" y="1600200"/>
            <a:ext cx="4184720" cy="4495800"/>
            <a:chOff x="0" y="0"/>
            <a:chExt cx="6462739" cy="4087184"/>
          </a:xfrm>
        </p:grpSpPr>
        <p:graphicFrame>
          <p:nvGraphicFramePr>
            <p:cNvPr id="15" name="Chart 14"/>
            <p:cNvGraphicFramePr/>
            <p:nvPr>
              <p:extLst/>
            </p:nvPr>
          </p:nvGraphicFramePr>
          <p:xfrm>
            <a:off x="0" y="0"/>
            <a:ext cx="6462739" cy="353299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9"/>
            <p:cNvSpPr txBox="1"/>
            <p:nvPr/>
          </p:nvSpPr>
          <p:spPr>
            <a:xfrm>
              <a:off x="0" y="3429959"/>
              <a:ext cx="6333789"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Source: Texas State</a:t>
              </a:r>
              <a:r>
                <a:rPr lang="en-US" sz="1100" baseline="0" dirty="0"/>
                <a:t> Data Center, 2014 Projections, 1.0 Migration Scenario</a:t>
              </a:r>
              <a:endParaRPr lang="en-US" sz="1100" dirty="0"/>
            </a:p>
          </p:txBody>
        </p:sp>
      </p:grpSp>
      <p:sp>
        <p:nvSpPr>
          <p:cNvPr id="3" name="TextBox 2"/>
          <p:cNvSpPr txBox="1"/>
          <p:nvPr/>
        </p:nvSpPr>
        <p:spPr>
          <a:xfrm>
            <a:off x="2286000" y="1447800"/>
            <a:ext cx="4835560" cy="461665"/>
          </a:xfrm>
          <a:prstGeom prst="rect">
            <a:avLst/>
          </a:prstGeom>
          <a:noFill/>
        </p:spPr>
        <p:txBody>
          <a:bodyPr wrap="square" rtlCol="0">
            <a:spAutoFit/>
          </a:bodyPr>
          <a:lstStyle/>
          <a:p>
            <a:r>
              <a:rPr lang="en-US" dirty="0" smtClean="0"/>
              <a:t>2010                                       2050</a:t>
            </a:r>
            <a:endParaRPr lang="en-US" dirty="0"/>
          </a:p>
        </p:txBody>
      </p:sp>
    </p:spTree>
    <p:extLst>
      <p:ext uri="{BB962C8B-B14F-4D97-AF65-F5344CB8AC3E}">
        <p14:creationId xmlns:p14="http://schemas.microsoft.com/office/powerpoint/2010/main" val="207450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000" dirty="0" smtClean="0"/>
              <a:t>Percent of the Population Aged 65 Years and Older without Health Insurance, Texas Counties, 2010-2014</a:t>
            </a:r>
            <a:endParaRPr lang="en-US" sz="2000" dirty="0"/>
          </a:p>
        </p:txBody>
      </p:sp>
      <p:pic>
        <p:nvPicPr>
          <p:cNvPr id="5" name="Content Placeholder 4"/>
          <p:cNvPicPr>
            <a:picLocks noGrp="1" noChangeAspect="1"/>
          </p:cNvPicPr>
          <p:nvPr>
            <p:ph idx="1"/>
          </p:nvPr>
        </p:nvPicPr>
        <p:blipFill rotWithShape="1">
          <a:blip r:embed="rId2"/>
          <a:srcRect l="1176" t="10282" r="1176" b="10727"/>
          <a:stretch/>
        </p:blipFill>
        <p:spPr>
          <a:xfrm>
            <a:off x="1371600" y="1219199"/>
            <a:ext cx="6781800" cy="5556173"/>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39</a:t>
            </a:fld>
            <a:endParaRPr lang="en-US" dirty="0"/>
          </a:p>
        </p:txBody>
      </p:sp>
      <p:pic>
        <p:nvPicPr>
          <p:cNvPr id="6" name="Picture 5"/>
          <p:cNvPicPr>
            <a:picLocks noChangeAspect="1"/>
          </p:cNvPicPr>
          <p:nvPr/>
        </p:nvPicPr>
        <p:blipFill rotWithShape="1">
          <a:blip r:embed="rId3"/>
          <a:srcRect t="25899" r="23395"/>
          <a:stretch/>
        </p:blipFill>
        <p:spPr>
          <a:xfrm>
            <a:off x="990600" y="1437696"/>
            <a:ext cx="1850994" cy="1765300"/>
          </a:xfrm>
          <a:prstGeom prst="rect">
            <a:avLst/>
          </a:prstGeom>
        </p:spPr>
      </p:pic>
    </p:spTree>
    <p:extLst>
      <p:ext uri="{BB962C8B-B14F-4D97-AF65-F5344CB8AC3E}">
        <p14:creationId xmlns:p14="http://schemas.microsoft.com/office/powerpoint/2010/main" val="243835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smtClean="0">
                <a:latin typeface="Tw Cen MT" panose="020B0602020104020603" pitchFamily="34" charset="0"/>
              </a:rPr>
              <a:t>Components of Population Change by Percent in Texas, 1950-2010</a:t>
            </a:r>
            <a:endParaRPr lang="en-US" sz="2800" dirty="0"/>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41147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the population aged 65 years and older with an independent living disability, Texas Counties, 2010-2014</a:t>
            </a:r>
            <a:endParaRPr lang="en-US" sz="2000" dirty="0"/>
          </a:p>
        </p:txBody>
      </p:sp>
      <p:pic>
        <p:nvPicPr>
          <p:cNvPr id="5" name="Content Placeholder 4"/>
          <p:cNvPicPr>
            <a:picLocks noGrp="1" noChangeAspect="1"/>
          </p:cNvPicPr>
          <p:nvPr>
            <p:ph idx="1"/>
          </p:nvPr>
        </p:nvPicPr>
        <p:blipFill rotWithShape="1">
          <a:blip r:embed="rId2"/>
          <a:srcRect l="534" t="6734" r="1"/>
          <a:stretch/>
        </p:blipFill>
        <p:spPr>
          <a:xfrm>
            <a:off x="1949726" y="1143000"/>
            <a:ext cx="6248400" cy="593583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40</a:t>
            </a:fld>
            <a:endParaRPr lang="en-US" dirty="0"/>
          </a:p>
        </p:txBody>
      </p:sp>
      <p:pic>
        <p:nvPicPr>
          <p:cNvPr id="6" name="Picture 5"/>
          <p:cNvPicPr>
            <a:picLocks noChangeAspect="1"/>
          </p:cNvPicPr>
          <p:nvPr/>
        </p:nvPicPr>
        <p:blipFill rotWithShape="1">
          <a:blip r:embed="rId3"/>
          <a:srcRect t="26168" r="26817"/>
          <a:stretch/>
        </p:blipFill>
        <p:spPr>
          <a:xfrm>
            <a:off x="1295400" y="1674811"/>
            <a:ext cx="1308652" cy="1290000"/>
          </a:xfrm>
          <a:prstGeom prst="rect">
            <a:avLst/>
          </a:prstGeom>
        </p:spPr>
      </p:pic>
      <p:sp>
        <p:nvSpPr>
          <p:cNvPr id="7" name="Rectangle 6"/>
          <p:cNvSpPr/>
          <p:nvPr/>
        </p:nvSpPr>
        <p:spPr>
          <a:xfrm>
            <a:off x="228600" y="6477000"/>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162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RNs and LVNs Working in Nursing Homes and Extended Care Facilities per 1,000 Persons Aged 65 Years and Older, Texas Counties, 2015</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41</a:t>
            </a:fld>
            <a:endParaRPr lang="en-US" dirty="0"/>
          </a:p>
        </p:txBody>
      </p:sp>
      <p:sp>
        <p:nvSpPr>
          <p:cNvPr id="7" name="Rectangle 6"/>
          <p:cNvSpPr/>
          <p:nvPr/>
        </p:nvSpPr>
        <p:spPr>
          <a:xfrm>
            <a:off x="228600" y="6541719"/>
            <a:ext cx="6400800" cy="388696"/>
          </a:xfrm>
          <a:prstGeom prst="rect">
            <a:avLst/>
          </a:prstGeom>
        </p:spPr>
        <p:txBody>
          <a:bodyPr wrap="square">
            <a:spAutoFit/>
          </a:bodyPr>
          <a:lstStyle/>
          <a:p>
            <a:pPr marL="0" marR="0">
              <a:lnSpc>
                <a:spcPct val="107000"/>
              </a:lnSpc>
              <a:spcBef>
                <a:spcPts val="0"/>
              </a:spcBef>
              <a:spcAft>
                <a:spcPts val="0"/>
              </a:spcAft>
            </a:pPr>
            <a:r>
              <a:rPr lang="en-US" sz="900" dirty="0" smtClean="0">
                <a:solidFill>
                  <a:schemeClr val="bg1">
                    <a:lumMod val="50000"/>
                  </a:schemeClr>
                </a:solidFill>
              </a:rPr>
              <a:t>Sources: Texas Board of Nursing, 2016 and U.S</a:t>
            </a:r>
            <a:r>
              <a:rPr lang="en-US" sz="900" dirty="0">
                <a:solidFill>
                  <a:schemeClr val="bg1">
                    <a:lumMod val="50000"/>
                  </a:schemeClr>
                </a:solidFill>
              </a:rPr>
              <a:t>.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3"/>
          <a:srcRect l="1004" t="4272" b="5636"/>
          <a:stretch/>
        </p:blipFill>
        <p:spPr>
          <a:xfrm>
            <a:off x="2209800" y="1138917"/>
            <a:ext cx="6211957" cy="5727514"/>
          </a:xfrm>
          <a:prstGeom prst="rect">
            <a:avLst/>
          </a:prstGeom>
        </p:spPr>
      </p:pic>
      <p:pic>
        <p:nvPicPr>
          <p:cNvPr id="6" name="Picture 5"/>
          <p:cNvPicPr>
            <a:picLocks noChangeAspect="1"/>
          </p:cNvPicPr>
          <p:nvPr/>
        </p:nvPicPr>
        <p:blipFill rotWithShape="1">
          <a:blip r:embed="rId4"/>
          <a:srcRect t="28591" r="27558"/>
          <a:stretch/>
        </p:blipFill>
        <p:spPr>
          <a:xfrm>
            <a:off x="1143000" y="1752600"/>
            <a:ext cx="1661417" cy="1600200"/>
          </a:xfrm>
          <a:prstGeom prst="rect">
            <a:avLst/>
          </a:prstGeom>
        </p:spPr>
      </p:pic>
    </p:spTree>
    <p:extLst>
      <p:ext uri="{BB962C8B-B14F-4D97-AF65-F5344CB8AC3E}">
        <p14:creationId xmlns:p14="http://schemas.microsoft.com/office/powerpoint/2010/main" val="54141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93" y="6350"/>
            <a:ext cx="7239000" cy="990600"/>
          </a:xfrm>
        </p:spPr>
        <p:txBody>
          <a:bodyPr>
            <a:noAutofit/>
          </a:bodyPr>
          <a:lstStyle/>
          <a:p>
            <a:r>
              <a:rPr lang="en-US" sz="2400" dirty="0" smtClean="0"/>
              <a:t>Physicians per 1,000 Population Aged 65 Years and Older by County, 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42</a:t>
            </a:fld>
            <a:endParaRPr lang="en-US" dirty="0"/>
          </a:p>
        </p:txBody>
      </p:sp>
      <p:sp>
        <p:nvSpPr>
          <p:cNvPr id="8" name="Rectangle 7"/>
          <p:cNvSpPr/>
          <p:nvPr/>
        </p:nvSpPr>
        <p:spPr>
          <a:xfrm>
            <a:off x="0" y="6442502"/>
            <a:ext cx="8001000" cy="415498"/>
          </a:xfrm>
          <a:prstGeom prst="rect">
            <a:avLst/>
          </a:prstGeom>
        </p:spPr>
        <p:txBody>
          <a:bodyPr wrap="square">
            <a:spAutoFit/>
          </a:bodyPr>
          <a:lstStyle/>
          <a:p>
            <a:r>
              <a:rPr lang="en-US" sz="1050" dirty="0" smtClean="0">
                <a:solidFill>
                  <a:schemeClr val="tx1">
                    <a:lumMod val="50000"/>
                    <a:lumOff val="50000"/>
                  </a:schemeClr>
                </a:solidFill>
              </a:rPr>
              <a:t>Source: U.S. Census Bureau. 2010 Census and Texas Medical Board (2011 physicians).					</a:t>
            </a:r>
            <a:endParaRPr lang="en-US" sz="1050" dirty="0">
              <a:solidFill>
                <a:schemeClr val="tx1">
                  <a:lumMod val="50000"/>
                  <a:lumOff val="50000"/>
                </a:schemeClr>
              </a:solidFill>
            </a:endParaRPr>
          </a:p>
        </p:txBody>
      </p:sp>
      <p:pic>
        <p:nvPicPr>
          <p:cNvPr id="3" name="Picture 2"/>
          <p:cNvPicPr>
            <a:picLocks noChangeAspect="1"/>
          </p:cNvPicPr>
          <p:nvPr/>
        </p:nvPicPr>
        <p:blipFill rotWithShape="1">
          <a:blip r:embed="rId3"/>
          <a:srcRect l="11057" t="4302"/>
          <a:stretch/>
        </p:blipFill>
        <p:spPr>
          <a:xfrm>
            <a:off x="1186946" y="1143000"/>
            <a:ext cx="8190493" cy="5796685"/>
          </a:xfrm>
          <a:prstGeom prst="rect">
            <a:avLst/>
          </a:prstGeom>
        </p:spPr>
      </p:pic>
      <p:pic>
        <p:nvPicPr>
          <p:cNvPr id="5" name="Picture 4"/>
          <p:cNvPicPr>
            <a:picLocks noChangeAspect="1"/>
          </p:cNvPicPr>
          <p:nvPr/>
        </p:nvPicPr>
        <p:blipFill rotWithShape="1">
          <a:blip r:embed="rId4"/>
          <a:srcRect t="26734"/>
          <a:stretch/>
        </p:blipFill>
        <p:spPr>
          <a:xfrm>
            <a:off x="1600200" y="1295400"/>
            <a:ext cx="2538895" cy="1960562"/>
          </a:xfrm>
          <a:prstGeom prst="rect">
            <a:avLst/>
          </a:prstGeom>
        </p:spPr>
      </p:pic>
    </p:spTree>
    <p:extLst>
      <p:ext uri="{BB962C8B-B14F-4D97-AF65-F5344CB8AC3E}">
        <p14:creationId xmlns:p14="http://schemas.microsoft.com/office/powerpoint/2010/main" val="747631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4192250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44</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564539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45</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692875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Obesity</a:t>
            </a:r>
            <a:endParaRPr lang="en-US" dirty="0"/>
          </a:p>
        </p:txBody>
      </p:sp>
      <p:pic>
        <p:nvPicPr>
          <p:cNvPr id="5" name="Content Placeholder 4"/>
          <p:cNvPicPr>
            <a:picLocks noGrp="1" noChangeAspect="1"/>
          </p:cNvPicPr>
          <p:nvPr>
            <p:ph idx="1"/>
          </p:nvPr>
        </p:nvPicPr>
        <p:blipFill>
          <a:blip r:embed="rId2"/>
          <a:stretch>
            <a:fillRect/>
          </a:stretch>
        </p:blipFill>
        <p:spPr>
          <a:xfrm>
            <a:off x="-152400" y="1828800"/>
            <a:ext cx="4724400" cy="362459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46</a:t>
            </a:fld>
            <a:endParaRPr lang="en-US" dirty="0"/>
          </a:p>
        </p:txBody>
      </p:sp>
      <p:sp>
        <p:nvSpPr>
          <p:cNvPr id="6" name="Rectangle 5"/>
          <p:cNvSpPr/>
          <p:nvPr/>
        </p:nvSpPr>
        <p:spPr>
          <a:xfrm>
            <a:off x="152400" y="6444478"/>
            <a:ext cx="4572000" cy="276999"/>
          </a:xfrm>
          <a:prstGeom prst="rect">
            <a:avLst/>
          </a:prstGeom>
        </p:spPr>
        <p:txBody>
          <a:bodyPr>
            <a:spAutoFit/>
          </a:bodyPr>
          <a:lstStyle/>
          <a:p>
            <a:r>
              <a:rPr lang="en-US" sz="1200" dirty="0" smtClean="0">
                <a:solidFill>
                  <a:schemeClr val="bg1">
                    <a:lumMod val="50000"/>
                  </a:schemeClr>
                </a:solidFill>
              </a:rPr>
              <a:t>Source: http</a:t>
            </a:r>
            <a:r>
              <a:rPr lang="en-US" sz="1200" dirty="0">
                <a:solidFill>
                  <a:schemeClr val="bg1">
                    <a:lumMod val="50000"/>
                  </a:schemeClr>
                </a:solidFill>
              </a:rPr>
              <a:t>://stateofobesity.org/files/stateofobesity2015.pdf</a:t>
            </a:r>
          </a:p>
        </p:txBody>
      </p:sp>
      <p:pic>
        <p:nvPicPr>
          <p:cNvPr id="7" name="Picture 6"/>
          <p:cNvPicPr>
            <a:picLocks noChangeAspect="1"/>
          </p:cNvPicPr>
          <p:nvPr/>
        </p:nvPicPr>
        <p:blipFill>
          <a:blip r:embed="rId3"/>
          <a:stretch>
            <a:fillRect/>
          </a:stretch>
        </p:blipFill>
        <p:spPr>
          <a:xfrm>
            <a:off x="4495800" y="2286000"/>
            <a:ext cx="4543337" cy="2819400"/>
          </a:xfrm>
          <a:prstGeom prst="rect">
            <a:avLst/>
          </a:prstGeom>
        </p:spPr>
      </p:pic>
    </p:spTree>
    <p:extLst>
      <p:ext uri="{BB962C8B-B14F-4D97-AF65-F5344CB8AC3E}">
        <p14:creationId xmlns:p14="http://schemas.microsoft.com/office/powerpoint/2010/main" val="1793000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47</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3461386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Prevalence</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48</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44"/>
          <a:stretch/>
        </p:blipFill>
        <p:spPr bwMode="auto">
          <a:xfrm>
            <a:off x="4689740" y="1219200"/>
            <a:ext cx="423868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15" y="1219200"/>
            <a:ext cx="411476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Demographer, 2000-2004 Projection</a:t>
            </a:r>
          </a:p>
        </p:txBody>
      </p:sp>
    </p:spTree>
    <p:extLst>
      <p:ext uri="{BB962C8B-B14F-4D97-AF65-F5344CB8AC3E}">
        <p14:creationId xmlns:p14="http://schemas.microsoft.com/office/powerpoint/2010/main" val="2134259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Projected Number of Adults with Diabetes by Race and Ethnicity, Texas, </a:t>
            </a:r>
            <a:r>
              <a:rPr lang="en-US" sz="2400" dirty="0" smtClean="0"/>
              <a:t>2010-2040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49</a:t>
            </a:fld>
            <a:endParaRPr lang="en-US" dirty="0"/>
          </a:p>
        </p:txBody>
      </p:sp>
      <p:graphicFrame>
        <p:nvGraphicFramePr>
          <p:cNvPr id="5" name="Chart 4"/>
          <p:cNvGraphicFramePr>
            <a:graphicFrameLocks/>
          </p:cNvGraphicFramePr>
          <p:nvPr>
            <p:extLst/>
          </p:nvPr>
        </p:nvGraphicFramePr>
        <p:xfrm>
          <a:off x="228600" y="12954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54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285496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50</a:t>
            </a:fld>
            <a:endParaRPr lang="en-US" dirty="0"/>
          </a:p>
        </p:txBody>
      </p:sp>
      <p:pic>
        <p:nvPicPr>
          <p:cNvPr id="5" name="Picture 4" descr="Y:\Projects\Methodist_Healthcare\HELEN\Diabetes\Reports\Map_ProjDiabetesRates2040_07-12-10.jpg"/>
          <p:cNvPicPr/>
          <p:nvPr/>
        </p:nvPicPr>
        <p:blipFill rotWithShape="1">
          <a:blip r:embed="rId2"/>
          <a:srcRect b="4604"/>
          <a:stretch/>
        </p:blipFill>
        <p:spPr bwMode="auto">
          <a:xfrm>
            <a:off x="4724400" y="1219201"/>
            <a:ext cx="4191000" cy="510539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a:blip r:embed="rId3"/>
          <a:srcRect/>
          <a:stretch>
            <a:fillRect/>
          </a:stretch>
        </p:blipFill>
        <p:spPr bwMode="auto">
          <a:xfrm>
            <a:off x="304800" y="1219201"/>
            <a:ext cx="4253089" cy="5347652"/>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Demographer, 2000-2004 Projection</a:t>
            </a:r>
          </a:p>
        </p:txBody>
      </p:sp>
    </p:spTree>
    <p:extLst>
      <p:ext uri="{BB962C8B-B14F-4D97-AF65-F5344CB8AC3E}">
        <p14:creationId xmlns:p14="http://schemas.microsoft.com/office/powerpoint/2010/main" val="1253425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lanetware.com/i/photo/farmers-field-surrounded-by-wind-turbines-in-white-deer-texas-tx460.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8200" y="1171515"/>
            <a:ext cx="3429000" cy="2461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ruminationsbook.speirpublishing.net/images/Cattle.jpg"/>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51</a:t>
            </a:fld>
            <a:endParaRPr lang="en-US" dirty="0"/>
          </a:p>
        </p:txBody>
      </p:sp>
      <p:pic>
        <p:nvPicPr>
          <p:cNvPr id="9" name="Picture 12" descr="http://www.beavercreeklonghorns.com/images/sunset.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2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6120330"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 M.P.H.</a:t>
            </a:r>
          </a:p>
        </p:txBody>
      </p:sp>
      <p:sp>
        <p:nvSpPr>
          <p:cNvPr id="6" name="Slide Number Placeholder 5"/>
          <p:cNvSpPr>
            <a:spLocks noGrp="1"/>
          </p:cNvSpPr>
          <p:nvPr>
            <p:ph type="sldNum" sz="quarter" idx="12"/>
          </p:nvPr>
        </p:nvSpPr>
        <p:spPr/>
        <p:txBody>
          <a:bodyPr/>
          <a:lstStyle/>
          <a:p>
            <a:fld id="{2BC1FA3B-F0C1-4F58-90BE-DCC7501F4B28}" type="slidenum">
              <a:rPr lang="en-US" smtClean="0"/>
              <a:pPr/>
              <a:t>52</a:t>
            </a:fld>
            <a:endParaRPr lang="en-US" dirty="0"/>
          </a:p>
        </p:txBody>
      </p:sp>
      <p:grpSp>
        <p:nvGrpSpPr>
          <p:cNvPr id="2" name="Group 1"/>
          <p:cNvGrpSpPr/>
          <p:nvPr/>
        </p:nvGrpSpPr>
        <p:grpSpPr>
          <a:xfrm>
            <a:off x="1580322" y="4876800"/>
            <a:ext cx="2844471" cy="448512"/>
            <a:chOff x="1580322" y="4876800"/>
            <a:chExt cx="2844471" cy="44851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322" y="4957453"/>
              <a:ext cx="367859" cy="367859"/>
            </a:xfrm>
            <a:prstGeom prst="rect">
              <a:avLst/>
            </a:prstGeom>
          </p:spPr>
        </p:pic>
        <p:sp>
          <p:nvSpPr>
            <p:cNvPr id="10" name="TextBox 9"/>
            <p:cNvSpPr txBox="1"/>
            <p:nvPr/>
          </p:nvSpPr>
          <p:spPr>
            <a:xfrm>
              <a:off x="1833993" y="4876800"/>
              <a:ext cx="2590800"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229893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36347"/>
            <a:ext cx="7539616" cy="990600"/>
          </a:xfrm>
        </p:spPr>
        <p:txBody>
          <a:bodyPr>
            <a:noAutofit/>
          </a:bodyPr>
          <a:lstStyle/>
          <a:p>
            <a:r>
              <a:rPr lang="en-US" sz="2800" dirty="0" smtClean="0"/>
              <a:t>Estimated Percent Change of the Total Population by County, Texas,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l="-3708" t="12811" r="3708" b="48755"/>
          <a:stretch/>
        </p:blipFill>
        <p:spPr>
          <a:xfrm>
            <a:off x="990600" y="1623440"/>
            <a:ext cx="2257497" cy="1729360"/>
          </a:xfrm>
          <a:prstGeom prst="rect">
            <a:avLst/>
          </a:prstGeom>
        </p:spPr>
      </p:pic>
      <p:pic>
        <p:nvPicPr>
          <p:cNvPr id="8" name="Picture 7"/>
          <p:cNvPicPr>
            <a:picLocks noChangeAspect="1"/>
          </p:cNvPicPr>
          <p:nvPr/>
        </p:nvPicPr>
        <p:blipFill rotWithShape="1">
          <a:blip r:embed="rId4"/>
          <a:srcRect l="2495" t="18155" r="10176" b="28290"/>
          <a:stretch/>
        </p:blipFill>
        <p:spPr>
          <a:xfrm>
            <a:off x="1752600" y="1447799"/>
            <a:ext cx="6418883" cy="5410201"/>
          </a:xfrm>
          <a:prstGeom prst="rect">
            <a:avLst/>
          </a:prstGeom>
        </p:spPr>
      </p:pic>
    </p:spTree>
    <p:extLst>
      <p:ext uri="{BB962C8B-B14F-4D97-AF65-F5344CB8AC3E}">
        <p14:creationId xmlns:p14="http://schemas.microsoft.com/office/powerpoint/2010/main" val="178294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Estimated number of persons aged 65 years and older, Texas Counties, 2010-2014</a:t>
            </a:r>
            <a:endParaRPr lang="en-US" sz="2400" dirty="0"/>
          </a:p>
        </p:txBody>
      </p:sp>
      <p:pic>
        <p:nvPicPr>
          <p:cNvPr id="5" name="Content Placeholder 4"/>
          <p:cNvPicPr>
            <a:picLocks noGrp="1" noChangeAspect="1"/>
          </p:cNvPicPr>
          <p:nvPr>
            <p:ph idx="1"/>
          </p:nvPr>
        </p:nvPicPr>
        <p:blipFill rotWithShape="1">
          <a:blip r:embed="rId2"/>
          <a:srcRect l="1486" t="5582" b="6438"/>
          <a:stretch/>
        </p:blipFill>
        <p:spPr>
          <a:xfrm>
            <a:off x="1981200" y="1074554"/>
            <a:ext cx="6477000" cy="5860399"/>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pic>
        <p:nvPicPr>
          <p:cNvPr id="6" name="Picture 5"/>
          <p:cNvPicPr>
            <a:picLocks noChangeAspect="1"/>
          </p:cNvPicPr>
          <p:nvPr/>
        </p:nvPicPr>
        <p:blipFill rotWithShape="1">
          <a:blip r:embed="rId3"/>
          <a:srcRect t="27851" r="13930"/>
          <a:stretch/>
        </p:blipFill>
        <p:spPr>
          <a:xfrm>
            <a:off x="1295400" y="1524000"/>
            <a:ext cx="1676400" cy="1381800"/>
          </a:xfrm>
          <a:prstGeom prst="rect">
            <a:avLst/>
          </a:prstGeom>
        </p:spPr>
      </p:pic>
      <p:sp>
        <p:nvSpPr>
          <p:cNvPr id="7" name="Rectangle 6"/>
          <p:cNvSpPr/>
          <p:nvPr/>
        </p:nvSpPr>
        <p:spPr>
          <a:xfrm>
            <a:off x="228600" y="6477000"/>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99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39616" cy="990600"/>
          </a:xfrm>
        </p:spPr>
        <p:txBody>
          <a:bodyPr>
            <a:noAutofit/>
          </a:bodyPr>
          <a:lstStyle/>
          <a:p>
            <a:r>
              <a:rPr lang="en-US" sz="2800" dirty="0" smtClean="0"/>
              <a:t>Estimated Number of Net Migrants by </a:t>
            </a:r>
            <a:br>
              <a:rPr lang="en-US" sz="2800" dirty="0" smtClean="0"/>
            </a:br>
            <a:r>
              <a:rPr lang="en-US" sz="2800" dirty="0" smtClean="0"/>
              <a:t>County, Texas, 2013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9</a:t>
            </a:fld>
            <a:endParaRPr lang="en-US" dirty="0"/>
          </a:p>
        </p:txBody>
      </p:sp>
      <p:sp>
        <p:nvSpPr>
          <p:cNvPr id="15" name="TextBox 14"/>
          <p:cNvSpPr txBox="1"/>
          <p:nvPr/>
        </p:nvSpPr>
        <p:spPr>
          <a:xfrm>
            <a:off x="3" y="6550968"/>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3" name="Picture 2"/>
          <p:cNvPicPr>
            <a:picLocks noChangeAspect="1"/>
          </p:cNvPicPr>
          <p:nvPr/>
        </p:nvPicPr>
        <p:blipFill rotWithShape="1">
          <a:blip r:embed="rId3"/>
          <a:srcRect l="2170" t="18548" r="8851" b="28554"/>
          <a:stretch/>
        </p:blipFill>
        <p:spPr>
          <a:xfrm>
            <a:off x="1874519" y="1180248"/>
            <a:ext cx="6781801" cy="5541229"/>
          </a:xfrm>
          <a:prstGeom prst="rect">
            <a:avLst/>
          </a:prstGeom>
        </p:spPr>
      </p:pic>
      <p:pic>
        <p:nvPicPr>
          <p:cNvPr id="6" name="Picture 5"/>
          <p:cNvPicPr>
            <a:picLocks noChangeAspect="1"/>
          </p:cNvPicPr>
          <p:nvPr/>
        </p:nvPicPr>
        <p:blipFill rotWithShape="1">
          <a:blip r:embed="rId4"/>
          <a:srcRect t="22785"/>
          <a:stretch/>
        </p:blipFill>
        <p:spPr>
          <a:xfrm>
            <a:off x="1143000" y="1516909"/>
            <a:ext cx="1790480" cy="1549400"/>
          </a:xfrm>
          <a:prstGeom prst="rect">
            <a:avLst/>
          </a:prstGeom>
        </p:spPr>
      </p:pic>
    </p:spTree>
    <p:extLst>
      <p:ext uri="{BB962C8B-B14F-4D97-AF65-F5344CB8AC3E}">
        <p14:creationId xmlns:p14="http://schemas.microsoft.com/office/powerpoint/2010/main" val="123082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2.xml><?xml version="1.0" encoding="utf-8"?>
<ds:datastoreItem xmlns:ds="http://schemas.openxmlformats.org/officeDocument/2006/customXml" ds:itemID="{0C327827-ADB5-4A53-A1D5-C733F4954327}">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16913</TotalTime>
  <Words>3600</Words>
  <Application>Microsoft Office PowerPoint</Application>
  <PresentationFormat>Letter Paper (8.5x11 in)</PresentationFormat>
  <Paragraphs>474</Paragraphs>
  <Slides>52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Arial</vt:lpstr>
      <vt:lpstr>Calibri</vt:lpstr>
      <vt:lpstr>Times New Roman</vt:lpstr>
      <vt:lpstr>Tw Cen MT</vt:lpstr>
      <vt:lpstr>Custom Design</vt:lpstr>
      <vt:lpstr>PowerPoint Presentation</vt:lpstr>
      <vt:lpstr>Total Population and Components of Population Change in Texas, 1950-2014</vt:lpstr>
      <vt:lpstr>Population Growth, Texas, 1950-2010</vt:lpstr>
      <vt:lpstr>PowerPoint Presentation</vt:lpstr>
      <vt:lpstr>Total Estimated Population by County, Texas, 2014</vt:lpstr>
      <vt:lpstr>Estimated Population Change, Texas Counties, 2010 to 2014</vt:lpstr>
      <vt:lpstr>Estimated Percent Change of the Total Population by County, Texas, 2010 to 2014</vt:lpstr>
      <vt:lpstr>Estimated number of persons aged 65 years and older, Texas Counties, 2010-2014</vt:lpstr>
      <vt:lpstr>Estimated Number of Net Migrants by  County, Texas, 2013 to 2014</vt:lpstr>
      <vt:lpstr>PowerPoint Presentation</vt:lpstr>
      <vt:lpstr>PowerPoint Presentation</vt:lpstr>
      <vt:lpstr>Fifteen Texas counties that lost the most population, 2013-2014</vt:lpstr>
      <vt:lpstr>Fifteen Texas counties that lost the most population and components of change, 2013-2014</vt:lpstr>
      <vt:lpstr>Annual Shares of Recent Non-Citizen Immigrants to Texas by World Area of Birth, 2005-2013 </vt:lpstr>
      <vt:lpstr>Shares of Recent Non-Citizen Immigrants to Texas from Mexico, India, China, and All Other Countries, 2005-2012</vt:lpstr>
      <vt:lpstr>Percent Population by Race and Ethnicity, Texas, 2000 and 2010</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of the Population that is of Hispanic Descent,  Texas Counties, 2009-2013</vt:lpstr>
      <vt:lpstr>Percent of the Population that is Non-Hispanic Black, Texas Counties, 2009-2013</vt:lpstr>
      <vt:lpstr>Percent of the Population that is of Asian Descent, Texas Counties, 2009-2013</vt:lpstr>
      <vt:lpstr>Median Age by State, 2008-2013</vt:lpstr>
      <vt:lpstr>Median Age, Texas Counties, 2010-2014</vt:lpstr>
      <vt:lpstr>Change in Median Age, Texas Counties, 2000-2014</vt:lpstr>
      <vt:lpstr>Trends in Aging* by County, Texas, 2000-2014</vt:lpstr>
      <vt:lpstr>Percent of the Population Aged 65 Years and Older by State, 2010-2014</vt:lpstr>
      <vt:lpstr>Percent of the population aged 75 years and older, Texas Counties, 2009-2013</vt:lpstr>
      <vt:lpstr>Projected Population Growth in Texas,  2010-2050</vt:lpstr>
      <vt:lpstr>Projected and Estimated Population Growth in Texas, 2010-2015</vt:lpstr>
      <vt:lpstr>Projected Growth of Population Aged 65 Years and Older in Texas, 2010-2050</vt:lpstr>
      <vt:lpstr>Population Change by Age Group, Texas, 1950-2050 </vt:lpstr>
      <vt:lpstr>Population Projections, Texas, 2010-2050, Percent Over and Under 65</vt:lpstr>
      <vt:lpstr>PowerPoint Presentation</vt:lpstr>
      <vt:lpstr>Projected Racial and Ethnic Percent, Texas, 2010-2050</vt:lpstr>
      <vt:lpstr>Population Projections 65 Years and Over by Race/Ethnicity, Texas, 2010-2050</vt:lpstr>
      <vt:lpstr>Percent of Population by Race/Ethnicity for Age Groups, 2010 and 2050</vt:lpstr>
      <vt:lpstr>Percent of the Population Aged 65 Years and Older without Health Insurance, Texas Counties, 2010-2014</vt:lpstr>
      <vt:lpstr>Percent of the population aged 65 years and older with an independent living disability, Texas Counties, 2010-2014</vt:lpstr>
      <vt:lpstr>RNs and LVNs Working in Nursing Homes and Extended Care Facilities per 1,000 Persons Aged 65 Years and Older, Texas Counties, 2015</vt:lpstr>
      <vt:lpstr>Physicians per 1,000 Population Aged 65 Years and Older by County, 2011</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Adult Obesity</vt:lpstr>
      <vt:lpstr>Projected Increase in Obesity in Texas by Ethnicity, 2006 to 2040</vt:lpstr>
      <vt:lpstr>Obesity Prevalence</vt:lpstr>
      <vt:lpstr>Projected Number of Adults with Diabetes by Race and Ethnicity, Texas, 2010-2040</vt:lpstr>
      <vt:lpstr>Diabetes Prevalence </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454</cp:revision>
  <cp:lastPrinted>2012-07-15T20:37:49Z</cp:lastPrinted>
  <dcterms:created xsi:type="dcterms:W3CDTF">2010-01-22T14:36:29Z</dcterms:created>
  <dcterms:modified xsi:type="dcterms:W3CDTF">2016-03-24T14:49:51Z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