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7.xml" ContentType="application/vnd.openxmlformats-officedocument.presentationml.notesSlide+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notesSlides/notesSlide9.xml" ContentType="application/vnd.openxmlformats-officedocument.presentationml.notesSlide+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notesSlides/notesSlide15.xml" ContentType="application/vnd.openxmlformats-officedocument.presentationml.notesSlide+xml"/>
  <Override PartName="/ppt/charts/chart10.xml" ContentType="application/vnd.openxmlformats-officedocument.drawingml.chart+xml"/>
  <Override PartName="/ppt/notesSlides/notesSlide16.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charts/chart14.xml" ContentType="application/vnd.openxmlformats-officedocument.drawingml.chart+xml"/>
  <Override PartName="/ppt/charts/style4.xml" ContentType="application/vnd.ms-office.chartstyle+xml"/>
  <Override PartName="/ppt/charts/colors4.xml" ContentType="application/vnd.ms-office.chartcolorstyle+xml"/>
  <Override PartName="/ppt/charts/chart15.xml" ContentType="application/vnd.openxmlformats-officedocument.drawingml.chart+xml"/>
  <Override PartName="/ppt/charts/style5.xml" ContentType="application/vnd.ms-office.chartstyle+xml"/>
  <Override PartName="/ppt/charts/colors5.xml" ContentType="application/vnd.ms-office.chartcolorstyle+xml"/>
  <Override PartName="/ppt/charts/chart16.xml" ContentType="application/vnd.openxmlformats-officedocument.drawingml.chart+xml"/>
  <Override PartName="/ppt/drawings/drawing2.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56" r:id="rId3"/>
  </p:sldMasterIdLst>
  <p:notesMasterIdLst>
    <p:notesMasterId r:id="rId50"/>
  </p:notesMasterIdLst>
  <p:handoutMasterIdLst>
    <p:handoutMasterId r:id="rId51"/>
  </p:handoutMasterIdLst>
  <p:sldIdLst>
    <p:sldId id="256" r:id="rId4"/>
    <p:sldId id="848" r:id="rId5"/>
    <p:sldId id="752" r:id="rId6"/>
    <p:sldId id="734" r:id="rId7"/>
    <p:sldId id="787" r:id="rId8"/>
    <p:sldId id="775" r:id="rId9"/>
    <p:sldId id="776" r:id="rId10"/>
    <p:sldId id="784" r:id="rId11"/>
    <p:sldId id="785" r:id="rId12"/>
    <p:sldId id="815" r:id="rId13"/>
    <p:sldId id="617" r:id="rId14"/>
    <p:sldId id="607" r:id="rId15"/>
    <p:sldId id="608" r:id="rId16"/>
    <p:sldId id="682" r:id="rId17"/>
    <p:sldId id="833" r:id="rId18"/>
    <p:sldId id="839" r:id="rId19"/>
    <p:sldId id="816" r:id="rId20"/>
    <p:sldId id="791" r:id="rId21"/>
    <p:sldId id="838" r:id="rId22"/>
    <p:sldId id="818" r:id="rId23"/>
    <p:sldId id="817" r:id="rId24"/>
    <p:sldId id="820" r:id="rId25"/>
    <p:sldId id="810" r:id="rId26"/>
    <p:sldId id="811" r:id="rId27"/>
    <p:sldId id="813" r:id="rId28"/>
    <p:sldId id="821" r:id="rId29"/>
    <p:sldId id="840" r:id="rId30"/>
    <p:sldId id="823" r:id="rId31"/>
    <p:sldId id="841" r:id="rId32"/>
    <p:sldId id="844" r:id="rId33"/>
    <p:sldId id="845" r:id="rId34"/>
    <p:sldId id="846" r:id="rId35"/>
    <p:sldId id="847" r:id="rId36"/>
    <p:sldId id="834" r:id="rId37"/>
    <p:sldId id="825" r:id="rId38"/>
    <p:sldId id="842" r:id="rId39"/>
    <p:sldId id="826" r:id="rId40"/>
    <p:sldId id="837" r:id="rId41"/>
    <p:sldId id="803" r:id="rId42"/>
    <p:sldId id="830" r:id="rId43"/>
    <p:sldId id="831" r:id="rId44"/>
    <p:sldId id="832" r:id="rId45"/>
    <p:sldId id="850" r:id="rId46"/>
    <p:sldId id="851" r:id="rId47"/>
    <p:sldId id="849" r:id="rId48"/>
    <p:sldId id="352" r:id="rId49"/>
  </p:sldIdLst>
  <p:sldSz cx="9144000" cy="6858000" type="letter"/>
  <p:notesSz cx="9296400" cy="7010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256"/>
            <p14:sldId id="848"/>
            <p14:sldId id="752"/>
            <p14:sldId id="734"/>
            <p14:sldId id="787"/>
            <p14:sldId id="775"/>
            <p14:sldId id="776"/>
            <p14:sldId id="784"/>
            <p14:sldId id="785"/>
            <p14:sldId id="815"/>
            <p14:sldId id="617"/>
            <p14:sldId id="607"/>
            <p14:sldId id="608"/>
            <p14:sldId id="682"/>
            <p14:sldId id="833"/>
            <p14:sldId id="839"/>
            <p14:sldId id="816"/>
            <p14:sldId id="791"/>
            <p14:sldId id="838"/>
            <p14:sldId id="818"/>
            <p14:sldId id="817"/>
            <p14:sldId id="820"/>
            <p14:sldId id="810"/>
            <p14:sldId id="811"/>
            <p14:sldId id="813"/>
            <p14:sldId id="821"/>
            <p14:sldId id="840"/>
            <p14:sldId id="823"/>
            <p14:sldId id="841"/>
            <p14:sldId id="844"/>
            <p14:sldId id="845"/>
            <p14:sldId id="846"/>
            <p14:sldId id="847"/>
            <p14:sldId id="834"/>
            <p14:sldId id="825"/>
            <p14:sldId id="842"/>
            <p14:sldId id="826"/>
            <p14:sldId id="837"/>
            <p14:sldId id="803"/>
            <p14:sldId id="830"/>
            <p14:sldId id="831"/>
            <p14:sldId id="832"/>
            <p14:sldId id="850"/>
            <p14:sldId id="851"/>
            <p14:sldId id="849"/>
            <p14:sldId id="35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E7A"/>
    <a:srgbClr val="4383D1"/>
    <a:srgbClr val="AF423F"/>
    <a:srgbClr val="D78F8D"/>
    <a:srgbClr val="191C6F"/>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1129" autoAdjust="0"/>
    <p:restoredTop sz="87260" autoAdjust="0"/>
  </p:normalViewPr>
  <p:slideViewPr>
    <p:cSldViewPr>
      <p:cViewPr varScale="1">
        <p:scale>
          <a:sx n="144" d="100"/>
          <a:sy n="144" d="100"/>
        </p:scale>
        <p:origin x="2196"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5" d="100"/>
        <a:sy n="85" d="100"/>
      </p:scale>
      <p:origin x="0" y="-6266"/>
    </p:cViewPr>
  </p:sorterViewPr>
  <p:notesViewPr>
    <p:cSldViewPr>
      <p:cViewPr varScale="1">
        <p:scale>
          <a:sx n="79" d="100"/>
          <a:sy n="79" d="100"/>
        </p:scale>
        <p:origin x="-1446"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notesMaster" Target="notesMasters/notesMaster1.xml"/><Relationship Id="rId51" Type="http://schemas.openxmlformats.org/officeDocument/2006/relationships/handoutMaster" Target="handoutMasters/handoutMaster1.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slideMaster" Target="slideMasters/slideMaster1.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4" Type="http://schemas.openxmlformats.org/officeDocument/2006/relationships/chartUserShapes" Target="../drawings/drawing1.xml"/><Relationship Id="rId1" Type="http://schemas.microsoft.com/office/2011/relationships/chartStyle" Target="style2.xml"/><Relationship Id="rId2" Type="http://schemas.microsoft.com/office/2011/relationships/chartColorStyle" Target="colors2.xml"/></Relationships>
</file>

<file path=ppt/charts/_rels/chart1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oleObject" Target="Book1" TargetMode="External"/><Relationship Id="rId2"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2189049285506"/>
          <c:y val="0.122817177250455"/>
          <c:w val="0.923119592689803"/>
          <c:h val="0.810660847205335"/>
        </c:manualLayout>
      </c:layout>
      <c:barChart>
        <c:barDir val="col"/>
        <c:grouping val="clustered"/>
        <c:varyColors val="0"/>
        <c:ser>
          <c:idx val="1"/>
          <c:order val="0"/>
          <c:tx>
            <c:strRef>
              <c:f>Sheet1!$C$1</c:f>
              <c:strCache>
                <c:ptCount val="1"/>
                <c:pt idx="0">
                  <c:v>Numeric Change (Millions)</c:v>
                </c:pt>
              </c:strCache>
            </c:strRef>
          </c:tx>
          <c:spPr>
            <a:solidFill>
              <a:schemeClr val="accent2"/>
            </a:solidFill>
            <a:ln>
              <a:noFill/>
            </a:ln>
            <a:effectLst/>
          </c:spPr>
          <c:invertIfNegative val="0"/>
          <c:dLbls>
            <c:spPr>
              <a:noFill/>
              <a:ln>
                <a:noFill/>
              </a:ln>
              <a:effectLst/>
            </c:spPr>
            <c:txPr>
              <a:bodyPr rot="-5280000" spcFirstLastPara="1" vertOverflow="ellipsis"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1950.0</c:v>
                </c:pt>
                <c:pt idx="1">
                  <c:v>1960.0</c:v>
                </c:pt>
                <c:pt idx="2">
                  <c:v>1970.0</c:v>
                </c:pt>
                <c:pt idx="3">
                  <c:v>1980.0</c:v>
                </c:pt>
                <c:pt idx="4">
                  <c:v>1990.0</c:v>
                </c:pt>
                <c:pt idx="5">
                  <c:v>2000.0</c:v>
                </c:pt>
                <c:pt idx="6">
                  <c:v>2010.0</c:v>
                </c:pt>
                <c:pt idx="7">
                  <c:v>2011.0</c:v>
                </c:pt>
                <c:pt idx="8">
                  <c:v>2012.0</c:v>
                </c:pt>
                <c:pt idx="9">
                  <c:v>2013.0</c:v>
                </c:pt>
                <c:pt idx="10">
                  <c:v>2014.0</c:v>
                </c:pt>
                <c:pt idx="11">
                  <c:v>2015.0</c:v>
                </c:pt>
              </c:numCache>
            </c:numRef>
          </c:cat>
          <c:val>
            <c:numRef>
              <c:f>Sheet1!$C$2:$C$13</c:f>
              <c:numCache>
                <c:formatCode>0.00</c:formatCode>
                <c:ptCount val="12"/>
                <c:pt idx="1">
                  <c:v>1.868483</c:v>
                </c:pt>
                <c:pt idx="2">
                  <c:v>1.617053</c:v>
                </c:pt>
                <c:pt idx="3">
                  <c:v>3.032461</c:v>
                </c:pt>
                <c:pt idx="4">
                  <c:v>2.757319</c:v>
                </c:pt>
                <c:pt idx="5">
                  <c:v>3.86531</c:v>
                </c:pt>
                <c:pt idx="6">
                  <c:v>4.293741</c:v>
                </c:pt>
                <c:pt idx="7">
                  <c:v>0.41</c:v>
                </c:pt>
                <c:pt idx="8">
                  <c:v>0.435</c:v>
                </c:pt>
                <c:pt idx="9">
                  <c:v>0.387397</c:v>
                </c:pt>
                <c:pt idx="10">
                  <c:v>0.447495</c:v>
                </c:pt>
                <c:pt idx="11">
                  <c:v>0.49</c:v>
                </c:pt>
              </c:numCache>
            </c:numRef>
          </c:val>
        </c:ser>
        <c:ser>
          <c:idx val="0"/>
          <c:order val="1"/>
          <c:tx>
            <c:strRef>
              <c:f>Sheet1!$B$1</c:f>
              <c:strCache>
                <c:ptCount val="1"/>
                <c:pt idx="0">
                  <c:v>Population (Millions)</c:v>
                </c:pt>
              </c:strCache>
            </c:strRef>
          </c:tx>
          <c:spPr>
            <a:solidFill>
              <a:schemeClr val="accent1"/>
            </a:solidFill>
            <a:ln>
              <a:noFill/>
            </a:ln>
            <a:effectLst/>
          </c:spPr>
          <c:invertIfNegative val="0"/>
          <c:dLbls>
            <c:spPr>
              <a:noFill/>
              <a:ln>
                <a:noFill/>
              </a:ln>
              <a:effectLst/>
            </c:spPr>
            <c:txPr>
              <a:bodyPr rot="-3360000" spcFirstLastPara="1" vertOverflow="ellipsis"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Sheet1!$A$2:$A$13</c:f>
              <c:numCache>
                <c:formatCode>General</c:formatCode>
                <c:ptCount val="12"/>
                <c:pt idx="0">
                  <c:v>1950.0</c:v>
                </c:pt>
                <c:pt idx="1">
                  <c:v>1960.0</c:v>
                </c:pt>
                <c:pt idx="2">
                  <c:v>1970.0</c:v>
                </c:pt>
                <c:pt idx="3">
                  <c:v>1980.0</c:v>
                </c:pt>
                <c:pt idx="4">
                  <c:v>1990.0</c:v>
                </c:pt>
                <c:pt idx="5">
                  <c:v>2000.0</c:v>
                </c:pt>
                <c:pt idx="6">
                  <c:v>2010.0</c:v>
                </c:pt>
                <c:pt idx="7">
                  <c:v>2011.0</c:v>
                </c:pt>
                <c:pt idx="8">
                  <c:v>2012.0</c:v>
                </c:pt>
                <c:pt idx="9">
                  <c:v>2013.0</c:v>
                </c:pt>
                <c:pt idx="10">
                  <c:v>2014.0</c:v>
                </c:pt>
                <c:pt idx="11">
                  <c:v>2015.0</c:v>
                </c:pt>
              </c:numCache>
            </c:numRef>
          </c:cat>
          <c:val>
            <c:numRef>
              <c:f>Sheet1!$B$2:$B$13</c:f>
              <c:numCache>
                <c:formatCode>0.00</c:formatCode>
                <c:ptCount val="12"/>
                <c:pt idx="0">
                  <c:v>7.711194</c:v>
                </c:pt>
                <c:pt idx="1">
                  <c:v>9.579677</c:v>
                </c:pt>
                <c:pt idx="2">
                  <c:v>11.19673</c:v>
                </c:pt>
                <c:pt idx="3">
                  <c:v>14.229191</c:v>
                </c:pt>
                <c:pt idx="4">
                  <c:v>16.98650999999998</c:v>
                </c:pt>
                <c:pt idx="5">
                  <c:v>20.85182</c:v>
                </c:pt>
                <c:pt idx="6">
                  <c:v>25.145561</c:v>
                </c:pt>
                <c:pt idx="7">
                  <c:v>25.65</c:v>
                </c:pt>
                <c:pt idx="8">
                  <c:v>26.060796</c:v>
                </c:pt>
                <c:pt idx="9">
                  <c:v>26.448193</c:v>
                </c:pt>
                <c:pt idx="10">
                  <c:v>26.895688</c:v>
                </c:pt>
                <c:pt idx="11">
                  <c:v>27.47</c:v>
                </c:pt>
              </c:numCache>
            </c:numRef>
          </c:val>
        </c:ser>
        <c:dLbls>
          <c:showLegendKey val="0"/>
          <c:showVal val="0"/>
          <c:showCatName val="0"/>
          <c:showSerName val="0"/>
          <c:showPercent val="0"/>
          <c:showBubbleSize val="0"/>
        </c:dLbls>
        <c:gapWidth val="219"/>
        <c:overlap val="-27"/>
        <c:axId val="878762864"/>
        <c:axId val="878767008"/>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Annual Percent Change</c:v>
                      </c:pt>
                    </c:strCache>
                  </c:strRef>
                </c:tx>
                <c:spPr>
                  <a:solidFill>
                    <a:schemeClr val="accent3"/>
                  </a:solidFill>
                  <a:ln>
                    <a:noFill/>
                  </a:ln>
                  <a:effectLst/>
                </c:spPr>
                <c:invertIfNegative val="0"/>
                <c:cat>
                  <c:numRef>
                    <c:extLst>
                      <c:ext uri="{02D57815-91ED-43cb-92C2-25804820EDAC}">
                        <c15:formulaRef>
                          <c15:sqref>Sheet1!$A$2:$A$13</c15:sqref>
                        </c15:formulaRef>
                      </c:ext>
                    </c:extLst>
                    <c:numCache>
                      <c:formatCode>General</c:formatCode>
                      <c:ptCount val="12"/>
                      <c:pt idx="0">
                        <c:v>1950.0</c:v>
                      </c:pt>
                      <c:pt idx="1">
                        <c:v>1960.0</c:v>
                      </c:pt>
                      <c:pt idx="2">
                        <c:v>1970.0</c:v>
                      </c:pt>
                      <c:pt idx="3">
                        <c:v>1980.0</c:v>
                      </c:pt>
                      <c:pt idx="4">
                        <c:v>1990.0</c:v>
                      </c:pt>
                      <c:pt idx="5">
                        <c:v>2000.0</c:v>
                      </c:pt>
                      <c:pt idx="6">
                        <c:v>2010.0</c:v>
                      </c:pt>
                      <c:pt idx="7">
                        <c:v>2011.0</c:v>
                      </c:pt>
                      <c:pt idx="8">
                        <c:v>2012.0</c:v>
                      </c:pt>
                      <c:pt idx="9">
                        <c:v>2013.0</c:v>
                      </c:pt>
                      <c:pt idx="10">
                        <c:v>2014.0</c:v>
                      </c:pt>
                      <c:pt idx="11">
                        <c:v>2015.0</c:v>
                      </c:pt>
                    </c:numCache>
                  </c:numRef>
                </c:cat>
                <c:val>
                  <c:numRef>
                    <c:extLst>
                      <c:ext uri="{02D57815-91ED-43cb-92C2-25804820EDAC}">
                        <c15:formulaRef>
                          <c15:sqref>Sheet1!$D$2:$D$13</c15:sqref>
                        </c15:formulaRef>
                      </c:ext>
                    </c:extLst>
                    <c:numCache>
                      <c:formatCode>General</c:formatCode>
                      <c:ptCount val="12"/>
                      <c:pt idx="0">
                        <c:v>0.0</c:v>
                      </c:pt>
                      <c:pt idx="1">
                        <c:v>2.4</c:v>
                      </c:pt>
                      <c:pt idx="2">
                        <c:v>1.7</c:v>
                      </c:pt>
                      <c:pt idx="3">
                        <c:v>2.7</c:v>
                      </c:pt>
                      <c:pt idx="4">
                        <c:v>2.0</c:v>
                      </c:pt>
                      <c:pt idx="5">
                        <c:v>2.3</c:v>
                      </c:pt>
                      <c:pt idx="6">
                        <c:v>2.1</c:v>
                      </c:pt>
                      <c:pt idx="8">
                        <c:v>1.8</c:v>
                      </c:pt>
                      <c:pt idx="9">
                        <c:v>1.4</c:v>
                      </c:pt>
                      <c:pt idx="10">
                        <c:v>1.7</c:v>
                      </c:pt>
                    </c:numCache>
                  </c:numRef>
                </c:val>
              </c15:ser>
            </c15:filteredBarSeries>
          </c:ext>
        </c:extLst>
      </c:barChart>
      <c:catAx>
        <c:axId val="87876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8767008"/>
        <c:crosses val="autoZero"/>
        <c:auto val="1"/>
        <c:lblAlgn val="ctr"/>
        <c:lblOffset val="100"/>
        <c:noMultiLvlLbl val="0"/>
      </c:catAx>
      <c:valAx>
        <c:axId val="87876700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8762864"/>
        <c:crosses val="autoZero"/>
        <c:crossBetween val="between"/>
      </c:valAx>
      <c:spPr>
        <a:noFill/>
        <a:ln>
          <a:noFill/>
        </a:ln>
        <a:effectLst/>
      </c:spPr>
    </c:plotArea>
    <c:legend>
      <c:legendPos val="b"/>
      <c:layout>
        <c:manualLayout>
          <c:xMode val="edge"/>
          <c:yMode val="edge"/>
          <c:x val="0.17904721979197"/>
          <c:y val="0.00255658298576458"/>
          <c:w val="0.635258457276174"/>
          <c:h val="0.071089843200220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7"/>
          <c:y val="0.037335082109544"/>
          <c:w val="0.730446194225722"/>
          <c:h val="0.781348149135893"/>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Sheet!$A$2:$A$42</c:f>
              <c:numCache>
                <c:formatCode>General</c:formatCode>
                <c:ptCount val="6"/>
                <c:pt idx="0">
                  <c:v>2010.0</c:v>
                </c:pt>
                <c:pt idx="1">
                  <c:v>2011.0</c:v>
                </c:pt>
                <c:pt idx="2">
                  <c:v>2012.0</c:v>
                </c:pt>
                <c:pt idx="3">
                  <c:v>2013.0</c:v>
                </c:pt>
                <c:pt idx="4">
                  <c:v>2014.0</c:v>
                </c:pt>
                <c:pt idx="5">
                  <c:v>2015.0</c:v>
                </c:pt>
              </c:numCache>
              <c:extLst/>
            </c:numRef>
          </c:cat>
          <c:val>
            <c:numRef>
              <c:f>Sheet!$B$2:$B$42</c:f>
              <c:numCache>
                <c:formatCode>#,##0</c:formatCode>
                <c:ptCount val="6"/>
                <c:pt idx="0">
                  <c:v>2.5145561E7</c:v>
                </c:pt>
                <c:pt idx="1">
                  <c:v>2.536814E7</c:v>
                </c:pt>
                <c:pt idx="2">
                  <c:v>2.5587758E7</c:v>
                </c:pt>
                <c:pt idx="3">
                  <c:v>2.5804803E7</c:v>
                </c:pt>
                <c:pt idx="4">
                  <c:v>2.6018996E7</c:v>
                </c:pt>
                <c:pt idx="5">
                  <c:v>2.6230098E7</c:v>
                </c:pt>
              </c:numCache>
              <c:extLst/>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Sheet!$A$2:$A$42</c:f>
              <c:numCache>
                <c:formatCode>General</c:formatCode>
                <c:ptCount val="6"/>
                <c:pt idx="0">
                  <c:v>2010.0</c:v>
                </c:pt>
                <c:pt idx="1">
                  <c:v>2011.0</c:v>
                </c:pt>
                <c:pt idx="2">
                  <c:v>2012.0</c:v>
                </c:pt>
                <c:pt idx="3">
                  <c:v>2013.0</c:v>
                </c:pt>
                <c:pt idx="4">
                  <c:v>2014.0</c:v>
                </c:pt>
                <c:pt idx="5">
                  <c:v>2015.0</c:v>
                </c:pt>
              </c:numCache>
              <c:extLst/>
            </c:numRef>
          </c:cat>
          <c:val>
            <c:numRef>
              <c:f>Sheet!$C$2:$C$42</c:f>
              <c:numCache>
                <c:formatCode>#,##0</c:formatCode>
                <c:ptCount val="6"/>
                <c:pt idx="0">
                  <c:v>2.5145561E7</c:v>
                </c:pt>
                <c:pt idx="1">
                  <c:v>2.5499699E7</c:v>
                </c:pt>
                <c:pt idx="2">
                  <c:v>2.58572E7</c:v>
                </c:pt>
                <c:pt idx="3">
                  <c:v>2.621785E7</c:v>
                </c:pt>
                <c:pt idx="4">
                  <c:v>2.6581256E7</c:v>
                </c:pt>
                <c:pt idx="5">
                  <c:v>2.6947116E7</c:v>
                </c:pt>
              </c:numCache>
              <c:extLst/>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Sheet!$A$2:$A$42</c:f>
              <c:numCache>
                <c:formatCode>General</c:formatCode>
                <c:ptCount val="6"/>
                <c:pt idx="0">
                  <c:v>2010.0</c:v>
                </c:pt>
                <c:pt idx="1">
                  <c:v>2011.0</c:v>
                </c:pt>
                <c:pt idx="2">
                  <c:v>2012.0</c:v>
                </c:pt>
                <c:pt idx="3">
                  <c:v>2013.0</c:v>
                </c:pt>
                <c:pt idx="4">
                  <c:v>2014.0</c:v>
                </c:pt>
                <c:pt idx="5">
                  <c:v>2015.0</c:v>
                </c:pt>
              </c:numCache>
              <c:extLst/>
            </c:numRef>
          </c:cat>
          <c:val>
            <c:numRef>
              <c:f>Sheet!$D$2:$D$42</c:f>
              <c:numCache>
                <c:formatCode>#,##0</c:formatCode>
                <c:ptCount val="6"/>
                <c:pt idx="0">
                  <c:v>2.5145561E7</c:v>
                </c:pt>
                <c:pt idx="1">
                  <c:v>2.5631695E7</c:v>
                </c:pt>
                <c:pt idx="2">
                  <c:v>2.6130047E7</c:v>
                </c:pt>
                <c:pt idx="3">
                  <c:v>2.6640165E7</c:v>
                </c:pt>
                <c:pt idx="4">
                  <c:v>2.7161942E7</c:v>
                </c:pt>
                <c:pt idx="5">
                  <c:v>2.7695284E7</c:v>
                </c:pt>
              </c:numCache>
              <c:extLst/>
            </c:numRef>
          </c:val>
          <c:smooth val="0"/>
        </c:ser>
        <c:ser>
          <c:idx val="0"/>
          <c:order val="3"/>
          <c:tx>
            <c:strRef>
              <c:f>Sheet!$E$1</c:f>
              <c:strCache>
                <c:ptCount val="1"/>
                <c:pt idx="0">
                  <c:v>Estimates</c:v>
                </c:pt>
              </c:strCache>
            </c:strRef>
          </c:tx>
          <c:spPr>
            <a:ln>
              <a:solidFill>
                <a:schemeClr val="accent2">
                  <a:lumMod val="75000"/>
                </a:schemeClr>
              </a:solidFill>
            </a:ln>
          </c:spPr>
          <c:marker>
            <c:symbol val="square"/>
            <c:size val="5"/>
            <c:spPr>
              <a:solidFill>
                <a:schemeClr val="accent2"/>
              </a:solidFill>
              <a:ln>
                <a:solidFill>
                  <a:schemeClr val="accent2"/>
                </a:solidFill>
              </a:ln>
            </c:spPr>
          </c:marker>
          <c:cat>
            <c:strLit>
              <c:ptCount val="41"/>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pt idx="15">
                <c:v>2025</c:v>
              </c:pt>
              <c:pt idx="16">
                <c:v>2026</c:v>
              </c:pt>
              <c:pt idx="17">
                <c:v>2027</c:v>
              </c:pt>
              <c:pt idx="18">
                <c:v>2028</c:v>
              </c:pt>
              <c:pt idx="19">
                <c:v>2029</c:v>
              </c:pt>
              <c:pt idx="20">
                <c:v>2030</c:v>
              </c:pt>
              <c:pt idx="21">
                <c:v>2031</c:v>
              </c:pt>
              <c:pt idx="22">
                <c:v>2032</c:v>
              </c:pt>
              <c:pt idx="23">
                <c:v>2033</c:v>
              </c:pt>
              <c:pt idx="24">
                <c:v>2034</c:v>
              </c:pt>
              <c:pt idx="25">
                <c:v>2035</c:v>
              </c:pt>
              <c:pt idx="26">
                <c:v>2036</c:v>
              </c:pt>
              <c:pt idx="27">
                <c:v>2037</c:v>
              </c:pt>
              <c:pt idx="28">
                <c:v>2038</c:v>
              </c:pt>
              <c:pt idx="29">
                <c:v>2039</c:v>
              </c:pt>
              <c:pt idx="30">
                <c:v>2040</c:v>
              </c:pt>
              <c:pt idx="31">
                <c:v>2041</c:v>
              </c:pt>
              <c:pt idx="32">
                <c:v>2042</c:v>
              </c:pt>
              <c:pt idx="33">
                <c:v>2043</c:v>
              </c:pt>
              <c:pt idx="34">
                <c:v>2044</c:v>
              </c:pt>
              <c:pt idx="35">
                <c:v>2045</c:v>
              </c:pt>
              <c:pt idx="36">
                <c:v>2046</c:v>
              </c:pt>
              <c:pt idx="37">
                <c:v>2047</c:v>
              </c:pt>
              <c:pt idx="38">
                <c:v>2048</c:v>
              </c:pt>
              <c:pt idx="39">
                <c:v>2049</c:v>
              </c:pt>
              <c:pt idx="40">
                <c:v>2050</c:v>
              </c:pt>
              <c:extLst>
                <c:ext xmlns:c15="http://schemas.microsoft.com/office/drawing/2012/chart" uri="{02D57815-91ED-43cb-92C2-25804820EDAC}">
                  <c15:autoCat val="1"/>
                </c:ext>
              </c:extLst>
            </c:strLit>
          </c:cat>
          <c:val>
            <c:numRef>
              <c:f>Sheet!$E$2:$E$7</c:f>
              <c:numCache>
                <c:formatCode>#,##0</c:formatCode>
                <c:ptCount val="6"/>
                <c:pt idx="0">
                  <c:v>2.5145561E7</c:v>
                </c:pt>
                <c:pt idx="1">
                  <c:v>2.5657477E7</c:v>
                </c:pt>
                <c:pt idx="2">
                  <c:v>2.6094422E7</c:v>
                </c:pt>
                <c:pt idx="3">
                  <c:v>2.6505637E7</c:v>
                </c:pt>
                <c:pt idx="4">
                  <c:v>2.6956958E7</c:v>
                </c:pt>
                <c:pt idx="5">
                  <c:v>2.7469114E7</c:v>
                </c:pt>
              </c:numCache>
              <c:extLst/>
            </c:numRef>
          </c:val>
          <c:smooth val="0"/>
        </c:ser>
        <c:dLbls>
          <c:showLegendKey val="0"/>
          <c:showVal val="0"/>
          <c:showCatName val="0"/>
          <c:showSerName val="0"/>
          <c:showPercent val="0"/>
          <c:showBubbleSize val="0"/>
        </c:dLbls>
        <c:smooth val="0"/>
        <c:axId val="883258032"/>
        <c:axId val="883262032"/>
      </c:lineChart>
      <c:catAx>
        <c:axId val="883258032"/>
        <c:scaling>
          <c:orientation val="minMax"/>
        </c:scaling>
        <c:delete val="0"/>
        <c:axPos val="b"/>
        <c:numFmt formatCode="General" sourceLinked="1"/>
        <c:majorTickMark val="out"/>
        <c:minorTickMark val="none"/>
        <c:tickLblPos val="nextTo"/>
        <c:txPr>
          <a:bodyPr rot="2700000"/>
          <a:lstStyle/>
          <a:p>
            <a:pPr>
              <a:defRPr/>
            </a:pPr>
            <a:endParaRPr lang="en-US"/>
          </a:p>
        </c:txPr>
        <c:crossAx val="883262032"/>
        <c:crosses val="autoZero"/>
        <c:auto val="1"/>
        <c:lblAlgn val="ctr"/>
        <c:lblOffset val="0"/>
        <c:noMultiLvlLbl val="0"/>
      </c:catAx>
      <c:valAx>
        <c:axId val="883262032"/>
        <c:scaling>
          <c:orientation val="minMax"/>
          <c:min val="2.4E7"/>
        </c:scaling>
        <c:delete val="0"/>
        <c:axPos val="l"/>
        <c:majorGridlines/>
        <c:numFmt formatCode="0" sourceLinked="0"/>
        <c:majorTickMark val="out"/>
        <c:minorTickMark val="none"/>
        <c:tickLblPos val="nextTo"/>
        <c:crossAx val="883258032"/>
        <c:crosses val="autoZero"/>
        <c:crossBetween val="midCat"/>
        <c:dispUnits>
          <c:builtInUnit val="millions"/>
          <c:dispUnitsLbl>
            <c:layout>
              <c:manualLayout>
                <c:xMode val="edge"/>
                <c:yMode val="edge"/>
                <c:x val="0.0102480961481222"/>
                <c:y val="0.42053301333645"/>
              </c:manualLayout>
            </c:layout>
          </c:dispUnitsLbl>
        </c:dispUnits>
      </c:valAx>
      <c:spPr>
        <a:noFill/>
        <a:ln w="25400">
          <a:noFill/>
        </a:ln>
      </c:spPr>
    </c:plotArea>
    <c:legend>
      <c:legendPos val="l"/>
      <c:layout>
        <c:manualLayout>
          <c:xMode val="edge"/>
          <c:yMode val="edge"/>
          <c:x val="0.118695197822494"/>
          <c:y val="0.0160267094999057"/>
          <c:w val="0.334305677068144"/>
          <c:h val="0.321438584366218"/>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7"/>
          <c:y val="0.0613751463594025"/>
          <c:w val="0.776742490522018"/>
          <c:h val="0.789361503885846"/>
        </c:manualLayout>
      </c:layout>
      <c:lineChart>
        <c:grouping val="standard"/>
        <c:varyColors val="0"/>
        <c:ser>
          <c:idx val="2"/>
          <c:order val="0"/>
          <c:tx>
            <c:strRef>
              <c:f>Sheet!$B$1</c:f>
              <c:strCache>
                <c:ptCount val="1"/>
                <c:pt idx="0">
                  <c:v>0.5 of 2000-2010 Migration</c:v>
                </c:pt>
              </c:strCache>
            </c:strRef>
          </c:tx>
          <c:spPr>
            <a:ln w="50800" cmpd="sng">
              <a:solidFill>
                <a:srgbClr val="996600"/>
              </a:solidFill>
            </a:ln>
          </c:spPr>
          <c:marker>
            <c:symbol val="none"/>
          </c:marker>
          <c:cat>
            <c:numRef>
              <c:f>Sheet!$A$2:$A$42</c:f>
              <c:numCache>
                <c:formatCode>General</c:formatCode>
                <c:ptCount val="41"/>
                <c:pt idx="0">
                  <c:v>2010.0</c:v>
                </c:pt>
                <c:pt idx="1">
                  <c:v>2011.0</c:v>
                </c:pt>
                <c:pt idx="2">
                  <c:v>2012.0</c:v>
                </c:pt>
                <c:pt idx="3">
                  <c:v>2013.0</c:v>
                </c:pt>
                <c:pt idx="4">
                  <c:v>2014.0</c:v>
                </c:pt>
                <c:pt idx="5">
                  <c:v>2015.0</c:v>
                </c:pt>
                <c:pt idx="6">
                  <c:v>2016.0</c:v>
                </c:pt>
                <c:pt idx="7">
                  <c:v>2017.0</c:v>
                </c:pt>
                <c:pt idx="8">
                  <c:v>2018.0</c:v>
                </c:pt>
                <c:pt idx="9">
                  <c:v>2019.0</c:v>
                </c:pt>
                <c:pt idx="10">
                  <c:v>2020.0</c:v>
                </c:pt>
                <c:pt idx="11">
                  <c:v>2021.0</c:v>
                </c:pt>
                <c:pt idx="12">
                  <c:v>2022.0</c:v>
                </c:pt>
                <c:pt idx="13">
                  <c:v>2023.0</c:v>
                </c:pt>
                <c:pt idx="14">
                  <c:v>2024.0</c:v>
                </c:pt>
                <c:pt idx="15">
                  <c:v>2025.0</c:v>
                </c:pt>
                <c:pt idx="16">
                  <c:v>2026.0</c:v>
                </c:pt>
                <c:pt idx="17">
                  <c:v>2027.0</c:v>
                </c:pt>
                <c:pt idx="18">
                  <c:v>2028.0</c:v>
                </c:pt>
                <c:pt idx="19">
                  <c:v>2029.0</c:v>
                </c:pt>
                <c:pt idx="20">
                  <c:v>2030.0</c:v>
                </c:pt>
                <c:pt idx="21">
                  <c:v>2031.0</c:v>
                </c:pt>
                <c:pt idx="22">
                  <c:v>2032.0</c:v>
                </c:pt>
                <c:pt idx="23">
                  <c:v>2033.0</c:v>
                </c:pt>
                <c:pt idx="24">
                  <c:v>2034.0</c:v>
                </c:pt>
                <c:pt idx="25">
                  <c:v>2035.0</c:v>
                </c:pt>
                <c:pt idx="26">
                  <c:v>2036.0</c:v>
                </c:pt>
                <c:pt idx="27">
                  <c:v>2037.0</c:v>
                </c:pt>
                <c:pt idx="28">
                  <c:v>2038.0</c:v>
                </c:pt>
                <c:pt idx="29">
                  <c:v>2039.0</c:v>
                </c:pt>
                <c:pt idx="30">
                  <c:v>2040.0</c:v>
                </c:pt>
                <c:pt idx="31">
                  <c:v>2041.0</c:v>
                </c:pt>
                <c:pt idx="32">
                  <c:v>2042.0</c:v>
                </c:pt>
                <c:pt idx="33">
                  <c:v>2043.0</c:v>
                </c:pt>
                <c:pt idx="34">
                  <c:v>2044.0</c:v>
                </c:pt>
                <c:pt idx="35">
                  <c:v>2045.0</c:v>
                </c:pt>
                <c:pt idx="36">
                  <c:v>2046.0</c:v>
                </c:pt>
                <c:pt idx="37">
                  <c:v>2047.0</c:v>
                </c:pt>
                <c:pt idx="38">
                  <c:v>2048.0</c:v>
                </c:pt>
                <c:pt idx="39">
                  <c:v>2049.0</c:v>
                </c:pt>
                <c:pt idx="40">
                  <c:v>2050.0</c:v>
                </c:pt>
              </c:numCache>
            </c:numRef>
          </c:cat>
          <c:val>
            <c:numRef>
              <c:f>Sheet!$B$2:$B$42</c:f>
              <c:numCache>
                <c:formatCode>#,##0</c:formatCode>
                <c:ptCount val="41"/>
                <c:pt idx="0">
                  <c:v>2.601886E6</c:v>
                </c:pt>
                <c:pt idx="1">
                  <c:v>2.679405E6</c:v>
                </c:pt>
                <c:pt idx="2">
                  <c:v>2.805027E6</c:v>
                </c:pt>
                <c:pt idx="3">
                  <c:v>2.933361E6</c:v>
                </c:pt>
                <c:pt idx="4">
                  <c:v>3.055399E6</c:v>
                </c:pt>
                <c:pt idx="5">
                  <c:v>3.183698E6</c:v>
                </c:pt>
                <c:pt idx="6">
                  <c:v>3.311308E6</c:v>
                </c:pt>
                <c:pt idx="7">
                  <c:v>3.445175E6</c:v>
                </c:pt>
                <c:pt idx="8">
                  <c:v>3.58955E6</c:v>
                </c:pt>
                <c:pt idx="9">
                  <c:v>3.737657E6</c:v>
                </c:pt>
                <c:pt idx="10">
                  <c:v>3.898852E6</c:v>
                </c:pt>
                <c:pt idx="11">
                  <c:v>4.061244E6</c:v>
                </c:pt>
                <c:pt idx="12">
                  <c:v>4.22785E6</c:v>
                </c:pt>
                <c:pt idx="13">
                  <c:v>4.399492E6</c:v>
                </c:pt>
                <c:pt idx="14">
                  <c:v>4.565862E6</c:v>
                </c:pt>
                <c:pt idx="15">
                  <c:v>4.743475E6</c:v>
                </c:pt>
                <c:pt idx="16">
                  <c:v>4.915578E6</c:v>
                </c:pt>
                <c:pt idx="17">
                  <c:v>5.079624E6</c:v>
                </c:pt>
                <c:pt idx="18">
                  <c:v>5.242563E6</c:v>
                </c:pt>
                <c:pt idx="19">
                  <c:v>5.398141E6</c:v>
                </c:pt>
                <c:pt idx="20">
                  <c:v>5.548711E6</c:v>
                </c:pt>
                <c:pt idx="21">
                  <c:v>5.677899E6</c:v>
                </c:pt>
                <c:pt idx="22">
                  <c:v>5.796351E6</c:v>
                </c:pt>
                <c:pt idx="23">
                  <c:v>5.913254E6</c:v>
                </c:pt>
                <c:pt idx="24">
                  <c:v>6.033038E6</c:v>
                </c:pt>
                <c:pt idx="25">
                  <c:v>6.17093E6</c:v>
                </c:pt>
                <c:pt idx="26">
                  <c:v>6.311889E6</c:v>
                </c:pt>
                <c:pt idx="27">
                  <c:v>6.43999E6</c:v>
                </c:pt>
                <c:pt idx="28">
                  <c:v>6.55495E6</c:v>
                </c:pt>
                <c:pt idx="29">
                  <c:v>6.659184E6</c:v>
                </c:pt>
                <c:pt idx="30">
                  <c:v>6.768937E6</c:v>
                </c:pt>
                <c:pt idx="31">
                  <c:v>6.872118E6</c:v>
                </c:pt>
                <c:pt idx="32">
                  <c:v>6.971439E6</c:v>
                </c:pt>
                <c:pt idx="33">
                  <c:v>7.071828E6</c:v>
                </c:pt>
                <c:pt idx="34">
                  <c:v>7.170289E6</c:v>
                </c:pt>
                <c:pt idx="35">
                  <c:v>7.289598E6</c:v>
                </c:pt>
                <c:pt idx="36">
                  <c:v>7.411022E6</c:v>
                </c:pt>
                <c:pt idx="37">
                  <c:v>7.530157E6</c:v>
                </c:pt>
                <c:pt idx="38">
                  <c:v>7.651824E6</c:v>
                </c:pt>
                <c:pt idx="39">
                  <c:v>7.765076E6</c:v>
                </c:pt>
                <c:pt idx="40">
                  <c:v>7.882385E6</c:v>
                </c:pt>
              </c:numCache>
            </c:numRef>
          </c:val>
          <c:smooth val="0"/>
        </c:ser>
        <c:ser>
          <c:idx val="3"/>
          <c:order val="1"/>
          <c:tx>
            <c:strRef>
              <c:f>Sheet!$C$1</c:f>
              <c:strCache>
                <c:ptCount val="1"/>
                <c:pt idx="0">
                  <c:v>2000-2010 Migration</c:v>
                </c:pt>
              </c:strCache>
            </c:strRef>
          </c:tx>
          <c:spPr>
            <a:ln w="57150" cmpd="dbl">
              <a:solidFill>
                <a:srgbClr val="002060"/>
              </a:solidFill>
            </a:ln>
          </c:spPr>
          <c:marker>
            <c:symbol val="none"/>
          </c:marker>
          <c:cat>
            <c:numRef>
              <c:f>Sheet!$A$2:$A$42</c:f>
              <c:numCache>
                <c:formatCode>General</c:formatCode>
                <c:ptCount val="41"/>
                <c:pt idx="0">
                  <c:v>2010.0</c:v>
                </c:pt>
                <c:pt idx="1">
                  <c:v>2011.0</c:v>
                </c:pt>
                <c:pt idx="2">
                  <c:v>2012.0</c:v>
                </c:pt>
                <c:pt idx="3">
                  <c:v>2013.0</c:v>
                </c:pt>
                <c:pt idx="4">
                  <c:v>2014.0</c:v>
                </c:pt>
                <c:pt idx="5">
                  <c:v>2015.0</c:v>
                </c:pt>
                <c:pt idx="6">
                  <c:v>2016.0</c:v>
                </c:pt>
                <c:pt idx="7">
                  <c:v>2017.0</c:v>
                </c:pt>
                <c:pt idx="8">
                  <c:v>2018.0</c:v>
                </c:pt>
                <c:pt idx="9">
                  <c:v>2019.0</c:v>
                </c:pt>
                <c:pt idx="10">
                  <c:v>2020.0</c:v>
                </c:pt>
                <c:pt idx="11">
                  <c:v>2021.0</c:v>
                </c:pt>
                <c:pt idx="12">
                  <c:v>2022.0</c:v>
                </c:pt>
                <c:pt idx="13">
                  <c:v>2023.0</c:v>
                </c:pt>
                <c:pt idx="14">
                  <c:v>2024.0</c:v>
                </c:pt>
                <c:pt idx="15">
                  <c:v>2025.0</c:v>
                </c:pt>
                <c:pt idx="16">
                  <c:v>2026.0</c:v>
                </c:pt>
                <c:pt idx="17">
                  <c:v>2027.0</c:v>
                </c:pt>
                <c:pt idx="18">
                  <c:v>2028.0</c:v>
                </c:pt>
                <c:pt idx="19">
                  <c:v>2029.0</c:v>
                </c:pt>
                <c:pt idx="20">
                  <c:v>2030.0</c:v>
                </c:pt>
                <c:pt idx="21">
                  <c:v>2031.0</c:v>
                </c:pt>
                <c:pt idx="22">
                  <c:v>2032.0</c:v>
                </c:pt>
                <c:pt idx="23">
                  <c:v>2033.0</c:v>
                </c:pt>
                <c:pt idx="24">
                  <c:v>2034.0</c:v>
                </c:pt>
                <c:pt idx="25">
                  <c:v>2035.0</c:v>
                </c:pt>
                <c:pt idx="26">
                  <c:v>2036.0</c:v>
                </c:pt>
                <c:pt idx="27">
                  <c:v>2037.0</c:v>
                </c:pt>
                <c:pt idx="28">
                  <c:v>2038.0</c:v>
                </c:pt>
                <c:pt idx="29">
                  <c:v>2039.0</c:v>
                </c:pt>
                <c:pt idx="30">
                  <c:v>2040.0</c:v>
                </c:pt>
                <c:pt idx="31">
                  <c:v>2041.0</c:v>
                </c:pt>
                <c:pt idx="32">
                  <c:v>2042.0</c:v>
                </c:pt>
                <c:pt idx="33">
                  <c:v>2043.0</c:v>
                </c:pt>
                <c:pt idx="34">
                  <c:v>2044.0</c:v>
                </c:pt>
                <c:pt idx="35">
                  <c:v>2045.0</c:v>
                </c:pt>
                <c:pt idx="36">
                  <c:v>2046.0</c:v>
                </c:pt>
                <c:pt idx="37">
                  <c:v>2047.0</c:v>
                </c:pt>
                <c:pt idx="38">
                  <c:v>2048.0</c:v>
                </c:pt>
                <c:pt idx="39">
                  <c:v>2049.0</c:v>
                </c:pt>
                <c:pt idx="40">
                  <c:v>2050.0</c:v>
                </c:pt>
              </c:numCache>
            </c:numRef>
          </c:cat>
          <c:val>
            <c:numRef>
              <c:f>Sheet!$C$2:$C$42</c:f>
              <c:numCache>
                <c:formatCode>#,##0</c:formatCode>
                <c:ptCount val="41"/>
                <c:pt idx="0">
                  <c:v>2.601886E6</c:v>
                </c:pt>
                <c:pt idx="1">
                  <c:v>2.685276E6</c:v>
                </c:pt>
                <c:pt idx="2">
                  <c:v>2.817979E6</c:v>
                </c:pt>
                <c:pt idx="3">
                  <c:v>2.954614E6</c:v>
                </c:pt>
                <c:pt idx="4">
                  <c:v>3.086356E6</c:v>
                </c:pt>
                <c:pt idx="5">
                  <c:v>3.225614E6</c:v>
                </c:pt>
                <c:pt idx="6">
                  <c:v>3.365237E6</c:v>
                </c:pt>
                <c:pt idx="7">
                  <c:v>3.512243E6</c:v>
                </c:pt>
                <c:pt idx="8">
                  <c:v>3.671183E6</c:v>
                </c:pt>
                <c:pt idx="9">
                  <c:v>3.83536E6</c:v>
                </c:pt>
                <c:pt idx="10">
                  <c:v>4.014083E6</c:v>
                </c:pt>
                <c:pt idx="11">
                  <c:v>4.195759E6</c:v>
                </c:pt>
                <c:pt idx="12">
                  <c:v>4.383384E6</c:v>
                </c:pt>
                <c:pt idx="13">
                  <c:v>4.577726E6</c:v>
                </c:pt>
                <c:pt idx="14">
                  <c:v>4.768383E6</c:v>
                </c:pt>
                <c:pt idx="15">
                  <c:v>4.97175E6</c:v>
                </c:pt>
                <c:pt idx="16">
                  <c:v>5.171639E6</c:v>
                </c:pt>
                <c:pt idx="17">
                  <c:v>5.364899E6</c:v>
                </c:pt>
                <c:pt idx="18">
                  <c:v>5.558099E6</c:v>
                </c:pt>
                <c:pt idx="19">
                  <c:v>5.745642E6</c:v>
                </c:pt>
                <c:pt idx="20">
                  <c:v>5.929471E6</c:v>
                </c:pt>
                <c:pt idx="21">
                  <c:v>6.093479E6</c:v>
                </c:pt>
                <c:pt idx="22">
                  <c:v>6.247328E6</c:v>
                </c:pt>
                <c:pt idx="23">
                  <c:v>6.400314E6</c:v>
                </c:pt>
                <c:pt idx="24">
                  <c:v>6.558246E6</c:v>
                </c:pt>
                <c:pt idx="25">
                  <c:v>6.736701E6</c:v>
                </c:pt>
                <c:pt idx="26">
                  <c:v>6.922385E6</c:v>
                </c:pt>
                <c:pt idx="27">
                  <c:v>7.098569E6</c:v>
                </c:pt>
                <c:pt idx="28">
                  <c:v>7.263907E6</c:v>
                </c:pt>
                <c:pt idx="29">
                  <c:v>7.420016E6</c:v>
                </c:pt>
                <c:pt idx="30">
                  <c:v>7.583385E6</c:v>
                </c:pt>
                <c:pt idx="31">
                  <c:v>7.743963E6</c:v>
                </c:pt>
                <c:pt idx="32">
                  <c:v>7.902793E6</c:v>
                </c:pt>
                <c:pt idx="33">
                  <c:v>8.065017E6</c:v>
                </c:pt>
                <c:pt idx="34">
                  <c:v>8.229282E6</c:v>
                </c:pt>
                <c:pt idx="35">
                  <c:v>8.418096E6</c:v>
                </c:pt>
                <c:pt idx="36">
                  <c:v>8.617058E6</c:v>
                </c:pt>
                <c:pt idx="37">
                  <c:v>8.818711E6</c:v>
                </c:pt>
                <c:pt idx="38">
                  <c:v>9.026828E6</c:v>
                </c:pt>
                <c:pt idx="39">
                  <c:v>9.231273E6</c:v>
                </c:pt>
                <c:pt idx="40">
                  <c:v>9.442865E6</c:v>
                </c:pt>
              </c:numCache>
            </c:numRef>
          </c:val>
          <c:smooth val="0"/>
        </c:ser>
        <c:dLbls>
          <c:showLegendKey val="0"/>
          <c:showVal val="0"/>
          <c:showCatName val="0"/>
          <c:showSerName val="0"/>
          <c:showPercent val="0"/>
          <c:showBubbleSize val="0"/>
        </c:dLbls>
        <c:smooth val="0"/>
        <c:axId val="883341472"/>
        <c:axId val="883345536"/>
      </c:lineChart>
      <c:catAx>
        <c:axId val="883341472"/>
        <c:scaling>
          <c:orientation val="minMax"/>
        </c:scaling>
        <c:delete val="0"/>
        <c:axPos val="b"/>
        <c:numFmt formatCode="General" sourceLinked="1"/>
        <c:majorTickMark val="out"/>
        <c:minorTickMark val="none"/>
        <c:tickLblPos val="nextTo"/>
        <c:txPr>
          <a:bodyPr rot="2700000"/>
          <a:lstStyle/>
          <a:p>
            <a:pPr>
              <a:defRPr sz="1600"/>
            </a:pPr>
            <a:endParaRPr lang="en-US"/>
          </a:p>
        </c:txPr>
        <c:crossAx val="883345536"/>
        <c:crosses val="autoZero"/>
        <c:auto val="1"/>
        <c:lblAlgn val="ctr"/>
        <c:lblOffset val="0"/>
        <c:tickLblSkip val="5"/>
        <c:noMultiLvlLbl val="0"/>
      </c:catAx>
      <c:valAx>
        <c:axId val="883345536"/>
        <c:scaling>
          <c:orientation val="minMax"/>
          <c:min val="2.0E6"/>
        </c:scaling>
        <c:delete val="0"/>
        <c:axPos val="l"/>
        <c:majorGridlines/>
        <c:numFmt formatCode="0" sourceLinked="0"/>
        <c:majorTickMark val="out"/>
        <c:minorTickMark val="none"/>
        <c:tickLblPos val="nextTo"/>
        <c:crossAx val="883341472"/>
        <c:crosses val="autoZero"/>
        <c:crossBetween val="midCat"/>
        <c:dispUnits>
          <c:builtInUnit val="millions"/>
          <c:dispUnitsLbl>
            <c:layout>
              <c:manualLayout>
                <c:xMode val="edge"/>
                <c:yMode val="edge"/>
                <c:x val="0.0102480961481222"/>
                <c:y val="0.42053301333645"/>
              </c:manualLayout>
            </c:layout>
          </c:dispUnitsLbl>
        </c:dispUnits>
      </c:valAx>
    </c:plotArea>
    <c:legend>
      <c:legendPos val="l"/>
      <c:layout>
        <c:manualLayout>
          <c:xMode val="edge"/>
          <c:yMode val="edge"/>
          <c:x val="0.120238407699038"/>
          <c:y val="0.0637082735048416"/>
          <c:w val="0.341360333430543"/>
          <c:h val="0.288927499751292"/>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59509575192"/>
          <c:y val="0.0289162770442445"/>
          <c:w val="0.863419971809079"/>
          <c:h val="0.857841082660199"/>
        </c:manualLayout>
      </c:layout>
      <c:lineChart>
        <c:grouping val="standard"/>
        <c:varyColors val="0"/>
        <c:ser>
          <c:idx val="0"/>
          <c:order val="0"/>
          <c:tx>
            <c:strRef>
              <c:f>Sheet1!$B$1</c:f>
              <c:strCache>
                <c:ptCount val="1"/>
                <c:pt idx="0">
                  <c:v>Under 18</c:v>
                </c:pt>
              </c:strCache>
            </c:strRef>
          </c:tx>
          <c:spPr>
            <a:ln w="28575" cap="rnd">
              <a:solidFill>
                <a:schemeClr val="accent1"/>
              </a:solidFill>
              <a:round/>
            </a:ln>
            <a:effectLst/>
          </c:spPr>
          <c:marker>
            <c:symbol val="none"/>
          </c:marker>
          <c:cat>
            <c:numRef>
              <c:f>Sheet1!$A$2:$A$102</c:f>
              <c:numCache>
                <c:formatCode>General</c:formatCode>
                <c:ptCount val="101"/>
                <c:pt idx="0">
                  <c:v>1950.0</c:v>
                </c:pt>
                <c:pt idx="10">
                  <c:v>1960.0</c:v>
                </c:pt>
                <c:pt idx="20">
                  <c:v>1970.0</c:v>
                </c:pt>
                <c:pt idx="30">
                  <c:v>1980.0</c:v>
                </c:pt>
                <c:pt idx="40">
                  <c:v>1990.0</c:v>
                </c:pt>
                <c:pt idx="50">
                  <c:v>2000.0</c:v>
                </c:pt>
                <c:pt idx="60">
                  <c:v>2010.0</c:v>
                </c:pt>
                <c:pt idx="64">
                  <c:v>2014.0</c:v>
                </c:pt>
                <c:pt idx="70">
                  <c:v>2020.0</c:v>
                </c:pt>
                <c:pt idx="80">
                  <c:v>2030.0</c:v>
                </c:pt>
                <c:pt idx="90">
                  <c:v>2040.0</c:v>
                </c:pt>
                <c:pt idx="100">
                  <c:v>2050.0</c:v>
                </c:pt>
              </c:numCache>
            </c:numRef>
          </c:cat>
          <c:val>
            <c:numRef>
              <c:f>Sheet1!$B$2:$B$102</c:f>
              <c:numCache>
                <c:formatCode>_(* #,##0_);_(* \(#,##0\);_(* "-"??_);_(@_)</c:formatCode>
                <c:ptCount val="101"/>
                <c:pt idx="0">
                  <c:v>2.596129E6</c:v>
                </c:pt>
                <c:pt idx="1">
                  <c:v>2.7003817E6</c:v>
                </c:pt>
                <c:pt idx="2">
                  <c:v>2.8046344E6</c:v>
                </c:pt>
                <c:pt idx="3">
                  <c:v>2.9088871E6</c:v>
                </c:pt>
                <c:pt idx="4">
                  <c:v>3.0131398E6</c:v>
                </c:pt>
                <c:pt idx="5">
                  <c:v>3.1173925E6</c:v>
                </c:pt>
                <c:pt idx="6">
                  <c:v>3.2216452E6</c:v>
                </c:pt>
                <c:pt idx="7">
                  <c:v>3.3258979E6</c:v>
                </c:pt>
                <c:pt idx="8">
                  <c:v>3.4301506E6</c:v>
                </c:pt>
                <c:pt idx="9">
                  <c:v>3.5344033E6</c:v>
                </c:pt>
                <c:pt idx="10">
                  <c:v>3.638656E6</c:v>
                </c:pt>
                <c:pt idx="11">
                  <c:v>3.674774E6</c:v>
                </c:pt>
                <c:pt idx="12">
                  <c:v>3.710892E6</c:v>
                </c:pt>
                <c:pt idx="13">
                  <c:v>3.74701E6</c:v>
                </c:pt>
                <c:pt idx="14">
                  <c:v>3.783128E6</c:v>
                </c:pt>
                <c:pt idx="15">
                  <c:v>3.819246E6</c:v>
                </c:pt>
                <c:pt idx="16">
                  <c:v>3.855364E6</c:v>
                </c:pt>
                <c:pt idx="17">
                  <c:v>3.891482E6</c:v>
                </c:pt>
                <c:pt idx="18">
                  <c:v>3.9276E6</c:v>
                </c:pt>
                <c:pt idx="19">
                  <c:v>3.963718E6</c:v>
                </c:pt>
                <c:pt idx="20">
                  <c:v>3.999836E6</c:v>
                </c:pt>
                <c:pt idx="21">
                  <c:v>4.030463E6</c:v>
                </c:pt>
                <c:pt idx="22">
                  <c:v>4.06109E6</c:v>
                </c:pt>
                <c:pt idx="23">
                  <c:v>4.091717E6</c:v>
                </c:pt>
                <c:pt idx="24">
                  <c:v>4.122344E6</c:v>
                </c:pt>
                <c:pt idx="25">
                  <c:v>4.152971E6</c:v>
                </c:pt>
                <c:pt idx="26">
                  <c:v>4.183598E6</c:v>
                </c:pt>
                <c:pt idx="27">
                  <c:v>4.214225E6</c:v>
                </c:pt>
                <c:pt idx="28">
                  <c:v>4.244852E6</c:v>
                </c:pt>
                <c:pt idx="29">
                  <c:v>4.275479E6</c:v>
                </c:pt>
                <c:pt idx="30">
                  <c:v>4.306106E6</c:v>
                </c:pt>
                <c:pt idx="31">
                  <c:v>4.3590793E6</c:v>
                </c:pt>
                <c:pt idx="32">
                  <c:v>4.4120526E6</c:v>
                </c:pt>
                <c:pt idx="33">
                  <c:v>4.4650259E6</c:v>
                </c:pt>
                <c:pt idx="34">
                  <c:v>4.5179992E6</c:v>
                </c:pt>
                <c:pt idx="35">
                  <c:v>4.5709725E6</c:v>
                </c:pt>
                <c:pt idx="36">
                  <c:v>4.6239458E6</c:v>
                </c:pt>
                <c:pt idx="37">
                  <c:v>4.6769191E6</c:v>
                </c:pt>
                <c:pt idx="38">
                  <c:v>4.7298924E6</c:v>
                </c:pt>
                <c:pt idx="39">
                  <c:v>4.7828657E6</c:v>
                </c:pt>
                <c:pt idx="40">
                  <c:v>4.835839E6</c:v>
                </c:pt>
                <c:pt idx="41">
                  <c:v>4.940931E6</c:v>
                </c:pt>
                <c:pt idx="42">
                  <c:v>5.046023E6</c:v>
                </c:pt>
                <c:pt idx="43">
                  <c:v>5.151115E6</c:v>
                </c:pt>
                <c:pt idx="44">
                  <c:v>5.256207E6</c:v>
                </c:pt>
                <c:pt idx="45">
                  <c:v>5.361299E6</c:v>
                </c:pt>
                <c:pt idx="46">
                  <c:v>5.466391E6</c:v>
                </c:pt>
                <c:pt idx="47">
                  <c:v>5.571483E6</c:v>
                </c:pt>
                <c:pt idx="48">
                  <c:v>5.676575E6</c:v>
                </c:pt>
                <c:pt idx="49">
                  <c:v>5.781667E6</c:v>
                </c:pt>
                <c:pt idx="50">
                  <c:v>5.886759E6</c:v>
                </c:pt>
                <c:pt idx="51">
                  <c:v>5.9846655E6</c:v>
                </c:pt>
                <c:pt idx="52">
                  <c:v>6.082572E6</c:v>
                </c:pt>
                <c:pt idx="53">
                  <c:v>6.1804785E6</c:v>
                </c:pt>
                <c:pt idx="54">
                  <c:v>6.278385E6</c:v>
                </c:pt>
                <c:pt idx="55">
                  <c:v>6.3762915E6</c:v>
                </c:pt>
                <c:pt idx="56">
                  <c:v>6.474198E6</c:v>
                </c:pt>
                <c:pt idx="57">
                  <c:v>6.5721045E6</c:v>
                </c:pt>
                <c:pt idx="58">
                  <c:v>6.670011E6</c:v>
                </c:pt>
                <c:pt idx="59">
                  <c:v>6.7679175E6</c:v>
                </c:pt>
                <c:pt idx="60">
                  <c:v>6.865824E6</c:v>
                </c:pt>
                <c:pt idx="61">
                  <c:v>6.9282715E6</c:v>
                </c:pt>
                <c:pt idx="62">
                  <c:v>6.990719E6</c:v>
                </c:pt>
                <c:pt idx="63">
                  <c:v>7.0531665E6</c:v>
                </c:pt>
                <c:pt idx="64">
                  <c:v>7.115614E6</c:v>
                </c:pt>
                <c:pt idx="65">
                  <c:v>7.22199216666667E6</c:v>
                </c:pt>
                <c:pt idx="66">
                  <c:v>7.32837033333333E6</c:v>
                </c:pt>
                <c:pt idx="67">
                  <c:v>7.4347485E6</c:v>
                </c:pt>
                <c:pt idx="68">
                  <c:v>7.54112666666667E6</c:v>
                </c:pt>
                <c:pt idx="69">
                  <c:v>7.64750483333333E6</c:v>
                </c:pt>
                <c:pt idx="70">
                  <c:v>7.753883E6</c:v>
                </c:pt>
                <c:pt idx="71">
                  <c:v>7.8724562E6</c:v>
                </c:pt>
                <c:pt idx="72">
                  <c:v>7.9910294E6</c:v>
                </c:pt>
                <c:pt idx="73">
                  <c:v>8.1096026E6</c:v>
                </c:pt>
                <c:pt idx="74">
                  <c:v>8.2281758E6</c:v>
                </c:pt>
                <c:pt idx="75">
                  <c:v>8.346749E6</c:v>
                </c:pt>
                <c:pt idx="76">
                  <c:v>8.4653222E6</c:v>
                </c:pt>
                <c:pt idx="77">
                  <c:v>8.5838954E6</c:v>
                </c:pt>
                <c:pt idx="78">
                  <c:v>8.7024686E6</c:v>
                </c:pt>
                <c:pt idx="79">
                  <c:v>8.8210418E6</c:v>
                </c:pt>
                <c:pt idx="80">
                  <c:v>8.939615E6</c:v>
                </c:pt>
                <c:pt idx="81">
                  <c:v>9.0994835E6</c:v>
                </c:pt>
                <c:pt idx="82">
                  <c:v>9.259352E6</c:v>
                </c:pt>
                <c:pt idx="83">
                  <c:v>9.4192205E6</c:v>
                </c:pt>
                <c:pt idx="84">
                  <c:v>9.579089E6</c:v>
                </c:pt>
                <c:pt idx="85">
                  <c:v>9.7389575E6</c:v>
                </c:pt>
                <c:pt idx="86">
                  <c:v>9.898826E6</c:v>
                </c:pt>
                <c:pt idx="87">
                  <c:v>1.00586945E7</c:v>
                </c:pt>
                <c:pt idx="88">
                  <c:v>1.0218563E7</c:v>
                </c:pt>
                <c:pt idx="89">
                  <c:v>1.03784315E7</c:v>
                </c:pt>
                <c:pt idx="90">
                  <c:v>1.05383E7</c:v>
                </c:pt>
                <c:pt idx="91">
                  <c:v>1.07172657E7</c:v>
                </c:pt>
                <c:pt idx="92">
                  <c:v>1.08962314E7</c:v>
                </c:pt>
                <c:pt idx="93">
                  <c:v>1.10751971E7</c:v>
                </c:pt>
                <c:pt idx="94">
                  <c:v>1.12541628E7</c:v>
                </c:pt>
                <c:pt idx="95">
                  <c:v>1.14331285E7</c:v>
                </c:pt>
                <c:pt idx="96">
                  <c:v>1.16120942E7</c:v>
                </c:pt>
                <c:pt idx="97">
                  <c:v>1.17910599E7</c:v>
                </c:pt>
                <c:pt idx="98">
                  <c:v>1.19700256E7</c:v>
                </c:pt>
                <c:pt idx="99">
                  <c:v>1.21489913E7</c:v>
                </c:pt>
                <c:pt idx="100">
                  <c:v>1.2327957E7</c:v>
                </c:pt>
              </c:numCache>
            </c:numRef>
          </c:val>
          <c:smooth val="0"/>
        </c:ser>
        <c:ser>
          <c:idx val="1"/>
          <c:order val="1"/>
          <c:tx>
            <c:strRef>
              <c:f>Sheet1!$C$1</c:f>
              <c:strCache>
                <c:ptCount val="1"/>
                <c:pt idx="0">
                  <c:v>18 to 64</c:v>
                </c:pt>
              </c:strCache>
            </c:strRef>
          </c:tx>
          <c:spPr>
            <a:ln w="28575" cap="rnd">
              <a:solidFill>
                <a:schemeClr val="accent2"/>
              </a:solidFill>
              <a:round/>
            </a:ln>
            <a:effectLst/>
          </c:spPr>
          <c:marker>
            <c:symbol val="none"/>
          </c:marker>
          <c:cat>
            <c:numRef>
              <c:f>Sheet1!$A$2:$A$102</c:f>
              <c:numCache>
                <c:formatCode>General</c:formatCode>
                <c:ptCount val="101"/>
                <c:pt idx="0">
                  <c:v>1950.0</c:v>
                </c:pt>
                <c:pt idx="10">
                  <c:v>1960.0</c:v>
                </c:pt>
                <c:pt idx="20">
                  <c:v>1970.0</c:v>
                </c:pt>
                <c:pt idx="30">
                  <c:v>1980.0</c:v>
                </c:pt>
                <c:pt idx="40">
                  <c:v>1990.0</c:v>
                </c:pt>
                <c:pt idx="50">
                  <c:v>2000.0</c:v>
                </c:pt>
                <c:pt idx="60">
                  <c:v>2010.0</c:v>
                </c:pt>
                <c:pt idx="64">
                  <c:v>2014.0</c:v>
                </c:pt>
                <c:pt idx="70">
                  <c:v>2020.0</c:v>
                </c:pt>
                <c:pt idx="80">
                  <c:v>2030.0</c:v>
                </c:pt>
                <c:pt idx="90">
                  <c:v>2040.0</c:v>
                </c:pt>
                <c:pt idx="100">
                  <c:v>2050.0</c:v>
                </c:pt>
              </c:numCache>
            </c:numRef>
          </c:cat>
          <c:val>
            <c:numRef>
              <c:f>Sheet1!$C$2:$C$102</c:f>
              <c:numCache>
                <c:formatCode>_(* #,##0_);_(* \(#,##0\);_(* "-"??_);_(@_)</c:formatCode>
                <c:ptCount val="101"/>
                <c:pt idx="0">
                  <c:v>4.601645E6</c:v>
                </c:pt>
                <c:pt idx="1">
                  <c:v>4.6610435E6</c:v>
                </c:pt>
                <c:pt idx="2">
                  <c:v>4.720442E6</c:v>
                </c:pt>
                <c:pt idx="3">
                  <c:v>4.7798405E6</c:v>
                </c:pt>
                <c:pt idx="4">
                  <c:v>4.839239E6</c:v>
                </c:pt>
                <c:pt idx="5">
                  <c:v>4.8986375E6</c:v>
                </c:pt>
                <c:pt idx="6">
                  <c:v>4.958036E6</c:v>
                </c:pt>
                <c:pt idx="7">
                  <c:v>5.0174345E6</c:v>
                </c:pt>
                <c:pt idx="8">
                  <c:v>5.076833E6</c:v>
                </c:pt>
                <c:pt idx="9">
                  <c:v>5.1362315E6</c:v>
                </c:pt>
                <c:pt idx="10">
                  <c:v>5.19563E6</c:v>
                </c:pt>
                <c:pt idx="11">
                  <c:v>5.2965505E6</c:v>
                </c:pt>
                <c:pt idx="12">
                  <c:v>5.397471E6</c:v>
                </c:pt>
                <c:pt idx="13">
                  <c:v>5.4983915E6</c:v>
                </c:pt>
                <c:pt idx="14">
                  <c:v>5.599312E6</c:v>
                </c:pt>
                <c:pt idx="15">
                  <c:v>5.7002325E6</c:v>
                </c:pt>
                <c:pt idx="16">
                  <c:v>5.801153E6</c:v>
                </c:pt>
                <c:pt idx="17">
                  <c:v>5.9020735E6</c:v>
                </c:pt>
                <c:pt idx="18">
                  <c:v>6.002994E6</c:v>
                </c:pt>
                <c:pt idx="19">
                  <c:v>6.1039145E6</c:v>
                </c:pt>
                <c:pt idx="20">
                  <c:v>6.204835E6</c:v>
                </c:pt>
                <c:pt idx="21">
                  <c:v>6.4395439E6</c:v>
                </c:pt>
                <c:pt idx="22">
                  <c:v>6.6742528E6</c:v>
                </c:pt>
                <c:pt idx="23">
                  <c:v>6.9089617E6</c:v>
                </c:pt>
                <c:pt idx="24">
                  <c:v>7.1436706E6</c:v>
                </c:pt>
                <c:pt idx="25">
                  <c:v>7.3783795E6</c:v>
                </c:pt>
                <c:pt idx="26">
                  <c:v>7.6130884E6</c:v>
                </c:pt>
                <c:pt idx="27">
                  <c:v>7.8477973E6</c:v>
                </c:pt>
                <c:pt idx="28">
                  <c:v>8.0825062E6</c:v>
                </c:pt>
                <c:pt idx="29">
                  <c:v>8.3172151E6</c:v>
                </c:pt>
                <c:pt idx="30">
                  <c:v>8.551924E6</c:v>
                </c:pt>
                <c:pt idx="31">
                  <c:v>8.7401411E6</c:v>
                </c:pt>
                <c:pt idx="32">
                  <c:v>8.9283582E6</c:v>
                </c:pt>
                <c:pt idx="33">
                  <c:v>9.1165753E6</c:v>
                </c:pt>
                <c:pt idx="34">
                  <c:v>9.3047924E6</c:v>
                </c:pt>
                <c:pt idx="35">
                  <c:v>9.4930095E6</c:v>
                </c:pt>
                <c:pt idx="36">
                  <c:v>9.6812266E6</c:v>
                </c:pt>
                <c:pt idx="37">
                  <c:v>9.8694437E6</c:v>
                </c:pt>
                <c:pt idx="38">
                  <c:v>1.00576608E7</c:v>
                </c:pt>
                <c:pt idx="39">
                  <c:v>1.02458779E7</c:v>
                </c:pt>
                <c:pt idx="40">
                  <c:v>1.0434095E7</c:v>
                </c:pt>
                <c:pt idx="41">
                  <c:v>1.06799384E7</c:v>
                </c:pt>
                <c:pt idx="42">
                  <c:v>1.09257818E7</c:v>
                </c:pt>
                <c:pt idx="43">
                  <c:v>1.11716252E7</c:v>
                </c:pt>
                <c:pt idx="44">
                  <c:v>1.14174686E7</c:v>
                </c:pt>
                <c:pt idx="45">
                  <c:v>1.1663312E7</c:v>
                </c:pt>
                <c:pt idx="46">
                  <c:v>1.19091554E7</c:v>
                </c:pt>
                <c:pt idx="47">
                  <c:v>1.21549988E7</c:v>
                </c:pt>
                <c:pt idx="48">
                  <c:v>1.24008422E7</c:v>
                </c:pt>
                <c:pt idx="49">
                  <c:v>1.26466856E7</c:v>
                </c:pt>
                <c:pt idx="50">
                  <c:v>1.2892529E7</c:v>
                </c:pt>
                <c:pt idx="51">
                  <c:v>1.31710612E7</c:v>
                </c:pt>
                <c:pt idx="52">
                  <c:v>1.34495934E7</c:v>
                </c:pt>
                <c:pt idx="53">
                  <c:v>1.37281256E7</c:v>
                </c:pt>
                <c:pt idx="54">
                  <c:v>1.40066578E7</c:v>
                </c:pt>
                <c:pt idx="55">
                  <c:v>1.428519E7</c:v>
                </c:pt>
                <c:pt idx="56">
                  <c:v>1.45637222E7</c:v>
                </c:pt>
                <c:pt idx="57">
                  <c:v>1.48422544E7</c:v>
                </c:pt>
                <c:pt idx="58">
                  <c:v>1.51207866E7</c:v>
                </c:pt>
                <c:pt idx="59">
                  <c:v>1.53993188E7</c:v>
                </c:pt>
                <c:pt idx="60">
                  <c:v>1.5677851E7</c:v>
                </c:pt>
                <c:pt idx="61">
                  <c:v>1.5943954E7</c:v>
                </c:pt>
                <c:pt idx="62">
                  <c:v>1.6210057E7</c:v>
                </c:pt>
                <c:pt idx="63">
                  <c:v>1.647616E7</c:v>
                </c:pt>
                <c:pt idx="64">
                  <c:v>1.6742263E7</c:v>
                </c:pt>
                <c:pt idx="65">
                  <c:v>1.70808878333333E7</c:v>
                </c:pt>
                <c:pt idx="66">
                  <c:v>1.74195126666667E7</c:v>
                </c:pt>
                <c:pt idx="67">
                  <c:v>1.77581375E7</c:v>
                </c:pt>
                <c:pt idx="68">
                  <c:v>1.80967623333333E7</c:v>
                </c:pt>
                <c:pt idx="69">
                  <c:v>1.84353871666667E7</c:v>
                </c:pt>
                <c:pt idx="70">
                  <c:v>1.8774012E7</c:v>
                </c:pt>
                <c:pt idx="71">
                  <c:v>1.91252106E7</c:v>
                </c:pt>
                <c:pt idx="72">
                  <c:v>1.94764092E7</c:v>
                </c:pt>
                <c:pt idx="73">
                  <c:v>1.98276078E7</c:v>
                </c:pt>
                <c:pt idx="74">
                  <c:v>2.01788064E7</c:v>
                </c:pt>
                <c:pt idx="75">
                  <c:v>2.0530005E7</c:v>
                </c:pt>
                <c:pt idx="76">
                  <c:v>2.08812036E7</c:v>
                </c:pt>
                <c:pt idx="77">
                  <c:v>2.12324022E7</c:v>
                </c:pt>
                <c:pt idx="78">
                  <c:v>2.15836008E7</c:v>
                </c:pt>
                <c:pt idx="79">
                  <c:v>2.19347994E7</c:v>
                </c:pt>
                <c:pt idx="80">
                  <c:v>2.2285998E7</c:v>
                </c:pt>
                <c:pt idx="81">
                  <c:v>2.27408193E7</c:v>
                </c:pt>
                <c:pt idx="82">
                  <c:v>2.31956406E7</c:v>
                </c:pt>
                <c:pt idx="83">
                  <c:v>2.36504619E7</c:v>
                </c:pt>
                <c:pt idx="84">
                  <c:v>2.41052832E7</c:v>
                </c:pt>
                <c:pt idx="85">
                  <c:v>2.45601045E7</c:v>
                </c:pt>
                <c:pt idx="86">
                  <c:v>2.50149258E7</c:v>
                </c:pt>
                <c:pt idx="87">
                  <c:v>2.54697471E7</c:v>
                </c:pt>
                <c:pt idx="88">
                  <c:v>2.59245684E7</c:v>
                </c:pt>
                <c:pt idx="89">
                  <c:v>2.63793897E7</c:v>
                </c:pt>
                <c:pt idx="90">
                  <c:v>2.6834211E7</c:v>
                </c:pt>
                <c:pt idx="91">
                  <c:v>2.74106374E7</c:v>
                </c:pt>
                <c:pt idx="92">
                  <c:v>2.79870638E7</c:v>
                </c:pt>
                <c:pt idx="93">
                  <c:v>2.85634902E7</c:v>
                </c:pt>
                <c:pt idx="94">
                  <c:v>2.91399166E7</c:v>
                </c:pt>
                <c:pt idx="95">
                  <c:v>2.9716343E7</c:v>
                </c:pt>
                <c:pt idx="96">
                  <c:v>3.02927694E7</c:v>
                </c:pt>
                <c:pt idx="97">
                  <c:v>3.08691958E7</c:v>
                </c:pt>
                <c:pt idx="98">
                  <c:v>3.14456222E7</c:v>
                </c:pt>
                <c:pt idx="99">
                  <c:v>3.20220486E7</c:v>
                </c:pt>
                <c:pt idx="100">
                  <c:v>3.2598475E7</c:v>
                </c:pt>
              </c:numCache>
            </c:numRef>
          </c:val>
          <c:smooth val="0"/>
        </c:ser>
        <c:ser>
          <c:idx val="3"/>
          <c:order val="2"/>
          <c:tx>
            <c:strRef>
              <c:f>Sheet1!$E$1</c:f>
              <c:strCache>
                <c:ptCount val="1"/>
                <c:pt idx="0">
                  <c:v>65+</c:v>
                </c:pt>
              </c:strCache>
            </c:strRef>
          </c:tx>
          <c:spPr>
            <a:ln w="28575" cap="rnd">
              <a:solidFill>
                <a:schemeClr val="accent4"/>
              </a:solidFill>
              <a:round/>
            </a:ln>
            <a:effectLst/>
          </c:spPr>
          <c:marker>
            <c:symbol val="none"/>
          </c:marker>
          <c:cat>
            <c:numRef>
              <c:f>Sheet1!$A$2:$A$102</c:f>
              <c:numCache>
                <c:formatCode>General</c:formatCode>
                <c:ptCount val="101"/>
                <c:pt idx="0">
                  <c:v>1950.0</c:v>
                </c:pt>
                <c:pt idx="10">
                  <c:v>1960.0</c:v>
                </c:pt>
                <c:pt idx="20">
                  <c:v>1970.0</c:v>
                </c:pt>
                <c:pt idx="30">
                  <c:v>1980.0</c:v>
                </c:pt>
                <c:pt idx="40">
                  <c:v>1990.0</c:v>
                </c:pt>
                <c:pt idx="50">
                  <c:v>2000.0</c:v>
                </c:pt>
                <c:pt idx="60">
                  <c:v>2010.0</c:v>
                </c:pt>
                <c:pt idx="64">
                  <c:v>2014.0</c:v>
                </c:pt>
                <c:pt idx="70">
                  <c:v>2020.0</c:v>
                </c:pt>
                <c:pt idx="80">
                  <c:v>2030.0</c:v>
                </c:pt>
                <c:pt idx="90">
                  <c:v>2040.0</c:v>
                </c:pt>
                <c:pt idx="100">
                  <c:v>2050.0</c:v>
                </c:pt>
              </c:numCache>
            </c:numRef>
          </c:cat>
          <c:val>
            <c:numRef>
              <c:f>Sheet1!$E$2:$E$102</c:f>
              <c:numCache>
                <c:formatCode>_(* #,##0_);_(* \(#,##0\);_(* "-"??_);_(@_)</c:formatCode>
                <c:ptCount val="101"/>
                <c:pt idx="0">
                  <c:v>513420.0</c:v>
                </c:pt>
                <c:pt idx="1">
                  <c:v>536617.1</c:v>
                </c:pt>
                <c:pt idx="2">
                  <c:v>559814.1999999995</c:v>
                </c:pt>
                <c:pt idx="3">
                  <c:v>583011.2999999995</c:v>
                </c:pt>
                <c:pt idx="4">
                  <c:v>606208.3999999997</c:v>
                </c:pt>
                <c:pt idx="5">
                  <c:v>629405.4999999997</c:v>
                </c:pt>
                <c:pt idx="6">
                  <c:v>652602.5999999995</c:v>
                </c:pt>
                <c:pt idx="7">
                  <c:v>675799.6999999994</c:v>
                </c:pt>
                <c:pt idx="8">
                  <c:v>698996.7999999993</c:v>
                </c:pt>
                <c:pt idx="9">
                  <c:v>722193.8999999996</c:v>
                </c:pt>
                <c:pt idx="10">
                  <c:v>745391.0</c:v>
                </c:pt>
                <c:pt idx="11">
                  <c:v>770057.8</c:v>
                </c:pt>
                <c:pt idx="12">
                  <c:v>794724.6000000001</c:v>
                </c:pt>
                <c:pt idx="13">
                  <c:v>819391.4000000001</c:v>
                </c:pt>
                <c:pt idx="14">
                  <c:v>844058.2000000002</c:v>
                </c:pt>
                <c:pt idx="15">
                  <c:v>868725.0000000002</c:v>
                </c:pt>
                <c:pt idx="16">
                  <c:v>893391.8000000003</c:v>
                </c:pt>
                <c:pt idx="17">
                  <c:v>918058.6000000003</c:v>
                </c:pt>
                <c:pt idx="18">
                  <c:v>942725.4000000005</c:v>
                </c:pt>
                <c:pt idx="19">
                  <c:v>967392.2000000003</c:v>
                </c:pt>
                <c:pt idx="20">
                  <c:v>992059.0</c:v>
                </c:pt>
                <c:pt idx="21">
                  <c:v>1.0299692E6</c:v>
                </c:pt>
                <c:pt idx="22">
                  <c:v>1.0678794E6</c:v>
                </c:pt>
                <c:pt idx="23">
                  <c:v>1.1057896E6</c:v>
                </c:pt>
                <c:pt idx="24">
                  <c:v>1.1436998E6</c:v>
                </c:pt>
                <c:pt idx="25">
                  <c:v>1.18161E6</c:v>
                </c:pt>
                <c:pt idx="26">
                  <c:v>1.2195202E6</c:v>
                </c:pt>
                <c:pt idx="27">
                  <c:v>1.2574304E6</c:v>
                </c:pt>
                <c:pt idx="28">
                  <c:v>1.2953406E6</c:v>
                </c:pt>
                <c:pt idx="29">
                  <c:v>1.3332508E6</c:v>
                </c:pt>
                <c:pt idx="30">
                  <c:v>1.371161E6</c:v>
                </c:pt>
                <c:pt idx="31">
                  <c:v>1.4057025E6</c:v>
                </c:pt>
                <c:pt idx="32">
                  <c:v>1.440244E6</c:v>
                </c:pt>
                <c:pt idx="33">
                  <c:v>1.4747855E6</c:v>
                </c:pt>
                <c:pt idx="34">
                  <c:v>1.509327E6</c:v>
                </c:pt>
                <c:pt idx="35">
                  <c:v>1.5438685E6</c:v>
                </c:pt>
                <c:pt idx="36">
                  <c:v>1.57841E6</c:v>
                </c:pt>
                <c:pt idx="37">
                  <c:v>1.6129515E6</c:v>
                </c:pt>
                <c:pt idx="38">
                  <c:v>1.647493E6</c:v>
                </c:pt>
                <c:pt idx="39">
                  <c:v>1.6820345E6</c:v>
                </c:pt>
                <c:pt idx="40">
                  <c:v>1.716576E6</c:v>
                </c:pt>
                <c:pt idx="41">
                  <c:v>1.7521716E6</c:v>
                </c:pt>
                <c:pt idx="42">
                  <c:v>1.7877672E6</c:v>
                </c:pt>
                <c:pt idx="43">
                  <c:v>1.8233628E6</c:v>
                </c:pt>
                <c:pt idx="44">
                  <c:v>1.8589584E6</c:v>
                </c:pt>
                <c:pt idx="45">
                  <c:v>1.894554E6</c:v>
                </c:pt>
                <c:pt idx="46">
                  <c:v>1.9301496E6</c:v>
                </c:pt>
                <c:pt idx="47">
                  <c:v>1.9657452E6</c:v>
                </c:pt>
                <c:pt idx="48">
                  <c:v>2.0013408E6</c:v>
                </c:pt>
                <c:pt idx="49">
                  <c:v>2.0369364E6</c:v>
                </c:pt>
                <c:pt idx="50">
                  <c:v>2.072532E6</c:v>
                </c:pt>
                <c:pt idx="51">
                  <c:v>2.1154996E6</c:v>
                </c:pt>
                <c:pt idx="52">
                  <c:v>2.1584672E6</c:v>
                </c:pt>
                <c:pt idx="53">
                  <c:v>2.2014348E6</c:v>
                </c:pt>
                <c:pt idx="54">
                  <c:v>2.2444024E6</c:v>
                </c:pt>
                <c:pt idx="55">
                  <c:v>2.28737E6</c:v>
                </c:pt>
                <c:pt idx="56">
                  <c:v>2.3303376E6</c:v>
                </c:pt>
                <c:pt idx="57">
                  <c:v>2.3733052E6</c:v>
                </c:pt>
                <c:pt idx="58">
                  <c:v>2.4162728E6</c:v>
                </c:pt>
                <c:pt idx="59">
                  <c:v>2.4592404E6</c:v>
                </c:pt>
                <c:pt idx="60">
                  <c:v>2.502208E6</c:v>
                </c:pt>
                <c:pt idx="61">
                  <c:v>2.65142625E6</c:v>
                </c:pt>
                <c:pt idx="62">
                  <c:v>2.8006445E6</c:v>
                </c:pt>
                <c:pt idx="63">
                  <c:v>2.94986275E6</c:v>
                </c:pt>
                <c:pt idx="64">
                  <c:v>3.099081E6</c:v>
                </c:pt>
                <c:pt idx="65">
                  <c:v>3.25158133333333E6</c:v>
                </c:pt>
                <c:pt idx="66">
                  <c:v>3.40408166666667E6</c:v>
                </c:pt>
                <c:pt idx="67">
                  <c:v>3.556582E6</c:v>
                </c:pt>
                <c:pt idx="68">
                  <c:v>3.70908233333333E6</c:v>
                </c:pt>
                <c:pt idx="69">
                  <c:v>3.86158266666667E6</c:v>
                </c:pt>
                <c:pt idx="70">
                  <c:v>4.014083E6</c:v>
                </c:pt>
                <c:pt idx="71">
                  <c:v>4.2056218E6</c:v>
                </c:pt>
                <c:pt idx="72">
                  <c:v>4.3971606E6</c:v>
                </c:pt>
                <c:pt idx="73">
                  <c:v>4.5886994E6</c:v>
                </c:pt>
                <c:pt idx="74">
                  <c:v>4.7802382E6</c:v>
                </c:pt>
                <c:pt idx="75">
                  <c:v>4.971777E6</c:v>
                </c:pt>
                <c:pt idx="76">
                  <c:v>5.1633158E6</c:v>
                </c:pt>
                <c:pt idx="77">
                  <c:v>5.3548546E6</c:v>
                </c:pt>
                <c:pt idx="78">
                  <c:v>5.5463934E6</c:v>
                </c:pt>
                <c:pt idx="79">
                  <c:v>5.7379322E6</c:v>
                </c:pt>
                <c:pt idx="80">
                  <c:v>5.929471E6</c:v>
                </c:pt>
                <c:pt idx="81">
                  <c:v>6.0948624E6</c:v>
                </c:pt>
                <c:pt idx="82">
                  <c:v>6.2602538E6</c:v>
                </c:pt>
                <c:pt idx="83">
                  <c:v>6.4256452E6</c:v>
                </c:pt>
                <c:pt idx="84">
                  <c:v>6.5910366E6</c:v>
                </c:pt>
                <c:pt idx="85">
                  <c:v>6.756428E6</c:v>
                </c:pt>
                <c:pt idx="86">
                  <c:v>6.9218194E6</c:v>
                </c:pt>
                <c:pt idx="87">
                  <c:v>7.0872108E6</c:v>
                </c:pt>
                <c:pt idx="88">
                  <c:v>7.2526022E6</c:v>
                </c:pt>
                <c:pt idx="89">
                  <c:v>7.4179936E6</c:v>
                </c:pt>
                <c:pt idx="90">
                  <c:v>7.583385E6</c:v>
                </c:pt>
                <c:pt idx="91">
                  <c:v>7.769333E6</c:v>
                </c:pt>
                <c:pt idx="92">
                  <c:v>7.955281E6</c:v>
                </c:pt>
                <c:pt idx="93">
                  <c:v>8.141229E6</c:v>
                </c:pt>
                <c:pt idx="94">
                  <c:v>8.327177E6</c:v>
                </c:pt>
                <c:pt idx="95">
                  <c:v>8.513125E6</c:v>
                </c:pt>
                <c:pt idx="96">
                  <c:v>8.699073E6</c:v>
                </c:pt>
                <c:pt idx="97">
                  <c:v>8.885021E6</c:v>
                </c:pt>
                <c:pt idx="98">
                  <c:v>9.070969E6</c:v>
                </c:pt>
                <c:pt idx="99">
                  <c:v>9.256917E6</c:v>
                </c:pt>
                <c:pt idx="100">
                  <c:v>9.442865E6</c:v>
                </c:pt>
              </c:numCache>
            </c:numRef>
          </c:val>
          <c:smooth val="0"/>
        </c:ser>
        <c:dLbls>
          <c:showLegendKey val="0"/>
          <c:showVal val="0"/>
          <c:showCatName val="0"/>
          <c:showSerName val="0"/>
          <c:showPercent val="0"/>
          <c:showBubbleSize val="0"/>
        </c:dLbls>
        <c:smooth val="0"/>
        <c:axId val="883364528"/>
        <c:axId val="883368784"/>
      </c:lineChart>
      <c:catAx>
        <c:axId val="883364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3368784"/>
        <c:crosses val="autoZero"/>
        <c:auto val="1"/>
        <c:lblAlgn val="ctr"/>
        <c:lblOffset val="100"/>
        <c:noMultiLvlLbl val="0"/>
      </c:catAx>
      <c:valAx>
        <c:axId val="88336878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3364528"/>
        <c:crosses val="autoZero"/>
        <c:crossBetween val="between"/>
      </c:valAx>
      <c:spPr>
        <a:noFill/>
        <a:ln>
          <a:noFill/>
        </a:ln>
        <a:effectLst/>
      </c:spPr>
    </c:plotArea>
    <c:legend>
      <c:legendPos val="b"/>
      <c:layout>
        <c:manualLayout>
          <c:xMode val="edge"/>
          <c:yMode val="edge"/>
          <c:x val="0.819161563137941"/>
          <c:y val="0.35611669825847"/>
          <c:w val="0.16568921940313"/>
          <c:h val="0.237008565911829"/>
        </c:manualLayout>
      </c:layout>
      <c:overlay val="1"/>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Under 18</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Sheet1!$A$2:$A$10</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Sheet1!$B$2:$B$10</c:f>
              <c:numCache>
                <c:formatCode>#,##0</c:formatCode>
                <c:ptCount val="9"/>
                <c:pt idx="0">
                  <c:v>1.147835E6</c:v>
                </c:pt>
                <c:pt idx="1">
                  <c:v>1.198257E6</c:v>
                </c:pt>
                <c:pt idx="2">
                  <c:v>1.256568E6</c:v>
                </c:pt>
                <c:pt idx="3">
                  <c:v>1.325132E6</c:v>
                </c:pt>
                <c:pt idx="4">
                  <c:v>1.40315E6</c:v>
                </c:pt>
                <c:pt idx="5">
                  <c:v>1.472499E6</c:v>
                </c:pt>
                <c:pt idx="6">
                  <c:v>1.530842E6</c:v>
                </c:pt>
                <c:pt idx="7">
                  <c:v>1.590127E6</c:v>
                </c:pt>
                <c:pt idx="8">
                  <c:v>1.660574E6</c:v>
                </c:pt>
              </c:numCache>
            </c:numRef>
          </c:val>
          <c:smooth val="0"/>
        </c:ser>
        <c:ser>
          <c:idx val="1"/>
          <c:order val="1"/>
          <c:tx>
            <c:strRef>
              <c:f>Sheet1!$C$1</c:f>
              <c:strCache>
                <c:ptCount val="1"/>
                <c:pt idx="0">
                  <c:v>18-64</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Sheet1!$A$2:$A$10</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Sheet1!$C$2:$C$10</c:f>
              <c:numCache>
                <c:formatCode>#,##0</c:formatCode>
                <c:ptCount val="9"/>
                <c:pt idx="0">
                  <c:v>2.611137E6</c:v>
                </c:pt>
                <c:pt idx="1">
                  <c:v>2.858536E6</c:v>
                </c:pt>
                <c:pt idx="2">
                  <c:v>3.108611E6</c:v>
                </c:pt>
                <c:pt idx="3">
                  <c:v>3.359193E6</c:v>
                </c:pt>
                <c:pt idx="4">
                  <c:v>3.627447E6</c:v>
                </c:pt>
                <c:pt idx="5">
                  <c:v>3.923516E6</c:v>
                </c:pt>
                <c:pt idx="6">
                  <c:v>4.222441E6</c:v>
                </c:pt>
                <c:pt idx="7">
                  <c:v>4.511901E6</c:v>
                </c:pt>
                <c:pt idx="8">
                  <c:v>4.739487E6</c:v>
                </c:pt>
              </c:numCache>
            </c:numRef>
          </c:val>
          <c:smooth val="0"/>
        </c:ser>
        <c:ser>
          <c:idx val="2"/>
          <c:order val="2"/>
          <c:tx>
            <c:strRef>
              <c:f>Sheet1!$D$1</c:f>
              <c:strCache>
                <c:ptCount val="1"/>
                <c:pt idx="0">
                  <c:v>65-85+</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Sheet1!$A$2:$A$10</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Sheet1!$D$2:$D$10</c:f>
              <c:numCache>
                <c:formatCode>#,##0</c:formatCode>
                <c:ptCount val="9"/>
                <c:pt idx="0">
                  <c:v>333487.0</c:v>
                </c:pt>
                <c:pt idx="1">
                  <c:v>414634.0</c:v>
                </c:pt>
                <c:pt idx="2">
                  <c:v>520437.0</c:v>
                </c:pt>
                <c:pt idx="3">
                  <c:v>642594.0</c:v>
                </c:pt>
                <c:pt idx="4">
                  <c:v>747042.0</c:v>
                </c:pt>
                <c:pt idx="5">
                  <c:v>827343.0</c:v>
                </c:pt>
                <c:pt idx="6">
                  <c:v>906963.0</c:v>
                </c:pt>
                <c:pt idx="7">
                  <c:v>990154.0</c:v>
                </c:pt>
                <c:pt idx="8">
                  <c:v>1.127766E6</c:v>
                </c:pt>
              </c:numCache>
            </c:numRef>
          </c:val>
          <c:smooth val="0"/>
        </c:ser>
        <c:dLbls>
          <c:showLegendKey val="0"/>
          <c:showVal val="0"/>
          <c:showCatName val="0"/>
          <c:showSerName val="0"/>
          <c:showPercent val="0"/>
          <c:showBubbleSize val="0"/>
        </c:dLbls>
        <c:marker val="1"/>
        <c:smooth val="0"/>
        <c:axId val="878617520"/>
        <c:axId val="877412864"/>
      </c:lineChart>
      <c:catAx>
        <c:axId val="878617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7412864"/>
        <c:crosses val="autoZero"/>
        <c:auto val="1"/>
        <c:lblAlgn val="ctr"/>
        <c:lblOffset val="100"/>
        <c:noMultiLvlLbl val="0"/>
      </c:catAx>
      <c:valAx>
        <c:axId val="8774128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78617520"/>
        <c:crosses val="autoZero"/>
        <c:crossBetween val="between"/>
      </c:valAx>
      <c:spPr>
        <a:noFill/>
        <a:ln>
          <a:noFill/>
        </a:ln>
        <a:effectLst/>
      </c:spPr>
    </c:plotArea>
    <c:legend>
      <c:legendPos val="r"/>
      <c:layout>
        <c:manualLayout>
          <c:xMode val="edge"/>
          <c:yMode val="edge"/>
          <c:x val="0.796280499659765"/>
          <c:y val="0.27093571025658"/>
          <c:w val="0.151250364537766"/>
          <c:h val="0.23364596661528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v>NH White</c:v>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State_of_Texas!$D$253:$D$493</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State_of_Texas!$I$253:$I$493</c:f>
              <c:numCache>
                <c:formatCode>General</c:formatCode>
                <c:ptCount val="9"/>
                <c:pt idx="0">
                  <c:v>1.760065E6</c:v>
                </c:pt>
                <c:pt idx="1">
                  <c:v>2.06321E6</c:v>
                </c:pt>
                <c:pt idx="2">
                  <c:v>2.407338E6</c:v>
                </c:pt>
                <c:pt idx="3">
                  <c:v>2.776121E6</c:v>
                </c:pt>
                <c:pt idx="4">
                  <c:v>3.047041E6</c:v>
                </c:pt>
                <c:pt idx="5">
                  <c:v>3.133151E6</c:v>
                </c:pt>
                <c:pt idx="6">
                  <c:v>3.141889E6</c:v>
                </c:pt>
                <c:pt idx="7">
                  <c:v>3.09752E6</c:v>
                </c:pt>
                <c:pt idx="8">
                  <c:v>3.108168E6</c:v>
                </c:pt>
              </c:numCache>
            </c:numRef>
          </c:val>
          <c:smooth val="0"/>
        </c:ser>
        <c:ser>
          <c:idx val="2"/>
          <c:order val="1"/>
          <c:tx>
            <c:v>NH Black</c:v>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State_of_Texas!$D$253:$D$493</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State_of_Texas!$L$253:$L$493</c:f>
              <c:numCache>
                <c:formatCode>General</c:formatCode>
                <c:ptCount val="9"/>
                <c:pt idx="0">
                  <c:v>218374.0</c:v>
                </c:pt>
                <c:pt idx="1">
                  <c:v>277091.0</c:v>
                </c:pt>
                <c:pt idx="2">
                  <c:v>362127.0</c:v>
                </c:pt>
                <c:pt idx="3">
                  <c:v>468516.0</c:v>
                </c:pt>
                <c:pt idx="4">
                  <c:v>569622.0</c:v>
                </c:pt>
                <c:pt idx="5">
                  <c:v>642813.0</c:v>
                </c:pt>
                <c:pt idx="6">
                  <c:v>704447.0</c:v>
                </c:pt>
                <c:pt idx="7">
                  <c:v>753591.0</c:v>
                </c:pt>
                <c:pt idx="8">
                  <c:v>804450.0</c:v>
                </c:pt>
              </c:numCache>
            </c:numRef>
          </c:val>
          <c:smooth val="0"/>
        </c:ser>
        <c:ser>
          <c:idx val="3"/>
          <c:order val="2"/>
          <c:tx>
            <c:v>Hispanic</c:v>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State_of_Texas!$D$253:$D$493</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State_of_Texas!$O$253:$O$493</c:f>
              <c:numCache>
                <c:formatCode>General</c:formatCode>
                <c:ptCount val="9"/>
                <c:pt idx="0">
                  <c:v>532921.0</c:v>
                </c:pt>
                <c:pt idx="1">
                  <c:v>706557.0</c:v>
                </c:pt>
                <c:pt idx="2">
                  <c:v>934167.0</c:v>
                </c:pt>
                <c:pt idx="3">
                  <c:v>1.234117E6</c:v>
                </c:pt>
                <c:pt idx="4">
                  <c:v>1.58859E6</c:v>
                </c:pt>
                <c:pt idx="5">
                  <c:v>1.964597E6</c:v>
                </c:pt>
                <c:pt idx="6">
                  <c:v>2.384112E6</c:v>
                </c:pt>
                <c:pt idx="7">
                  <c:v>2.793615E6</c:v>
                </c:pt>
                <c:pt idx="8">
                  <c:v>3.210318E6</c:v>
                </c:pt>
              </c:numCache>
            </c:numRef>
          </c:val>
          <c:smooth val="0"/>
        </c:ser>
        <c:ser>
          <c:idx val="4"/>
          <c:order val="3"/>
          <c:tx>
            <c:v>NH Other</c:v>
          </c:tx>
          <c:spPr>
            <a:ln w="28575" cap="rnd">
              <a:solidFill>
                <a:schemeClr val="accent5"/>
              </a:solidFill>
              <a:round/>
            </a:ln>
            <a:effectLst/>
          </c:spPr>
          <c:marker>
            <c:symbol val="circle"/>
            <c:size val="5"/>
            <c:spPr>
              <a:solidFill>
                <a:schemeClr val="accent5"/>
              </a:solidFill>
              <a:ln w="9525">
                <a:solidFill>
                  <a:schemeClr val="accent5"/>
                </a:solidFill>
              </a:ln>
              <a:effectLst/>
            </c:spPr>
          </c:marker>
          <c:cat>
            <c:numRef>
              <c:f>State_of_Texas!$D$253:$D$493</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State_of_Texas!$R$253:$R$493</c:f>
              <c:numCache>
                <c:formatCode>General</c:formatCode>
                <c:ptCount val="9"/>
                <c:pt idx="0">
                  <c:v>90526.0</c:v>
                </c:pt>
                <c:pt idx="1">
                  <c:v>136840.0</c:v>
                </c:pt>
                <c:pt idx="2">
                  <c:v>195220.0</c:v>
                </c:pt>
                <c:pt idx="3">
                  <c:v>264721.0</c:v>
                </c:pt>
                <c:pt idx="4">
                  <c:v>343458.0</c:v>
                </c:pt>
                <c:pt idx="5">
                  <c:v>430369.0</c:v>
                </c:pt>
                <c:pt idx="6">
                  <c:v>538489.0</c:v>
                </c:pt>
                <c:pt idx="7">
                  <c:v>644872.0</c:v>
                </c:pt>
                <c:pt idx="8">
                  <c:v>759449.0</c:v>
                </c:pt>
              </c:numCache>
            </c:numRef>
          </c:val>
          <c:smooth val="0"/>
        </c:ser>
        <c:dLbls>
          <c:showLegendKey val="0"/>
          <c:showVal val="0"/>
          <c:showCatName val="0"/>
          <c:showSerName val="0"/>
          <c:showPercent val="0"/>
          <c:showBubbleSize val="0"/>
        </c:dLbls>
        <c:marker val="1"/>
        <c:smooth val="0"/>
        <c:axId val="883506016"/>
        <c:axId val="883510208"/>
      </c:lineChart>
      <c:catAx>
        <c:axId val="883506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83510208"/>
        <c:crosses val="autoZero"/>
        <c:auto val="1"/>
        <c:lblAlgn val="ctr"/>
        <c:lblOffset val="100"/>
        <c:noMultiLvlLbl val="0"/>
      </c:catAx>
      <c:valAx>
        <c:axId val="8835102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83506016"/>
        <c:crosses val="autoZero"/>
        <c:crossBetween val="between"/>
      </c:valAx>
      <c:spPr>
        <a:noFill/>
        <a:ln>
          <a:noFill/>
        </a:ln>
        <a:effectLst/>
      </c:spPr>
    </c:plotArea>
    <c:legend>
      <c:legendPos val="tr"/>
      <c:layout>
        <c:manualLayout>
          <c:xMode val="edge"/>
          <c:yMode val="edge"/>
          <c:x val="0.765825313502479"/>
          <c:y val="0.297439462054816"/>
          <c:w val="0.212260984738019"/>
          <c:h val="0.371346385288612"/>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NH White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Sheet1!$A$2:$A$10</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Sheet1!$B$2:$B$10</c:f>
              <c:numCache>
                <c:formatCode>#,##0</c:formatCode>
                <c:ptCount val="9"/>
                <c:pt idx="0">
                  <c:v>189288.0</c:v>
                </c:pt>
                <c:pt idx="1">
                  <c:v>217043.0</c:v>
                </c:pt>
                <c:pt idx="2">
                  <c:v>247776.0</c:v>
                </c:pt>
                <c:pt idx="3">
                  <c:v>275003.0</c:v>
                </c:pt>
                <c:pt idx="4">
                  <c:v>279431.0</c:v>
                </c:pt>
                <c:pt idx="5">
                  <c:v>263622.0</c:v>
                </c:pt>
                <c:pt idx="6">
                  <c:v>238260.0</c:v>
                </c:pt>
                <c:pt idx="7">
                  <c:v>213640.0</c:v>
                </c:pt>
                <c:pt idx="8">
                  <c:v>206023.0</c:v>
                </c:pt>
              </c:numCache>
            </c:numRef>
          </c:val>
          <c:smooth val="0"/>
        </c:ser>
        <c:ser>
          <c:idx val="1"/>
          <c:order val="1"/>
          <c:tx>
            <c:strRef>
              <c:f>Sheet1!$C$1</c:f>
              <c:strCache>
                <c:ptCount val="1"/>
                <c:pt idx="0">
                  <c:v>NH Black</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Sheet1!$A$2:$A$10</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Sheet1!$C$2:$C$10</c:f>
              <c:numCache>
                <c:formatCode>#,##0</c:formatCode>
                <c:ptCount val="9"/>
                <c:pt idx="0">
                  <c:v>57047.0</c:v>
                </c:pt>
                <c:pt idx="1">
                  <c:v>72816.0</c:v>
                </c:pt>
                <c:pt idx="2">
                  <c:v>95618.0</c:v>
                </c:pt>
                <c:pt idx="3">
                  <c:v>121871.0</c:v>
                </c:pt>
                <c:pt idx="4">
                  <c:v>142601.0</c:v>
                </c:pt>
                <c:pt idx="5">
                  <c:v>153771.0</c:v>
                </c:pt>
                <c:pt idx="6">
                  <c:v>161379.0</c:v>
                </c:pt>
                <c:pt idx="7">
                  <c:v>167630.0</c:v>
                </c:pt>
                <c:pt idx="8">
                  <c:v>178830.0</c:v>
                </c:pt>
              </c:numCache>
            </c:numRef>
          </c:val>
          <c:smooth val="0"/>
        </c:ser>
        <c:ser>
          <c:idx val="2"/>
          <c:order val="2"/>
          <c:tx>
            <c:strRef>
              <c:f>Sheet1!$D$1</c:f>
              <c:strCache>
                <c:ptCount val="1"/>
                <c:pt idx="0">
                  <c:v>Hispanic</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f>Sheet1!$A$2:$A$10</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Sheet1!$D$2:$D$10</c:f>
              <c:numCache>
                <c:formatCode>#,##0</c:formatCode>
                <c:ptCount val="9"/>
                <c:pt idx="0">
                  <c:v>62719.0</c:v>
                </c:pt>
                <c:pt idx="1">
                  <c:v>89497.0</c:v>
                </c:pt>
                <c:pt idx="2">
                  <c:v>129558.0</c:v>
                </c:pt>
                <c:pt idx="3">
                  <c:v>185962.0</c:v>
                </c:pt>
                <c:pt idx="4">
                  <c:v>254885.0</c:v>
                </c:pt>
                <c:pt idx="5">
                  <c:v>330937.0</c:v>
                </c:pt>
                <c:pt idx="6">
                  <c:v>416296.0</c:v>
                </c:pt>
                <c:pt idx="7">
                  <c:v>502553.0</c:v>
                </c:pt>
                <c:pt idx="8">
                  <c:v>599343.0</c:v>
                </c:pt>
              </c:numCache>
            </c:numRef>
          </c:val>
          <c:smooth val="0"/>
        </c:ser>
        <c:ser>
          <c:idx val="3"/>
          <c:order val="3"/>
          <c:tx>
            <c:strRef>
              <c:f>Sheet1!$E$1</c:f>
              <c:strCache>
                <c:ptCount val="1"/>
                <c:pt idx="0">
                  <c:v>NH Other</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numRef>
              <c:f>Sheet1!$A$2:$A$10</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Sheet1!$E$2:$E$10</c:f>
              <c:numCache>
                <c:formatCode>#,##0</c:formatCode>
                <c:ptCount val="9"/>
                <c:pt idx="0">
                  <c:v>24433.0</c:v>
                </c:pt>
                <c:pt idx="1">
                  <c:v>35278.0</c:v>
                </c:pt>
                <c:pt idx="2">
                  <c:v>47485.0</c:v>
                </c:pt>
                <c:pt idx="3">
                  <c:v>59758.0</c:v>
                </c:pt>
                <c:pt idx="4">
                  <c:v>70125.0</c:v>
                </c:pt>
                <c:pt idx="5">
                  <c:v>79013.0</c:v>
                </c:pt>
                <c:pt idx="6">
                  <c:v>91028.0</c:v>
                </c:pt>
                <c:pt idx="7">
                  <c:v>106331.0</c:v>
                </c:pt>
                <c:pt idx="8">
                  <c:v>143570.0</c:v>
                </c:pt>
              </c:numCache>
            </c:numRef>
          </c:val>
          <c:smooth val="0"/>
        </c:ser>
        <c:dLbls>
          <c:showLegendKey val="0"/>
          <c:showVal val="0"/>
          <c:showCatName val="0"/>
          <c:showSerName val="0"/>
          <c:showPercent val="0"/>
          <c:showBubbleSize val="0"/>
        </c:dLbls>
        <c:marker val="1"/>
        <c:smooth val="0"/>
        <c:axId val="883609216"/>
        <c:axId val="883613488"/>
      </c:lineChart>
      <c:catAx>
        <c:axId val="883609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3613488"/>
        <c:crosses val="autoZero"/>
        <c:auto val="1"/>
        <c:lblAlgn val="ctr"/>
        <c:lblOffset val="100"/>
        <c:noMultiLvlLbl val="0"/>
      </c:catAx>
      <c:valAx>
        <c:axId val="8836134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3609216"/>
        <c:crosses val="autoZero"/>
        <c:crossBetween val="between"/>
      </c:valAx>
      <c:spPr>
        <a:noFill/>
        <a:ln>
          <a:noFill/>
        </a:ln>
        <a:effectLst/>
      </c:spPr>
    </c:plotArea>
    <c:legend>
      <c:legendPos val="r"/>
      <c:layout>
        <c:manualLayout>
          <c:xMode val="edge"/>
          <c:yMode val="edge"/>
          <c:x val="0.843302226110625"/>
          <c:y val="0.320616187096536"/>
          <c:w val="0.147438514630116"/>
          <c:h val="0.29422865365890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008688569101"/>
          <c:y val="0.0290781555684548"/>
          <c:w val="0.724644311702417"/>
          <c:h val="0.774259731618055"/>
        </c:manualLayout>
      </c:layout>
      <c:lineChart>
        <c:grouping val="standard"/>
        <c:varyColors val="0"/>
        <c:ser>
          <c:idx val="4"/>
          <c:order val="0"/>
          <c:tx>
            <c:strRef>
              <c:f>Sheet2!$A$3</c:f>
              <c:strCache>
                <c:ptCount val="1"/>
                <c:pt idx="0">
                  <c:v> Total  </c:v>
                </c:pt>
              </c:strCache>
            </c:strRef>
          </c:tx>
          <c:spPr>
            <a:ln w="50800">
              <a:solidFill>
                <a:schemeClr val="tx1">
                  <a:lumMod val="85000"/>
                  <a:lumOff val="15000"/>
                </a:schemeClr>
              </a:solidFill>
            </a:ln>
          </c:spPr>
          <c:marker>
            <c:symbol val="square"/>
            <c:size val="4"/>
            <c:spPr>
              <a:solidFill>
                <a:schemeClr val="tx1">
                  <a:lumMod val="85000"/>
                  <a:lumOff val="15000"/>
                </a:schemeClr>
              </a:solidFill>
              <a:ln>
                <a:solidFill>
                  <a:schemeClr val="tx1">
                    <a:lumMod val="85000"/>
                    <a:lumOff val="15000"/>
                  </a:schemeClr>
                </a:solidFill>
              </a:ln>
            </c:spPr>
          </c:marker>
          <c:cat>
            <c:numRef>
              <c:f>Sheet2!$B$2:$E$2</c:f>
              <c:numCache>
                <c:formatCode>General</c:formatCode>
                <c:ptCount val="4"/>
                <c:pt idx="0">
                  <c:v>2010.0</c:v>
                </c:pt>
                <c:pt idx="1">
                  <c:v>2020.0</c:v>
                </c:pt>
                <c:pt idx="2">
                  <c:v>2030.0</c:v>
                </c:pt>
                <c:pt idx="3">
                  <c:v>2040.0</c:v>
                </c:pt>
              </c:numCache>
            </c:numRef>
          </c:cat>
          <c:val>
            <c:numRef>
              <c:f>Sheet2!$B$3:$E$3</c:f>
              <c:numCache>
                <c:formatCode>#,##0</c:formatCode>
                <c:ptCount val="4"/>
                <c:pt idx="0">
                  <c:v>2.221727E6</c:v>
                </c:pt>
                <c:pt idx="1">
                  <c:v>3.903995E6</c:v>
                </c:pt>
                <c:pt idx="2">
                  <c:v>5.783481E6</c:v>
                </c:pt>
                <c:pt idx="3">
                  <c:v>7.980225E6</c:v>
                </c:pt>
              </c:numCache>
            </c:numRef>
          </c:val>
          <c:smooth val="0"/>
        </c:ser>
        <c:ser>
          <c:idx val="2"/>
          <c:order val="1"/>
          <c:tx>
            <c:strRef>
              <c:f>Sheet2!$A$6</c:f>
              <c:strCache>
                <c:ptCount val="1"/>
                <c:pt idx="0">
                  <c:v> Latino  </c:v>
                </c:pt>
              </c:strCache>
            </c:strRef>
          </c:tx>
          <c:spPr>
            <a:ln w="50800"/>
          </c:spPr>
          <c:marker>
            <c:symbol val="square"/>
            <c:size val="4"/>
          </c:marker>
          <c:cat>
            <c:numRef>
              <c:f>Sheet2!$B$2:$E$2</c:f>
              <c:numCache>
                <c:formatCode>General</c:formatCode>
                <c:ptCount val="4"/>
                <c:pt idx="0">
                  <c:v>2010.0</c:v>
                </c:pt>
                <c:pt idx="1">
                  <c:v>2020.0</c:v>
                </c:pt>
                <c:pt idx="2">
                  <c:v>2030.0</c:v>
                </c:pt>
                <c:pt idx="3">
                  <c:v>2040.0</c:v>
                </c:pt>
              </c:numCache>
            </c:numRef>
          </c:cat>
          <c:val>
            <c:numRef>
              <c:f>Sheet2!$B$6:$E$6</c:f>
              <c:numCache>
                <c:formatCode>#,##0</c:formatCode>
                <c:ptCount val="4"/>
                <c:pt idx="0">
                  <c:v>855285.0</c:v>
                </c:pt>
                <c:pt idx="1">
                  <c:v>1.718359E6</c:v>
                </c:pt>
                <c:pt idx="2">
                  <c:v>2.983099E6</c:v>
                </c:pt>
                <c:pt idx="3">
                  <c:v>4.718404E6</c:v>
                </c:pt>
              </c:numCache>
            </c:numRef>
          </c:val>
          <c:smooth val="0"/>
        </c:ser>
        <c:ser>
          <c:idx val="0"/>
          <c:order val="2"/>
          <c:tx>
            <c:strRef>
              <c:f>Sheet2!$A$4</c:f>
              <c:strCache>
                <c:ptCount val="1"/>
                <c:pt idx="0">
                  <c:v> Anglo  </c:v>
                </c:pt>
              </c:strCache>
            </c:strRef>
          </c:tx>
          <c:spPr>
            <a:ln w="50800"/>
          </c:spPr>
          <c:marker>
            <c:symbol val="square"/>
            <c:size val="4"/>
            <c:spPr>
              <a:ln>
                <a:solidFill>
                  <a:schemeClr val="bg2">
                    <a:lumMod val="25000"/>
                    <a:alpha val="55000"/>
                  </a:schemeClr>
                </a:solidFill>
              </a:ln>
            </c:spPr>
          </c:marker>
          <c:cat>
            <c:numRef>
              <c:f>Sheet2!$B$2:$E$2</c:f>
              <c:numCache>
                <c:formatCode>General</c:formatCode>
                <c:ptCount val="4"/>
                <c:pt idx="0">
                  <c:v>2010.0</c:v>
                </c:pt>
                <c:pt idx="1">
                  <c:v>2020.0</c:v>
                </c:pt>
                <c:pt idx="2">
                  <c:v>2030.0</c:v>
                </c:pt>
                <c:pt idx="3">
                  <c:v>2040.0</c:v>
                </c:pt>
              </c:numCache>
            </c:numRef>
          </c:cat>
          <c:val>
            <c:numRef>
              <c:f>Sheet2!$B$4:$E$4</c:f>
              <c:numCache>
                <c:formatCode>#,##0</c:formatCode>
                <c:ptCount val="4"/>
                <c:pt idx="0">
                  <c:v>970511.0</c:v>
                </c:pt>
                <c:pt idx="1">
                  <c:v>1.482505E6</c:v>
                </c:pt>
                <c:pt idx="2">
                  <c:v>1.759011E6</c:v>
                </c:pt>
                <c:pt idx="3">
                  <c:v>1.839848E6</c:v>
                </c:pt>
              </c:numCache>
            </c:numRef>
          </c:val>
          <c:smooth val="0"/>
        </c:ser>
        <c:ser>
          <c:idx val="1"/>
          <c:order val="3"/>
          <c:tx>
            <c:strRef>
              <c:f>Sheet2!$A$5</c:f>
              <c:strCache>
                <c:ptCount val="1"/>
                <c:pt idx="0">
                  <c:v> African American  </c:v>
                </c:pt>
              </c:strCache>
            </c:strRef>
          </c:tx>
          <c:spPr>
            <a:ln w="50800"/>
          </c:spPr>
          <c:marker>
            <c:symbol val="square"/>
            <c:size val="4"/>
          </c:marker>
          <c:cat>
            <c:numRef>
              <c:f>Sheet2!$B$2:$E$2</c:f>
              <c:numCache>
                <c:formatCode>General</c:formatCode>
                <c:ptCount val="4"/>
                <c:pt idx="0">
                  <c:v>2010.0</c:v>
                </c:pt>
                <c:pt idx="1">
                  <c:v>2020.0</c:v>
                </c:pt>
                <c:pt idx="2">
                  <c:v>2030.0</c:v>
                </c:pt>
                <c:pt idx="3">
                  <c:v>2040.0</c:v>
                </c:pt>
              </c:numCache>
            </c:numRef>
          </c:cat>
          <c:val>
            <c:numRef>
              <c:f>Sheet2!$B$5:$E$5</c:f>
              <c:numCache>
                <c:formatCode>#,##0</c:formatCode>
                <c:ptCount val="4"/>
                <c:pt idx="0">
                  <c:v>321216.0</c:v>
                </c:pt>
                <c:pt idx="1">
                  <c:v>516220.0</c:v>
                </c:pt>
                <c:pt idx="2">
                  <c:v>673035.0</c:v>
                </c:pt>
                <c:pt idx="3">
                  <c:v>805228.0</c:v>
                </c:pt>
              </c:numCache>
            </c:numRef>
          </c:val>
          <c:smooth val="0"/>
        </c:ser>
        <c:ser>
          <c:idx val="3"/>
          <c:order val="4"/>
          <c:tx>
            <c:strRef>
              <c:f>Sheet2!$A$7</c:f>
              <c:strCache>
                <c:ptCount val="1"/>
                <c:pt idx="0">
                  <c:v> Other  </c:v>
                </c:pt>
              </c:strCache>
            </c:strRef>
          </c:tx>
          <c:spPr>
            <a:ln w="50800"/>
          </c:spPr>
          <c:marker>
            <c:symbol val="square"/>
            <c:size val="4"/>
          </c:marker>
          <c:cat>
            <c:numRef>
              <c:f>Sheet2!$B$2:$E$2</c:f>
              <c:numCache>
                <c:formatCode>General</c:formatCode>
                <c:ptCount val="4"/>
                <c:pt idx="0">
                  <c:v>2010.0</c:v>
                </c:pt>
                <c:pt idx="1">
                  <c:v>2020.0</c:v>
                </c:pt>
                <c:pt idx="2">
                  <c:v>2030.0</c:v>
                </c:pt>
                <c:pt idx="3">
                  <c:v>2040.0</c:v>
                </c:pt>
              </c:numCache>
            </c:numRef>
          </c:cat>
          <c:val>
            <c:numRef>
              <c:f>Sheet2!$B$7:$E$7</c:f>
              <c:numCache>
                <c:formatCode>#,##0</c:formatCode>
                <c:ptCount val="4"/>
                <c:pt idx="0">
                  <c:v>74716.0</c:v>
                </c:pt>
                <c:pt idx="1">
                  <c:v>186911.0</c:v>
                </c:pt>
                <c:pt idx="2">
                  <c:v>368336.0</c:v>
                </c:pt>
                <c:pt idx="3">
                  <c:v>616746.0</c:v>
                </c:pt>
              </c:numCache>
            </c:numRef>
          </c:val>
          <c:smooth val="0"/>
        </c:ser>
        <c:dLbls>
          <c:showLegendKey val="0"/>
          <c:showVal val="0"/>
          <c:showCatName val="0"/>
          <c:showSerName val="0"/>
          <c:showPercent val="0"/>
          <c:showBubbleSize val="0"/>
        </c:dLbls>
        <c:marker val="1"/>
        <c:smooth val="0"/>
        <c:axId val="883882736"/>
        <c:axId val="883886832"/>
      </c:lineChart>
      <c:catAx>
        <c:axId val="883882736"/>
        <c:scaling>
          <c:orientation val="minMax"/>
        </c:scaling>
        <c:delete val="0"/>
        <c:axPos val="b"/>
        <c:numFmt formatCode="General" sourceLinked="1"/>
        <c:majorTickMark val="out"/>
        <c:minorTickMark val="none"/>
        <c:tickLblPos val="nextTo"/>
        <c:txPr>
          <a:bodyPr rot="-3600000"/>
          <a:lstStyle/>
          <a:p>
            <a:pPr>
              <a:defRPr sz="2000"/>
            </a:pPr>
            <a:endParaRPr lang="en-US"/>
          </a:p>
        </c:txPr>
        <c:crossAx val="883886832"/>
        <c:crosses val="autoZero"/>
        <c:auto val="1"/>
        <c:lblAlgn val="ctr"/>
        <c:lblOffset val="100"/>
        <c:noMultiLvlLbl val="0"/>
      </c:catAx>
      <c:valAx>
        <c:axId val="883886832"/>
        <c:scaling>
          <c:orientation val="minMax"/>
          <c:max val="9.0E6"/>
          <c:min val="0.0"/>
        </c:scaling>
        <c:delete val="0"/>
        <c:axPos val="l"/>
        <c:majorGridlines>
          <c:spPr>
            <a:ln>
              <a:prstDash val="sysDot"/>
            </a:ln>
          </c:spPr>
        </c:majorGridlines>
        <c:numFmt formatCode="#,##0" sourceLinked="1"/>
        <c:majorTickMark val="out"/>
        <c:minorTickMark val="none"/>
        <c:tickLblPos val="nextTo"/>
        <c:txPr>
          <a:bodyPr/>
          <a:lstStyle/>
          <a:p>
            <a:pPr>
              <a:defRPr sz="1600"/>
            </a:pPr>
            <a:endParaRPr lang="en-US"/>
          </a:p>
        </c:txPr>
        <c:crossAx val="883882736"/>
        <c:crossesAt val="1.0"/>
        <c:crossBetween val="between"/>
        <c:majorUnit val="2.0E6"/>
        <c:minorUnit val="500000.0"/>
      </c:valAx>
    </c:plotArea>
    <c:legend>
      <c:legendPos val="r"/>
      <c:overlay val="0"/>
    </c:legend>
    <c:plotVisOnly val="1"/>
    <c:dispBlanksAs val="gap"/>
    <c:showDLblsOverMax val="0"/>
  </c:chart>
  <c:txPr>
    <a:bodyPr/>
    <a:lstStyle/>
    <a:p>
      <a:pPr>
        <a:defRPr sz="1400" b="1"/>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39783221542"/>
          <c:y val="0.0485585056705059"/>
          <c:w val="0.853049601438709"/>
          <c:h val="0.884919518785284"/>
        </c:manualLayout>
      </c:layout>
      <c:areaChart>
        <c:grouping val="standard"/>
        <c:varyColors val="0"/>
        <c:ser>
          <c:idx val="0"/>
          <c:order val="0"/>
          <c:tx>
            <c:strRef>
              <c:f>Sheet1!$B$1</c:f>
              <c:strCache>
                <c:ptCount val="1"/>
                <c:pt idx="0">
                  <c:v>Population</c:v>
                </c:pt>
              </c:strCache>
            </c:strRef>
          </c:tx>
          <c:spPr>
            <a:solidFill>
              <a:schemeClr val="accent1"/>
            </a:solidFill>
            <a:ln>
              <a:noFill/>
            </a:ln>
            <a:effectLst/>
          </c:spPr>
          <c:cat>
            <c:numRef>
              <c:f>Sheet1!$A$2:$A$8</c:f>
              <c:numCache>
                <c:formatCode>General</c:formatCode>
                <c:ptCount val="7"/>
                <c:pt idx="0">
                  <c:v>1950.0</c:v>
                </c:pt>
                <c:pt idx="1">
                  <c:v>1960.0</c:v>
                </c:pt>
                <c:pt idx="2">
                  <c:v>1970.0</c:v>
                </c:pt>
                <c:pt idx="3">
                  <c:v>1980.0</c:v>
                </c:pt>
                <c:pt idx="4">
                  <c:v>1990.0</c:v>
                </c:pt>
                <c:pt idx="5">
                  <c:v>2000.0</c:v>
                </c:pt>
                <c:pt idx="6">
                  <c:v>2010.0</c:v>
                </c:pt>
              </c:numCache>
            </c:numRef>
          </c:cat>
          <c:val>
            <c:numRef>
              <c:f>Sheet1!$B$2:$B$8</c:f>
              <c:numCache>
                <c:formatCode>#,##0</c:formatCode>
                <c:ptCount val="7"/>
                <c:pt idx="0">
                  <c:v>7.711194E6</c:v>
                </c:pt>
                <c:pt idx="1">
                  <c:v>9.579677E6</c:v>
                </c:pt>
                <c:pt idx="2">
                  <c:v>1.119673E7</c:v>
                </c:pt>
                <c:pt idx="3">
                  <c:v>1.4229191E7</c:v>
                </c:pt>
                <c:pt idx="4">
                  <c:v>1.698651E7</c:v>
                </c:pt>
                <c:pt idx="5">
                  <c:v>2.085182E7</c:v>
                </c:pt>
                <c:pt idx="6">
                  <c:v>2.5145561E7</c:v>
                </c:pt>
              </c:numCache>
            </c:numRef>
          </c:val>
        </c:ser>
        <c:dLbls>
          <c:showLegendKey val="0"/>
          <c:showVal val="0"/>
          <c:showCatName val="0"/>
          <c:showSerName val="0"/>
          <c:showPercent val="0"/>
          <c:showBubbleSize val="0"/>
        </c:dLbls>
        <c:axId val="876313584"/>
        <c:axId val="879291120"/>
      </c:areaChart>
      <c:catAx>
        <c:axId val="876313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95000"/>
                    <a:lumOff val="5000"/>
                  </a:schemeClr>
                </a:solidFill>
                <a:latin typeface="+mj-lt"/>
                <a:ea typeface="+mn-ea"/>
                <a:cs typeface="+mn-cs"/>
              </a:defRPr>
            </a:pPr>
            <a:endParaRPr lang="en-US"/>
          </a:p>
        </c:txPr>
        <c:crossAx val="879291120"/>
        <c:crosses val="autoZero"/>
        <c:auto val="1"/>
        <c:lblAlgn val="ctr"/>
        <c:lblOffset val="100"/>
        <c:noMultiLvlLbl val="0"/>
      </c:catAx>
      <c:valAx>
        <c:axId val="8792911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j-lt"/>
                <a:ea typeface="+mn-ea"/>
                <a:cs typeface="+mn-cs"/>
              </a:defRPr>
            </a:pPr>
            <a:endParaRPr lang="en-US"/>
          </a:p>
        </c:txPr>
        <c:crossAx val="876313584"/>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3"/>
          <c:order val="3"/>
          <c:tx>
            <c:strRef>
              <c:f>Sheet1!$E$1</c:f>
              <c:strCache>
                <c:ptCount val="1"/>
                <c:pt idx="0">
                  <c:v>Percent of Total 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0.239090278809488"/>
                  <c:y val="-0.161294985024489"/>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ext>
              </c:extLst>
            </c:dLbl>
            <c:dLbl>
              <c:idx val="1"/>
              <c:layout>
                <c:manualLayout>
                  <c:x val="0.205188679245283"/>
                  <c:y val="-0.00166714522216558"/>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ext>
              </c:extLst>
            </c:dLbl>
            <c:dLbl>
              <c:idx val="2"/>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ext>
              </c:extLst>
            </c:dLbl>
            <c:dLbl>
              <c:idx val="3"/>
              <c:layout>
                <c:manualLayout>
                  <c:x val="0.0317518446986579"/>
                  <c:y val="-0.0252624694626675"/>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ext>
              </c:extLst>
            </c:dLbl>
            <c:dLbl>
              <c:idx val="4"/>
              <c:layout>
                <c:manualLayout>
                  <c:x val="0.0293908780270391"/>
                  <c:y val="0.0728728807998088"/>
                </c:manualLayout>
              </c:layout>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ext>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Sheet1!$A$2:$A$7</c:f>
              <c:strCache>
                <c:ptCount val="5"/>
                <c:pt idx="0">
                  <c:v>Hispanic or Latino</c:v>
                </c:pt>
                <c:pt idx="1">
                  <c:v>NH White</c:v>
                </c:pt>
                <c:pt idx="2">
                  <c:v>NH Black </c:v>
                </c:pt>
                <c:pt idx="3">
                  <c:v>NH Asian</c:v>
                </c:pt>
                <c:pt idx="4">
                  <c:v>NH Other</c:v>
                </c:pt>
              </c:strCache>
            </c:strRef>
          </c:cat>
          <c:val>
            <c:numRef>
              <c:f>Sheet1!$E$2:$E$7</c:f>
              <c:numCache>
                <c:formatCode>0%</c:formatCode>
                <c:ptCount val="5"/>
                <c:pt idx="0">
                  <c:v>0.376246169254287</c:v>
                </c:pt>
                <c:pt idx="1">
                  <c:v>0.453254751405228</c:v>
                </c:pt>
                <c:pt idx="2">
                  <c:v>0.114804557353085</c:v>
                </c:pt>
                <c:pt idx="3">
                  <c:v>0.0377174325122434</c:v>
                </c:pt>
                <c:pt idx="4">
                  <c:v>0.0179770894751563</c:v>
                </c:pt>
              </c:numCache>
            </c:numRef>
          </c:val>
          <c:extLst/>
        </c:ser>
        <c:dLbls>
          <c:showLegendKey val="0"/>
          <c:showVal val="0"/>
          <c:showCatName val="0"/>
          <c:showSerName val="0"/>
          <c:showPercent val="0"/>
          <c:showBubbleSize val="0"/>
          <c:showLeaderLines val="0"/>
        </c:dLbls>
        <c:firstSliceAng val="57"/>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c:ex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c:ext uri="{02D57815-91ED-43cb-92C2-25804820EDAC}">
                        <c15:formulaRef>
                          <c15:sqref>Sheet1!$B$2:$B$7</c15:sqref>
                        </c15:formulaRef>
                      </c:ext>
                    </c:extLst>
                    <c:numCache>
                      <c:formatCode>_(* #,##0_);_(* \(#,##0\);_(* "-"??_);_(@_)</c:formatCode>
                      <c:ptCount val="5"/>
                      <c:pt idx="0">
                        <c:v>6.669666E6</c:v>
                      </c:pt>
                      <c:pt idx="1">
                        <c:v>1.0933313E7</c:v>
                      </c:pt>
                      <c:pt idx="2">
                        <c:v>2.364255E6</c:v>
                      </c:pt>
                      <c:pt idx="3">
                        <c:v>554445.0</c:v>
                      </c:pt>
                      <c:pt idx="4">
                        <c:v>330141.0</c:v>
                      </c:pt>
                    </c:numCache>
                  </c:numRef>
                </c:val>
                <c:extLst/>
              </c15:ser>
            </c15:filteredPieSeries>
            <c15:filteredPie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Percent of Total 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Sheet1!$C$2:$C$7</c15:sqref>
                        </c15:formulaRef>
                      </c:ext>
                    </c:extLst>
                    <c:numCache>
                      <c:formatCode>0%</c:formatCode>
                      <c:ptCount val="5"/>
                      <c:pt idx="0">
                        <c:v>0.319860136908913</c:v>
                      </c:pt>
                      <c:pt idx="1">
                        <c:v>0.524333751202533</c:v>
                      </c:pt>
                      <c:pt idx="2">
                        <c:v>0.113383627903943</c:v>
                      </c:pt>
                      <c:pt idx="3">
                        <c:v>0.0265897653058582</c:v>
                      </c:pt>
                      <c:pt idx="4">
                        <c:v>0.0158327186787532</c:v>
                      </c:pt>
                    </c:numCache>
                  </c:numRef>
                </c:val>
                <c:extLst xmlns:c15="http://schemas.microsoft.com/office/drawing/2012/chart"/>
              </c15:ser>
            </c15:filteredPieSeries>
            <c15:filteredPi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_(* #,##0_);_(* \(#,##0\);_(* "-"??_);_(@_)</c:formatCode>
                      <c:ptCount val="5"/>
                      <c:pt idx="0">
                        <c:v>9.460921E6</c:v>
                      </c:pt>
                      <c:pt idx="1">
                        <c:v>1.1397345E7</c:v>
                      </c:pt>
                      <c:pt idx="2">
                        <c:v>2.886825E6</c:v>
                      </c:pt>
                      <c:pt idx="3">
                        <c:v>948426.0</c:v>
                      </c:pt>
                      <c:pt idx="4">
                        <c:v>452044.0</c:v>
                      </c:pt>
                    </c:numCache>
                  </c:numRef>
                </c:val>
                <c:extLst xmlns:c15="http://schemas.microsoft.com/office/drawing/2012/chart"/>
              </c15:ser>
            </c15:filteredPieSeries>
            <c15:filteredPi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Percent Change 2000-2010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Sheet1!$F$2:$F$7</c15:sqref>
                        </c15:formulaRef>
                      </c:ext>
                    </c:extLst>
                    <c:numCache>
                      <c:formatCode>0%</c:formatCode>
                      <c:ptCount val="5"/>
                      <c:pt idx="0">
                        <c:v>0.418499966864908</c:v>
                      </c:pt>
                      <c:pt idx="1">
                        <c:v>0.0424420301513366</c:v>
                      </c:pt>
                      <c:pt idx="2">
                        <c:v>0.221029457482378</c:v>
                      </c:pt>
                      <c:pt idx="3">
                        <c:v>0.710586261937613</c:v>
                      </c:pt>
                      <c:pt idx="4">
                        <c:v>0.369245261872957</c:v>
                      </c:pt>
                    </c:numCache>
                  </c:numRef>
                </c:val>
                <c:extLst xmlns:c15="http://schemas.microsoft.com/office/drawing/2012/chart"/>
              </c15:ser>
            </c15:filteredPieSeries>
          </c:ext>
        </c:extLst>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1"/>
          <c:order val="1"/>
          <c:tx>
            <c:strRef>
              <c:f>Sheet1!$C$1</c:f>
              <c:strCache>
                <c:ptCount val="1"/>
                <c:pt idx="0">
                  <c:v>Percent of Total 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Lbls>
            <c:dLbl>
              <c:idx val="0"/>
              <c:layout>
                <c:manualLayout>
                  <c:x val="-0.188774043169977"/>
                  <c:y val="-0.104420432918231"/>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ext>
              </c:extLst>
            </c:dLbl>
            <c:dLbl>
              <c:idx val="1"/>
              <c:layout>
                <c:manualLayout>
                  <c:x val="0.202983507658558"/>
                  <c:y val="-0.0212057873330603"/>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ext>
              </c:extLst>
            </c:dLbl>
            <c:dLbl>
              <c:idx val="2"/>
              <c:layout>
                <c:manualLayout>
                  <c:x val="-0.093025619931837"/>
                  <c:y val="0.174186412571917"/>
                </c:manualLayout>
              </c:layout>
              <c:spPr>
                <a:noFill/>
                <a:ln>
                  <a:no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accentCallout1">
                      <a:avLst/>
                    </a:prstGeom>
                  </c15:spPr>
                </c:ext>
              </c:extLst>
            </c:dLbl>
            <c:dLbl>
              <c:idx val="3"/>
              <c:layout>
                <c:manualLayout>
                  <c:x val="0.0487950993066165"/>
                  <c:y val="0.020616130198045"/>
                </c:manualLayout>
              </c:layout>
              <c:dLblPos val="bestFit"/>
              <c:showLegendKey val="0"/>
              <c:showVal val="0"/>
              <c:showCatName val="1"/>
              <c:showSerName val="0"/>
              <c:showPercent val="1"/>
              <c:showBubbleSize val="0"/>
              <c:extLst>
                <c:ext xmlns:c15="http://schemas.microsoft.com/office/drawing/2012/chart" uri="{CE6537A1-D6FC-4f65-9D91-7224C49458BB}"/>
              </c:extLst>
            </c:dLbl>
            <c:dLbl>
              <c:idx val="4"/>
              <c:layout>
                <c:manualLayout>
                  <c:x val="0.0796994358914091"/>
                  <c:y val="0.131679978830297"/>
                </c:manualLayout>
              </c:layout>
              <c:dLblPos val="bestFit"/>
              <c:showLegendKey val="0"/>
              <c:showVal val="0"/>
              <c:showCatName val="1"/>
              <c:showSerName val="0"/>
              <c:showPercent val="1"/>
              <c:showBubbleSize val="0"/>
              <c:extLst>
                <c:ext xmlns:c15="http://schemas.microsoft.com/office/drawing/2012/chart" uri="{CE6537A1-D6FC-4f65-9D91-7224C49458BB}"/>
              </c:extLst>
            </c:dLbl>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accentCallout1">
                    <a:avLst/>
                  </a:prstGeom>
                </c15:spPr>
              </c:ext>
            </c:extLst>
          </c:dLbls>
          <c:cat>
            <c:strRef>
              <c:f>Sheet1!$A$2:$A$7</c:f>
              <c:strCache>
                <c:ptCount val="5"/>
                <c:pt idx="0">
                  <c:v>Hispanic or Latino</c:v>
                </c:pt>
                <c:pt idx="1">
                  <c:v>NH White</c:v>
                </c:pt>
                <c:pt idx="2">
                  <c:v>NH Black </c:v>
                </c:pt>
                <c:pt idx="3">
                  <c:v>NH Asian</c:v>
                </c:pt>
                <c:pt idx="4">
                  <c:v>NH Other</c:v>
                </c:pt>
              </c:strCache>
            </c:strRef>
          </c:cat>
          <c:val>
            <c:numRef>
              <c:f>Sheet1!$C$2:$C$7</c:f>
              <c:numCache>
                <c:formatCode>0%</c:formatCode>
                <c:ptCount val="5"/>
                <c:pt idx="0">
                  <c:v>0.319860136908913</c:v>
                </c:pt>
                <c:pt idx="1">
                  <c:v>0.524333751202533</c:v>
                </c:pt>
                <c:pt idx="2">
                  <c:v>0.113383627903943</c:v>
                </c:pt>
                <c:pt idx="3">
                  <c:v>0.0265897653058582</c:v>
                </c:pt>
                <c:pt idx="4">
                  <c:v>0.0158327186787532</c:v>
                </c:pt>
              </c:numCache>
            </c:numRef>
          </c:val>
          <c:extLst/>
        </c:ser>
        <c:dLbls>
          <c:showLegendKey val="0"/>
          <c:showVal val="0"/>
          <c:showCatName val="0"/>
          <c:showSerName val="0"/>
          <c:showPercent val="0"/>
          <c:showBubbleSize val="0"/>
          <c:showLeaderLines val="0"/>
        </c:dLbls>
        <c:firstSliceAng val="58"/>
        <c:extLst>
          <c:ext xmlns:c15="http://schemas.microsoft.com/office/drawing/2012/chart" uri="{02D57815-91ED-43cb-92C2-25804820EDAC}">
            <c15:filteredPieSeries>
              <c15:ser>
                <c:idx val="0"/>
                <c:order val="0"/>
                <c:tx>
                  <c:strRef>
                    <c:extLst>
                      <c:ext uri="{02D57815-91ED-43cb-92C2-25804820EDAC}">
                        <c15:formulaRef>
                          <c15:sqref>Sheet1!$B$1</c15:sqref>
                        </c15:formulaRef>
                      </c:ext>
                    </c:extLst>
                    <c:strCache>
                      <c:ptCount val="1"/>
                      <c:pt idx="0">
                        <c:v>2000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c:ex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c:ext uri="{02D57815-91ED-43cb-92C2-25804820EDAC}">
                        <c15:formulaRef>
                          <c15:sqref>Sheet1!$B$2:$B$7</c15:sqref>
                        </c15:formulaRef>
                      </c:ext>
                    </c:extLst>
                    <c:numCache>
                      <c:formatCode>_(* #,##0_);_(* \(#,##0\);_(* "-"??_);_(@_)</c:formatCode>
                      <c:ptCount val="5"/>
                      <c:pt idx="0">
                        <c:v>6.669666E6</c:v>
                      </c:pt>
                      <c:pt idx="1">
                        <c:v>1.0933313E7</c:v>
                      </c:pt>
                      <c:pt idx="2">
                        <c:v>2.364255E6</c:v>
                      </c:pt>
                      <c:pt idx="3">
                        <c:v>554445.0</c:v>
                      </c:pt>
                      <c:pt idx="4">
                        <c:v>330141.0</c:v>
                      </c:pt>
                    </c:numCache>
                  </c:numRef>
                </c:val>
                <c:extLst/>
              </c15:ser>
            </c15:filteredPieSeries>
            <c15:filteredPie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Sheet1!$D$2:$D$7</c15:sqref>
                        </c15:formulaRef>
                      </c:ext>
                    </c:extLst>
                    <c:numCache>
                      <c:formatCode>_(* #,##0_);_(* \(#,##0\);_(* "-"??_);_(@_)</c:formatCode>
                      <c:ptCount val="5"/>
                      <c:pt idx="0">
                        <c:v>9.460921E6</c:v>
                      </c:pt>
                      <c:pt idx="1">
                        <c:v>1.1397345E7</c:v>
                      </c:pt>
                      <c:pt idx="2">
                        <c:v>2.886825E6</c:v>
                      </c:pt>
                      <c:pt idx="3">
                        <c:v>948426.0</c:v>
                      </c:pt>
                      <c:pt idx="4">
                        <c:v>452044.0</c:v>
                      </c:pt>
                    </c:numCache>
                  </c:numRef>
                </c:val>
                <c:extLst xmlns:c15="http://schemas.microsoft.com/office/drawing/2012/chart"/>
              </c15:ser>
            </c15:filteredPieSeries>
            <c15:filteredPie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Percent of Total 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Sheet1!$E$2:$E$7</c15:sqref>
                        </c15:formulaRef>
                      </c:ext>
                    </c:extLst>
                    <c:numCache>
                      <c:formatCode>0%</c:formatCode>
                      <c:ptCount val="5"/>
                      <c:pt idx="0">
                        <c:v>0.376246169254287</c:v>
                      </c:pt>
                      <c:pt idx="1">
                        <c:v>0.453254751405228</c:v>
                      </c:pt>
                      <c:pt idx="2">
                        <c:v>0.114804557353085</c:v>
                      </c:pt>
                      <c:pt idx="3">
                        <c:v>0.0377174325122434</c:v>
                      </c:pt>
                      <c:pt idx="4">
                        <c:v>0.0179770894751563</c:v>
                      </c:pt>
                    </c:numCache>
                  </c:numRef>
                </c:val>
                <c:extLst xmlns:c15="http://schemas.microsoft.com/office/drawing/2012/chart"/>
              </c15:ser>
            </c15:filteredPieSeries>
            <c15:filteredPie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Percent Change 2000-2010</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cat>
                  <c:strRef>
                    <c:extLst xmlns:c15="http://schemas.microsoft.com/office/drawing/2012/chart">
                      <c:ext xmlns:c15="http://schemas.microsoft.com/office/drawing/2012/chart" uri="{02D57815-91ED-43cb-92C2-25804820EDAC}">
                        <c15:formulaRef>
                          <c15:sqref>Sheet1!$A$2:$A$7</c15:sqref>
                        </c15:formulaRef>
                      </c:ext>
                    </c:extLst>
                    <c:strCache>
                      <c:ptCount val="5"/>
                      <c:pt idx="0">
                        <c:v>Hispanic or Latino</c:v>
                      </c:pt>
                      <c:pt idx="1">
                        <c:v>NH White</c:v>
                      </c:pt>
                      <c:pt idx="2">
                        <c:v>NH Black </c:v>
                      </c:pt>
                      <c:pt idx="3">
                        <c:v>NH Asian</c:v>
                      </c:pt>
                      <c:pt idx="4">
                        <c:v>NH Other</c:v>
                      </c:pt>
                    </c:strCache>
                  </c:strRef>
                </c:cat>
                <c:val>
                  <c:numRef>
                    <c:extLst xmlns:c15="http://schemas.microsoft.com/office/drawing/2012/chart">
                      <c:ext xmlns:c15="http://schemas.microsoft.com/office/drawing/2012/chart" uri="{02D57815-91ED-43cb-92C2-25804820EDAC}">
                        <c15:formulaRef>
                          <c15:sqref>Sheet1!$F$2:$F$7</c15:sqref>
                        </c15:formulaRef>
                      </c:ext>
                    </c:extLst>
                    <c:numCache>
                      <c:formatCode>0%</c:formatCode>
                      <c:ptCount val="5"/>
                      <c:pt idx="0">
                        <c:v>0.418499966864908</c:v>
                      </c:pt>
                      <c:pt idx="1">
                        <c:v>0.0424420301513366</c:v>
                      </c:pt>
                      <c:pt idx="2">
                        <c:v>0.221029457482378</c:v>
                      </c:pt>
                      <c:pt idx="3">
                        <c:v>0.710586261937613</c:v>
                      </c:pt>
                      <c:pt idx="4">
                        <c:v>0.369245261872957</c:v>
                      </c:pt>
                    </c:numCache>
                  </c:numRef>
                </c:val>
                <c:extLst xmlns:c15="http://schemas.microsoft.com/office/drawing/2012/chart"/>
              </c15:ser>
            </c15:filteredPieSeries>
          </c:ext>
        </c:extLst>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
          <c:y val="0.0364432939465038"/>
          <c:w val="0.86169169825994"/>
          <c:h val="0.652432421564206"/>
        </c:manualLayout>
      </c:layout>
      <c:barChart>
        <c:barDir val="col"/>
        <c:grouping val="clustered"/>
        <c:varyColors val="0"/>
        <c:ser>
          <c:idx val="0"/>
          <c:order val="0"/>
          <c:tx>
            <c:strRef>
              <c:f>Sheet1!$B$1</c:f>
              <c:strCache>
                <c:ptCount val="1"/>
                <c:pt idx="0">
                  <c:v>White (non-Hispanic) </c:v>
                </c:pt>
              </c:strCache>
            </c:strRef>
          </c:tx>
          <c:spPr>
            <a:solidFill>
              <a:schemeClr val="accent2"/>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General</c:formatCode>
                <c:ptCount val="103"/>
                <c:pt idx="0">
                  <c:v>118888.0</c:v>
                </c:pt>
                <c:pt idx="1">
                  <c:v>120211.0</c:v>
                </c:pt>
                <c:pt idx="2">
                  <c:v>122905.0</c:v>
                </c:pt>
                <c:pt idx="3">
                  <c:v>124127.0</c:v>
                </c:pt>
                <c:pt idx="4">
                  <c:v>124347.0</c:v>
                </c:pt>
                <c:pt idx="5">
                  <c:v>125551.0</c:v>
                </c:pt>
                <c:pt idx="6">
                  <c:v>127061.0</c:v>
                </c:pt>
                <c:pt idx="7">
                  <c:v>127822.0</c:v>
                </c:pt>
                <c:pt idx="8">
                  <c:v>128080.0</c:v>
                </c:pt>
                <c:pt idx="9">
                  <c:v>131492.0</c:v>
                </c:pt>
                <c:pt idx="10">
                  <c:v>132888.0</c:v>
                </c:pt>
                <c:pt idx="11">
                  <c:v>131988.0</c:v>
                </c:pt>
                <c:pt idx="12">
                  <c:v>131368.0</c:v>
                </c:pt>
                <c:pt idx="13">
                  <c:v>133105.0</c:v>
                </c:pt>
                <c:pt idx="14">
                  <c:v>133412.0</c:v>
                </c:pt>
                <c:pt idx="15">
                  <c:v>134187.0</c:v>
                </c:pt>
                <c:pt idx="16">
                  <c:v>136676.0</c:v>
                </c:pt>
                <c:pt idx="17">
                  <c:v>138553.0</c:v>
                </c:pt>
                <c:pt idx="18">
                  <c:v>140517.0</c:v>
                </c:pt>
                <c:pt idx="19">
                  <c:v>141283.0</c:v>
                </c:pt>
                <c:pt idx="20">
                  <c:v>140814.0</c:v>
                </c:pt>
                <c:pt idx="21">
                  <c:v>139215.0</c:v>
                </c:pt>
                <c:pt idx="22">
                  <c:v>140396.0</c:v>
                </c:pt>
                <c:pt idx="23">
                  <c:v>144111.0</c:v>
                </c:pt>
                <c:pt idx="24">
                  <c:v>148137.0</c:v>
                </c:pt>
                <c:pt idx="25">
                  <c:v>150642.0</c:v>
                </c:pt>
                <c:pt idx="26">
                  <c:v>146805.0</c:v>
                </c:pt>
                <c:pt idx="27">
                  <c:v>150703.0</c:v>
                </c:pt>
                <c:pt idx="28">
                  <c:v>149192.0</c:v>
                </c:pt>
                <c:pt idx="29">
                  <c:v>149781.0</c:v>
                </c:pt>
                <c:pt idx="30">
                  <c:v>148953.0</c:v>
                </c:pt>
                <c:pt idx="31">
                  <c:v>139257.0</c:v>
                </c:pt>
                <c:pt idx="32">
                  <c:v>138974.0</c:v>
                </c:pt>
                <c:pt idx="33">
                  <c:v>135618.0</c:v>
                </c:pt>
                <c:pt idx="34">
                  <c:v>134268.0</c:v>
                </c:pt>
                <c:pt idx="35">
                  <c:v>138340.0</c:v>
                </c:pt>
                <c:pt idx="36">
                  <c:v>134348.0</c:v>
                </c:pt>
                <c:pt idx="37">
                  <c:v>139689.0</c:v>
                </c:pt>
                <c:pt idx="38">
                  <c:v>151122.0</c:v>
                </c:pt>
                <c:pt idx="39">
                  <c:v>163370.0</c:v>
                </c:pt>
                <c:pt idx="40">
                  <c:v>161793.0</c:v>
                </c:pt>
                <c:pt idx="41">
                  <c:v>152302.0</c:v>
                </c:pt>
                <c:pt idx="42">
                  <c:v>147826.0</c:v>
                </c:pt>
                <c:pt idx="43">
                  <c:v>148987.0</c:v>
                </c:pt>
                <c:pt idx="44">
                  <c:v>152269.0</c:v>
                </c:pt>
                <c:pt idx="45">
                  <c:v>168090.0</c:v>
                </c:pt>
                <c:pt idx="46">
                  <c:v>175089.0</c:v>
                </c:pt>
                <c:pt idx="47">
                  <c:v>180229.0</c:v>
                </c:pt>
                <c:pt idx="48">
                  <c:v>182656.0</c:v>
                </c:pt>
                <c:pt idx="49">
                  <c:v>186835.0</c:v>
                </c:pt>
                <c:pt idx="50">
                  <c:v>190419.0</c:v>
                </c:pt>
                <c:pt idx="51">
                  <c:v>184391.0</c:v>
                </c:pt>
                <c:pt idx="52">
                  <c:v>188003.0</c:v>
                </c:pt>
                <c:pt idx="53">
                  <c:v>183375.0</c:v>
                </c:pt>
                <c:pt idx="54">
                  <c:v>179392.0</c:v>
                </c:pt>
                <c:pt idx="55">
                  <c:v>179832.0</c:v>
                </c:pt>
                <c:pt idx="56">
                  <c:v>172073.0</c:v>
                </c:pt>
                <c:pt idx="57">
                  <c:v>168757.0</c:v>
                </c:pt>
                <c:pt idx="58">
                  <c:v>162035.0</c:v>
                </c:pt>
                <c:pt idx="59">
                  <c:v>152870.0</c:v>
                </c:pt>
                <c:pt idx="60">
                  <c:v>153745.0</c:v>
                </c:pt>
                <c:pt idx="61">
                  <c:v>149888.0</c:v>
                </c:pt>
                <c:pt idx="62">
                  <c:v>156636.0</c:v>
                </c:pt>
                <c:pt idx="63">
                  <c:v>156443.0</c:v>
                </c:pt>
                <c:pt idx="64">
                  <c:v>115149.0</c:v>
                </c:pt>
                <c:pt idx="65">
                  <c:v>119733.0</c:v>
                </c:pt>
                <c:pt idx="66">
                  <c:v>120421.0</c:v>
                </c:pt>
                <c:pt idx="67">
                  <c:v>115972.0</c:v>
                </c:pt>
                <c:pt idx="68">
                  <c:v>103429.0</c:v>
                </c:pt>
                <c:pt idx="69">
                  <c:v>96608.0</c:v>
                </c:pt>
                <c:pt idx="70">
                  <c:v>89567.0</c:v>
                </c:pt>
                <c:pt idx="71">
                  <c:v>85998.0</c:v>
                </c:pt>
                <c:pt idx="72">
                  <c:v>82180.0</c:v>
                </c:pt>
                <c:pt idx="73">
                  <c:v>76158.0</c:v>
                </c:pt>
                <c:pt idx="74">
                  <c:v>74802.0</c:v>
                </c:pt>
                <c:pt idx="75">
                  <c:v>72907.0</c:v>
                </c:pt>
                <c:pt idx="76">
                  <c:v>66067.0</c:v>
                </c:pt>
                <c:pt idx="77">
                  <c:v>64277.0</c:v>
                </c:pt>
                <c:pt idx="78">
                  <c:v>61765.0</c:v>
                </c:pt>
                <c:pt idx="79">
                  <c:v>60050.0</c:v>
                </c:pt>
                <c:pt idx="80">
                  <c:v>57112.0</c:v>
                </c:pt>
                <c:pt idx="81">
                  <c:v>52163.0</c:v>
                </c:pt>
                <c:pt idx="82">
                  <c:v>48157.0</c:v>
                </c:pt>
                <c:pt idx="83">
                  <c:v>45236.0</c:v>
                </c:pt>
                <c:pt idx="84">
                  <c:v>41791.0</c:v>
                </c:pt>
                <c:pt idx="85">
                  <c:v>38518.0</c:v>
                </c:pt>
                <c:pt idx="86">
                  <c:v>34023.0</c:v>
                </c:pt>
                <c:pt idx="87">
                  <c:v>29630.0</c:v>
                </c:pt>
                <c:pt idx="88">
                  <c:v>26890.0</c:v>
                </c:pt>
                <c:pt idx="89">
                  <c:v>22219.0</c:v>
                </c:pt>
                <c:pt idx="90">
                  <c:v>17795.0</c:v>
                </c:pt>
                <c:pt idx="91">
                  <c:v>13747.0</c:v>
                </c:pt>
                <c:pt idx="92">
                  <c:v>11182.0</c:v>
                </c:pt>
                <c:pt idx="93">
                  <c:v>8682.0</c:v>
                </c:pt>
                <c:pt idx="94">
                  <c:v>6595.0</c:v>
                </c:pt>
                <c:pt idx="95">
                  <c:v>5105.0</c:v>
                </c:pt>
                <c:pt idx="96">
                  <c:v>3764.0</c:v>
                </c:pt>
                <c:pt idx="97">
                  <c:v>2646.0</c:v>
                </c:pt>
                <c:pt idx="98">
                  <c:v>1734.0</c:v>
                </c:pt>
                <c:pt idx="99">
                  <c:v>1249.0</c:v>
                </c:pt>
                <c:pt idx="100">
                  <c:v>1781.0</c:v>
                </c:pt>
                <c:pt idx="101">
                  <c:v>100.0</c:v>
                </c:pt>
                <c:pt idx="102">
                  <c:v>12.0</c:v>
                </c:pt>
              </c:numCache>
            </c:numRef>
          </c:val>
        </c:ser>
        <c:ser>
          <c:idx val="1"/>
          <c:order val="1"/>
          <c:tx>
            <c:strRef>
              <c:f>Sheet1!$C$1</c:f>
              <c:strCache>
                <c:ptCount val="1"/>
                <c:pt idx="0">
                  <c:v>Hispanic</c:v>
                </c:pt>
              </c:strCache>
            </c:strRef>
          </c:tx>
          <c:spPr>
            <a:solidFill>
              <a:srgbClr val="0000FF"/>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General</c:formatCode>
                <c:ptCount val="103"/>
                <c:pt idx="0">
                  <c:v>194215.0</c:v>
                </c:pt>
                <c:pt idx="1">
                  <c:v>193805.0</c:v>
                </c:pt>
                <c:pt idx="2">
                  <c:v>197746.0</c:v>
                </c:pt>
                <c:pt idx="3">
                  <c:v>197114.0</c:v>
                </c:pt>
                <c:pt idx="4">
                  <c:v>193791.0</c:v>
                </c:pt>
                <c:pt idx="5">
                  <c:v>193356.0</c:v>
                </c:pt>
                <c:pt idx="6">
                  <c:v>190348.0</c:v>
                </c:pt>
                <c:pt idx="7">
                  <c:v>188121.0</c:v>
                </c:pt>
                <c:pt idx="8">
                  <c:v>186922.0</c:v>
                </c:pt>
                <c:pt idx="9">
                  <c:v>188375.0</c:v>
                </c:pt>
                <c:pt idx="10">
                  <c:v>185587.0</c:v>
                </c:pt>
                <c:pt idx="11">
                  <c:v>178941.0</c:v>
                </c:pt>
                <c:pt idx="12">
                  <c:v>175314.0</c:v>
                </c:pt>
                <c:pt idx="13">
                  <c:v>172295.0</c:v>
                </c:pt>
                <c:pt idx="14">
                  <c:v>171245.0</c:v>
                </c:pt>
                <c:pt idx="15">
                  <c:v>169963.0</c:v>
                </c:pt>
                <c:pt idx="16">
                  <c:v>170199.0</c:v>
                </c:pt>
                <c:pt idx="17">
                  <c:v>170440.0</c:v>
                </c:pt>
                <c:pt idx="18">
                  <c:v>169848.0</c:v>
                </c:pt>
                <c:pt idx="19">
                  <c:v>165243.0</c:v>
                </c:pt>
                <c:pt idx="20">
                  <c:v>160475.0</c:v>
                </c:pt>
                <c:pt idx="21">
                  <c:v>154073.0</c:v>
                </c:pt>
                <c:pt idx="22">
                  <c:v>154045.0</c:v>
                </c:pt>
                <c:pt idx="23">
                  <c:v>154085.0</c:v>
                </c:pt>
                <c:pt idx="24">
                  <c:v>154599.0</c:v>
                </c:pt>
                <c:pt idx="25">
                  <c:v>154438.0</c:v>
                </c:pt>
                <c:pt idx="26">
                  <c:v>151923.0</c:v>
                </c:pt>
                <c:pt idx="27">
                  <c:v>156567.0</c:v>
                </c:pt>
                <c:pt idx="28">
                  <c:v>155081.0</c:v>
                </c:pt>
                <c:pt idx="29">
                  <c:v>155992.0</c:v>
                </c:pt>
                <c:pt idx="30">
                  <c:v>156464.0</c:v>
                </c:pt>
                <c:pt idx="31">
                  <c:v>144392.0</c:v>
                </c:pt>
                <c:pt idx="32">
                  <c:v>146904.0</c:v>
                </c:pt>
                <c:pt idx="33">
                  <c:v>146019.0</c:v>
                </c:pt>
                <c:pt idx="34">
                  <c:v>146704.0</c:v>
                </c:pt>
                <c:pt idx="35">
                  <c:v>147599.0</c:v>
                </c:pt>
                <c:pt idx="36">
                  <c:v>141230.0</c:v>
                </c:pt>
                <c:pt idx="37">
                  <c:v>141529.0</c:v>
                </c:pt>
                <c:pt idx="38">
                  <c:v>139892.0</c:v>
                </c:pt>
                <c:pt idx="39">
                  <c:v>136984.0</c:v>
                </c:pt>
                <c:pt idx="40">
                  <c:v>135979.0</c:v>
                </c:pt>
                <c:pt idx="41">
                  <c:v>125527.0</c:v>
                </c:pt>
                <c:pt idx="42">
                  <c:v>123218.0</c:v>
                </c:pt>
                <c:pt idx="43">
                  <c:v>119104.0</c:v>
                </c:pt>
                <c:pt idx="44">
                  <c:v>118889.0</c:v>
                </c:pt>
                <c:pt idx="45">
                  <c:v>119897.0</c:v>
                </c:pt>
                <c:pt idx="46">
                  <c:v>113986.0</c:v>
                </c:pt>
                <c:pt idx="47">
                  <c:v>111969.0</c:v>
                </c:pt>
                <c:pt idx="48">
                  <c:v>106989.0</c:v>
                </c:pt>
                <c:pt idx="49">
                  <c:v>105191.0</c:v>
                </c:pt>
                <c:pt idx="50">
                  <c:v>103613.0</c:v>
                </c:pt>
                <c:pt idx="51">
                  <c:v>94716.0</c:v>
                </c:pt>
                <c:pt idx="52">
                  <c:v>92888.0</c:v>
                </c:pt>
                <c:pt idx="53">
                  <c:v>88489.0</c:v>
                </c:pt>
                <c:pt idx="54">
                  <c:v>85250.0</c:v>
                </c:pt>
                <c:pt idx="55">
                  <c:v>81345.0</c:v>
                </c:pt>
                <c:pt idx="56">
                  <c:v>74954.0</c:v>
                </c:pt>
                <c:pt idx="57">
                  <c:v>71352.0</c:v>
                </c:pt>
                <c:pt idx="58">
                  <c:v>65668.0</c:v>
                </c:pt>
                <c:pt idx="59">
                  <c:v>64721.0</c:v>
                </c:pt>
                <c:pt idx="60">
                  <c:v>61961.0</c:v>
                </c:pt>
                <c:pt idx="61">
                  <c:v>57571.0</c:v>
                </c:pt>
                <c:pt idx="62">
                  <c:v>55391.0</c:v>
                </c:pt>
                <c:pt idx="63">
                  <c:v>51929.0</c:v>
                </c:pt>
                <c:pt idx="64">
                  <c:v>45540.0</c:v>
                </c:pt>
                <c:pt idx="65">
                  <c:v>43511.0</c:v>
                </c:pt>
                <c:pt idx="66">
                  <c:v>39640.0</c:v>
                </c:pt>
                <c:pt idx="67">
                  <c:v>36669.0</c:v>
                </c:pt>
                <c:pt idx="68">
                  <c:v>33088.0</c:v>
                </c:pt>
                <c:pt idx="69">
                  <c:v>31490.0</c:v>
                </c:pt>
                <c:pt idx="70">
                  <c:v>29911.0</c:v>
                </c:pt>
                <c:pt idx="71">
                  <c:v>27454.0</c:v>
                </c:pt>
                <c:pt idx="72">
                  <c:v>26773.0</c:v>
                </c:pt>
                <c:pt idx="73">
                  <c:v>24936.0</c:v>
                </c:pt>
                <c:pt idx="74">
                  <c:v>24103.0</c:v>
                </c:pt>
                <c:pt idx="75">
                  <c:v>23076.0</c:v>
                </c:pt>
                <c:pt idx="76">
                  <c:v>20431.0</c:v>
                </c:pt>
                <c:pt idx="77">
                  <c:v>18663.0</c:v>
                </c:pt>
                <c:pt idx="78">
                  <c:v>18300.0</c:v>
                </c:pt>
                <c:pt idx="79">
                  <c:v>17213.0</c:v>
                </c:pt>
                <c:pt idx="80">
                  <c:v>16671.0</c:v>
                </c:pt>
                <c:pt idx="81">
                  <c:v>14433.0</c:v>
                </c:pt>
                <c:pt idx="82">
                  <c:v>13452.0</c:v>
                </c:pt>
                <c:pt idx="83">
                  <c:v>12136.0</c:v>
                </c:pt>
                <c:pt idx="84">
                  <c:v>10785.0</c:v>
                </c:pt>
                <c:pt idx="85">
                  <c:v>9714.0</c:v>
                </c:pt>
                <c:pt idx="86">
                  <c:v>8108.0</c:v>
                </c:pt>
                <c:pt idx="87">
                  <c:v>6994.0</c:v>
                </c:pt>
                <c:pt idx="88">
                  <c:v>5940.0</c:v>
                </c:pt>
                <c:pt idx="89">
                  <c:v>4612.0</c:v>
                </c:pt>
                <c:pt idx="90">
                  <c:v>3860.0</c:v>
                </c:pt>
                <c:pt idx="91">
                  <c:v>2512.0</c:v>
                </c:pt>
                <c:pt idx="92">
                  <c:v>2059.0</c:v>
                </c:pt>
                <c:pt idx="93">
                  <c:v>1547.0</c:v>
                </c:pt>
                <c:pt idx="94">
                  <c:v>1298.0</c:v>
                </c:pt>
                <c:pt idx="95">
                  <c:v>1010.0</c:v>
                </c:pt>
                <c:pt idx="96">
                  <c:v>792.0</c:v>
                </c:pt>
                <c:pt idx="97">
                  <c:v>537.0</c:v>
                </c:pt>
                <c:pt idx="98">
                  <c:v>393.0</c:v>
                </c:pt>
                <c:pt idx="99">
                  <c:v>302.0</c:v>
                </c:pt>
                <c:pt idx="100">
                  <c:v>461.0</c:v>
                </c:pt>
                <c:pt idx="101">
                  <c:v>34.0</c:v>
                </c:pt>
                <c:pt idx="102">
                  <c:v>13.0</c:v>
                </c:pt>
              </c:numCache>
            </c:numRef>
          </c:val>
        </c:ser>
        <c:dLbls>
          <c:showLegendKey val="0"/>
          <c:showVal val="0"/>
          <c:showCatName val="0"/>
          <c:showSerName val="0"/>
          <c:showPercent val="0"/>
          <c:showBubbleSize val="0"/>
        </c:dLbls>
        <c:gapWidth val="0"/>
        <c:axId val="882220880"/>
        <c:axId val="876345856"/>
      </c:barChart>
      <c:catAx>
        <c:axId val="882220880"/>
        <c:scaling>
          <c:orientation val="minMax"/>
        </c:scaling>
        <c:delete val="0"/>
        <c:axPos val="b"/>
        <c:title>
          <c:tx>
            <c:rich>
              <a:bodyPr/>
              <a:lstStyle/>
              <a:p>
                <a:pPr>
                  <a:defRPr/>
                </a:pPr>
                <a:r>
                  <a:rPr lang="en-US"/>
                  <a:t>Age</a:t>
                </a:r>
              </a:p>
            </c:rich>
          </c:tx>
          <c:overlay val="0"/>
        </c:title>
        <c:numFmt formatCode="General" sourceLinked="0"/>
        <c:majorTickMark val="out"/>
        <c:minorTickMark val="none"/>
        <c:tickLblPos val="nextTo"/>
        <c:crossAx val="876345856"/>
        <c:crosses val="autoZero"/>
        <c:auto val="1"/>
        <c:lblAlgn val="ctr"/>
        <c:lblOffset val="100"/>
        <c:noMultiLvlLbl val="0"/>
      </c:catAx>
      <c:valAx>
        <c:axId val="876345856"/>
        <c:scaling>
          <c:orientation val="minMax"/>
        </c:scaling>
        <c:delete val="0"/>
        <c:axPos val="l"/>
        <c:majorGridlines/>
        <c:title>
          <c:tx>
            <c:rich>
              <a:bodyPr rot="-5400000" vert="horz"/>
              <a:lstStyle/>
              <a:p>
                <a:pPr>
                  <a:defRPr/>
                </a:pPr>
                <a:r>
                  <a:rPr lang="en-US"/>
                  <a:t>Population</a:t>
                </a:r>
              </a:p>
            </c:rich>
          </c:tx>
          <c:layout>
            <c:manualLayout>
              <c:xMode val="edge"/>
              <c:yMode val="edge"/>
              <c:x val="0.0087719298245614"/>
              <c:y val="0.248712313845644"/>
            </c:manualLayout>
          </c:layout>
          <c:overlay val="0"/>
        </c:title>
        <c:numFmt formatCode="General" sourceLinked="1"/>
        <c:majorTickMark val="out"/>
        <c:minorTickMark val="none"/>
        <c:tickLblPos val="nextTo"/>
        <c:txPr>
          <a:bodyPr/>
          <a:lstStyle/>
          <a:p>
            <a:pPr>
              <a:defRPr sz="1400"/>
            </a:pPr>
            <a:endParaRPr lang="en-US"/>
          </a:p>
        </c:txPr>
        <c:crossAx val="882220880"/>
        <c:crosses val="autoZero"/>
        <c:crossBetween val="between"/>
      </c:valAx>
    </c:plotArea>
    <c:legend>
      <c:legendPos val="r"/>
      <c:layout>
        <c:manualLayout>
          <c:xMode val="edge"/>
          <c:yMode val="edge"/>
          <c:x val="0.693406240886556"/>
          <c:y val="0.166768928513114"/>
          <c:w val="0.261282196716936"/>
          <c:h val="0.141472795491538"/>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-61193.0</c:v>
                </c:pt>
                <c:pt idx="1">
                  <c:v>-61473.0</c:v>
                </c:pt>
                <c:pt idx="2">
                  <c:v>-63020.0</c:v>
                </c:pt>
                <c:pt idx="3">
                  <c:v>-63696.0</c:v>
                </c:pt>
                <c:pt idx="4">
                  <c:v>-64076.0</c:v>
                </c:pt>
                <c:pt idx="5">
                  <c:v>-64311.0</c:v>
                </c:pt>
                <c:pt idx="6">
                  <c:v>-65125.0</c:v>
                </c:pt>
                <c:pt idx="7">
                  <c:v>-65504.0</c:v>
                </c:pt>
                <c:pt idx="8">
                  <c:v>-65740.0</c:v>
                </c:pt>
                <c:pt idx="9">
                  <c:v>-67576.0</c:v>
                </c:pt>
                <c:pt idx="10">
                  <c:v>-68359.0</c:v>
                </c:pt>
                <c:pt idx="11">
                  <c:v>-67761.0</c:v>
                </c:pt>
                <c:pt idx="12">
                  <c:v>-67791.0</c:v>
                </c:pt>
                <c:pt idx="13">
                  <c:v>-68280.0</c:v>
                </c:pt>
                <c:pt idx="14">
                  <c:v>-68483.0</c:v>
                </c:pt>
                <c:pt idx="15">
                  <c:v>-68926.0</c:v>
                </c:pt>
                <c:pt idx="16">
                  <c:v>-70222.0</c:v>
                </c:pt>
                <c:pt idx="17">
                  <c:v>-71489.0</c:v>
                </c:pt>
                <c:pt idx="18">
                  <c:v>-72635.0</c:v>
                </c:pt>
                <c:pt idx="19">
                  <c:v>-72595.0</c:v>
                </c:pt>
                <c:pt idx="20">
                  <c:v>-71950.0</c:v>
                </c:pt>
                <c:pt idx="21">
                  <c:v>-70793.0</c:v>
                </c:pt>
                <c:pt idx="22">
                  <c:v>-71228.0</c:v>
                </c:pt>
                <c:pt idx="23">
                  <c:v>-72740.0</c:v>
                </c:pt>
                <c:pt idx="24">
                  <c:v>-74533.0</c:v>
                </c:pt>
                <c:pt idx="25">
                  <c:v>-76168.0</c:v>
                </c:pt>
                <c:pt idx="26">
                  <c:v>-74070.0</c:v>
                </c:pt>
                <c:pt idx="27">
                  <c:v>-76114.0</c:v>
                </c:pt>
                <c:pt idx="28">
                  <c:v>-74944.0</c:v>
                </c:pt>
                <c:pt idx="29">
                  <c:v>-75706.0</c:v>
                </c:pt>
                <c:pt idx="30">
                  <c:v>-75317.0</c:v>
                </c:pt>
                <c:pt idx="31">
                  <c:v>-70462.0</c:v>
                </c:pt>
                <c:pt idx="32">
                  <c:v>-69718.0</c:v>
                </c:pt>
                <c:pt idx="33">
                  <c:v>-68309.0</c:v>
                </c:pt>
                <c:pt idx="34">
                  <c:v>-67804.0</c:v>
                </c:pt>
                <c:pt idx="35">
                  <c:v>-69655.0</c:v>
                </c:pt>
                <c:pt idx="36">
                  <c:v>-67313.0</c:v>
                </c:pt>
                <c:pt idx="37">
                  <c:v>-70509.0</c:v>
                </c:pt>
                <c:pt idx="38">
                  <c:v>-76100.0</c:v>
                </c:pt>
                <c:pt idx="39">
                  <c:v>-82221.0</c:v>
                </c:pt>
                <c:pt idx="40">
                  <c:v>-81496.0</c:v>
                </c:pt>
                <c:pt idx="41">
                  <c:v>-76623.0</c:v>
                </c:pt>
                <c:pt idx="42">
                  <c:v>-74797.0</c:v>
                </c:pt>
                <c:pt idx="43">
                  <c:v>-75155.0</c:v>
                </c:pt>
                <c:pt idx="44">
                  <c:v>-76180.0</c:v>
                </c:pt>
                <c:pt idx="45">
                  <c:v>-84045.0</c:v>
                </c:pt>
                <c:pt idx="46">
                  <c:v>-87357.0</c:v>
                </c:pt>
                <c:pt idx="47">
                  <c:v>-89750.0</c:v>
                </c:pt>
                <c:pt idx="48">
                  <c:v>-90920.0</c:v>
                </c:pt>
                <c:pt idx="49">
                  <c:v>-93028.0</c:v>
                </c:pt>
                <c:pt idx="50">
                  <c:v>-95212.0</c:v>
                </c:pt>
                <c:pt idx="51">
                  <c:v>-91987.0</c:v>
                </c:pt>
                <c:pt idx="52">
                  <c:v>-93704.0</c:v>
                </c:pt>
                <c:pt idx="53">
                  <c:v>-90943.0</c:v>
                </c:pt>
                <c:pt idx="54">
                  <c:v>-88684.0</c:v>
                </c:pt>
                <c:pt idx="55">
                  <c:v>-89059.0</c:v>
                </c:pt>
                <c:pt idx="56">
                  <c:v>-84351.0</c:v>
                </c:pt>
                <c:pt idx="57">
                  <c:v>-83150.0</c:v>
                </c:pt>
                <c:pt idx="58">
                  <c:v>-79532.0</c:v>
                </c:pt>
                <c:pt idx="59">
                  <c:v>-74826.0</c:v>
                </c:pt>
                <c:pt idx="60">
                  <c:v>-75332.0</c:v>
                </c:pt>
                <c:pt idx="61">
                  <c:v>-73191.0</c:v>
                </c:pt>
                <c:pt idx="62">
                  <c:v>-76728.0</c:v>
                </c:pt>
                <c:pt idx="63">
                  <c:v>-76741.0</c:v>
                </c:pt>
                <c:pt idx="64">
                  <c:v>-56444.0</c:v>
                </c:pt>
                <c:pt idx="65">
                  <c:v>-57901.0</c:v>
                </c:pt>
                <c:pt idx="66">
                  <c:v>-58274.0</c:v>
                </c:pt>
                <c:pt idx="67">
                  <c:v>-56072.0</c:v>
                </c:pt>
                <c:pt idx="68">
                  <c:v>-49939.0</c:v>
                </c:pt>
                <c:pt idx="69">
                  <c:v>-45987.0</c:v>
                </c:pt>
                <c:pt idx="70">
                  <c:v>-42478.0</c:v>
                </c:pt>
                <c:pt idx="71">
                  <c:v>-40692.0</c:v>
                </c:pt>
                <c:pt idx="72">
                  <c:v>-38496.0</c:v>
                </c:pt>
                <c:pt idx="73">
                  <c:v>-35540.0</c:v>
                </c:pt>
                <c:pt idx="74">
                  <c:v>-34477.0</c:v>
                </c:pt>
                <c:pt idx="75">
                  <c:v>-33247.0</c:v>
                </c:pt>
                <c:pt idx="76">
                  <c:v>-29843.0</c:v>
                </c:pt>
                <c:pt idx="77">
                  <c:v>-28684.0</c:v>
                </c:pt>
                <c:pt idx="78">
                  <c:v>-27416.0</c:v>
                </c:pt>
                <c:pt idx="79">
                  <c:v>-26223.0</c:v>
                </c:pt>
                <c:pt idx="80">
                  <c:v>-24310.0</c:v>
                </c:pt>
                <c:pt idx="81">
                  <c:v>-21884.0</c:v>
                </c:pt>
                <c:pt idx="82">
                  <c:v>-19620.0</c:v>
                </c:pt>
                <c:pt idx="83">
                  <c:v>-17972.0</c:v>
                </c:pt>
                <c:pt idx="84">
                  <c:v>-16073.0</c:v>
                </c:pt>
                <c:pt idx="85">
                  <c:v>-14380.0</c:v>
                </c:pt>
                <c:pt idx="86">
                  <c:v>-12336.0</c:v>
                </c:pt>
                <c:pt idx="87">
                  <c:v>-10612.0</c:v>
                </c:pt>
                <c:pt idx="88">
                  <c:v>-9224.0</c:v>
                </c:pt>
                <c:pt idx="89">
                  <c:v>-7361.0</c:v>
                </c:pt>
                <c:pt idx="90">
                  <c:v>-5733.0</c:v>
                </c:pt>
                <c:pt idx="91">
                  <c:v>-4145.0</c:v>
                </c:pt>
                <c:pt idx="92">
                  <c:v>-3178.0</c:v>
                </c:pt>
                <c:pt idx="93">
                  <c:v>-2332.0</c:v>
                </c:pt>
                <c:pt idx="94">
                  <c:v>-1681.0</c:v>
                </c:pt>
                <c:pt idx="95">
                  <c:v>-1152.0</c:v>
                </c:pt>
                <c:pt idx="96">
                  <c:v>-815.0</c:v>
                </c:pt>
                <c:pt idx="97">
                  <c:v>-544.0</c:v>
                </c:pt>
                <c:pt idx="98">
                  <c:v>-346.0</c:v>
                </c:pt>
                <c:pt idx="99">
                  <c:v>-224.0</c:v>
                </c:pt>
                <c:pt idx="100">
                  <c:v>-293.0</c:v>
                </c:pt>
                <c:pt idx="101">
                  <c:v>-13.0</c:v>
                </c:pt>
                <c:pt idx="102">
                  <c:v>-5.0</c:v>
                </c:pt>
              </c:numCache>
            </c:numRef>
          </c:val>
        </c:ser>
        <c:ser>
          <c:idx val="1"/>
          <c:order val="1"/>
          <c:tx>
            <c:strRef>
              <c:f>Sheet1!$C$1</c:f>
              <c:strCache>
                <c:ptCount val="1"/>
                <c:pt idx="0">
                  <c:v>Female White, Non-Hispanic</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57695.0</c:v>
                </c:pt>
                <c:pt idx="1">
                  <c:v>58738.0</c:v>
                </c:pt>
                <c:pt idx="2">
                  <c:v>59885.0</c:v>
                </c:pt>
                <c:pt idx="3">
                  <c:v>60431.0</c:v>
                </c:pt>
                <c:pt idx="4">
                  <c:v>60271.0</c:v>
                </c:pt>
                <c:pt idx="5">
                  <c:v>61240.0</c:v>
                </c:pt>
                <c:pt idx="6">
                  <c:v>61936.0</c:v>
                </c:pt>
                <c:pt idx="7">
                  <c:v>62318.0</c:v>
                </c:pt>
                <c:pt idx="8">
                  <c:v>62340.0</c:v>
                </c:pt>
                <c:pt idx="9">
                  <c:v>63916.0</c:v>
                </c:pt>
                <c:pt idx="10">
                  <c:v>64529.0</c:v>
                </c:pt>
                <c:pt idx="11">
                  <c:v>64227.0</c:v>
                </c:pt>
                <c:pt idx="12">
                  <c:v>63577.0</c:v>
                </c:pt>
                <c:pt idx="13">
                  <c:v>64825.0</c:v>
                </c:pt>
                <c:pt idx="14">
                  <c:v>64929.0</c:v>
                </c:pt>
                <c:pt idx="15">
                  <c:v>65261.0</c:v>
                </c:pt>
                <c:pt idx="16">
                  <c:v>66454.0</c:v>
                </c:pt>
                <c:pt idx="17">
                  <c:v>67064.0</c:v>
                </c:pt>
                <c:pt idx="18">
                  <c:v>67882.0</c:v>
                </c:pt>
                <c:pt idx="19">
                  <c:v>68688.0</c:v>
                </c:pt>
                <c:pt idx="20">
                  <c:v>68864.0</c:v>
                </c:pt>
                <c:pt idx="21">
                  <c:v>68422.0</c:v>
                </c:pt>
                <c:pt idx="22">
                  <c:v>69168.0</c:v>
                </c:pt>
                <c:pt idx="23">
                  <c:v>71371.0</c:v>
                </c:pt>
                <c:pt idx="24">
                  <c:v>73604.0</c:v>
                </c:pt>
                <c:pt idx="25">
                  <c:v>74474.0</c:v>
                </c:pt>
                <c:pt idx="26">
                  <c:v>72735.0</c:v>
                </c:pt>
                <c:pt idx="27">
                  <c:v>74589.0</c:v>
                </c:pt>
                <c:pt idx="28">
                  <c:v>74248.0</c:v>
                </c:pt>
                <c:pt idx="29">
                  <c:v>74075.0</c:v>
                </c:pt>
                <c:pt idx="30">
                  <c:v>73636.0</c:v>
                </c:pt>
                <c:pt idx="31">
                  <c:v>68795.0</c:v>
                </c:pt>
                <c:pt idx="32">
                  <c:v>69256.0</c:v>
                </c:pt>
                <c:pt idx="33">
                  <c:v>67309.0</c:v>
                </c:pt>
                <c:pt idx="34">
                  <c:v>66464.0</c:v>
                </c:pt>
                <c:pt idx="35">
                  <c:v>68685.0</c:v>
                </c:pt>
                <c:pt idx="36">
                  <c:v>67035.0</c:v>
                </c:pt>
                <c:pt idx="37">
                  <c:v>69180.0</c:v>
                </c:pt>
                <c:pt idx="38">
                  <c:v>75022.0</c:v>
                </c:pt>
                <c:pt idx="39">
                  <c:v>81149.0</c:v>
                </c:pt>
                <c:pt idx="40">
                  <c:v>80297.0</c:v>
                </c:pt>
                <c:pt idx="41">
                  <c:v>75679.0</c:v>
                </c:pt>
                <c:pt idx="42">
                  <c:v>73029.0</c:v>
                </c:pt>
                <c:pt idx="43">
                  <c:v>73832.0</c:v>
                </c:pt>
                <c:pt idx="44">
                  <c:v>76089.0</c:v>
                </c:pt>
                <c:pt idx="45">
                  <c:v>84045.0</c:v>
                </c:pt>
                <c:pt idx="46">
                  <c:v>87732.0</c:v>
                </c:pt>
                <c:pt idx="47">
                  <c:v>90479.0</c:v>
                </c:pt>
                <c:pt idx="48">
                  <c:v>91736.0</c:v>
                </c:pt>
                <c:pt idx="49">
                  <c:v>93807.0</c:v>
                </c:pt>
                <c:pt idx="50">
                  <c:v>95207.0</c:v>
                </c:pt>
                <c:pt idx="51">
                  <c:v>92404.0</c:v>
                </c:pt>
                <c:pt idx="52">
                  <c:v>94299.0</c:v>
                </c:pt>
                <c:pt idx="53">
                  <c:v>92432.0</c:v>
                </c:pt>
                <c:pt idx="54">
                  <c:v>90708.0</c:v>
                </c:pt>
                <c:pt idx="55">
                  <c:v>90773.0</c:v>
                </c:pt>
                <c:pt idx="56">
                  <c:v>87722.0</c:v>
                </c:pt>
                <c:pt idx="57">
                  <c:v>85607.0</c:v>
                </c:pt>
                <c:pt idx="58">
                  <c:v>82503.0</c:v>
                </c:pt>
                <c:pt idx="59">
                  <c:v>78044.0</c:v>
                </c:pt>
                <c:pt idx="60">
                  <c:v>78413.0</c:v>
                </c:pt>
                <c:pt idx="61">
                  <c:v>76697.0</c:v>
                </c:pt>
                <c:pt idx="62">
                  <c:v>79908.0</c:v>
                </c:pt>
                <c:pt idx="63">
                  <c:v>79702.0</c:v>
                </c:pt>
                <c:pt idx="64">
                  <c:v>58705.0</c:v>
                </c:pt>
                <c:pt idx="65">
                  <c:v>61832.0</c:v>
                </c:pt>
                <c:pt idx="66">
                  <c:v>62147.0</c:v>
                </c:pt>
                <c:pt idx="67">
                  <c:v>59900.0</c:v>
                </c:pt>
                <c:pt idx="68">
                  <c:v>53490.0</c:v>
                </c:pt>
                <c:pt idx="69">
                  <c:v>50621.0</c:v>
                </c:pt>
                <c:pt idx="70">
                  <c:v>47089.0</c:v>
                </c:pt>
                <c:pt idx="71">
                  <c:v>45306.0</c:v>
                </c:pt>
                <c:pt idx="72">
                  <c:v>43684.0</c:v>
                </c:pt>
                <c:pt idx="73">
                  <c:v>40618.0</c:v>
                </c:pt>
                <c:pt idx="74">
                  <c:v>40325.0</c:v>
                </c:pt>
                <c:pt idx="75">
                  <c:v>39660.0</c:v>
                </c:pt>
                <c:pt idx="76">
                  <c:v>36224.0</c:v>
                </c:pt>
                <c:pt idx="77">
                  <c:v>35593.0</c:v>
                </c:pt>
                <c:pt idx="78">
                  <c:v>34349.0</c:v>
                </c:pt>
                <c:pt idx="79">
                  <c:v>33827.0</c:v>
                </c:pt>
                <c:pt idx="80">
                  <c:v>32802.0</c:v>
                </c:pt>
                <c:pt idx="81">
                  <c:v>30279.0</c:v>
                </c:pt>
                <c:pt idx="82">
                  <c:v>28537.0</c:v>
                </c:pt>
                <c:pt idx="83">
                  <c:v>27264.0</c:v>
                </c:pt>
                <c:pt idx="84">
                  <c:v>25718.0</c:v>
                </c:pt>
                <c:pt idx="85">
                  <c:v>24138.0</c:v>
                </c:pt>
                <c:pt idx="86">
                  <c:v>21687.0</c:v>
                </c:pt>
                <c:pt idx="87">
                  <c:v>19018.0</c:v>
                </c:pt>
                <c:pt idx="88">
                  <c:v>17666.0</c:v>
                </c:pt>
                <c:pt idx="89">
                  <c:v>14858.0</c:v>
                </c:pt>
                <c:pt idx="90">
                  <c:v>12062.0</c:v>
                </c:pt>
                <c:pt idx="91">
                  <c:v>9602.0</c:v>
                </c:pt>
                <c:pt idx="92">
                  <c:v>8004.0</c:v>
                </c:pt>
                <c:pt idx="93">
                  <c:v>6350.0</c:v>
                </c:pt>
                <c:pt idx="94">
                  <c:v>4914.0</c:v>
                </c:pt>
                <c:pt idx="95">
                  <c:v>3953.0</c:v>
                </c:pt>
                <c:pt idx="96">
                  <c:v>2949.0</c:v>
                </c:pt>
                <c:pt idx="97">
                  <c:v>2102.0</c:v>
                </c:pt>
                <c:pt idx="98">
                  <c:v>1388.0</c:v>
                </c:pt>
                <c:pt idx="99">
                  <c:v>1025.0</c:v>
                </c:pt>
                <c:pt idx="100">
                  <c:v>1488.0</c:v>
                </c:pt>
                <c:pt idx="101">
                  <c:v>87.0</c:v>
                </c:pt>
                <c:pt idx="102">
                  <c:v>7.0</c:v>
                </c:pt>
              </c:numCache>
            </c:numRef>
          </c:val>
        </c:ser>
        <c:dLbls>
          <c:showLegendKey val="0"/>
          <c:showVal val="0"/>
          <c:showCatName val="0"/>
          <c:showSerName val="0"/>
          <c:showPercent val="0"/>
          <c:showBubbleSize val="0"/>
        </c:dLbls>
        <c:gapWidth val="0"/>
        <c:overlap val="100"/>
        <c:axId val="882273472"/>
        <c:axId val="882278240"/>
      </c:barChart>
      <c:catAx>
        <c:axId val="882273472"/>
        <c:scaling>
          <c:orientation val="minMax"/>
        </c:scaling>
        <c:delete val="0"/>
        <c:axPos val="l"/>
        <c:numFmt formatCode="General" sourceLinked="0"/>
        <c:majorTickMark val="out"/>
        <c:minorTickMark val="none"/>
        <c:tickLblPos val="low"/>
        <c:txPr>
          <a:bodyPr/>
          <a:lstStyle/>
          <a:p>
            <a:pPr>
              <a:defRPr sz="1050" baseline="0"/>
            </a:pPr>
            <a:endParaRPr lang="en-US"/>
          </a:p>
        </c:txPr>
        <c:crossAx val="882278240"/>
        <c:crosses val="autoZero"/>
        <c:auto val="1"/>
        <c:lblAlgn val="ctr"/>
        <c:lblOffset val="100"/>
        <c:tickLblSkip val="5"/>
        <c:noMultiLvlLbl val="0"/>
      </c:catAx>
      <c:valAx>
        <c:axId val="882278240"/>
        <c:scaling>
          <c:orientation val="minMax"/>
          <c:max val="200000.0"/>
          <c:min val="-200000.0"/>
        </c:scaling>
        <c:delete val="0"/>
        <c:axPos val="b"/>
        <c:majorGridlines/>
        <c:numFmt formatCode="#,##0;[Red]#,##0" sourceLinked="1"/>
        <c:majorTickMark val="out"/>
        <c:minorTickMark val="none"/>
        <c:tickLblPos val="nextTo"/>
        <c:txPr>
          <a:bodyPr/>
          <a:lstStyle/>
          <a:p>
            <a:pPr>
              <a:defRPr sz="1400"/>
            </a:pPr>
            <a:endParaRPr lang="en-US"/>
          </a:p>
        </c:txPr>
        <c:crossAx val="882273472"/>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169080427447"/>
          <c:y val="0.12202441304426"/>
          <c:w val="0.819723003374578"/>
          <c:h val="0.806111171035127"/>
        </c:manualLayout>
      </c:layout>
      <c:barChart>
        <c:barDir val="bar"/>
        <c:grouping val="stacked"/>
        <c:varyColors val="0"/>
        <c:ser>
          <c:idx val="0"/>
          <c:order val="0"/>
          <c:tx>
            <c:strRef>
              <c:f>Sheet1!$B$1</c:f>
              <c:strCache>
                <c:ptCount val="1"/>
                <c:pt idx="0">
                  <c:v>Male Hispanic</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-98489.0</c:v>
                </c:pt>
                <c:pt idx="1">
                  <c:v>-98784.0</c:v>
                </c:pt>
                <c:pt idx="2">
                  <c:v>-100851.0</c:v>
                </c:pt>
                <c:pt idx="3">
                  <c:v>-100382.0</c:v>
                </c:pt>
                <c:pt idx="4">
                  <c:v>-98751.0</c:v>
                </c:pt>
                <c:pt idx="5">
                  <c:v>-98782.0</c:v>
                </c:pt>
                <c:pt idx="6">
                  <c:v>-96980.0</c:v>
                </c:pt>
                <c:pt idx="7">
                  <c:v>-95522.0</c:v>
                </c:pt>
                <c:pt idx="8">
                  <c:v>-95413.0</c:v>
                </c:pt>
                <c:pt idx="9">
                  <c:v>-95651.0</c:v>
                </c:pt>
                <c:pt idx="10">
                  <c:v>-94678.0</c:v>
                </c:pt>
                <c:pt idx="11">
                  <c:v>-91318.0</c:v>
                </c:pt>
                <c:pt idx="12">
                  <c:v>-89557.0</c:v>
                </c:pt>
                <c:pt idx="13">
                  <c:v>-87981.0</c:v>
                </c:pt>
                <c:pt idx="14">
                  <c:v>-87551.0</c:v>
                </c:pt>
                <c:pt idx="15">
                  <c:v>-87137.0</c:v>
                </c:pt>
                <c:pt idx="16">
                  <c:v>-87612.0</c:v>
                </c:pt>
                <c:pt idx="17">
                  <c:v>-87839.0</c:v>
                </c:pt>
                <c:pt idx="18">
                  <c:v>-87742.0</c:v>
                </c:pt>
                <c:pt idx="19">
                  <c:v>-85492.0</c:v>
                </c:pt>
                <c:pt idx="20">
                  <c:v>-83497.0</c:v>
                </c:pt>
                <c:pt idx="21">
                  <c:v>-80617.0</c:v>
                </c:pt>
                <c:pt idx="22">
                  <c:v>-81283.0</c:v>
                </c:pt>
                <c:pt idx="23">
                  <c:v>-81113.0</c:v>
                </c:pt>
                <c:pt idx="24">
                  <c:v>-81068.0</c:v>
                </c:pt>
                <c:pt idx="25">
                  <c:v>-80465.0</c:v>
                </c:pt>
                <c:pt idx="26">
                  <c:v>-78988.0</c:v>
                </c:pt>
                <c:pt idx="27">
                  <c:v>-81368.0</c:v>
                </c:pt>
                <c:pt idx="28">
                  <c:v>-80270.0</c:v>
                </c:pt>
                <c:pt idx="29">
                  <c:v>-80005.0</c:v>
                </c:pt>
                <c:pt idx="30">
                  <c:v>-80793.0</c:v>
                </c:pt>
                <c:pt idx="31">
                  <c:v>-73875.0</c:v>
                </c:pt>
                <c:pt idx="32">
                  <c:v>-75053.0</c:v>
                </c:pt>
                <c:pt idx="33">
                  <c:v>-74086.0</c:v>
                </c:pt>
                <c:pt idx="34">
                  <c:v>-74080.0</c:v>
                </c:pt>
                <c:pt idx="35">
                  <c:v>-74534.0</c:v>
                </c:pt>
                <c:pt idx="36">
                  <c:v>-70430.0</c:v>
                </c:pt>
                <c:pt idx="37">
                  <c:v>-70675.0</c:v>
                </c:pt>
                <c:pt idx="38">
                  <c:v>-69486.0</c:v>
                </c:pt>
                <c:pt idx="39">
                  <c:v>-68235.0</c:v>
                </c:pt>
                <c:pt idx="40">
                  <c:v>-68243.0</c:v>
                </c:pt>
                <c:pt idx="41">
                  <c:v>-63174.0</c:v>
                </c:pt>
                <c:pt idx="42">
                  <c:v>-61692.0</c:v>
                </c:pt>
                <c:pt idx="43">
                  <c:v>-60018.0</c:v>
                </c:pt>
                <c:pt idx="44">
                  <c:v>-60492.0</c:v>
                </c:pt>
                <c:pt idx="45">
                  <c:v>-60567.0</c:v>
                </c:pt>
                <c:pt idx="46">
                  <c:v>-57607.0</c:v>
                </c:pt>
                <c:pt idx="47">
                  <c:v>-56404.0</c:v>
                </c:pt>
                <c:pt idx="48">
                  <c:v>-54002.0</c:v>
                </c:pt>
                <c:pt idx="49">
                  <c:v>-52658.0</c:v>
                </c:pt>
                <c:pt idx="50">
                  <c:v>-52408.0</c:v>
                </c:pt>
                <c:pt idx="51">
                  <c:v>-47330.0</c:v>
                </c:pt>
                <c:pt idx="52">
                  <c:v>-46137.0</c:v>
                </c:pt>
                <c:pt idx="53">
                  <c:v>-43624.0</c:v>
                </c:pt>
                <c:pt idx="54">
                  <c:v>-41969.0</c:v>
                </c:pt>
                <c:pt idx="55">
                  <c:v>-39717.0</c:v>
                </c:pt>
                <c:pt idx="56">
                  <c:v>-36399.0</c:v>
                </c:pt>
                <c:pt idx="57">
                  <c:v>-34608.0</c:v>
                </c:pt>
                <c:pt idx="58">
                  <c:v>-31737.0</c:v>
                </c:pt>
                <c:pt idx="59">
                  <c:v>-31139.0</c:v>
                </c:pt>
                <c:pt idx="60">
                  <c:v>-29553.0</c:v>
                </c:pt>
                <c:pt idx="61">
                  <c:v>-27475.0</c:v>
                </c:pt>
                <c:pt idx="62">
                  <c:v>-26245.0</c:v>
                </c:pt>
                <c:pt idx="63">
                  <c:v>-24454.0</c:v>
                </c:pt>
                <c:pt idx="64">
                  <c:v>-21239.0</c:v>
                </c:pt>
                <c:pt idx="65">
                  <c:v>-20390.0</c:v>
                </c:pt>
                <c:pt idx="66">
                  <c:v>-18246.0</c:v>
                </c:pt>
                <c:pt idx="67">
                  <c:v>-16664.0</c:v>
                </c:pt>
                <c:pt idx="68">
                  <c:v>-15003.0</c:v>
                </c:pt>
                <c:pt idx="69">
                  <c:v>-14156.0</c:v>
                </c:pt>
                <c:pt idx="70">
                  <c:v>-13637.0</c:v>
                </c:pt>
                <c:pt idx="71">
                  <c:v>-12146.0</c:v>
                </c:pt>
                <c:pt idx="72">
                  <c:v>-11751.0</c:v>
                </c:pt>
                <c:pt idx="73">
                  <c:v>-10885.0</c:v>
                </c:pt>
                <c:pt idx="74">
                  <c:v>-10227.0</c:v>
                </c:pt>
                <c:pt idx="75">
                  <c:v>-9924.0</c:v>
                </c:pt>
                <c:pt idx="76">
                  <c:v>-8711.0</c:v>
                </c:pt>
                <c:pt idx="77">
                  <c:v>-7735.0</c:v>
                </c:pt>
                <c:pt idx="78">
                  <c:v>-7656.0</c:v>
                </c:pt>
                <c:pt idx="79">
                  <c:v>-7053.0</c:v>
                </c:pt>
                <c:pt idx="80">
                  <c:v>-6669.0</c:v>
                </c:pt>
                <c:pt idx="81">
                  <c:v>-5721.0</c:v>
                </c:pt>
                <c:pt idx="82">
                  <c:v>-5239.0</c:v>
                </c:pt>
                <c:pt idx="83">
                  <c:v>-4775.0</c:v>
                </c:pt>
                <c:pt idx="84">
                  <c:v>-4061.0</c:v>
                </c:pt>
                <c:pt idx="85">
                  <c:v>-3592.0</c:v>
                </c:pt>
                <c:pt idx="86">
                  <c:v>-3134.0</c:v>
                </c:pt>
                <c:pt idx="87">
                  <c:v>-2688.0</c:v>
                </c:pt>
                <c:pt idx="88">
                  <c:v>-2079.0</c:v>
                </c:pt>
                <c:pt idx="89">
                  <c:v>-1615.0</c:v>
                </c:pt>
                <c:pt idx="90">
                  <c:v>-1298.0</c:v>
                </c:pt>
                <c:pt idx="91">
                  <c:v>-832.0</c:v>
                </c:pt>
                <c:pt idx="92">
                  <c:v>-681.0</c:v>
                </c:pt>
                <c:pt idx="93">
                  <c:v>-468.0</c:v>
                </c:pt>
                <c:pt idx="94">
                  <c:v>-400.0</c:v>
                </c:pt>
                <c:pt idx="95">
                  <c:v>-307.0</c:v>
                </c:pt>
                <c:pt idx="96">
                  <c:v>-217.0</c:v>
                </c:pt>
                <c:pt idx="97">
                  <c:v>-137.0</c:v>
                </c:pt>
                <c:pt idx="98">
                  <c:v>-106.0</c:v>
                </c:pt>
                <c:pt idx="99">
                  <c:v>-76.0</c:v>
                </c:pt>
                <c:pt idx="100">
                  <c:v>-131.0</c:v>
                </c:pt>
                <c:pt idx="101">
                  <c:v>-13.0</c:v>
                </c:pt>
                <c:pt idx="102">
                  <c:v>-6.0</c:v>
                </c:pt>
              </c:numCache>
            </c:numRef>
          </c:val>
        </c:ser>
        <c:ser>
          <c:idx val="1"/>
          <c:order val="1"/>
          <c:tx>
            <c:strRef>
              <c:f>Sheet1!$C$1</c:f>
              <c:strCache>
                <c:ptCount val="1"/>
                <c:pt idx="0">
                  <c:v>Male Black, Non-Hispanic</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-21109.0</c:v>
                </c:pt>
                <c:pt idx="1">
                  <c:v>-21614.0</c:v>
                </c:pt>
                <c:pt idx="2">
                  <c:v>-22307.0</c:v>
                </c:pt>
                <c:pt idx="3">
                  <c:v>-22703.0</c:v>
                </c:pt>
                <c:pt idx="4">
                  <c:v>-22124.0</c:v>
                </c:pt>
                <c:pt idx="5">
                  <c:v>-22090.0</c:v>
                </c:pt>
                <c:pt idx="6">
                  <c:v>-22176.0</c:v>
                </c:pt>
                <c:pt idx="7">
                  <c:v>-22185.0</c:v>
                </c:pt>
                <c:pt idx="8">
                  <c:v>-22724.0</c:v>
                </c:pt>
                <c:pt idx="9">
                  <c:v>-23132.0</c:v>
                </c:pt>
                <c:pt idx="10">
                  <c:v>-23515.0</c:v>
                </c:pt>
                <c:pt idx="11">
                  <c:v>-23056.0</c:v>
                </c:pt>
                <c:pt idx="12">
                  <c:v>-23181.0</c:v>
                </c:pt>
                <c:pt idx="13">
                  <c:v>-23036.0</c:v>
                </c:pt>
                <c:pt idx="14">
                  <c:v>-23412.0</c:v>
                </c:pt>
                <c:pt idx="15">
                  <c:v>-24086.0</c:v>
                </c:pt>
                <c:pt idx="16">
                  <c:v>-25035.0</c:v>
                </c:pt>
                <c:pt idx="17">
                  <c:v>-25889.0</c:v>
                </c:pt>
                <c:pt idx="18">
                  <c:v>-25528.0</c:v>
                </c:pt>
                <c:pt idx="19">
                  <c:v>-24918.0</c:v>
                </c:pt>
                <c:pt idx="20">
                  <c:v>-23930.0</c:v>
                </c:pt>
                <c:pt idx="21">
                  <c:v>-22729.0</c:v>
                </c:pt>
                <c:pt idx="22">
                  <c:v>-21672.0</c:v>
                </c:pt>
                <c:pt idx="23">
                  <c:v>-21386.0</c:v>
                </c:pt>
                <c:pt idx="24">
                  <c:v>-21592.0</c:v>
                </c:pt>
                <c:pt idx="25">
                  <c:v>-21406.0</c:v>
                </c:pt>
                <c:pt idx="26">
                  <c:v>-20693.0</c:v>
                </c:pt>
                <c:pt idx="27">
                  <c:v>-21259.0</c:v>
                </c:pt>
                <c:pt idx="28">
                  <c:v>-20922.0</c:v>
                </c:pt>
                <c:pt idx="29">
                  <c:v>-21296.0</c:v>
                </c:pt>
                <c:pt idx="30">
                  <c:v>-21700.0</c:v>
                </c:pt>
                <c:pt idx="31">
                  <c:v>-20252.0</c:v>
                </c:pt>
                <c:pt idx="32">
                  <c:v>-19507.0</c:v>
                </c:pt>
                <c:pt idx="33">
                  <c:v>-19297.0</c:v>
                </c:pt>
                <c:pt idx="34">
                  <c:v>-18787.0</c:v>
                </c:pt>
                <c:pt idx="35">
                  <c:v>-19218.0</c:v>
                </c:pt>
                <c:pt idx="36">
                  <c:v>-19151.0</c:v>
                </c:pt>
                <c:pt idx="37">
                  <c:v>-19788.0</c:v>
                </c:pt>
                <c:pt idx="38">
                  <c:v>-20424.0</c:v>
                </c:pt>
                <c:pt idx="39">
                  <c:v>-21288.0</c:v>
                </c:pt>
                <c:pt idx="40">
                  <c:v>-20333.0</c:v>
                </c:pt>
                <c:pt idx="41">
                  <c:v>-19135.0</c:v>
                </c:pt>
                <c:pt idx="42">
                  <c:v>-19503.0</c:v>
                </c:pt>
                <c:pt idx="43">
                  <c:v>-19401.0</c:v>
                </c:pt>
                <c:pt idx="44">
                  <c:v>-20164.0</c:v>
                </c:pt>
                <c:pt idx="45">
                  <c:v>-21088.0</c:v>
                </c:pt>
                <c:pt idx="46">
                  <c:v>-20385.0</c:v>
                </c:pt>
                <c:pt idx="47">
                  <c:v>-20480.0</c:v>
                </c:pt>
                <c:pt idx="48">
                  <c:v>-20247.0</c:v>
                </c:pt>
                <c:pt idx="49">
                  <c:v>-20528.0</c:v>
                </c:pt>
                <c:pt idx="50">
                  <c:v>-20868.0</c:v>
                </c:pt>
                <c:pt idx="51">
                  <c:v>-19659.0</c:v>
                </c:pt>
                <c:pt idx="52">
                  <c:v>-19189.0</c:v>
                </c:pt>
                <c:pt idx="53">
                  <c:v>-18630.0</c:v>
                </c:pt>
                <c:pt idx="54">
                  <c:v>-18162.0</c:v>
                </c:pt>
                <c:pt idx="55">
                  <c:v>-17287.0</c:v>
                </c:pt>
                <c:pt idx="56">
                  <c:v>-15343.0</c:v>
                </c:pt>
                <c:pt idx="57">
                  <c:v>-14851.0</c:v>
                </c:pt>
                <c:pt idx="58">
                  <c:v>-13681.0</c:v>
                </c:pt>
                <c:pt idx="59">
                  <c:v>-13359.0</c:v>
                </c:pt>
                <c:pt idx="60">
                  <c:v>-12494.0</c:v>
                </c:pt>
                <c:pt idx="61">
                  <c:v>-11736.0</c:v>
                </c:pt>
                <c:pt idx="62">
                  <c:v>-11142.0</c:v>
                </c:pt>
                <c:pt idx="63">
                  <c:v>-9801.0</c:v>
                </c:pt>
                <c:pt idx="64">
                  <c:v>-8005.0</c:v>
                </c:pt>
                <c:pt idx="65">
                  <c:v>-7737.0</c:v>
                </c:pt>
                <c:pt idx="66">
                  <c:v>-7060.0</c:v>
                </c:pt>
                <c:pt idx="67">
                  <c:v>-6993.0</c:v>
                </c:pt>
                <c:pt idx="68">
                  <c:v>-6096.0</c:v>
                </c:pt>
                <c:pt idx="69">
                  <c:v>-5669.0</c:v>
                </c:pt>
                <c:pt idx="70">
                  <c:v>-5226.0</c:v>
                </c:pt>
                <c:pt idx="71">
                  <c:v>-4860.0</c:v>
                </c:pt>
                <c:pt idx="72">
                  <c:v>-4355.0</c:v>
                </c:pt>
                <c:pt idx="73">
                  <c:v>-4085.0</c:v>
                </c:pt>
                <c:pt idx="74">
                  <c:v>-3779.0</c:v>
                </c:pt>
                <c:pt idx="75">
                  <c:v>-3792.0</c:v>
                </c:pt>
                <c:pt idx="76">
                  <c:v>-3355.0</c:v>
                </c:pt>
                <c:pt idx="77">
                  <c:v>-3075.0</c:v>
                </c:pt>
                <c:pt idx="78">
                  <c:v>-2677.0</c:v>
                </c:pt>
                <c:pt idx="79">
                  <c:v>-2494.0</c:v>
                </c:pt>
                <c:pt idx="80">
                  <c:v>-2327.0</c:v>
                </c:pt>
                <c:pt idx="81">
                  <c:v>-1996.0</c:v>
                </c:pt>
                <c:pt idx="82">
                  <c:v>-1733.0</c:v>
                </c:pt>
                <c:pt idx="83">
                  <c:v>-1578.0</c:v>
                </c:pt>
                <c:pt idx="84">
                  <c:v>-1382.0</c:v>
                </c:pt>
                <c:pt idx="85">
                  <c:v>-1244.0</c:v>
                </c:pt>
                <c:pt idx="86">
                  <c:v>-991.0</c:v>
                </c:pt>
                <c:pt idx="87">
                  <c:v>-885.0</c:v>
                </c:pt>
                <c:pt idx="88">
                  <c:v>-702.0</c:v>
                </c:pt>
                <c:pt idx="89">
                  <c:v>-611.0</c:v>
                </c:pt>
                <c:pt idx="90">
                  <c:v>-543.0</c:v>
                </c:pt>
                <c:pt idx="91">
                  <c:v>-373.0</c:v>
                </c:pt>
                <c:pt idx="92">
                  <c:v>-286.0</c:v>
                </c:pt>
                <c:pt idx="93">
                  <c:v>-219.0</c:v>
                </c:pt>
                <c:pt idx="94">
                  <c:v>-182.0</c:v>
                </c:pt>
                <c:pt idx="95">
                  <c:v>-150.0</c:v>
                </c:pt>
                <c:pt idx="96">
                  <c:v>-101.0</c:v>
                </c:pt>
                <c:pt idx="97">
                  <c:v>-81.0</c:v>
                </c:pt>
                <c:pt idx="98">
                  <c:v>-49.0</c:v>
                </c:pt>
                <c:pt idx="99">
                  <c:v>-41.0</c:v>
                </c:pt>
                <c:pt idx="100">
                  <c:v>-79.0</c:v>
                </c:pt>
                <c:pt idx="101">
                  <c:v>-15.0</c:v>
                </c:pt>
                <c:pt idx="102">
                  <c:v>-1.0</c:v>
                </c:pt>
              </c:numCache>
            </c:numRef>
          </c:val>
        </c:ser>
        <c:ser>
          <c:idx val="2"/>
          <c:order val="2"/>
          <c:tx>
            <c:strRef>
              <c:f>Sheet1!$D$1</c:f>
              <c:strCache>
                <c:ptCount val="1"/>
                <c:pt idx="0">
                  <c:v>Male Asian, Non-Hispanic</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-6450.0</c:v>
                </c:pt>
                <c:pt idx="1">
                  <c:v>-6425.0</c:v>
                </c:pt>
                <c:pt idx="2">
                  <c:v>-6927.0</c:v>
                </c:pt>
                <c:pt idx="3">
                  <c:v>-6687.0</c:v>
                </c:pt>
                <c:pt idx="4">
                  <c:v>-6843.0</c:v>
                </c:pt>
                <c:pt idx="5">
                  <c:v>-7017.0</c:v>
                </c:pt>
                <c:pt idx="6">
                  <c:v>-7026.0</c:v>
                </c:pt>
                <c:pt idx="7">
                  <c:v>-6942.0</c:v>
                </c:pt>
                <c:pt idx="8">
                  <c:v>-6710.0</c:v>
                </c:pt>
                <c:pt idx="9">
                  <c:v>-7060.0</c:v>
                </c:pt>
                <c:pt idx="10">
                  <c:v>-6551.0</c:v>
                </c:pt>
                <c:pt idx="11">
                  <c:v>-6081.0</c:v>
                </c:pt>
                <c:pt idx="12">
                  <c:v>-6238.0</c:v>
                </c:pt>
                <c:pt idx="13">
                  <c:v>-6152.0</c:v>
                </c:pt>
                <c:pt idx="14">
                  <c:v>-6210.0</c:v>
                </c:pt>
                <c:pt idx="15">
                  <c:v>-5976.0</c:v>
                </c:pt>
                <c:pt idx="16">
                  <c:v>-6187.0</c:v>
                </c:pt>
                <c:pt idx="17">
                  <c:v>-6094.0</c:v>
                </c:pt>
                <c:pt idx="18">
                  <c:v>-6276.0</c:v>
                </c:pt>
                <c:pt idx="19">
                  <c:v>-6224.0</c:v>
                </c:pt>
                <c:pt idx="20">
                  <c:v>-6500.0</c:v>
                </c:pt>
                <c:pt idx="21">
                  <c:v>-7044.0</c:v>
                </c:pt>
                <c:pt idx="22">
                  <c:v>-7151.0</c:v>
                </c:pt>
                <c:pt idx="23">
                  <c:v>-7236.0</c:v>
                </c:pt>
                <c:pt idx="24">
                  <c:v>-7641.0</c:v>
                </c:pt>
                <c:pt idx="25">
                  <c:v>-7983.0</c:v>
                </c:pt>
                <c:pt idx="26">
                  <c:v>-7977.0</c:v>
                </c:pt>
                <c:pt idx="27">
                  <c:v>-8151.0</c:v>
                </c:pt>
                <c:pt idx="28">
                  <c:v>-7874.0</c:v>
                </c:pt>
                <c:pt idx="29">
                  <c:v>-7646.0</c:v>
                </c:pt>
                <c:pt idx="30">
                  <c:v>-8028.0</c:v>
                </c:pt>
                <c:pt idx="31">
                  <c:v>-7724.0</c:v>
                </c:pt>
                <c:pt idx="32">
                  <c:v>-7795.0</c:v>
                </c:pt>
                <c:pt idx="33">
                  <c:v>-7956.0</c:v>
                </c:pt>
                <c:pt idx="34">
                  <c:v>-8547.0</c:v>
                </c:pt>
                <c:pt idx="35">
                  <c:v>-8740.0</c:v>
                </c:pt>
                <c:pt idx="36">
                  <c:v>-8845.0</c:v>
                </c:pt>
                <c:pt idx="37">
                  <c:v>-9044.0</c:v>
                </c:pt>
                <c:pt idx="38">
                  <c:v>-8808.0</c:v>
                </c:pt>
                <c:pt idx="39">
                  <c:v>-8917.0</c:v>
                </c:pt>
                <c:pt idx="40">
                  <c:v>-8588.0</c:v>
                </c:pt>
                <c:pt idx="41">
                  <c:v>-8302.0</c:v>
                </c:pt>
                <c:pt idx="42">
                  <c:v>-7655.0</c:v>
                </c:pt>
                <c:pt idx="43">
                  <c:v>-7130.0</c:v>
                </c:pt>
                <c:pt idx="44">
                  <c:v>-7320.0</c:v>
                </c:pt>
                <c:pt idx="45">
                  <c:v>-7146.0</c:v>
                </c:pt>
                <c:pt idx="46">
                  <c:v>-7214.0</c:v>
                </c:pt>
                <c:pt idx="47">
                  <c:v>-7034.0</c:v>
                </c:pt>
                <c:pt idx="48">
                  <c:v>-6222.0</c:v>
                </c:pt>
                <c:pt idx="49">
                  <c:v>-6178.0</c:v>
                </c:pt>
                <c:pt idx="50">
                  <c:v>-6004.0</c:v>
                </c:pt>
                <c:pt idx="51">
                  <c:v>-5617.0</c:v>
                </c:pt>
                <c:pt idx="52">
                  <c:v>-5585.0</c:v>
                </c:pt>
                <c:pt idx="53">
                  <c:v>-5411.0</c:v>
                </c:pt>
                <c:pt idx="54">
                  <c:v>-5369.0</c:v>
                </c:pt>
                <c:pt idx="55">
                  <c:v>-5163.0</c:v>
                </c:pt>
                <c:pt idx="56">
                  <c:v>-4739.0</c:v>
                </c:pt>
                <c:pt idx="57">
                  <c:v>-4762.0</c:v>
                </c:pt>
                <c:pt idx="58">
                  <c:v>-4126.0</c:v>
                </c:pt>
                <c:pt idx="59">
                  <c:v>-4180.0</c:v>
                </c:pt>
                <c:pt idx="60">
                  <c:v>-4283.0</c:v>
                </c:pt>
                <c:pt idx="61">
                  <c:v>-3928.0</c:v>
                </c:pt>
                <c:pt idx="62">
                  <c:v>-3610.0</c:v>
                </c:pt>
                <c:pt idx="63">
                  <c:v>-3254.0</c:v>
                </c:pt>
                <c:pt idx="64">
                  <c:v>-2962.0</c:v>
                </c:pt>
                <c:pt idx="65">
                  <c:v>-2911.0</c:v>
                </c:pt>
                <c:pt idx="66">
                  <c:v>-2539.0</c:v>
                </c:pt>
                <c:pt idx="67">
                  <c:v>-2543.0</c:v>
                </c:pt>
                <c:pt idx="68">
                  <c:v>-2262.0</c:v>
                </c:pt>
                <c:pt idx="69">
                  <c:v>-2105.0</c:v>
                </c:pt>
                <c:pt idx="70">
                  <c:v>-1965.0</c:v>
                </c:pt>
                <c:pt idx="71">
                  <c:v>-1776.0</c:v>
                </c:pt>
                <c:pt idx="72">
                  <c:v>-1704.0</c:v>
                </c:pt>
                <c:pt idx="73">
                  <c:v>-1475.0</c:v>
                </c:pt>
                <c:pt idx="74">
                  <c:v>-1294.0</c:v>
                </c:pt>
                <c:pt idx="75">
                  <c:v>-1222.0</c:v>
                </c:pt>
                <c:pt idx="76">
                  <c:v>-1038.0</c:v>
                </c:pt>
                <c:pt idx="77">
                  <c:v>-952.0</c:v>
                </c:pt>
                <c:pt idx="78">
                  <c:v>-788.0</c:v>
                </c:pt>
                <c:pt idx="79">
                  <c:v>-779.0</c:v>
                </c:pt>
                <c:pt idx="80">
                  <c:v>-700.0</c:v>
                </c:pt>
                <c:pt idx="81">
                  <c:v>-553.0</c:v>
                </c:pt>
                <c:pt idx="82">
                  <c:v>-490.0</c:v>
                </c:pt>
                <c:pt idx="83">
                  <c:v>-424.0</c:v>
                </c:pt>
                <c:pt idx="84">
                  <c:v>-351.0</c:v>
                </c:pt>
                <c:pt idx="85">
                  <c:v>-294.0</c:v>
                </c:pt>
                <c:pt idx="86">
                  <c:v>-253.0</c:v>
                </c:pt>
                <c:pt idx="87">
                  <c:v>-242.0</c:v>
                </c:pt>
                <c:pt idx="88">
                  <c:v>-157.0</c:v>
                </c:pt>
                <c:pt idx="89">
                  <c:v>-146.0</c:v>
                </c:pt>
                <c:pt idx="90">
                  <c:v>-122.0</c:v>
                </c:pt>
                <c:pt idx="91">
                  <c:v>-69.0</c:v>
                </c:pt>
                <c:pt idx="92">
                  <c:v>-71.0</c:v>
                </c:pt>
                <c:pt idx="93">
                  <c:v>-40.0</c:v>
                </c:pt>
                <c:pt idx="94">
                  <c:v>-37.0</c:v>
                </c:pt>
                <c:pt idx="95">
                  <c:v>-27.0</c:v>
                </c:pt>
                <c:pt idx="96">
                  <c:v>-21.0</c:v>
                </c:pt>
                <c:pt idx="97">
                  <c:v>-16.0</c:v>
                </c:pt>
                <c:pt idx="98">
                  <c:v>-10.0</c:v>
                </c:pt>
                <c:pt idx="99">
                  <c:v>-3.0</c:v>
                </c:pt>
                <c:pt idx="100">
                  <c:v>-8.0</c:v>
                </c:pt>
                <c:pt idx="101">
                  <c:v>-1.0</c:v>
                </c:pt>
                <c:pt idx="102">
                  <c:v>-2.0</c:v>
                </c:pt>
              </c:numCache>
            </c:numRef>
          </c:val>
        </c:ser>
        <c:ser>
          <c:idx val="3"/>
          <c:order val="3"/>
          <c:tx>
            <c:strRef>
              <c:f>Sheet1!$E$1</c:f>
              <c:strCache>
                <c:ptCount val="1"/>
                <c:pt idx="0">
                  <c:v>Male Other, Non Hispanic</c:v>
                </c:pt>
              </c:strCache>
            </c:strRef>
          </c:tx>
          <c:spPr>
            <a:solidFill>
              <a:schemeClr val="accent1">
                <a:lumMod val="20000"/>
                <a:lumOff val="80000"/>
              </a:schemeClr>
            </a:solid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-6248.0</c:v>
                </c:pt>
                <c:pt idx="1">
                  <c:v>-6146.0</c:v>
                </c:pt>
                <c:pt idx="2">
                  <c:v>-6169.0</c:v>
                </c:pt>
                <c:pt idx="3">
                  <c:v>-5923.0</c:v>
                </c:pt>
                <c:pt idx="4">
                  <c:v>-5759.0</c:v>
                </c:pt>
                <c:pt idx="5">
                  <c:v>-5537.0</c:v>
                </c:pt>
                <c:pt idx="6">
                  <c:v>-5432.0</c:v>
                </c:pt>
                <c:pt idx="7">
                  <c:v>-5122.0</c:v>
                </c:pt>
                <c:pt idx="8">
                  <c:v>-5011.0</c:v>
                </c:pt>
                <c:pt idx="9">
                  <c:v>-5046.0</c:v>
                </c:pt>
                <c:pt idx="10">
                  <c:v>-4952.0</c:v>
                </c:pt>
                <c:pt idx="11">
                  <c:v>-4902.0</c:v>
                </c:pt>
                <c:pt idx="12">
                  <c:v>-4731.0</c:v>
                </c:pt>
                <c:pt idx="13">
                  <c:v>-4639.0</c:v>
                </c:pt>
                <c:pt idx="14">
                  <c:v>-4451.0</c:v>
                </c:pt>
                <c:pt idx="15">
                  <c:v>-4435.0</c:v>
                </c:pt>
                <c:pt idx="16">
                  <c:v>-4325.0</c:v>
                </c:pt>
                <c:pt idx="17">
                  <c:v>-4168.0</c:v>
                </c:pt>
                <c:pt idx="18">
                  <c:v>-3919.0</c:v>
                </c:pt>
                <c:pt idx="19">
                  <c:v>-3937.0</c:v>
                </c:pt>
                <c:pt idx="20">
                  <c:v>-3693.0</c:v>
                </c:pt>
                <c:pt idx="21">
                  <c:v>-3469.0</c:v>
                </c:pt>
                <c:pt idx="22">
                  <c:v>-3205.0</c:v>
                </c:pt>
                <c:pt idx="23">
                  <c:v>-3077.0</c:v>
                </c:pt>
                <c:pt idx="24">
                  <c:v>-3206.0</c:v>
                </c:pt>
                <c:pt idx="25">
                  <c:v>-3094.0</c:v>
                </c:pt>
                <c:pt idx="26">
                  <c:v>-3224.0</c:v>
                </c:pt>
                <c:pt idx="27">
                  <c:v>-3214.0</c:v>
                </c:pt>
                <c:pt idx="28">
                  <c:v>-3066.0</c:v>
                </c:pt>
                <c:pt idx="29">
                  <c:v>-3063.0</c:v>
                </c:pt>
                <c:pt idx="30">
                  <c:v>-2972.0</c:v>
                </c:pt>
                <c:pt idx="31">
                  <c:v>-2785.0</c:v>
                </c:pt>
                <c:pt idx="32">
                  <c:v>-2707.0</c:v>
                </c:pt>
                <c:pt idx="33">
                  <c:v>-2698.0</c:v>
                </c:pt>
                <c:pt idx="34">
                  <c:v>-2635.0</c:v>
                </c:pt>
                <c:pt idx="35">
                  <c:v>-2664.0</c:v>
                </c:pt>
                <c:pt idx="36">
                  <c:v>-2367.0</c:v>
                </c:pt>
                <c:pt idx="37">
                  <c:v>-2509.0</c:v>
                </c:pt>
                <c:pt idx="38">
                  <c:v>-2538.0</c:v>
                </c:pt>
                <c:pt idx="39">
                  <c:v>-2680.0</c:v>
                </c:pt>
                <c:pt idx="40">
                  <c:v>-2581.0</c:v>
                </c:pt>
                <c:pt idx="41">
                  <c:v>-2362.0</c:v>
                </c:pt>
                <c:pt idx="42">
                  <c:v>-2162.0</c:v>
                </c:pt>
                <c:pt idx="43">
                  <c:v>-2159.0</c:v>
                </c:pt>
                <c:pt idx="44">
                  <c:v>-2200.0</c:v>
                </c:pt>
                <c:pt idx="45">
                  <c:v>-2348.0</c:v>
                </c:pt>
                <c:pt idx="46">
                  <c:v>-2446.0</c:v>
                </c:pt>
                <c:pt idx="47">
                  <c:v>-2494.0</c:v>
                </c:pt>
                <c:pt idx="48">
                  <c:v>-2322.0</c:v>
                </c:pt>
                <c:pt idx="49">
                  <c:v>-2393.0</c:v>
                </c:pt>
                <c:pt idx="50">
                  <c:v>-2455.0</c:v>
                </c:pt>
                <c:pt idx="51">
                  <c:v>-2171.0</c:v>
                </c:pt>
                <c:pt idx="52">
                  <c:v>-2393.0</c:v>
                </c:pt>
                <c:pt idx="53">
                  <c:v>-2203.0</c:v>
                </c:pt>
                <c:pt idx="54">
                  <c:v>-2219.0</c:v>
                </c:pt>
                <c:pt idx="55">
                  <c:v>-2056.0</c:v>
                </c:pt>
                <c:pt idx="56">
                  <c:v>-1954.0</c:v>
                </c:pt>
                <c:pt idx="57">
                  <c:v>-1812.0</c:v>
                </c:pt>
                <c:pt idx="58">
                  <c:v>-1770.0</c:v>
                </c:pt>
                <c:pt idx="59">
                  <c:v>-1674.0</c:v>
                </c:pt>
                <c:pt idx="60">
                  <c:v>-1564.0</c:v>
                </c:pt>
                <c:pt idx="61">
                  <c:v>-1534.0</c:v>
                </c:pt>
                <c:pt idx="62">
                  <c:v>-1530.0</c:v>
                </c:pt>
                <c:pt idx="63">
                  <c:v>-1468.0</c:v>
                </c:pt>
                <c:pt idx="64">
                  <c:v>-1107.0</c:v>
                </c:pt>
                <c:pt idx="65">
                  <c:v>-1064.0</c:v>
                </c:pt>
                <c:pt idx="66">
                  <c:v>-1033.0</c:v>
                </c:pt>
                <c:pt idx="67">
                  <c:v>-981.0</c:v>
                </c:pt>
                <c:pt idx="68">
                  <c:v>-903.0</c:v>
                </c:pt>
                <c:pt idx="69">
                  <c:v>-741.0</c:v>
                </c:pt>
                <c:pt idx="70">
                  <c:v>-704.0</c:v>
                </c:pt>
                <c:pt idx="71">
                  <c:v>-617.0</c:v>
                </c:pt>
                <c:pt idx="72">
                  <c:v>-632.0</c:v>
                </c:pt>
                <c:pt idx="73">
                  <c:v>-543.0</c:v>
                </c:pt>
                <c:pt idx="74">
                  <c:v>-521.0</c:v>
                </c:pt>
                <c:pt idx="75">
                  <c:v>-423.0</c:v>
                </c:pt>
                <c:pt idx="76">
                  <c:v>-411.0</c:v>
                </c:pt>
                <c:pt idx="77">
                  <c:v>-376.0</c:v>
                </c:pt>
                <c:pt idx="78">
                  <c:v>-338.0</c:v>
                </c:pt>
                <c:pt idx="79">
                  <c:v>-318.0</c:v>
                </c:pt>
                <c:pt idx="80">
                  <c:v>-290.0</c:v>
                </c:pt>
                <c:pt idx="81">
                  <c:v>-255.0</c:v>
                </c:pt>
                <c:pt idx="82">
                  <c:v>-236.0</c:v>
                </c:pt>
                <c:pt idx="83">
                  <c:v>-219.0</c:v>
                </c:pt>
                <c:pt idx="84">
                  <c:v>-171.0</c:v>
                </c:pt>
                <c:pt idx="85">
                  <c:v>-148.0</c:v>
                </c:pt>
                <c:pt idx="86">
                  <c:v>-133.0</c:v>
                </c:pt>
                <c:pt idx="87">
                  <c:v>-103.0</c:v>
                </c:pt>
                <c:pt idx="88">
                  <c:v>-78.0</c:v>
                </c:pt>
                <c:pt idx="89">
                  <c:v>-65.0</c:v>
                </c:pt>
                <c:pt idx="90">
                  <c:v>-44.0</c:v>
                </c:pt>
                <c:pt idx="91">
                  <c:v>-36.0</c:v>
                </c:pt>
                <c:pt idx="92">
                  <c:v>-44.0</c:v>
                </c:pt>
                <c:pt idx="93">
                  <c:v>-27.0</c:v>
                </c:pt>
                <c:pt idx="94">
                  <c:v>-16.0</c:v>
                </c:pt>
                <c:pt idx="95">
                  <c:v>-12.0</c:v>
                </c:pt>
                <c:pt idx="96">
                  <c:v>-8.0</c:v>
                </c:pt>
                <c:pt idx="97">
                  <c:v>-8.0</c:v>
                </c:pt>
                <c:pt idx="98">
                  <c:v>-4.0</c:v>
                </c:pt>
                <c:pt idx="99">
                  <c:v>-5.0</c:v>
                </c:pt>
                <c:pt idx="100">
                  <c:v>-9.0</c:v>
                </c:pt>
                <c:pt idx="101">
                  <c:v>-2.0</c:v>
                </c:pt>
                <c:pt idx="102">
                  <c:v>-3.0</c:v>
                </c:pt>
              </c:numCache>
            </c:numRef>
          </c:val>
        </c:ser>
        <c:ser>
          <c:idx val="4"/>
          <c:order val="4"/>
          <c:tx>
            <c:strRef>
              <c:f>Sheet1!$F$1</c:f>
              <c:strCache>
                <c:ptCount val="1"/>
                <c:pt idx="0">
                  <c:v>Female Hispanic</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95726.0</c:v>
                </c:pt>
                <c:pt idx="1">
                  <c:v>95021.0</c:v>
                </c:pt>
                <c:pt idx="2">
                  <c:v>96895.0</c:v>
                </c:pt>
                <c:pt idx="3">
                  <c:v>96732.0</c:v>
                </c:pt>
                <c:pt idx="4">
                  <c:v>95040.0</c:v>
                </c:pt>
                <c:pt idx="5">
                  <c:v>94574.0</c:v>
                </c:pt>
                <c:pt idx="6">
                  <c:v>93368.0</c:v>
                </c:pt>
                <c:pt idx="7">
                  <c:v>92599.0</c:v>
                </c:pt>
                <c:pt idx="8">
                  <c:v>91509.0</c:v>
                </c:pt>
                <c:pt idx="9">
                  <c:v>92724.0</c:v>
                </c:pt>
                <c:pt idx="10">
                  <c:v>90909.0</c:v>
                </c:pt>
                <c:pt idx="11">
                  <c:v>87623.0</c:v>
                </c:pt>
                <c:pt idx="12">
                  <c:v>85757.0</c:v>
                </c:pt>
                <c:pt idx="13">
                  <c:v>84314.0</c:v>
                </c:pt>
                <c:pt idx="14">
                  <c:v>83694.0</c:v>
                </c:pt>
                <c:pt idx="15">
                  <c:v>82826.0</c:v>
                </c:pt>
                <c:pt idx="16">
                  <c:v>82587.0</c:v>
                </c:pt>
                <c:pt idx="17">
                  <c:v>82601.0</c:v>
                </c:pt>
                <c:pt idx="18">
                  <c:v>82106.0</c:v>
                </c:pt>
                <c:pt idx="19">
                  <c:v>79751.0</c:v>
                </c:pt>
                <c:pt idx="20">
                  <c:v>76978.0</c:v>
                </c:pt>
                <c:pt idx="21">
                  <c:v>73456.0</c:v>
                </c:pt>
                <c:pt idx="22">
                  <c:v>72762.0</c:v>
                </c:pt>
                <c:pt idx="23">
                  <c:v>72972.0</c:v>
                </c:pt>
                <c:pt idx="24">
                  <c:v>73531.0</c:v>
                </c:pt>
                <c:pt idx="25">
                  <c:v>73973.0</c:v>
                </c:pt>
                <c:pt idx="26">
                  <c:v>72935.0</c:v>
                </c:pt>
                <c:pt idx="27">
                  <c:v>75199.0</c:v>
                </c:pt>
                <c:pt idx="28">
                  <c:v>74811.0</c:v>
                </c:pt>
                <c:pt idx="29">
                  <c:v>75987.0</c:v>
                </c:pt>
                <c:pt idx="30">
                  <c:v>75671.0</c:v>
                </c:pt>
                <c:pt idx="31">
                  <c:v>70517.0</c:v>
                </c:pt>
                <c:pt idx="32">
                  <c:v>71851.0</c:v>
                </c:pt>
                <c:pt idx="33">
                  <c:v>71933.0</c:v>
                </c:pt>
                <c:pt idx="34">
                  <c:v>72624.0</c:v>
                </c:pt>
                <c:pt idx="35">
                  <c:v>73065.0</c:v>
                </c:pt>
                <c:pt idx="36">
                  <c:v>70800.0</c:v>
                </c:pt>
                <c:pt idx="37">
                  <c:v>70854.0</c:v>
                </c:pt>
                <c:pt idx="38">
                  <c:v>70406.0</c:v>
                </c:pt>
                <c:pt idx="39">
                  <c:v>68749.0</c:v>
                </c:pt>
                <c:pt idx="40">
                  <c:v>67736.0</c:v>
                </c:pt>
                <c:pt idx="41">
                  <c:v>62353.0</c:v>
                </c:pt>
                <c:pt idx="42">
                  <c:v>61526.0</c:v>
                </c:pt>
                <c:pt idx="43">
                  <c:v>59086.0</c:v>
                </c:pt>
                <c:pt idx="44">
                  <c:v>58397.0</c:v>
                </c:pt>
                <c:pt idx="45">
                  <c:v>59330.0</c:v>
                </c:pt>
                <c:pt idx="46">
                  <c:v>56379.0</c:v>
                </c:pt>
                <c:pt idx="47">
                  <c:v>55565.0</c:v>
                </c:pt>
                <c:pt idx="48">
                  <c:v>52987.0</c:v>
                </c:pt>
                <c:pt idx="49">
                  <c:v>52533.0</c:v>
                </c:pt>
                <c:pt idx="50">
                  <c:v>51205.0</c:v>
                </c:pt>
                <c:pt idx="51">
                  <c:v>47386.0</c:v>
                </c:pt>
                <c:pt idx="52">
                  <c:v>46751.0</c:v>
                </c:pt>
                <c:pt idx="53">
                  <c:v>44865.0</c:v>
                </c:pt>
                <c:pt idx="54">
                  <c:v>43281.0</c:v>
                </c:pt>
                <c:pt idx="55">
                  <c:v>41628.0</c:v>
                </c:pt>
                <c:pt idx="56">
                  <c:v>38555.0</c:v>
                </c:pt>
                <c:pt idx="57">
                  <c:v>36744.0</c:v>
                </c:pt>
                <c:pt idx="58">
                  <c:v>33931.0</c:v>
                </c:pt>
                <c:pt idx="59">
                  <c:v>33582.0</c:v>
                </c:pt>
                <c:pt idx="60">
                  <c:v>32408.0</c:v>
                </c:pt>
                <c:pt idx="61">
                  <c:v>30096.0</c:v>
                </c:pt>
                <c:pt idx="62">
                  <c:v>29146.0</c:v>
                </c:pt>
                <c:pt idx="63">
                  <c:v>27475.0</c:v>
                </c:pt>
                <c:pt idx="64">
                  <c:v>24301.0</c:v>
                </c:pt>
                <c:pt idx="65">
                  <c:v>23121.0</c:v>
                </c:pt>
                <c:pt idx="66">
                  <c:v>21394.0</c:v>
                </c:pt>
                <c:pt idx="67">
                  <c:v>20005.0</c:v>
                </c:pt>
                <c:pt idx="68">
                  <c:v>18085.0</c:v>
                </c:pt>
                <c:pt idx="69">
                  <c:v>17334.0</c:v>
                </c:pt>
                <c:pt idx="70">
                  <c:v>16274.0</c:v>
                </c:pt>
                <c:pt idx="71">
                  <c:v>15308.0</c:v>
                </c:pt>
                <c:pt idx="72">
                  <c:v>15022.0</c:v>
                </c:pt>
                <c:pt idx="73">
                  <c:v>14051.0</c:v>
                </c:pt>
                <c:pt idx="74">
                  <c:v>13876.0</c:v>
                </c:pt>
                <c:pt idx="75">
                  <c:v>13152.0</c:v>
                </c:pt>
                <c:pt idx="76">
                  <c:v>11720.0</c:v>
                </c:pt>
                <c:pt idx="77">
                  <c:v>10928.0</c:v>
                </c:pt>
                <c:pt idx="78">
                  <c:v>10644.0</c:v>
                </c:pt>
                <c:pt idx="79">
                  <c:v>10160.0</c:v>
                </c:pt>
                <c:pt idx="80">
                  <c:v>10002.0</c:v>
                </c:pt>
                <c:pt idx="81">
                  <c:v>8712.0</c:v>
                </c:pt>
                <c:pt idx="82">
                  <c:v>8213.0</c:v>
                </c:pt>
                <c:pt idx="83">
                  <c:v>7361.0</c:v>
                </c:pt>
                <c:pt idx="84">
                  <c:v>6724.0</c:v>
                </c:pt>
                <c:pt idx="85">
                  <c:v>6122.0</c:v>
                </c:pt>
                <c:pt idx="86">
                  <c:v>4974.0</c:v>
                </c:pt>
                <c:pt idx="87">
                  <c:v>4306.0</c:v>
                </c:pt>
                <c:pt idx="88">
                  <c:v>3861.0</c:v>
                </c:pt>
                <c:pt idx="89">
                  <c:v>2997.0</c:v>
                </c:pt>
                <c:pt idx="90">
                  <c:v>2562.0</c:v>
                </c:pt>
                <c:pt idx="91">
                  <c:v>1680.0</c:v>
                </c:pt>
                <c:pt idx="92">
                  <c:v>1378.0</c:v>
                </c:pt>
                <c:pt idx="93">
                  <c:v>1079.0</c:v>
                </c:pt>
                <c:pt idx="94">
                  <c:v>898.0</c:v>
                </c:pt>
                <c:pt idx="95">
                  <c:v>703.0</c:v>
                </c:pt>
                <c:pt idx="96">
                  <c:v>575.0</c:v>
                </c:pt>
                <c:pt idx="97">
                  <c:v>400.0</c:v>
                </c:pt>
                <c:pt idx="98">
                  <c:v>287.0</c:v>
                </c:pt>
                <c:pt idx="99">
                  <c:v>226.0</c:v>
                </c:pt>
                <c:pt idx="100">
                  <c:v>330.0</c:v>
                </c:pt>
                <c:pt idx="101">
                  <c:v>21.0</c:v>
                </c:pt>
                <c:pt idx="102">
                  <c:v>7.0</c:v>
                </c:pt>
              </c:numCache>
            </c:numRef>
          </c:val>
        </c:ser>
        <c:ser>
          <c:idx val="5"/>
          <c:order val="5"/>
          <c:tx>
            <c:strRef>
              <c:f>Sheet1!$G$1</c:f>
              <c:strCache>
                <c:ptCount val="1"/>
                <c:pt idx="0">
                  <c:v>Female Black, Non-Hispanic</c:v>
                </c:pt>
              </c:strCache>
            </c:strRef>
          </c:tx>
          <c:spPr>
            <a:solidFill>
              <a:schemeClr val="accent2">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20760.0</c:v>
                </c:pt>
                <c:pt idx="1">
                  <c:v>21050.0</c:v>
                </c:pt>
                <c:pt idx="2">
                  <c:v>21527.0</c:v>
                </c:pt>
                <c:pt idx="3">
                  <c:v>21539.0</c:v>
                </c:pt>
                <c:pt idx="4">
                  <c:v>21812.0</c:v>
                </c:pt>
                <c:pt idx="5">
                  <c:v>21599.0</c:v>
                </c:pt>
                <c:pt idx="6">
                  <c:v>21579.0</c:v>
                </c:pt>
                <c:pt idx="7">
                  <c:v>21470.0</c:v>
                </c:pt>
                <c:pt idx="8">
                  <c:v>21692.0</c:v>
                </c:pt>
                <c:pt idx="9">
                  <c:v>21984.0</c:v>
                </c:pt>
                <c:pt idx="10">
                  <c:v>22622.0</c:v>
                </c:pt>
                <c:pt idx="11">
                  <c:v>21933.0</c:v>
                </c:pt>
                <c:pt idx="12">
                  <c:v>22093.0</c:v>
                </c:pt>
                <c:pt idx="13">
                  <c:v>22278.0</c:v>
                </c:pt>
                <c:pt idx="14">
                  <c:v>22058.0</c:v>
                </c:pt>
                <c:pt idx="15">
                  <c:v>23084.0</c:v>
                </c:pt>
                <c:pt idx="16">
                  <c:v>23628.0</c:v>
                </c:pt>
                <c:pt idx="17">
                  <c:v>24461.0</c:v>
                </c:pt>
                <c:pt idx="18">
                  <c:v>24210.0</c:v>
                </c:pt>
                <c:pt idx="19">
                  <c:v>24592.0</c:v>
                </c:pt>
                <c:pt idx="20">
                  <c:v>23873.0</c:v>
                </c:pt>
                <c:pt idx="21">
                  <c:v>22653.0</c:v>
                </c:pt>
                <c:pt idx="22">
                  <c:v>22165.0</c:v>
                </c:pt>
                <c:pt idx="23">
                  <c:v>21957.0</c:v>
                </c:pt>
                <c:pt idx="24">
                  <c:v>22232.0</c:v>
                </c:pt>
                <c:pt idx="25">
                  <c:v>21945.0</c:v>
                </c:pt>
                <c:pt idx="26">
                  <c:v>21871.0</c:v>
                </c:pt>
                <c:pt idx="27">
                  <c:v>22495.0</c:v>
                </c:pt>
                <c:pt idx="28">
                  <c:v>22323.0</c:v>
                </c:pt>
                <c:pt idx="29">
                  <c:v>23175.0</c:v>
                </c:pt>
                <c:pt idx="30">
                  <c:v>23715.0</c:v>
                </c:pt>
                <c:pt idx="31">
                  <c:v>22118.0</c:v>
                </c:pt>
                <c:pt idx="32">
                  <c:v>21493.0</c:v>
                </c:pt>
                <c:pt idx="33">
                  <c:v>21139.0</c:v>
                </c:pt>
                <c:pt idx="34">
                  <c:v>21135.0</c:v>
                </c:pt>
                <c:pt idx="35">
                  <c:v>20998.0</c:v>
                </c:pt>
                <c:pt idx="36">
                  <c:v>21152.0</c:v>
                </c:pt>
                <c:pt idx="37">
                  <c:v>22067.0</c:v>
                </c:pt>
                <c:pt idx="38">
                  <c:v>22390.0</c:v>
                </c:pt>
                <c:pt idx="39">
                  <c:v>23440.0</c:v>
                </c:pt>
                <c:pt idx="40">
                  <c:v>22369.0</c:v>
                </c:pt>
                <c:pt idx="41">
                  <c:v>20520.0</c:v>
                </c:pt>
                <c:pt idx="42">
                  <c:v>20949.0</c:v>
                </c:pt>
                <c:pt idx="43">
                  <c:v>20955.0</c:v>
                </c:pt>
                <c:pt idx="44">
                  <c:v>21867.0</c:v>
                </c:pt>
                <c:pt idx="45">
                  <c:v>23224.0</c:v>
                </c:pt>
                <c:pt idx="46">
                  <c:v>22447.0</c:v>
                </c:pt>
                <c:pt idx="47">
                  <c:v>22393.0</c:v>
                </c:pt>
                <c:pt idx="48">
                  <c:v>22160.0</c:v>
                </c:pt>
                <c:pt idx="49">
                  <c:v>22456.0</c:v>
                </c:pt>
                <c:pt idx="50">
                  <c:v>22072.0</c:v>
                </c:pt>
                <c:pt idx="51">
                  <c:v>21481.0</c:v>
                </c:pt>
                <c:pt idx="52">
                  <c:v>21019.0</c:v>
                </c:pt>
                <c:pt idx="53">
                  <c:v>20525.0</c:v>
                </c:pt>
                <c:pt idx="54">
                  <c:v>19752.0</c:v>
                </c:pt>
                <c:pt idx="55">
                  <c:v>19186.0</c:v>
                </c:pt>
                <c:pt idx="56">
                  <c:v>17543.0</c:v>
                </c:pt>
                <c:pt idx="57">
                  <c:v>16836.0</c:v>
                </c:pt>
                <c:pt idx="58">
                  <c:v>16173.0</c:v>
                </c:pt>
                <c:pt idx="59">
                  <c:v>15692.0</c:v>
                </c:pt>
                <c:pt idx="60">
                  <c:v>14783.0</c:v>
                </c:pt>
                <c:pt idx="61">
                  <c:v>13870.0</c:v>
                </c:pt>
                <c:pt idx="62">
                  <c:v>12864.0</c:v>
                </c:pt>
                <c:pt idx="63">
                  <c:v>11629.0</c:v>
                </c:pt>
                <c:pt idx="64">
                  <c:v>9791.0</c:v>
                </c:pt>
                <c:pt idx="65">
                  <c:v>9825.0</c:v>
                </c:pt>
                <c:pt idx="66">
                  <c:v>9060.0</c:v>
                </c:pt>
                <c:pt idx="67">
                  <c:v>8607.0</c:v>
                </c:pt>
                <c:pt idx="68">
                  <c:v>7857.0</c:v>
                </c:pt>
                <c:pt idx="69">
                  <c:v>7620.0</c:v>
                </c:pt>
                <c:pt idx="70">
                  <c:v>7027.0</c:v>
                </c:pt>
                <c:pt idx="71">
                  <c:v>6198.0</c:v>
                </c:pt>
                <c:pt idx="72">
                  <c:v>6138.0</c:v>
                </c:pt>
                <c:pt idx="73">
                  <c:v>5903.0</c:v>
                </c:pt>
                <c:pt idx="74">
                  <c:v>5622.0</c:v>
                </c:pt>
                <c:pt idx="75">
                  <c:v>5534.0</c:v>
                </c:pt>
                <c:pt idx="76">
                  <c:v>5035.0</c:v>
                </c:pt>
                <c:pt idx="77">
                  <c:v>4980.0</c:v>
                </c:pt>
                <c:pt idx="78">
                  <c:v>4301.0</c:v>
                </c:pt>
                <c:pt idx="79">
                  <c:v>4132.0</c:v>
                </c:pt>
                <c:pt idx="80">
                  <c:v>4121.0</c:v>
                </c:pt>
                <c:pt idx="81">
                  <c:v>3694.0</c:v>
                </c:pt>
                <c:pt idx="82">
                  <c:v>3332.0</c:v>
                </c:pt>
                <c:pt idx="83">
                  <c:v>3063.0</c:v>
                </c:pt>
                <c:pt idx="84">
                  <c:v>2930.0</c:v>
                </c:pt>
                <c:pt idx="85">
                  <c:v>2626.0</c:v>
                </c:pt>
                <c:pt idx="86">
                  <c:v>2263.0</c:v>
                </c:pt>
                <c:pt idx="87">
                  <c:v>2060.0</c:v>
                </c:pt>
                <c:pt idx="88">
                  <c:v>1750.0</c:v>
                </c:pt>
                <c:pt idx="89">
                  <c:v>1440.0</c:v>
                </c:pt>
                <c:pt idx="90">
                  <c:v>1373.0</c:v>
                </c:pt>
                <c:pt idx="91">
                  <c:v>1058.0</c:v>
                </c:pt>
                <c:pt idx="92">
                  <c:v>828.0</c:v>
                </c:pt>
                <c:pt idx="93">
                  <c:v>670.0</c:v>
                </c:pt>
                <c:pt idx="94">
                  <c:v>560.0</c:v>
                </c:pt>
                <c:pt idx="95">
                  <c:v>483.0</c:v>
                </c:pt>
                <c:pt idx="96">
                  <c:v>404.0</c:v>
                </c:pt>
                <c:pt idx="97">
                  <c:v>303.0</c:v>
                </c:pt>
                <c:pt idx="98">
                  <c:v>206.0</c:v>
                </c:pt>
                <c:pt idx="99">
                  <c:v>201.0</c:v>
                </c:pt>
                <c:pt idx="100">
                  <c:v>305.0</c:v>
                </c:pt>
                <c:pt idx="101">
                  <c:v>41.0</c:v>
                </c:pt>
                <c:pt idx="102">
                  <c:v>2.0</c:v>
                </c:pt>
              </c:numCache>
            </c:numRef>
          </c:val>
        </c:ser>
        <c:ser>
          <c:idx val="6"/>
          <c:order val="6"/>
          <c:tx>
            <c:strRef>
              <c:f>Sheet1!$H$1</c:f>
              <c:strCache>
                <c:ptCount val="1"/>
                <c:pt idx="0">
                  <c:v>Female Asian, Non-Hispanic</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6146.0</c:v>
                </c:pt>
                <c:pt idx="1">
                  <c:v>6174.0</c:v>
                </c:pt>
                <c:pt idx="2">
                  <c:v>6630.0</c:v>
                </c:pt>
                <c:pt idx="3">
                  <c:v>6559.0</c:v>
                </c:pt>
                <c:pt idx="4">
                  <c:v>6714.0</c:v>
                </c:pt>
                <c:pt idx="5">
                  <c:v>6788.0</c:v>
                </c:pt>
                <c:pt idx="6">
                  <c:v>7020.0</c:v>
                </c:pt>
                <c:pt idx="7">
                  <c:v>6830.0</c:v>
                </c:pt>
                <c:pt idx="8">
                  <c:v>6491.0</c:v>
                </c:pt>
                <c:pt idx="9">
                  <c:v>6804.0</c:v>
                </c:pt>
                <c:pt idx="10">
                  <c:v>6380.0</c:v>
                </c:pt>
                <c:pt idx="11">
                  <c:v>5967.0</c:v>
                </c:pt>
                <c:pt idx="12">
                  <c:v>6085.0</c:v>
                </c:pt>
                <c:pt idx="13">
                  <c:v>6140.0</c:v>
                </c:pt>
                <c:pt idx="14">
                  <c:v>5858.0</c:v>
                </c:pt>
                <c:pt idx="15">
                  <c:v>5721.0</c:v>
                </c:pt>
                <c:pt idx="16">
                  <c:v>5872.0</c:v>
                </c:pt>
                <c:pt idx="17">
                  <c:v>5703.0</c:v>
                </c:pt>
                <c:pt idx="18">
                  <c:v>5709.0</c:v>
                </c:pt>
                <c:pt idx="19">
                  <c:v>5694.0</c:v>
                </c:pt>
                <c:pt idx="20">
                  <c:v>6021.0</c:v>
                </c:pt>
                <c:pt idx="21">
                  <c:v>6342.0</c:v>
                </c:pt>
                <c:pt idx="22">
                  <c:v>6475.0</c:v>
                </c:pt>
                <c:pt idx="23">
                  <c:v>6787.0</c:v>
                </c:pt>
                <c:pt idx="24">
                  <c:v>7436.0</c:v>
                </c:pt>
                <c:pt idx="25">
                  <c:v>7661.0</c:v>
                </c:pt>
                <c:pt idx="26">
                  <c:v>8457.0</c:v>
                </c:pt>
                <c:pt idx="27">
                  <c:v>8745.0</c:v>
                </c:pt>
                <c:pt idx="28">
                  <c:v>8841.0</c:v>
                </c:pt>
                <c:pt idx="29">
                  <c:v>8902.0</c:v>
                </c:pt>
                <c:pt idx="30">
                  <c:v>9000.0</c:v>
                </c:pt>
                <c:pt idx="31">
                  <c:v>8849.0</c:v>
                </c:pt>
                <c:pt idx="32">
                  <c:v>8726.0</c:v>
                </c:pt>
                <c:pt idx="33">
                  <c:v>8880.0</c:v>
                </c:pt>
                <c:pt idx="34">
                  <c:v>9472.0</c:v>
                </c:pt>
                <c:pt idx="35">
                  <c:v>9632.0</c:v>
                </c:pt>
                <c:pt idx="36">
                  <c:v>9689.0</c:v>
                </c:pt>
                <c:pt idx="37">
                  <c:v>9832.0</c:v>
                </c:pt>
                <c:pt idx="38">
                  <c:v>9732.0</c:v>
                </c:pt>
                <c:pt idx="39">
                  <c:v>9533.0</c:v>
                </c:pt>
                <c:pt idx="40">
                  <c:v>9408.0</c:v>
                </c:pt>
                <c:pt idx="41">
                  <c:v>8685.0</c:v>
                </c:pt>
                <c:pt idx="42">
                  <c:v>7956.0</c:v>
                </c:pt>
                <c:pt idx="43">
                  <c:v>7443.0</c:v>
                </c:pt>
                <c:pt idx="44">
                  <c:v>7442.0</c:v>
                </c:pt>
                <c:pt idx="45">
                  <c:v>7423.0</c:v>
                </c:pt>
                <c:pt idx="46">
                  <c:v>7433.0</c:v>
                </c:pt>
                <c:pt idx="47">
                  <c:v>7312.0</c:v>
                </c:pt>
                <c:pt idx="48">
                  <c:v>6436.0</c:v>
                </c:pt>
                <c:pt idx="49">
                  <c:v>6743.0</c:v>
                </c:pt>
                <c:pt idx="50">
                  <c:v>6731.0</c:v>
                </c:pt>
                <c:pt idx="51">
                  <c:v>6419.0</c:v>
                </c:pt>
                <c:pt idx="52">
                  <c:v>6261.0</c:v>
                </c:pt>
                <c:pt idx="53">
                  <c:v>6288.0</c:v>
                </c:pt>
                <c:pt idx="54">
                  <c:v>6123.0</c:v>
                </c:pt>
                <c:pt idx="55">
                  <c:v>5897.0</c:v>
                </c:pt>
                <c:pt idx="56">
                  <c:v>5525.0</c:v>
                </c:pt>
                <c:pt idx="57">
                  <c:v>5662.0</c:v>
                </c:pt>
                <c:pt idx="58">
                  <c:v>5157.0</c:v>
                </c:pt>
                <c:pt idx="59">
                  <c:v>5296.0</c:v>
                </c:pt>
                <c:pt idx="60">
                  <c:v>5257.0</c:v>
                </c:pt>
                <c:pt idx="61">
                  <c:v>4665.0</c:v>
                </c:pt>
                <c:pt idx="62">
                  <c:v>4415.0</c:v>
                </c:pt>
                <c:pt idx="63">
                  <c:v>3997.0</c:v>
                </c:pt>
                <c:pt idx="64">
                  <c:v>3389.0</c:v>
                </c:pt>
                <c:pt idx="65">
                  <c:v>3353.0</c:v>
                </c:pt>
                <c:pt idx="66">
                  <c:v>2955.0</c:v>
                </c:pt>
                <c:pt idx="67">
                  <c:v>2791.0</c:v>
                </c:pt>
                <c:pt idx="68">
                  <c:v>2555.0</c:v>
                </c:pt>
                <c:pt idx="69">
                  <c:v>2343.0</c:v>
                </c:pt>
                <c:pt idx="70">
                  <c:v>2206.0</c:v>
                </c:pt>
                <c:pt idx="71">
                  <c:v>2018.0</c:v>
                </c:pt>
                <c:pt idx="72">
                  <c:v>1842.0</c:v>
                </c:pt>
                <c:pt idx="73">
                  <c:v>1765.0</c:v>
                </c:pt>
                <c:pt idx="74">
                  <c:v>1663.0</c:v>
                </c:pt>
                <c:pt idx="75">
                  <c:v>1362.0</c:v>
                </c:pt>
                <c:pt idx="76">
                  <c:v>1326.0</c:v>
                </c:pt>
                <c:pt idx="77">
                  <c:v>1250.0</c:v>
                </c:pt>
                <c:pt idx="78">
                  <c:v>1064.0</c:v>
                </c:pt>
                <c:pt idx="79">
                  <c:v>1120.0</c:v>
                </c:pt>
                <c:pt idx="80">
                  <c:v>989.0</c:v>
                </c:pt>
                <c:pt idx="81">
                  <c:v>759.0</c:v>
                </c:pt>
                <c:pt idx="82">
                  <c:v>718.0</c:v>
                </c:pt>
                <c:pt idx="83">
                  <c:v>697.0</c:v>
                </c:pt>
                <c:pt idx="84">
                  <c:v>587.0</c:v>
                </c:pt>
                <c:pt idx="85">
                  <c:v>478.0</c:v>
                </c:pt>
                <c:pt idx="86">
                  <c:v>405.0</c:v>
                </c:pt>
                <c:pt idx="87">
                  <c:v>346.0</c:v>
                </c:pt>
                <c:pt idx="88">
                  <c:v>281.0</c:v>
                </c:pt>
                <c:pt idx="89">
                  <c:v>246.0</c:v>
                </c:pt>
                <c:pt idx="90">
                  <c:v>177.0</c:v>
                </c:pt>
                <c:pt idx="91">
                  <c:v>143.0</c:v>
                </c:pt>
                <c:pt idx="92">
                  <c:v>117.0</c:v>
                </c:pt>
                <c:pt idx="93">
                  <c:v>83.0</c:v>
                </c:pt>
                <c:pt idx="94">
                  <c:v>80.0</c:v>
                </c:pt>
                <c:pt idx="95">
                  <c:v>66.0</c:v>
                </c:pt>
                <c:pt idx="96">
                  <c:v>36.0</c:v>
                </c:pt>
                <c:pt idx="97">
                  <c:v>32.0</c:v>
                </c:pt>
                <c:pt idx="98">
                  <c:v>13.0</c:v>
                </c:pt>
                <c:pt idx="99">
                  <c:v>19.0</c:v>
                </c:pt>
                <c:pt idx="100">
                  <c:v>22.0</c:v>
                </c:pt>
                <c:pt idx="101">
                  <c:v>4.0</c:v>
                </c:pt>
                <c:pt idx="102">
                  <c:v>0.0</c:v>
                </c:pt>
              </c:numCache>
            </c:numRef>
          </c:val>
        </c:ser>
        <c:ser>
          <c:idx val="7"/>
          <c:order val="7"/>
          <c:tx>
            <c:strRef>
              <c:f>Sheet1!$I$1</c:f>
              <c:strCache>
                <c:ptCount val="1"/>
                <c:pt idx="0">
                  <c:v>Female Other, Non Hispanic</c:v>
                </c:pt>
              </c:strCache>
            </c:strRef>
          </c:tx>
          <c:spPr>
            <a:solidFill>
              <a:schemeClr val="accent2">
                <a:lumMod val="20000"/>
                <a:lumOff val="80000"/>
              </a:schemeClr>
            </a:solidFill>
          </c:spPr>
          <c:invertIfNegative val="0"/>
          <c:dPt>
            <c:idx val="24"/>
            <c:invertIfNegative val="0"/>
            <c:bubble3D val="0"/>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6030.0</c:v>
                </c:pt>
                <c:pt idx="1">
                  <c:v>5920.0</c:v>
                </c:pt>
                <c:pt idx="2">
                  <c:v>5908.0</c:v>
                </c:pt>
                <c:pt idx="3">
                  <c:v>5610.0</c:v>
                </c:pt>
                <c:pt idx="4">
                  <c:v>5511.0</c:v>
                </c:pt>
                <c:pt idx="5">
                  <c:v>5516.0</c:v>
                </c:pt>
                <c:pt idx="6">
                  <c:v>5216.0</c:v>
                </c:pt>
                <c:pt idx="7">
                  <c:v>5156.0</c:v>
                </c:pt>
                <c:pt idx="8">
                  <c:v>4864.0</c:v>
                </c:pt>
                <c:pt idx="9">
                  <c:v>4887.0</c:v>
                </c:pt>
                <c:pt idx="10">
                  <c:v>4812.0</c:v>
                </c:pt>
                <c:pt idx="11">
                  <c:v>4736.0</c:v>
                </c:pt>
                <c:pt idx="12">
                  <c:v>4641.0</c:v>
                </c:pt>
                <c:pt idx="13">
                  <c:v>4549.0</c:v>
                </c:pt>
                <c:pt idx="14">
                  <c:v>4481.0</c:v>
                </c:pt>
                <c:pt idx="15">
                  <c:v>4264.0</c:v>
                </c:pt>
                <c:pt idx="16">
                  <c:v>4206.0</c:v>
                </c:pt>
                <c:pt idx="17">
                  <c:v>4082.0</c:v>
                </c:pt>
                <c:pt idx="18">
                  <c:v>4011.0</c:v>
                </c:pt>
                <c:pt idx="19">
                  <c:v>3981.0</c:v>
                </c:pt>
                <c:pt idx="20">
                  <c:v>3734.0</c:v>
                </c:pt>
                <c:pt idx="21">
                  <c:v>3490.0</c:v>
                </c:pt>
                <c:pt idx="22">
                  <c:v>3530.0</c:v>
                </c:pt>
                <c:pt idx="23">
                  <c:v>3605.0</c:v>
                </c:pt>
                <c:pt idx="24">
                  <c:v>3298.0</c:v>
                </c:pt>
                <c:pt idx="25">
                  <c:v>3396.0</c:v>
                </c:pt>
                <c:pt idx="26">
                  <c:v>3229.0</c:v>
                </c:pt>
                <c:pt idx="27">
                  <c:v>3376.0</c:v>
                </c:pt>
                <c:pt idx="28">
                  <c:v>3405.0</c:v>
                </c:pt>
                <c:pt idx="29">
                  <c:v>3226.0</c:v>
                </c:pt>
                <c:pt idx="30">
                  <c:v>3269.0</c:v>
                </c:pt>
                <c:pt idx="31">
                  <c:v>3061.0</c:v>
                </c:pt>
                <c:pt idx="32">
                  <c:v>3013.0</c:v>
                </c:pt>
                <c:pt idx="33">
                  <c:v>2827.0</c:v>
                </c:pt>
                <c:pt idx="34">
                  <c:v>2794.0</c:v>
                </c:pt>
                <c:pt idx="35">
                  <c:v>2886.0</c:v>
                </c:pt>
                <c:pt idx="36">
                  <c:v>2735.0</c:v>
                </c:pt>
                <c:pt idx="37">
                  <c:v>2740.0</c:v>
                </c:pt>
                <c:pt idx="38">
                  <c:v>2797.0</c:v>
                </c:pt>
                <c:pt idx="39">
                  <c:v>2880.0</c:v>
                </c:pt>
                <c:pt idx="40">
                  <c:v>2755.0</c:v>
                </c:pt>
                <c:pt idx="41">
                  <c:v>2435.0</c:v>
                </c:pt>
                <c:pt idx="42">
                  <c:v>2480.0</c:v>
                </c:pt>
                <c:pt idx="43">
                  <c:v>2320.0</c:v>
                </c:pt>
                <c:pt idx="44">
                  <c:v>2322.0</c:v>
                </c:pt>
                <c:pt idx="45">
                  <c:v>2537.0</c:v>
                </c:pt>
                <c:pt idx="46">
                  <c:v>2530.0</c:v>
                </c:pt>
                <c:pt idx="47">
                  <c:v>2627.0</c:v>
                </c:pt>
                <c:pt idx="48">
                  <c:v>2652.0</c:v>
                </c:pt>
                <c:pt idx="49">
                  <c:v>2638.0</c:v>
                </c:pt>
                <c:pt idx="50">
                  <c:v>2425.0</c:v>
                </c:pt>
                <c:pt idx="51">
                  <c:v>2352.0</c:v>
                </c:pt>
                <c:pt idx="52">
                  <c:v>2377.0</c:v>
                </c:pt>
                <c:pt idx="53">
                  <c:v>2396.0</c:v>
                </c:pt>
                <c:pt idx="54">
                  <c:v>2177.0</c:v>
                </c:pt>
                <c:pt idx="55">
                  <c:v>2198.0</c:v>
                </c:pt>
                <c:pt idx="56">
                  <c:v>1949.0</c:v>
                </c:pt>
                <c:pt idx="57">
                  <c:v>1955.0</c:v>
                </c:pt>
                <c:pt idx="58">
                  <c:v>1783.0</c:v>
                </c:pt>
                <c:pt idx="59">
                  <c:v>1708.0</c:v>
                </c:pt>
                <c:pt idx="60">
                  <c:v>1641.0</c:v>
                </c:pt>
                <c:pt idx="61">
                  <c:v>1603.0</c:v>
                </c:pt>
                <c:pt idx="62">
                  <c:v>1521.0</c:v>
                </c:pt>
                <c:pt idx="63">
                  <c:v>1550.0</c:v>
                </c:pt>
                <c:pt idx="64">
                  <c:v>1121.0</c:v>
                </c:pt>
                <c:pt idx="65">
                  <c:v>1161.0</c:v>
                </c:pt>
                <c:pt idx="66">
                  <c:v>1059.0</c:v>
                </c:pt>
                <c:pt idx="67">
                  <c:v>1010.0</c:v>
                </c:pt>
                <c:pt idx="68">
                  <c:v>878.0</c:v>
                </c:pt>
                <c:pt idx="69">
                  <c:v>828.0</c:v>
                </c:pt>
                <c:pt idx="70">
                  <c:v>776.0</c:v>
                </c:pt>
                <c:pt idx="71">
                  <c:v>697.0</c:v>
                </c:pt>
                <c:pt idx="72">
                  <c:v>668.0</c:v>
                </c:pt>
                <c:pt idx="73">
                  <c:v>608.0</c:v>
                </c:pt>
                <c:pt idx="74">
                  <c:v>607.0</c:v>
                </c:pt>
                <c:pt idx="75">
                  <c:v>536.0</c:v>
                </c:pt>
                <c:pt idx="76">
                  <c:v>452.0</c:v>
                </c:pt>
                <c:pt idx="77">
                  <c:v>481.0</c:v>
                </c:pt>
                <c:pt idx="78">
                  <c:v>460.0</c:v>
                </c:pt>
                <c:pt idx="79">
                  <c:v>425.0</c:v>
                </c:pt>
                <c:pt idx="80">
                  <c:v>419.0</c:v>
                </c:pt>
                <c:pt idx="81">
                  <c:v>328.0</c:v>
                </c:pt>
                <c:pt idx="82">
                  <c:v>335.0</c:v>
                </c:pt>
                <c:pt idx="83">
                  <c:v>307.0</c:v>
                </c:pt>
                <c:pt idx="84">
                  <c:v>286.0</c:v>
                </c:pt>
                <c:pt idx="85">
                  <c:v>243.0</c:v>
                </c:pt>
                <c:pt idx="86">
                  <c:v>219.0</c:v>
                </c:pt>
                <c:pt idx="87">
                  <c:v>172.0</c:v>
                </c:pt>
                <c:pt idx="88">
                  <c:v>150.0</c:v>
                </c:pt>
                <c:pt idx="89">
                  <c:v>122.0</c:v>
                </c:pt>
                <c:pt idx="90">
                  <c:v>112.0</c:v>
                </c:pt>
                <c:pt idx="91">
                  <c:v>83.0</c:v>
                </c:pt>
                <c:pt idx="92">
                  <c:v>67.0</c:v>
                </c:pt>
                <c:pt idx="93">
                  <c:v>58.0</c:v>
                </c:pt>
                <c:pt idx="94">
                  <c:v>45.0</c:v>
                </c:pt>
                <c:pt idx="95">
                  <c:v>26.0</c:v>
                </c:pt>
                <c:pt idx="96">
                  <c:v>30.0</c:v>
                </c:pt>
                <c:pt idx="97">
                  <c:v>13.0</c:v>
                </c:pt>
                <c:pt idx="98">
                  <c:v>11.0</c:v>
                </c:pt>
                <c:pt idx="99">
                  <c:v>10.0</c:v>
                </c:pt>
                <c:pt idx="100">
                  <c:v>18.0</c:v>
                </c:pt>
                <c:pt idx="101">
                  <c:v>4.0</c:v>
                </c:pt>
                <c:pt idx="102">
                  <c:v>0.0</c:v>
                </c:pt>
              </c:numCache>
            </c:numRef>
          </c:val>
        </c:ser>
        <c:dLbls>
          <c:showLegendKey val="0"/>
          <c:showVal val="0"/>
          <c:showCatName val="0"/>
          <c:showSerName val="0"/>
          <c:showPercent val="0"/>
          <c:showBubbleSize val="0"/>
        </c:dLbls>
        <c:gapWidth val="0"/>
        <c:overlap val="100"/>
        <c:axId val="882244400"/>
        <c:axId val="876866560"/>
      </c:barChart>
      <c:catAx>
        <c:axId val="882244400"/>
        <c:scaling>
          <c:orientation val="minMax"/>
        </c:scaling>
        <c:delete val="0"/>
        <c:axPos val="l"/>
        <c:numFmt formatCode="General" sourceLinked="0"/>
        <c:majorTickMark val="out"/>
        <c:minorTickMark val="none"/>
        <c:tickLblPos val="low"/>
        <c:txPr>
          <a:bodyPr/>
          <a:lstStyle/>
          <a:p>
            <a:pPr>
              <a:defRPr sz="1050" baseline="0"/>
            </a:pPr>
            <a:endParaRPr lang="en-US"/>
          </a:p>
        </c:txPr>
        <c:crossAx val="876866560"/>
        <c:crosses val="autoZero"/>
        <c:auto val="1"/>
        <c:lblAlgn val="ctr"/>
        <c:lblOffset val="100"/>
        <c:tickLblSkip val="5"/>
        <c:noMultiLvlLbl val="0"/>
      </c:catAx>
      <c:valAx>
        <c:axId val="876866560"/>
        <c:scaling>
          <c:orientation val="minMax"/>
          <c:max val="200000.0"/>
          <c:min val="-200000.0"/>
        </c:scaling>
        <c:delete val="0"/>
        <c:axPos val="b"/>
        <c:majorGridlines/>
        <c:numFmt formatCode="#,##0;[Red]#,##0" sourceLinked="1"/>
        <c:majorTickMark val="out"/>
        <c:minorTickMark val="none"/>
        <c:tickLblPos val="nextTo"/>
        <c:txPr>
          <a:bodyPr/>
          <a:lstStyle/>
          <a:p>
            <a:pPr>
              <a:defRPr sz="1400"/>
            </a:pPr>
            <a:endParaRPr lang="en-US"/>
          </a:p>
        </c:txPr>
        <c:crossAx val="882244400"/>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-61193.0</c:v>
                </c:pt>
                <c:pt idx="1">
                  <c:v>-61473.0</c:v>
                </c:pt>
                <c:pt idx="2">
                  <c:v>-63020.0</c:v>
                </c:pt>
                <c:pt idx="3">
                  <c:v>-63696.0</c:v>
                </c:pt>
                <c:pt idx="4">
                  <c:v>-64076.0</c:v>
                </c:pt>
                <c:pt idx="5">
                  <c:v>-64311.0</c:v>
                </c:pt>
                <c:pt idx="6">
                  <c:v>-65125.0</c:v>
                </c:pt>
                <c:pt idx="7">
                  <c:v>-65504.0</c:v>
                </c:pt>
                <c:pt idx="8">
                  <c:v>-65740.0</c:v>
                </c:pt>
                <c:pt idx="9">
                  <c:v>-67576.0</c:v>
                </c:pt>
                <c:pt idx="10">
                  <c:v>-68359.0</c:v>
                </c:pt>
                <c:pt idx="11">
                  <c:v>-67761.0</c:v>
                </c:pt>
                <c:pt idx="12">
                  <c:v>-67791.0</c:v>
                </c:pt>
                <c:pt idx="13">
                  <c:v>-68280.0</c:v>
                </c:pt>
                <c:pt idx="14">
                  <c:v>-68483.0</c:v>
                </c:pt>
                <c:pt idx="15">
                  <c:v>-68926.0</c:v>
                </c:pt>
                <c:pt idx="16">
                  <c:v>-70222.0</c:v>
                </c:pt>
                <c:pt idx="17">
                  <c:v>-71489.0</c:v>
                </c:pt>
                <c:pt idx="18">
                  <c:v>-72635.0</c:v>
                </c:pt>
                <c:pt idx="19">
                  <c:v>-72595.0</c:v>
                </c:pt>
                <c:pt idx="20">
                  <c:v>-71950.0</c:v>
                </c:pt>
                <c:pt idx="21">
                  <c:v>-70793.0</c:v>
                </c:pt>
                <c:pt idx="22">
                  <c:v>-71228.0</c:v>
                </c:pt>
                <c:pt idx="23">
                  <c:v>-72740.0</c:v>
                </c:pt>
                <c:pt idx="24">
                  <c:v>-74533.0</c:v>
                </c:pt>
                <c:pt idx="25">
                  <c:v>-76168.0</c:v>
                </c:pt>
                <c:pt idx="26">
                  <c:v>-74070.0</c:v>
                </c:pt>
                <c:pt idx="27">
                  <c:v>-76114.0</c:v>
                </c:pt>
                <c:pt idx="28">
                  <c:v>-74944.0</c:v>
                </c:pt>
                <c:pt idx="29">
                  <c:v>-75706.0</c:v>
                </c:pt>
                <c:pt idx="30">
                  <c:v>-75317.0</c:v>
                </c:pt>
                <c:pt idx="31">
                  <c:v>-70462.0</c:v>
                </c:pt>
                <c:pt idx="32">
                  <c:v>-69718.0</c:v>
                </c:pt>
                <c:pt idx="33">
                  <c:v>-68309.0</c:v>
                </c:pt>
                <c:pt idx="34">
                  <c:v>-67804.0</c:v>
                </c:pt>
                <c:pt idx="35">
                  <c:v>-69655.0</c:v>
                </c:pt>
                <c:pt idx="36">
                  <c:v>-67313.0</c:v>
                </c:pt>
                <c:pt idx="37">
                  <c:v>-70509.0</c:v>
                </c:pt>
                <c:pt idx="38">
                  <c:v>-76100.0</c:v>
                </c:pt>
                <c:pt idx="39">
                  <c:v>-82221.0</c:v>
                </c:pt>
                <c:pt idx="40">
                  <c:v>-81496.0</c:v>
                </c:pt>
                <c:pt idx="41">
                  <c:v>-76623.0</c:v>
                </c:pt>
                <c:pt idx="42">
                  <c:v>-74797.0</c:v>
                </c:pt>
                <c:pt idx="43">
                  <c:v>-75155.0</c:v>
                </c:pt>
                <c:pt idx="44">
                  <c:v>-76180.0</c:v>
                </c:pt>
                <c:pt idx="45">
                  <c:v>-84045.0</c:v>
                </c:pt>
                <c:pt idx="46">
                  <c:v>-87357.0</c:v>
                </c:pt>
                <c:pt idx="47">
                  <c:v>-89750.0</c:v>
                </c:pt>
                <c:pt idx="48">
                  <c:v>-90920.0</c:v>
                </c:pt>
                <c:pt idx="49">
                  <c:v>-93028.0</c:v>
                </c:pt>
                <c:pt idx="50">
                  <c:v>-95212.0</c:v>
                </c:pt>
                <c:pt idx="51">
                  <c:v>-91987.0</c:v>
                </c:pt>
                <c:pt idx="52">
                  <c:v>-93704.0</c:v>
                </c:pt>
                <c:pt idx="53">
                  <c:v>-90943.0</c:v>
                </c:pt>
                <c:pt idx="54">
                  <c:v>-88684.0</c:v>
                </c:pt>
                <c:pt idx="55">
                  <c:v>-89059.0</c:v>
                </c:pt>
                <c:pt idx="56">
                  <c:v>-84351.0</c:v>
                </c:pt>
                <c:pt idx="57">
                  <c:v>-83150.0</c:v>
                </c:pt>
                <c:pt idx="58">
                  <c:v>-79532.0</c:v>
                </c:pt>
                <c:pt idx="59">
                  <c:v>-74826.0</c:v>
                </c:pt>
                <c:pt idx="60">
                  <c:v>-75332.0</c:v>
                </c:pt>
                <c:pt idx="61">
                  <c:v>-73191.0</c:v>
                </c:pt>
                <c:pt idx="62">
                  <c:v>-76728.0</c:v>
                </c:pt>
                <c:pt idx="63">
                  <c:v>-76741.0</c:v>
                </c:pt>
                <c:pt idx="64">
                  <c:v>-56444.0</c:v>
                </c:pt>
                <c:pt idx="65">
                  <c:v>-57901.0</c:v>
                </c:pt>
                <c:pt idx="66">
                  <c:v>-58274.0</c:v>
                </c:pt>
                <c:pt idx="67">
                  <c:v>-56072.0</c:v>
                </c:pt>
                <c:pt idx="68">
                  <c:v>-49939.0</c:v>
                </c:pt>
                <c:pt idx="69">
                  <c:v>-45987.0</c:v>
                </c:pt>
                <c:pt idx="70">
                  <c:v>-42478.0</c:v>
                </c:pt>
                <c:pt idx="71">
                  <c:v>-40692.0</c:v>
                </c:pt>
                <c:pt idx="72">
                  <c:v>-38496.0</c:v>
                </c:pt>
                <c:pt idx="73">
                  <c:v>-35540.0</c:v>
                </c:pt>
                <c:pt idx="74">
                  <c:v>-34477.0</c:v>
                </c:pt>
                <c:pt idx="75">
                  <c:v>-33247.0</c:v>
                </c:pt>
                <c:pt idx="76">
                  <c:v>-29843.0</c:v>
                </c:pt>
                <c:pt idx="77">
                  <c:v>-28684.0</c:v>
                </c:pt>
                <c:pt idx="78">
                  <c:v>-27416.0</c:v>
                </c:pt>
                <c:pt idx="79">
                  <c:v>-26223.0</c:v>
                </c:pt>
                <c:pt idx="80">
                  <c:v>-24310.0</c:v>
                </c:pt>
                <c:pt idx="81">
                  <c:v>-21884.0</c:v>
                </c:pt>
                <c:pt idx="82">
                  <c:v>-19620.0</c:v>
                </c:pt>
                <c:pt idx="83">
                  <c:v>-17972.0</c:v>
                </c:pt>
                <c:pt idx="84">
                  <c:v>-16073.0</c:v>
                </c:pt>
                <c:pt idx="85">
                  <c:v>-14380.0</c:v>
                </c:pt>
                <c:pt idx="86">
                  <c:v>-12336.0</c:v>
                </c:pt>
                <c:pt idx="87">
                  <c:v>-10612.0</c:v>
                </c:pt>
                <c:pt idx="88">
                  <c:v>-9224.0</c:v>
                </c:pt>
                <c:pt idx="89">
                  <c:v>-7361.0</c:v>
                </c:pt>
                <c:pt idx="90">
                  <c:v>-5733.0</c:v>
                </c:pt>
                <c:pt idx="91">
                  <c:v>-4145.0</c:v>
                </c:pt>
                <c:pt idx="92">
                  <c:v>-3178.0</c:v>
                </c:pt>
                <c:pt idx="93">
                  <c:v>-2332.0</c:v>
                </c:pt>
                <c:pt idx="94">
                  <c:v>-1681.0</c:v>
                </c:pt>
                <c:pt idx="95">
                  <c:v>-1152.0</c:v>
                </c:pt>
                <c:pt idx="96">
                  <c:v>-815.0</c:v>
                </c:pt>
                <c:pt idx="97">
                  <c:v>-544.0</c:v>
                </c:pt>
                <c:pt idx="98">
                  <c:v>-346.0</c:v>
                </c:pt>
                <c:pt idx="99">
                  <c:v>-224.0</c:v>
                </c:pt>
                <c:pt idx="100">
                  <c:v>-293.0</c:v>
                </c:pt>
                <c:pt idx="101">
                  <c:v>-13.0</c:v>
                </c:pt>
                <c:pt idx="102">
                  <c:v>-5.0</c:v>
                </c:pt>
              </c:numCache>
            </c:numRef>
          </c:val>
        </c:ser>
        <c:ser>
          <c:idx val="1"/>
          <c:order val="1"/>
          <c:tx>
            <c:strRef>
              <c:f>Sheet1!$C$1</c:f>
              <c:strCache>
                <c:ptCount val="1"/>
                <c:pt idx="0">
                  <c:v>Male Hispanic</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-98489.0</c:v>
                </c:pt>
                <c:pt idx="1">
                  <c:v>-98784.0</c:v>
                </c:pt>
                <c:pt idx="2">
                  <c:v>-100851.0</c:v>
                </c:pt>
                <c:pt idx="3">
                  <c:v>-100382.0</c:v>
                </c:pt>
                <c:pt idx="4">
                  <c:v>-98751.0</c:v>
                </c:pt>
                <c:pt idx="5">
                  <c:v>-98782.0</c:v>
                </c:pt>
                <c:pt idx="6">
                  <c:v>-96980.0</c:v>
                </c:pt>
                <c:pt idx="7">
                  <c:v>-95522.0</c:v>
                </c:pt>
                <c:pt idx="8">
                  <c:v>-95413.0</c:v>
                </c:pt>
                <c:pt idx="9">
                  <c:v>-95651.0</c:v>
                </c:pt>
                <c:pt idx="10">
                  <c:v>-94678.0</c:v>
                </c:pt>
                <c:pt idx="11">
                  <c:v>-91318.0</c:v>
                </c:pt>
                <c:pt idx="12">
                  <c:v>-89557.0</c:v>
                </c:pt>
                <c:pt idx="13">
                  <c:v>-87981.0</c:v>
                </c:pt>
                <c:pt idx="14">
                  <c:v>-87551.0</c:v>
                </c:pt>
                <c:pt idx="15">
                  <c:v>-87137.0</c:v>
                </c:pt>
                <c:pt idx="16">
                  <c:v>-87612.0</c:v>
                </c:pt>
                <c:pt idx="17">
                  <c:v>-87839.0</c:v>
                </c:pt>
                <c:pt idx="18">
                  <c:v>-87742.0</c:v>
                </c:pt>
                <c:pt idx="19">
                  <c:v>-85492.0</c:v>
                </c:pt>
                <c:pt idx="20">
                  <c:v>-83497.0</c:v>
                </c:pt>
                <c:pt idx="21">
                  <c:v>-80617.0</c:v>
                </c:pt>
                <c:pt idx="22">
                  <c:v>-81283.0</c:v>
                </c:pt>
                <c:pt idx="23">
                  <c:v>-81113.0</c:v>
                </c:pt>
                <c:pt idx="24">
                  <c:v>-81068.0</c:v>
                </c:pt>
                <c:pt idx="25">
                  <c:v>-80465.0</c:v>
                </c:pt>
                <c:pt idx="26">
                  <c:v>-78988.0</c:v>
                </c:pt>
                <c:pt idx="27">
                  <c:v>-81368.0</c:v>
                </c:pt>
                <c:pt idx="28">
                  <c:v>-80270.0</c:v>
                </c:pt>
                <c:pt idx="29">
                  <c:v>-80005.0</c:v>
                </c:pt>
                <c:pt idx="30">
                  <c:v>-80793.0</c:v>
                </c:pt>
                <c:pt idx="31">
                  <c:v>-73875.0</c:v>
                </c:pt>
                <c:pt idx="32">
                  <c:v>-75053.0</c:v>
                </c:pt>
                <c:pt idx="33">
                  <c:v>-74086.0</c:v>
                </c:pt>
                <c:pt idx="34">
                  <c:v>-74080.0</c:v>
                </c:pt>
                <c:pt idx="35">
                  <c:v>-74534.0</c:v>
                </c:pt>
                <c:pt idx="36">
                  <c:v>-70430.0</c:v>
                </c:pt>
                <c:pt idx="37">
                  <c:v>-70675.0</c:v>
                </c:pt>
                <c:pt idx="38">
                  <c:v>-69486.0</c:v>
                </c:pt>
                <c:pt idx="39">
                  <c:v>-68235.0</c:v>
                </c:pt>
                <c:pt idx="40">
                  <c:v>-68243.0</c:v>
                </c:pt>
                <c:pt idx="41">
                  <c:v>-63174.0</c:v>
                </c:pt>
                <c:pt idx="42">
                  <c:v>-61692.0</c:v>
                </c:pt>
                <c:pt idx="43">
                  <c:v>-60018.0</c:v>
                </c:pt>
                <c:pt idx="44">
                  <c:v>-60492.0</c:v>
                </c:pt>
                <c:pt idx="45">
                  <c:v>-60567.0</c:v>
                </c:pt>
                <c:pt idx="46">
                  <c:v>-57607.0</c:v>
                </c:pt>
                <c:pt idx="47">
                  <c:v>-56404.0</c:v>
                </c:pt>
                <c:pt idx="48">
                  <c:v>-54002.0</c:v>
                </c:pt>
                <c:pt idx="49">
                  <c:v>-52658.0</c:v>
                </c:pt>
                <c:pt idx="50">
                  <c:v>-52408.0</c:v>
                </c:pt>
                <c:pt idx="51">
                  <c:v>-47330.0</c:v>
                </c:pt>
                <c:pt idx="52">
                  <c:v>-46137.0</c:v>
                </c:pt>
                <c:pt idx="53">
                  <c:v>-43624.0</c:v>
                </c:pt>
                <c:pt idx="54">
                  <c:v>-41969.0</c:v>
                </c:pt>
                <c:pt idx="55">
                  <c:v>-39717.0</c:v>
                </c:pt>
                <c:pt idx="56">
                  <c:v>-36399.0</c:v>
                </c:pt>
                <c:pt idx="57">
                  <c:v>-34608.0</c:v>
                </c:pt>
                <c:pt idx="58">
                  <c:v>-31737.0</c:v>
                </c:pt>
                <c:pt idx="59">
                  <c:v>-31139.0</c:v>
                </c:pt>
                <c:pt idx="60">
                  <c:v>-29553.0</c:v>
                </c:pt>
                <c:pt idx="61">
                  <c:v>-27475.0</c:v>
                </c:pt>
                <c:pt idx="62">
                  <c:v>-26245.0</c:v>
                </c:pt>
                <c:pt idx="63">
                  <c:v>-24454.0</c:v>
                </c:pt>
                <c:pt idx="64">
                  <c:v>-21239.0</c:v>
                </c:pt>
                <c:pt idx="65">
                  <c:v>-20390.0</c:v>
                </c:pt>
                <c:pt idx="66">
                  <c:v>-18246.0</c:v>
                </c:pt>
                <c:pt idx="67">
                  <c:v>-16664.0</c:v>
                </c:pt>
                <c:pt idx="68">
                  <c:v>-15003.0</c:v>
                </c:pt>
                <c:pt idx="69">
                  <c:v>-14156.0</c:v>
                </c:pt>
                <c:pt idx="70">
                  <c:v>-13637.0</c:v>
                </c:pt>
                <c:pt idx="71">
                  <c:v>-12146.0</c:v>
                </c:pt>
                <c:pt idx="72">
                  <c:v>-11751.0</c:v>
                </c:pt>
                <c:pt idx="73">
                  <c:v>-10885.0</c:v>
                </c:pt>
                <c:pt idx="74">
                  <c:v>-10227.0</c:v>
                </c:pt>
                <c:pt idx="75">
                  <c:v>-9924.0</c:v>
                </c:pt>
                <c:pt idx="76">
                  <c:v>-8711.0</c:v>
                </c:pt>
                <c:pt idx="77">
                  <c:v>-7735.0</c:v>
                </c:pt>
                <c:pt idx="78">
                  <c:v>-7656.0</c:v>
                </c:pt>
                <c:pt idx="79">
                  <c:v>-7053.0</c:v>
                </c:pt>
                <c:pt idx="80">
                  <c:v>-6669.0</c:v>
                </c:pt>
                <c:pt idx="81">
                  <c:v>-5721.0</c:v>
                </c:pt>
                <c:pt idx="82">
                  <c:v>-5239.0</c:v>
                </c:pt>
                <c:pt idx="83">
                  <c:v>-4775.0</c:v>
                </c:pt>
                <c:pt idx="84">
                  <c:v>-4061.0</c:v>
                </c:pt>
                <c:pt idx="85">
                  <c:v>-3592.0</c:v>
                </c:pt>
                <c:pt idx="86">
                  <c:v>-3134.0</c:v>
                </c:pt>
                <c:pt idx="87">
                  <c:v>-2688.0</c:v>
                </c:pt>
                <c:pt idx="88">
                  <c:v>-2079.0</c:v>
                </c:pt>
                <c:pt idx="89">
                  <c:v>-1615.0</c:v>
                </c:pt>
                <c:pt idx="90">
                  <c:v>-1298.0</c:v>
                </c:pt>
                <c:pt idx="91">
                  <c:v>-832.0</c:v>
                </c:pt>
                <c:pt idx="92">
                  <c:v>-681.0</c:v>
                </c:pt>
                <c:pt idx="93">
                  <c:v>-468.0</c:v>
                </c:pt>
                <c:pt idx="94">
                  <c:v>-400.0</c:v>
                </c:pt>
                <c:pt idx="95">
                  <c:v>-307.0</c:v>
                </c:pt>
                <c:pt idx="96">
                  <c:v>-217.0</c:v>
                </c:pt>
                <c:pt idx="97">
                  <c:v>-137.0</c:v>
                </c:pt>
                <c:pt idx="98">
                  <c:v>-106.0</c:v>
                </c:pt>
                <c:pt idx="99">
                  <c:v>-76.0</c:v>
                </c:pt>
                <c:pt idx="100">
                  <c:v>-131.0</c:v>
                </c:pt>
                <c:pt idx="101">
                  <c:v>-13.0</c:v>
                </c:pt>
                <c:pt idx="102">
                  <c:v>-6.0</c:v>
                </c:pt>
              </c:numCache>
            </c:numRef>
          </c:val>
        </c:ser>
        <c:ser>
          <c:idx val="2"/>
          <c:order val="2"/>
          <c:tx>
            <c:strRef>
              <c:f>Sheet1!$D$1</c:f>
              <c:strCache>
                <c:ptCount val="1"/>
                <c:pt idx="0">
                  <c:v>Male Black, Non-Hispanic</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-21109.0</c:v>
                </c:pt>
                <c:pt idx="1">
                  <c:v>-21614.0</c:v>
                </c:pt>
                <c:pt idx="2">
                  <c:v>-22307.0</c:v>
                </c:pt>
                <c:pt idx="3">
                  <c:v>-22703.0</c:v>
                </c:pt>
                <c:pt idx="4">
                  <c:v>-22124.0</c:v>
                </c:pt>
                <c:pt idx="5">
                  <c:v>-22090.0</c:v>
                </c:pt>
                <c:pt idx="6">
                  <c:v>-22176.0</c:v>
                </c:pt>
                <c:pt idx="7">
                  <c:v>-22185.0</c:v>
                </c:pt>
                <c:pt idx="8">
                  <c:v>-22724.0</c:v>
                </c:pt>
                <c:pt idx="9">
                  <c:v>-23132.0</c:v>
                </c:pt>
                <c:pt idx="10">
                  <c:v>-23515.0</c:v>
                </c:pt>
                <c:pt idx="11">
                  <c:v>-23056.0</c:v>
                </c:pt>
                <c:pt idx="12">
                  <c:v>-23181.0</c:v>
                </c:pt>
                <c:pt idx="13">
                  <c:v>-23036.0</c:v>
                </c:pt>
                <c:pt idx="14">
                  <c:v>-23412.0</c:v>
                </c:pt>
                <c:pt idx="15">
                  <c:v>-24086.0</c:v>
                </c:pt>
                <c:pt idx="16">
                  <c:v>-25035.0</c:v>
                </c:pt>
                <c:pt idx="17">
                  <c:v>-25889.0</c:v>
                </c:pt>
                <c:pt idx="18">
                  <c:v>-25528.0</c:v>
                </c:pt>
                <c:pt idx="19">
                  <c:v>-24918.0</c:v>
                </c:pt>
                <c:pt idx="20">
                  <c:v>-23930.0</c:v>
                </c:pt>
                <c:pt idx="21">
                  <c:v>-22729.0</c:v>
                </c:pt>
                <c:pt idx="22">
                  <c:v>-21672.0</c:v>
                </c:pt>
                <c:pt idx="23">
                  <c:v>-21386.0</c:v>
                </c:pt>
                <c:pt idx="24">
                  <c:v>-21592.0</c:v>
                </c:pt>
                <c:pt idx="25">
                  <c:v>-21406.0</c:v>
                </c:pt>
                <c:pt idx="26">
                  <c:v>-20693.0</c:v>
                </c:pt>
                <c:pt idx="27">
                  <c:v>-21259.0</c:v>
                </c:pt>
                <c:pt idx="28">
                  <c:v>-20922.0</c:v>
                </c:pt>
                <c:pt idx="29">
                  <c:v>-21296.0</c:v>
                </c:pt>
                <c:pt idx="30">
                  <c:v>-21700.0</c:v>
                </c:pt>
                <c:pt idx="31">
                  <c:v>-20252.0</c:v>
                </c:pt>
                <c:pt idx="32">
                  <c:v>-19507.0</c:v>
                </c:pt>
                <c:pt idx="33">
                  <c:v>-19297.0</c:v>
                </c:pt>
                <c:pt idx="34">
                  <c:v>-18787.0</c:v>
                </c:pt>
                <c:pt idx="35">
                  <c:v>-19218.0</c:v>
                </c:pt>
                <c:pt idx="36">
                  <c:v>-19151.0</c:v>
                </c:pt>
                <c:pt idx="37">
                  <c:v>-19788.0</c:v>
                </c:pt>
                <c:pt idx="38">
                  <c:v>-20424.0</c:v>
                </c:pt>
                <c:pt idx="39">
                  <c:v>-21288.0</c:v>
                </c:pt>
                <c:pt idx="40">
                  <c:v>-20333.0</c:v>
                </c:pt>
                <c:pt idx="41">
                  <c:v>-19135.0</c:v>
                </c:pt>
                <c:pt idx="42">
                  <c:v>-19503.0</c:v>
                </c:pt>
                <c:pt idx="43">
                  <c:v>-19401.0</c:v>
                </c:pt>
                <c:pt idx="44">
                  <c:v>-20164.0</c:v>
                </c:pt>
                <c:pt idx="45">
                  <c:v>-21088.0</c:v>
                </c:pt>
                <c:pt idx="46">
                  <c:v>-20385.0</c:v>
                </c:pt>
                <c:pt idx="47">
                  <c:v>-20480.0</c:v>
                </c:pt>
                <c:pt idx="48">
                  <c:v>-20247.0</c:v>
                </c:pt>
                <c:pt idx="49">
                  <c:v>-20528.0</c:v>
                </c:pt>
                <c:pt idx="50">
                  <c:v>-20868.0</c:v>
                </c:pt>
                <c:pt idx="51">
                  <c:v>-19659.0</c:v>
                </c:pt>
                <c:pt idx="52">
                  <c:v>-19189.0</c:v>
                </c:pt>
                <c:pt idx="53">
                  <c:v>-18630.0</c:v>
                </c:pt>
                <c:pt idx="54">
                  <c:v>-18162.0</c:v>
                </c:pt>
                <c:pt idx="55">
                  <c:v>-17287.0</c:v>
                </c:pt>
                <c:pt idx="56">
                  <c:v>-15343.0</c:v>
                </c:pt>
                <c:pt idx="57">
                  <c:v>-14851.0</c:v>
                </c:pt>
                <c:pt idx="58">
                  <c:v>-13681.0</c:v>
                </c:pt>
                <c:pt idx="59">
                  <c:v>-13359.0</c:v>
                </c:pt>
                <c:pt idx="60">
                  <c:v>-12494.0</c:v>
                </c:pt>
                <c:pt idx="61">
                  <c:v>-11736.0</c:v>
                </c:pt>
                <c:pt idx="62">
                  <c:v>-11142.0</c:v>
                </c:pt>
                <c:pt idx="63">
                  <c:v>-9801.0</c:v>
                </c:pt>
                <c:pt idx="64">
                  <c:v>-8005.0</c:v>
                </c:pt>
                <c:pt idx="65">
                  <c:v>-7737.0</c:v>
                </c:pt>
                <c:pt idx="66">
                  <c:v>-7060.0</c:v>
                </c:pt>
                <c:pt idx="67">
                  <c:v>-6993.0</c:v>
                </c:pt>
                <c:pt idx="68">
                  <c:v>-6096.0</c:v>
                </c:pt>
                <c:pt idx="69">
                  <c:v>-5669.0</c:v>
                </c:pt>
                <c:pt idx="70">
                  <c:v>-5226.0</c:v>
                </c:pt>
                <c:pt idx="71">
                  <c:v>-4860.0</c:v>
                </c:pt>
                <c:pt idx="72">
                  <c:v>-4355.0</c:v>
                </c:pt>
                <c:pt idx="73">
                  <c:v>-4085.0</c:v>
                </c:pt>
                <c:pt idx="74">
                  <c:v>-3779.0</c:v>
                </c:pt>
                <c:pt idx="75">
                  <c:v>-3792.0</c:v>
                </c:pt>
                <c:pt idx="76">
                  <c:v>-3355.0</c:v>
                </c:pt>
                <c:pt idx="77">
                  <c:v>-3075.0</c:v>
                </c:pt>
                <c:pt idx="78">
                  <c:v>-2677.0</c:v>
                </c:pt>
                <c:pt idx="79">
                  <c:v>-2494.0</c:v>
                </c:pt>
                <c:pt idx="80">
                  <c:v>-2327.0</c:v>
                </c:pt>
                <c:pt idx="81">
                  <c:v>-1996.0</c:v>
                </c:pt>
                <c:pt idx="82">
                  <c:v>-1733.0</c:v>
                </c:pt>
                <c:pt idx="83">
                  <c:v>-1578.0</c:v>
                </c:pt>
                <c:pt idx="84">
                  <c:v>-1382.0</c:v>
                </c:pt>
                <c:pt idx="85">
                  <c:v>-1244.0</c:v>
                </c:pt>
                <c:pt idx="86">
                  <c:v>-991.0</c:v>
                </c:pt>
                <c:pt idx="87">
                  <c:v>-885.0</c:v>
                </c:pt>
                <c:pt idx="88">
                  <c:v>-702.0</c:v>
                </c:pt>
                <c:pt idx="89">
                  <c:v>-611.0</c:v>
                </c:pt>
                <c:pt idx="90">
                  <c:v>-543.0</c:v>
                </c:pt>
                <c:pt idx="91">
                  <c:v>-373.0</c:v>
                </c:pt>
                <c:pt idx="92">
                  <c:v>-286.0</c:v>
                </c:pt>
                <c:pt idx="93">
                  <c:v>-219.0</c:v>
                </c:pt>
                <c:pt idx="94">
                  <c:v>-182.0</c:v>
                </c:pt>
                <c:pt idx="95">
                  <c:v>-150.0</c:v>
                </c:pt>
                <c:pt idx="96">
                  <c:v>-101.0</c:v>
                </c:pt>
                <c:pt idx="97">
                  <c:v>-81.0</c:v>
                </c:pt>
                <c:pt idx="98">
                  <c:v>-49.0</c:v>
                </c:pt>
                <c:pt idx="99">
                  <c:v>-41.0</c:v>
                </c:pt>
                <c:pt idx="100">
                  <c:v>-79.0</c:v>
                </c:pt>
                <c:pt idx="101">
                  <c:v>-15.0</c:v>
                </c:pt>
                <c:pt idx="102">
                  <c:v>-1.0</c:v>
                </c:pt>
              </c:numCache>
            </c:numRef>
          </c:val>
        </c:ser>
        <c:ser>
          <c:idx val="3"/>
          <c:order val="3"/>
          <c:tx>
            <c:strRef>
              <c:f>Sheet1!$E$1</c:f>
              <c:strCache>
                <c:ptCount val="1"/>
                <c:pt idx="0">
                  <c:v>Male Asian, Non-Hispanic</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-6450.0</c:v>
                </c:pt>
                <c:pt idx="1">
                  <c:v>-6425.0</c:v>
                </c:pt>
                <c:pt idx="2">
                  <c:v>-6927.0</c:v>
                </c:pt>
                <c:pt idx="3">
                  <c:v>-6687.0</c:v>
                </c:pt>
                <c:pt idx="4">
                  <c:v>-6843.0</c:v>
                </c:pt>
                <c:pt idx="5">
                  <c:v>-7017.0</c:v>
                </c:pt>
                <c:pt idx="6">
                  <c:v>-7026.0</c:v>
                </c:pt>
                <c:pt idx="7">
                  <c:v>-6942.0</c:v>
                </c:pt>
                <c:pt idx="8">
                  <c:v>-6710.0</c:v>
                </c:pt>
                <c:pt idx="9">
                  <c:v>-7060.0</c:v>
                </c:pt>
                <c:pt idx="10">
                  <c:v>-6551.0</c:v>
                </c:pt>
                <c:pt idx="11">
                  <c:v>-6081.0</c:v>
                </c:pt>
                <c:pt idx="12">
                  <c:v>-6238.0</c:v>
                </c:pt>
                <c:pt idx="13">
                  <c:v>-6152.0</c:v>
                </c:pt>
                <c:pt idx="14">
                  <c:v>-6210.0</c:v>
                </c:pt>
                <c:pt idx="15">
                  <c:v>-5976.0</c:v>
                </c:pt>
                <c:pt idx="16">
                  <c:v>-6187.0</c:v>
                </c:pt>
                <c:pt idx="17">
                  <c:v>-6094.0</c:v>
                </c:pt>
                <c:pt idx="18">
                  <c:v>-6276.0</c:v>
                </c:pt>
                <c:pt idx="19">
                  <c:v>-6224.0</c:v>
                </c:pt>
                <c:pt idx="20">
                  <c:v>-6500.0</c:v>
                </c:pt>
                <c:pt idx="21">
                  <c:v>-7044.0</c:v>
                </c:pt>
                <c:pt idx="22">
                  <c:v>-7151.0</c:v>
                </c:pt>
                <c:pt idx="23">
                  <c:v>-7236.0</c:v>
                </c:pt>
                <c:pt idx="24">
                  <c:v>-7641.0</c:v>
                </c:pt>
                <c:pt idx="25">
                  <c:v>-7983.0</c:v>
                </c:pt>
                <c:pt idx="26">
                  <c:v>-7977.0</c:v>
                </c:pt>
                <c:pt idx="27">
                  <c:v>-8151.0</c:v>
                </c:pt>
                <c:pt idx="28">
                  <c:v>-7874.0</c:v>
                </c:pt>
                <c:pt idx="29">
                  <c:v>-7646.0</c:v>
                </c:pt>
                <c:pt idx="30">
                  <c:v>-8028.0</c:v>
                </c:pt>
                <c:pt idx="31">
                  <c:v>-7724.0</c:v>
                </c:pt>
                <c:pt idx="32">
                  <c:v>-7795.0</c:v>
                </c:pt>
                <c:pt idx="33">
                  <c:v>-7956.0</c:v>
                </c:pt>
                <c:pt idx="34">
                  <c:v>-8547.0</c:v>
                </c:pt>
                <c:pt idx="35">
                  <c:v>-8740.0</c:v>
                </c:pt>
                <c:pt idx="36">
                  <c:v>-8845.0</c:v>
                </c:pt>
                <c:pt idx="37">
                  <c:v>-9044.0</c:v>
                </c:pt>
                <c:pt idx="38">
                  <c:v>-8808.0</c:v>
                </c:pt>
                <c:pt idx="39">
                  <c:v>-8917.0</c:v>
                </c:pt>
                <c:pt idx="40">
                  <c:v>-8588.0</c:v>
                </c:pt>
                <c:pt idx="41">
                  <c:v>-8302.0</c:v>
                </c:pt>
                <c:pt idx="42">
                  <c:v>-7655.0</c:v>
                </c:pt>
                <c:pt idx="43">
                  <c:v>-7130.0</c:v>
                </c:pt>
                <c:pt idx="44">
                  <c:v>-7320.0</c:v>
                </c:pt>
                <c:pt idx="45">
                  <c:v>-7146.0</c:v>
                </c:pt>
                <c:pt idx="46">
                  <c:v>-7214.0</c:v>
                </c:pt>
                <c:pt idx="47">
                  <c:v>-7034.0</c:v>
                </c:pt>
                <c:pt idx="48">
                  <c:v>-6222.0</c:v>
                </c:pt>
                <c:pt idx="49">
                  <c:v>-6178.0</c:v>
                </c:pt>
                <c:pt idx="50">
                  <c:v>-6004.0</c:v>
                </c:pt>
                <c:pt idx="51">
                  <c:v>-5617.0</c:v>
                </c:pt>
                <c:pt idx="52">
                  <c:v>-5585.0</c:v>
                </c:pt>
                <c:pt idx="53">
                  <c:v>-5411.0</c:v>
                </c:pt>
                <c:pt idx="54">
                  <c:v>-5369.0</c:v>
                </c:pt>
                <c:pt idx="55">
                  <c:v>-5163.0</c:v>
                </c:pt>
                <c:pt idx="56">
                  <c:v>-4739.0</c:v>
                </c:pt>
                <c:pt idx="57">
                  <c:v>-4762.0</c:v>
                </c:pt>
                <c:pt idx="58">
                  <c:v>-4126.0</c:v>
                </c:pt>
                <c:pt idx="59">
                  <c:v>-4180.0</c:v>
                </c:pt>
                <c:pt idx="60">
                  <c:v>-4283.0</c:v>
                </c:pt>
                <c:pt idx="61">
                  <c:v>-3928.0</c:v>
                </c:pt>
                <c:pt idx="62">
                  <c:v>-3610.0</c:v>
                </c:pt>
                <c:pt idx="63">
                  <c:v>-3254.0</c:v>
                </c:pt>
                <c:pt idx="64">
                  <c:v>-2962.0</c:v>
                </c:pt>
                <c:pt idx="65">
                  <c:v>-2911.0</c:v>
                </c:pt>
                <c:pt idx="66">
                  <c:v>-2539.0</c:v>
                </c:pt>
                <c:pt idx="67">
                  <c:v>-2543.0</c:v>
                </c:pt>
                <c:pt idx="68">
                  <c:v>-2262.0</c:v>
                </c:pt>
                <c:pt idx="69">
                  <c:v>-2105.0</c:v>
                </c:pt>
                <c:pt idx="70">
                  <c:v>-1965.0</c:v>
                </c:pt>
                <c:pt idx="71">
                  <c:v>-1776.0</c:v>
                </c:pt>
                <c:pt idx="72">
                  <c:v>-1704.0</c:v>
                </c:pt>
                <c:pt idx="73">
                  <c:v>-1475.0</c:v>
                </c:pt>
                <c:pt idx="74">
                  <c:v>-1294.0</c:v>
                </c:pt>
                <c:pt idx="75">
                  <c:v>-1222.0</c:v>
                </c:pt>
                <c:pt idx="76">
                  <c:v>-1038.0</c:v>
                </c:pt>
                <c:pt idx="77">
                  <c:v>-952.0</c:v>
                </c:pt>
                <c:pt idx="78">
                  <c:v>-788.0</c:v>
                </c:pt>
                <c:pt idx="79">
                  <c:v>-779.0</c:v>
                </c:pt>
                <c:pt idx="80">
                  <c:v>-700.0</c:v>
                </c:pt>
                <c:pt idx="81">
                  <c:v>-553.0</c:v>
                </c:pt>
                <c:pt idx="82">
                  <c:v>-490.0</c:v>
                </c:pt>
                <c:pt idx="83">
                  <c:v>-424.0</c:v>
                </c:pt>
                <c:pt idx="84">
                  <c:v>-351.0</c:v>
                </c:pt>
                <c:pt idx="85">
                  <c:v>-294.0</c:v>
                </c:pt>
                <c:pt idx="86">
                  <c:v>-253.0</c:v>
                </c:pt>
                <c:pt idx="87">
                  <c:v>-242.0</c:v>
                </c:pt>
                <c:pt idx="88">
                  <c:v>-157.0</c:v>
                </c:pt>
                <c:pt idx="89">
                  <c:v>-146.0</c:v>
                </c:pt>
                <c:pt idx="90">
                  <c:v>-122.0</c:v>
                </c:pt>
                <c:pt idx="91">
                  <c:v>-69.0</c:v>
                </c:pt>
                <c:pt idx="92">
                  <c:v>-71.0</c:v>
                </c:pt>
                <c:pt idx="93">
                  <c:v>-40.0</c:v>
                </c:pt>
                <c:pt idx="94">
                  <c:v>-37.0</c:v>
                </c:pt>
                <c:pt idx="95">
                  <c:v>-27.0</c:v>
                </c:pt>
                <c:pt idx="96">
                  <c:v>-21.0</c:v>
                </c:pt>
                <c:pt idx="97">
                  <c:v>-16.0</c:v>
                </c:pt>
                <c:pt idx="98">
                  <c:v>-10.0</c:v>
                </c:pt>
                <c:pt idx="99">
                  <c:v>-3.0</c:v>
                </c:pt>
                <c:pt idx="100">
                  <c:v>-8.0</c:v>
                </c:pt>
                <c:pt idx="101">
                  <c:v>-1.0</c:v>
                </c:pt>
                <c:pt idx="102">
                  <c:v>-2.0</c:v>
                </c:pt>
              </c:numCache>
            </c:numRef>
          </c:val>
        </c:ser>
        <c:ser>
          <c:idx val="4"/>
          <c:order val="4"/>
          <c:tx>
            <c:strRef>
              <c:f>Sheet1!$F$1</c:f>
              <c:strCache>
                <c:ptCount val="1"/>
                <c:pt idx="0">
                  <c:v>Male Other, Non Hispanic</c:v>
                </c:pt>
              </c:strCache>
            </c:strRef>
          </c:tx>
          <c:spPr>
            <a:solidFill>
              <a:schemeClr val="accent1">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-6248.0</c:v>
                </c:pt>
                <c:pt idx="1">
                  <c:v>-6146.0</c:v>
                </c:pt>
                <c:pt idx="2">
                  <c:v>-6169.0</c:v>
                </c:pt>
                <c:pt idx="3">
                  <c:v>-5923.0</c:v>
                </c:pt>
                <c:pt idx="4">
                  <c:v>-5759.0</c:v>
                </c:pt>
                <c:pt idx="5">
                  <c:v>-5537.0</c:v>
                </c:pt>
                <c:pt idx="6">
                  <c:v>-5432.0</c:v>
                </c:pt>
                <c:pt idx="7">
                  <c:v>-5122.0</c:v>
                </c:pt>
                <c:pt idx="8">
                  <c:v>-5011.0</c:v>
                </c:pt>
                <c:pt idx="9">
                  <c:v>-5046.0</c:v>
                </c:pt>
                <c:pt idx="10">
                  <c:v>-4952.0</c:v>
                </c:pt>
                <c:pt idx="11">
                  <c:v>-4902.0</c:v>
                </c:pt>
                <c:pt idx="12">
                  <c:v>-4731.0</c:v>
                </c:pt>
                <c:pt idx="13">
                  <c:v>-4639.0</c:v>
                </c:pt>
                <c:pt idx="14">
                  <c:v>-4451.0</c:v>
                </c:pt>
                <c:pt idx="15">
                  <c:v>-4435.0</c:v>
                </c:pt>
                <c:pt idx="16">
                  <c:v>-4325.0</c:v>
                </c:pt>
                <c:pt idx="17">
                  <c:v>-4168.0</c:v>
                </c:pt>
                <c:pt idx="18">
                  <c:v>-3919.0</c:v>
                </c:pt>
                <c:pt idx="19">
                  <c:v>-3937.0</c:v>
                </c:pt>
                <c:pt idx="20">
                  <c:v>-3693.0</c:v>
                </c:pt>
                <c:pt idx="21">
                  <c:v>-3469.0</c:v>
                </c:pt>
                <c:pt idx="22">
                  <c:v>-3205.0</c:v>
                </c:pt>
                <c:pt idx="23">
                  <c:v>-3077.0</c:v>
                </c:pt>
                <c:pt idx="24">
                  <c:v>-3206.0</c:v>
                </c:pt>
                <c:pt idx="25">
                  <c:v>-3094.0</c:v>
                </c:pt>
                <c:pt idx="26">
                  <c:v>-3224.0</c:v>
                </c:pt>
                <c:pt idx="27">
                  <c:v>-3214.0</c:v>
                </c:pt>
                <c:pt idx="28">
                  <c:v>-3066.0</c:v>
                </c:pt>
                <c:pt idx="29">
                  <c:v>-3063.0</c:v>
                </c:pt>
                <c:pt idx="30">
                  <c:v>-2972.0</c:v>
                </c:pt>
                <c:pt idx="31">
                  <c:v>-2785.0</c:v>
                </c:pt>
                <c:pt idx="32">
                  <c:v>-2707.0</c:v>
                </c:pt>
                <c:pt idx="33">
                  <c:v>-2698.0</c:v>
                </c:pt>
                <c:pt idx="34">
                  <c:v>-2635.0</c:v>
                </c:pt>
                <c:pt idx="35">
                  <c:v>-2664.0</c:v>
                </c:pt>
                <c:pt idx="36">
                  <c:v>-2367.0</c:v>
                </c:pt>
                <c:pt idx="37">
                  <c:v>-2509.0</c:v>
                </c:pt>
                <c:pt idx="38">
                  <c:v>-2538.0</c:v>
                </c:pt>
                <c:pt idx="39">
                  <c:v>-2680.0</c:v>
                </c:pt>
                <c:pt idx="40">
                  <c:v>-2581.0</c:v>
                </c:pt>
                <c:pt idx="41">
                  <c:v>-2362.0</c:v>
                </c:pt>
                <c:pt idx="42">
                  <c:v>-2162.0</c:v>
                </c:pt>
                <c:pt idx="43">
                  <c:v>-2159.0</c:v>
                </c:pt>
                <c:pt idx="44">
                  <c:v>-2200.0</c:v>
                </c:pt>
                <c:pt idx="45">
                  <c:v>-2348.0</c:v>
                </c:pt>
                <c:pt idx="46">
                  <c:v>-2446.0</c:v>
                </c:pt>
                <c:pt idx="47">
                  <c:v>-2494.0</c:v>
                </c:pt>
                <c:pt idx="48">
                  <c:v>-2322.0</c:v>
                </c:pt>
                <c:pt idx="49">
                  <c:v>-2393.0</c:v>
                </c:pt>
                <c:pt idx="50">
                  <c:v>-2455.0</c:v>
                </c:pt>
                <c:pt idx="51">
                  <c:v>-2171.0</c:v>
                </c:pt>
                <c:pt idx="52">
                  <c:v>-2393.0</c:v>
                </c:pt>
                <c:pt idx="53">
                  <c:v>-2203.0</c:v>
                </c:pt>
                <c:pt idx="54">
                  <c:v>-2219.0</c:v>
                </c:pt>
                <c:pt idx="55">
                  <c:v>-2056.0</c:v>
                </c:pt>
                <c:pt idx="56">
                  <c:v>-1954.0</c:v>
                </c:pt>
                <c:pt idx="57">
                  <c:v>-1812.0</c:v>
                </c:pt>
                <c:pt idx="58">
                  <c:v>-1770.0</c:v>
                </c:pt>
                <c:pt idx="59">
                  <c:v>-1674.0</c:v>
                </c:pt>
                <c:pt idx="60">
                  <c:v>-1564.0</c:v>
                </c:pt>
                <c:pt idx="61">
                  <c:v>-1534.0</c:v>
                </c:pt>
                <c:pt idx="62">
                  <c:v>-1530.0</c:v>
                </c:pt>
                <c:pt idx="63">
                  <c:v>-1468.0</c:v>
                </c:pt>
                <c:pt idx="64">
                  <c:v>-1107.0</c:v>
                </c:pt>
                <c:pt idx="65">
                  <c:v>-1064.0</c:v>
                </c:pt>
                <c:pt idx="66">
                  <c:v>-1033.0</c:v>
                </c:pt>
                <c:pt idx="67">
                  <c:v>-981.0</c:v>
                </c:pt>
                <c:pt idx="68">
                  <c:v>-903.0</c:v>
                </c:pt>
                <c:pt idx="69">
                  <c:v>-741.0</c:v>
                </c:pt>
                <c:pt idx="70">
                  <c:v>-704.0</c:v>
                </c:pt>
                <c:pt idx="71">
                  <c:v>-617.0</c:v>
                </c:pt>
                <c:pt idx="72">
                  <c:v>-632.0</c:v>
                </c:pt>
                <c:pt idx="73">
                  <c:v>-543.0</c:v>
                </c:pt>
                <c:pt idx="74">
                  <c:v>-521.0</c:v>
                </c:pt>
                <c:pt idx="75">
                  <c:v>-423.0</c:v>
                </c:pt>
                <c:pt idx="76">
                  <c:v>-411.0</c:v>
                </c:pt>
                <c:pt idx="77">
                  <c:v>-376.0</c:v>
                </c:pt>
                <c:pt idx="78">
                  <c:v>-338.0</c:v>
                </c:pt>
                <c:pt idx="79">
                  <c:v>-318.0</c:v>
                </c:pt>
                <c:pt idx="80">
                  <c:v>-290.0</c:v>
                </c:pt>
                <c:pt idx="81">
                  <c:v>-255.0</c:v>
                </c:pt>
                <c:pt idx="82">
                  <c:v>-236.0</c:v>
                </c:pt>
                <c:pt idx="83">
                  <c:v>-219.0</c:v>
                </c:pt>
                <c:pt idx="84">
                  <c:v>-171.0</c:v>
                </c:pt>
                <c:pt idx="85">
                  <c:v>-148.0</c:v>
                </c:pt>
                <c:pt idx="86">
                  <c:v>-133.0</c:v>
                </c:pt>
                <c:pt idx="87">
                  <c:v>-103.0</c:v>
                </c:pt>
                <c:pt idx="88">
                  <c:v>-78.0</c:v>
                </c:pt>
                <c:pt idx="89">
                  <c:v>-65.0</c:v>
                </c:pt>
                <c:pt idx="90">
                  <c:v>-44.0</c:v>
                </c:pt>
                <c:pt idx="91">
                  <c:v>-36.0</c:v>
                </c:pt>
                <c:pt idx="92">
                  <c:v>-44.0</c:v>
                </c:pt>
                <c:pt idx="93">
                  <c:v>-27.0</c:v>
                </c:pt>
                <c:pt idx="94">
                  <c:v>-16.0</c:v>
                </c:pt>
                <c:pt idx="95">
                  <c:v>-12.0</c:v>
                </c:pt>
                <c:pt idx="96">
                  <c:v>-8.0</c:v>
                </c:pt>
                <c:pt idx="97">
                  <c:v>-8.0</c:v>
                </c:pt>
                <c:pt idx="98">
                  <c:v>-4.0</c:v>
                </c:pt>
                <c:pt idx="99">
                  <c:v>-5.0</c:v>
                </c:pt>
                <c:pt idx="100">
                  <c:v>-9.0</c:v>
                </c:pt>
                <c:pt idx="101">
                  <c:v>-2.0</c:v>
                </c:pt>
                <c:pt idx="102">
                  <c:v>-3.0</c:v>
                </c:pt>
              </c:numCache>
            </c:numRef>
          </c:val>
        </c:ser>
        <c:ser>
          <c:idx val="5"/>
          <c:order val="5"/>
          <c:tx>
            <c:strRef>
              <c:f>Sheet1!$G$1</c:f>
              <c:strCache>
                <c:ptCount val="1"/>
                <c:pt idx="0">
                  <c:v>Female White, Non-Hispanic</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57695.0</c:v>
                </c:pt>
                <c:pt idx="1">
                  <c:v>58738.0</c:v>
                </c:pt>
                <c:pt idx="2">
                  <c:v>59885.0</c:v>
                </c:pt>
                <c:pt idx="3">
                  <c:v>60431.0</c:v>
                </c:pt>
                <c:pt idx="4">
                  <c:v>60271.0</c:v>
                </c:pt>
                <c:pt idx="5">
                  <c:v>61240.0</c:v>
                </c:pt>
                <c:pt idx="6">
                  <c:v>61936.0</c:v>
                </c:pt>
                <c:pt idx="7">
                  <c:v>62318.0</c:v>
                </c:pt>
                <c:pt idx="8">
                  <c:v>62340.0</c:v>
                </c:pt>
                <c:pt idx="9">
                  <c:v>63916.0</c:v>
                </c:pt>
                <c:pt idx="10">
                  <c:v>64529.0</c:v>
                </c:pt>
                <c:pt idx="11">
                  <c:v>64227.0</c:v>
                </c:pt>
                <c:pt idx="12">
                  <c:v>63577.0</c:v>
                </c:pt>
                <c:pt idx="13">
                  <c:v>64825.0</c:v>
                </c:pt>
                <c:pt idx="14">
                  <c:v>64929.0</c:v>
                </c:pt>
                <c:pt idx="15">
                  <c:v>65261.0</c:v>
                </c:pt>
                <c:pt idx="16">
                  <c:v>66454.0</c:v>
                </c:pt>
                <c:pt idx="17">
                  <c:v>67064.0</c:v>
                </c:pt>
                <c:pt idx="18">
                  <c:v>67882.0</c:v>
                </c:pt>
                <c:pt idx="19">
                  <c:v>68688.0</c:v>
                </c:pt>
                <c:pt idx="20">
                  <c:v>68864.0</c:v>
                </c:pt>
                <c:pt idx="21">
                  <c:v>68422.0</c:v>
                </c:pt>
                <c:pt idx="22">
                  <c:v>69168.0</c:v>
                </c:pt>
                <c:pt idx="23">
                  <c:v>71371.0</c:v>
                </c:pt>
                <c:pt idx="24">
                  <c:v>73604.0</c:v>
                </c:pt>
                <c:pt idx="25">
                  <c:v>74474.0</c:v>
                </c:pt>
                <c:pt idx="26">
                  <c:v>72735.0</c:v>
                </c:pt>
                <c:pt idx="27">
                  <c:v>74589.0</c:v>
                </c:pt>
                <c:pt idx="28">
                  <c:v>74248.0</c:v>
                </c:pt>
                <c:pt idx="29">
                  <c:v>74075.0</c:v>
                </c:pt>
                <c:pt idx="30">
                  <c:v>73636.0</c:v>
                </c:pt>
                <c:pt idx="31">
                  <c:v>68795.0</c:v>
                </c:pt>
                <c:pt idx="32">
                  <c:v>69256.0</c:v>
                </c:pt>
                <c:pt idx="33">
                  <c:v>67309.0</c:v>
                </c:pt>
                <c:pt idx="34">
                  <c:v>66464.0</c:v>
                </c:pt>
                <c:pt idx="35">
                  <c:v>68685.0</c:v>
                </c:pt>
                <c:pt idx="36">
                  <c:v>67035.0</c:v>
                </c:pt>
                <c:pt idx="37">
                  <c:v>69180.0</c:v>
                </c:pt>
                <c:pt idx="38">
                  <c:v>75022.0</c:v>
                </c:pt>
                <c:pt idx="39">
                  <c:v>81149.0</c:v>
                </c:pt>
                <c:pt idx="40">
                  <c:v>80297.0</c:v>
                </c:pt>
                <c:pt idx="41">
                  <c:v>75679.0</c:v>
                </c:pt>
                <c:pt idx="42">
                  <c:v>73029.0</c:v>
                </c:pt>
                <c:pt idx="43">
                  <c:v>73832.0</c:v>
                </c:pt>
                <c:pt idx="44">
                  <c:v>76089.0</c:v>
                </c:pt>
                <c:pt idx="45">
                  <c:v>84045.0</c:v>
                </c:pt>
                <c:pt idx="46">
                  <c:v>87732.0</c:v>
                </c:pt>
                <c:pt idx="47">
                  <c:v>90479.0</c:v>
                </c:pt>
                <c:pt idx="48">
                  <c:v>91736.0</c:v>
                </c:pt>
                <c:pt idx="49">
                  <c:v>93807.0</c:v>
                </c:pt>
                <c:pt idx="50">
                  <c:v>95207.0</c:v>
                </c:pt>
                <c:pt idx="51">
                  <c:v>92404.0</c:v>
                </c:pt>
                <c:pt idx="52">
                  <c:v>94299.0</c:v>
                </c:pt>
                <c:pt idx="53">
                  <c:v>92432.0</c:v>
                </c:pt>
                <c:pt idx="54">
                  <c:v>90708.0</c:v>
                </c:pt>
                <c:pt idx="55">
                  <c:v>90773.0</c:v>
                </c:pt>
                <c:pt idx="56">
                  <c:v>87722.0</c:v>
                </c:pt>
                <c:pt idx="57">
                  <c:v>85607.0</c:v>
                </c:pt>
                <c:pt idx="58">
                  <c:v>82503.0</c:v>
                </c:pt>
                <c:pt idx="59">
                  <c:v>78044.0</c:v>
                </c:pt>
                <c:pt idx="60">
                  <c:v>78413.0</c:v>
                </c:pt>
                <c:pt idx="61">
                  <c:v>76697.0</c:v>
                </c:pt>
                <c:pt idx="62">
                  <c:v>79908.0</c:v>
                </c:pt>
                <c:pt idx="63">
                  <c:v>79702.0</c:v>
                </c:pt>
                <c:pt idx="64">
                  <c:v>58705.0</c:v>
                </c:pt>
                <c:pt idx="65">
                  <c:v>61832.0</c:v>
                </c:pt>
                <c:pt idx="66">
                  <c:v>62147.0</c:v>
                </c:pt>
                <c:pt idx="67">
                  <c:v>59900.0</c:v>
                </c:pt>
                <c:pt idx="68">
                  <c:v>53490.0</c:v>
                </c:pt>
                <c:pt idx="69">
                  <c:v>50621.0</c:v>
                </c:pt>
                <c:pt idx="70">
                  <c:v>47089.0</c:v>
                </c:pt>
                <c:pt idx="71">
                  <c:v>45306.0</c:v>
                </c:pt>
                <c:pt idx="72">
                  <c:v>43684.0</c:v>
                </c:pt>
                <c:pt idx="73">
                  <c:v>40618.0</c:v>
                </c:pt>
                <c:pt idx="74">
                  <c:v>40325.0</c:v>
                </c:pt>
                <c:pt idx="75">
                  <c:v>39660.0</c:v>
                </c:pt>
                <c:pt idx="76">
                  <c:v>36224.0</c:v>
                </c:pt>
                <c:pt idx="77">
                  <c:v>35593.0</c:v>
                </c:pt>
                <c:pt idx="78">
                  <c:v>34349.0</c:v>
                </c:pt>
                <c:pt idx="79">
                  <c:v>33827.0</c:v>
                </c:pt>
                <c:pt idx="80">
                  <c:v>32802.0</c:v>
                </c:pt>
                <c:pt idx="81">
                  <c:v>30279.0</c:v>
                </c:pt>
                <c:pt idx="82">
                  <c:v>28537.0</c:v>
                </c:pt>
                <c:pt idx="83">
                  <c:v>27264.0</c:v>
                </c:pt>
                <c:pt idx="84">
                  <c:v>25718.0</c:v>
                </c:pt>
                <c:pt idx="85">
                  <c:v>24138.0</c:v>
                </c:pt>
                <c:pt idx="86">
                  <c:v>21687.0</c:v>
                </c:pt>
                <c:pt idx="87">
                  <c:v>19018.0</c:v>
                </c:pt>
                <c:pt idx="88">
                  <c:v>17666.0</c:v>
                </c:pt>
                <c:pt idx="89">
                  <c:v>14858.0</c:v>
                </c:pt>
                <c:pt idx="90">
                  <c:v>12062.0</c:v>
                </c:pt>
                <c:pt idx="91">
                  <c:v>9602.0</c:v>
                </c:pt>
                <c:pt idx="92">
                  <c:v>8004.0</c:v>
                </c:pt>
                <c:pt idx="93">
                  <c:v>6350.0</c:v>
                </c:pt>
                <c:pt idx="94">
                  <c:v>4914.0</c:v>
                </c:pt>
                <c:pt idx="95">
                  <c:v>3953.0</c:v>
                </c:pt>
                <c:pt idx="96">
                  <c:v>2949.0</c:v>
                </c:pt>
                <c:pt idx="97">
                  <c:v>2102.0</c:v>
                </c:pt>
                <c:pt idx="98">
                  <c:v>1388.0</c:v>
                </c:pt>
                <c:pt idx="99">
                  <c:v>1025.0</c:v>
                </c:pt>
                <c:pt idx="100">
                  <c:v>1488.0</c:v>
                </c:pt>
                <c:pt idx="101">
                  <c:v>87.0</c:v>
                </c:pt>
                <c:pt idx="102">
                  <c:v>7.0</c:v>
                </c:pt>
              </c:numCache>
            </c:numRef>
          </c:val>
        </c:ser>
        <c:ser>
          <c:idx val="6"/>
          <c:order val="6"/>
          <c:tx>
            <c:strRef>
              <c:f>Sheet1!$H$1</c:f>
              <c:strCache>
                <c:ptCount val="1"/>
                <c:pt idx="0">
                  <c:v>Female Hispanic</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95726.0</c:v>
                </c:pt>
                <c:pt idx="1">
                  <c:v>95021.0</c:v>
                </c:pt>
                <c:pt idx="2">
                  <c:v>96895.0</c:v>
                </c:pt>
                <c:pt idx="3">
                  <c:v>96732.0</c:v>
                </c:pt>
                <c:pt idx="4">
                  <c:v>95040.0</c:v>
                </c:pt>
                <c:pt idx="5">
                  <c:v>94574.0</c:v>
                </c:pt>
                <c:pt idx="6">
                  <c:v>93368.0</c:v>
                </c:pt>
                <c:pt idx="7">
                  <c:v>92599.0</c:v>
                </c:pt>
                <c:pt idx="8">
                  <c:v>91509.0</c:v>
                </c:pt>
                <c:pt idx="9">
                  <c:v>92724.0</c:v>
                </c:pt>
                <c:pt idx="10">
                  <c:v>90909.0</c:v>
                </c:pt>
                <c:pt idx="11">
                  <c:v>87623.0</c:v>
                </c:pt>
                <c:pt idx="12">
                  <c:v>85757.0</c:v>
                </c:pt>
                <c:pt idx="13">
                  <c:v>84314.0</c:v>
                </c:pt>
                <c:pt idx="14">
                  <c:v>83694.0</c:v>
                </c:pt>
                <c:pt idx="15">
                  <c:v>82826.0</c:v>
                </c:pt>
                <c:pt idx="16">
                  <c:v>82587.0</c:v>
                </c:pt>
                <c:pt idx="17">
                  <c:v>82601.0</c:v>
                </c:pt>
                <c:pt idx="18">
                  <c:v>82106.0</c:v>
                </c:pt>
                <c:pt idx="19">
                  <c:v>79751.0</c:v>
                </c:pt>
                <c:pt idx="20">
                  <c:v>76978.0</c:v>
                </c:pt>
                <c:pt idx="21">
                  <c:v>73456.0</c:v>
                </c:pt>
                <c:pt idx="22">
                  <c:v>72762.0</c:v>
                </c:pt>
                <c:pt idx="23">
                  <c:v>72972.0</c:v>
                </c:pt>
                <c:pt idx="24">
                  <c:v>73531.0</c:v>
                </c:pt>
                <c:pt idx="25">
                  <c:v>73973.0</c:v>
                </c:pt>
                <c:pt idx="26">
                  <c:v>72935.0</c:v>
                </c:pt>
                <c:pt idx="27">
                  <c:v>75199.0</c:v>
                </c:pt>
                <c:pt idx="28">
                  <c:v>74811.0</c:v>
                </c:pt>
                <c:pt idx="29">
                  <c:v>75987.0</c:v>
                </c:pt>
                <c:pt idx="30">
                  <c:v>75671.0</c:v>
                </c:pt>
                <c:pt idx="31">
                  <c:v>70517.0</c:v>
                </c:pt>
                <c:pt idx="32">
                  <c:v>71851.0</c:v>
                </c:pt>
                <c:pt idx="33">
                  <c:v>71933.0</c:v>
                </c:pt>
                <c:pt idx="34">
                  <c:v>72624.0</c:v>
                </c:pt>
                <c:pt idx="35">
                  <c:v>73065.0</c:v>
                </c:pt>
                <c:pt idx="36">
                  <c:v>70800.0</c:v>
                </c:pt>
                <c:pt idx="37">
                  <c:v>70854.0</c:v>
                </c:pt>
                <c:pt idx="38">
                  <c:v>70406.0</c:v>
                </c:pt>
                <c:pt idx="39">
                  <c:v>68749.0</c:v>
                </c:pt>
                <c:pt idx="40">
                  <c:v>67736.0</c:v>
                </c:pt>
                <c:pt idx="41">
                  <c:v>62353.0</c:v>
                </c:pt>
                <c:pt idx="42">
                  <c:v>61526.0</c:v>
                </c:pt>
                <c:pt idx="43">
                  <c:v>59086.0</c:v>
                </c:pt>
                <c:pt idx="44">
                  <c:v>58397.0</c:v>
                </c:pt>
                <c:pt idx="45">
                  <c:v>59330.0</c:v>
                </c:pt>
                <c:pt idx="46">
                  <c:v>56379.0</c:v>
                </c:pt>
                <c:pt idx="47">
                  <c:v>55565.0</c:v>
                </c:pt>
                <c:pt idx="48">
                  <c:v>52987.0</c:v>
                </c:pt>
                <c:pt idx="49">
                  <c:v>52533.0</c:v>
                </c:pt>
                <c:pt idx="50">
                  <c:v>51205.0</c:v>
                </c:pt>
                <c:pt idx="51">
                  <c:v>47386.0</c:v>
                </c:pt>
                <c:pt idx="52">
                  <c:v>46751.0</c:v>
                </c:pt>
                <c:pt idx="53">
                  <c:v>44865.0</c:v>
                </c:pt>
                <c:pt idx="54">
                  <c:v>43281.0</c:v>
                </c:pt>
                <c:pt idx="55">
                  <c:v>41628.0</c:v>
                </c:pt>
                <c:pt idx="56">
                  <c:v>38555.0</c:v>
                </c:pt>
                <c:pt idx="57">
                  <c:v>36744.0</c:v>
                </c:pt>
                <c:pt idx="58">
                  <c:v>33931.0</c:v>
                </c:pt>
                <c:pt idx="59">
                  <c:v>33582.0</c:v>
                </c:pt>
                <c:pt idx="60">
                  <c:v>32408.0</c:v>
                </c:pt>
                <c:pt idx="61">
                  <c:v>30096.0</c:v>
                </c:pt>
                <c:pt idx="62">
                  <c:v>29146.0</c:v>
                </c:pt>
                <c:pt idx="63">
                  <c:v>27475.0</c:v>
                </c:pt>
                <c:pt idx="64">
                  <c:v>24301.0</c:v>
                </c:pt>
                <c:pt idx="65">
                  <c:v>23121.0</c:v>
                </c:pt>
                <c:pt idx="66">
                  <c:v>21394.0</c:v>
                </c:pt>
                <c:pt idx="67">
                  <c:v>20005.0</c:v>
                </c:pt>
                <c:pt idx="68">
                  <c:v>18085.0</c:v>
                </c:pt>
                <c:pt idx="69">
                  <c:v>17334.0</c:v>
                </c:pt>
                <c:pt idx="70">
                  <c:v>16274.0</c:v>
                </c:pt>
                <c:pt idx="71">
                  <c:v>15308.0</c:v>
                </c:pt>
                <c:pt idx="72">
                  <c:v>15022.0</c:v>
                </c:pt>
                <c:pt idx="73">
                  <c:v>14051.0</c:v>
                </c:pt>
                <c:pt idx="74">
                  <c:v>13876.0</c:v>
                </c:pt>
                <c:pt idx="75">
                  <c:v>13152.0</c:v>
                </c:pt>
                <c:pt idx="76">
                  <c:v>11720.0</c:v>
                </c:pt>
                <c:pt idx="77">
                  <c:v>10928.0</c:v>
                </c:pt>
                <c:pt idx="78">
                  <c:v>10644.0</c:v>
                </c:pt>
                <c:pt idx="79">
                  <c:v>10160.0</c:v>
                </c:pt>
                <c:pt idx="80">
                  <c:v>10002.0</c:v>
                </c:pt>
                <c:pt idx="81">
                  <c:v>8712.0</c:v>
                </c:pt>
                <c:pt idx="82">
                  <c:v>8213.0</c:v>
                </c:pt>
                <c:pt idx="83">
                  <c:v>7361.0</c:v>
                </c:pt>
                <c:pt idx="84">
                  <c:v>6724.0</c:v>
                </c:pt>
                <c:pt idx="85">
                  <c:v>6122.0</c:v>
                </c:pt>
                <c:pt idx="86">
                  <c:v>4974.0</c:v>
                </c:pt>
                <c:pt idx="87">
                  <c:v>4306.0</c:v>
                </c:pt>
                <c:pt idx="88">
                  <c:v>3861.0</c:v>
                </c:pt>
                <c:pt idx="89">
                  <c:v>2997.0</c:v>
                </c:pt>
                <c:pt idx="90">
                  <c:v>2562.0</c:v>
                </c:pt>
                <c:pt idx="91">
                  <c:v>1680.0</c:v>
                </c:pt>
                <c:pt idx="92">
                  <c:v>1378.0</c:v>
                </c:pt>
                <c:pt idx="93">
                  <c:v>1079.0</c:v>
                </c:pt>
                <c:pt idx="94">
                  <c:v>898.0</c:v>
                </c:pt>
                <c:pt idx="95">
                  <c:v>703.0</c:v>
                </c:pt>
                <c:pt idx="96">
                  <c:v>575.0</c:v>
                </c:pt>
                <c:pt idx="97">
                  <c:v>400.0</c:v>
                </c:pt>
                <c:pt idx="98">
                  <c:v>287.0</c:v>
                </c:pt>
                <c:pt idx="99">
                  <c:v>226.0</c:v>
                </c:pt>
                <c:pt idx="100">
                  <c:v>330.0</c:v>
                </c:pt>
                <c:pt idx="101">
                  <c:v>21.0</c:v>
                </c:pt>
                <c:pt idx="102">
                  <c:v>7.0</c:v>
                </c:pt>
              </c:numCache>
            </c:numRef>
          </c:val>
        </c:ser>
        <c:ser>
          <c:idx val="7"/>
          <c:order val="7"/>
          <c:tx>
            <c:strRef>
              <c:f>Sheet1!$I$1</c:f>
              <c:strCache>
                <c:ptCount val="1"/>
                <c:pt idx="0">
                  <c:v>Female Black, Non-Hispanic</c:v>
                </c:pt>
              </c:strCache>
            </c:strRef>
          </c:tx>
          <c:invertIfNegative val="0"/>
          <c:dPt>
            <c:idx val="24"/>
            <c:invertIfNegative val="0"/>
            <c:bubble3D val="0"/>
            <c:spPr>
              <a:solidFill>
                <a:schemeClr val="accent2">
                  <a:lumMod val="60000"/>
                  <a:lumOff val="40000"/>
                </a:schemeClr>
              </a:solidFill>
            </c:spPr>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20760.0</c:v>
                </c:pt>
                <c:pt idx="1">
                  <c:v>21050.0</c:v>
                </c:pt>
                <c:pt idx="2">
                  <c:v>21527.0</c:v>
                </c:pt>
                <c:pt idx="3">
                  <c:v>21539.0</c:v>
                </c:pt>
                <c:pt idx="4">
                  <c:v>21812.0</c:v>
                </c:pt>
                <c:pt idx="5">
                  <c:v>21599.0</c:v>
                </c:pt>
                <c:pt idx="6">
                  <c:v>21579.0</c:v>
                </c:pt>
                <c:pt idx="7">
                  <c:v>21470.0</c:v>
                </c:pt>
                <c:pt idx="8">
                  <c:v>21692.0</c:v>
                </c:pt>
                <c:pt idx="9">
                  <c:v>21984.0</c:v>
                </c:pt>
                <c:pt idx="10">
                  <c:v>22622.0</c:v>
                </c:pt>
                <c:pt idx="11">
                  <c:v>21933.0</c:v>
                </c:pt>
                <c:pt idx="12">
                  <c:v>22093.0</c:v>
                </c:pt>
                <c:pt idx="13">
                  <c:v>22278.0</c:v>
                </c:pt>
                <c:pt idx="14">
                  <c:v>22058.0</c:v>
                </c:pt>
                <c:pt idx="15">
                  <c:v>23084.0</c:v>
                </c:pt>
                <c:pt idx="16">
                  <c:v>23628.0</c:v>
                </c:pt>
                <c:pt idx="17">
                  <c:v>24461.0</c:v>
                </c:pt>
                <c:pt idx="18">
                  <c:v>24210.0</c:v>
                </c:pt>
                <c:pt idx="19">
                  <c:v>24592.0</c:v>
                </c:pt>
                <c:pt idx="20">
                  <c:v>23873.0</c:v>
                </c:pt>
                <c:pt idx="21">
                  <c:v>22653.0</c:v>
                </c:pt>
                <c:pt idx="22">
                  <c:v>22165.0</c:v>
                </c:pt>
                <c:pt idx="23">
                  <c:v>21957.0</c:v>
                </c:pt>
                <c:pt idx="24">
                  <c:v>22232.0</c:v>
                </c:pt>
                <c:pt idx="25">
                  <c:v>21945.0</c:v>
                </c:pt>
                <c:pt idx="26">
                  <c:v>21871.0</c:v>
                </c:pt>
                <c:pt idx="27">
                  <c:v>22495.0</c:v>
                </c:pt>
                <c:pt idx="28">
                  <c:v>22323.0</c:v>
                </c:pt>
                <c:pt idx="29">
                  <c:v>23175.0</c:v>
                </c:pt>
                <c:pt idx="30">
                  <c:v>23715.0</c:v>
                </c:pt>
                <c:pt idx="31">
                  <c:v>22118.0</c:v>
                </c:pt>
                <c:pt idx="32">
                  <c:v>21493.0</c:v>
                </c:pt>
                <c:pt idx="33">
                  <c:v>21139.0</c:v>
                </c:pt>
                <c:pt idx="34">
                  <c:v>21135.0</c:v>
                </c:pt>
                <c:pt idx="35">
                  <c:v>20998.0</c:v>
                </c:pt>
                <c:pt idx="36">
                  <c:v>21152.0</c:v>
                </c:pt>
                <c:pt idx="37">
                  <c:v>22067.0</c:v>
                </c:pt>
                <c:pt idx="38">
                  <c:v>22390.0</c:v>
                </c:pt>
                <c:pt idx="39">
                  <c:v>23440.0</c:v>
                </c:pt>
                <c:pt idx="40">
                  <c:v>22369.0</c:v>
                </c:pt>
                <c:pt idx="41">
                  <c:v>20520.0</c:v>
                </c:pt>
                <c:pt idx="42">
                  <c:v>20949.0</c:v>
                </c:pt>
                <c:pt idx="43">
                  <c:v>20955.0</c:v>
                </c:pt>
                <c:pt idx="44">
                  <c:v>21867.0</c:v>
                </c:pt>
                <c:pt idx="45">
                  <c:v>23224.0</c:v>
                </c:pt>
                <c:pt idx="46">
                  <c:v>22447.0</c:v>
                </c:pt>
                <c:pt idx="47">
                  <c:v>22393.0</c:v>
                </c:pt>
                <c:pt idx="48">
                  <c:v>22160.0</c:v>
                </c:pt>
                <c:pt idx="49">
                  <c:v>22456.0</c:v>
                </c:pt>
                <c:pt idx="50">
                  <c:v>22072.0</c:v>
                </c:pt>
                <c:pt idx="51">
                  <c:v>21481.0</c:v>
                </c:pt>
                <c:pt idx="52">
                  <c:v>21019.0</c:v>
                </c:pt>
                <c:pt idx="53">
                  <c:v>20525.0</c:v>
                </c:pt>
                <c:pt idx="54">
                  <c:v>19752.0</c:v>
                </c:pt>
                <c:pt idx="55">
                  <c:v>19186.0</c:v>
                </c:pt>
                <c:pt idx="56">
                  <c:v>17543.0</c:v>
                </c:pt>
                <c:pt idx="57">
                  <c:v>16836.0</c:v>
                </c:pt>
                <c:pt idx="58">
                  <c:v>16173.0</c:v>
                </c:pt>
                <c:pt idx="59">
                  <c:v>15692.0</c:v>
                </c:pt>
                <c:pt idx="60">
                  <c:v>14783.0</c:v>
                </c:pt>
                <c:pt idx="61">
                  <c:v>13870.0</c:v>
                </c:pt>
                <c:pt idx="62">
                  <c:v>12864.0</c:v>
                </c:pt>
                <c:pt idx="63">
                  <c:v>11629.0</c:v>
                </c:pt>
                <c:pt idx="64">
                  <c:v>9791.0</c:v>
                </c:pt>
                <c:pt idx="65">
                  <c:v>9825.0</c:v>
                </c:pt>
                <c:pt idx="66">
                  <c:v>9060.0</c:v>
                </c:pt>
                <c:pt idx="67">
                  <c:v>8607.0</c:v>
                </c:pt>
                <c:pt idx="68">
                  <c:v>7857.0</c:v>
                </c:pt>
                <c:pt idx="69">
                  <c:v>7620.0</c:v>
                </c:pt>
                <c:pt idx="70">
                  <c:v>7027.0</c:v>
                </c:pt>
                <c:pt idx="71">
                  <c:v>6198.0</c:v>
                </c:pt>
                <c:pt idx="72">
                  <c:v>6138.0</c:v>
                </c:pt>
                <c:pt idx="73">
                  <c:v>5903.0</c:v>
                </c:pt>
                <c:pt idx="74">
                  <c:v>5622.0</c:v>
                </c:pt>
                <c:pt idx="75">
                  <c:v>5534.0</c:v>
                </c:pt>
                <c:pt idx="76">
                  <c:v>5035.0</c:v>
                </c:pt>
                <c:pt idx="77">
                  <c:v>4980.0</c:v>
                </c:pt>
                <c:pt idx="78">
                  <c:v>4301.0</c:v>
                </c:pt>
                <c:pt idx="79">
                  <c:v>4132.0</c:v>
                </c:pt>
                <c:pt idx="80">
                  <c:v>4121.0</c:v>
                </c:pt>
                <c:pt idx="81">
                  <c:v>3694.0</c:v>
                </c:pt>
                <c:pt idx="82">
                  <c:v>3332.0</c:v>
                </c:pt>
                <c:pt idx="83">
                  <c:v>3063.0</c:v>
                </c:pt>
                <c:pt idx="84">
                  <c:v>2930.0</c:v>
                </c:pt>
                <c:pt idx="85">
                  <c:v>2626.0</c:v>
                </c:pt>
                <c:pt idx="86">
                  <c:v>2263.0</c:v>
                </c:pt>
                <c:pt idx="87">
                  <c:v>2060.0</c:v>
                </c:pt>
                <c:pt idx="88">
                  <c:v>1750.0</c:v>
                </c:pt>
                <c:pt idx="89">
                  <c:v>1440.0</c:v>
                </c:pt>
                <c:pt idx="90">
                  <c:v>1373.0</c:v>
                </c:pt>
                <c:pt idx="91">
                  <c:v>1058.0</c:v>
                </c:pt>
                <c:pt idx="92">
                  <c:v>828.0</c:v>
                </c:pt>
                <c:pt idx="93">
                  <c:v>670.0</c:v>
                </c:pt>
                <c:pt idx="94">
                  <c:v>560.0</c:v>
                </c:pt>
                <c:pt idx="95">
                  <c:v>483.0</c:v>
                </c:pt>
                <c:pt idx="96">
                  <c:v>404.0</c:v>
                </c:pt>
                <c:pt idx="97">
                  <c:v>303.0</c:v>
                </c:pt>
                <c:pt idx="98">
                  <c:v>206.0</c:v>
                </c:pt>
                <c:pt idx="99">
                  <c:v>201.0</c:v>
                </c:pt>
                <c:pt idx="100">
                  <c:v>305.0</c:v>
                </c:pt>
                <c:pt idx="101">
                  <c:v>41.0</c:v>
                </c:pt>
                <c:pt idx="102">
                  <c:v>2.0</c:v>
                </c:pt>
              </c:numCache>
            </c:numRef>
          </c:val>
        </c:ser>
        <c:ser>
          <c:idx val="8"/>
          <c:order val="8"/>
          <c:tx>
            <c:strRef>
              <c:f>Sheet1!$J$1</c:f>
              <c:strCache>
                <c:ptCount val="1"/>
                <c:pt idx="0">
                  <c:v>Female Asian, Non-Hispanic</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Sheet1!$J$2:$J$104</c:f>
              <c:numCache>
                <c:formatCode>#,##0;[Red]#,##0</c:formatCode>
                <c:ptCount val="103"/>
                <c:pt idx="0">
                  <c:v>6146.0</c:v>
                </c:pt>
                <c:pt idx="1">
                  <c:v>6174.0</c:v>
                </c:pt>
                <c:pt idx="2">
                  <c:v>6630.0</c:v>
                </c:pt>
                <c:pt idx="3">
                  <c:v>6559.0</c:v>
                </c:pt>
                <c:pt idx="4">
                  <c:v>6714.0</c:v>
                </c:pt>
                <c:pt idx="5">
                  <c:v>6788.0</c:v>
                </c:pt>
                <c:pt idx="6">
                  <c:v>7020.0</c:v>
                </c:pt>
                <c:pt idx="7">
                  <c:v>6830.0</c:v>
                </c:pt>
                <c:pt idx="8">
                  <c:v>6491.0</c:v>
                </c:pt>
                <c:pt idx="9">
                  <c:v>6804.0</c:v>
                </c:pt>
                <c:pt idx="10">
                  <c:v>6380.0</c:v>
                </c:pt>
                <c:pt idx="11">
                  <c:v>5967.0</c:v>
                </c:pt>
                <c:pt idx="12">
                  <c:v>6085.0</c:v>
                </c:pt>
                <c:pt idx="13">
                  <c:v>6140.0</c:v>
                </c:pt>
                <c:pt idx="14">
                  <c:v>5858.0</c:v>
                </c:pt>
                <c:pt idx="15">
                  <c:v>5721.0</c:v>
                </c:pt>
                <c:pt idx="16">
                  <c:v>5872.0</c:v>
                </c:pt>
                <c:pt idx="17">
                  <c:v>5703.0</c:v>
                </c:pt>
                <c:pt idx="18">
                  <c:v>5709.0</c:v>
                </c:pt>
                <c:pt idx="19">
                  <c:v>5694.0</c:v>
                </c:pt>
                <c:pt idx="20">
                  <c:v>6021.0</c:v>
                </c:pt>
                <c:pt idx="21">
                  <c:v>6342.0</c:v>
                </c:pt>
                <c:pt idx="22">
                  <c:v>6475.0</c:v>
                </c:pt>
                <c:pt idx="23">
                  <c:v>6787.0</c:v>
                </c:pt>
                <c:pt idx="24">
                  <c:v>7436.0</c:v>
                </c:pt>
                <c:pt idx="25">
                  <c:v>7661.0</c:v>
                </c:pt>
                <c:pt idx="26">
                  <c:v>8457.0</c:v>
                </c:pt>
                <c:pt idx="27">
                  <c:v>8745.0</c:v>
                </c:pt>
                <c:pt idx="28">
                  <c:v>8841.0</c:v>
                </c:pt>
                <c:pt idx="29">
                  <c:v>8902.0</c:v>
                </c:pt>
                <c:pt idx="30">
                  <c:v>9000.0</c:v>
                </c:pt>
                <c:pt idx="31">
                  <c:v>8849.0</c:v>
                </c:pt>
                <c:pt idx="32">
                  <c:v>8726.0</c:v>
                </c:pt>
                <c:pt idx="33">
                  <c:v>8880.0</c:v>
                </c:pt>
                <c:pt idx="34">
                  <c:v>9472.0</c:v>
                </c:pt>
                <c:pt idx="35">
                  <c:v>9632.0</c:v>
                </c:pt>
                <c:pt idx="36">
                  <c:v>9689.0</c:v>
                </c:pt>
                <c:pt idx="37">
                  <c:v>9832.0</c:v>
                </c:pt>
                <c:pt idx="38">
                  <c:v>9732.0</c:v>
                </c:pt>
                <c:pt idx="39">
                  <c:v>9533.0</c:v>
                </c:pt>
                <c:pt idx="40">
                  <c:v>9408.0</c:v>
                </c:pt>
                <c:pt idx="41">
                  <c:v>8685.0</c:v>
                </c:pt>
                <c:pt idx="42">
                  <c:v>7956.0</c:v>
                </c:pt>
                <c:pt idx="43">
                  <c:v>7443.0</c:v>
                </c:pt>
                <c:pt idx="44">
                  <c:v>7442.0</c:v>
                </c:pt>
                <c:pt idx="45">
                  <c:v>7423.0</c:v>
                </c:pt>
                <c:pt idx="46">
                  <c:v>7433.0</c:v>
                </c:pt>
                <c:pt idx="47">
                  <c:v>7312.0</c:v>
                </c:pt>
                <c:pt idx="48">
                  <c:v>6436.0</c:v>
                </c:pt>
                <c:pt idx="49">
                  <c:v>6743.0</c:v>
                </c:pt>
                <c:pt idx="50">
                  <c:v>6731.0</c:v>
                </c:pt>
                <c:pt idx="51">
                  <c:v>6419.0</c:v>
                </c:pt>
                <c:pt idx="52">
                  <c:v>6261.0</c:v>
                </c:pt>
                <c:pt idx="53">
                  <c:v>6288.0</c:v>
                </c:pt>
                <c:pt idx="54">
                  <c:v>6123.0</c:v>
                </c:pt>
                <c:pt idx="55">
                  <c:v>5897.0</c:v>
                </c:pt>
                <c:pt idx="56">
                  <c:v>5525.0</c:v>
                </c:pt>
                <c:pt idx="57">
                  <c:v>5662.0</c:v>
                </c:pt>
                <c:pt idx="58">
                  <c:v>5157.0</c:v>
                </c:pt>
                <c:pt idx="59">
                  <c:v>5296.0</c:v>
                </c:pt>
                <c:pt idx="60">
                  <c:v>5257.0</c:v>
                </c:pt>
                <c:pt idx="61">
                  <c:v>4665.0</c:v>
                </c:pt>
                <c:pt idx="62">
                  <c:v>4415.0</c:v>
                </c:pt>
                <c:pt idx="63">
                  <c:v>3997.0</c:v>
                </c:pt>
                <c:pt idx="64">
                  <c:v>3389.0</c:v>
                </c:pt>
                <c:pt idx="65">
                  <c:v>3353.0</c:v>
                </c:pt>
                <c:pt idx="66">
                  <c:v>2955.0</c:v>
                </c:pt>
                <c:pt idx="67">
                  <c:v>2791.0</c:v>
                </c:pt>
                <c:pt idx="68">
                  <c:v>2555.0</c:v>
                </c:pt>
                <c:pt idx="69">
                  <c:v>2343.0</c:v>
                </c:pt>
                <c:pt idx="70">
                  <c:v>2206.0</c:v>
                </c:pt>
                <c:pt idx="71">
                  <c:v>2018.0</c:v>
                </c:pt>
                <c:pt idx="72">
                  <c:v>1842.0</c:v>
                </c:pt>
                <c:pt idx="73">
                  <c:v>1765.0</c:v>
                </c:pt>
                <c:pt idx="74">
                  <c:v>1663.0</c:v>
                </c:pt>
                <c:pt idx="75">
                  <c:v>1362.0</c:v>
                </c:pt>
                <c:pt idx="76">
                  <c:v>1326.0</c:v>
                </c:pt>
                <c:pt idx="77">
                  <c:v>1250.0</c:v>
                </c:pt>
                <c:pt idx="78">
                  <c:v>1064.0</c:v>
                </c:pt>
                <c:pt idx="79">
                  <c:v>1120.0</c:v>
                </c:pt>
                <c:pt idx="80">
                  <c:v>989.0</c:v>
                </c:pt>
                <c:pt idx="81">
                  <c:v>759.0</c:v>
                </c:pt>
                <c:pt idx="82">
                  <c:v>718.0</c:v>
                </c:pt>
                <c:pt idx="83">
                  <c:v>697.0</c:v>
                </c:pt>
                <c:pt idx="84">
                  <c:v>587.0</c:v>
                </c:pt>
                <c:pt idx="85">
                  <c:v>478.0</c:v>
                </c:pt>
                <c:pt idx="86">
                  <c:v>405.0</c:v>
                </c:pt>
                <c:pt idx="87">
                  <c:v>346.0</c:v>
                </c:pt>
                <c:pt idx="88">
                  <c:v>281.0</c:v>
                </c:pt>
                <c:pt idx="89">
                  <c:v>246.0</c:v>
                </c:pt>
                <c:pt idx="90">
                  <c:v>177.0</c:v>
                </c:pt>
                <c:pt idx="91">
                  <c:v>143.0</c:v>
                </c:pt>
                <c:pt idx="92">
                  <c:v>117.0</c:v>
                </c:pt>
                <c:pt idx="93">
                  <c:v>83.0</c:v>
                </c:pt>
                <c:pt idx="94">
                  <c:v>80.0</c:v>
                </c:pt>
                <c:pt idx="95">
                  <c:v>66.0</c:v>
                </c:pt>
                <c:pt idx="96">
                  <c:v>36.0</c:v>
                </c:pt>
                <c:pt idx="97">
                  <c:v>32.0</c:v>
                </c:pt>
                <c:pt idx="98">
                  <c:v>13.0</c:v>
                </c:pt>
                <c:pt idx="99">
                  <c:v>19.0</c:v>
                </c:pt>
                <c:pt idx="100">
                  <c:v>22.0</c:v>
                </c:pt>
                <c:pt idx="101">
                  <c:v>4.0</c:v>
                </c:pt>
                <c:pt idx="102">
                  <c:v>0.0</c:v>
                </c:pt>
              </c:numCache>
            </c:numRef>
          </c:val>
        </c:ser>
        <c:ser>
          <c:idx val="9"/>
          <c:order val="9"/>
          <c:tx>
            <c:strRef>
              <c:f>Sheet1!$K$1</c:f>
              <c:strCache>
                <c:ptCount val="1"/>
                <c:pt idx="0">
                  <c:v>Female Other, Non Hispanic</c:v>
                </c:pt>
              </c:strCache>
            </c:strRef>
          </c:tx>
          <c:spPr>
            <a:solidFill>
              <a:schemeClr val="accent2">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Sheet1!$K$2:$K$104</c:f>
              <c:numCache>
                <c:formatCode>#,##0;[Red]#,##0</c:formatCode>
                <c:ptCount val="103"/>
                <c:pt idx="0">
                  <c:v>6030.0</c:v>
                </c:pt>
                <c:pt idx="1">
                  <c:v>5920.0</c:v>
                </c:pt>
                <c:pt idx="2">
                  <c:v>5908.0</c:v>
                </c:pt>
                <c:pt idx="3">
                  <c:v>5610.0</c:v>
                </c:pt>
                <c:pt idx="4">
                  <c:v>5511.0</c:v>
                </c:pt>
                <c:pt idx="5">
                  <c:v>5516.0</c:v>
                </c:pt>
                <c:pt idx="6">
                  <c:v>5216.0</c:v>
                </c:pt>
                <c:pt idx="7">
                  <c:v>5156.0</c:v>
                </c:pt>
                <c:pt idx="8">
                  <c:v>4864.0</c:v>
                </c:pt>
                <c:pt idx="9">
                  <c:v>4887.0</c:v>
                </c:pt>
                <c:pt idx="10">
                  <c:v>4812.0</c:v>
                </c:pt>
                <c:pt idx="11">
                  <c:v>4736.0</c:v>
                </c:pt>
                <c:pt idx="12">
                  <c:v>4641.0</c:v>
                </c:pt>
                <c:pt idx="13">
                  <c:v>4549.0</c:v>
                </c:pt>
                <c:pt idx="14">
                  <c:v>4481.0</c:v>
                </c:pt>
                <c:pt idx="15">
                  <c:v>4264.0</c:v>
                </c:pt>
                <c:pt idx="16">
                  <c:v>4206.0</c:v>
                </c:pt>
                <c:pt idx="17">
                  <c:v>4082.0</c:v>
                </c:pt>
                <c:pt idx="18">
                  <c:v>4011.0</c:v>
                </c:pt>
                <c:pt idx="19">
                  <c:v>3981.0</c:v>
                </c:pt>
                <c:pt idx="20">
                  <c:v>3734.0</c:v>
                </c:pt>
                <c:pt idx="21">
                  <c:v>3490.0</c:v>
                </c:pt>
                <c:pt idx="22">
                  <c:v>3530.0</c:v>
                </c:pt>
                <c:pt idx="23">
                  <c:v>3605.0</c:v>
                </c:pt>
                <c:pt idx="24">
                  <c:v>3298.0</c:v>
                </c:pt>
                <c:pt idx="25">
                  <c:v>3396.0</c:v>
                </c:pt>
                <c:pt idx="26">
                  <c:v>3229.0</c:v>
                </c:pt>
                <c:pt idx="27">
                  <c:v>3376.0</c:v>
                </c:pt>
                <c:pt idx="28">
                  <c:v>3405.0</c:v>
                </c:pt>
                <c:pt idx="29">
                  <c:v>3226.0</c:v>
                </c:pt>
                <c:pt idx="30">
                  <c:v>3269.0</c:v>
                </c:pt>
                <c:pt idx="31">
                  <c:v>3061.0</c:v>
                </c:pt>
                <c:pt idx="32">
                  <c:v>3013.0</c:v>
                </c:pt>
                <c:pt idx="33">
                  <c:v>2827.0</c:v>
                </c:pt>
                <c:pt idx="34">
                  <c:v>2794.0</c:v>
                </c:pt>
                <c:pt idx="35">
                  <c:v>2886.0</c:v>
                </c:pt>
                <c:pt idx="36">
                  <c:v>2735.0</c:v>
                </c:pt>
                <c:pt idx="37">
                  <c:v>2740.0</c:v>
                </c:pt>
                <c:pt idx="38">
                  <c:v>2797.0</c:v>
                </c:pt>
                <c:pt idx="39">
                  <c:v>2880.0</c:v>
                </c:pt>
                <c:pt idx="40">
                  <c:v>2755.0</c:v>
                </c:pt>
                <c:pt idx="41">
                  <c:v>2435.0</c:v>
                </c:pt>
                <c:pt idx="42">
                  <c:v>2480.0</c:v>
                </c:pt>
                <c:pt idx="43">
                  <c:v>2320.0</c:v>
                </c:pt>
                <c:pt idx="44">
                  <c:v>2322.0</c:v>
                </c:pt>
                <c:pt idx="45">
                  <c:v>2537.0</c:v>
                </c:pt>
                <c:pt idx="46">
                  <c:v>2530.0</c:v>
                </c:pt>
                <c:pt idx="47">
                  <c:v>2627.0</c:v>
                </c:pt>
                <c:pt idx="48">
                  <c:v>2652.0</c:v>
                </c:pt>
                <c:pt idx="49">
                  <c:v>2638.0</c:v>
                </c:pt>
                <c:pt idx="50">
                  <c:v>2425.0</c:v>
                </c:pt>
                <c:pt idx="51">
                  <c:v>2352.0</c:v>
                </c:pt>
                <c:pt idx="52">
                  <c:v>2377.0</c:v>
                </c:pt>
                <c:pt idx="53">
                  <c:v>2396.0</c:v>
                </c:pt>
                <c:pt idx="54">
                  <c:v>2177.0</c:v>
                </c:pt>
                <c:pt idx="55">
                  <c:v>2198.0</c:v>
                </c:pt>
                <c:pt idx="56">
                  <c:v>1949.0</c:v>
                </c:pt>
                <c:pt idx="57">
                  <c:v>1955.0</c:v>
                </c:pt>
                <c:pt idx="58">
                  <c:v>1783.0</c:v>
                </c:pt>
                <c:pt idx="59">
                  <c:v>1708.0</c:v>
                </c:pt>
                <c:pt idx="60">
                  <c:v>1641.0</c:v>
                </c:pt>
                <c:pt idx="61">
                  <c:v>1603.0</c:v>
                </c:pt>
                <c:pt idx="62">
                  <c:v>1521.0</c:v>
                </c:pt>
                <c:pt idx="63">
                  <c:v>1550.0</c:v>
                </c:pt>
                <c:pt idx="64">
                  <c:v>1121.0</c:v>
                </c:pt>
                <c:pt idx="65">
                  <c:v>1161.0</c:v>
                </c:pt>
                <c:pt idx="66">
                  <c:v>1059.0</c:v>
                </c:pt>
                <c:pt idx="67">
                  <c:v>1010.0</c:v>
                </c:pt>
                <c:pt idx="68">
                  <c:v>878.0</c:v>
                </c:pt>
                <c:pt idx="69">
                  <c:v>828.0</c:v>
                </c:pt>
                <c:pt idx="70">
                  <c:v>776.0</c:v>
                </c:pt>
                <c:pt idx="71">
                  <c:v>697.0</c:v>
                </c:pt>
                <c:pt idx="72">
                  <c:v>668.0</c:v>
                </c:pt>
                <c:pt idx="73">
                  <c:v>608.0</c:v>
                </c:pt>
                <c:pt idx="74">
                  <c:v>607.0</c:v>
                </c:pt>
                <c:pt idx="75">
                  <c:v>536.0</c:v>
                </c:pt>
                <c:pt idx="76">
                  <c:v>452.0</c:v>
                </c:pt>
                <c:pt idx="77">
                  <c:v>481.0</c:v>
                </c:pt>
                <c:pt idx="78">
                  <c:v>460.0</c:v>
                </c:pt>
                <c:pt idx="79">
                  <c:v>425.0</c:v>
                </c:pt>
                <c:pt idx="80">
                  <c:v>419.0</c:v>
                </c:pt>
                <c:pt idx="81">
                  <c:v>328.0</c:v>
                </c:pt>
                <c:pt idx="82">
                  <c:v>335.0</c:v>
                </c:pt>
                <c:pt idx="83">
                  <c:v>307.0</c:v>
                </c:pt>
                <c:pt idx="84">
                  <c:v>286.0</c:v>
                </c:pt>
                <c:pt idx="85">
                  <c:v>243.0</c:v>
                </c:pt>
                <c:pt idx="86">
                  <c:v>219.0</c:v>
                </c:pt>
                <c:pt idx="87">
                  <c:v>172.0</c:v>
                </c:pt>
                <c:pt idx="88">
                  <c:v>150.0</c:v>
                </c:pt>
                <c:pt idx="89">
                  <c:v>122.0</c:v>
                </c:pt>
                <c:pt idx="90">
                  <c:v>112.0</c:v>
                </c:pt>
                <c:pt idx="91">
                  <c:v>83.0</c:v>
                </c:pt>
                <c:pt idx="92">
                  <c:v>67.0</c:v>
                </c:pt>
                <c:pt idx="93">
                  <c:v>58.0</c:v>
                </c:pt>
                <c:pt idx="94">
                  <c:v>45.0</c:v>
                </c:pt>
                <c:pt idx="95">
                  <c:v>26.0</c:v>
                </c:pt>
                <c:pt idx="96">
                  <c:v>30.0</c:v>
                </c:pt>
                <c:pt idx="97">
                  <c:v>13.0</c:v>
                </c:pt>
                <c:pt idx="98">
                  <c:v>11.0</c:v>
                </c:pt>
                <c:pt idx="99">
                  <c:v>10.0</c:v>
                </c:pt>
                <c:pt idx="100">
                  <c:v>18.0</c:v>
                </c:pt>
                <c:pt idx="101">
                  <c:v>4.0</c:v>
                </c:pt>
                <c:pt idx="102">
                  <c:v>0.0</c:v>
                </c:pt>
              </c:numCache>
            </c:numRef>
          </c:val>
        </c:ser>
        <c:dLbls>
          <c:showLegendKey val="0"/>
          <c:showVal val="0"/>
          <c:showCatName val="0"/>
          <c:showSerName val="0"/>
          <c:showPercent val="0"/>
          <c:showBubbleSize val="0"/>
        </c:dLbls>
        <c:gapWidth val="0"/>
        <c:overlap val="100"/>
        <c:axId val="879004032"/>
        <c:axId val="881112352"/>
      </c:barChart>
      <c:catAx>
        <c:axId val="879004032"/>
        <c:scaling>
          <c:orientation val="minMax"/>
        </c:scaling>
        <c:delete val="0"/>
        <c:axPos val="l"/>
        <c:numFmt formatCode="General" sourceLinked="0"/>
        <c:majorTickMark val="out"/>
        <c:minorTickMark val="none"/>
        <c:tickLblPos val="low"/>
        <c:txPr>
          <a:bodyPr/>
          <a:lstStyle/>
          <a:p>
            <a:pPr>
              <a:defRPr sz="1050" baseline="0"/>
            </a:pPr>
            <a:endParaRPr lang="en-US"/>
          </a:p>
        </c:txPr>
        <c:crossAx val="881112352"/>
        <c:crosses val="autoZero"/>
        <c:auto val="1"/>
        <c:lblAlgn val="ctr"/>
        <c:lblOffset val="100"/>
        <c:tickLblSkip val="5"/>
        <c:noMultiLvlLbl val="0"/>
      </c:catAx>
      <c:valAx>
        <c:axId val="881112352"/>
        <c:scaling>
          <c:orientation val="minMax"/>
          <c:max val="200000.0"/>
          <c:min val="-200000.0"/>
        </c:scaling>
        <c:delete val="0"/>
        <c:axPos val="b"/>
        <c:majorGridlines/>
        <c:numFmt formatCode="#,##0;[Red]#,##0" sourceLinked="1"/>
        <c:majorTickMark val="out"/>
        <c:minorTickMark val="none"/>
        <c:tickLblPos val="nextTo"/>
        <c:txPr>
          <a:bodyPr/>
          <a:lstStyle/>
          <a:p>
            <a:pPr>
              <a:defRPr sz="1400"/>
            </a:pPr>
            <a:endParaRPr lang="en-US"/>
          </a:p>
        </c:txPr>
        <c:crossAx val="879004032"/>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7"/>
          <c:y val="0.0613751463594025"/>
          <c:w val="0.776742490522018"/>
          <c:h val="0.789361503885846"/>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Sheet!$A$3:$A$11</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Sheet!$B$3:$B$11</c:f>
              <c:numCache>
                <c:formatCode>#,##0</c:formatCode>
                <c:ptCount val="9"/>
                <c:pt idx="0">
                  <c:v>2.5145561E7</c:v>
                </c:pt>
                <c:pt idx="1">
                  <c:v>2.6230098E7</c:v>
                </c:pt>
                <c:pt idx="2">
                  <c:v>2.723861E7</c:v>
                </c:pt>
                <c:pt idx="3">
                  <c:v>2.8165689E7</c:v>
                </c:pt>
                <c:pt idx="4">
                  <c:v>2.899421E7</c:v>
                </c:pt>
                <c:pt idx="5">
                  <c:v>2.9705207E7</c:v>
                </c:pt>
                <c:pt idx="6">
                  <c:v>3.0305304E7</c:v>
                </c:pt>
                <c:pt idx="7">
                  <c:v>3.0808219E7</c:v>
                </c:pt>
                <c:pt idx="8">
                  <c:v>3.1246355E7</c:v>
                </c:pt>
              </c:numCache>
            </c:numRef>
          </c:val>
          <c:smooth val="0"/>
        </c:ser>
        <c:ser>
          <c:idx val="2"/>
          <c:order val="1"/>
          <c:tx>
            <c:strRef>
              <c:f>Sheet!$C$1</c:f>
              <c:strCache>
                <c:ptCount val="1"/>
                <c:pt idx="0">
                  <c:v>0.5 of 2000-2010 Migration</c:v>
                </c:pt>
              </c:strCache>
            </c:strRef>
          </c:tx>
          <c:spPr>
            <a:ln w="50800" cmpd="sng">
              <a:solidFill>
                <a:srgbClr val="996600"/>
              </a:solidFill>
            </a:ln>
          </c:spPr>
          <c:marker>
            <c:symbol val="none"/>
          </c:marker>
          <c:cat>
            <c:numRef>
              <c:f>Sheet!$A$3:$A$11</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Sheet!$C$3:$C$11</c:f>
              <c:numCache>
                <c:formatCode>#,##0</c:formatCode>
                <c:ptCount val="9"/>
                <c:pt idx="0">
                  <c:v>2.5145561E7</c:v>
                </c:pt>
                <c:pt idx="1">
                  <c:v>2.6947116E7</c:v>
                </c:pt>
                <c:pt idx="2">
                  <c:v>2.8813282E7</c:v>
                </c:pt>
                <c:pt idx="3">
                  <c:v>3.0734321E7</c:v>
                </c:pt>
                <c:pt idx="4">
                  <c:v>3.2680217E7</c:v>
                </c:pt>
                <c:pt idx="5">
                  <c:v>3.461689E7</c:v>
                </c:pt>
                <c:pt idx="6">
                  <c:v>3.6550595E7</c:v>
                </c:pt>
                <c:pt idx="7">
                  <c:v>3.8499538E7</c:v>
                </c:pt>
                <c:pt idx="8">
                  <c:v>4.0502749E7</c:v>
                </c:pt>
              </c:numCache>
            </c:numRef>
          </c:val>
          <c:smooth val="0"/>
        </c:ser>
        <c:ser>
          <c:idx val="3"/>
          <c:order val="2"/>
          <c:tx>
            <c:strRef>
              <c:f>Sheet!$D$1</c:f>
              <c:strCache>
                <c:ptCount val="1"/>
                <c:pt idx="0">
                  <c:v>2000-2010 Migration</c:v>
                </c:pt>
              </c:strCache>
            </c:strRef>
          </c:tx>
          <c:spPr>
            <a:ln w="57150" cmpd="dbl">
              <a:solidFill>
                <a:srgbClr val="002060"/>
              </a:solidFill>
            </a:ln>
          </c:spPr>
          <c:marker>
            <c:symbol val="none"/>
          </c:marker>
          <c:cat>
            <c:numRef>
              <c:f>Sheet!$A$3:$A$11</c:f>
              <c:numCache>
                <c:formatCode>General</c:formatCode>
                <c:ptCount val="9"/>
                <c:pt idx="0">
                  <c:v>2010.0</c:v>
                </c:pt>
                <c:pt idx="1">
                  <c:v>2015.0</c:v>
                </c:pt>
                <c:pt idx="2">
                  <c:v>2020.0</c:v>
                </c:pt>
                <c:pt idx="3">
                  <c:v>2025.0</c:v>
                </c:pt>
                <c:pt idx="4">
                  <c:v>2030.0</c:v>
                </c:pt>
                <c:pt idx="5">
                  <c:v>2035.0</c:v>
                </c:pt>
                <c:pt idx="6">
                  <c:v>2040.0</c:v>
                </c:pt>
                <c:pt idx="7">
                  <c:v>2045.0</c:v>
                </c:pt>
                <c:pt idx="8">
                  <c:v>2050.0</c:v>
                </c:pt>
              </c:numCache>
            </c:numRef>
          </c:cat>
          <c:val>
            <c:numRef>
              <c:f>Sheet!$D$3:$D$11</c:f>
              <c:numCache>
                <c:formatCode>#,##0</c:formatCode>
                <c:ptCount val="9"/>
                <c:pt idx="0">
                  <c:v>2.5145561E7</c:v>
                </c:pt>
                <c:pt idx="1">
                  <c:v>2.7695284E7</c:v>
                </c:pt>
                <c:pt idx="2">
                  <c:v>3.0541978E7</c:v>
                </c:pt>
                <c:pt idx="3">
                  <c:v>3.3699307E7</c:v>
                </c:pt>
                <c:pt idx="4">
                  <c:v>3.7155084E7</c:v>
                </c:pt>
                <c:pt idx="5">
                  <c:v>4.0892255E7</c:v>
                </c:pt>
                <c:pt idx="6">
                  <c:v>4.4955896E7</c:v>
                </c:pt>
                <c:pt idx="7">
                  <c:v>4.9416165E7</c:v>
                </c:pt>
                <c:pt idx="8">
                  <c:v>5.4369297E7</c:v>
                </c:pt>
              </c:numCache>
            </c:numRef>
          </c:val>
          <c:smooth val="0"/>
        </c:ser>
        <c:dLbls>
          <c:showLegendKey val="0"/>
          <c:showVal val="0"/>
          <c:showCatName val="0"/>
          <c:showSerName val="0"/>
          <c:showPercent val="0"/>
          <c:showBubbleSize val="0"/>
        </c:dLbls>
        <c:smooth val="0"/>
        <c:axId val="880874816"/>
        <c:axId val="876371424"/>
      </c:lineChart>
      <c:catAx>
        <c:axId val="880874816"/>
        <c:scaling>
          <c:orientation val="minMax"/>
        </c:scaling>
        <c:delete val="0"/>
        <c:axPos val="b"/>
        <c:numFmt formatCode="General" sourceLinked="1"/>
        <c:majorTickMark val="out"/>
        <c:minorTickMark val="none"/>
        <c:tickLblPos val="nextTo"/>
        <c:txPr>
          <a:bodyPr rot="2700000"/>
          <a:lstStyle/>
          <a:p>
            <a:pPr>
              <a:defRPr/>
            </a:pPr>
            <a:endParaRPr lang="en-US"/>
          </a:p>
        </c:txPr>
        <c:crossAx val="876371424"/>
        <c:crosses val="autoZero"/>
        <c:auto val="1"/>
        <c:lblAlgn val="ctr"/>
        <c:lblOffset val="0"/>
        <c:noMultiLvlLbl val="0"/>
      </c:catAx>
      <c:valAx>
        <c:axId val="876371424"/>
        <c:scaling>
          <c:orientation val="minMax"/>
          <c:max val="5.5E7"/>
          <c:min val="2.0E7"/>
        </c:scaling>
        <c:delete val="0"/>
        <c:axPos val="l"/>
        <c:majorGridlines/>
        <c:numFmt formatCode="0" sourceLinked="0"/>
        <c:majorTickMark val="out"/>
        <c:minorTickMark val="none"/>
        <c:tickLblPos val="nextTo"/>
        <c:crossAx val="880874816"/>
        <c:crosses val="autoZero"/>
        <c:crossBetween val="midCat"/>
        <c:dispUnits>
          <c:builtInUnit val="millions"/>
          <c:dispUnitsLbl>
            <c:layout>
              <c:manualLayout>
                <c:xMode val="edge"/>
                <c:yMode val="edge"/>
                <c:x val="0.0102480961481222"/>
                <c:y val="0.42053301333645"/>
              </c:manualLayout>
            </c:layout>
          </c:dispUnitsLbl>
        </c:dispUnits>
      </c:valAx>
    </c:plotArea>
    <c:legend>
      <c:legendPos val="l"/>
      <c:layout>
        <c:manualLayout>
          <c:xMode val="edge"/>
          <c:yMode val="edge"/>
          <c:x val="0.138756926217556"/>
          <c:y val="0.111788402004559"/>
          <c:w val="0.341360333430543"/>
          <c:h val="0.288927499751292"/>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txPr>
        <a:bodyPr/>
        <a:lstStyle/>
        <a:p>
          <a:pPr>
            <a:defRPr sz="1600"/>
          </a:pPr>
          <a:endParaRPr lang="en-US"/>
        </a:p>
      </c:txPr>
    </c:legend>
    <c:plotVisOnly val="1"/>
    <c:dispBlanksAs val="gap"/>
    <c:showDLblsOverMax val="0"/>
  </c:chart>
  <c:txPr>
    <a:bodyPr/>
    <a:lstStyle/>
    <a:p>
      <a:pPr>
        <a:defRPr sz="20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0.64442</cdr:x>
      <cdr:y>0.1852</cdr:y>
    </cdr:from>
    <cdr:to>
      <cdr:x>0.64442</cdr:x>
      <cdr:y>0.89232</cdr:y>
    </cdr:to>
    <cdr:cxnSp macro="">
      <cdr:nvCxnSpPr>
        <cdr:cNvPr id="3" name="Straight Connector 2"/>
        <cdr:cNvCxnSpPr/>
      </cdr:nvCxnSpPr>
      <cdr:spPr>
        <a:xfrm xmlns:a="http://schemas.openxmlformats.org/drawingml/2006/main" flipV="1">
          <a:off x="5303293" y="838200"/>
          <a:ext cx="0" cy="3200400"/>
        </a:xfrm>
        <a:prstGeom xmlns:a="http://schemas.openxmlformats.org/drawingml/2006/main" prst="line">
          <a:avLst/>
        </a:prstGeom>
        <a:ln xmlns:a="http://schemas.openxmlformats.org/drawingml/2006/main" w="1905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0.68145</cdr:x>
      <cdr:y>0.1852</cdr:y>
    </cdr:from>
    <cdr:to>
      <cdr:x>0.68145</cdr:x>
      <cdr:y>0.89232</cdr:y>
    </cdr:to>
    <cdr:cxnSp macro="">
      <cdr:nvCxnSpPr>
        <cdr:cNvPr id="4" name="Straight Connector 3"/>
        <cdr:cNvCxnSpPr/>
      </cdr:nvCxnSpPr>
      <cdr:spPr>
        <a:xfrm xmlns:a="http://schemas.openxmlformats.org/drawingml/2006/main" flipV="1">
          <a:off x="5608093" y="838200"/>
          <a:ext cx="0" cy="3200400"/>
        </a:xfrm>
        <a:prstGeom xmlns:a="http://schemas.openxmlformats.org/drawingml/2006/main" prst="line">
          <a:avLst/>
        </a:prstGeom>
        <a:ln xmlns:a="http://schemas.openxmlformats.org/drawingml/2006/main" w="19050">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0.25553</cdr:x>
      <cdr:y>0.11785</cdr:y>
    </cdr:from>
    <cdr:to>
      <cdr:x>0.86664</cdr:x>
      <cdr:y>0.20203</cdr:y>
    </cdr:to>
    <cdr:sp macro="" textlink="">
      <cdr:nvSpPr>
        <cdr:cNvPr id="5" name="TextBox 4"/>
        <cdr:cNvSpPr txBox="1"/>
      </cdr:nvSpPr>
      <cdr:spPr>
        <a:xfrm xmlns:a="http://schemas.openxmlformats.org/drawingml/2006/main">
          <a:off x="2102893" y="533400"/>
          <a:ext cx="5029200" cy="381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dirty="0" smtClean="0"/>
            <a:t>                      Censuses                                   Estimates               Projections               </a:t>
          </a:r>
          <a:endParaRPr lang="en-US"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0.51325</cdr:x>
      <cdr:y>0.71377</cdr:y>
    </cdr:from>
    <cdr:to>
      <cdr:x>0.54055</cdr:x>
      <cdr:y>0.75725</cdr:y>
    </cdr:to>
    <cdr:sp macro="" textlink="">
      <cdr:nvSpPr>
        <cdr:cNvPr id="2" name="TextBox 1"/>
        <cdr:cNvSpPr txBox="1"/>
      </cdr:nvSpPr>
      <cdr:spPr>
        <a:xfrm xmlns:a="http://schemas.openxmlformats.org/drawingml/2006/main">
          <a:off x="17194650" y="15011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075" cy="350838"/>
          </a:xfrm>
          <a:prstGeom prst="rect">
            <a:avLst/>
          </a:prstGeom>
        </p:spPr>
        <p:txBody>
          <a:bodyPr vert="horz" lIns="91413" tIns="45706" rIns="91413" bIns="45706" rtlCol="0"/>
          <a:lstStyle>
            <a:lvl1pPr algn="l">
              <a:defRPr sz="1200"/>
            </a:lvl1pPr>
          </a:lstStyle>
          <a:p>
            <a:endParaRPr lang="en-US" dirty="0"/>
          </a:p>
        </p:txBody>
      </p:sp>
      <p:sp>
        <p:nvSpPr>
          <p:cNvPr id="3" name="Date Placeholder 2"/>
          <p:cNvSpPr>
            <a:spLocks noGrp="1"/>
          </p:cNvSpPr>
          <p:nvPr>
            <p:ph type="dt" sz="quarter" idx="1"/>
          </p:nvPr>
        </p:nvSpPr>
        <p:spPr>
          <a:xfrm>
            <a:off x="5265743" y="0"/>
            <a:ext cx="4029075" cy="350838"/>
          </a:xfrm>
          <a:prstGeom prst="rect">
            <a:avLst/>
          </a:prstGeom>
        </p:spPr>
        <p:txBody>
          <a:bodyPr vert="horz" lIns="91413" tIns="45706" rIns="91413" bIns="45706" rtlCol="0"/>
          <a:lstStyle>
            <a:lvl1pPr algn="r">
              <a:defRPr sz="1200"/>
            </a:lvl1pPr>
          </a:lstStyle>
          <a:p>
            <a:fld id="{6F86D4F7-26D3-47E1-8796-8EA85FE6EA14}" type="datetimeFigureOut">
              <a:rPr lang="en-US" smtClean="0"/>
              <a:pPr/>
              <a:t>5/13/16</a:t>
            </a:fld>
            <a:endParaRPr lang="en-US" dirty="0"/>
          </a:p>
        </p:txBody>
      </p:sp>
      <p:sp>
        <p:nvSpPr>
          <p:cNvPr id="4" name="Footer Placeholder 3"/>
          <p:cNvSpPr>
            <a:spLocks noGrp="1"/>
          </p:cNvSpPr>
          <p:nvPr>
            <p:ph type="ftr" sz="quarter" idx="2"/>
          </p:nvPr>
        </p:nvSpPr>
        <p:spPr>
          <a:xfrm>
            <a:off x="2" y="6657975"/>
            <a:ext cx="4029075" cy="350838"/>
          </a:xfrm>
          <a:prstGeom prst="rect">
            <a:avLst/>
          </a:prstGeom>
        </p:spPr>
        <p:txBody>
          <a:bodyPr vert="horz" lIns="91413" tIns="45706" rIns="91413" bIns="45706"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43" y="6657975"/>
            <a:ext cx="4029075" cy="350838"/>
          </a:xfrm>
          <a:prstGeom prst="rect">
            <a:avLst/>
          </a:prstGeom>
        </p:spPr>
        <p:txBody>
          <a:bodyPr vert="horz" lIns="91413" tIns="45706" rIns="91413" bIns="45706"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defRPr sz="1200" smtClean="0"/>
            </a:lvl1pPr>
          </a:lstStyle>
          <a:p>
            <a:pPr>
              <a:defRPr/>
            </a:pPr>
            <a:endParaRPr lang="en-US" dirty="0"/>
          </a:p>
        </p:txBody>
      </p:sp>
      <p:sp>
        <p:nvSpPr>
          <p:cNvPr id="5123" name="Rectangle 3"/>
          <p:cNvSpPr>
            <a:spLocks noGrp="1" noChangeArrowheads="1"/>
          </p:cNvSpPr>
          <p:nvPr>
            <p:ph type="dt" idx="1"/>
          </p:nvPr>
        </p:nvSpPr>
        <p:spPr bwMode="auto">
          <a:xfrm>
            <a:off x="5267961" y="0"/>
            <a:ext cx="4028440" cy="35052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0013" y="152400"/>
            <a:ext cx="6716712" cy="5037138"/>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62000" y="5562600"/>
            <a:ext cx="8001000" cy="1143000"/>
          </a:xfrm>
          <a:prstGeom prst="rect">
            <a:avLst/>
          </a:prstGeom>
          <a:noFill/>
          <a:ln w="9525">
            <a:noFill/>
            <a:miter lim="800000"/>
            <a:headEnd/>
            <a:tailEnd/>
          </a:ln>
        </p:spPr>
        <p:txBody>
          <a:bodyPr vert="horz" wrap="square" lIns="93150" tIns="46576" rIns="93150" bIns="46576"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267961" y="6659880"/>
            <a:ext cx="4028440" cy="350520"/>
          </a:xfrm>
          <a:prstGeom prst="rect">
            <a:avLst/>
          </a:prstGeom>
          <a:noFill/>
          <a:ln w="9525">
            <a:noFill/>
            <a:miter lim="800000"/>
            <a:headEnd/>
            <a:tailEnd/>
          </a:ln>
        </p:spPr>
        <p:txBody>
          <a:bodyPr vert="horz" wrap="square" lIns="93150" tIns="46576" rIns="93150" bIns="46576"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D68655FB-92C5-4911-BAAF-537F2EC37D5C}" type="slidenum">
              <a:rPr lang="en-US"/>
              <a:pPr/>
              <a:t>1</a:t>
            </a:fld>
            <a:endParaRPr lang="en-US" dirty="0"/>
          </a:p>
        </p:txBody>
      </p:sp>
      <p:sp>
        <p:nvSpPr>
          <p:cNvPr id="5123" name="Rectangle 2"/>
          <p:cNvSpPr>
            <a:spLocks noGrp="1" noRot="1" noChangeAspect="1" noChangeArrowheads="1" noTextEdit="1"/>
          </p:cNvSpPr>
          <p:nvPr>
            <p:ph type="sldImg"/>
          </p:nvPr>
        </p:nvSpPr>
        <p:spPr>
          <a:xfrm>
            <a:off x="1524000" y="533400"/>
            <a:ext cx="6056313" cy="4541838"/>
          </a:xfrm>
          <a:ln/>
        </p:spPr>
      </p:sp>
      <p:sp>
        <p:nvSpPr>
          <p:cNvPr id="5124" name="Rectangle 3"/>
          <p:cNvSpPr>
            <a:spLocks noGrp="1" noChangeArrowheads="1"/>
          </p:cNvSpPr>
          <p:nvPr>
            <p:ph type="body" idx="1"/>
          </p:nvPr>
        </p:nvSpPr>
        <p:spPr>
          <a:xfrm>
            <a:off x="762000" y="5257800"/>
            <a:ext cx="8001000" cy="1143000"/>
          </a:xfrm>
          <a:noFill/>
          <a:ln/>
        </p:spPr>
        <p:txBody>
          <a:bodyPr/>
          <a:lstStyle/>
          <a:p>
            <a:pPr defTabSz="914132" eaLnBrk="1" hangingPunct="1">
              <a:defRPr/>
            </a:pPr>
            <a:r>
              <a:rPr lang="en-US" dirty="0" smtClean="0"/>
              <a:t>Lloyd Potter is the Texas</a:t>
            </a:r>
            <a:r>
              <a:rPr lang="en-US" baseline="0" dirty="0" smtClean="0"/>
              <a:t> State Demographer and the </a:t>
            </a:r>
            <a:r>
              <a:rPr lang="en-US" dirty="0" smtClean="0"/>
              <a:t>Director of the Texas State Data Center based at the University of Texas at San Antonio.  </a:t>
            </a:r>
          </a:p>
        </p:txBody>
      </p:sp>
    </p:spTree>
    <p:extLst>
      <p:ext uri="{BB962C8B-B14F-4D97-AF65-F5344CB8AC3E}">
        <p14:creationId xmlns:p14="http://schemas.microsoft.com/office/powerpoint/2010/main" val="3061174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14</a:t>
            </a:fld>
            <a:endParaRPr lang="en-US" dirty="0"/>
          </a:p>
        </p:txBody>
      </p:sp>
    </p:spTree>
    <p:extLst>
      <p:ext uri="{BB962C8B-B14F-4D97-AF65-F5344CB8AC3E}">
        <p14:creationId xmlns:p14="http://schemas.microsoft.com/office/powerpoint/2010/main" val="3177504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median age of Texas’ population is young</a:t>
            </a:r>
            <a:r>
              <a:rPr lang="en-US" baseline="0" dirty="0" smtClean="0"/>
              <a:t> compared to most states.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17</a:t>
            </a:fld>
            <a:endParaRPr lang="en-US" dirty="0"/>
          </a:p>
        </p:txBody>
      </p:sp>
    </p:spTree>
    <p:extLst>
      <p:ext uri="{BB962C8B-B14F-4D97-AF65-F5344CB8AC3E}">
        <p14:creationId xmlns:p14="http://schemas.microsoft.com/office/powerpoint/2010/main" val="3975105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18</a:t>
            </a:fld>
            <a:endParaRPr lang="en-US" dirty="0"/>
          </a:p>
        </p:txBody>
      </p:sp>
    </p:spTree>
    <p:extLst>
      <p:ext uri="{BB962C8B-B14F-4D97-AF65-F5344CB8AC3E}">
        <p14:creationId xmlns:p14="http://schemas.microsoft.com/office/powerpoint/2010/main" val="26489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21</a:t>
            </a:fld>
            <a:endParaRPr lang="en-US" dirty="0"/>
          </a:p>
        </p:txBody>
      </p:sp>
    </p:spTree>
    <p:extLst>
      <p:ext uri="{BB962C8B-B14F-4D97-AF65-F5344CB8AC3E}">
        <p14:creationId xmlns:p14="http://schemas.microsoft.com/office/powerpoint/2010/main" val="3451454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9738" y="158750"/>
            <a:ext cx="6829425" cy="5122863"/>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23</a:t>
            </a:fld>
            <a:endParaRPr lang="en-US" dirty="0"/>
          </a:p>
        </p:txBody>
      </p:sp>
    </p:spTree>
    <p:extLst>
      <p:ext uri="{BB962C8B-B14F-4D97-AF65-F5344CB8AC3E}">
        <p14:creationId xmlns:p14="http://schemas.microsoft.com/office/powerpoint/2010/main" val="596284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9738" y="158750"/>
            <a:ext cx="6829425" cy="5122863"/>
          </a:xfrm>
        </p:spPr>
      </p:sp>
      <p:sp>
        <p:nvSpPr>
          <p:cNvPr id="3" name="Notes Placeholder 2"/>
          <p:cNvSpPr>
            <a:spLocks noGrp="1"/>
          </p:cNvSpPr>
          <p:nvPr>
            <p:ph type="body" idx="1"/>
          </p:nvPr>
        </p:nvSpPr>
        <p:spPr/>
        <p:txBody>
          <a:bodyPr/>
          <a:lstStyle/>
          <a:p>
            <a:endParaRPr lang="en-US" sz="900"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24</a:t>
            </a:fld>
            <a:endParaRPr lang="en-US" dirty="0"/>
          </a:p>
        </p:txBody>
      </p:sp>
    </p:spTree>
    <p:extLst>
      <p:ext uri="{BB962C8B-B14F-4D97-AF65-F5344CB8AC3E}">
        <p14:creationId xmlns:p14="http://schemas.microsoft.com/office/powerpoint/2010/main" val="609082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9738" y="158750"/>
            <a:ext cx="6829425" cy="5122863"/>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25</a:t>
            </a:fld>
            <a:endParaRPr lang="en-US" dirty="0"/>
          </a:p>
        </p:txBody>
      </p:sp>
    </p:spTree>
    <p:extLst>
      <p:ext uri="{BB962C8B-B14F-4D97-AF65-F5344CB8AC3E}">
        <p14:creationId xmlns:p14="http://schemas.microsoft.com/office/powerpoint/2010/main" val="500006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43</a:t>
            </a:fld>
            <a:endParaRPr lang="en-US" dirty="0"/>
          </a:p>
        </p:txBody>
      </p:sp>
    </p:spTree>
    <p:extLst>
      <p:ext uri="{BB962C8B-B14F-4D97-AF65-F5344CB8AC3E}">
        <p14:creationId xmlns:p14="http://schemas.microsoft.com/office/powerpoint/2010/main" val="1423687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a:t>
            </a:r>
            <a:r>
              <a:rPr lang="en-US" baseline="0" dirty="0" smtClean="0"/>
              <a:t> on this map about physicians licensed to practice in Texas are from the Texas Medical Board. </a:t>
            </a:r>
            <a:r>
              <a:rPr lang="en-US" dirty="0" smtClean="0"/>
              <a:t>Some</a:t>
            </a:r>
            <a:r>
              <a:rPr lang="en-US" baseline="0" dirty="0" smtClean="0"/>
              <a:t> rural counties do not have any practicing physicians. The more urban counties appear to have relatively high ratios of physicians to population aged 65+. This map does not provide information about the type/specialty of physicians.</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44</a:t>
            </a:fld>
            <a:endParaRPr lang="en-US" dirty="0"/>
          </a:p>
        </p:txBody>
      </p:sp>
    </p:spTree>
    <p:extLst>
      <p:ext uri="{BB962C8B-B14F-4D97-AF65-F5344CB8AC3E}">
        <p14:creationId xmlns:p14="http://schemas.microsoft.com/office/powerpoint/2010/main" val="3299490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0788" y="228600"/>
            <a:ext cx="6894512" cy="5170488"/>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46</a:t>
            </a:fld>
            <a:endParaRPr lang="en-US" dirty="0" smtClean="0"/>
          </a:p>
        </p:txBody>
      </p:sp>
    </p:spTree>
    <p:extLst>
      <p:ext uri="{BB962C8B-B14F-4D97-AF65-F5344CB8AC3E}">
        <p14:creationId xmlns:p14="http://schemas.microsoft.com/office/powerpoint/2010/main" val="1271674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a:t>
            </a:fld>
            <a:endParaRPr lang="en-US" dirty="0"/>
          </a:p>
        </p:txBody>
      </p:sp>
    </p:spTree>
    <p:extLst>
      <p:ext uri="{BB962C8B-B14F-4D97-AF65-F5344CB8AC3E}">
        <p14:creationId xmlns:p14="http://schemas.microsoft.com/office/powerpoint/2010/main" val="216755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2014 we estimate that Texas had just under 27 million residents,</a:t>
            </a:r>
            <a:r>
              <a:rPr lang="en-US" baseline="0" dirty="0" smtClean="0"/>
              <a:t> while in the 2010 Census we had just over 25 million residents. </a:t>
            </a:r>
            <a:endParaRPr lang="en-US" dirty="0" smtClean="0"/>
          </a:p>
          <a:p>
            <a:r>
              <a:rPr lang="en-US" dirty="0" smtClean="0"/>
              <a:t>Population</a:t>
            </a:r>
            <a:r>
              <a:rPr lang="en-US" baseline="0" dirty="0" smtClean="0"/>
              <a:t> growth in Texas has been geometric or compounding in nature. Over the past two decades there have been three 20 year periods where the numeric growth has increased. We have no indication that the population growth in Texas will slow dramatically in coming years.</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4</a:t>
            </a:fld>
            <a:endParaRPr lang="en-US"/>
          </a:p>
        </p:txBody>
      </p:sp>
    </p:spTree>
    <p:extLst>
      <p:ext uri="{BB962C8B-B14F-4D97-AF65-F5344CB8AC3E}">
        <p14:creationId xmlns:p14="http://schemas.microsoft.com/office/powerpoint/2010/main" val="598278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158750"/>
            <a:ext cx="7631113" cy="5724525"/>
          </a:xfrm>
        </p:spPr>
      </p:sp>
      <p:sp>
        <p:nvSpPr>
          <p:cNvPr id="3" name="Notes Placeholder 2"/>
          <p:cNvSpPr>
            <a:spLocks noGrp="1"/>
          </p:cNvSpPr>
          <p:nvPr>
            <p:ph type="body" idx="1"/>
          </p:nvPr>
        </p:nvSpPr>
        <p:spPr/>
        <p:txBody>
          <a:bodyPr/>
          <a:lstStyle/>
          <a:p>
            <a:pPr defTabSz="948090">
              <a:defRPr/>
            </a:pPr>
            <a:endParaRPr lang="en-US" sz="900" dirty="0"/>
          </a:p>
          <a:p>
            <a:pPr defTabSz="948090">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48090">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
        <p:nvSpPr>
          <p:cNvPr id="4" name="Slide Number Placeholder 3"/>
          <p:cNvSpPr>
            <a:spLocks noGrp="1"/>
          </p:cNvSpPr>
          <p:nvPr>
            <p:ph type="sldNum" sz="quarter" idx="10"/>
          </p:nvPr>
        </p:nvSpPr>
        <p:spPr>
          <a:xfrm>
            <a:off x="5440681" y="6949440"/>
            <a:ext cx="4160520" cy="365760"/>
          </a:xfrm>
          <a:prstGeom prst="rect">
            <a:avLst/>
          </a:prstGeom>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1769348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498475"/>
            <a:ext cx="7862888" cy="5897563"/>
          </a:xfrm>
        </p:spPr>
      </p:sp>
      <p:sp>
        <p:nvSpPr>
          <p:cNvPr id="3" name="Notes Placeholder 2"/>
          <p:cNvSpPr>
            <a:spLocks noGrp="1"/>
          </p:cNvSpPr>
          <p:nvPr>
            <p:ph type="body" idx="1"/>
          </p:nvPr>
        </p:nvSpPr>
        <p:spPr>
          <a:xfrm>
            <a:off x="568951" y="6222761"/>
            <a:ext cx="8971613" cy="1894485"/>
          </a:xfrm>
          <a:prstGeom prst="rect">
            <a:avLst/>
          </a:prstGeom>
        </p:spPr>
        <p:txBody>
          <a:bodyPr/>
          <a:lstStyle/>
          <a:p>
            <a:pPr defTabSz="983454">
              <a:defRPr/>
            </a:pPr>
            <a:endParaRPr lang="en-US" dirty="0" smtClean="0"/>
          </a:p>
          <a:p>
            <a:pPr defTabSz="983454">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 Overall, </a:t>
            </a:r>
            <a:r>
              <a:rPr lang="en-US" dirty="0" smtClean="0"/>
              <a:t>155</a:t>
            </a:r>
            <a:r>
              <a:rPr lang="en-US" baseline="0" dirty="0" smtClean="0"/>
              <a:t> </a:t>
            </a:r>
            <a:r>
              <a:rPr lang="en-US" dirty="0" smtClean="0"/>
              <a:t>counties</a:t>
            </a:r>
            <a:r>
              <a:rPr lang="en-US" baseline="0" dirty="0" smtClean="0"/>
              <a:t> gained population while 99 (39%) lost population over the decade.</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3204228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331788"/>
            <a:ext cx="7864475" cy="5899150"/>
          </a:xfrm>
        </p:spPr>
      </p:sp>
      <p:sp>
        <p:nvSpPr>
          <p:cNvPr id="3" name="Notes Placeholder 2"/>
          <p:cNvSpPr>
            <a:spLocks noGrp="1"/>
          </p:cNvSpPr>
          <p:nvPr>
            <p:ph type="body" idx="1"/>
          </p:nvPr>
        </p:nvSpPr>
        <p:spPr>
          <a:xfrm>
            <a:off x="568951" y="6056819"/>
            <a:ext cx="8971613" cy="1894485"/>
          </a:xfrm>
          <a:prstGeom prst="rect">
            <a:avLst/>
          </a:prstGeom>
        </p:spPr>
        <p:txBody>
          <a:bodyPr/>
          <a:lstStyle/>
          <a:p>
            <a:pPr defTabSz="983454">
              <a:defRPr/>
            </a:pPr>
            <a:endParaRPr lang="en-US" dirty="0" smtClean="0"/>
          </a:p>
          <a:p>
            <a:pPr defTabSz="983454">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7</a:t>
            </a:fld>
            <a:endParaRPr lang="en-US" dirty="0"/>
          </a:p>
        </p:txBody>
      </p:sp>
    </p:spTree>
    <p:extLst>
      <p:ext uri="{BB962C8B-B14F-4D97-AF65-F5344CB8AC3E}">
        <p14:creationId xmlns:p14="http://schemas.microsoft.com/office/powerpoint/2010/main" val="3739976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11</a:t>
            </a:fld>
            <a:endParaRPr lang="en-US" dirty="0"/>
          </a:p>
        </p:txBody>
      </p:sp>
    </p:spTree>
    <p:extLst>
      <p:ext uri="{BB962C8B-B14F-4D97-AF65-F5344CB8AC3E}">
        <p14:creationId xmlns:p14="http://schemas.microsoft.com/office/powerpoint/2010/main" val="1203361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a:t>
            </a:r>
            <a:r>
              <a:rPr lang="en-US" baseline="0" dirty="0" smtClean="0"/>
              <a:t> and </a:t>
            </a:r>
            <a:r>
              <a:rPr lang="en-US" dirty="0" smtClean="0"/>
              <a:t>sex</a:t>
            </a:r>
            <a:r>
              <a:rPr lang="en-US" baseline="0" dirty="0" smtClean="0"/>
              <a:t> composition of the Texas non-Hispanic white population. Blue represents males, red females, rows are single years of age.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12</a:t>
            </a:fld>
            <a:endParaRPr lang="en-US" dirty="0"/>
          </a:p>
        </p:txBody>
      </p:sp>
    </p:spTree>
    <p:extLst>
      <p:ext uri="{BB962C8B-B14F-4D97-AF65-F5344CB8AC3E}">
        <p14:creationId xmlns:p14="http://schemas.microsoft.com/office/powerpoint/2010/main" val="52864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and sex</a:t>
            </a:r>
            <a:r>
              <a:rPr lang="en-US" baseline="0" dirty="0" smtClean="0"/>
              <a:t> composition of the minority population in Texas.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13</a:t>
            </a:fld>
            <a:endParaRPr lang="en-US" dirty="0"/>
          </a:p>
        </p:txBody>
      </p:sp>
    </p:spTree>
    <p:extLst>
      <p:ext uri="{BB962C8B-B14F-4D97-AF65-F5344CB8AC3E}">
        <p14:creationId xmlns:p14="http://schemas.microsoft.com/office/powerpoint/2010/main" val="3397868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0" descr="6"/>
          <p:cNvPicPr>
            <a:picLocks noChangeAspect="1" noChangeArrowheads="1"/>
          </p:cNvPicPr>
          <p:nvPr userDrawn="1"/>
        </p:nvPicPr>
        <p:blipFill>
          <a:blip r:embed="rId2" cstate="print"/>
          <a:srcRect/>
          <a:stretch>
            <a:fillRect/>
          </a:stretch>
        </p:blipFill>
        <p:spPr bwMode="auto">
          <a:xfrm>
            <a:off x="26324" y="-1588"/>
            <a:ext cx="9151938" cy="6859588"/>
          </a:xfrm>
          <a:prstGeom prst="rect">
            <a:avLst/>
          </a:prstGeom>
          <a:noFill/>
          <a:ln w="9525">
            <a:noFill/>
            <a:miter lim="800000"/>
            <a:headEnd/>
            <a:tailEnd/>
          </a:ln>
        </p:spPr>
      </p:pic>
      <p:sp>
        <p:nvSpPr>
          <p:cNvPr id="2" name="Title 1"/>
          <p:cNvSpPr>
            <a:spLocks noGrp="1"/>
          </p:cNvSpPr>
          <p:nvPr>
            <p:ph type="ctrTitle"/>
          </p:nvPr>
        </p:nvSpPr>
        <p:spPr>
          <a:xfrm>
            <a:off x="228600" y="152401"/>
            <a:ext cx="5410200" cy="1447800"/>
          </a:xfrm>
        </p:spPr>
        <p:txBody>
          <a:bodyPr/>
          <a:lstStyle>
            <a:lvl1pP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400800" y="3276600"/>
            <a:ext cx="2895600" cy="1752600"/>
          </a:xfrm>
        </p:spPr>
        <p:txBody>
          <a:bodyPr/>
          <a:lstStyle>
            <a:lvl1pPr marL="0" indent="0" algn="ctr">
              <a:buNone/>
              <a:defRPr>
                <a:solidFill>
                  <a:srgbClr val="1B1E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12A7CDC-4B72-4EB7-B1BB-C82D7DE7D8BA}" type="datetime1">
              <a:rPr lang="en-US" smtClean="0"/>
              <a:pPr/>
              <a:t>5/13/16</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
        <p:nvSpPr>
          <p:cNvPr id="9" name="Rectangle 8"/>
          <p:cNvSpPr/>
          <p:nvPr userDrawn="1"/>
        </p:nvSpPr>
        <p:spPr>
          <a:xfrm>
            <a:off x="6019800" y="5334000"/>
            <a:ext cx="32004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19110" y="5176245"/>
            <a:ext cx="3724890" cy="122277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18B3A08-C202-47D6-A742-53F3794BFDD4}" type="datetime1">
              <a:rPr lang="en-US" smtClean="0"/>
              <a:pPr/>
              <a:t>5/13/16</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19800" y="307173"/>
            <a:ext cx="2620982" cy="86039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14" descr="7"/>
          <p:cNvPicPr>
            <a:picLocks noChangeAspect="1" noChangeArrowheads="1"/>
          </p:cNvPicPr>
          <p:nvPr userDrawn="1"/>
        </p:nvPicPr>
        <p:blipFill>
          <a:blip r:embed="rId2" cstate="print"/>
          <a:srcRect/>
          <a:stretch>
            <a:fillRect/>
          </a:stretch>
        </p:blipFill>
        <p:spPr bwMode="auto">
          <a:xfrm rot="5400000">
            <a:off x="1143000" y="-1143000"/>
            <a:ext cx="6858000" cy="9144000"/>
          </a:xfrm>
          <a:prstGeom prst="rect">
            <a:avLst/>
          </a:prstGeom>
          <a:noFill/>
          <a:ln w="9525">
            <a:noFill/>
            <a:miter lim="800000"/>
            <a:headEnd/>
            <a:tailEnd/>
          </a:ln>
        </p:spPr>
      </p:pic>
      <p:sp>
        <p:nvSpPr>
          <p:cNvPr id="2" name="Vertical Title 1"/>
          <p:cNvSpPr>
            <a:spLocks noGrp="1"/>
          </p:cNvSpPr>
          <p:nvPr>
            <p:ph type="title" orient="vert"/>
          </p:nvPr>
        </p:nvSpPr>
        <p:spPr>
          <a:xfrm>
            <a:off x="7772400" y="1143001"/>
            <a:ext cx="1066800" cy="5440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5532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6FD9106-C649-4660-AC2D-5C5B9D6E3261}" type="datetime1">
              <a:rPr lang="en-US" smtClean="0"/>
              <a:pPr/>
              <a:t>5/13/16</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943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6801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DD98C2-4443-4FAD-AD0E-E6A1AC079C78}" type="datetime1">
              <a:rPr lang="en-US" smtClean="0"/>
              <a:pPr/>
              <a:t>5/13/16</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5965E-E331-4203-85D2-6144AE7A2AF5}" type="datetime1">
              <a:rPr lang="en-US" smtClean="0"/>
              <a:pPr/>
              <a:t>5/13/16</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5E74D4-3DC4-41E2-A2D3-FC72449314FC}" type="datetime1">
              <a:rPr lang="en-US" smtClean="0"/>
              <a:pPr/>
              <a:t>5/13/16</a:t>
            </a:fld>
            <a:endParaRPr lang="en-US" dirty="0"/>
          </a:p>
        </p:txBody>
      </p:sp>
      <p:sp>
        <p:nvSpPr>
          <p:cNvPr id="8" name="Footer Placeholder 7"/>
          <p:cNvSpPr>
            <a:spLocks noGrp="1"/>
          </p:cNvSpPr>
          <p:nvPr>
            <p:ph type="ftr" sz="quarter" idx="11"/>
          </p:nvPr>
        </p:nvSpPr>
        <p:spPr/>
        <p:txBody>
          <a:bodyPr/>
          <a:lstStyle/>
          <a:p>
            <a:r>
              <a:rPr lang="en-US" dirty="0"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8D14D6-A91F-478F-8D15-3766D9636041}" type="datetime1">
              <a:rPr lang="en-US" smtClean="0"/>
              <a:pPr/>
              <a:t>5/13/16</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B692C-9709-491B-A0E2-FB4990427AA6}" type="datetime1">
              <a:rPr lang="en-US" smtClean="0"/>
              <a:pPr/>
              <a:t>5/13/16</a:t>
            </a:fld>
            <a:endParaRPr lang="en-US" dirty="0"/>
          </a:p>
        </p:txBody>
      </p:sp>
      <p:sp>
        <p:nvSpPr>
          <p:cNvPr id="3" name="Footer Placeholder 2"/>
          <p:cNvSpPr>
            <a:spLocks noGrp="1"/>
          </p:cNvSpPr>
          <p:nvPr>
            <p:ph type="ftr" sz="quarter" idx="11"/>
          </p:nvPr>
        </p:nvSpPr>
        <p:spPr/>
        <p:txBody>
          <a:bodyPr/>
          <a:lstStyle/>
          <a:p>
            <a:r>
              <a:rPr lang="en-US" dirty="0" smtClean="0"/>
              <a:t>DRAFT 5-25-10</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39EC6A-FA0C-479D-9DA8-BC36513D3ECE}" type="datetime1">
              <a:rPr lang="en-US" smtClean="0"/>
              <a:pPr/>
              <a:t>5/13/16</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7" name="Picture 14" descr="7"/>
          <p:cNvPicPr>
            <a:picLocks noChangeAspect="1" noChangeArrowheads="1"/>
          </p:cNvPicPr>
          <p:nvPr userDrawn="1"/>
        </p:nvPicPr>
        <p:blipFill>
          <a:blip r:embed="rId2" cstate="print"/>
          <a:srcRect/>
          <a:stretch>
            <a:fillRect/>
          </a:stretch>
        </p:blipFill>
        <p:spPr bwMode="auto">
          <a:xfrm>
            <a:off x="0" y="2"/>
            <a:ext cx="9145588" cy="6859588"/>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5715000" cy="9906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D3B526D-854B-4CBC-BCE7-0F9134F13447}" type="datetime1">
              <a:rPr lang="en-US" smtClean="0"/>
              <a:pPr/>
              <a:t>5/13/16</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2329DD-4882-453F-9012-71DE65064650}" type="datetime1">
              <a:rPr lang="en-US" smtClean="0"/>
              <a:pPr/>
              <a:t>5/13/16</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35848" y="244995"/>
            <a:ext cx="2450952" cy="80457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4" descr="7"/>
          <p:cNvPicPr>
            <a:picLocks noChangeAspect="1" noChangeArrowheads="1"/>
          </p:cNvPicPr>
          <p:nvPr/>
        </p:nvPicPr>
        <p:blipFill>
          <a:blip r:embed="rId17" cstate="print"/>
          <a:srcRect/>
          <a:stretch>
            <a:fillRect/>
          </a:stretch>
        </p:blipFill>
        <p:spPr bwMode="auto">
          <a:xfrm>
            <a:off x="0" y="2"/>
            <a:ext cx="9145588" cy="6859588"/>
          </a:xfrm>
          <a:prstGeom prst="rect">
            <a:avLst/>
          </a:prstGeom>
          <a:noFill/>
          <a:ln w="9525">
            <a:noFill/>
            <a:miter lim="800000"/>
            <a:headEnd/>
            <a:tailEnd/>
          </a:ln>
        </p:spPr>
      </p:pic>
      <p:sp>
        <p:nvSpPr>
          <p:cNvPr id="2" name="Title Placeholder 1"/>
          <p:cNvSpPr>
            <a:spLocks noGrp="1"/>
          </p:cNvSpPr>
          <p:nvPr>
            <p:ph type="title"/>
          </p:nvPr>
        </p:nvSpPr>
        <p:spPr>
          <a:xfrm>
            <a:off x="1600200" y="228600"/>
            <a:ext cx="6858000" cy="990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BAC6E-DB71-4523-8116-03E5C4C47792}" type="datetime1">
              <a:rPr lang="en-US" smtClean="0"/>
              <a:pPr/>
              <a:t>5/13/16</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DRAFT 5-25-10</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C1FA3B-F0C1-4F58-90BE-DCC7501F4B2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1" r:id="rId4"/>
    <p:sldLayoutId id="2147483662" r:id="rId5"/>
    <p:sldLayoutId id="2147483663" r:id="rId6"/>
    <p:sldLayoutId id="2147483666" r:id="rId7"/>
    <p:sldLayoutId id="2147483668" r:id="rId8"/>
    <p:sldLayoutId id="2147483670" r:id="rId9"/>
    <p:sldLayoutId id="2147483669" r:id="rId10"/>
    <p:sldLayoutId id="2147483667" r:id="rId11"/>
    <p:sldLayoutId id="2147483672" r:id="rId12"/>
    <p:sldLayoutId id="2147483674" r:id="rId13"/>
    <p:sldLayoutId id="2147483675" r:id="rId14"/>
    <p:sldLayoutId id="2147483676" r:id="rId15"/>
  </p:sldLayoutIdLst>
  <p:hf hdr="0" ftr="0" dt="0"/>
  <p:txStyles>
    <p:titleStyle>
      <a:lvl1pPr algn="ctr" defTabSz="914400" rtl="0" eaLnBrk="1" latinLnBrk="0" hangingPunct="1">
        <a:spcBef>
          <a:spcPct val="0"/>
        </a:spcBef>
        <a:buNone/>
        <a:defRPr sz="4400" kern="1200">
          <a:solidFill>
            <a:srgbClr val="1B1E7A"/>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B1E7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B1E7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B1E7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 Id="rId3" Type="http://schemas.openxmlformats.org/officeDocument/2006/relationships/chart" Target="../charts/char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chart" Target="../charts/char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chart" Target="../charts/char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chart" Target="../charts/char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chart" Target="../charts/char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 Id="rId3" Type="http://schemas.openxmlformats.org/officeDocument/2006/relationships/image" Target="../media/image1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 Id="rId3"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5" Type="http://schemas.openxmlformats.org/officeDocument/2006/relationships/image" Target="../media/image22.emf"/><Relationship Id="rId6"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emf"/><Relationship Id="rId3"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emf"/><Relationship Id="rId3" Type="http://schemas.openxmlformats.org/officeDocument/2006/relationships/image" Target="../media/image29.emf"/></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emf"/><Relationship Id="rId3" Type="http://schemas.openxmlformats.org/officeDocument/2006/relationships/image" Target="../media/image3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chart" Target="../charts/char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chart" Target="../charts/char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hart" Target="../charts/char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hart" Target="../charts/char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 Id="rId3" Type="http://schemas.openxmlformats.org/officeDocument/2006/relationships/image" Target="../media/image37.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emf"/><Relationship Id="rId3" Type="http://schemas.openxmlformats.org/officeDocument/2006/relationships/image" Target="../media/image3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emf"/><Relationship Id="rId3" Type="http://schemas.openxmlformats.org/officeDocument/2006/relationships/image" Target="../media/image4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emf"/><Relationship Id="rId3" Type="http://schemas.openxmlformats.org/officeDocument/2006/relationships/image" Target="../media/image43.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chart" Target="../charts/char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 Id="rId3"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hyperlink" Target="mailto:Lloyd.Potter@UTSA.edu" TargetMode="External"/><Relationship Id="rId4" Type="http://schemas.openxmlformats.org/officeDocument/2006/relationships/hyperlink" Target="Demographics.Texas.gov" TargetMode="External"/><Relationship Id="rId5" Type="http://schemas.openxmlformats.org/officeDocument/2006/relationships/image" Target="../media/image7.jpeg"/><Relationship Id="rId1" Type="http://schemas.openxmlformats.org/officeDocument/2006/relationships/slideLayout" Target="../slideLayouts/slideLayout9.xml"/><Relationship Id="rId2" Type="http://schemas.openxmlformats.org/officeDocument/2006/relationships/notesSlide" Target="../notesSlides/notesSlide19.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8"/>
          <p:cNvSpPr txBox="1">
            <a:spLocks noChangeArrowheads="1"/>
          </p:cNvSpPr>
          <p:nvPr/>
        </p:nvSpPr>
        <p:spPr bwMode="auto">
          <a:xfrm>
            <a:off x="3657600" y="533402"/>
            <a:ext cx="5105400" cy="461665"/>
          </a:xfrm>
          <a:prstGeom prst="rect">
            <a:avLst/>
          </a:prstGeom>
          <a:noFill/>
          <a:ln w="9525">
            <a:noFill/>
            <a:miter lim="800000"/>
            <a:headEnd/>
            <a:tailEnd/>
          </a:ln>
        </p:spPr>
        <p:txBody>
          <a:bodyPr>
            <a:spAutoFit/>
          </a:bodyPr>
          <a:lstStyle/>
          <a:p>
            <a:pPr>
              <a:spcBef>
                <a:spcPct val="50000"/>
              </a:spcBef>
            </a:pPr>
            <a:endParaRPr lang="en-US" dirty="0"/>
          </a:p>
        </p:txBody>
      </p:sp>
      <p:sp>
        <p:nvSpPr>
          <p:cNvPr id="1028" name="Text Box 9"/>
          <p:cNvSpPr txBox="1">
            <a:spLocks noChangeArrowheads="1"/>
          </p:cNvSpPr>
          <p:nvPr/>
        </p:nvSpPr>
        <p:spPr bwMode="auto">
          <a:xfrm>
            <a:off x="0" y="0"/>
            <a:ext cx="5061535" cy="1815882"/>
          </a:xfrm>
          <a:prstGeom prst="rect">
            <a:avLst/>
          </a:prstGeom>
          <a:noFill/>
          <a:ln w="9525">
            <a:noFill/>
            <a:miter lim="800000"/>
            <a:headEnd/>
            <a:tailEnd/>
          </a:ln>
        </p:spPr>
        <p:txBody>
          <a:bodyPr wrap="square">
            <a:spAutoFit/>
          </a:bodyPr>
          <a:lstStyle/>
          <a:p>
            <a:pPr algn="ctr">
              <a:spcBef>
                <a:spcPct val="50000"/>
              </a:spcBef>
            </a:pPr>
            <a:r>
              <a:rPr lang="en-US" sz="2800" dirty="0" smtClean="0">
                <a:solidFill>
                  <a:schemeClr val="bg1"/>
                </a:solidFill>
              </a:rPr>
              <a:t>Demographics of Aging, Disabilities, and Veteran and Associated Needs in the Houston Metropolitan Area</a:t>
            </a:r>
            <a:endParaRPr lang="en-US" sz="2800" dirty="0">
              <a:solidFill>
                <a:schemeClr val="bg1"/>
              </a:solidFill>
            </a:endParaRPr>
          </a:p>
        </p:txBody>
      </p:sp>
      <p:sp>
        <p:nvSpPr>
          <p:cNvPr id="5" name="Rectangle 4"/>
          <p:cNvSpPr/>
          <p:nvPr/>
        </p:nvSpPr>
        <p:spPr>
          <a:xfrm>
            <a:off x="6629400" y="2685459"/>
            <a:ext cx="2667000" cy="2554545"/>
          </a:xfrm>
          <a:prstGeom prst="rect">
            <a:avLst/>
          </a:prstGeom>
        </p:spPr>
        <p:txBody>
          <a:bodyPr wrap="square">
            <a:spAutoFit/>
          </a:bodyPr>
          <a:lstStyle/>
          <a:p>
            <a:pPr algn="ctr"/>
            <a:r>
              <a:rPr lang="en-US" sz="2000" dirty="0" smtClean="0">
                <a:solidFill>
                  <a:srgbClr val="1B1E7A"/>
                </a:solidFill>
              </a:rPr>
              <a:t>2016 </a:t>
            </a:r>
            <a:r>
              <a:rPr lang="en-US" sz="2000" dirty="0">
                <a:solidFill>
                  <a:srgbClr val="1B1E7A"/>
                </a:solidFill>
              </a:rPr>
              <a:t>Bridges </a:t>
            </a:r>
            <a:r>
              <a:rPr lang="en-US" sz="2000" dirty="0" smtClean="0">
                <a:solidFill>
                  <a:srgbClr val="1B1E7A"/>
                </a:solidFill>
              </a:rPr>
              <a:t>Conference</a:t>
            </a:r>
          </a:p>
          <a:p>
            <a:pPr algn="ctr"/>
            <a:endParaRPr lang="en-US" sz="2000" dirty="0" smtClean="0">
              <a:solidFill>
                <a:srgbClr val="1B1E7A"/>
              </a:solidFill>
            </a:endParaRPr>
          </a:p>
          <a:p>
            <a:pPr algn="ctr"/>
            <a:r>
              <a:rPr lang="en-US" sz="2000" dirty="0" smtClean="0">
                <a:solidFill>
                  <a:srgbClr val="1B1E7A"/>
                </a:solidFill>
              </a:rPr>
              <a:t>May 13, 2016</a:t>
            </a:r>
          </a:p>
          <a:p>
            <a:pPr algn="ctr"/>
            <a:r>
              <a:rPr lang="en-US" sz="2000" dirty="0" smtClean="0">
                <a:solidFill>
                  <a:srgbClr val="1B1E7A"/>
                </a:solidFill>
              </a:rPr>
              <a:t>Houston, Texas</a:t>
            </a:r>
          </a:p>
          <a:p>
            <a:pPr algn="ctr"/>
            <a:endParaRPr lang="en-US" sz="2000" dirty="0" smtClean="0">
              <a:solidFill>
                <a:srgbClr val="1B1E7A"/>
              </a:solidFill>
            </a:endParaRPr>
          </a:p>
          <a:p>
            <a:pPr algn="ctr"/>
            <a:r>
              <a:rPr lang="en-US" sz="2000" dirty="0" smtClean="0">
                <a:solidFill>
                  <a:srgbClr val="1B1E7A"/>
                </a:solidFill>
              </a:rPr>
              <a:t>Lloyd B. Potter</a:t>
            </a:r>
          </a:p>
          <a:p>
            <a:pPr algn="ctr"/>
            <a:r>
              <a:rPr lang="en-US" sz="1400" dirty="0" smtClean="0">
                <a:solidFill>
                  <a:srgbClr val="1B1E7A"/>
                </a:solidFill>
              </a:rPr>
              <a:t>State Demographer</a:t>
            </a:r>
          </a:p>
        </p:txBody>
      </p:sp>
      <p:sp>
        <p:nvSpPr>
          <p:cNvPr id="6" name="TextBox 5"/>
          <p:cNvSpPr txBox="1"/>
          <p:nvPr/>
        </p:nvSpPr>
        <p:spPr>
          <a:xfrm>
            <a:off x="4800604" y="2286002"/>
            <a:ext cx="184731" cy="461665"/>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1682" y="6402076"/>
            <a:ext cx="355435" cy="355435"/>
          </a:xfrm>
          <a:prstGeom prst="rect">
            <a:avLst/>
          </a:prstGeom>
        </p:spPr>
      </p:pic>
      <p:sp>
        <p:nvSpPr>
          <p:cNvPr id="8" name="TextBox 7"/>
          <p:cNvSpPr txBox="1"/>
          <p:nvPr/>
        </p:nvSpPr>
        <p:spPr>
          <a:xfrm>
            <a:off x="6781800" y="6402076"/>
            <a:ext cx="3007153" cy="369332"/>
          </a:xfrm>
          <a:prstGeom prst="rect">
            <a:avLst/>
          </a:prstGeom>
          <a:noFill/>
        </p:spPr>
        <p:txBody>
          <a:bodyPr wrap="square" rtlCol="0">
            <a:spAutoFit/>
          </a:bodyPr>
          <a:lstStyle/>
          <a:p>
            <a:r>
              <a:rPr lang="en-US" sz="1800" dirty="0" smtClean="0">
                <a:solidFill>
                  <a:schemeClr val="tx2"/>
                </a:solidFill>
              </a:rPr>
              <a:t>@</a:t>
            </a:r>
            <a:r>
              <a:rPr lang="en-US" sz="1800" dirty="0" err="1" smtClean="0">
                <a:solidFill>
                  <a:schemeClr val="tx2"/>
                </a:solidFill>
              </a:rPr>
              <a:t>TexasDemography</a:t>
            </a:r>
            <a:endParaRPr lang="en-US" sz="1800" dirty="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Percent Population by Race and Ethnicity, Texas, 2000 and 2010</a:t>
            </a:r>
            <a:endParaRPr lang="en-US" sz="3200" dirty="0"/>
          </a:p>
        </p:txBody>
      </p:sp>
      <p:graphicFrame>
        <p:nvGraphicFramePr>
          <p:cNvPr id="8" name="Content Placeholder 7"/>
          <p:cNvGraphicFramePr>
            <a:graphicFrameLocks noGrp="1"/>
          </p:cNvGraphicFramePr>
          <p:nvPr>
            <p:ph idx="1"/>
            <p:extLst/>
          </p:nvPr>
        </p:nvGraphicFramePr>
        <p:xfrm>
          <a:off x="4648200" y="2149098"/>
          <a:ext cx="4038600" cy="36115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10</a:t>
            </a:fld>
            <a:endParaRPr lang="en-US" dirty="0"/>
          </a:p>
        </p:txBody>
      </p:sp>
      <p:graphicFrame>
        <p:nvGraphicFramePr>
          <p:cNvPr id="12" name="Chart 11"/>
          <p:cNvGraphicFramePr/>
          <p:nvPr>
            <p:extLst/>
          </p:nvPr>
        </p:nvGraphicFramePr>
        <p:xfrm>
          <a:off x="0" y="2133600"/>
          <a:ext cx="4953000" cy="3627061"/>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0" y="6593478"/>
            <a:ext cx="3315331"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2000 and 2010 Decennial Census, SF1</a:t>
            </a:r>
            <a:endParaRPr lang="en-US" sz="800" dirty="0">
              <a:solidFill>
                <a:schemeClr val="tx1">
                  <a:lumMod val="50000"/>
                  <a:lumOff val="50000"/>
                </a:schemeClr>
              </a:solidFill>
            </a:endParaRPr>
          </a:p>
        </p:txBody>
      </p:sp>
      <p:sp>
        <p:nvSpPr>
          <p:cNvPr id="14" name="TextBox 13"/>
          <p:cNvSpPr txBox="1"/>
          <p:nvPr/>
        </p:nvSpPr>
        <p:spPr>
          <a:xfrm>
            <a:off x="6161473" y="1824335"/>
            <a:ext cx="870751" cy="461665"/>
          </a:xfrm>
          <a:prstGeom prst="rect">
            <a:avLst/>
          </a:prstGeom>
          <a:noFill/>
        </p:spPr>
        <p:txBody>
          <a:bodyPr wrap="none" rtlCol="0">
            <a:spAutoFit/>
          </a:bodyPr>
          <a:lstStyle/>
          <a:p>
            <a:r>
              <a:rPr lang="en-US" dirty="0" smtClean="0">
                <a:solidFill>
                  <a:schemeClr val="tx2"/>
                </a:solidFill>
              </a:rPr>
              <a:t>2010</a:t>
            </a:r>
            <a:endParaRPr lang="en-US" dirty="0">
              <a:solidFill>
                <a:schemeClr val="tx2"/>
              </a:solidFill>
            </a:endParaRPr>
          </a:p>
        </p:txBody>
      </p:sp>
      <p:sp>
        <p:nvSpPr>
          <p:cNvPr id="15" name="TextBox 14"/>
          <p:cNvSpPr txBox="1"/>
          <p:nvPr/>
        </p:nvSpPr>
        <p:spPr>
          <a:xfrm>
            <a:off x="2133600" y="1824335"/>
            <a:ext cx="870751" cy="461665"/>
          </a:xfrm>
          <a:prstGeom prst="rect">
            <a:avLst/>
          </a:prstGeom>
          <a:noFill/>
        </p:spPr>
        <p:txBody>
          <a:bodyPr wrap="none" rtlCol="0">
            <a:spAutoFit/>
          </a:bodyPr>
          <a:lstStyle/>
          <a:p>
            <a:r>
              <a:rPr lang="en-US" dirty="0" smtClean="0">
                <a:solidFill>
                  <a:schemeClr val="tx2"/>
                </a:solidFill>
              </a:rPr>
              <a:t>2000</a:t>
            </a:r>
            <a:endParaRPr lang="en-US" dirty="0">
              <a:solidFill>
                <a:schemeClr val="tx2"/>
              </a:solidFill>
            </a:endParaRPr>
          </a:p>
        </p:txBody>
      </p:sp>
    </p:spTree>
    <p:extLst>
      <p:ext uri="{BB962C8B-B14F-4D97-AF65-F5344CB8AC3E}">
        <p14:creationId xmlns:p14="http://schemas.microsoft.com/office/powerpoint/2010/main" val="6957847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2010</a:t>
            </a:r>
            <a:endParaRPr lang="en-US" sz="32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7541572"/>
              </p:ext>
            </p:extLst>
          </p:nvPr>
        </p:nvGraphicFramePr>
        <p:xfrm>
          <a:off x="0" y="1570922"/>
          <a:ext cx="8991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11</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4209435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346088350"/>
              </p:ext>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12</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8371195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918808815"/>
              </p:ext>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13</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414557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14</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3339249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Estimated number of persons aged 65 years and older, Texas Counties, 2010-2014</a:t>
            </a:r>
            <a:endParaRPr lang="en-US" sz="2400" dirty="0"/>
          </a:p>
        </p:txBody>
      </p:sp>
      <p:pic>
        <p:nvPicPr>
          <p:cNvPr id="5" name="Content Placeholder 4"/>
          <p:cNvPicPr>
            <a:picLocks noGrp="1" noChangeAspect="1"/>
          </p:cNvPicPr>
          <p:nvPr>
            <p:ph idx="1"/>
          </p:nvPr>
        </p:nvPicPr>
        <p:blipFill rotWithShape="1">
          <a:blip r:embed="rId2"/>
          <a:srcRect l="1486" t="5582" b="6438"/>
          <a:stretch/>
        </p:blipFill>
        <p:spPr>
          <a:xfrm>
            <a:off x="1981200" y="1074554"/>
            <a:ext cx="6477000" cy="5860399"/>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15</a:t>
            </a:fld>
            <a:endParaRPr lang="en-US" dirty="0"/>
          </a:p>
        </p:txBody>
      </p:sp>
      <p:pic>
        <p:nvPicPr>
          <p:cNvPr id="6" name="Picture 5"/>
          <p:cNvPicPr>
            <a:picLocks noChangeAspect="1"/>
          </p:cNvPicPr>
          <p:nvPr/>
        </p:nvPicPr>
        <p:blipFill rotWithShape="1">
          <a:blip r:embed="rId3"/>
          <a:srcRect t="27851" r="13930"/>
          <a:stretch/>
        </p:blipFill>
        <p:spPr>
          <a:xfrm>
            <a:off x="1295400" y="1524000"/>
            <a:ext cx="1676400" cy="1381800"/>
          </a:xfrm>
          <a:prstGeom prst="rect">
            <a:avLst/>
          </a:prstGeom>
        </p:spPr>
      </p:pic>
      <p:sp>
        <p:nvSpPr>
          <p:cNvPr id="7" name="Rectangle 6"/>
          <p:cNvSpPr/>
          <p:nvPr/>
        </p:nvSpPr>
        <p:spPr>
          <a:xfrm>
            <a:off x="228600" y="6477000"/>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9911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Estimated Population Aged 65 Years and Older, Census Tracts, Houston area, Texas, 2010-2014</a:t>
            </a:r>
            <a:endParaRPr lang="en-US" sz="20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16</a:t>
            </a:fld>
            <a:endParaRPr lang="en-US" dirty="0"/>
          </a:p>
        </p:txBody>
      </p:sp>
      <p:sp>
        <p:nvSpPr>
          <p:cNvPr id="7" name="Rectangle 6"/>
          <p:cNvSpPr/>
          <p:nvPr/>
        </p:nvSpPr>
        <p:spPr>
          <a:xfrm>
            <a:off x="228600" y="6477000"/>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Content Placeholder 4"/>
          <p:cNvPicPr>
            <a:picLocks noGrp="1" noChangeAspect="1"/>
          </p:cNvPicPr>
          <p:nvPr>
            <p:ph idx="1"/>
          </p:nvPr>
        </p:nvPicPr>
        <p:blipFill>
          <a:blip r:embed="rId2"/>
          <a:stretch>
            <a:fillRect/>
          </a:stretch>
        </p:blipFill>
        <p:spPr>
          <a:xfrm>
            <a:off x="3733800" y="1393583"/>
            <a:ext cx="4328727" cy="4962769"/>
          </a:xfrm>
          <a:prstGeom prst="rect">
            <a:avLst/>
          </a:prstGeom>
        </p:spPr>
      </p:pic>
      <p:pic>
        <p:nvPicPr>
          <p:cNvPr id="6" name="Picture 5"/>
          <p:cNvPicPr>
            <a:picLocks noChangeAspect="1"/>
          </p:cNvPicPr>
          <p:nvPr/>
        </p:nvPicPr>
        <p:blipFill rotWithShape="1">
          <a:blip r:embed="rId3"/>
          <a:srcRect t="45683"/>
          <a:stretch/>
        </p:blipFill>
        <p:spPr>
          <a:xfrm>
            <a:off x="762000" y="2886876"/>
            <a:ext cx="2552120" cy="1801800"/>
          </a:xfrm>
          <a:prstGeom prst="rect">
            <a:avLst/>
          </a:prstGeom>
        </p:spPr>
      </p:pic>
    </p:spTree>
    <p:extLst>
      <p:ext uri="{BB962C8B-B14F-4D97-AF65-F5344CB8AC3E}">
        <p14:creationId xmlns:p14="http://schemas.microsoft.com/office/powerpoint/2010/main" val="1069075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Median Age by State, 2008-2013</a:t>
            </a:r>
            <a:endParaRPr lang="en-US" sz="3200" dirty="0"/>
          </a:p>
        </p:txBody>
      </p:sp>
      <p:pic>
        <p:nvPicPr>
          <p:cNvPr id="5" name="Content Placeholder 4"/>
          <p:cNvPicPr>
            <a:picLocks noGrp="1" noChangeAspect="1"/>
          </p:cNvPicPr>
          <p:nvPr>
            <p:ph idx="1"/>
          </p:nvPr>
        </p:nvPicPr>
        <p:blipFill rotWithShape="1">
          <a:blip r:embed="rId3"/>
          <a:srcRect l="4630" t="6978" r="3704" b="7696"/>
          <a:stretch/>
        </p:blipFill>
        <p:spPr>
          <a:xfrm>
            <a:off x="-83528" y="1993695"/>
            <a:ext cx="9189428" cy="4362657"/>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17</a:t>
            </a:fld>
            <a:endParaRPr lang="en-US" dirty="0"/>
          </a:p>
        </p:txBody>
      </p:sp>
      <p:pic>
        <p:nvPicPr>
          <p:cNvPr id="6" name="Picture 5"/>
          <p:cNvPicPr>
            <a:picLocks noChangeAspect="1"/>
          </p:cNvPicPr>
          <p:nvPr/>
        </p:nvPicPr>
        <p:blipFill rotWithShape="1">
          <a:blip r:embed="rId4"/>
          <a:srcRect l="16151" t="13415" r="4566" b="5982"/>
          <a:stretch/>
        </p:blipFill>
        <p:spPr>
          <a:xfrm>
            <a:off x="685800" y="1219200"/>
            <a:ext cx="2204358" cy="1143000"/>
          </a:xfrm>
          <a:prstGeom prst="rect">
            <a:avLst/>
          </a:prstGeom>
        </p:spPr>
      </p:pic>
      <p:pic>
        <p:nvPicPr>
          <p:cNvPr id="7" name="Picture 6"/>
          <p:cNvPicPr>
            <a:picLocks noChangeAspect="1"/>
          </p:cNvPicPr>
          <p:nvPr/>
        </p:nvPicPr>
        <p:blipFill rotWithShape="1">
          <a:blip r:embed="rId5"/>
          <a:srcRect t="38306"/>
          <a:stretch/>
        </p:blipFill>
        <p:spPr>
          <a:xfrm>
            <a:off x="6781800" y="1628570"/>
            <a:ext cx="1371600" cy="1220771"/>
          </a:xfrm>
          <a:prstGeom prst="rect">
            <a:avLst/>
          </a:prstGeom>
        </p:spPr>
      </p:pic>
      <p:pic>
        <p:nvPicPr>
          <p:cNvPr id="8" name="Picture 7"/>
          <p:cNvPicPr>
            <a:picLocks noChangeAspect="1"/>
          </p:cNvPicPr>
          <p:nvPr/>
        </p:nvPicPr>
        <p:blipFill rotWithShape="1">
          <a:blip r:embed="rId6"/>
          <a:srcRect l="5582" t="3648" r="5100" b="16089"/>
          <a:stretch/>
        </p:blipFill>
        <p:spPr>
          <a:xfrm>
            <a:off x="-304801" y="4876800"/>
            <a:ext cx="3657601" cy="1676400"/>
          </a:xfrm>
          <a:prstGeom prst="rect">
            <a:avLst/>
          </a:prstGeom>
        </p:spPr>
      </p:pic>
      <p:sp>
        <p:nvSpPr>
          <p:cNvPr id="9" name="TextBox 8"/>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2009-2013.</a:t>
            </a:r>
            <a:endParaRPr lang="en-US" sz="1000" dirty="0">
              <a:solidFill>
                <a:schemeClr val="bg1">
                  <a:lumMod val="50000"/>
                </a:schemeClr>
              </a:solidFill>
            </a:endParaRPr>
          </a:p>
        </p:txBody>
      </p:sp>
    </p:spTree>
    <p:extLst>
      <p:ext uri="{BB962C8B-B14F-4D97-AF65-F5344CB8AC3E}">
        <p14:creationId xmlns:p14="http://schemas.microsoft.com/office/powerpoint/2010/main" val="2938534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Median Age, Texas Counties, 2010-2014</a:t>
            </a:r>
            <a:endParaRPr lang="en-US" sz="32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18</a:t>
            </a:fld>
            <a:endParaRPr lang="en-US" dirty="0"/>
          </a:p>
        </p:txBody>
      </p:sp>
      <p:sp>
        <p:nvSpPr>
          <p:cNvPr id="7" name="Rectangle 6"/>
          <p:cNvSpPr/>
          <p:nvPr/>
        </p:nvSpPr>
        <p:spPr>
          <a:xfrm>
            <a:off x="228600" y="6541719"/>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Content Placeholder 7"/>
          <p:cNvPicPr>
            <a:picLocks noGrp="1" noChangeAspect="1"/>
          </p:cNvPicPr>
          <p:nvPr>
            <p:ph idx="1"/>
          </p:nvPr>
        </p:nvPicPr>
        <p:blipFill rotWithShape="1">
          <a:blip r:embed="rId3"/>
          <a:srcRect l="534" t="6734" r="1" b="5717"/>
          <a:stretch/>
        </p:blipFill>
        <p:spPr>
          <a:xfrm>
            <a:off x="1524000" y="990600"/>
            <a:ext cx="6629400" cy="5911709"/>
          </a:xfrm>
          <a:prstGeom prst="rect">
            <a:avLst/>
          </a:prstGeom>
        </p:spPr>
      </p:pic>
      <p:pic>
        <p:nvPicPr>
          <p:cNvPr id="9" name="Picture 8"/>
          <p:cNvPicPr>
            <a:picLocks noChangeAspect="1"/>
          </p:cNvPicPr>
          <p:nvPr/>
        </p:nvPicPr>
        <p:blipFill rotWithShape="1">
          <a:blip r:embed="rId4"/>
          <a:srcRect t="28522" r="28496"/>
          <a:stretch/>
        </p:blipFill>
        <p:spPr>
          <a:xfrm>
            <a:off x="1189383" y="1828800"/>
            <a:ext cx="1278644" cy="1248859"/>
          </a:xfrm>
          <a:prstGeom prst="rect">
            <a:avLst/>
          </a:prstGeom>
        </p:spPr>
      </p:pic>
    </p:spTree>
    <p:extLst>
      <p:ext uri="{BB962C8B-B14F-4D97-AF65-F5344CB8AC3E}">
        <p14:creationId xmlns:p14="http://schemas.microsoft.com/office/powerpoint/2010/main" val="5833352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Median age, Census Tracts, Houston area, Texas, 2010-2014</a:t>
            </a:r>
            <a:endParaRPr lang="en-US" sz="20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19</a:t>
            </a:fld>
            <a:endParaRPr lang="en-US" dirty="0"/>
          </a:p>
        </p:txBody>
      </p:sp>
      <p:sp>
        <p:nvSpPr>
          <p:cNvPr id="7" name="Rectangle 6"/>
          <p:cNvSpPr/>
          <p:nvPr/>
        </p:nvSpPr>
        <p:spPr>
          <a:xfrm>
            <a:off x="228600" y="6477000"/>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Content Placeholder 9"/>
          <p:cNvPicPr>
            <a:picLocks noGrp="1" noChangeAspect="1"/>
          </p:cNvPicPr>
          <p:nvPr>
            <p:ph idx="1"/>
          </p:nvPr>
        </p:nvPicPr>
        <p:blipFill>
          <a:blip r:embed="rId2"/>
          <a:stretch>
            <a:fillRect/>
          </a:stretch>
        </p:blipFill>
        <p:spPr>
          <a:xfrm>
            <a:off x="3962400" y="1246401"/>
            <a:ext cx="4564663" cy="5233264"/>
          </a:xfrm>
          <a:prstGeom prst="rect">
            <a:avLst/>
          </a:prstGeom>
        </p:spPr>
      </p:pic>
      <p:pic>
        <p:nvPicPr>
          <p:cNvPr id="11" name="Picture 10"/>
          <p:cNvPicPr>
            <a:picLocks noChangeAspect="1"/>
          </p:cNvPicPr>
          <p:nvPr/>
        </p:nvPicPr>
        <p:blipFill rotWithShape="1">
          <a:blip r:embed="rId3"/>
          <a:srcRect t="58736" r="23656"/>
          <a:stretch/>
        </p:blipFill>
        <p:spPr>
          <a:xfrm>
            <a:off x="1295401" y="3352800"/>
            <a:ext cx="2239312" cy="1573200"/>
          </a:xfrm>
          <a:prstGeom prst="rect">
            <a:avLst/>
          </a:prstGeom>
        </p:spPr>
      </p:pic>
    </p:spTree>
    <p:extLst>
      <p:ext uri="{BB962C8B-B14F-4D97-AF65-F5344CB8AC3E}">
        <p14:creationId xmlns:p14="http://schemas.microsoft.com/office/powerpoint/2010/main" val="3545063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http://www.beavercreeklonghorns.com/images/sunset.jpg"/>
          <p:cNvPicPr>
            <a:picLocks noChangeAspect="1" noChangeArrowheads="1"/>
          </p:cNvPicPr>
          <p:nvPr/>
        </p:nvPicPr>
        <p:blipFill rotWithShape="1">
          <a:blip r:embed="rId2">
            <a:extLst>
              <a:ext uri="{BEBA8EAE-BF5A-486C-A8C5-ECC9F3942E4B}">
                <a14:imgProps xmlns:a14="http://schemas.microsoft.com/office/drawing/2010/main">
                  <a14:imgLayer r:embed="rId3">
                    <a14:imgEffect>
                      <a14:artisticPencilSketch pressure="0"/>
                    </a14:imgEffect>
                  </a14:imgLayer>
                </a14:imgProps>
              </a:ext>
              <a:ext uri="{28A0092B-C50C-407E-A947-70E740481C1C}">
                <a14:useLocalDpi xmlns:a14="http://schemas.microsoft.com/office/drawing/2010/main" val="0"/>
              </a:ext>
            </a:extLst>
          </a:blip>
          <a:srcRect l="9798" t="7253" r="3464" b="15090"/>
          <a:stretch/>
        </p:blipFill>
        <p:spPr bwMode="auto">
          <a:xfrm>
            <a:off x="2895600" y="2057400"/>
            <a:ext cx="5254527" cy="3902077"/>
          </a:xfrm>
          <a:prstGeom prst="rect">
            <a:avLst/>
          </a:prstGeom>
          <a:noFill/>
          <a:effectLst>
            <a:softEdge rad="9398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Texas demographics</a:t>
            </a:r>
          </a:p>
          <a:p>
            <a:r>
              <a:rPr lang="en-US" dirty="0" smtClean="0"/>
              <a:t>Aging of our population</a:t>
            </a:r>
          </a:p>
          <a:p>
            <a:r>
              <a:rPr lang="en-US" dirty="0" smtClean="0"/>
              <a:t>Veterans </a:t>
            </a:r>
          </a:p>
          <a:p>
            <a:r>
              <a:rPr lang="en-US" dirty="0" smtClean="0"/>
              <a:t>Disability</a:t>
            </a:r>
          </a:p>
          <a:p>
            <a:r>
              <a:rPr lang="en-US" dirty="0" smtClean="0"/>
              <a:t>Health trends</a:t>
            </a:r>
          </a:p>
          <a:p>
            <a:r>
              <a:rPr lang="en-US" dirty="0" smtClean="0"/>
              <a:t>Labor force</a:t>
            </a:r>
          </a:p>
          <a:p>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2</a:t>
            </a:fld>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485422"/>
            <a:ext cx="1752600" cy="575326"/>
          </a:xfrm>
          <a:prstGeom prst="rect">
            <a:avLst/>
          </a:prstGeom>
        </p:spPr>
      </p:pic>
    </p:spTree>
    <p:extLst>
      <p:ext uri="{BB962C8B-B14F-4D97-AF65-F5344CB8AC3E}">
        <p14:creationId xmlns:p14="http://schemas.microsoft.com/office/powerpoint/2010/main" val="4003596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Change in Median Age, Texas Counties, 2000-2014</a:t>
            </a:r>
            <a:endParaRPr lang="en-US" sz="3200" dirty="0"/>
          </a:p>
        </p:txBody>
      </p:sp>
      <p:pic>
        <p:nvPicPr>
          <p:cNvPr id="5" name="Content Placeholder 4"/>
          <p:cNvPicPr>
            <a:picLocks noGrp="1" noChangeAspect="1"/>
          </p:cNvPicPr>
          <p:nvPr>
            <p:ph idx="1"/>
          </p:nvPr>
        </p:nvPicPr>
        <p:blipFill>
          <a:blip r:embed="rId2"/>
          <a:stretch>
            <a:fillRect/>
          </a:stretch>
        </p:blipFill>
        <p:spPr>
          <a:xfrm>
            <a:off x="1181100" y="807691"/>
            <a:ext cx="7696199" cy="5913786"/>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20</a:t>
            </a:fld>
            <a:endParaRPr lang="en-US" dirty="0"/>
          </a:p>
        </p:txBody>
      </p:sp>
      <p:pic>
        <p:nvPicPr>
          <p:cNvPr id="6" name="Picture 5"/>
          <p:cNvPicPr>
            <a:picLocks noChangeAspect="1"/>
          </p:cNvPicPr>
          <p:nvPr/>
        </p:nvPicPr>
        <p:blipFill>
          <a:blip r:embed="rId3"/>
          <a:stretch>
            <a:fillRect/>
          </a:stretch>
        </p:blipFill>
        <p:spPr>
          <a:xfrm>
            <a:off x="457200" y="1676400"/>
            <a:ext cx="2754142" cy="1554509"/>
          </a:xfrm>
          <a:prstGeom prst="rect">
            <a:avLst/>
          </a:prstGeom>
        </p:spPr>
      </p:pic>
      <p:sp>
        <p:nvSpPr>
          <p:cNvPr id="7" name="Rectangle 6"/>
          <p:cNvSpPr/>
          <p:nvPr/>
        </p:nvSpPr>
        <p:spPr>
          <a:xfrm>
            <a:off x="76200" y="6279825"/>
            <a:ext cx="4572000" cy="430887"/>
          </a:xfrm>
          <a:prstGeom prst="rect">
            <a:avLst/>
          </a:prstGeom>
        </p:spPr>
        <p:txBody>
          <a:bodyPr>
            <a:spAutoFit/>
          </a:bodyPr>
          <a:lstStyle/>
          <a:p>
            <a:r>
              <a:rPr lang="en-US" sz="1100" dirty="0">
                <a:solidFill>
                  <a:schemeClr val="bg1">
                    <a:lumMod val="50000"/>
                  </a:schemeClr>
                </a:solidFill>
              </a:rPr>
              <a:t>Source: US Census Bureau </a:t>
            </a:r>
            <a:r>
              <a:rPr lang="en-US" sz="1100" dirty="0" smtClean="0">
                <a:solidFill>
                  <a:schemeClr val="bg1">
                    <a:lumMod val="50000"/>
                  </a:schemeClr>
                </a:solidFill>
              </a:rPr>
              <a:t>US </a:t>
            </a:r>
            <a:r>
              <a:rPr lang="en-US" sz="1100" dirty="0">
                <a:solidFill>
                  <a:schemeClr val="bg1">
                    <a:lumMod val="50000"/>
                  </a:schemeClr>
                </a:solidFill>
              </a:rPr>
              <a:t>Census Bureau, </a:t>
            </a:r>
            <a:r>
              <a:rPr lang="en-US" sz="1100" dirty="0" smtClean="0">
                <a:solidFill>
                  <a:schemeClr val="bg1">
                    <a:lumMod val="50000"/>
                  </a:schemeClr>
                </a:solidFill>
              </a:rPr>
              <a:t>2000 </a:t>
            </a:r>
            <a:br>
              <a:rPr lang="en-US" sz="1100" dirty="0" smtClean="0">
                <a:solidFill>
                  <a:schemeClr val="bg1">
                    <a:lumMod val="50000"/>
                  </a:schemeClr>
                </a:solidFill>
              </a:rPr>
            </a:br>
            <a:r>
              <a:rPr lang="en-US" sz="1100" dirty="0" smtClean="0">
                <a:solidFill>
                  <a:schemeClr val="bg1">
                    <a:lumMod val="50000"/>
                  </a:schemeClr>
                </a:solidFill>
              </a:rPr>
              <a:t>Decennial </a:t>
            </a:r>
            <a:r>
              <a:rPr lang="en-US" sz="1100" dirty="0">
                <a:solidFill>
                  <a:schemeClr val="bg1">
                    <a:lumMod val="50000"/>
                  </a:schemeClr>
                </a:solidFill>
              </a:rPr>
              <a:t>Census, </a:t>
            </a:r>
            <a:r>
              <a:rPr lang="en-US" sz="1100" dirty="0" smtClean="0">
                <a:solidFill>
                  <a:schemeClr val="bg1">
                    <a:lumMod val="50000"/>
                  </a:schemeClr>
                </a:solidFill>
              </a:rPr>
              <a:t>SF-1, Population Estimates 2014 Vintage.</a:t>
            </a:r>
            <a:endParaRPr lang="en-US" sz="1100" dirty="0">
              <a:solidFill>
                <a:schemeClr val="bg1">
                  <a:lumMod val="50000"/>
                </a:schemeClr>
              </a:solidFill>
            </a:endParaRPr>
          </a:p>
        </p:txBody>
      </p:sp>
    </p:spTree>
    <p:extLst>
      <p:ext uri="{BB962C8B-B14F-4D97-AF65-F5344CB8AC3E}">
        <p14:creationId xmlns:p14="http://schemas.microsoft.com/office/powerpoint/2010/main" val="3945949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Percent of the Population Aged 65 Years and Older by State, 2010-2014</a:t>
            </a:r>
            <a:endParaRPr lang="en-US" sz="28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21</a:t>
            </a:fld>
            <a:endParaRPr lang="en-US" dirty="0"/>
          </a:p>
        </p:txBody>
      </p:sp>
      <p:sp>
        <p:nvSpPr>
          <p:cNvPr id="8" name="TextBox 7"/>
          <p:cNvSpPr txBox="1"/>
          <p:nvPr/>
        </p:nvSpPr>
        <p:spPr>
          <a:xfrm>
            <a:off x="76200" y="6475256"/>
            <a:ext cx="6096000" cy="246221"/>
          </a:xfrm>
          <a:prstGeom prst="rect">
            <a:avLst/>
          </a:prstGeom>
          <a:noFill/>
        </p:spPr>
        <p:txBody>
          <a:bodyPr wrap="square" rtlCol="0">
            <a:spAutoFit/>
          </a:bodyPr>
          <a:lstStyle/>
          <a:p>
            <a:r>
              <a:rPr lang="en-US" sz="1000" dirty="0" smtClean="0">
                <a:solidFill>
                  <a:schemeClr val="bg1">
                    <a:lumMod val="50000"/>
                  </a:schemeClr>
                </a:solidFill>
              </a:rPr>
              <a:t>Source: U.S. Census Bureau, American Community Survey, 5 Year Sample 2010-2014</a:t>
            </a:r>
            <a:endParaRPr lang="en-US" sz="1000" dirty="0">
              <a:solidFill>
                <a:schemeClr val="bg1">
                  <a:lumMod val="50000"/>
                </a:schemeClr>
              </a:solidFill>
            </a:endParaRPr>
          </a:p>
        </p:txBody>
      </p:sp>
      <p:pic>
        <p:nvPicPr>
          <p:cNvPr id="11" name="Picture 10"/>
          <p:cNvPicPr>
            <a:picLocks noChangeAspect="1"/>
          </p:cNvPicPr>
          <p:nvPr/>
        </p:nvPicPr>
        <p:blipFill>
          <a:blip r:embed="rId3"/>
          <a:stretch>
            <a:fillRect/>
          </a:stretch>
        </p:blipFill>
        <p:spPr>
          <a:xfrm>
            <a:off x="-990600" y="723900"/>
            <a:ext cx="3638921" cy="2808846"/>
          </a:xfrm>
          <a:prstGeom prst="rect">
            <a:avLst/>
          </a:prstGeom>
        </p:spPr>
      </p:pic>
      <p:pic>
        <p:nvPicPr>
          <p:cNvPr id="12" name="Picture 11"/>
          <p:cNvPicPr>
            <a:picLocks noChangeAspect="1"/>
          </p:cNvPicPr>
          <p:nvPr/>
        </p:nvPicPr>
        <p:blipFill rotWithShape="1">
          <a:blip r:embed="rId4"/>
          <a:srcRect l="33850" t="19933" r="41532" b="10964"/>
          <a:stretch/>
        </p:blipFill>
        <p:spPr>
          <a:xfrm>
            <a:off x="914400" y="2743200"/>
            <a:ext cx="1348154" cy="2921001"/>
          </a:xfrm>
          <a:prstGeom prst="rect">
            <a:avLst/>
          </a:prstGeom>
        </p:spPr>
      </p:pic>
      <p:pic>
        <p:nvPicPr>
          <p:cNvPr id="16" name="Content Placeholder 15"/>
          <p:cNvPicPr>
            <a:picLocks noGrp="1" noChangeAspect="1"/>
          </p:cNvPicPr>
          <p:nvPr>
            <p:ph idx="1"/>
          </p:nvPr>
        </p:nvPicPr>
        <p:blipFill rotWithShape="1">
          <a:blip r:embed="rId5"/>
          <a:srcRect t="19535"/>
          <a:stretch/>
        </p:blipFill>
        <p:spPr>
          <a:xfrm>
            <a:off x="304800" y="1752600"/>
            <a:ext cx="8763000" cy="5442674"/>
          </a:xfrm>
          <a:prstGeom prst="rect">
            <a:avLst/>
          </a:prstGeom>
        </p:spPr>
      </p:pic>
      <p:pic>
        <p:nvPicPr>
          <p:cNvPr id="3" name="Picture 2"/>
          <p:cNvPicPr>
            <a:picLocks noChangeAspect="1"/>
          </p:cNvPicPr>
          <p:nvPr/>
        </p:nvPicPr>
        <p:blipFill>
          <a:blip r:embed="rId6"/>
          <a:stretch>
            <a:fillRect/>
          </a:stretch>
        </p:blipFill>
        <p:spPr>
          <a:xfrm>
            <a:off x="6648670" y="1295400"/>
            <a:ext cx="1790480" cy="1231900"/>
          </a:xfrm>
          <a:prstGeom prst="rect">
            <a:avLst/>
          </a:prstGeom>
        </p:spPr>
      </p:pic>
    </p:spTree>
    <p:extLst>
      <p:ext uri="{BB962C8B-B14F-4D97-AF65-F5344CB8AC3E}">
        <p14:creationId xmlns:p14="http://schemas.microsoft.com/office/powerpoint/2010/main" val="18909944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Percent of the population aged 75 years and older, Texas Counties, 2009-2013</a:t>
            </a:r>
            <a:endParaRPr lang="en-US" sz="28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22</a:t>
            </a:fld>
            <a:endParaRPr lang="en-US" dirty="0"/>
          </a:p>
        </p:txBody>
      </p:sp>
      <p:pic>
        <p:nvPicPr>
          <p:cNvPr id="7" name="Content Placeholder 6"/>
          <p:cNvPicPr>
            <a:picLocks noGrp="1" noChangeAspect="1"/>
          </p:cNvPicPr>
          <p:nvPr>
            <p:ph idx="1"/>
          </p:nvPr>
        </p:nvPicPr>
        <p:blipFill rotWithShape="1">
          <a:blip r:embed="rId2"/>
          <a:srcRect l="2239" t="6734"/>
          <a:stretch/>
        </p:blipFill>
        <p:spPr>
          <a:xfrm>
            <a:off x="1524000" y="990600"/>
            <a:ext cx="6705600" cy="6481305"/>
          </a:xfrm>
          <a:prstGeom prst="rect">
            <a:avLst/>
          </a:prstGeom>
        </p:spPr>
      </p:pic>
      <p:pic>
        <p:nvPicPr>
          <p:cNvPr id="8" name="Picture 7"/>
          <p:cNvPicPr>
            <a:picLocks noChangeAspect="1"/>
          </p:cNvPicPr>
          <p:nvPr/>
        </p:nvPicPr>
        <p:blipFill rotWithShape="1">
          <a:blip r:embed="rId3"/>
          <a:srcRect t="26168"/>
          <a:stretch/>
        </p:blipFill>
        <p:spPr>
          <a:xfrm>
            <a:off x="914400" y="1676400"/>
            <a:ext cx="1788202" cy="1290000"/>
          </a:xfrm>
          <a:prstGeom prst="rect">
            <a:avLst/>
          </a:prstGeom>
        </p:spPr>
      </p:pic>
      <p:sp>
        <p:nvSpPr>
          <p:cNvPr id="9" name="Rectangle 8"/>
          <p:cNvSpPr/>
          <p:nvPr/>
        </p:nvSpPr>
        <p:spPr>
          <a:xfrm>
            <a:off x="228600" y="6477000"/>
            <a:ext cx="6400800" cy="233077"/>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2009-2013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10222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23</a:t>
            </a:fld>
            <a:endParaRPr lang="en-US" dirty="0"/>
          </a:p>
        </p:txBody>
      </p:sp>
      <p:cxnSp>
        <p:nvCxnSpPr>
          <p:cNvPr id="8" name="Straight Connector 7"/>
          <p:cNvCxnSpPr/>
          <p:nvPr/>
        </p:nvCxnSpPr>
        <p:spPr>
          <a:xfrm flipV="1">
            <a:off x="3048000" y="4267200"/>
            <a:ext cx="0" cy="1143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648200" y="3581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7432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4958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3649487791"/>
              </p:ext>
            </p:extLst>
          </p:nvPr>
        </p:nvGraphicFramePr>
        <p:xfrm>
          <a:off x="304800" y="14478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and Estimated Population Growth in Texas, 2010-2015</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24</a:t>
            </a:fld>
            <a:endParaRPr lang="en-US" dirty="0"/>
          </a:p>
        </p:txBody>
      </p:sp>
      <p:sp>
        <p:nvSpPr>
          <p:cNvPr id="10" name="TextBox 9"/>
          <p:cNvSpPr txBox="1"/>
          <p:nvPr/>
        </p:nvSpPr>
        <p:spPr>
          <a:xfrm>
            <a:off x="76200" y="6478320"/>
            <a:ext cx="8763000" cy="553998"/>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and U.S. Census Bureau Population Estimates</a:t>
            </a:r>
          </a:p>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 </a:t>
            </a:r>
          </a:p>
        </p:txBody>
      </p: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306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ext uri="{D42A27DB-BD31-4B8C-83A1-F6EECF244321}">
                <p14:modId xmlns:p14="http://schemas.microsoft.com/office/powerpoint/2010/main" val="1174997089"/>
              </p:ext>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400" kern="0" dirty="0" smtClean="0"/>
              <a:t>Projected Growth of Population Aged 65 Years and Older in Texas, 2010-2050</a:t>
            </a:r>
            <a:endParaRPr kumimoji="0" lang="en-US" sz="2400" i="0" u="none" strike="noStrike" kern="0" cap="none" spc="0" normalizeH="0" baseline="0" noProof="0" dirty="0">
              <a:ln>
                <a:noFill/>
              </a:ln>
              <a:effectLst/>
              <a:uLnTx/>
              <a:uFillTx/>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25</a:t>
            </a:fld>
            <a:endParaRPr lang="en-US" dirty="0"/>
          </a:p>
        </p:txBody>
      </p:sp>
      <p:cxnSp>
        <p:nvCxnSpPr>
          <p:cNvPr id="8" name="Straight Connector 7"/>
          <p:cNvCxnSpPr/>
          <p:nvPr/>
        </p:nvCxnSpPr>
        <p:spPr>
          <a:xfrm flipV="1">
            <a:off x="3048000" y="4495800"/>
            <a:ext cx="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648200" y="3581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7432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209800" y="4876800"/>
            <a:ext cx="0" cy="5334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76612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nvPr>
        </p:nvGraphicFramePr>
        <p:xfrm>
          <a:off x="487907" y="13716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26</a:t>
            </a:fld>
            <a:endParaRPr lang="en-US" dirty="0"/>
          </a:p>
        </p:txBody>
      </p:sp>
      <p:sp>
        <p:nvSpPr>
          <p:cNvPr id="5" name="Title 1"/>
          <p:cNvSpPr>
            <a:spLocks noGrp="1"/>
          </p:cNvSpPr>
          <p:nvPr>
            <p:ph type="title"/>
          </p:nvPr>
        </p:nvSpPr>
        <p:spPr>
          <a:xfrm>
            <a:off x="1859507" y="417511"/>
            <a:ext cx="6858000" cy="990600"/>
          </a:xfrm>
        </p:spPr>
        <p:txBody>
          <a:bodyPr>
            <a:noAutofit/>
          </a:bodyPr>
          <a:lstStyle/>
          <a:p>
            <a:r>
              <a:rPr lang="en-US" sz="3200" dirty="0" smtClean="0"/>
              <a:t>Population Change by Age Group, Texas</a:t>
            </a:r>
            <a:r>
              <a:rPr lang="en-US" sz="3200" dirty="0"/>
              <a:t>, 1950-2050</a:t>
            </a:r>
            <a:br>
              <a:rPr lang="en-US" sz="3200" dirty="0"/>
            </a:br>
            <a:endParaRPr lang="en-US" sz="3200" dirty="0"/>
          </a:p>
        </p:txBody>
      </p:sp>
      <p:sp>
        <p:nvSpPr>
          <p:cNvPr id="3" name="Rectangle 2"/>
          <p:cNvSpPr/>
          <p:nvPr/>
        </p:nvSpPr>
        <p:spPr>
          <a:xfrm>
            <a:off x="-76200" y="6144396"/>
            <a:ext cx="6934200" cy="577081"/>
          </a:xfrm>
          <a:prstGeom prst="rect">
            <a:avLst/>
          </a:prstGeom>
        </p:spPr>
        <p:txBody>
          <a:bodyPr wrap="square">
            <a:spAutoFit/>
          </a:bodyPr>
          <a:lstStyle/>
          <a:p>
            <a:pPr marL="0" marR="0" indent="0" defTabSz="914400" eaLnBrk="1" fontAlgn="auto" latinLnBrk="0" hangingPunct="1">
              <a:lnSpc>
                <a:spcPct val="100000"/>
              </a:lnSpc>
              <a:spcBef>
                <a:spcPts val="0"/>
              </a:spcBef>
              <a:spcAft>
                <a:spcPts val="0"/>
              </a:spcAft>
              <a:buClrTx/>
              <a:buSzTx/>
              <a:buFontTx/>
              <a:buNone/>
              <a:tabLst/>
              <a:defRPr/>
            </a:pPr>
            <a:r>
              <a:rPr lang="en-US" sz="1050" dirty="0"/>
              <a:t>Source: </a:t>
            </a:r>
            <a:r>
              <a:rPr lang="en-US" sz="1050" dirty="0">
                <a:solidFill>
                  <a:schemeClr val="dk1"/>
                </a:solidFill>
              </a:rPr>
              <a:t>US Census Bureau, 1950-2010 Censuses </a:t>
            </a:r>
            <a:endParaRPr lang="en-US" sz="1050" dirty="0"/>
          </a:p>
          <a:p>
            <a:r>
              <a:rPr lang="en-US" sz="1050" dirty="0"/>
              <a:t>               US Census Bureau, State Population Estimates</a:t>
            </a:r>
          </a:p>
          <a:p>
            <a:r>
              <a:rPr lang="en-US" sz="1050" dirty="0"/>
              <a:t>               Texas State Data Center, 2014 Population Projections, 1.0 Migration Scenario</a:t>
            </a:r>
          </a:p>
        </p:txBody>
      </p:sp>
    </p:spTree>
    <p:extLst>
      <p:ext uri="{BB962C8B-B14F-4D97-AF65-F5344CB8AC3E}">
        <p14:creationId xmlns:p14="http://schemas.microsoft.com/office/powerpoint/2010/main" val="5431874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90429384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27</a:t>
            </a:fld>
            <a:endParaRPr lang="en-US" dirty="0"/>
          </a:p>
        </p:txBody>
      </p:sp>
      <p:sp>
        <p:nvSpPr>
          <p:cNvPr id="9" name="Title 1"/>
          <p:cNvSpPr>
            <a:spLocks noGrp="1"/>
          </p:cNvSpPr>
          <p:nvPr>
            <p:ph type="title"/>
          </p:nvPr>
        </p:nvSpPr>
        <p:spPr>
          <a:xfrm>
            <a:off x="1600200" y="304800"/>
            <a:ext cx="6858000" cy="990600"/>
          </a:xfrm>
        </p:spPr>
        <p:txBody>
          <a:bodyPr>
            <a:noAutofit/>
          </a:bodyPr>
          <a:lstStyle/>
          <a:p>
            <a:r>
              <a:rPr lang="en-US" sz="3200" dirty="0" smtClean="0"/>
              <a:t>Projected Population Change by Age Group, Harris County, Texas</a:t>
            </a:r>
            <a:r>
              <a:rPr lang="en-US" sz="3200" dirty="0"/>
              <a:t>, 1950-2050</a:t>
            </a:r>
            <a:br>
              <a:rPr lang="en-US" sz="3200" dirty="0"/>
            </a:br>
            <a:endParaRPr lang="en-US" sz="3200" dirty="0"/>
          </a:p>
        </p:txBody>
      </p:sp>
      <p:sp>
        <p:nvSpPr>
          <p:cNvPr id="10" name="Rectangle 9"/>
          <p:cNvSpPr/>
          <p:nvPr/>
        </p:nvSpPr>
        <p:spPr>
          <a:xfrm>
            <a:off x="0" y="6467561"/>
            <a:ext cx="6934200" cy="253916"/>
          </a:xfrm>
          <a:prstGeom prst="rect">
            <a:avLst/>
          </a:prstGeom>
        </p:spPr>
        <p:txBody>
          <a:bodyPr wrap="square">
            <a:spAutoFit/>
          </a:bodyPr>
          <a:lstStyle/>
          <a:p>
            <a:pPr marL="0" marR="0" indent="0" defTabSz="914400" eaLnBrk="1" fontAlgn="auto" latinLnBrk="0" hangingPunct="1">
              <a:lnSpc>
                <a:spcPct val="100000"/>
              </a:lnSpc>
              <a:spcBef>
                <a:spcPts val="0"/>
              </a:spcBef>
              <a:spcAft>
                <a:spcPts val="0"/>
              </a:spcAft>
              <a:buClrTx/>
              <a:buSzTx/>
              <a:buFontTx/>
              <a:buNone/>
              <a:tabLst/>
              <a:defRPr/>
            </a:pPr>
            <a:r>
              <a:rPr lang="en-US" sz="1050" dirty="0"/>
              <a:t>Source: </a:t>
            </a:r>
            <a:r>
              <a:rPr lang="en-US" sz="1050" dirty="0" smtClean="0"/>
              <a:t>Texas </a:t>
            </a:r>
            <a:r>
              <a:rPr lang="en-US" sz="1050" dirty="0"/>
              <a:t>State Data Center, 2014 Population Projections, 1.0 Migration Scenario</a:t>
            </a:r>
          </a:p>
        </p:txBody>
      </p:sp>
    </p:spTree>
    <p:extLst>
      <p:ext uri="{BB962C8B-B14F-4D97-AF65-F5344CB8AC3E}">
        <p14:creationId xmlns:p14="http://schemas.microsoft.com/office/powerpoint/2010/main" val="35374749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Population </a:t>
            </a:r>
            <a:r>
              <a:rPr lang="en-US" sz="2800" dirty="0"/>
              <a:t>Projections </a:t>
            </a:r>
            <a:r>
              <a:rPr lang="en-US" sz="2800" dirty="0" smtClean="0"/>
              <a:t>65 Years and Over by Race/Ethnicity, Texas, 2010-2050</a:t>
            </a:r>
            <a:endParaRPr lang="en-US" sz="28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28</a:t>
            </a:fld>
            <a:endParaRPr lang="en-US"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2014 Population Projections , Half 2000-2010 Migration Scenario</a:t>
            </a:r>
          </a:p>
        </p:txBody>
      </p:sp>
    </p:spTree>
    <p:extLst>
      <p:ext uri="{BB962C8B-B14F-4D97-AF65-F5344CB8AC3E}">
        <p14:creationId xmlns:p14="http://schemas.microsoft.com/office/powerpoint/2010/main" val="9129699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Population </a:t>
            </a:r>
            <a:r>
              <a:rPr lang="en-US" sz="2400" dirty="0"/>
              <a:t>Projections </a:t>
            </a:r>
            <a:r>
              <a:rPr lang="en-US" sz="2400" dirty="0" smtClean="0"/>
              <a:t>65 Years and Over by Race/Ethnicity, Harris County, Texas, 2010-2050</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29</a:t>
            </a:fld>
            <a:endParaRPr lang="en-US" dirty="0"/>
          </a:p>
        </p:txBody>
      </p:sp>
      <p:sp>
        <p:nvSpPr>
          <p:cNvPr id="6" name="TextBox 5"/>
          <p:cNvSpPr txBox="1"/>
          <p:nvPr/>
        </p:nvSpPr>
        <p:spPr>
          <a:xfrm>
            <a:off x="838200" y="6477519"/>
            <a:ext cx="8763000" cy="261610"/>
          </a:xfrm>
          <a:prstGeom prst="rect">
            <a:avLst/>
          </a:prstGeom>
          <a:noFill/>
        </p:spPr>
        <p:txBody>
          <a:bodyPr wrap="square" rtlCol="0">
            <a:spAutoFit/>
          </a:bodyPr>
          <a:lstStyle/>
          <a:p>
            <a:pPr marL="798513" indent="-798513">
              <a:spcBef>
                <a:spcPct val="50000"/>
              </a:spcBef>
            </a:pPr>
            <a:r>
              <a:rPr lang="en-US" sz="1100" dirty="0" smtClean="0">
                <a:solidFill>
                  <a:schemeClr val="tx1">
                    <a:lumMod val="50000"/>
                    <a:lumOff val="50000"/>
                  </a:schemeClr>
                </a:solidFill>
                <a:latin typeface="+mn-lt"/>
              </a:rPr>
              <a:t>Source: Texas State Data Center 2014 Population Projections , Half 2000-2010 Migration Scenario</a:t>
            </a:r>
          </a:p>
        </p:txBody>
      </p:sp>
      <p:graphicFrame>
        <p:nvGraphicFramePr>
          <p:cNvPr id="14" name="Content Placeholder 13"/>
          <p:cNvGraphicFramePr>
            <a:graphicFrameLocks noGrp="1"/>
          </p:cNvGraphicFramePr>
          <p:nvPr>
            <p:ph idx="1"/>
            <p:extLst>
              <p:ext uri="{D42A27DB-BD31-4B8C-83A1-F6EECF244321}">
                <p14:modId xmlns:p14="http://schemas.microsoft.com/office/powerpoint/2010/main" val="1287135299"/>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599666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2923671164"/>
              </p:ext>
            </p:extLst>
          </p:nvPr>
        </p:nvGraphicFramePr>
        <p:xfrm>
          <a:off x="914400" y="15240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3</a:t>
            </a:fld>
            <a:endParaRPr lang="en-US" dirty="0"/>
          </a:p>
        </p:txBody>
      </p:sp>
      <p:sp>
        <p:nvSpPr>
          <p:cNvPr id="8" name="Rectangle 7"/>
          <p:cNvSpPr/>
          <p:nvPr/>
        </p:nvSpPr>
        <p:spPr>
          <a:xfrm>
            <a:off x="76200" y="6356352"/>
            <a:ext cx="9144000" cy="246221"/>
          </a:xfrm>
          <a:prstGeom prst="rect">
            <a:avLst/>
          </a:prstGeom>
        </p:spPr>
        <p:txBody>
          <a:bodyPr wrap="square">
            <a:spAutoFit/>
          </a:bodyPr>
          <a:lstStyle/>
          <a:p>
            <a:pPr marL="0" indent="0">
              <a:buFont typeface="Arial" charset="0"/>
              <a:buNone/>
            </a:pPr>
            <a:r>
              <a:rPr lang="en-US" sz="1000" dirty="0" smtClean="0">
                <a:solidFill>
                  <a:schemeClr val="bg1">
                    <a:lumMod val="50000"/>
                  </a:schemeClr>
                </a:solidFill>
                <a:latin typeface="Arial" pitchFamily="34" charset="0"/>
                <a:cs typeface="Arial" pitchFamily="34" charset="0"/>
              </a:rPr>
              <a:t>All </a:t>
            </a:r>
            <a:r>
              <a:rPr lang="en-US" sz="1000" dirty="0">
                <a:solidFill>
                  <a:schemeClr val="bg1">
                    <a:lumMod val="50000"/>
                  </a:schemeClr>
                </a:solidFill>
                <a:latin typeface="Arial" pitchFamily="34" charset="0"/>
                <a:cs typeface="Arial" pitchFamily="34" charset="0"/>
              </a:rPr>
              <a:t>values for the decennial dates are for April 1</a:t>
            </a:r>
            <a:r>
              <a:rPr lang="en-US" sz="1000" baseline="30000" dirty="0">
                <a:solidFill>
                  <a:schemeClr val="bg1">
                    <a:lumMod val="50000"/>
                  </a:schemeClr>
                </a:solidFill>
                <a:latin typeface="Arial" pitchFamily="34" charset="0"/>
                <a:cs typeface="Arial" pitchFamily="34" charset="0"/>
              </a:rPr>
              <a:t>st</a:t>
            </a:r>
            <a:r>
              <a:rPr lang="en-US" sz="1000" dirty="0">
                <a:solidFill>
                  <a:schemeClr val="bg1">
                    <a:lumMod val="50000"/>
                  </a:schemeClr>
                </a:solidFill>
                <a:latin typeface="Arial" pitchFamily="34" charset="0"/>
                <a:cs typeface="Arial" pitchFamily="34" charset="0"/>
              </a:rPr>
              <a:t> of the indicated census year.  Values for 2012-2014 are for July 1 as estimated by the U.S. Census Bureau. </a:t>
            </a:r>
          </a:p>
        </p:txBody>
      </p:sp>
      <p:sp>
        <p:nvSpPr>
          <p:cNvPr id="9" name="Rectangle 2"/>
          <p:cNvSpPr txBox="1">
            <a:spLocks noGrp="1" noChangeArrowheads="1"/>
          </p:cNvSpPr>
          <p:nvPr>
            <p:ph type="title"/>
          </p:nvPr>
        </p:nvSpPr>
        <p:spPr>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solidFill>
                  <a:srgbClr val="1B1E7A"/>
                </a:solidFill>
                <a:effectLst/>
                <a:uLnTx/>
                <a:uFillTx/>
                <a:latin typeface="+mj-lt"/>
                <a:ea typeface="+mj-ea"/>
                <a:cs typeface="+mj-cs"/>
              </a:rPr>
              <a:t>Total Population and Components of Population Change in Texas, 1950-2014</a:t>
            </a:r>
          </a:p>
        </p:txBody>
      </p:sp>
      <p:sp>
        <p:nvSpPr>
          <p:cNvPr id="11" name="Rectangle 10"/>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Census Counts and Population Estimates</a:t>
            </a:r>
          </a:p>
        </p:txBody>
      </p:sp>
    </p:spTree>
    <p:extLst>
      <p:ext uri="{BB962C8B-B14F-4D97-AF65-F5344CB8AC3E}">
        <p14:creationId xmlns:p14="http://schemas.microsoft.com/office/powerpoint/2010/main" val="36835542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75" y="152400"/>
            <a:ext cx="6858000" cy="990600"/>
          </a:xfrm>
        </p:spPr>
        <p:txBody>
          <a:bodyPr>
            <a:noAutofit/>
          </a:bodyPr>
          <a:lstStyle/>
          <a:p>
            <a:r>
              <a:rPr lang="en-US" sz="2800" dirty="0" smtClean="0"/>
              <a:t>Veteran Population in Texas and Houston Area Counties, 2010-2014</a:t>
            </a:r>
            <a:endParaRPr lang="en-US" sz="28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44566026"/>
              </p:ext>
            </p:extLst>
          </p:nvPr>
        </p:nvGraphicFramePr>
        <p:xfrm>
          <a:off x="381000" y="1981200"/>
          <a:ext cx="8458200" cy="2372216"/>
        </p:xfrm>
        <a:graphic>
          <a:graphicData uri="http://schemas.openxmlformats.org/drawingml/2006/table">
            <a:tbl>
              <a:tblPr firstRow="1" firstCol="1">
                <a:tableStyleId>{5C22544A-7EE6-4342-B048-85BDC9FD1C3A}</a:tableStyleId>
              </a:tblPr>
              <a:tblGrid>
                <a:gridCol w="2658292"/>
                <a:gridCol w="1288869"/>
                <a:gridCol w="1127759"/>
                <a:gridCol w="1288869"/>
                <a:gridCol w="886098"/>
                <a:gridCol w="1208313"/>
              </a:tblGrid>
              <a:tr h="367402">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Texas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Harris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Montgomery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Fort Bend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Galveston </a:t>
                      </a:r>
                      <a:endParaRPr lang="en-US" sz="1600" b="0" i="0" u="none" strike="noStrike" dirty="0">
                        <a:solidFill>
                          <a:srgbClr val="000000"/>
                        </a:solidFill>
                        <a:effectLst/>
                        <a:latin typeface="Calibri" panose="020F0502020204030204" pitchFamily="34" charset="0"/>
                      </a:endParaRPr>
                    </a:p>
                  </a:txBody>
                  <a:tcPr marL="9525" marR="9525" marT="9525" marB="0" anchor="b"/>
                </a:tc>
              </a:tr>
              <a:tr h="721995">
                <a:tc>
                  <a:txBody>
                    <a:bodyPr/>
                    <a:lstStyle/>
                    <a:p>
                      <a:pPr algn="l" fontAlgn="b"/>
                      <a:r>
                        <a:rPr lang="en-US" sz="1800" b="0" i="0" u="none" strike="noStrike" dirty="0">
                          <a:solidFill>
                            <a:schemeClr val="bg1"/>
                          </a:solidFill>
                          <a:effectLst/>
                          <a:latin typeface="Calibri" panose="020F0502020204030204" pitchFamily="34" charset="0"/>
                        </a:rPr>
                        <a:t>Total Civilian population 18 years and over</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              19,004,447 </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          3,092,972 </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              451,491 </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                 354,454 </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              226,207 </a:t>
                      </a:r>
                    </a:p>
                  </a:txBody>
                  <a:tcPr marL="9525" marR="9525" marT="9525" marB="0" anchor="b"/>
                </a:tc>
              </a:tr>
              <a:tr h="724654">
                <a:tc>
                  <a:txBody>
                    <a:bodyPr/>
                    <a:lstStyle/>
                    <a:p>
                      <a:pPr algn="l" fontAlgn="b"/>
                      <a:r>
                        <a:rPr lang="en-US" sz="1800" b="0" i="0" u="none" strike="noStrike" dirty="0">
                          <a:solidFill>
                            <a:schemeClr val="bg1"/>
                          </a:solidFill>
                          <a:effectLst/>
                          <a:latin typeface="Calibri" panose="020F0502020204030204" pitchFamily="34" charset="0"/>
                        </a:rPr>
                        <a:t>Veteran Civilian population 18 years and over</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                1,564,501 </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              175,509 </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                26,865 </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                    32,052 </a:t>
                      </a:r>
                    </a:p>
                  </a:txBody>
                  <a:tcPr marL="9525" marR="9525" marT="9525" marB="0" anchor="b"/>
                </a:tc>
                <a:tc>
                  <a:txBody>
                    <a:bodyPr/>
                    <a:lstStyle/>
                    <a:p>
                      <a:pPr algn="r" fontAlgn="b"/>
                      <a:r>
                        <a:rPr lang="en-US" sz="1800" b="0" i="0" u="none" strike="noStrike">
                          <a:solidFill>
                            <a:srgbClr val="000000"/>
                          </a:solidFill>
                          <a:effectLst/>
                          <a:latin typeface="Calibri" panose="020F0502020204030204" pitchFamily="34" charset="0"/>
                        </a:rPr>
                        <a:t>                21,217 </a:t>
                      </a:r>
                    </a:p>
                  </a:txBody>
                  <a:tcPr marL="9525" marR="9525" marT="9525" marB="0" anchor="b"/>
                </a:tc>
              </a:tr>
              <a:tr h="546028">
                <a:tc>
                  <a:txBody>
                    <a:bodyPr/>
                    <a:lstStyle/>
                    <a:p>
                      <a:pPr algn="l" fontAlgn="b"/>
                      <a:r>
                        <a:rPr lang="en-US" sz="1800" b="0" i="0" u="none" strike="noStrike" dirty="0">
                          <a:solidFill>
                            <a:schemeClr val="bg1"/>
                          </a:solidFill>
                          <a:effectLst/>
                          <a:latin typeface="Calibri" panose="020F0502020204030204" pitchFamily="34" charset="0"/>
                        </a:rPr>
                        <a:t>Veterans Percent of Civilian </a:t>
                      </a:r>
                      <a:r>
                        <a:rPr lang="en-US" sz="1800" b="0" i="0" u="none" strike="noStrike" dirty="0" smtClean="0">
                          <a:solidFill>
                            <a:schemeClr val="bg1"/>
                          </a:solidFill>
                          <a:effectLst/>
                          <a:latin typeface="Calibri" panose="020F0502020204030204" pitchFamily="34" charset="0"/>
                        </a:rPr>
                        <a:t>Population</a:t>
                      </a:r>
                      <a:endParaRPr lang="en-US" sz="1800" b="0"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8.2%</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5.7%</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6.0%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9.0%</a:t>
                      </a:r>
                    </a:p>
                  </a:txBody>
                  <a:tcPr marL="9525" marR="9525" marT="9525" marB="0" anchor="b"/>
                </a:tc>
                <a:tc>
                  <a:txBody>
                    <a:bodyPr/>
                    <a:lstStyle/>
                    <a:p>
                      <a:pPr algn="r" fontAlgn="b"/>
                      <a:r>
                        <a:rPr lang="en-US" sz="1800" b="0" i="0" u="none" strike="noStrike" dirty="0">
                          <a:solidFill>
                            <a:srgbClr val="000000"/>
                          </a:solidFill>
                          <a:effectLst/>
                          <a:latin typeface="Calibri" panose="020F0502020204030204" pitchFamily="34" charset="0"/>
                        </a:rPr>
                        <a:t>9.4%</a:t>
                      </a:r>
                    </a:p>
                  </a:txBody>
                  <a:tcPr marL="9525" marR="9525" marT="9525" marB="0" anchor="b"/>
                </a:tc>
              </a:tr>
            </a:tbl>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30</a:t>
            </a:fld>
            <a:endParaRPr lang="en-US" dirty="0"/>
          </a:p>
        </p:txBody>
      </p:sp>
      <p:sp>
        <p:nvSpPr>
          <p:cNvPr id="6" name="Rectangle 5"/>
          <p:cNvSpPr/>
          <p:nvPr/>
        </p:nvSpPr>
        <p:spPr>
          <a:xfrm>
            <a:off x="228600" y="6477000"/>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29818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720272488"/>
              </p:ext>
            </p:extLst>
          </p:nvPr>
        </p:nvGraphicFramePr>
        <p:xfrm>
          <a:off x="228600" y="1676400"/>
          <a:ext cx="8458200" cy="3877429"/>
        </p:xfrm>
        <a:graphic>
          <a:graphicData uri="http://schemas.openxmlformats.org/drawingml/2006/table">
            <a:tbl>
              <a:tblPr firstRow="1" firstCol="1">
                <a:tableStyleId>{5C22544A-7EE6-4342-B048-85BDC9FD1C3A}</a:tableStyleId>
              </a:tblPr>
              <a:tblGrid>
                <a:gridCol w="2658292"/>
                <a:gridCol w="1288869"/>
                <a:gridCol w="1127759"/>
                <a:gridCol w="1288869"/>
                <a:gridCol w="886098"/>
                <a:gridCol w="1208313"/>
              </a:tblGrid>
              <a:tr h="367402">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Texas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Harris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Montgomery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Fort Bend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Galveston </a:t>
                      </a:r>
                      <a:endParaRPr lang="en-US" sz="1600" b="0" i="0" u="none" strike="noStrike" dirty="0">
                        <a:solidFill>
                          <a:srgbClr val="000000"/>
                        </a:solidFill>
                        <a:effectLst/>
                        <a:latin typeface="Calibri" panose="020F0502020204030204" pitchFamily="34" charset="0"/>
                      </a:endParaRPr>
                    </a:p>
                  </a:txBody>
                  <a:tcPr marL="9525" marR="9525" marT="9525" marB="0" anchor="b"/>
                </a:tc>
              </a:tr>
              <a:tr h="623198">
                <a:tc>
                  <a:txBody>
                    <a:bodyPr/>
                    <a:lstStyle/>
                    <a:p>
                      <a:pPr algn="l" fontAlgn="b"/>
                      <a:r>
                        <a:rPr lang="en-US" sz="2000" b="0" i="0" u="none" strike="noStrike" dirty="0">
                          <a:solidFill>
                            <a:schemeClr val="bg1"/>
                          </a:solidFill>
                          <a:effectLst/>
                          <a:latin typeface="Calibri" panose="020F0502020204030204" pitchFamily="34" charset="0"/>
                        </a:rPr>
                        <a:t> Percent Veterans in Gulf War (9/2001 or later)</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16.8</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15.9</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14.6</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12.2</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14.8</a:t>
                      </a:r>
                    </a:p>
                  </a:txBody>
                  <a:tcPr marL="9525" marR="9525" marT="9525" marB="0" anchor="b"/>
                </a:tc>
              </a:tr>
              <a:tr h="886665">
                <a:tc>
                  <a:txBody>
                    <a:bodyPr/>
                    <a:lstStyle/>
                    <a:p>
                      <a:pPr algn="l" fontAlgn="b"/>
                      <a:r>
                        <a:rPr lang="en-US" sz="2000" b="0" i="0" u="none" strike="noStrike" dirty="0">
                          <a:solidFill>
                            <a:schemeClr val="bg1"/>
                          </a:solidFill>
                          <a:effectLst/>
                          <a:latin typeface="Calibri" panose="020F0502020204030204" pitchFamily="34" charset="0"/>
                        </a:rPr>
                        <a:t>Percent of Veterans  in Gulf War (8/1990 to 8/2001) </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22.1</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20.5</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23.8</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17.8</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18.9</a:t>
                      </a:r>
                    </a:p>
                  </a:txBody>
                  <a:tcPr marL="9525" marR="9525" marT="9525" marB="0" anchor="b"/>
                </a:tc>
              </a:tr>
              <a:tr h="572340">
                <a:tc>
                  <a:txBody>
                    <a:bodyPr/>
                    <a:lstStyle/>
                    <a:p>
                      <a:pPr algn="l" fontAlgn="b"/>
                      <a:r>
                        <a:rPr lang="en-US" sz="2000" b="0" i="0" u="none" strike="noStrike" dirty="0">
                          <a:solidFill>
                            <a:schemeClr val="bg1"/>
                          </a:solidFill>
                          <a:effectLst/>
                          <a:latin typeface="Calibri" panose="020F0502020204030204" pitchFamily="34" charset="0"/>
                        </a:rPr>
                        <a:t>Percent of Veterans of Vietnam era </a:t>
                      </a:r>
                    </a:p>
                  </a:txBody>
                  <a:tcPr marL="9525" marR="9525" marT="9525" marB="0" anchor="b"/>
                </a:tc>
                <a:tc>
                  <a:txBody>
                    <a:bodyPr/>
                    <a:lstStyle/>
                    <a:p>
                      <a:pPr algn="r" fontAlgn="b"/>
                      <a:r>
                        <a:rPr lang="en-US" sz="2000" b="1" i="0" u="none" strike="noStrike">
                          <a:solidFill>
                            <a:srgbClr val="000000"/>
                          </a:solidFill>
                          <a:effectLst/>
                          <a:latin typeface="Calibri" panose="020F0502020204030204" pitchFamily="34" charset="0"/>
                        </a:rPr>
                        <a:t>34.8</a:t>
                      </a:r>
                    </a:p>
                  </a:txBody>
                  <a:tcPr marL="9525" marR="9525" marT="9525" marB="0" anchor="b"/>
                </a:tc>
                <a:tc>
                  <a:txBody>
                    <a:bodyPr/>
                    <a:lstStyle/>
                    <a:p>
                      <a:pPr algn="r" fontAlgn="b"/>
                      <a:r>
                        <a:rPr lang="en-US" sz="2000" b="1" i="0" u="none" strike="noStrike">
                          <a:solidFill>
                            <a:srgbClr val="000000"/>
                          </a:solidFill>
                          <a:effectLst/>
                          <a:latin typeface="Calibri" panose="020F0502020204030204" pitchFamily="34" charset="0"/>
                        </a:rPr>
                        <a:t>32.7</a:t>
                      </a:r>
                    </a:p>
                  </a:txBody>
                  <a:tcPr marL="9525" marR="9525" marT="9525" marB="0" anchor="b"/>
                </a:tc>
                <a:tc>
                  <a:txBody>
                    <a:bodyPr/>
                    <a:lstStyle/>
                    <a:p>
                      <a:pPr algn="r" fontAlgn="b"/>
                      <a:r>
                        <a:rPr lang="en-US" sz="2000" b="1" i="0" u="none" strike="noStrike" dirty="0" smtClean="0">
                          <a:solidFill>
                            <a:srgbClr val="000000"/>
                          </a:solidFill>
                          <a:effectLst/>
                          <a:latin typeface="Calibri" panose="020F0502020204030204" pitchFamily="34" charset="0"/>
                        </a:rPr>
                        <a:t>34.0</a:t>
                      </a:r>
                      <a:endParaRPr lang="en-US" sz="20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b="1" i="0" u="none" strike="noStrike" dirty="0">
                          <a:solidFill>
                            <a:srgbClr val="000000"/>
                          </a:solidFill>
                          <a:effectLst/>
                          <a:latin typeface="Calibri" panose="020F0502020204030204" pitchFamily="34" charset="0"/>
                        </a:rPr>
                        <a:t>37.9</a:t>
                      </a:r>
                    </a:p>
                  </a:txBody>
                  <a:tcPr marL="9525" marR="9525" marT="9525" marB="0" anchor="b"/>
                </a:tc>
                <a:tc>
                  <a:txBody>
                    <a:bodyPr/>
                    <a:lstStyle/>
                    <a:p>
                      <a:pPr algn="r" fontAlgn="b"/>
                      <a:r>
                        <a:rPr lang="en-US" sz="2000" b="1" i="0" u="none" strike="noStrike" dirty="0">
                          <a:solidFill>
                            <a:srgbClr val="000000"/>
                          </a:solidFill>
                          <a:effectLst/>
                          <a:latin typeface="Calibri" panose="020F0502020204030204" pitchFamily="34" charset="0"/>
                        </a:rPr>
                        <a:t>36.3</a:t>
                      </a:r>
                    </a:p>
                  </a:txBody>
                  <a:tcPr marL="9525" marR="9525" marT="9525" marB="0" anchor="b"/>
                </a:tc>
              </a:tr>
              <a:tr h="724654">
                <a:tc>
                  <a:txBody>
                    <a:bodyPr/>
                    <a:lstStyle/>
                    <a:p>
                      <a:pPr algn="l" fontAlgn="b"/>
                      <a:r>
                        <a:rPr lang="en-US" sz="2000" b="0" i="0" u="none" strike="noStrike" dirty="0">
                          <a:solidFill>
                            <a:schemeClr val="bg1"/>
                          </a:solidFill>
                          <a:effectLst/>
                          <a:latin typeface="Calibri" panose="020F0502020204030204" pitchFamily="34" charset="0"/>
                        </a:rPr>
                        <a:t>Percent of Veterans of  Korean War </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9.1</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8.5</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6.6</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8.2</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8.8</a:t>
                      </a:r>
                    </a:p>
                  </a:txBody>
                  <a:tcPr marL="9525" marR="9525" marT="9525" marB="0" anchor="b"/>
                </a:tc>
              </a:tr>
              <a:tr h="546028">
                <a:tc>
                  <a:txBody>
                    <a:bodyPr/>
                    <a:lstStyle/>
                    <a:p>
                      <a:pPr algn="l" fontAlgn="b"/>
                      <a:r>
                        <a:rPr lang="en-US" sz="2000" b="0" i="0" u="none" strike="noStrike" dirty="0">
                          <a:solidFill>
                            <a:schemeClr val="bg1"/>
                          </a:solidFill>
                          <a:effectLst/>
                          <a:latin typeface="Calibri" panose="020F0502020204030204" pitchFamily="34" charset="0"/>
                        </a:rPr>
                        <a:t>Percent of Veterans of World War II </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5.8</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5.9</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4.4</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5.1</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5.7</a:t>
                      </a:r>
                    </a:p>
                  </a:txBody>
                  <a:tcPr marL="9525" marR="9525" marT="9525" marB="0" anchor="b"/>
                </a:tc>
              </a:tr>
            </a:tbl>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31</a:t>
            </a:fld>
            <a:endParaRPr lang="en-US" dirty="0"/>
          </a:p>
        </p:txBody>
      </p:sp>
      <p:sp>
        <p:nvSpPr>
          <p:cNvPr id="6" name="Rectangle 5"/>
          <p:cNvSpPr/>
          <p:nvPr/>
        </p:nvSpPr>
        <p:spPr>
          <a:xfrm>
            <a:off x="228600" y="6477000"/>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itle 1"/>
          <p:cNvSpPr>
            <a:spLocks noGrp="1"/>
          </p:cNvSpPr>
          <p:nvPr>
            <p:ph type="title"/>
          </p:nvPr>
        </p:nvSpPr>
        <p:spPr/>
        <p:txBody>
          <a:bodyPr>
            <a:noAutofit/>
          </a:bodyPr>
          <a:lstStyle/>
          <a:p>
            <a:r>
              <a:rPr lang="en-US" sz="2800" dirty="0" smtClean="0"/>
              <a:t>Veteran Era of Service in Texas and Houston Area Counties, 2010-2014</a:t>
            </a:r>
            <a:endParaRPr lang="en-US" sz="2800" dirty="0"/>
          </a:p>
        </p:txBody>
      </p:sp>
    </p:spTree>
    <p:extLst>
      <p:ext uri="{BB962C8B-B14F-4D97-AF65-F5344CB8AC3E}">
        <p14:creationId xmlns:p14="http://schemas.microsoft.com/office/powerpoint/2010/main" val="9048288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the Total Population and Percent of Veterans by </a:t>
            </a:r>
            <a:br>
              <a:rPr lang="en-US" sz="2000" dirty="0" smtClean="0"/>
            </a:br>
            <a:r>
              <a:rPr lang="en-US" sz="2000" dirty="0" smtClean="0"/>
              <a:t>Age Groups, Texas and Houston Area Counties, 2010-2014</a:t>
            </a:r>
            <a:endParaRPr lang="en-US" sz="2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72750236"/>
              </p:ext>
            </p:extLst>
          </p:nvPr>
        </p:nvGraphicFramePr>
        <p:xfrm>
          <a:off x="304800" y="1676400"/>
          <a:ext cx="8382000" cy="3767827"/>
        </p:xfrm>
        <a:graphic>
          <a:graphicData uri="http://schemas.openxmlformats.org/drawingml/2006/table">
            <a:tbl>
              <a:tblPr firstRow="1" firstCol="1">
                <a:tableStyleId>{5C22544A-7EE6-4342-B048-85BDC9FD1C3A}</a:tableStyleId>
              </a:tblPr>
              <a:tblGrid>
                <a:gridCol w="2634344"/>
                <a:gridCol w="1277257"/>
                <a:gridCol w="1117599"/>
                <a:gridCol w="1277257"/>
                <a:gridCol w="878115"/>
                <a:gridCol w="1197428"/>
              </a:tblGrid>
              <a:tr h="367402">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Texas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Harris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Montgomery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Fort Bend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Galveston </a:t>
                      </a:r>
                      <a:endParaRPr lang="en-US" sz="1600" b="0" i="0" u="none" strike="noStrike" dirty="0">
                        <a:solidFill>
                          <a:srgbClr val="000000"/>
                        </a:solidFill>
                        <a:effectLst/>
                        <a:latin typeface="Calibri" panose="020F0502020204030204" pitchFamily="34" charset="0"/>
                      </a:endParaRPr>
                    </a:p>
                  </a:txBody>
                  <a:tcPr marL="9525" marR="9525" marT="9525" marB="0" anchor="b"/>
                </a:tc>
              </a:tr>
              <a:tr h="560070">
                <a:tc>
                  <a:txBody>
                    <a:bodyPr/>
                    <a:lstStyle/>
                    <a:p>
                      <a:pPr algn="l" fontAlgn="b"/>
                      <a:r>
                        <a:rPr lang="en-US" sz="2000" b="0" i="0" u="none" strike="noStrike" dirty="0">
                          <a:solidFill>
                            <a:schemeClr val="bg1"/>
                          </a:solidFill>
                          <a:effectLst/>
                          <a:latin typeface="Calibri" panose="020F0502020204030204" pitchFamily="34" charset="0"/>
                        </a:rPr>
                        <a:t>Percent of Total Population Aged 65 to 74 years </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6.3</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4.2</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6.6</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4.8</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5.9</a:t>
                      </a:r>
                    </a:p>
                  </a:txBody>
                  <a:tcPr marL="9525" marR="9525" marT="9525" marB="0" anchor="b"/>
                </a:tc>
              </a:tr>
              <a:tr h="546028">
                <a:tc>
                  <a:txBody>
                    <a:bodyPr/>
                    <a:lstStyle/>
                    <a:p>
                      <a:pPr algn="l" fontAlgn="b"/>
                      <a:r>
                        <a:rPr lang="en-US" sz="2000" b="0" i="0" u="none" strike="noStrike" dirty="0">
                          <a:solidFill>
                            <a:schemeClr val="bg1"/>
                          </a:solidFill>
                          <a:effectLst/>
                          <a:latin typeface="Calibri" panose="020F0502020204030204" pitchFamily="34" charset="0"/>
                        </a:rPr>
                        <a:t>Percent of Veterans Aged 65 to 74 years </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18.3</a:t>
                      </a:r>
                    </a:p>
                  </a:txBody>
                  <a:tcPr marL="9525" marR="9525" marT="9525" marB="0" anchor="b"/>
                </a:tc>
                <a:tc>
                  <a:txBody>
                    <a:bodyPr/>
                    <a:lstStyle/>
                    <a:p>
                      <a:pPr algn="r" fontAlgn="b"/>
                      <a:r>
                        <a:rPr lang="en-US" sz="2000" b="0" i="0" u="none" strike="noStrike" dirty="0" smtClean="0">
                          <a:solidFill>
                            <a:srgbClr val="000000"/>
                          </a:solidFill>
                          <a:effectLst/>
                          <a:latin typeface="Calibri" panose="020F0502020204030204" pitchFamily="34" charset="0"/>
                        </a:rPr>
                        <a:t>14.0</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18.3</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17.6</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17.1</a:t>
                      </a:r>
                    </a:p>
                  </a:txBody>
                  <a:tcPr marL="9525" marR="9525" marT="9525" marB="0" anchor="b"/>
                </a:tc>
              </a:tr>
              <a:tr h="213623">
                <a:tc>
                  <a:txBody>
                    <a:bodyPr/>
                    <a:lstStyle/>
                    <a:p>
                      <a:pPr algn="l" fontAlgn="b"/>
                      <a:endParaRPr lang="en-US" sz="2000" b="0" i="0" u="none" strike="noStrike" dirty="0">
                        <a:solidFill>
                          <a:schemeClr val="bg1"/>
                        </a:solidFill>
                        <a:effectLst/>
                        <a:latin typeface="Calibri" panose="020F0502020204030204" pitchFamily="34" charset="0"/>
                      </a:endParaRPr>
                    </a:p>
                  </a:txBody>
                  <a:tcPr marL="9525" marR="9525" marT="9525" marB="0" anchor="b"/>
                </a:tc>
                <a:tc>
                  <a:txBody>
                    <a:bodyPr/>
                    <a:lstStyle/>
                    <a:p>
                      <a:pPr algn="r" fontAlgn="b"/>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endParaRPr lang="en-US" sz="2000" b="0" i="0" u="none" strike="noStrike" dirty="0">
                        <a:solidFill>
                          <a:srgbClr val="000000"/>
                        </a:solidFill>
                        <a:effectLst/>
                        <a:latin typeface="Calibri" panose="020F0502020204030204" pitchFamily="34" charset="0"/>
                      </a:endParaRPr>
                    </a:p>
                  </a:txBody>
                  <a:tcPr marL="9525" marR="9525" marT="9525" marB="0" anchor="b"/>
                </a:tc>
              </a:tr>
              <a:tr h="546028">
                <a:tc>
                  <a:txBody>
                    <a:bodyPr/>
                    <a:lstStyle/>
                    <a:p>
                      <a:pPr algn="l" fontAlgn="b"/>
                      <a:r>
                        <a:rPr lang="en-US" sz="2000" b="0" i="0" u="none" strike="noStrike" dirty="0">
                          <a:solidFill>
                            <a:schemeClr val="bg1"/>
                          </a:solidFill>
                          <a:effectLst/>
                          <a:latin typeface="Calibri" panose="020F0502020204030204" pitchFamily="34" charset="0"/>
                        </a:rPr>
                        <a:t>Percent of Total Population Aged 75 and Older</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8.7</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7.6</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9.5</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7.2</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9.7</a:t>
                      </a:r>
                    </a:p>
                  </a:txBody>
                  <a:tcPr marL="9525" marR="9525" marT="9525" marB="0" anchor="b"/>
                </a:tc>
              </a:tr>
              <a:tr h="546028">
                <a:tc>
                  <a:txBody>
                    <a:bodyPr/>
                    <a:lstStyle/>
                    <a:p>
                      <a:pPr algn="l" fontAlgn="b"/>
                      <a:r>
                        <a:rPr lang="en-US" sz="2000" b="0" i="0" u="none" strike="noStrike" dirty="0">
                          <a:solidFill>
                            <a:schemeClr val="bg1"/>
                          </a:solidFill>
                          <a:effectLst/>
                          <a:latin typeface="Calibri" panose="020F0502020204030204" pitchFamily="34" charset="0"/>
                        </a:rPr>
                        <a:t>Percent of Veterans Aged 75 and Older</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20.6</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20.6</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20.8</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20.6</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24.3</a:t>
                      </a:r>
                    </a:p>
                  </a:txBody>
                  <a:tcPr marL="9525" marR="9525" marT="9525" marB="0" anchor="b"/>
                </a:tc>
              </a:tr>
            </a:tbl>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32</a:t>
            </a:fld>
            <a:endParaRPr lang="en-US" dirty="0"/>
          </a:p>
        </p:txBody>
      </p:sp>
      <p:sp>
        <p:nvSpPr>
          <p:cNvPr id="6" name="Rectangle 5"/>
          <p:cNvSpPr/>
          <p:nvPr/>
        </p:nvSpPr>
        <p:spPr>
          <a:xfrm>
            <a:off x="228600" y="6477000"/>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10409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6351"/>
            <a:ext cx="6858000" cy="990600"/>
          </a:xfrm>
        </p:spPr>
        <p:txBody>
          <a:bodyPr>
            <a:noAutofit/>
          </a:bodyPr>
          <a:lstStyle/>
          <a:p>
            <a:r>
              <a:rPr lang="en-US" sz="2400" dirty="0" smtClean="0"/>
              <a:t>Percent of the Total Population and Veterans Living Below Poverty and with Any Disability, Texas and Houston Area Counties, 2010-2014</a:t>
            </a:r>
            <a:endParaRPr lang="en-US"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01405398"/>
              </p:ext>
            </p:extLst>
          </p:nvPr>
        </p:nvGraphicFramePr>
        <p:xfrm>
          <a:off x="457200" y="1425255"/>
          <a:ext cx="8153400" cy="3662841"/>
        </p:xfrm>
        <a:graphic>
          <a:graphicData uri="http://schemas.openxmlformats.org/drawingml/2006/table">
            <a:tbl>
              <a:tblPr firstRow="1" firstCol="1">
                <a:tableStyleId>{5C22544A-7EE6-4342-B048-85BDC9FD1C3A}</a:tableStyleId>
              </a:tblPr>
              <a:tblGrid>
                <a:gridCol w="2819400"/>
                <a:gridCol w="985521"/>
                <a:gridCol w="1087119"/>
                <a:gridCol w="1242422"/>
                <a:gridCol w="854167"/>
                <a:gridCol w="1164771"/>
              </a:tblGrid>
              <a:tr h="454571">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Texas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Harris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Montgomery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Fort Bend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Galveston </a:t>
                      </a:r>
                      <a:endParaRPr lang="en-US" sz="1600" b="0" i="0" u="none" strike="noStrike" dirty="0">
                        <a:solidFill>
                          <a:srgbClr val="000000"/>
                        </a:solidFill>
                        <a:effectLst/>
                        <a:latin typeface="Calibri" panose="020F0502020204030204" pitchFamily="34" charset="0"/>
                      </a:endParaRPr>
                    </a:p>
                  </a:txBody>
                  <a:tcPr marL="9525" marR="9525" marT="9525" marB="0" anchor="b"/>
                </a:tc>
              </a:tr>
              <a:tr h="787174">
                <a:tc>
                  <a:txBody>
                    <a:bodyPr/>
                    <a:lstStyle/>
                    <a:p>
                      <a:pPr algn="l" fontAlgn="b"/>
                      <a:r>
                        <a:rPr lang="en-US" sz="2000" b="0" i="0" u="none" strike="noStrike" dirty="0">
                          <a:solidFill>
                            <a:schemeClr val="bg1"/>
                          </a:solidFill>
                          <a:effectLst/>
                          <a:latin typeface="Calibri" panose="020F0502020204030204" pitchFamily="34" charset="0"/>
                        </a:rPr>
                        <a:t>Percent of the Total Population Below Poverty</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14.9</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7.3</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11.5</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15.1</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10.4</a:t>
                      </a:r>
                    </a:p>
                  </a:txBody>
                  <a:tcPr marL="9525" marR="9525" marT="9525" marB="0" anchor="b"/>
                </a:tc>
              </a:tr>
              <a:tr h="685800">
                <a:tc>
                  <a:txBody>
                    <a:bodyPr/>
                    <a:lstStyle/>
                    <a:p>
                      <a:pPr algn="l" fontAlgn="b"/>
                      <a:r>
                        <a:rPr lang="en-US" sz="2000" b="0" i="0" u="none" strike="noStrike" dirty="0">
                          <a:solidFill>
                            <a:schemeClr val="bg1"/>
                          </a:solidFill>
                          <a:effectLst/>
                          <a:latin typeface="Calibri" panose="020F0502020204030204" pitchFamily="34" charset="0"/>
                        </a:rPr>
                        <a:t>Percent of Veterans Below Poverty</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6.8</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4.4</a:t>
                      </a:r>
                    </a:p>
                  </a:txBody>
                  <a:tcPr marL="9525" marR="9525" marT="9525" marB="0" anchor="b"/>
                </a:tc>
                <a:tc>
                  <a:txBody>
                    <a:bodyPr/>
                    <a:lstStyle/>
                    <a:p>
                      <a:pPr algn="r" fontAlgn="b"/>
                      <a:r>
                        <a:rPr lang="en-US" sz="2000" b="0" i="0" u="none" strike="noStrike" dirty="0" smtClean="0">
                          <a:solidFill>
                            <a:srgbClr val="000000"/>
                          </a:solidFill>
                          <a:effectLst/>
                          <a:latin typeface="Calibri" panose="020F0502020204030204" pitchFamily="34" charset="0"/>
                        </a:rPr>
                        <a:t>6.0</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7.5</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4.5</a:t>
                      </a:r>
                    </a:p>
                  </a:txBody>
                  <a:tcPr marL="9525" marR="9525" marT="9525" marB="0" anchor="b"/>
                </a:tc>
              </a:tr>
              <a:tr h="497046">
                <a:tc>
                  <a:txBody>
                    <a:bodyPr/>
                    <a:lstStyle/>
                    <a:p>
                      <a:pPr algn="l" fontAlgn="b"/>
                      <a:endParaRPr lang="en-US" sz="2000" b="0" i="0" u="none" strike="noStrike" dirty="0">
                        <a:solidFill>
                          <a:schemeClr val="bg1"/>
                        </a:solidFill>
                        <a:effectLst/>
                        <a:latin typeface="Calibri" panose="020F0502020204030204" pitchFamily="34" charset="0"/>
                      </a:endParaRPr>
                    </a:p>
                  </a:txBody>
                  <a:tcPr marL="9525" marR="9525" marT="9525"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tc>
              </a:tr>
              <a:tr h="569754">
                <a:tc>
                  <a:txBody>
                    <a:bodyPr/>
                    <a:lstStyle/>
                    <a:p>
                      <a:pPr algn="l" fontAlgn="b"/>
                      <a:r>
                        <a:rPr lang="en-US" sz="2000" b="0" i="0" u="none" strike="noStrike" dirty="0" smtClean="0">
                          <a:solidFill>
                            <a:schemeClr val="bg1"/>
                          </a:solidFill>
                          <a:effectLst/>
                          <a:latin typeface="Calibri" panose="020F0502020204030204" pitchFamily="34" charset="0"/>
                        </a:rPr>
                        <a:t>Percent of Total Population with </a:t>
                      </a:r>
                      <a:r>
                        <a:rPr lang="en-US" sz="2000" b="0" i="0" u="none" strike="noStrike" dirty="0">
                          <a:solidFill>
                            <a:schemeClr val="bg1"/>
                          </a:solidFill>
                          <a:effectLst/>
                          <a:latin typeface="Calibri" panose="020F0502020204030204" pitchFamily="34" charset="0"/>
                        </a:rPr>
                        <a:t>any disability</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14.5</a:t>
                      </a:r>
                    </a:p>
                  </a:txBody>
                  <a:tcPr marL="9525" marR="9525" marT="9525" marB="0" anchor="b"/>
                </a:tc>
                <a:tc>
                  <a:txBody>
                    <a:bodyPr/>
                    <a:lstStyle/>
                    <a:p>
                      <a:pPr algn="r" fontAlgn="b"/>
                      <a:r>
                        <a:rPr lang="en-US" sz="2000" b="0" i="0" u="none" strike="noStrike" dirty="0" smtClean="0">
                          <a:solidFill>
                            <a:srgbClr val="000000"/>
                          </a:solidFill>
                          <a:effectLst/>
                          <a:latin typeface="Calibri" panose="020F0502020204030204" pitchFamily="34" charset="0"/>
                        </a:rPr>
                        <a:t>9.0</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15.3</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11.5</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13.5</a:t>
                      </a:r>
                    </a:p>
                  </a:txBody>
                  <a:tcPr marL="9525" marR="9525" marT="9525" marB="0" anchor="b"/>
                </a:tc>
              </a:tr>
              <a:tr h="566037">
                <a:tc>
                  <a:txBody>
                    <a:bodyPr/>
                    <a:lstStyle/>
                    <a:p>
                      <a:pPr algn="l" fontAlgn="b"/>
                      <a:r>
                        <a:rPr lang="en-US" sz="2000" b="0" i="0" u="none" strike="noStrike" dirty="0">
                          <a:solidFill>
                            <a:schemeClr val="bg1"/>
                          </a:solidFill>
                          <a:effectLst/>
                          <a:latin typeface="Calibri" panose="020F0502020204030204" pitchFamily="34" charset="0"/>
                        </a:rPr>
                        <a:t>Percent of Veterans with any disability</a:t>
                      </a:r>
                    </a:p>
                  </a:txBody>
                  <a:tcPr marL="9525" marR="9525" marT="9525" marB="0" anchor="b"/>
                </a:tc>
                <a:tc>
                  <a:txBody>
                    <a:bodyPr/>
                    <a:lstStyle/>
                    <a:p>
                      <a:pPr algn="r" fontAlgn="b"/>
                      <a:r>
                        <a:rPr lang="en-US" sz="2000" b="0" i="0" u="none" strike="noStrike" dirty="0" smtClean="0">
                          <a:solidFill>
                            <a:srgbClr val="000000"/>
                          </a:solidFill>
                          <a:effectLst/>
                          <a:latin typeface="Calibri" panose="020F0502020204030204" pitchFamily="34" charset="0"/>
                        </a:rPr>
                        <a:t>27.0</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20.3</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26.1</a:t>
                      </a:r>
                    </a:p>
                  </a:txBody>
                  <a:tcPr marL="9525" marR="9525" marT="9525" marB="0" anchor="b"/>
                </a:tc>
                <a:tc>
                  <a:txBody>
                    <a:bodyPr/>
                    <a:lstStyle/>
                    <a:p>
                      <a:pPr algn="r" fontAlgn="b"/>
                      <a:r>
                        <a:rPr lang="en-US" sz="2000" b="0" i="0" u="none" strike="noStrike">
                          <a:solidFill>
                            <a:srgbClr val="000000"/>
                          </a:solidFill>
                          <a:effectLst/>
                          <a:latin typeface="Calibri" panose="020F0502020204030204" pitchFamily="34" charset="0"/>
                        </a:rPr>
                        <a:t>23.6</a:t>
                      </a:r>
                    </a:p>
                  </a:txBody>
                  <a:tcPr marL="9525" marR="9525" marT="9525" marB="0" anchor="b"/>
                </a:tc>
                <a:tc>
                  <a:txBody>
                    <a:bodyPr/>
                    <a:lstStyle/>
                    <a:p>
                      <a:pPr algn="r" fontAlgn="b"/>
                      <a:r>
                        <a:rPr lang="en-US" sz="2000" b="0" i="0" u="none" strike="noStrike" dirty="0">
                          <a:solidFill>
                            <a:srgbClr val="000000"/>
                          </a:solidFill>
                          <a:effectLst/>
                          <a:latin typeface="Calibri" panose="020F0502020204030204" pitchFamily="34" charset="0"/>
                        </a:rPr>
                        <a:t>25.7</a:t>
                      </a:r>
                    </a:p>
                  </a:txBody>
                  <a:tcPr marL="9525" marR="9525" marT="9525" marB="0" anchor="b"/>
                </a:tc>
              </a:tr>
            </a:tbl>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33</a:t>
            </a:fld>
            <a:endParaRPr lang="en-US" dirty="0"/>
          </a:p>
        </p:txBody>
      </p:sp>
      <p:sp>
        <p:nvSpPr>
          <p:cNvPr id="6" name="Rectangle 5"/>
          <p:cNvSpPr/>
          <p:nvPr/>
        </p:nvSpPr>
        <p:spPr>
          <a:xfrm>
            <a:off x="228600" y="6477000"/>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30351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the population aged 65 years and older who are Veterans, Census Tracts, Houston area, Texas, 2010-2014</a:t>
            </a:r>
            <a:endParaRPr lang="en-US" sz="2000" dirty="0"/>
          </a:p>
        </p:txBody>
      </p:sp>
      <p:pic>
        <p:nvPicPr>
          <p:cNvPr id="5" name="Content Placeholder 4"/>
          <p:cNvPicPr>
            <a:picLocks noGrp="1" noChangeAspect="1"/>
          </p:cNvPicPr>
          <p:nvPr>
            <p:ph idx="1"/>
          </p:nvPr>
        </p:nvPicPr>
        <p:blipFill>
          <a:blip r:embed="rId2"/>
          <a:stretch>
            <a:fillRect/>
          </a:stretch>
        </p:blipFill>
        <p:spPr>
          <a:xfrm>
            <a:off x="3657600" y="1208991"/>
            <a:ext cx="4572000" cy="5241675"/>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34</a:t>
            </a:fld>
            <a:endParaRPr lang="en-US" dirty="0"/>
          </a:p>
        </p:txBody>
      </p:sp>
      <p:pic>
        <p:nvPicPr>
          <p:cNvPr id="6" name="Picture 5"/>
          <p:cNvPicPr>
            <a:picLocks noChangeAspect="1"/>
          </p:cNvPicPr>
          <p:nvPr/>
        </p:nvPicPr>
        <p:blipFill rotWithShape="1">
          <a:blip r:embed="rId3"/>
          <a:srcRect t="45683" r="19415"/>
          <a:stretch/>
        </p:blipFill>
        <p:spPr>
          <a:xfrm>
            <a:off x="1066800" y="2209800"/>
            <a:ext cx="2025066" cy="1774136"/>
          </a:xfrm>
          <a:prstGeom prst="rect">
            <a:avLst/>
          </a:prstGeom>
        </p:spPr>
      </p:pic>
      <p:sp>
        <p:nvSpPr>
          <p:cNvPr id="8" name="Rectangle 7"/>
          <p:cNvSpPr/>
          <p:nvPr/>
        </p:nvSpPr>
        <p:spPr>
          <a:xfrm>
            <a:off x="228600" y="6477000"/>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67405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2000" dirty="0" smtClean="0"/>
              <a:t>Percent of the Population Aged 65 Years and Older without Health Insurance, Texas Counties, 2010-2014</a:t>
            </a:r>
            <a:endParaRPr lang="en-US" sz="2000" dirty="0"/>
          </a:p>
        </p:txBody>
      </p:sp>
      <p:pic>
        <p:nvPicPr>
          <p:cNvPr id="5" name="Content Placeholder 4"/>
          <p:cNvPicPr>
            <a:picLocks noGrp="1" noChangeAspect="1"/>
          </p:cNvPicPr>
          <p:nvPr>
            <p:ph idx="1"/>
          </p:nvPr>
        </p:nvPicPr>
        <p:blipFill rotWithShape="1">
          <a:blip r:embed="rId2"/>
          <a:srcRect l="1176" t="10282" r="1176" b="10727"/>
          <a:stretch/>
        </p:blipFill>
        <p:spPr>
          <a:xfrm>
            <a:off x="1371600" y="1219199"/>
            <a:ext cx="6781800" cy="5556173"/>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35</a:t>
            </a:fld>
            <a:endParaRPr lang="en-US" dirty="0"/>
          </a:p>
        </p:txBody>
      </p:sp>
      <p:pic>
        <p:nvPicPr>
          <p:cNvPr id="6" name="Picture 5"/>
          <p:cNvPicPr>
            <a:picLocks noChangeAspect="1"/>
          </p:cNvPicPr>
          <p:nvPr/>
        </p:nvPicPr>
        <p:blipFill rotWithShape="1">
          <a:blip r:embed="rId3"/>
          <a:srcRect t="25899" r="23395"/>
          <a:stretch/>
        </p:blipFill>
        <p:spPr>
          <a:xfrm>
            <a:off x="990600" y="1437696"/>
            <a:ext cx="1850994" cy="1765300"/>
          </a:xfrm>
          <a:prstGeom prst="rect">
            <a:avLst/>
          </a:prstGeom>
        </p:spPr>
      </p:pic>
    </p:spTree>
    <p:extLst>
      <p:ext uri="{BB962C8B-B14F-4D97-AF65-F5344CB8AC3E}">
        <p14:creationId xmlns:p14="http://schemas.microsoft.com/office/powerpoint/2010/main" val="24383578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Estimated number and percent of persons with a disability for Texas and Houston Area Counties, 2010-2014</a:t>
            </a:r>
            <a:endParaRPr lang="en-US" sz="20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26803100"/>
              </p:ext>
            </p:extLst>
          </p:nvPr>
        </p:nvGraphicFramePr>
        <p:xfrm>
          <a:off x="685800" y="1676400"/>
          <a:ext cx="8001000" cy="3231634"/>
        </p:xfrm>
        <a:graphic>
          <a:graphicData uri="http://schemas.openxmlformats.org/drawingml/2006/table">
            <a:tbl>
              <a:tblPr firstRow="1" firstCol="1">
                <a:tableStyleId>{5C22544A-7EE6-4342-B048-85BDC9FD1C3A}</a:tableStyleId>
              </a:tblPr>
              <a:tblGrid>
                <a:gridCol w="2514601"/>
                <a:gridCol w="1219200"/>
                <a:gridCol w="1066799"/>
                <a:gridCol w="1219200"/>
                <a:gridCol w="838201"/>
                <a:gridCol w="1142999"/>
              </a:tblGrid>
              <a:tr h="367402">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Texas</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Harris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Montgomery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Fort Bend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600" u="none" strike="noStrike" dirty="0">
                          <a:effectLst/>
                        </a:rPr>
                        <a:t>Galveston </a:t>
                      </a:r>
                      <a:endParaRPr lang="en-US" sz="1600" b="0" i="0" u="none" strike="noStrike" dirty="0">
                        <a:solidFill>
                          <a:srgbClr val="000000"/>
                        </a:solidFill>
                        <a:effectLst/>
                        <a:latin typeface="Calibri" panose="020F0502020204030204" pitchFamily="34" charset="0"/>
                      </a:endParaRPr>
                    </a:p>
                  </a:txBody>
                  <a:tcPr marL="9525" marR="9525" marT="9525" marB="0" anchor="b"/>
                </a:tc>
              </a:tr>
              <a:tr h="724654">
                <a:tc>
                  <a:txBody>
                    <a:bodyPr/>
                    <a:lstStyle/>
                    <a:p>
                      <a:pPr algn="l" fontAlgn="b"/>
                      <a:r>
                        <a:rPr lang="en-US" sz="2000" u="none" strike="noStrike" dirty="0">
                          <a:effectLst/>
                        </a:rPr>
                        <a:t>Total Population with a disability</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           2,969,042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         392,304 </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           51,831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               47,553 </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           37,136 </a:t>
                      </a:r>
                      <a:endParaRPr lang="en-US" sz="1600" b="0" i="0" u="none" strike="noStrike">
                        <a:solidFill>
                          <a:srgbClr val="000000"/>
                        </a:solidFill>
                        <a:effectLst/>
                        <a:latin typeface="Calibri" panose="020F0502020204030204" pitchFamily="34" charset="0"/>
                      </a:endParaRPr>
                    </a:p>
                  </a:txBody>
                  <a:tcPr marL="9525" marR="9525" marT="9525" marB="0" anchor="b"/>
                </a:tc>
              </a:tr>
              <a:tr h="546028">
                <a:tc>
                  <a:txBody>
                    <a:bodyPr/>
                    <a:lstStyle/>
                    <a:p>
                      <a:pPr algn="l" fontAlgn="b"/>
                      <a:r>
                        <a:rPr lang="en-US" sz="2000" u="none" strike="noStrike" dirty="0">
                          <a:effectLst/>
                        </a:rPr>
                        <a:t>Percent with a disability</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11.6</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a:effectLst/>
                        </a:rPr>
                        <a:t>9.2</a:t>
                      </a:r>
                      <a:endParaRPr lang="en-US" sz="16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10.7</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7.6</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u="none" strike="noStrike" dirty="0">
                          <a:effectLst/>
                        </a:rPr>
                        <a:t>12.5</a:t>
                      </a:r>
                      <a:endParaRPr lang="en-US" sz="1600" b="0" i="0" u="none" strike="noStrike" dirty="0">
                        <a:solidFill>
                          <a:srgbClr val="000000"/>
                        </a:solidFill>
                        <a:effectLst/>
                        <a:latin typeface="Calibri" panose="020F0502020204030204" pitchFamily="34" charset="0"/>
                      </a:endParaRPr>
                    </a:p>
                  </a:txBody>
                  <a:tcPr marL="9525" marR="9525" marT="9525" marB="0" anchor="b"/>
                </a:tc>
              </a:tr>
              <a:tr h="546028">
                <a:tc>
                  <a:txBody>
                    <a:bodyPr/>
                    <a:lstStyle/>
                    <a:p>
                      <a:pPr algn="l" fontAlgn="b"/>
                      <a:r>
                        <a:rPr lang="en-US" sz="1800" b="1" i="0" u="none" strike="noStrike" dirty="0">
                          <a:solidFill>
                            <a:schemeClr val="bg1"/>
                          </a:solidFill>
                          <a:effectLst/>
                          <a:latin typeface="Calibri" panose="020F0502020204030204" pitchFamily="34" charset="0"/>
                        </a:rPr>
                        <a:t>Population 65 years and over with a disability</a:t>
                      </a:r>
                    </a:p>
                  </a:txBody>
                  <a:tcPr marL="9525" marR="9525" marT="9525" marB="0" anchor="b"/>
                </a:tc>
                <a:tc>
                  <a:txBody>
                    <a:bodyPr/>
                    <a:lstStyle/>
                    <a:p>
                      <a:pPr algn="r" fontAlgn="b"/>
                      <a:r>
                        <a:rPr lang="en-US" sz="1600" b="0" i="0" u="none" strike="noStrike" dirty="0">
                          <a:solidFill>
                            <a:srgbClr val="000000"/>
                          </a:solidFill>
                          <a:effectLst/>
                          <a:latin typeface="Calibri" panose="020F0502020204030204" pitchFamily="34" charset="0"/>
                        </a:rPr>
                        <a:t>           1,103,018 </a:t>
                      </a:r>
                    </a:p>
                  </a:txBody>
                  <a:tcPr marL="9525" marR="9525" marT="9525" marB="0" anchor="b"/>
                </a:tc>
                <a:tc>
                  <a:txBody>
                    <a:bodyPr/>
                    <a:lstStyle/>
                    <a:p>
                      <a:pPr algn="r" fontAlgn="b"/>
                      <a:r>
                        <a:rPr lang="en-US" sz="1600" b="0" i="0" u="none" strike="noStrike" dirty="0">
                          <a:solidFill>
                            <a:srgbClr val="000000"/>
                          </a:solidFill>
                          <a:effectLst/>
                          <a:latin typeface="Calibri" panose="020F0502020204030204" pitchFamily="34" charset="0"/>
                        </a:rPr>
                        <a:t>         134,996 </a:t>
                      </a:r>
                    </a:p>
                  </a:txBody>
                  <a:tcPr marL="9525" marR="9525" marT="9525" marB="0" anchor="b"/>
                </a:tc>
                <a:tc>
                  <a:txBody>
                    <a:bodyPr/>
                    <a:lstStyle/>
                    <a:p>
                      <a:pPr algn="r" fontAlgn="b"/>
                      <a:r>
                        <a:rPr lang="en-US" sz="1600" b="0" i="0" u="none" strike="noStrike" dirty="0">
                          <a:solidFill>
                            <a:srgbClr val="000000"/>
                          </a:solidFill>
                          <a:effectLst/>
                          <a:latin typeface="Calibri" panose="020F0502020204030204" pitchFamily="34" charset="0"/>
                        </a:rPr>
                        <a:t>           19,757 </a:t>
                      </a:r>
                    </a:p>
                  </a:txBody>
                  <a:tcPr marL="9525" marR="9525" marT="9525" marB="0" anchor="b"/>
                </a:tc>
                <a:tc>
                  <a:txBody>
                    <a:bodyPr/>
                    <a:lstStyle/>
                    <a:p>
                      <a:pPr algn="r" fontAlgn="b"/>
                      <a:r>
                        <a:rPr lang="en-US" sz="1600" b="0" i="0" u="none" strike="noStrike" dirty="0">
                          <a:solidFill>
                            <a:srgbClr val="000000"/>
                          </a:solidFill>
                          <a:effectLst/>
                          <a:latin typeface="Calibri" panose="020F0502020204030204" pitchFamily="34" charset="0"/>
                        </a:rPr>
                        <a:t>               16,405 </a:t>
                      </a:r>
                    </a:p>
                  </a:txBody>
                  <a:tcPr marL="9525" marR="9525" marT="9525" marB="0" anchor="b"/>
                </a:tc>
                <a:tc>
                  <a:txBody>
                    <a:bodyPr/>
                    <a:lstStyle/>
                    <a:p>
                      <a:pPr algn="r" fontAlgn="b"/>
                      <a:r>
                        <a:rPr lang="en-US" sz="1600" b="0" i="0" u="none" strike="noStrike" dirty="0">
                          <a:solidFill>
                            <a:srgbClr val="000000"/>
                          </a:solidFill>
                          <a:effectLst/>
                          <a:latin typeface="Calibri" panose="020F0502020204030204" pitchFamily="34" charset="0"/>
                        </a:rPr>
                        <a:t>           13,491 </a:t>
                      </a:r>
                    </a:p>
                  </a:txBody>
                  <a:tcPr marL="9525" marR="9525" marT="9525" marB="0" anchor="b"/>
                </a:tc>
              </a:tr>
              <a:tr h="546028">
                <a:tc>
                  <a:txBody>
                    <a:bodyPr/>
                    <a:lstStyle/>
                    <a:p>
                      <a:pPr algn="l" fontAlgn="b"/>
                      <a:r>
                        <a:rPr lang="en-US" sz="1800" b="1" i="0" u="none" strike="noStrike" dirty="0">
                          <a:solidFill>
                            <a:schemeClr val="bg1"/>
                          </a:solidFill>
                          <a:effectLst/>
                          <a:latin typeface="Calibri" panose="020F0502020204030204" pitchFamily="34" charset="0"/>
                        </a:rPr>
                        <a:t>Percent of population 65 years and over with a disability</a:t>
                      </a:r>
                    </a:p>
                  </a:txBody>
                  <a:tcPr marL="9525" marR="9525" marT="9525" marB="0" anchor="b"/>
                </a:tc>
                <a:tc>
                  <a:txBody>
                    <a:bodyPr/>
                    <a:lstStyle/>
                    <a:p>
                      <a:pPr algn="r" fontAlgn="b"/>
                      <a:r>
                        <a:rPr lang="en-US" sz="1600" b="0" i="0" u="none" strike="noStrike" dirty="0">
                          <a:solidFill>
                            <a:srgbClr val="000000"/>
                          </a:solidFill>
                          <a:effectLst/>
                          <a:latin typeface="Calibri" panose="020F0502020204030204" pitchFamily="34" charset="0"/>
                        </a:rPr>
                        <a:t>39.9</a:t>
                      </a:r>
                    </a:p>
                  </a:txBody>
                  <a:tcPr marL="9525" marR="9525" marT="9525" marB="0" anchor="b"/>
                </a:tc>
                <a:tc>
                  <a:txBody>
                    <a:bodyPr/>
                    <a:lstStyle/>
                    <a:p>
                      <a:pPr algn="r" fontAlgn="b"/>
                      <a:r>
                        <a:rPr lang="en-US" sz="1600" b="0" i="0" u="none" strike="noStrike" dirty="0" smtClean="0">
                          <a:solidFill>
                            <a:srgbClr val="000000"/>
                          </a:solidFill>
                          <a:effectLst/>
                          <a:latin typeface="Calibri" panose="020F0502020204030204" pitchFamily="34" charset="0"/>
                        </a:rPr>
                        <a:t>37.0</a:t>
                      </a:r>
                      <a:endParaRPr lang="en-US" sz="16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600" b="0" i="0" u="none" strike="noStrike" dirty="0">
                          <a:solidFill>
                            <a:srgbClr val="000000"/>
                          </a:solidFill>
                          <a:effectLst/>
                          <a:latin typeface="Calibri" panose="020F0502020204030204" pitchFamily="34" charset="0"/>
                        </a:rPr>
                        <a:t>36.5</a:t>
                      </a:r>
                    </a:p>
                  </a:txBody>
                  <a:tcPr marL="9525" marR="9525" marT="9525" marB="0" anchor="b"/>
                </a:tc>
                <a:tc>
                  <a:txBody>
                    <a:bodyPr/>
                    <a:lstStyle/>
                    <a:p>
                      <a:pPr algn="r" fontAlgn="b"/>
                      <a:r>
                        <a:rPr lang="en-US" sz="1600" b="0" i="0" u="none" strike="noStrike" dirty="0">
                          <a:solidFill>
                            <a:srgbClr val="000000"/>
                          </a:solidFill>
                          <a:effectLst/>
                          <a:latin typeface="Calibri" panose="020F0502020204030204" pitchFamily="34" charset="0"/>
                        </a:rPr>
                        <a:t>31.2</a:t>
                      </a:r>
                    </a:p>
                  </a:txBody>
                  <a:tcPr marL="9525" marR="9525" marT="9525" marB="0" anchor="b"/>
                </a:tc>
                <a:tc>
                  <a:txBody>
                    <a:bodyPr/>
                    <a:lstStyle/>
                    <a:p>
                      <a:pPr algn="r" fontAlgn="b"/>
                      <a:r>
                        <a:rPr lang="en-US" sz="1600" b="0" i="0" u="none" strike="noStrike" dirty="0">
                          <a:solidFill>
                            <a:srgbClr val="000000"/>
                          </a:solidFill>
                          <a:effectLst/>
                          <a:latin typeface="Calibri" panose="020F0502020204030204" pitchFamily="34" charset="0"/>
                        </a:rPr>
                        <a:t>38.1</a:t>
                      </a:r>
                    </a:p>
                  </a:txBody>
                  <a:tcPr marL="9525" marR="9525" marT="9525" marB="0" anchor="b"/>
                </a:tc>
              </a:tr>
            </a:tbl>
          </a:graphicData>
        </a:graphic>
      </p:graphicFrame>
      <p:sp>
        <p:nvSpPr>
          <p:cNvPr id="4" name="Slide Number Placeholder 3"/>
          <p:cNvSpPr>
            <a:spLocks noGrp="1"/>
          </p:cNvSpPr>
          <p:nvPr>
            <p:ph type="sldNum" sz="quarter" idx="12"/>
          </p:nvPr>
        </p:nvSpPr>
        <p:spPr/>
        <p:txBody>
          <a:bodyPr/>
          <a:lstStyle/>
          <a:p>
            <a:fld id="{2BC1FA3B-F0C1-4F58-90BE-DCC7501F4B28}" type="slidenum">
              <a:rPr lang="en-US" smtClean="0"/>
              <a:pPr/>
              <a:t>36</a:t>
            </a:fld>
            <a:endParaRPr lang="en-US" dirty="0"/>
          </a:p>
        </p:txBody>
      </p:sp>
      <p:sp>
        <p:nvSpPr>
          <p:cNvPr id="6" name="Rectangle 5"/>
          <p:cNvSpPr/>
          <p:nvPr/>
        </p:nvSpPr>
        <p:spPr>
          <a:xfrm>
            <a:off x="228600" y="6477000"/>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32823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the population aged 65 years and older with an independent living disability, Texas Counties, 2010-2014</a:t>
            </a:r>
            <a:endParaRPr lang="en-US" sz="2000" dirty="0"/>
          </a:p>
        </p:txBody>
      </p:sp>
      <p:pic>
        <p:nvPicPr>
          <p:cNvPr id="5" name="Content Placeholder 4"/>
          <p:cNvPicPr>
            <a:picLocks noGrp="1" noChangeAspect="1"/>
          </p:cNvPicPr>
          <p:nvPr>
            <p:ph idx="1"/>
          </p:nvPr>
        </p:nvPicPr>
        <p:blipFill rotWithShape="1">
          <a:blip r:embed="rId2"/>
          <a:srcRect l="534" t="6734" r="1"/>
          <a:stretch/>
        </p:blipFill>
        <p:spPr>
          <a:xfrm>
            <a:off x="1949726" y="1143000"/>
            <a:ext cx="6248400" cy="5935830"/>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37</a:t>
            </a:fld>
            <a:endParaRPr lang="en-US" dirty="0"/>
          </a:p>
        </p:txBody>
      </p:sp>
      <p:pic>
        <p:nvPicPr>
          <p:cNvPr id="6" name="Picture 5"/>
          <p:cNvPicPr>
            <a:picLocks noChangeAspect="1"/>
          </p:cNvPicPr>
          <p:nvPr/>
        </p:nvPicPr>
        <p:blipFill rotWithShape="1">
          <a:blip r:embed="rId3"/>
          <a:srcRect t="26168" r="26817"/>
          <a:stretch/>
        </p:blipFill>
        <p:spPr>
          <a:xfrm>
            <a:off x="1295400" y="1674811"/>
            <a:ext cx="1308652" cy="1290000"/>
          </a:xfrm>
          <a:prstGeom prst="rect">
            <a:avLst/>
          </a:prstGeom>
        </p:spPr>
      </p:pic>
      <p:sp>
        <p:nvSpPr>
          <p:cNvPr id="7" name="Rectangle 6"/>
          <p:cNvSpPr/>
          <p:nvPr/>
        </p:nvSpPr>
        <p:spPr>
          <a:xfrm>
            <a:off x="228600" y="6477000"/>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31624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Percent of the population aged 65 years and older with an independent living disability, Texas Counties, 2010-2014</a:t>
            </a:r>
            <a:endParaRPr lang="en-US" sz="20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38</a:t>
            </a:fld>
            <a:endParaRPr lang="en-US" dirty="0"/>
          </a:p>
        </p:txBody>
      </p:sp>
      <p:sp>
        <p:nvSpPr>
          <p:cNvPr id="7" name="Rectangle 6"/>
          <p:cNvSpPr/>
          <p:nvPr/>
        </p:nvSpPr>
        <p:spPr>
          <a:xfrm>
            <a:off x="228600" y="6477000"/>
            <a:ext cx="6400800" cy="240515"/>
          </a:xfrm>
          <a:prstGeom prst="rect">
            <a:avLst/>
          </a:prstGeom>
        </p:spPr>
        <p:txBody>
          <a:bodyPr wrap="square">
            <a:spAutoFit/>
          </a:bodyPr>
          <a:lstStyle/>
          <a:p>
            <a:pPr marL="0" marR="0">
              <a:lnSpc>
                <a:spcPct val="107000"/>
              </a:lnSpc>
              <a:spcBef>
                <a:spcPts val="0"/>
              </a:spcBef>
              <a:spcAft>
                <a:spcPts val="0"/>
              </a:spcAft>
            </a:pPr>
            <a:r>
              <a:rPr lang="en-US" sz="900" dirty="0">
                <a:solidFill>
                  <a:schemeClr val="bg1">
                    <a:lumMod val="50000"/>
                  </a:schemeClr>
                </a:solidFill>
              </a:rPr>
              <a:t>Source: U.S. Census  Bureau, </a:t>
            </a:r>
            <a:r>
              <a:rPr lang="en-US" sz="900" dirty="0" smtClean="0">
                <a:solidFill>
                  <a:schemeClr val="bg1">
                    <a:lumMod val="50000"/>
                  </a:schemeClr>
                </a:solidFill>
              </a:rPr>
              <a:t>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Content Placeholder 7"/>
          <p:cNvPicPr>
            <a:picLocks noGrp="1" noChangeAspect="1"/>
          </p:cNvPicPr>
          <p:nvPr>
            <p:ph idx="1"/>
          </p:nvPr>
        </p:nvPicPr>
        <p:blipFill>
          <a:blip r:embed="rId2"/>
          <a:stretch>
            <a:fillRect/>
          </a:stretch>
        </p:blipFill>
        <p:spPr>
          <a:xfrm>
            <a:off x="3347884" y="1339848"/>
            <a:ext cx="4486044" cy="5143129"/>
          </a:xfrm>
          <a:prstGeom prst="rect">
            <a:avLst/>
          </a:prstGeom>
        </p:spPr>
      </p:pic>
      <p:pic>
        <p:nvPicPr>
          <p:cNvPr id="3" name="Picture 2"/>
          <p:cNvPicPr>
            <a:picLocks noChangeAspect="1"/>
          </p:cNvPicPr>
          <p:nvPr/>
        </p:nvPicPr>
        <p:blipFill rotWithShape="1">
          <a:blip r:embed="rId3"/>
          <a:srcRect t="47659"/>
          <a:stretch/>
        </p:blipFill>
        <p:spPr>
          <a:xfrm>
            <a:off x="762000" y="3276600"/>
            <a:ext cx="2232980" cy="1519146"/>
          </a:xfrm>
          <a:prstGeom prst="rect">
            <a:avLst/>
          </a:prstGeom>
        </p:spPr>
      </p:pic>
    </p:spTree>
    <p:extLst>
      <p:ext uri="{BB962C8B-B14F-4D97-AF65-F5344CB8AC3E}">
        <p14:creationId xmlns:p14="http://schemas.microsoft.com/office/powerpoint/2010/main" val="7012791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Adult Obesity</a:t>
            </a:r>
            <a:endParaRPr lang="en-US" dirty="0"/>
          </a:p>
        </p:txBody>
      </p:sp>
      <p:pic>
        <p:nvPicPr>
          <p:cNvPr id="5" name="Content Placeholder 4"/>
          <p:cNvPicPr>
            <a:picLocks noGrp="1" noChangeAspect="1"/>
          </p:cNvPicPr>
          <p:nvPr>
            <p:ph idx="1"/>
          </p:nvPr>
        </p:nvPicPr>
        <p:blipFill>
          <a:blip r:embed="rId2"/>
          <a:stretch>
            <a:fillRect/>
          </a:stretch>
        </p:blipFill>
        <p:spPr>
          <a:xfrm>
            <a:off x="-152400" y="1828800"/>
            <a:ext cx="4724400" cy="3624590"/>
          </a:xfrm>
          <a:prstGeom prst="rect">
            <a:avLst/>
          </a:prstGeom>
        </p:spPr>
      </p:pic>
      <p:sp>
        <p:nvSpPr>
          <p:cNvPr id="4" name="Slide Number Placeholder 3"/>
          <p:cNvSpPr>
            <a:spLocks noGrp="1"/>
          </p:cNvSpPr>
          <p:nvPr>
            <p:ph type="sldNum" sz="quarter" idx="12"/>
          </p:nvPr>
        </p:nvSpPr>
        <p:spPr/>
        <p:txBody>
          <a:bodyPr/>
          <a:lstStyle/>
          <a:p>
            <a:fld id="{2BC1FA3B-F0C1-4F58-90BE-DCC7501F4B28}" type="slidenum">
              <a:rPr lang="en-US" smtClean="0"/>
              <a:pPr/>
              <a:t>39</a:t>
            </a:fld>
            <a:endParaRPr lang="en-US" dirty="0"/>
          </a:p>
        </p:txBody>
      </p:sp>
      <p:sp>
        <p:nvSpPr>
          <p:cNvPr id="6" name="Rectangle 5"/>
          <p:cNvSpPr/>
          <p:nvPr/>
        </p:nvSpPr>
        <p:spPr>
          <a:xfrm>
            <a:off x="152400" y="6444478"/>
            <a:ext cx="4572000" cy="276999"/>
          </a:xfrm>
          <a:prstGeom prst="rect">
            <a:avLst/>
          </a:prstGeom>
        </p:spPr>
        <p:txBody>
          <a:bodyPr>
            <a:spAutoFit/>
          </a:bodyPr>
          <a:lstStyle/>
          <a:p>
            <a:r>
              <a:rPr lang="en-US" sz="1200" dirty="0" smtClean="0">
                <a:solidFill>
                  <a:schemeClr val="bg1">
                    <a:lumMod val="50000"/>
                  </a:schemeClr>
                </a:solidFill>
              </a:rPr>
              <a:t>Source: http</a:t>
            </a:r>
            <a:r>
              <a:rPr lang="en-US" sz="1200" dirty="0">
                <a:solidFill>
                  <a:schemeClr val="bg1">
                    <a:lumMod val="50000"/>
                  </a:schemeClr>
                </a:solidFill>
              </a:rPr>
              <a:t>://stateofobesity.org/files/stateofobesity2015.pdf</a:t>
            </a:r>
          </a:p>
        </p:txBody>
      </p:sp>
      <p:pic>
        <p:nvPicPr>
          <p:cNvPr id="7" name="Picture 6"/>
          <p:cNvPicPr>
            <a:picLocks noChangeAspect="1"/>
          </p:cNvPicPr>
          <p:nvPr/>
        </p:nvPicPr>
        <p:blipFill>
          <a:blip r:embed="rId3"/>
          <a:stretch>
            <a:fillRect/>
          </a:stretch>
        </p:blipFill>
        <p:spPr>
          <a:xfrm>
            <a:off x="4495800" y="2286000"/>
            <a:ext cx="4543337" cy="2819400"/>
          </a:xfrm>
          <a:prstGeom prst="rect">
            <a:avLst/>
          </a:prstGeom>
        </p:spPr>
      </p:pic>
    </p:spTree>
    <p:extLst>
      <p:ext uri="{BB962C8B-B14F-4D97-AF65-F5344CB8AC3E}">
        <p14:creationId xmlns:p14="http://schemas.microsoft.com/office/powerpoint/2010/main" val="17930006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682" y="304800"/>
            <a:ext cx="6858000" cy="609600"/>
          </a:xfrm>
        </p:spPr>
        <p:txBody>
          <a:bodyPr>
            <a:noAutofit/>
          </a:bodyPr>
          <a:lstStyle/>
          <a:p>
            <a:r>
              <a:rPr lang="en-US" sz="2800" dirty="0" smtClean="0"/>
              <a:t>Population Growth, Texas, 1950-2010</a:t>
            </a:r>
            <a:endParaRPr lang="en-US" sz="2800" dirty="0"/>
          </a:p>
        </p:txBody>
      </p:sp>
      <p:graphicFrame>
        <p:nvGraphicFramePr>
          <p:cNvPr id="3" name="Content Placeholder 6"/>
          <p:cNvGraphicFramePr>
            <a:graphicFrameLocks/>
          </p:cNvGraphicFramePr>
          <p:nvPr>
            <p:extLst/>
          </p:nvPr>
        </p:nvGraphicFramePr>
        <p:xfrm>
          <a:off x="381000" y="2062041"/>
          <a:ext cx="8229600" cy="35052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1354853" y="4214785"/>
            <a:ext cx="1151156" cy="165481"/>
          </a:xfrm>
          <a:prstGeom prst="line">
            <a:avLst/>
          </a:prstGeom>
          <a:ln w="571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759131" y="3762544"/>
            <a:ext cx="1107869" cy="265379"/>
          </a:xfrm>
          <a:prstGeom prst="line">
            <a:avLst/>
          </a:prstGeom>
          <a:ln w="57150">
            <a:solidFill>
              <a:srgbClr val="FF9933"/>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528476" y="4026310"/>
            <a:ext cx="1229008" cy="177258"/>
          </a:xfrm>
          <a:prstGeom prst="line">
            <a:avLst/>
          </a:prstGeom>
          <a:ln w="571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40376" y="3099219"/>
            <a:ext cx="1081040" cy="352448"/>
          </a:xfrm>
          <a:prstGeom prst="line">
            <a:avLst/>
          </a:prstGeom>
          <a:ln w="57150">
            <a:solidFill>
              <a:schemeClr val="accent3">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5841" y="3472840"/>
            <a:ext cx="1118156" cy="262539"/>
          </a:xfrm>
          <a:prstGeom prst="line">
            <a:avLst/>
          </a:prstGeom>
          <a:ln w="57150">
            <a:solidFill>
              <a:srgbClr val="FF9933"/>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105534" y="2599168"/>
            <a:ext cx="1405451" cy="508008"/>
          </a:xfrm>
          <a:prstGeom prst="line">
            <a:avLst/>
          </a:prstGeom>
          <a:ln w="5715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789004" y="3865000"/>
            <a:ext cx="1123916" cy="161906"/>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951682" y="3696330"/>
            <a:ext cx="1123916" cy="161940"/>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121685" y="3527660"/>
            <a:ext cx="1031333" cy="161940"/>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177625" y="3347135"/>
            <a:ext cx="1308753" cy="180526"/>
          </a:xfrm>
          <a:prstGeom prst="line">
            <a:avLst/>
          </a:prstGeom>
          <a:ln w="28575">
            <a:solidFill>
              <a:srgbClr val="C00000"/>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094773" y="3238537"/>
            <a:ext cx="1058244" cy="217199"/>
          </a:xfrm>
          <a:prstGeom prst="line">
            <a:avLst/>
          </a:prstGeom>
          <a:ln w="28575">
            <a:solidFill>
              <a:srgbClr val="FF9933"/>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133257" y="2971679"/>
            <a:ext cx="1353121" cy="270596"/>
          </a:xfrm>
          <a:prstGeom prst="line">
            <a:avLst/>
          </a:prstGeom>
          <a:ln w="28575">
            <a:solidFill>
              <a:srgbClr val="FF9933"/>
            </a:solidFill>
            <a:prstDash val="sysDot"/>
            <a:tailEnd type="stealt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a:t>
            </a:r>
            <a:r>
              <a:rPr lang="en-US" sz="1000" dirty="0" smtClean="0">
                <a:solidFill>
                  <a:schemeClr val="bg1">
                    <a:lumMod val="50000"/>
                  </a:schemeClr>
                </a:solidFill>
                <a:latin typeface="Arial" pitchFamily="34" charset="0"/>
                <a:cs typeface="Arial" pitchFamily="34" charset="0"/>
              </a:rPr>
              <a:t>Decennial Censuses</a:t>
            </a:r>
            <a:endParaRPr lang="en-US" sz="1000"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4004713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par>
                                <p:cTn id="22" presetID="22" presetClass="entr" presetSubtype="8"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par>
                          <p:cTn id="25" fill="hold">
                            <p:stCondLst>
                              <p:cond delay="1500"/>
                            </p:stCondLst>
                            <p:childTnLst>
                              <p:par>
                                <p:cTn id="26" presetID="22" presetClass="entr" presetSubtype="8" fill="hold" nodeType="after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500"/>
                                        <p:tgtEl>
                                          <p:spTgt spid="7"/>
                                        </p:tgtEl>
                                      </p:cBhvr>
                                    </p:animEffect>
                                  </p:childTnLst>
                                </p:cTn>
                              </p:par>
                            </p:childTnLst>
                          </p:cTn>
                        </p:par>
                        <p:par>
                          <p:cTn id="29" fill="hold">
                            <p:stCondLst>
                              <p:cond delay="2250"/>
                            </p:stCondLst>
                            <p:childTnLst>
                              <p:par>
                                <p:cTn id="30" presetID="22" presetClass="entr" presetSubtype="8"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2750"/>
                            </p:stCondLst>
                            <p:childTnLst>
                              <p:par>
                                <p:cTn id="34" presetID="22" presetClass="entr" presetSubtype="8"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nodeType="withEffect">
                                  <p:stCondLst>
                                    <p:cond delay="75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par>
                          <p:cTn id="40" fill="hold">
                            <p:stCondLst>
                              <p:cond delay="4000"/>
                            </p:stCondLst>
                            <p:childTnLst>
                              <p:par>
                                <p:cTn id="41" presetID="22" presetClass="entr" presetSubtype="8" fill="hold" nodeType="afterEffect">
                                  <p:stCondLst>
                                    <p:cond delay="50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Obesity Prevalence</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40</a:t>
            </a:fld>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944"/>
          <a:stretch/>
        </p:blipFill>
        <p:spPr bwMode="auto">
          <a:xfrm>
            <a:off x="4689740" y="1219200"/>
            <a:ext cx="4238687"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15" y="1219200"/>
            <a:ext cx="4114761"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0" y="6550888"/>
            <a:ext cx="4572000" cy="230832"/>
          </a:xfrm>
          <a:prstGeom prst="rect">
            <a:avLst/>
          </a:prstGeom>
        </p:spPr>
        <p:txBody>
          <a:bodyPr>
            <a:spAutoFit/>
          </a:bodyPr>
          <a:lstStyle/>
          <a:p>
            <a:r>
              <a:rPr lang="en-US" sz="900" dirty="0"/>
              <a:t>% adults with </a:t>
            </a:r>
            <a:r>
              <a:rPr lang="en-US" sz="900" dirty="0" smtClean="0"/>
              <a:t>obesity: </a:t>
            </a:r>
            <a:r>
              <a:rPr lang="en-US" sz="900" dirty="0"/>
              <a:t>Office of the State Demographer, 2000-2004 Projection</a:t>
            </a:r>
          </a:p>
        </p:txBody>
      </p:sp>
    </p:spTree>
    <p:extLst>
      <p:ext uri="{BB962C8B-B14F-4D97-AF65-F5344CB8AC3E}">
        <p14:creationId xmlns:p14="http://schemas.microsoft.com/office/powerpoint/2010/main" val="21342599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Projected Number of Adults with Diabetes by Race and Ethnicity, Texas, </a:t>
            </a:r>
            <a:r>
              <a:rPr lang="en-US" sz="2400" dirty="0" smtClean="0"/>
              <a:t>2010-2040</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41</a:t>
            </a:fld>
            <a:endParaRPr lang="en-US" dirty="0"/>
          </a:p>
        </p:txBody>
      </p:sp>
      <p:graphicFrame>
        <p:nvGraphicFramePr>
          <p:cNvPr id="5" name="Chart 4"/>
          <p:cNvGraphicFramePr>
            <a:graphicFrameLocks/>
          </p:cNvGraphicFramePr>
          <p:nvPr>
            <p:extLst/>
          </p:nvPr>
        </p:nvGraphicFramePr>
        <p:xfrm>
          <a:off x="228600" y="1295400"/>
          <a:ext cx="8839200" cy="5410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2254374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Diabetes Prevalence	</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42</a:t>
            </a:fld>
            <a:endParaRPr lang="en-US" dirty="0"/>
          </a:p>
        </p:txBody>
      </p:sp>
      <p:pic>
        <p:nvPicPr>
          <p:cNvPr id="5" name="Picture 4" descr="Y:\Projects\Methodist_Healthcare\HELEN\Diabetes\Reports\Map_ProjDiabetesRates2040_07-12-10.jpg"/>
          <p:cNvPicPr/>
          <p:nvPr/>
        </p:nvPicPr>
        <p:blipFill rotWithShape="1">
          <a:blip r:embed="rId2"/>
          <a:srcRect b="4604"/>
          <a:stretch/>
        </p:blipFill>
        <p:spPr bwMode="auto">
          <a:xfrm>
            <a:off x="4724400" y="1219201"/>
            <a:ext cx="4191000" cy="5105399"/>
          </a:xfrm>
          <a:prstGeom prst="rect">
            <a:avLst/>
          </a:prstGeom>
          <a:noFill/>
          <a:ln w="9525">
            <a:noFill/>
            <a:miter lim="800000"/>
            <a:headEnd/>
            <a:tailEnd/>
          </a:ln>
        </p:spPr>
      </p:pic>
      <p:pic>
        <p:nvPicPr>
          <p:cNvPr id="6" name="Picture 5" descr="Y:\Projects\Methodist_Healthcare\HELEN\Diabetes\Reports\Map_ProjDiabetesRates2010_07-12-10.jpg"/>
          <p:cNvPicPr/>
          <p:nvPr/>
        </p:nvPicPr>
        <p:blipFill>
          <a:blip r:embed="rId3"/>
          <a:srcRect/>
          <a:stretch>
            <a:fillRect/>
          </a:stretch>
        </p:blipFill>
        <p:spPr bwMode="auto">
          <a:xfrm>
            <a:off x="304800" y="1219201"/>
            <a:ext cx="4253089" cy="5347652"/>
          </a:xfrm>
          <a:prstGeom prst="rect">
            <a:avLst/>
          </a:prstGeom>
          <a:noFill/>
          <a:ln w="9525">
            <a:noFill/>
            <a:miter lim="800000"/>
            <a:headEnd/>
            <a:tailEnd/>
          </a:ln>
        </p:spPr>
      </p:pic>
      <p:sp>
        <p:nvSpPr>
          <p:cNvPr id="7" name="Rectangle 6"/>
          <p:cNvSpPr/>
          <p:nvPr/>
        </p:nvSpPr>
        <p:spPr>
          <a:xfrm>
            <a:off x="0" y="6550888"/>
            <a:ext cx="4572000" cy="230832"/>
          </a:xfrm>
          <a:prstGeom prst="rect">
            <a:avLst/>
          </a:prstGeom>
        </p:spPr>
        <p:txBody>
          <a:bodyPr>
            <a:spAutoFit/>
          </a:bodyPr>
          <a:lstStyle/>
          <a:p>
            <a:r>
              <a:rPr lang="en-US" sz="900" dirty="0"/>
              <a:t>% adults with diabetes: Office of the State Demographer, 2000-2004 Projection</a:t>
            </a:r>
          </a:p>
        </p:txBody>
      </p:sp>
    </p:spTree>
    <p:extLst>
      <p:ext uri="{BB962C8B-B14F-4D97-AF65-F5344CB8AC3E}">
        <p14:creationId xmlns:p14="http://schemas.microsoft.com/office/powerpoint/2010/main" val="12534256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RNs and LVNs Working in Nursing Homes and Extended Care Facilities per 1,000 Persons Aged 65 Years and Older, Texas Counties, 2015</a:t>
            </a:r>
            <a:endParaRPr lang="en-US" sz="20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43</a:t>
            </a:fld>
            <a:endParaRPr lang="en-US" dirty="0"/>
          </a:p>
        </p:txBody>
      </p:sp>
      <p:sp>
        <p:nvSpPr>
          <p:cNvPr id="7" name="Rectangle 6"/>
          <p:cNvSpPr/>
          <p:nvPr/>
        </p:nvSpPr>
        <p:spPr>
          <a:xfrm>
            <a:off x="228600" y="6541719"/>
            <a:ext cx="6400800" cy="388696"/>
          </a:xfrm>
          <a:prstGeom prst="rect">
            <a:avLst/>
          </a:prstGeom>
        </p:spPr>
        <p:txBody>
          <a:bodyPr wrap="square">
            <a:spAutoFit/>
          </a:bodyPr>
          <a:lstStyle/>
          <a:p>
            <a:pPr marL="0" marR="0">
              <a:lnSpc>
                <a:spcPct val="107000"/>
              </a:lnSpc>
              <a:spcBef>
                <a:spcPts val="0"/>
              </a:spcBef>
              <a:spcAft>
                <a:spcPts val="0"/>
              </a:spcAft>
            </a:pPr>
            <a:r>
              <a:rPr lang="en-US" sz="900" dirty="0" smtClean="0">
                <a:solidFill>
                  <a:schemeClr val="bg1">
                    <a:lumMod val="50000"/>
                  </a:schemeClr>
                </a:solidFill>
              </a:rPr>
              <a:t>Sources: Texas Board of Nursing, 2016 and U.S</a:t>
            </a:r>
            <a:r>
              <a:rPr lang="en-US" sz="900" dirty="0">
                <a:solidFill>
                  <a:schemeClr val="bg1">
                    <a:lumMod val="50000"/>
                  </a:schemeClr>
                </a:solidFill>
              </a:rPr>
              <a:t>. Census  Bureau, </a:t>
            </a:r>
            <a:r>
              <a:rPr lang="en-US" sz="900" dirty="0" smtClean="0">
                <a:solidFill>
                  <a:schemeClr val="bg1">
                    <a:lumMod val="50000"/>
                  </a:schemeClr>
                </a:solidFill>
              </a:rPr>
              <a:t>American Community Survey, 2010-2014 5 Year Sample</a:t>
            </a:r>
            <a:endParaRPr lang="en-US" sz="9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Content Placeholder 4"/>
          <p:cNvPicPr>
            <a:picLocks noGrp="1" noChangeAspect="1"/>
          </p:cNvPicPr>
          <p:nvPr>
            <p:ph idx="1"/>
          </p:nvPr>
        </p:nvPicPr>
        <p:blipFill rotWithShape="1">
          <a:blip r:embed="rId3"/>
          <a:srcRect l="1004" t="4272" b="5636"/>
          <a:stretch/>
        </p:blipFill>
        <p:spPr>
          <a:xfrm>
            <a:off x="2209800" y="1138917"/>
            <a:ext cx="6211957" cy="5727514"/>
          </a:xfrm>
          <a:prstGeom prst="rect">
            <a:avLst/>
          </a:prstGeom>
        </p:spPr>
      </p:pic>
      <p:pic>
        <p:nvPicPr>
          <p:cNvPr id="6" name="Picture 5"/>
          <p:cNvPicPr>
            <a:picLocks noChangeAspect="1"/>
          </p:cNvPicPr>
          <p:nvPr/>
        </p:nvPicPr>
        <p:blipFill rotWithShape="1">
          <a:blip r:embed="rId4"/>
          <a:srcRect t="28591" r="27558"/>
          <a:stretch/>
        </p:blipFill>
        <p:spPr>
          <a:xfrm>
            <a:off x="1143000" y="1752600"/>
            <a:ext cx="1661417" cy="1600200"/>
          </a:xfrm>
          <a:prstGeom prst="rect">
            <a:avLst/>
          </a:prstGeom>
        </p:spPr>
      </p:pic>
    </p:spTree>
    <p:extLst>
      <p:ext uri="{BB962C8B-B14F-4D97-AF65-F5344CB8AC3E}">
        <p14:creationId xmlns:p14="http://schemas.microsoft.com/office/powerpoint/2010/main" val="3094257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693" y="6350"/>
            <a:ext cx="7239000" cy="990600"/>
          </a:xfrm>
        </p:spPr>
        <p:txBody>
          <a:bodyPr>
            <a:noAutofit/>
          </a:bodyPr>
          <a:lstStyle/>
          <a:p>
            <a:r>
              <a:rPr lang="en-US" sz="2400" dirty="0" smtClean="0"/>
              <a:t>Physicians per 1,000 Population Aged 65 Years and Older by County, 2011</a:t>
            </a:r>
            <a:endParaRPr lang="en-US" sz="2400"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44</a:t>
            </a:fld>
            <a:endParaRPr lang="en-US" dirty="0"/>
          </a:p>
        </p:txBody>
      </p:sp>
      <p:sp>
        <p:nvSpPr>
          <p:cNvPr id="8" name="Rectangle 7"/>
          <p:cNvSpPr/>
          <p:nvPr/>
        </p:nvSpPr>
        <p:spPr>
          <a:xfrm>
            <a:off x="0" y="6442502"/>
            <a:ext cx="8001000" cy="415498"/>
          </a:xfrm>
          <a:prstGeom prst="rect">
            <a:avLst/>
          </a:prstGeom>
        </p:spPr>
        <p:txBody>
          <a:bodyPr wrap="square">
            <a:spAutoFit/>
          </a:bodyPr>
          <a:lstStyle/>
          <a:p>
            <a:r>
              <a:rPr lang="en-US" sz="1050" dirty="0" smtClean="0">
                <a:solidFill>
                  <a:schemeClr val="tx1">
                    <a:lumMod val="50000"/>
                    <a:lumOff val="50000"/>
                  </a:schemeClr>
                </a:solidFill>
              </a:rPr>
              <a:t>Source: U.S. Census Bureau. 2010 Census and Texas Medical Board (2011 physicians).					</a:t>
            </a:r>
            <a:endParaRPr lang="en-US" sz="1050" dirty="0">
              <a:solidFill>
                <a:schemeClr val="tx1">
                  <a:lumMod val="50000"/>
                  <a:lumOff val="50000"/>
                </a:schemeClr>
              </a:solidFill>
            </a:endParaRPr>
          </a:p>
        </p:txBody>
      </p:sp>
      <p:pic>
        <p:nvPicPr>
          <p:cNvPr id="3" name="Picture 2"/>
          <p:cNvPicPr>
            <a:picLocks noChangeAspect="1"/>
          </p:cNvPicPr>
          <p:nvPr/>
        </p:nvPicPr>
        <p:blipFill rotWithShape="1">
          <a:blip r:embed="rId3"/>
          <a:srcRect l="11057" t="4302"/>
          <a:stretch/>
        </p:blipFill>
        <p:spPr>
          <a:xfrm>
            <a:off x="1186946" y="1143000"/>
            <a:ext cx="8190493" cy="5796685"/>
          </a:xfrm>
          <a:prstGeom prst="rect">
            <a:avLst/>
          </a:prstGeom>
        </p:spPr>
      </p:pic>
      <p:pic>
        <p:nvPicPr>
          <p:cNvPr id="5" name="Picture 4"/>
          <p:cNvPicPr>
            <a:picLocks noChangeAspect="1"/>
          </p:cNvPicPr>
          <p:nvPr/>
        </p:nvPicPr>
        <p:blipFill rotWithShape="1">
          <a:blip r:embed="rId4"/>
          <a:srcRect t="26734"/>
          <a:stretch/>
        </p:blipFill>
        <p:spPr>
          <a:xfrm>
            <a:off x="1600200" y="1295400"/>
            <a:ext cx="2538895" cy="1960562"/>
          </a:xfrm>
          <a:prstGeom prst="rect">
            <a:avLst/>
          </a:prstGeom>
        </p:spPr>
      </p:pic>
    </p:spTree>
    <p:extLst>
      <p:ext uri="{BB962C8B-B14F-4D97-AF65-F5344CB8AC3E}">
        <p14:creationId xmlns:p14="http://schemas.microsoft.com/office/powerpoint/2010/main" val="373464793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a:t>
            </a:r>
            <a:endParaRPr lang="en-US" dirty="0"/>
          </a:p>
        </p:txBody>
      </p:sp>
      <p:sp>
        <p:nvSpPr>
          <p:cNvPr id="3" name="Content Placeholder 2"/>
          <p:cNvSpPr>
            <a:spLocks noGrp="1"/>
          </p:cNvSpPr>
          <p:nvPr>
            <p:ph idx="1"/>
          </p:nvPr>
        </p:nvSpPr>
        <p:spPr>
          <a:xfrm>
            <a:off x="990600" y="1457244"/>
            <a:ext cx="5486400" cy="4899108"/>
          </a:xfrm>
        </p:spPr>
        <p:txBody>
          <a:bodyPr>
            <a:normAutofit/>
          </a:bodyPr>
          <a:lstStyle/>
          <a:p>
            <a:r>
              <a:rPr lang="en-US" dirty="0" smtClean="0"/>
              <a:t>Growth and diversity</a:t>
            </a:r>
          </a:p>
          <a:p>
            <a:r>
              <a:rPr lang="en-US" dirty="0" smtClean="0"/>
              <a:t>“Young” aging rapidly</a:t>
            </a:r>
          </a:p>
          <a:p>
            <a:r>
              <a:rPr lang="en-US" dirty="0" smtClean="0"/>
              <a:t>Aging Veteran’s</a:t>
            </a:r>
          </a:p>
          <a:p>
            <a:r>
              <a:rPr lang="en-US" dirty="0" smtClean="0"/>
              <a:t>Disability numbers </a:t>
            </a:r>
          </a:p>
          <a:p>
            <a:r>
              <a:rPr lang="en-US" dirty="0" smtClean="0"/>
              <a:t>Health issues</a:t>
            </a:r>
          </a:p>
          <a:p>
            <a:r>
              <a:rPr lang="en-US" dirty="0" smtClean="0"/>
              <a:t>Labor force</a:t>
            </a:r>
            <a:endParaRPr lang="en-US" dirty="0"/>
          </a:p>
        </p:txBody>
      </p:sp>
      <p:sp>
        <p:nvSpPr>
          <p:cNvPr id="4" name="Slide Number Placeholder 3"/>
          <p:cNvSpPr>
            <a:spLocks noGrp="1"/>
          </p:cNvSpPr>
          <p:nvPr>
            <p:ph type="sldNum" sz="quarter" idx="12"/>
          </p:nvPr>
        </p:nvSpPr>
        <p:spPr/>
        <p:txBody>
          <a:bodyPr/>
          <a:lstStyle/>
          <a:p>
            <a:fld id="{2BC1FA3B-F0C1-4F58-90BE-DCC7501F4B28}" type="slidenum">
              <a:rPr lang="en-US" smtClean="0"/>
              <a:pPr/>
              <a:t>45</a:t>
            </a:fld>
            <a:endParaRPr lang="en-US" dirty="0"/>
          </a:p>
        </p:txBody>
      </p:sp>
      <p:pic>
        <p:nvPicPr>
          <p:cNvPr id="6" name="Picture 2" descr="http://www.planetware.com/i/photo/farmers-field-surrounded-by-wind-turbines-in-white-deer-texas-tx4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905000"/>
            <a:ext cx="4818800" cy="3190045"/>
          </a:xfrm>
          <a:prstGeom prst="rect">
            <a:avLst/>
          </a:prstGeom>
          <a:ln>
            <a:noFill/>
          </a:ln>
          <a:effectLst>
            <a:softEdge rad="698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6419" y="413611"/>
            <a:ext cx="1401781" cy="460163"/>
          </a:xfrm>
          <a:prstGeom prst="rect">
            <a:avLst/>
          </a:prstGeom>
        </p:spPr>
      </p:pic>
    </p:spTree>
    <p:extLst>
      <p:ext uri="{BB962C8B-B14F-4D97-AF65-F5344CB8AC3E}">
        <p14:creationId xmlns:p14="http://schemas.microsoft.com/office/powerpoint/2010/main" val="29064866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Content Placeholder 2"/>
          <p:cNvSpPr>
            <a:spLocks noGrp="1"/>
          </p:cNvSpPr>
          <p:nvPr>
            <p:ph idx="1"/>
          </p:nvPr>
        </p:nvSpPr>
        <p:spPr>
          <a:xfrm>
            <a:off x="1066800" y="1676401"/>
            <a:ext cx="82296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(210) 458-6530</a:t>
            </a:r>
          </a:p>
          <a:p>
            <a:pPr lvl="1" eaLnBrk="1" hangingPunct="1">
              <a:buNone/>
            </a:pPr>
            <a:r>
              <a:rPr lang="en-US" dirty="0" smtClean="0">
                <a:hlinkClick r:id="rId3"/>
              </a:rPr>
              <a:t>Lloyd.Potter@UTSA.edu</a:t>
            </a:r>
            <a:endParaRPr lang="en-US" dirty="0" smtClean="0"/>
          </a:p>
          <a:p>
            <a:pPr lvl="1" eaLnBrk="1" hangingPunct="1">
              <a:buNone/>
            </a:pPr>
            <a:r>
              <a:rPr lang="en-US" dirty="0" smtClean="0">
                <a:hlinkClick r:id="rId4" action="ppaction://hlinkfile"/>
              </a:rPr>
              <a:t>Demographics.Texas.gov</a:t>
            </a:r>
            <a:endParaRPr lang="en-US" dirty="0" smtClean="0"/>
          </a:p>
          <a:p>
            <a:pPr lvl="1">
              <a:buNone/>
            </a:pPr>
            <a:endParaRPr lang="en-US" dirty="0" smtClean="0"/>
          </a:p>
          <a:p>
            <a:pPr eaLnBrk="1" hangingPunct="1">
              <a:buNone/>
            </a:pPr>
            <a:endParaRPr lang="en-US" dirty="0" smtClean="0"/>
          </a:p>
        </p:txBody>
      </p:sp>
      <p:sp>
        <p:nvSpPr>
          <p:cNvPr id="5" name="Slide Number Placeholder 3"/>
          <p:cNvSpPr txBox="1">
            <a:spLocks/>
          </p:cNvSpPr>
          <p:nvPr/>
        </p:nvSpPr>
        <p:spPr>
          <a:xfrm>
            <a:off x="8763000" y="6629400"/>
            <a:ext cx="381000" cy="228600"/>
          </a:xfrm>
          <a:prstGeom prst="rect">
            <a:avLst/>
          </a:prstGeom>
        </p:spPr>
        <p:txBody>
          <a:bodyPr anchor="ct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9" name="Rectangle 8"/>
          <p:cNvSpPr/>
          <p:nvPr/>
        </p:nvSpPr>
        <p:spPr>
          <a:xfrm>
            <a:off x="1295400" y="1905002"/>
            <a:ext cx="4946675" cy="1200329"/>
          </a:xfrm>
          <a:prstGeom prst="rect">
            <a:avLst/>
          </a:prstGeom>
        </p:spPr>
        <p:txBody>
          <a:bodyPr wrap="none">
            <a:spAutoFit/>
          </a:bodyPr>
          <a:lstStyle/>
          <a:p>
            <a:pPr eaLnBrk="1" hangingPunct="1">
              <a:buNone/>
            </a:pPr>
            <a:r>
              <a:rPr lang="en-US" sz="4400" dirty="0" smtClean="0">
                <a:solidFill>
                  <a:srgbClr val="1B1E7A"/>
                </a:solidFill>
                <a:latin typeface="+mj-lt"/>
              </a:rPr>
              <a:t>Lloyd B. Potter, Ph.D.</a:t>
            </a:r>
          </a:p>
          <a:p>
            <a:pPr eaLnBrk="1" hangingPunct="1">
              <a:buNone/>
            </a:pPr>
            <a:r>
              <a:rPr lang="en-US" sz="2800" dirty="0" smtClean="0">
                <a:solidFill>
                  <a:srgbClr val="1B1E7A"/>
                </a:solidFill>
                <a:latin typeface="+mj-lt"/>
              </a:rPr>
              <a:t>   State Demographer</a:t>
            </a:r>
          </a:p>
        </p:txBody>
      </p:sp>
      <p:sp>
        <p:nvSpPr>
          <p:cNvPr id="6" name="Slide Number Placeholder 5"/>
          <p:cNvSpPr>
            <a:spLocks noGrp="1"/>
          </p:cNvSpPr>
          <p:nvPr>
            <p:ph type="sldNum" sz="quarter" idx="12"/>
          </p:nvPr>
        </p:nvSpPr>
        <p:spPr/>
        <p:txBody>
          <a:bodyPr/>
          <a:lstStyle/>
          <a:p>
            <a:fld id="{2BC1FA3B-F0C1-4F58-90BE-DCC7501F4B28}" type="slidenum">
              <a:rPr lang="en-US" smtClean="0"/>
              <a:pPr/>
              <a:t>46</a:t>
            </a:fld>
            <a:endParaRPr lang="en-US" dirty="0"/>
          </a:p>
        </p:txBody>
      </p:sp>
      <p:grpSp>
        <p:nvGrpSpPr>
          <p:cNvPr id="2" name="Group 1"/>
          <p:cNvGrpSpPr/>
          <p:nvPr/>
        </p:nvGrpSpPr>
        <p:grpSpPr>
          <a:xfrm>
            <a:off x="1600200" y="4953000"/>
            <a:ext cx="3174216" cy="475837"/>
            <a:chOff x="1667244" y="5606861"/>
            <a:chExt cx="2871737" cy="40011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7244" y="5606861"/>
              <a:ext cx="367859" cy="367859"/>
            </a:xfrm>
            <a:prstGeom prst="rect">
              <a:avLst/>
            </a:prstGeom>
          </p:spPr>
        </p:pic>
        <p:sp>
          <p:nvSpPr>
            <p:cNvPr id="10" name="TextBox 9"/>
            <p:cNvSpPr txBox="1"/>
            <p:nvPr/>
          </p:nvSpPr>
          <p:spPr>
            <a:xfrm>
              <a:off x="1948181" y="5606861"/>
              <a:ext cx="2590800" cy="400110"/>
            </a:xfrm>
            <a:prstGeom prst="rect">
              <a:avLst/>
            </a:prstGeom>
            <a:noFill/>
          </p:spPr>
          <p:txBody>
            <a:bodyPr wrap="square" rtlCol="0">
              <a:spAutoFit/>
            </a:bodyPr>
            <a:lstStyle/>
            <a:p>
              <a:r>
                <a:rPr lang="en-US" sz="2000" dirty="0" smtClean="0">
                  <a:solidFill>
                    <a:schemeClr val="tx2"/>
                  </a:solidFill>
                </a:rPr>
                <a:t>@</a:t>
              </a:r>
              <a:r>
                <a:rPr lang="en-US" sz="2000" dirty="0" err="1" smtClean="0">
                  <a:solidFill>
                    <a:schemeClr val="tx2"/>
                  </a:solidFill>
                </a:rPr>
                <a:t>TexasDemography</a:t>
              </a:r>
              <a:endParaRPr lang="en-US" sz="2000" dirty="0">
                <a:solidFill>
                  <a:schemeClr val="tx2"/>
                </a:solidFill>
              </a:endParaRP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49" t="4373" r="1149" b="8269"/>
          <a:stretch/>
        </p:blipFill>
        <p:spPr>
          <a:xfrm>
            <a:off x="1524000" y="762000"/>
            <a:ext cx="6477000" cy="5867400"/>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2800" dirty="0" smtClean="0"/>
              <a:t>Total Estimated Population by County, Texas, 2015</a:t>
            </a:r>
            <a:endParaRPr lang="en-US" sz="2800" dirty="0"/>
          </a:p>
        </p:txBody>
      </p:sp>
      <p:sp>
        <p:nvSpPr>
          <p:cNvPr id="15" name="TextBox 14"/>
          <p:cNvSpPr txBox="1"/>
          <p:nvPr/>
        </p:nvSpPr>
        <p:spPr>
          <a:xfrm>
            <a:off x="2" y="6510040"/>
            <a:ext cx="3943708"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2015 Vintage Population Estimates</a:t>
            </a:r>
            <a:endParaRPr lang="en-US" sz="1000" dirty="0">
              <a:solidFill>
                <a:schemeClr val="tx1">
                  <a:lumMod val="50000"/>
                  <a:lumOff val="50000"/>
                </a:schemeClr>
              </a:solidFill>
            </a:endParaRPr>
          </a:p>
        </p:txBody>
      </p:sp>
      <p:sp>
        <p:nvSpPr>
          <p:cNvPr id="5" name="Isosceles Triangle 4"/>
          <p:cNvSpPr/>
          <p:nvPr/>
        </p:nvSpPr>
        <p:spPr>
          <a:xfrm rot="21366823">
            <a:off x="5398490" y="2901586"/>
            <a:ext cx="1782924" cy="1752600"/>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162774"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rotWithShape="1">
          <a:blip r:embed="rId4"/>
          <a:srcRect t="28661"/>
          <a:stretch/>
        </p:blipFill>
        <p:spPr>
          <a:xfrm>
            <a:off x="914400" y="1586582"/>
            <a:ext cx="1947713" cy="1366292"/>
          </a:xfrm>
          <a:prstGeom prst="rect">
            <a:avLst/>
          </a:prstGeom>
        </p:spPr>
      </p:pic>
    </p:spTree>
    <p:extLst>
      <p:ext uri="{BB962C8B-B14F-4D97-AF65-F5344CB8AC3E}">
        <p14:creationId xmlns:p14="http://schemas.microsoft.com/office/powerpoint/2010/main" val="285496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800" dirty="0" smtClean="0"/>
              <a:t>Estimated Population Change, Texas Counties, 2010 to 2015</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6</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2015 Vintage. </a:t>
            </a:r>
            <a:endParaRPr lang="en-US" sz="900" dirty="0">
              <a:solidFill>
                <a:schemeClr val="tx1">
                  <a:lumMod val="50000"/>
                  <a:lumOff val="50000"/>
                </a:schemeClr>
              </a:solidFill>
            </a:endParaRPr>
          </a:p>
        </p:txBody>
      </p:sp>
      <p:sp>
        <p:nvSpPr>
          <p:cNvPr id="3" name="TextBox 2"/>
          <p:cNvSpPr txBox="1"/>
          <p:nvPr/>
        </p:nvSpPr>
        <p:spPr>
          <a:xfrm>
            <a:off x="5649246" y="1447800"/>
            <a:ext cx="1981200" cy="830997"/>
          </a:xfrm>
          <a:prstGeom prst="rect">
            <a:avLst/>
          </a:prstGeom>
          <a:noFill/>
        </p:spPr>
        <p:txBody>
          <a:bodyPr wrap="square" rtlCol="0">
            <a:spAutoFit/>
          </a:bodyPr>
          <a:lstStyle/>
          <a:p>
            <a:r>
              <a:rPr lang="en-US" sz="1600" dirty="0" smtClean="0">
                <a:solidFill>
                  <a:srgbClr val="191C6F"/>
                </a:solidFill>
              </a:rPr>
              <a:t>99 counties lost population over the five year period.</a:t>
            </a:r>
            <a:endParaRPr lang="en-US" sz="1600" dirty="0">
              <a:solidFill>
                <a:srgbClr val="191C6F"/>
              </a:solidFill>
            </a:endParaRPr>
          </a:p>
        </p:txBody>
      </p:sp>
      <p:pic>
        <p:nvPicPr>
          <p:cNvPr id="8" name="Picture 7"/>
          <p:cNvPicPr>
            <a:picLocks noChangeAspect="1"/>
          </p:cNvPicPr>
          <p:nvPr/>
        </p:nvPicPr>
        <p:blipFill rotWithShape="1">
          <a:blip r:embed="rId3"/>
          <a:srcRect l="561" t="9960" r="561" b="9960"/>
          <a:stretch/>
        </p:blipFill>
        <p:spPr>
          <a:xfrm>
            <a:off x="1295400" y="1219446"/>
            <a:ext cx="6705600" cy="5502031"/>
          </a:xfrm>
          <a:prstGeom prst="rect">
            <a:avLst/>
          </a:prstGeom>
        </p:spPr>
      </p:pic>
      <p:pic>
        <p:nvPicPr>
          <p:cNvPr id="10" name="Picture 9"/>
          <p:cNvPicPr>
            <a:picLocks noChangeAspect="1"/>
          </p:cNvPicPr>
          <p:nvPr/>
        </p:nvPicPr>
        <p:blipFill rotWithShape="1">
          <a:blip r:embed="rId4"/>
          <a:srcRect t="27851" r="13058"/>
          <a:stretch/>
        </p:blipFill>
        <p:spPr>
          <a:xfrm>
            <a:off x="677310" y="1787908"/>
            <a:ext cx="1693380" cy="1381800"/>
          </a:xfrm>
          <a:prstGeom prst="rect">
            <a:avLst/>
          </a:prstGeom>
        </p:spPr>
      </p:pic>
    </p:spTree>
    <p:extLst>
      <p:ext uri="{BB962C8B-B14F-4D97-AF65-F5344CB8AC3E}">
        <p14:creationId xmlns:p14="http://schemas.microsoft.com/office/powerpoint/2010/main" val="22989393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28600"/>
            <a:ext cx="7539616" cy="990600"/>
          </a:xfrm>
        </p:spPr>
        <p:txBody>
          <a:bodyPr>
            <a:noAutofit/>
          </a:bodyPr>
          <a:lstStyle/>
          <a:p>
            <a:r>
              <a:rPr lang="en-US" sz="2800" dirty="0" smtClean="0"/>
              <a:t>Estimated Percent Change of the Total Population by County, Texas, 2010 to 2015</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7</a:t>
            </a:fld>
            <a:endParaRPr lang="en-US" dirty="0"/>
          </a:p>
        </p:txBody>
      </p:sp>
      <p:sp>
        <p:nvSpPr>
          <p:cNvPr id="15" name="TextBox 1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2015 Vintage. </a:t>
            </a:r>
            <a:endParaRPr lang="en-US" sz="1000" dirty="0">
              <a:solidFill>
                <a:schemeClr val="tx1">
                  <a:lumMod val="50000"/>
                  <a:lumOff val="50000"/>
                </a:schemeClr>
              </a:solidFill>
            </a:endParaRPr>
          </a:p>
        </p:txBody>
      </p:sp>
      <p:pic>
        <p:nvPicPr>
          <p:cNvPr id="3" name="Picture 2"/>
          <p:cNvPicPr>
            <a:picLocks noChangeAspect="1"/>
          </p:cNvPicPr>
          <p:nvPr/>
        </p:nvPicPr>
        <p:blipFill rotWithShape="1">
          <a:blip r:embed="rId3"/>
          <a:srcRect l="1125" t="7773" r="996" b="10052"/>
          <a:stretch/>
        </p:blipFill>
        <p:spPr>
          <a:xfrm>
            <a:off x="1905000" y="1088232"/>
            <a:ext cx="6629400" cy="5638800"/>
          </a:xfrm>
          <a:prstGeom prst="rect">
            <a:avLst/>
          </a:prstGeom>
        </p:spPr>
      </p:pic>
      <p:pic>
        <p:nvPicPr>
          <p:cNvPr id="6" name="Picture 5"/>
          <p:cNvPicPr>
            <a:picLocks noChangeAspect="1"/>
          </p:cNvPicPr>
          <p:nvPr/>
        </p:nvPicPr>
        <p:blipFill rotWithShape="1">
          <a:blip r:embed="rId4"/>
          <a:srcRect t="27851"/>
          <a:stretch/>
        </p:blipFill>
        <p:spPr>
          <a:xfrm>
            <a:off x="790361" y="1828800"/>
            <a:ext cx="1947713" cy="1381800"/>
          </a:xfrm>
          <a:prstGeom prst="rect">
            <a:avLst/>
          </a:prstGeom>
        </p:spPr>
      </p:pic>
    </p:spTree>
    <p:extLst>
      <p:ext uri="{BB962C8B-B14F-4D97-AF65-F5344CB8AC3E}">
        <p14:creationId xmlns:p14="http://schemas.microsoft.com/office/powerpoint/2010/main" val="17829458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23005242"/>
              </p:ext>
            </p:extLst>
          </p:nvPr>
        </p:nvGraphicFramePr>
        <p:xfrm>
          <a:off x="533400" y="1295400"/>
          <a:ext cx="7924800" cy="4758111"/>
        </p:xfrm>
        <a:graphic>
          <a:graphicData uri="http://schemas.openxmlformats.org/drawingml/2006/table">
            <a:tbl>
              <a:tblPr firstRow="1" firstCol="1" bandRow="1">
                <a:tableStyleId>{5C22544A-7EE6-4342-B048-85BDC9FD1C3A}</a:tableStyleId>
              </a:tblPr>
              <a:tblGrid>
                <a:gridCol w="1905000"/>
                <a:gridCol w="1143000"/>
                <a:gridCol w="1321240"/>
                <a:gridCol w="1284577"/>
                <a:gridCol w="968293"/>
                <a:gridCol w="1302690"/>
              </a:tblGrid>
              <a:tr h="846516">
                <a:tc>
                  <a:txBody>
                    <a:bodyPr/>
                    <a:lstStyle/>
                    <a:p>
                      <a:pPr>
                        <a:lnSpc>
                          <a:spcPct val="107000"/>
                        </a:lnSpc>
                      </a:pPr>
                      <a:endParaRPr lang="en-US" sz="1600" b="1"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U.S. Rank </a:t>
                      </a:r>
                      <a:r>
                        <a:rPr lang="en-US" sz="1600" b="1" dirty="0" smtClean="0">
                          <a:effectLst/>
                        </a:rPr>
                        <a:t>Population </a:t>
                      </a:r>
                      <a:r>
                        <a:rPr lang="en-US" sz="1600" b="1" dirty="0">
                          <a:effectLst/>
                        </a:rPr>
                        <a:t>Change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Population </a:t>
                      </a:r>
                      <a:r>
                        <a:rPr lang="en-US" sz="1600" b="1" dirty="0">
                          <a:effectLst/>
                        </a:rPr>
                        <a:t>Change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smtClean="0">
                          <a:effectLst/>
                        </a:rPr>
                        <a:t>Percent of Change from Natural </a:t>
                      </a:r>
                      <a:r>
                        <a:rPr lang="en-US" sz="1600" b="1" dirty="0">
                          <a:effectLst/>
                        </a:rPr>
                        <a:t>Increase</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a:t>
                      </a:r>
                      <a:r>
                        <a:rPr lang="en-US" sz="1600" b="1" dirty="0" smtClean="0">
                          <a:effectLst/>
                        </a:rPr>
                        <a:t>Change</a:t>
                      </a:r>
                      <a:r>
                        <a:rPr lang="en-US" sz="1600" b="1" baseline="0" dirty="0" smtClean="0">
                          <a:effectLst/>
                        </a:rPr>
                        <a:t> </a:t>
                      </a:r>
                      <a:r>
                        <a:rPr lang="en-US" sz="1600" b="1" dirty="0" smtClean="0">
                          <a:effectLst/>
                        </a:rPr>
                        <a:t>from </a:t>
                      </a:r>
                      <a:r>
                        <a:rPr lang="en-US" sz="1600" b="1" dirty="0">
                          <a:effectLst/>
                        </a:rPr>
                        <a:t>Migration</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b="1" dirty="0">
                          <a:effectLst/>
                        </a:rPr>
                        <a:t>Percent of </a:t>
                      </a:r>
                      <a:r>
                        <a:rPr lang="en-US" sz="1600" b="1" dirty="0" smtClean="0">
                          <a:effectLst/>
                        </a:rPr>
                        <a:t>Migration </a:t>
                      </a:r>
                      <a:r>
                        <a:rPr lang="en-US" sz="1600" b="1" dirty="0">
                          <a:effectLst/>
                        </a:rPr>
                        <a:t>that is international</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Harris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1" dirty="0">
                          <a:solidFill>
                            <a:schemeClr val="tx2"/>
                          </a:solidFill>
                          <a:effectLst/>
                        </a:rPr>
                        <a:t>1</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1" dirty="0">
                          <a:solidFill>
                            <a:schemeClr val="tx2"/>
                          </a:solidFill>
                          <a:effectLst/>
                        </a:rPr>
                        <a:t>             88,618 </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1" dirty="0" smtClean="0">
                          <a:solidFill>
                            <a:schemeClr val="tx2"/>
                          </a:solidFill>
                          <a:effectLst/>
                        </a:rPr>
                        <a:t>48.6%</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1" dirty="0" smtClean="0">
                          <a:solidFill>
                            <a:schemeClr val="tx2"/>
                          </a:solidFill>
                          <a:effectLst/>
                        </a:rPr>
                        <a:t>51.4%</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1" dirty="0" smtClean="0">
                          <a:solidFill>
                            <a:schemeClr val="tx2"/>
                          </a:solidFill>
                          <a:effectLst/>
                        </a:rPr>
                        <a:t>54.0%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solidFill>
                            <a:schemeClr val="bg1"/>
                          </a:solidFill>
                          <a:effectLst/>
                        </a:rPr>
                        <a:t>Bexar </a:t>
                      </a:r>
                      <a:endParaRPr lang="en-US" sz="1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accent1"/>
                    </a:solidFill>
                  </a:tcPr>
                </a:tc>
                <a:tc>
                  <a:txBody>
                    <a:bodyPr/>
                    <a:lstStyle/>
                    <a:p>
                      <a:pPr marL="0" marR="0" algn="r">
                        <a:lnSpc>
                          <a:spcPct val="107000"/>
                        </a:lnSpc>
                        <a:spcBef>
                          <a:spcPts val="0"/>
                        </a:spcBef>
                        <a:spcAft>
                          <a:spcPts val="0"/>
                        </a:spcAft>
                      </a:pPr>
                      <a:r>
                        <a:rPr lang="en-US" sz="1600" b="0" dirty="0">
                          <a:solidFill>
                            <a:schemeClr val="tx2"/>
                          </a:solidFill>
                          <a:effectLst/>
                        </a:rPr>
                        <a:t>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0" dirty="0">
                          <a:solidFill>
                            <a:schemeClr val="tx2"/>
                          </a:solidFill>
                          <a:effectLst/>
                        </a:rPr>
                        <a:t>         </a:t>
                      </a:r>
                      <a:r>
                        <a:rPr lang="en-US" sz="1600" b="0" dirty="0" smtClean="0">
                          <a:solidFill>
                            <a:schemeClr val="tx2"/>
                          </a:solidFill>
                          <a:effectLst/>
                        </a:rPr>
                        <a:t> </a:t>
                      </a:r>
                      <a:r>
                        <a:rPr lang="en-US" sz="1600" b="0" dirty="0">
                          <a:solidFill>
                            <a:schemeClr val="tx2"/>
                          </a:solidFill>
                          <a:effectLst/>
                        </a:rPr>
                        <a:t>33,712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0" dirty="0" smtClean="0">
                          <a:solidFill>
                            <a:schemeClr val="tx2"/>
                          </a:solidFill>
                          <a:effectLst/>
                        </a:rPr>
                        <a:t>42.8%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0" dirty="0" smtClean="0">
                          <a:solidFill>
                            <a:schemeClr val="tx2"/>
                          </a:solidFill>
                          <a:effectLst/>
                        </a:rPr>
                        <a:t>57.2%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c>
                  <a:txBody>
                    <a:bodyPr/>
                    <a:lstStyle/>
                    <a:p>
                      <a:pPr marL="0" marR="0" algn="r">
                        <a:lnSpc>
                          <a:spcPct val="107000"/>
                        </a:lnSpc>
                        <a:spcBef>
                          <a:spcPts val="0"/>
                        </a:spcBef>
                        <a:spcAft>
                          <a:spcPts val="0"/>
                        </a:spcAft>
                      </a:pPr>
                      <a:r>
                        <a:rPr lang="en-US" sz="1600" b="0" dirty="0" smtClean="0">
                          <a:solidFill>
                            <a:schemeClr val="tx2"/>
                          </a:solidFill>
                          <a:effectLst/>
                        </a:rPr>
                        <a:t>23.2%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solidFill>
                      <a:schemeClr val="bg1">
                        <a:lumMod val="95000"/>
                      </a:schemeClr>
                    </a:solidFill>
                  </a:tcPr>
                </a:tc>
              </a:tr>
              <a:tr h="335680">
                <a:tc>
                  <a:txBody>
                    <a:bodyPr/>
                    <a:lstStyle/>
                    <a:p>
                      <a:pPr marL="0" marR="0" algn="ctr">
                        <a:lnSpc>
                          <a:spcPct val="107000"/>
                        </a:lnSpc>
                        <a:spcBef>
                          <a:spcPts val="0"/>
                        </a:spcBef>
                        <a:spcAft>
                          <a:spcPts val="0"/>
                        </a:spcAft>
                      </a:pPr>
                      <a:r>
                        <a:rPr lang="en-US" sz="1600" b="1" dirty="0">
                          <a:effectLst/>
                        </a:rPr>
                        <a:t>Dallas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8</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32,555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69.6%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30.4%</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116.3%*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Tarrant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31,417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50.8%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49.2%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38.5%</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Fort Bend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1" dirty="0">
                          <a:solidFill>
                            <a:schemeClr val="tx2"/>
                          </a:solidFill>
                          <a:effectLst/>
                        </a:rPr>
                        <a:t>11</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1" dirty="0">
                          <a:solidFill>
                            <a:schemeClr val="tx2"/>
                          </a:solidFill>
                          <a:effectLst/>
                        </a:rPr>
                        <a:t>             30,784 </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1" dirty="0" smtClean="0">
                          <a:solidFill>
                            <a:schemeClr val="tx2"/>
                          </a:solidFill>
                          <a:effectLst/>
                        </a:rPr>
                        <a:t>19.4%</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1" dirty="0" smtClean="0">
                          <a:solidFill>
                            <a:schemeClr val="tx2"/>
                          </a:solidFill>
                          <a:effectLst/>
                        </a:rPr>
                        <a:t>80.6%</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1" dirty="0" smtClean="0">
                          <a:solidFill>
                            <a:schemeClr val="tx2"/>
                          </a:solidFill>
                          <a:effectLst/>
                        </a:rPr>
                        <a:t>17.3%</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Travis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12</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28,397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38.2%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61.8%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29.7%</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Collin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14</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26,530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26.1%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73.8%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20.1%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Denton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a:solidFill>
                            <a:schemeClr val="tx2"/>
                          </a:solidFill>
                          <a:effectLst/>
                        </a:rPr>
                        <a:t>16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dirty="0">
                          <a:solidFill>
                            <a:schemeClr val="tx2"/>
                          </a:solidFill>
                          <a:effectLst/>
                        </a:rPr>
                        <a:t>             24,211 </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14.0%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b="1" dirty="0">
                          <a:effectLst/>
                        </a:rPr>
                        <a:t>Montgomery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1" dirty="0">
                          <a:solidFill>
                            <a:schemeClr val="tx2"/>
                          </a:solidFill>
                          <a:effectLst/>
                        </a:rPr>
                        <a:t>27</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1" dirty="0">
                          <a:solidFill>
                            <a:schemeClr val="tx2"/>
                          </a:solidFill>
                          <a:effectLst/>
                        </a:rPr>
                        <a:t>             19,129 </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1" dirty="0" smtClean="0">
                          <a:solidFill>
                            <a:schemeClr val="tx2"/>
                          </a:solidFill>
                          <a:effectLst/>
                        </a:rPr>
                        <a:t>17.9%</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1" dirty="0" smtClean="0">
                          <a:solidFill>
                            <a:schemeClr val="tx2"/>
                          </a:solidFill>
                          <a:effectLst/>
                        </a:rPr>
                        <a:t>82.1%</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1" dirty="0" smtClean="0">
                          <a:solidFill>
                            <a:schemeClr val="tx2"/>
                          </a:solidFill>
                          <a:effectLst/>
                        </a:rPr>
                        <a:t>10.4%</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gn="ctr">
                        <a:lnSpc>
                          <a:spcPct val="107000"/>
                        </a:lnSpc>
                        <a:spcBef>
                          <a:spcPts val="0"/>
                        </a:spcBef>
                        <a:spcAft>
                          <a:spcPts val="0"/>
                        </a:spcAft>
                      </a:pPr>
                      <a:r>
                        <a:rPr lang="en-US" sz="1600" dirty="0">
                          <a:effectLst/>
                        </a:rPr>
                        <a:t>Williamson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a:solidFill>
                            <a:schemeClr val="tx2"/>
                          </a:solidFill>
                          <a:effectLst/>
                        </a:rPr>
                        <a:t>31</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b="0">
                          <a:solidFill>
                            <a:schemeClr val="tx2"/>
                          </a:solidFill>
                          <a:effectLst/>
                        </a:rPr>
                        <a:t>             18,025 </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23.2%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76.8%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0" dirty="0" smtClean="0">
                          <a:solidFill>
                            <a:schemeClr val="tx2"/>
                          </a:solidFill>
                          <a:effectLst/>
                        </a:rPr>
                        <a:t>7.8%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178237">
                <a:tc gridSpan="6">
                  <a:txBody>
                    <a:bodyPr/>
                    <a:lstStyle/>
                    <a:p>
                      <a:pPr marL="0" marR="0">
                        <a:lnSpc>
                          <a:spcPct val="107000"/>
                        </a:lnSpc>
                        <a:spcBef>
                          <a:spcPts val="0"/>
                        </a:spcBef>
                        <a:spcAft>
                          <a:spcPts val="0"/>
                        </a:spcAft>
                      </a:pPr>
                      <a:r>
                        <a:rPr lang="en-US" sz="1100" dirty="0">
                          <a:effectLst/>
                        </a:rPr>
                        <a:t>*Dallas had net out domestic migration over this period.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237">
                <a:tc gridSpan="6">
                  <a:txBody>
                    <a:bodyPr/>
                    <a:lstStyle/>
                    <a:p>
                      <a:pPr marL="0" marR="0">
                        <a:lnSpc>
                          <a:spcPct val="107000"/>
                        </a:lnSpc>
                        <a:spcBef>
                          <a:spcPts val="0"/>
                        </a:spcBef>
                        <a:spcAft>
                          <a:spcPts val="0"/>
                        </a:spcAft>
                      </a:pPr>
                      <a:r>
                        <a:rPr lang="en-US" sz="1050" dirty="0">
                          <a:effectLst/>
                        </a:rPr>
                        <a:t>Source: U.S. Census  Bureau, 2014 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tx2"/>
                </a:solidFill>
              </a:rPr>
              <a:t>Top Counties for Numeric Growth in </a:t>
            </a:r>
            <a:r>
              <a:rPr lang="en-US" dirty="0">
                <a:solidFill>
                  <a:schemeClr val="tx2"/>
                </a:solidFill>
              </a:rPr>
              <a:t>Texas, </a:t>
            </a:r>
            <a:r>
              <a:rPr lang="en-US" dirty="0" smtClean="0">
                <a:solidFill>
                  <a:schemeClr val="tx2"/>
                </a:solidFill>
              </a:rPr>
              <a:t>2013-2014</a:t>
            </a:r>
            <a:endParaRPr lang="en-US" dirty="0">
              <a:solidFill>
                <a:schemeClr val="tx2"/>
              </a:solidFill>
            </a:endParaRPr>
          </a:p>
        </p:txBody>
      </p:sp>
    </p:spTree>
    <p:extLst>
      <p:ext uri="{BB962C8B-B14F-4D97-AF65-F5344CB8AC3E}">
        <p14:creationId xmlns:p14="http://schemas.microsoft.com/office/powerpoint/2010/main" val="37855571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r>
              <a:rPr lang="en-US" dirty="0" smtClean="0">
                <a:solidFill>
                  <a:schemeClr val="tx2"/>
                </a:solidFill>
              </a:rPr>
              <a:t>Top Counties for Percent Growth* in </a:t>
            </a:r>
            <a:r>
              <a:rPr lang="en-US" dirty="0">
                <a:solidFill>
                  <a:schemeClr val="tx2"/>
                </a:solidFill>
              </a:rPr>
              <a:t>Texas, </a:t>
            </a:r>
            <a:r>
              <a:rPr lang="en-US" dirty="0" smtClean="0">
                <a:solidFill>
                  <a:schemeClr val="tx2"/>
                </a:solidFill>
              </a:rPr>
              <a:t>2013-2014</a:t>
            </a:r>
            <a:endParaRPr lang="en-US" dirty="0">
              <a:solidFill>
                <a:schemeClr val="tx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536415622"/>
              </p:ext>
            </p:extLst>
          </p:nvPr>
        </p:nvGraphicFramePr>
        <p:xfrm>
          <a:off x="-711200" y="1704080"/>
          <a:ext cx="6153468" cy="5153920"/>
        </p:xfrm>
        <a:graphic>
          <a:graphicData uri="http://schemas.openxmlformats.org/drawingml/2006/table">
            <a:tbl>
              <a:tblPr firstRow="1" firstCol="1" bandRow="1">
                <a:tableStyleId>{5C22544A-7EE6-4342-B048-85BDC9FD1C3A}</a:tableStyleId>
              </a:tblPr>
              <a:tblGrid>
                <a:gridCol w="1981200"/>
                <a:gridCol w="609600"/>
                <a:gridCol w="1066800"/>
                <a:gridCol w="1066800"/>
                <a:gridCol w="1429068"/>
              </a:tblGrid>
              <a:tr h="963267">
                <a:tc>
                  <a:txBody>
                    <a:bodyPr/>
                    <a:lstStyle/>
                    <a:p>
                      <a:pP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2013-2014 Percent </a:t>
                      </a:r>
                      <a:r>
                        <a:rPr lang="en-US" sz="1600" dirty="0" smtClean="0">
                          <a:effectLst/>
                        </a:rPr>
                        <a:t>Population </a:t>
                      </a:r>
                      <a:r>
                        <a:rPr lang="en-US" sz="1600" dirty="0">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effectLst/>
                        </a:rPr>
                        <a:t>Percent of </a:t>
                      </a:r>
                      <a:r>
                        <a:rPr lang="en-US" sz="1600" dirty="0" smtClean="0">
                          <a:effectLst/>
                        </a:rPr>
                        <a:t>Migration </a:t>
                      </a:r>
                      <a:r>
                        <a:rPr lang="en-US" sz="1600" dirty="0">
                          <a:effectLst/>
                        </a:rPr>
                        <a:t>that is </a:t>
                      </a:r>
                      <a:r>
                        <a:rPr lang="en-US" sz="1600" dirty="0" smtClean="0">
                          <a:effectLst/>
                        </a:rPr>
                        <a:t>International</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Hays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5</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effectLst/>
                        </a:rPr>
                        <a:t>4.8%</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83.89</a:t>
                      </a:r>
                      <a:r>
                        <a:rPr lang="en-US" sz="1600" dirty="0">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2.6%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Fort Bend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6</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4.7%</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80.6</a:t>
                      </a:r>
                      <a:r>
                        <a:rPr lang="en-US" sz="1600" b="1" dirty="0">
                          <a:effectLst/>
                        </a:rPr>
                        <a:t>%</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17.37</a:t>
                      </a:r>
                      <a:r>
                        <a:rPr lang="en-US" sz="1600" b="1" dirty="0">
                          <a:effectLst/>
                        </a:rPr>
                        <a:t>%</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Comal </a:t>
                      </a:r>
                      <a:endParaRPr lang="en-US"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9</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90.1%</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3.0%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Andrews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62.8</a:t>
                      </a:r>
                      <a:r>
                        <a:rPr lang="en-US" sz="1600" dirty="0">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3.7</a:t>
                      </a:r>
                      <a:r>
                        <a:rPr lang="en-US" sz="1600" dirty="0">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1" dirty="0">
                          <a:effectLst/>
                        </a:rPr>
                        <a:t>Montgomery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13</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a:effectLst/>
                        </a:rPr>
                        <a:t>3.8%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82.1%</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1" dirty="0" smtClean="0">
                          <a:effectLst/>
                        </a:rPr>
                        <a:t>10.4%</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Williamson </a:t>
                      </a:r>
                      <a:endParaRPr lang="en-US"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76.8%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Kendall </a:t>
                      </a:r>
                      <a:endParaRPr lang="en-US"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15</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3.8%</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98.0%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5.0%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Ward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1.5%</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Denton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23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72.8%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14.2</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Collin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73.9%</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20.1%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Aransas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3.1%</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110.8</a:t>
                      </a:r>
                      <a:r>
                        <a:rPr lang="en-US" sz="1600" b="0" dirty="0">
                          <a:effectLst/>
                        </a:rPr>
                        <a:t>%</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4.3%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Rockwall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35</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3.0%</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78.3%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7.8%</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Waller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a:effectLst/>
                        </a:rPr>
                        <a:t>36</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a:effectLst/>
                        </a:rPr>
                        <a:t>2.9%</a:t>
                      </a:r>
                      <a:endParaRPr lang="en-US" sz="1600" b="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77.2%</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b="0" dirty="0" smtClean="0">
                          <a:effectLst/>
                        </a:rPr>
                        <a:t>5.3%</a:t>
                      </a:r>
                      <a:endParaRPr lang="en-US" sz="1600" b="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Ector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37</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59.9%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b="0" dirty="0">
                          <a:effectLst/>
                        </a:rPr>
                        <a:t>Guadalupe </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42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effectLst/>
                        </a:rPr>
                        <a:t>2.8%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78.6%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effectLst/>
                        </a:rPr>
                        <a:t>4.9%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gridSpan="5">
                  <a:txBody>
                    <a:bodyPr/>
                    <a:lstStyle/>
                    <a:p>
                      <a:pPr marL="0" marR="0">
                        <a:lnSpc>
                          <a:spcPct val="107000"/>
                        </a:lnSpc>
                        <a:spcBef>
                          <a:spcPts val="0"/>
                        </a:spcBef>
                        <a:spcAft>
                          <a:spcPts val="0"/>
                        </a:spcAft>
                      </a:pPr>
                      <a:r>
                        <a:rPr lang="en-US" sz="800" dirty="0">
                          <a:effectLst/>
                        </a:rPr>
                        <a:t>Source: U.S. Census  Bureau, 2014 Vintage Population Estimates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609600" y="6477000"/>
            <a:ext cx="4572000" cy="264368"/>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2013</a:t>
            </a: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3425758"/>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327827-ADB5-4A53-A1D5-C733F4954327}">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BAC40382-C1AA-459A-ADD3-F5514567A9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18533</TotalTime>
  <Words>2626</Words>
  <Application>Microsoft Macintosh PowerPoint</Application>
  <PresentationFormat>Letter Paper (8.5x11 in)</PresentationFormat>
  <Paragraphs>494</Paragraphs>
  <Slides>46</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Calibri</vt:lpstr>
      <vt:lpstr>ＭＳ Ｐゴシック</vt:lpstr>
      <vt:lpstr>Times New Roman</vt:lpstr>
      <vt:lpstr>Arial</vt:lpstr>
      <vt:lpstr>Custom Design</vt:lpstr>
      <vt:lpstr>PowerPoint Presentation</vt:lpstr>
      <vt:lpstr>Overview</vt:lpstr>
      <vt:lpstr>Total Population and Components of Population Change in Texas, 1950-2014</vt:lpstr>
      <vt:lpstr>Population Growth, Texas, 1950-2010</vt:lpstr>
      <vt:lpstr>Total Estimated Population by County, Texas, 2015</vt:lpstr>
      <vt:lpstr>Estimated Population Change, Texas Counties, 2010 to 2015</vt:lpstr>
      <vt:lpstr>Estimated Percent Change of the Total Population by County, Texas, 2010 to 2015</vt:lpstr>
      <vt:lpstr>PowerPoint Presentation</vt:lpstr>
      <vt:lpstr>PowerPoint Presentation</vt:lpstr>
      <vt:lpstr>Percent Population by Race and Ethnicity, Texas, 2000 and 2010</vt:lpstr>
      <vt:lpstr>Texas White (non-Hispanic) and Hispanic Populations by Age, 2010</vt:lpstr>
      <vt:lpstr>Texas Population Pyramid by Race/Ethnicity, 2010</vt:lpstr>
      <vt:lpstr>Texas Population Pyramid by Race/Ethnicity, 2010</vt:lpstr>
      <vt:lpstr>Texas Population Pyramid by Race/Ethnicity, 2010</vt:lpstr>
      <vt:lpstr>Estimated number of persons aged 65 years and older, Texas Counties, 2010-2014</vt:lpstr>
      <vt:lpstr>Estimated Population Aged 65 Years and Older, Census Tracts, Houston area, Texas, 2010-2014</vt:lpstr>
      <vt:lpstr>Median Age by State, 2008-2013</vt:lpstr>
      <vt:lpstr>Median Age, Texas Counties, 2010-2014</vt:lpstr>
      <vt:lpstr>Median age, Census Tracts, Houston area, Texas, 2010-2014</vt:lpstr>
      <vt:lpstr>Change in Median Age, Texas Counties, 2000-2014</vt:lpstr>
      <vt:lpstr>Percent of the Population Aged 65 Years and Older by State, 2010-2014</vt:lpstr>
      <vt:lpstr>Percent of the population aged 75 years and older, Texas Counties, 2009-2013</vt:lpstr>
      <vt:lpstr>Projected Population Growth in Texas,  2010-2050</vt:lpstr>
      <vt:lpstr>Projected and Estimated Population Growth in Texas, 2010-2015</vt:lpstr>
      <vt:lpstr>Projected Growth of Population Aged 65 Years and Older in Texas, 2010-2050</vt:lpstr>
      <vt:lpstr>Population Change by Age Group, Texas, 1950-2050 </vt:lpstr>
      <vt:lpstr>Projected Population Change by Age Group, Harris County, Texas, 1950-2050 </vt:lpstr>
      <vt:lpstr>Population Projections 65 Years and Over by Race/Ethnicity, Texas, 2010-2050</vt:lpstr>
      <vt:lpstr>Population Projections 65 Years and Over by Race/Ethnicity, Harris County, Texas, 2010-2050</vt:lpstr>
      <vt:lpstr>Veteran Population in Texas and Houston Area Counties, 2010-2014</vt:lpstr>
      <vt:lpstr>Veteran Era of Service in Texas and Houston Area Counties, 2010-2014</vt:lpstr>
      <vt:lpstr>Percent of the Total Population and Percent of Veterans by  Age Groups, Texas and Houston Area Counties, 2010-2014</vt:lpstr>
      <vt:lpstr>Percent of the Total Population and Veterans Living Below Poverty and with Any Disability, Texas and Houston Area Counties, 2010-2014</vt:lpstr>
      <vt:lpstr>Percent of the population aged 65 years and older who are Veterans, Census Tracts, Houston area, Texas, 2010-2014</vt:lpstr>
      <vt:lpstr>Percent of the Population Aged 65 Years and Older without Health Insurance, Texas Counties, 2010-2014</vt:lpstr>
      <vt:lpstr>Estimated number and percent of persons with a disability for Texas and Houston Area Counties, 2010-2014</vt:lpstr>
      <vt:lpstr>Percent of the population aged 65 years and older with an independent living disability, Texas Counties, 2010-2014</vt:lpstr>
      <vt:lpstr>Percent of the population aged 65 years and older with an independent living disability, Texas Counties, 2010-2014</vt:lpstr>
      <vt:lpstr>Adult Obesity</vt:lpstr>
      <vt:lpstr>Obesity Prevalence</vt:lpstr>
      <vt:lpstr>Projected Number of Adults with Diabetes by Race and Ethnicity, Texas, 2010-2040</vt:lpstr>
      <vt:lpstr>Diabetes Prevalence </vt:lpstr>
      <vt:lpstr>RNs and LVNs Working in Nursing Homes and Extended Care Facilities per 1,000 Persons Aged 65 Years and Older, Texas Counties, 2015</vt:lpstr>
      <vt:lpstr>Physicians per 1,000 Population Aged 65 Years and Older by County, 2011</vt:lpstr>
      <vt:lpstr>Review</vt:lpstr>
      <vt:lpstr>PowerPoint Presentation</vt:lpstr>
    </vt:vector>
  </TitlesOfParts>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
  <cp:revision>485</cp:revision>
  <cp:lastPrinted>2012-07-15T20:37:49Z</cp:lastPrinted>
  <dcterms:created xsi:type="dcterms:W3CDTF">2010-01-22T14:36:29Z</dcterms:created>
  <dcterms:modified xsi:type="dcterms:W3CDTF">2016-05-13T13:45:32Z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y fmtid="{D5CDD505-2E9C-101B-9397-08002B2CF9AE}" pid="3" name="IsMyDocuments">
    <vt:bool>true</vt:bool>
  </property>
</Properties>
</file>