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Lst>
  <p:notesMasterIdLst>
    <p:notesMasterId r:id="rId44"/>
  </p:notesMasterIdLst>
  <p:sldIdLst>
    <p:sldId id="256" r:id="rId4"/>
    <p:sldId id="257" r:id="rId5"/>
    <p:sldId id="262" r:id="rId6"/>
    <p:sldId id="259" r:id="rId7"/>
    <p:sldId id="263" r:id="rId8"/>
    <p:sldId id="281" r:id="rId9"/>
    <p:sldId id="282" r:id="rId10"/>
    <p:sldId id="283" r:id="rId11"/>
    <p:sldId id="266" r:id="rId12"/>
    <p:sldId id="267" r:id="rId13"/>
    <p:sldId id="268" r:id="rId14"/>
    <p:sldId id="284" r:id="rId15"/>
    <p:sldId id="285" r:id="rId16"/>
    <p:sldId id="286" r:id="rId17"/>
    <p:sldId id="287" r:id="rId18"/>
    <p:sldId id="269" r:id="rId19"/>
    <p:sldId id="270" r:id="rId20"/>
    <p:sldId id="271" r:id="rId21"/>
    <p:sldId id="272" r:id="rId22"/>
    <p:sldId id="273" r:id="rId23"/>
    <p:sldId id="274" r:id="rId24"/>
    <p:sldId id="275" r:id="rId25"/>
    <p:sldId id="276" r:id="rId26"/>
    <p:sldId id="277" r:id="rId27"/>
    <p:sldId id="288" r:id="rId28"/>
    <p:sldId id="289" r:id="rId29"/>
    <p:sldId id="290" r:id="rId30"/>
    <p:sldId id="278" r:id="rId31"/>
    <p:sldId id="279" r:id="rId32"/>
    <p:sldId id="280" r:id="rId33"/>
    <p:sldId id="291" r:id="rId34"/>
    <p:sldId id="292" r:id="rId35"/>
    <p:sldId id="293" r:id="rId36"/>
    <p:sldId id="294" r:id="rId37"/>
    <p:sldId id="295" r:id="rId38"/>
    <p:sldId id="296" r:id="rId39"/>
    <p:sldId id="297" r:id="rId40"/>
    <p:sldId id="298" r:id="rId41"/>
    <p:sldId id="299" r:id="rId42"/>
    <p:sldId id="25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3705" autoAdjust="0"/>
  </p:normalViewPr>
  <p:slideViewPr>
    <p:cSldViewPr snapToGrid="0">
      <p:cViewPr varScale="1">
        <p:scale>
          <a:sx n="102" d="100"/>
          <a:sy n="102" d="100"/>
        </p:scale>
        <p:origin x="9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3" Type="http://schemas.openxmlformats.org/officeDocument/2006/relationships/oleObject" Target="file:///\\idser-nas01\IDSER\Users\ocq775\2015\Migration_2015\Work\15_allmig1_final.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idser-nas01\IDSER\Users\ocq775\BLOCK_FACTORS\2015\census_estimate\NST_EST2014_ALLDATA.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idser-nas01\IDSER\Users\ocq775\BLOCK_FACTORS\2015\census_estimate\NST_EST2014_ALLDAT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idser-nas01\IDSER\Users\ocq775\2015\DOMESTIC\ACS\work_5yr_b07_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7">
                  <c:v>2011</c:v>
                </c:pt>
                <c:pt idx="8">
                  <c:v>2012</c:v>
                </c:pt>
                <c:pt idx="9">
                  <c:v>2013</c:v>
                </c:pt>
                <c:pt idx="10">
                  <c:v>2014</c:v>
                </c:pt>
                <c:pt idx="11">
                  <c:v>2015</c:v>
                </c:pt>
              </c:numCache>
            </c:numRef>
          </c:cat>
          <c:val>
            <c:numRef>
              <c:f>Sheet1!$C$2:$C$13</c:f>
              <c:numCache>
                <c:formatCode>0.00</c:formatCode>
                <c:ptCount val="12"/>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numCache>
            </c:numRef>
          </c:val>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7">
                  <c:v>2011</c:v>
                </c:pt>
                <c:pt idx="8">
                  <c:v>2012</c:v>
                </c:pt>
                <c:pt idx="9">
                  <c:v>2013</c:v>
                </c:pt>
                <c:pt idx="10">
                  <c:v>2014</c:v>
                </c:pt>
                <c:pt idx="11">
                  <c:v>2015</c:v>
                </c:pt>
              </c:numCache>
            </c:numRef>
          </c:cat>
          <c:val>
            <c:numRef>
              <c:f>Sheet1!$B$2:$B$13</c:f>
              <c:numCache>
                <c:formatCode>0.00</c:formatCode>
                <c:ptCount val="12"/>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numCache>
            </c:numRef>
          </c:val>
        </c:ser>
        <c:dLbls>
          <c:showLegendKey val="0"/>
          <c:showVal val="0"/>
          <c:showCatName val="0"/>
          <c:showSerName val="0"/>
          <c:showPercent val="0"/>
          <c:showBubbleSize val="0"/>
        </c:dLbls>
        <c:gapWidth val="219"/>
        <c:overlap val="-27"/>
        <c:axId val="238942632"/>
        <c:axId val="23894302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Sheet1!$A$2:$A$13</c15:sqref>
                        </c15:formulaRef>
                      </c:ext>
                    </c:extLst>
                    <c:numCache>
                      <c:formatCode>General</c:formatCode>
                      <c:ptCount val="12"/>
                      <c:pt idx="0">
                        <c:v>1950</c:v>
                      </c:pt>
                      <c:pt idx="1">
                        <c:v>1960</c:v>
                      </c:pt>
                      <c:pt idx="2">
                        <c:v>1970</c:v>
                      </c:pt>
                      <c:pt idx="3">
                        <c:v>1980</c:v>
                      </c:pt>
                      <c:pt idx="4">
                        <c:v>1990</c:v>
                      </c:pt>
                      <c:pt idx="5">
                        <c:v>2000</c:v>
                      </c:pt>
                      <c:pt idx="6">
                        <c:v>2010</c:v>
                      </c:pt>
                      <c:pt idx="7">
                        <c:v>2011</c:v>
                      </c:pt>
                      <c:pt idx="8">
                        <c:v>2012</c:v>
                      </c:pt>
                      <c:pt idx="9">
                        <c:v>2013</c:v>
                      </c:pt>
                      <c:pt idx="10">
                        <c:v>2014</c:v>
                      </c:pt>
                      <c:pt idx="11">
                        <c:v>2015</c:v>
                      </c:pt>
                    </c:numCache>
                  </c:numRef>
                </c:cat>
                <c:val>
                  <c:numRef>
                    <c:extLst>
                      <c:ext uri="{02D57815-91ED-43cb-92C2-25804820EDAC}">
                        <c15:formulaRef>
                          <c15:sqref>Sheet1!$D$2:$D$13</c15:sqref>
                        </c15:formulaRef>
                      </c:ext>
                    </c:extLst>
                    <c:numCache>
                      <c:formatCode>General</c:formatCode>
                      <c:ptCount val="12"/>
                      <c:pt idx="0">
                        <c:v>0</c:v>
                      </c:pt>
                      <c:pt idx="1">
                        <c:v>2.4</c:v>
                      </c:pt>
                      <c:pt idx="2">
                        <c:v>1.7</c:v>
                      </c:pt>
                      <c:pt idx="3">
                        <c:v>2.7</c:v>
                      </c:pt>
                      <c:pt idx="4">
                        <c:v>2</c:v>
                      </c:pt>
                      <c:pt idx="5">
                        <c:v>2.2999999999999998</c:v>
                      </c:pt>
                      <c:pt idx="6">
                        <c:v>2.1</c:v>
                      </c:pt>
                      <c:pt idx="8">
                        <c:v>1.8</c:v>
                      </c:pt>
                      <c:pt idx="9">
                        <c:v>1.4</c:v>
                      </c:pt>
                      <c:pt idx="10">
                        <c:v>1.7</c:v>
                      </c:pt>
                    </c:numCache>
                  </c:numRef>
                </c:val>
              </c15:ser>
            </c15:filteredBarSeries>
          </c:ext>
        </c:extLst>
      </c:barChart>
      <c:catAx>
        <c:axId val="23894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943024"/>
        <c:crosses val="autoZero"/>
        <c:auto val="1"/>
        <c:lblAlgn val="ctr"/>
        <c:lblOffset val="100"/>
        <c:noMultiLvlLbl val="0"/>
      </c:catAx>
      <c:valAx>
        <c:axId val="238943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942632"/>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243920680"/>
        <c:axId val="243921072"/>
      </c:barChart>
      <c:catAx>
        <c:axId val="243920680"/>
        <c:scaling>
          <c:orientation val="minMax"/>
        </c:scaling>
        <c:delete val="0"/>
        <c:axPos val="b"/>
        <c:title>
          <c:tx>
            <c:rich>
              <a:bodyPr/>
              <a:lstStyle/>
              <a:p>
                <a:pPr>
                  <a:defRPr/>
                </a:pPr>
                <a:r>
                  <a:rPr lang="en-US" dirty="0"/>
                  <a:t>Age</a:t>
                </a:r>
              </a:p>
            </c:rich>
          </c:tx>
          <c:overlay val="0"/>
        </c:title>
        <c:numFmt formatCode="General" sourceLinked="0"/>
        <c:majorTickMark val="out"/>
        <c:minorTickMark val="none"/>
        <c:tickLblPos val="nextTo"/>
        <c:crossAx val="243921072"/>
        <c:crosses val="autoZero"/>
        <c:auto val="1"/>
        <c:lblAlgn val="ctr"/>
        <c:lblOffset val="100"/>
        <c:noMultiLvlLbl val="0"/>
      </c:catAx>
      <c:valAx>
        <c:axId val="243921072"/>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243920680"/>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243921856"/>
        <c:axId val="243922248"/>
      </c:barChart>
      <c:catAx>
        <c:axId val="243921856"/>
        <c:scaling>
          <c:orientation val="minMax"/>
        </c:scaling>
        <c:delete val="0"/>
        <c:axPos val="l"/>
        <c:numFmt formatCode="General" sourceLinked="0"/>
        <c:majorTickMark val="out"/>
        <c:minorTickMark val="none"/>
        <c:tickLblPos val="low"/>
        <c:txPr>
          <a:bodyPr/>
          <a:lstStyle/>
          <a:p>
            <a:pPr>
              <a:defRPr sz="1050" baseline="0"/>
            </a:pPr>
            <a:endParaRPr lang="en-US"/>
          </a:p>
        </c:txPr>
        <c:crossAx val="243922248"/>
        <c:crosses val="autoZero"/>
        <c:auto val="1"/>
        <c:lblAlgn val="ctr"/>
        <c:lblOffset val="100"/>
        <c:tickLblSkip val="5"/>
        <c:noMultiLvlLbl val="0"/>
      </c:catAx>
      <c:valAx>
        <c:axId val="24392224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3921856"/>
        <c:crosses val="autoZero"/>
        <c:crossBetween val="between"/>
      </c:valAx>
    </c:plotArea>
    <c:legend>
      <c:legendPos val="t"/>
      <c:layout>
        <c:manualLayout>
          <c:xMode val="edge"/>
          <c:yMode val="edge"/>
          <c:x val="0.30362122703412076"/>
          <c:y val="4.1095890410958902E-2"/>
          <c:w val="0.39275742875890512"/>
          <c:h val="3.8527666918347532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1"/>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2"/>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7"/>
          <c:order val="3"/>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4"/>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5"/>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43923032"/>
        <c:axId val="243923424"/>
      </c:barChart>
      <c:catAx>
        <c:axId val="243923032"/>
        <c:scaling>
          <c:orientation val="minMax"/>
        </c:scaling>
        <c:delete val="0"/>
        <c:axPos val="l"/>
        <c:numFmt formatCode="General" sourceLinked="0"/>
        <c:majorTickMark val="out"/>
        <c:minorTickMark val="none"/>
        <c:tickLblPos val="low"/>
        <c:txPr>
          <a:bodyPr/>
          <a:lstStyle/>
          <a:p>
            <a:pPr>
              <a:defRPr sz="1050" baseline="0"/>
            </a:pPr>
            <a:endParaRPr lang="en-US"/>
          </a:p>
        </c:txPr>
        <c:crossAx val="243923424"/>
        <c:crosses val="autoZero"/>
        <c:auto val="1"/>
        <c:lblAlgn val="ctr"/>
        <c:lblOffset val="100"/>
        <c:tickLblSkip val="5"/>
        <c:noMultiLvlLbl val="0"/>
      </c:catAx>
      <c:valAx>
        <c:axId val="24392342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3923032"/>
        <c:crosses val="autoZero"/>
        <c:crossBetween val="between"/>
      </c:valAx>
    </c:plotArea>
    <c:legend>
      <c:legendPos val="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4"/>
          <c:order val="1"/>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243924208"/>
        <c:axId val="241865840"/>
      </c:barChart>
      <c:catAx>
        <c:axId val="243924208"/>
        <c:scaling>
          <c:orientation val="minMax"/>
        </c:scaling>
        <c:delete val="0"/>
        <c:axPos val="l"/>
        <c:numFmt formatCode="General" sourceLinked="0"/>
        <c:majorTickMark val="out"/>
        <c:minorTickMark val="none"/>
        <c:tickLblPos val="low"/>
        <c:txPr>
          <a:bodyPr/>
          <a:lstStyle/>
          <a:p>
            <a:pPr>
              <a:defRPr sz="1050" baseline="0"/>
            </a:pPr>
            <a:endParaRPr lang="en-US"/>
          </a:p>
        </c:txPr>
        <c:crossAx val="241865840"/>
        <c:crosses val="autoZero"/>
        <c:auto val="1"/>
        <c:lblAlgn val="ctr"/>
        <c:lblOffset val="100"/>
        <c:tickLblSkip val="5"/>
        <c:noMultiLvlLbl val="0"/>
      </c:catAx>
      <c:valAx>
        <c:axId val="24186584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3924208"/>
        <c:crosses val="autoZero"/>
        <c:crossBetween val="between"/>
      </c:valAx>
    </c:plotArea>
    <c:legend>
      <c:legendPos val="t"/>
      <c:layout>
        <c:manualLayout>
          <c:xMode val="edge"/>
          <c:yMode val="edge"/>
          <c:x val="0.36734568335208106"/>
          <c:y val="5.4794520547945202E-2"/>
          <c:w val="0.25935625234345705"/>
          <c:h val="4.1285190378599936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2"/>
          <c:order val="1"/>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1"/>
          <c:order val="4"/>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7"/>
          <c:order val="6"/>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7"/>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8"/>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ser>
          <c:idx val="6"/>
          <c:order val="9"/>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241866232"/>
        <c:axId val="241866624"/>
      </c:barChart>
      <c:catAx>
        <c:axId val="241866232"/>
        <c:scaling>
          <c:orientation val="minMax"/>
        </c:scaling>
        <c:delete val="0"/>
        <c:axPos val="l"/>
        <c:numFmt formatCode="General" sourceLinked="0"/>
        <c:majorTickMark val="out"/>
        <c:minorTickMark val="none"/>
        <c:tickLblPos val="low"/>
        <c:txPr>
          <a:bodyPr/>
          <a:lstStyle/>
          <a:p>
            <a:pPr>
              <a:defRPr sz="1050" baseline="0"/>
            </a:pPr>
            <a:endParaRPr lang="en-US"/>
          </a:p>
        </c:txPr>
        <c:crossAx val="241866624"/>
        <c:crosses val="autoZero"/>
        <c:auto val="1"/>
        <c:lblAlgn val="ctr"/>
        <c:lblOffset val="100"/>
        <c:tickLblSkip val="5"/>
        <c:noMultiLvlLbl val="0"/>
      </c:catAx>
      <c:valAx>
        <c:axId val="24186662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1866232"/>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241867408"/>
        <c:axId val="241867800"/>
      </c:lineChart>
      <c:catAx>
        <c:axId val="241867408"/>
        <c:scaling>
          <c:orientation val="minMax"/>
        </c:scaling>
        <c:delete val="0"/>
        <c:axPos val="b"/>
        <c:numFmt formatCode="General" sourceLinked="1"/>
        <c:majorTickMark val="out"/>
        <c:minorTickMark val="none"/>
        <c:tickLblPos val="nextTo"/>
        <c:txPr>
          <a:bodyPr rot="2700000"/>
          <a:lstStyle/>
          <a:p>
            <a:pPr>
              <a:defRPr/>
            </a:pPr>
            <a:endParaRPr lang="en-US"/>
          </a:p>
        </c:txPr>
        <c:crossAx val="241867800"/>
        <c:crosses val="autoZero"/>
        <c:auto val="1"/>
        <c:lblAlgn val="ctr"/>
        <c:lblOffset val="0"/>
        <c:noMultiLvlLbl val="0"/>
      </c:catAx>
      <c:valAx>
        <c:axId val="241867800"/>
        <c:scaling>
          <c:orientation val="minMax"/>
          <c:max val="55000000"/>
          <c:min val="20000000"/>
        </c:scaling>
        <c:delete val="0"/>
        <c:axPos val="l"/>
        <c:majorGridlines/>
        <c:numFmt formatCode="0" sourceLinked="0"/>
        <c:majorTickMark val="out"/>
        <c:minorTickMark val="none"/>
        <c:tickLblPos val="nextTo"/>
        <c:crossAx val="241867408"/>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3.7335082109544032E-2"/>
          <c:w val="0.73044619422572177"/>
          <c:h val="0.78134814913589323"/>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Sheet!$B$2:$B$42</c:f>
              <c:numCache>
                <c:formatCode>#,##0</c:formatCode>
                <c:ptCount val="6"/>
                <c:pt idx="0">
                  <c:v>25145561</c:v>
                </c:pt>
                <c:pt idx="1">
                  <c:v>25368140</c:v>
                </c:pt>
                <c:pt idx="2">
                  <c:v>25587758</c:v>
                </c:pt>
                <c:pt idx="3">
                  <c:v>25804803</c:v>
                </c:pt>
                <c:pt idx="4">
                  <c:v>26018996</c:v>
                </c:pt>
                <c:pt idx="5">
                  <c:v>26230098</c:v>
                </c:pt>
              </c:numCache>
              <c:extLst/>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Sheet!$C$2:$C$42</c:f>
              <c:numCache>
                <c:formatCode>#,##0</c:formatCode>
                <c:ptCount val="6"/>
                <c:pt idx="0">
                  <c:v>25145561</c:v>
                </c:pt>
                <c:pt idx="1">
                  <c:v>25499699</c:v>
                </c:pt>
                <c:pt idx="2">
                  <c:v>25857200</c:v>
                </c:pt>
                <c:pt idx="3">
                  <c:v>26217850</c:v>
                </c:pt>
                <c:pt idx="4">
                  <c:v>26581256</c:v>
                </c:pt>
                <c:pt idx="5">
                  <c:v>26947116</c:v>
                </c:pt>
              </c:numCache>
              <c:extLst/>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Sheet!$D$2:$D$42</c:f>
              <c:numCache>
                <c:formatCode>#,##0</c:formatCode>
                <c:ptCount val="6"/>
                <c:pt idx="0">
                  <c:v>25145561</c:v>
                </c:pt>
                <c:pt idx="1">
                  <c:v>25631695</c:v>
                </c:pt>
                <c:pt idx="2">
                  <c:v>26130047</c:v>
                </c:pt>
                <c:pt idx="3">
                  <c:v>26640165</c:v>
                </c:pt>
                <c:pt idx="4">
                  <c:v>27161942</c:v>
                </c:pt>
                <c:pt idx="5">
                  <c:v>27695284</c:v>
                </c:pt>
              </c:numCache>
              <c:extLst/>
            </c:numRef>
          </c:val>
          <c:smooth val="0"/>
        </c:ser>
        <c:ser>
          <c:idx val="0"/>
          <c:order val="3"/>
          <c:tx>
            <c:strRef>
              <c:f>Sheet!$E$1</c:f>
              <c:strCache>
                <c:ptCount val="1"/>
                <c:pt idx="0">
                  <c:v>Estimates</c:v>
                </c:pt>
              </c:strCache>
            </c:strRef>
          </c:tx>
          <c:spPr>
            <a:ln>
              <a:solidFill>
                <a:schemeClr val="accent2">
                  <a:lumMod val="75000"/>
                </a:schemeClr>
              </a:solidFill>
            </a:ln>
          </c:spPr>
          <c:marker>
            <c:symbol val="square"/>
            <c:size val="5"/>
            <c:spPr>
              <a:solidFill>
                <a:schemeClr val="accent2"/>
              </a:solidFill>
              <a:ln>
                <a:solidFill>
                  <a:schemeClr val="accent2"/>
                </a:solidFill>
              </a:ln>
            </c:spPr>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Sheet!$E$2:$E$7</c:f>
              <c:numCache>
                <c:formatCode>#,##0</c:formatCode>
                <c:ptCount val="6"/>
                <c:pt idx="0">
                  <c:v>25145561</c:v>
                </c:pt>
                <c:pt idx="1">
                  <c:v>25657477</c:v>
                </c:pt>
                <c:pt idx="2">
                  <c:v>26094422</c:v>
                </c:pt>
                <c:pt idx="3">
                  <c:v>26505637</c:v>
                </c:pt>
                <c:pt idx="4">
                  <c:v>26956958</c:v>
                </c:pt>
                <c:pt idx="5">
                  <c:v>27469114</c:v>
                </c:pt>
              </c:numCache>
              <c:extLst/>
            </c:numRef>
          </c:val>
          <c:smooth val="0"/>
        </c:ser>
        <c:dLbls>
          <c:showLegendKey val="0"/>
          <c:showVal val="0"/>
          <c:showCatName val="0"/>
          <c:showSerName val="0"/>
          <c:showPercent val="0"/>
          <c:showBubbleSize val="0"/>
        </c:dLbls>
        <c:smooth val="0"/>
        <c:axId val="241868584"/>
        <c:axId val="241868976"/>
      </c:lineChart>
      <c:catAx>
        <c:axId val="241868584"/>
        <c:scaling>
          <c:orientation val="minMax"/>
        </c:scaling>
        <c:delete val="0"/>
        <c:axPos val="b"/>
        <c:numFmt formatCode="General" sourceLinked="1"/>
        <c:majorTickMark val="out"/>
        <c:minorTickMark val="none"/>
        <c:tickLblPos val="nextTo"/>
        <c:txPr>
          <a:bodyPr rot="2700000"/>
          <a:lstStyle/>
          <a:p>
            <a:pPr>
              <a:defRPr/>
            </a:pPr>
            <a:endParaRPr lang="en-US"/>
          </a:p>
        </c:txPr>
        <c:crossAx val="241868976"/>
        <c:crosses val="autoZero"/>
        <c:auto val="1"/>
        <c:lblAlgn val="ctr"/>
        <c:lblOffset val="0"/>
        <c:noMultiLvlLbl val="0"/>
      </c:catAx>
      <c:valAx>
        <c:axId val="241868976"/>
        <c:scaling>
          <c:orientation val="minMax"/>
          <c:min val="24000000"/>
        </c:scaling>
        <c:delete val="0"/>
        <c:axPos val="l"/>
        <c:majorGridlines/>
        <c:numFmt formatCode="0" sourceLinked="0"/>
        <c:majorTickMark val="out"/>
        <c:minorTickMark val="none"/>
        <c:tickLblPos val="nextTo"/>
        <c:crossAx val="241868584"/>
        <c:crosses val="autoZero"/>
        <c:crossBetween val="midCat"/>
        <c:dispUnits>
          <c:builtInUnit val="millions"/>
          <c:dispUnitsLbl>
            <c:layout>
              <c:manualLayout>
                <c:xMode val="edge"/>
                <c:yMode val="edge"/>
                <c:x val="1.0248096148122224E-2"/>
                <c:y val="0.42053301333645032"/>
              </c:manualLayout>
            </c:layout>
          </c:dispUnitsLbl>
        </c:dispUnits>
      </c:valAx>
      <c:spPr>
        <a:noFill/>
        <a:ln w="25400">
          <a:noFill/>
        </a:ln>
      </c:spPr>
    </c:plotArea>
    <c:legend>
      <c:legendPos val="l"/>
      <c:layout>
        <c:manualLayout>
          <c:xMode val="edge"/>
          <c:yMode val="edge"/>
          <c:x val="0.11869519782249441"/>
          <c:y val="1.6026709499905669E-2"/>
          <c:w val="0.33430567706814424"/>
          <c:h val="0.321438584366218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509575191991"/>
          <c:y val="2.8916277044244505E-2"/>
          <c:w val="0.86341997180907937"/>
          <c:h val="0.85784108266019854"/>
        </c:manualLayout>
      </c:layout>
      <c:lineChart>
        <c:grouping val="standard"/>
        <c:varyColors val="0"/>
        <c:ser>
          <c:idx val="0"/>
          <c:order val="0"/>
          <c:tx>
            <c:strRef>
              <c:f>Sheet1!$B$1</c:f>
              <c:strCache>
                <c:ptCount val="1"/>
                <c:pt idx="0">
                  <c:v>Under 18</c:v>
                </c:pt>
              </c:strCache>
            </c:strRef>
          </c:tx>
          <c:spPr>
            <a:ln w="28575" cap="rnd">
              <a:solidFill>
                <a:schemeClr val="accent1"/>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Sheet1!$B$2:$B$102</c:f>
              <c:numCache>
                <c:formatCode>_(* #,##0_);_(* \(#,##0\);_(* "-"??_);_(@_)</c:formatCode>
                <c:ptCount val="101"/>
                <c:pt idx="0">
                  <c:v>2596129</c:v>
                </c:pt>
                <c:pt idx="1">
                  <c:v>2700381.7</c:v>
                </c:pt>
                <c:pt idx="2">
                  <c:v>2804634.4000000004</c:v>
                </c:pt>
                <c:pt idx="3">
                  <c:v>2908887.1000000006</c:v>
                </c:pt>
                <c:pt idx="4">
                  <c:v>3013139.8000000007</c:v>
                </c:pt>
                <c:pt idx="5">
                  <c:v>3117392.5000000009</c:v>
                </c:pt>
                <c:pt idx="6">
                  <c:v>3221645.2000000011</c:v>
                </c:pt>
                <c:pt idx="7">
                  <c:v>3325897.9000000013</c:v>
                </c:pt>
                <c:pt idx="8">
                  <c:v>3430150.6000000015</c:v>
                </c:pt>
                <c:pt idx="9">
                  <c:v>3534403.3000000017</c:v>
                </c:pt>
                <c:pt idx="10">
                  <c:v>3638656</c:v>
                </c:pt>
                <c:pt idx="11">
                  <c:v>3674774</c:v>
                </c:pt>
                <c:pt idx="12">
                  <c:v>3710892</c:v>
                </c:pt>
                <c:pt idx="13">
                  <c:v>3747010</c:v>
                </c:pt>
                <c:pt idx="14">
                  <c:v>3783128</c:v>
                </c:pt>
                <c:pt idx="15">
                  <c:v>3819246</c:v>
                </c:pt>
                <c:pt idx="16">
                  <c:v>3855364</c:v>
                </c:pt>
                <c:pt idx="17">
                  <c:v>3891482</c:v>
                </c:pt>
                <c:pt idx="18">
                  <c:v>3927600</c:v>
                </c:pt>
                <c:pt idx="19">
                  <c:v>3963718</c:v>
                </c:pt>
                <c:pt idx="20">
                  <c:v>3999836</c:v>
                </c:pt>
                <c:pt idx="21">
                  <c:v>4030463</c:v>
                </c:pt>
                <c:pt idx="22">
                  <c:v>4061090</c:v>
                </c:pt>
                <c:pt idx="23">
                  <c:v>4091717</c:v>
                </c:pt>
                <c:pt idx="24">
                  <c:v>4122344</c:v>
                </c:pt>
                <c:pt idx="25">
                  <c:v>4152971</c:v>
                </c:pt>
                <c:pt idx="26">
                  <c:v>4183598</c:v>
                </c:pt>
                <c:pt idx="27">
                  <c:v>4214225</c:v>
                </c:pt>
                <c:pt idx="28">
                  <c:v>4244852</c:v>
                </c:pt>
                <c:pt idx="29">
                  <c:v>4275479</c:v>
                </c:pt>
                <c:pt idx="30">
                  <c:v>4306106</c:v>
                </c:pt>
                <c:pt idx="31">
                  <c:v>4359079.3</c:v>
                </c:pt>
                <c:pt idx="32">
                  <c:v>4412052.5999999996</c:v>
                </c:pt>
                <c:pt idx="33">
                  <c:v>4465025.8999999994</c:v>
                </c:pt>
                <c:pt idx="34">
                  <c:v>4517999.1999999993</c:v>
                </c:pt>
                <c:pt idx="35">
                  <c:v>4570972.4999999991</c:v>
                </c:pt>
                <c:pt idx="36">
                  <c:v>4623945.7999999989</c:v>
                </c:pt>
                <c:pt idx="37">
                  <c:v>4676919.0999999987</c:v>
                </c:pt>
                <c:pt idx="38">
                  <c:v>4729892.3999999985</c:v>
                </c:pt>
                <c:pt idx="39">
                  <c:v>4782865.6999999983</c:v>
                </c:pt>
                <c:pt idx="40">
                  <c:v>4835839</c:v>
                </c:pt>
                <c:pt idx="41">
                  <c:v>4940931</c:v>
                </c:pt>
                <c:pt idx="42">
                  <c:v>5046023</c:v>
                </c:pt>
                <c:pt idx="43">
                  <c:v>5151115</c:v>
                </c:pt>
                <c:pt idx="44">
                  <c:v>5256207</c:v>
                </c:pt>
                <c:pt idx="45">
                  <c:v>5361299</c:v>
                </c:pt>
                <c:pt idx="46">
                  <c:v>5466391</c:v>
                </c:pt>
                <c:pt idx="47">
                  <c:v>5571483</c:v>
                </c:pt>
                <c:pt idx="48">
                  <c:v>5676575</c:v>
                </c:pt>
                <c:pt idx="49">
                  <c:v>5781667</c:v>
                </c:pt>
                <c:pt idx="50">
                  <c:v>5886759</c:v>
                </c:pt>
                <c:pt idx="51">
                  <c:v>5984665.5</c:v>
                </c:pt>
                <c:pt idx="52">
                  <c:v>6082572</c:v>
                </c:pt>
                <c:pt idx="53">
                  <c:v>6180478.5</c:v>
                </c:pt>
                <c:pt idx="54">
                  <c:v>6278385</c:v>
                </c:pt>
                <c:pt idx="55">
                  <c:v>6376291.5</c:v>
                </c:pt>
                <c:pt idx="56">
                  <c:v>6474198</c:v>
                </c:pt>
                <c:pt idx="57">
                  <c:v>6572104.5</c:v>
                </c:pt>
                <c:pt idx="58">
                  <c:v>6670011</c:v>
                </c:pt>
                <c:pt idx="59">
                  <c:v>6767917.5</c:v>
                </c:pt>
                <c:pt idx="60">
                  <c:v>6865824</c:v>
                </c:pt>
                <c:pt idx="61">
                  <c:v>6928271.5</c:v>
                </c:pt>
                <c:pt idx="62">
                  <c:v>6990719</c:v>
                </c:pt>
                <c:pt idx="63">
                  <c:v>7053166.5</c:v>
                </c:pt>
                <c:pt idx="64">
                  <c:v>7115614</c:v>
                </c:pt>
                <c:pt idx="65">
                  <c:v>7221992.166666667</c:v>
                </c:pt>
                <c:pt idx="66">
                  <c:v>7328370.333333334</c:v>
                </c:pt>
                <c:pt idx="67">
                  <c:v>7434748.5000000009</c:v>
                </c:pt>
                <c:pt idx="68">
                  <c:v>7541126.6666666679</c:v>
                </c:pt>
                <c:pt idx="69">
                  <c:v>7647504.8333333349</c:v>
                </c:pt>
                <c:pt idx="70">
                  <c:v>7753883</c:v>
                </c:pt>
                <c:pt idx="71">
                  <c:v>7872456.2000000002</c:v>
                </c:pt>
                <c:pt idx="72">
                  <c:v>7991029.4000000004</c:v>
                </c:pt>
                <c:pt idx="73">
                  <c:v>8109602.6000000006</c:v>
                </c:pt>
                <c:pt idx="74">
                  <c:v>8228175.8000000007</c:v>
                </c:pt>
                <c:pt idx="75">
                  <c:v>8346749.0000000009</c:v>
                </c:pt>
                <c:pt idx="76">
                  <c:v>8465322.2000000011</c:v>
                </c:pt>
                <c:pt idx="77">
                  <c:v>8583895.4000000004</c:v>
                </c:pt>
                <c:pt idx="78">
                  <c:v>8702468.5999999996</c:v>
                </c:pt>
                <c:pt idx="79">
                  <c:v>8821041.7999999989</c:v>
                </c:pt>
                <c:pt idx="80">
                  <c:v>8939615</c:v>
                </c:pt>
                <c:pt idx="81">
                  <c:v>9099483.5</c:v>
                </c:pt>
                <c:pt idx="82">
                  <c:v>9259352</c:v>
                </c:pt>
                <c:pt idx="83">
                  <c:v>9419220.5</c:v>
                </c:pt>
                <c:pt idx="84">
                  <c:v>9579089</c:v>
                </c:pt>
                <c:pt idx="85">
                  <c:v>9738957.5</c:v>
                </c:pt>
                <c:pt idx="86">
                  <c:v>9898826</c:v>
                </c:pt>
                <c:pt idx="87">
                  <c:v>10058694.5</c:v>
                </c:pt>
                <c:pt idx="88">
                  <c:v>10218563</c:v>
                </c:pt>
                <c:pt idx="89">
                  <c:v>10378431.5</c:v>
                </c:pt>
                <c:pt idx="90">
                  <c:v>10538300</c:v>
                </c:pt>
                <c:pt idx="91">
                  <c:v>10717265.699999999</c:v>
                </c:pt>
                <c:pt idx="92">
                  <c:v>10896231.399999999</c:v>
                </c:pt>
                <c:pt idx="93">
                  <c:v>11075197.099999998</c:v>
                </c:pt>
                <c:pt idx="94">
                  <c:v>11254162.799999997</c:v>
                </c:pt>
                <c:pt idx="95">
                  <c:v>11433128.499999996</c:v>
                </c:pt>
                <c:pt idx="96">
                  <c:v>11612094.199999996</c:v>
                </c:pt>
                <c:pt idx="97">
                  <c:v>11791059.899999995</c:v>
                </c:pt>
                <c:pt idx="98">
                  <c:v>11970025.599999994</c:v>
                </c:pt>
                <c:pt idx="99">
                  <c:v>12148991.299999993</c:v>
                </c:pt>
                <c:pt idx="100">
                  <c:v>12327957</c:v>
                </c:pt>
              </c:numCache>
            </c:numRef>
          </c:val>
          <c:smooth val="0"/>
        </c:ser>
        <c:ser>
          <c:idx val="1"/>
          <c:order val="1"/>
          <c:tx>
            <c:strRef>
              <c:f>Sheet1!$C$1</c:f>
              <c:strCache>
                <c:ptCount val="1"/>
                <c:pt idx="0">
                  <c:v>18 to 64</c:v>
                </c:pt>
              </c:strCache>
            </c:strRef>
          </c:tx>
          <c:spPr>
            <a:ln w="28575" cap="rnd">
              <a:solidFill>
                <a:schemeClr val="accent2"/>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Sheet1!$C$2:$C$102</c:f>
              <c:numCache>
                <c:formatCode>_(* #,##0_);_(* \(#,##0\);_(* "-"??_);_(@_)</c:formatCode>
                <c:ptCount val="101"/>
                <c:pt idx="0">
                  <c:v>4601645</c:v>
                </c:pt>
                <c:pt idx="1">
                  <c:v>4661043.5</c:v>
                </c:pt>
                <c:pt idx="2">
                  <c:v>4720442</c:v>
                </c:pt>
                <c:pt idx="3">
                  <c:v>4779840.5</c:v>
                </c:pt>
                <c:pt idx="4">
                  <c:v>4839239</c:v>
                </c:pt>
                <c:pt idx="5">
                  <c:v>4898637.5</c:v>
                </c:pt>
                <c:pt idx="6">
                  <c:v>4958036</c:v>
                </c:pt>
                <c:pt idx="7">
                  <c:v>5017434.5</c:v>
                </c:pt>
                <c:pt idx="8">
                  <c:v>5076833</c:v>
                </c:pt>
                <c:pt idx="9">
                  <c:v>5136231.5</c:v>
                </c:pt>
                <c:pt idx="10">
                  <c:v>5195630</c:v>
                </c:pt>
                <c:pt idx="11">
                  <c:v>5296550.5</c:v>
                </c:pt>
                <c:pt idx="12">
                  <c:v>5397471</c:v>
                </c:pt>
                <c:pt idx="13">
                  <c:v>5498391.5</c:v>
                </c:pt>
                <c:pt idx="14">
                  <c:v>5599312</c:v>
                </c:pt>
                <c:pt idx="15">
                  <c:v>5700232.5</c:v>
                </c:pt>
                <c:pt idx="16">
                  <c:v>5801153</c:v>
                </c:pt>
                <c:pt idx="17">
                  <c:v>5902073.5</c:v>
                </c:pt>
                <c:pt idx="18">
                  <c:v>6002994</c:v>
                </c:pt>
                <c:pt idx="19">
                  <c:v>6103914.5</c:v>
                </c:pt>
                <c:pt idx="20">
                  <c:v>6204835</c:v>
                </c:pt>
                <c:pt idx="21">
                  <c:v>6439543.9000000004</c:v>
                </c:pt>
                <c:pt idx="22">
                  <c:v>6674252.8000000007</c:v>
                </c:pt>
                <c:pt idx="23">
                  <c:v>6908961.7000000011</c:v>
                </c:pt>
                <c:pt idx="24">
                  <c:v>7143670.6000000015</c:v>
                </c:pt>
                <c:pt idx="25">
                  <c:v>7378379.5000000019</c:v>
                </c:pt>
                <c:pt idx="26">
                  <c:v>7613088.4000000022</c:v>
                </c:pt>
                <c:pt idx="27">
                  <c:v>7847797.3000000026</c:v>
                </c:pt>
                <c:pt idx="28">
                  <c:v>8082506.200000003</c:v>
                </c:pt>
                <c:pt idx="29">
                  <c:v>8317215.1000000034</c:v>
                </c:pt>
                <c:pt idx="30">
                  <c:v>8551924</c:v>
                </c:pt>
                <c:pt idx="31">
                  <c:v>8740141.0999999996</c:v>
                </c:pt>
                <c:pt idx="32">
                  <c:v>8928358.1999999993</c:v>
                </c:pt>
                <c:pt idx="33">
                  <c:v>9116575.2999999989</c:v>
                </c:pt>
                <c:pt idx="34">
                  <c:v>9304792.3999999985</c:v>
                </c:pt>
                <c:pt idx="35">
                  <c:v>9493009.4999999981</c:v>
                </c:pt>
                <c:pt idx="36">
                  <c:v>9681226.5999999978</c:v>
                </c:pt>
                <c:pt idx="37">
                  <c:v>9869443.6999999974</c:v>
                </c:pt>
                <c:pt idx="38">
                  <c:v>10057660.799999997</c:v>
                </c:pt>
                <c:pt idx="39">
                  <c:v>10245877.899999997</c:v>
                </c:pt>
                <c:pt idx="40">
                  <c:v>10434095</c:v>
                </c:pt>
                <c:pt idx="41">
                  <c:v>10679938.4</c:v>
                </c:pt>
                <c:pt idx="42">
                  <c:v>10925781.800000001</c:v>
                </c:pt>
                <c:pt idx="43">
                  <c:v>11171625.200000001</c:v>
                </c:pt>
                <c:pt idx="44">
                  <c:v>11417468.600000001</c:v>
                </c:pt>
                <c:pt idx="45">
                  <c:v>11663312.000000002</c:v>
                </c:pt>
                <c:pt idx="46">
                  <c:v>11909155.400000002</c:v>
                </c:pt>
                <c:pt idx="47">
                  <c:v>12154998.800000003</c:v>
                </c:pt>
                <c:pt idx="48">
                  <c:v>12400842.200000003</c:v>
                </c:pt>
                <c:pt idx="49">
                  <c:v>12646685.600000003</c:v>
                </c:pt>
                <c:pt idx="50">
                  <c:v>12892529</c:v>
                </c:pt>
                <c:pt idx="51">
                  <c:v>13171061.199999999</c:v>
                </c:pt>
                <c:pt idx="52">
                  <c:v>13449593.399999999</c:v>
                </c:pt>
                <c:pt idx="53">
                  <c:v>13728125.599999998</c:v>
                </c:pt>
                <c:pt idx="54">
                  <c:v>14006657.799999997</c:v>
                </c:pt>
                <c:pt idx="55">
                  <c:v>14285189.999999996</c:v>
                </c:pt>
                <c:pt idx="56">
                  <c:v>14563722.199999996</c:v>
                </c:pt>
                <c:pt idx="57">
                  <c:v>14842254.399999995</c:v>
                </c:pt>
                <c:pt idx="58">
                  <c:v>15120786.599999994</c:v>
                </c:pt>
                <c:pt idx="59">
                  <c:v>15399318.799999993</c:v>
                </c:pt>
                <c:pt idx="60">
                  <c:v>15677851</c:v>
                </c:pt>
                <c:pt idx="61">
                  <c:v>15943954</c:v>
                </c:pt>
                <c:pt idx="62">
                  <c:v>16210057</c:v>
                </c:pt>
                <c:pt idx="63">
                  <c:v>16476160</c:v>
                </c:pt>
                <c:pt idx="64">
                  <c:v>16742263</c:v>
                </c:pt>
                <c:pt idx="65">
                  <c:v>17080887.833333332</c:v>
                </c:pt>
                <c:pt idx="66">
                  <c:v>17419512.666666664</c:v>
                </c:pt>
                <c:pt idx="67">
                  <c:v>17758137.499999996</c:v>
                </c:pt>
                <c:pt idx="68">
                  <c:v>18096762.333333328</c:v>
                </c:pt>
                <c:pt idx="69">
                  <c:v>18435387.16666666</c:v>
                </c:pt>
                <c:pt idx="70">
                  <c:v>18774012</c:v>
                </c:pt>
                <c:pt idx="71">
                  <c:v>19125210.600000001</c:v>
                </c:pt>
                <c:pt idx="72">
                  <c:v>19476409.200000003</c:v>
                </c:pt>
                <c:pt idx="73">
                  <c:v>19827607.800000004</c:v>
                </c:pt>
                <c:pt idx="74">
                  <c:v>20178806.400000006</c:v>
                </c:pt>
                <c:pt idx="75">
                  <c:v>20530005.000000007</c:v>
                </c:pt>
                <c:pt idx="76">
                  <c:v>20881203.600000009</c:v>
                </c:pt>
                <c:pt idx="77">
                  <c:v>21232402.20000001</c:v>
                </c:pt>
                <c:pt idx="78">
                  <c:v>21583600.800000012</c:v>
                </c:pt>
                <c:pt idx="79">
                  <c:v>21934799.400000013</c:v>
                </c:pt>
                <c:pt idx="80">
                  <c:v>22285998</c:v>
                </c:pt>
                <c:pt idx="81">
                  <c:v>22740819.300000001</c:v>
                </c:pt>
                <c:pt idx="82">
                  <c:v>23195640.600000001</c:v>
                </c:pt>
                <c:pt idx="83">
                  <c:v>23650461.900000002</c:v>
                </c:pt>
                <c:pt idx="84">
                  <c:v>24105283.200000003</c:v>
                </c:pt>
                <c:pt idx="85">
                  <c:v>24560104.500000004</c:v>
                </c:pt>
                <c:pt idx="86">
                  <c:v>25014925.800000004</c:v>
                </c:pt>
                <c:pt idx="87">
                  <c:v>25469747.100000005</c:v>
                </c:pt>
                <c:pt idx="88">
                  <c:v>25924568.400000006</c:v>
                </c:pt>
                <c:pt idx="89">
                  <c:v>26379389.700000007</c:v>
                </c:pt>
                <c:pt idx="90">
                  <c:v>26834211</c:v>
                </c:pt>
                <c:pt idx="91">
                  <c:v>27410637.399999999</c:v>
                </c:pt>
                <c:pt idx="92">
                  <c:v>27987063.799999997</c:v>
                </c:pt>
                <c:pt idx="93">
                  <c:v>28563490.199999996</c:v>
                </c:pt>
                <c:pt idx="94">
                  <c:v>29139916.599999994</c:v>
                </c:pt>
                <c:pt idx="95">
                  <c:v>29716342.999999993</c:v>
                </c:pt>
                <c:pt idx="96">
                  <c:v>30292769.399999991</c:v>
                </c:pt>
                <c:pt idx="97">
                  <c:v>30869195.79999999</c:v>
                </c:pt>
                <c:pt idx="98">
                  <c:v>31445622.199999988</c:v>
                </c:pt>
                <c:pt idx="99">
                  <c:v>32022048.599999987</c:v>
                </c:pt>
                <c:pt idx="100">
                  <c:v>32598475</c:v>
                </c:pt>
              </c:numCache>
            </c:numRef>
          </c:val>
          <c:smooth val="0"/>
        </c:ser>
        <c:ser>
          <c:idx val="3"/>
          <c:order val="2"/>
          <c:tx>
            <c:strRef>
              <c:f>Sheet1!$E$1</c:f>
              <c:strCache>
                <c:ptCount val="1"/>
                <c:pt idx="0">
                  <c:v>65+</c:v>
                </c:pt>
              </c:strCache>
            </c:strRef>
          </c:tx>
          <c:spPr>
            <a:ln w="28575" cap="rnd">
              <a:solidFill>
                <a:schemeClr val="accent4"/>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Sheet1!$E$2:$E$102</c:f>
              <c:numCache>
                <c:formatCode>_(* #,##0_);_(* \(#,##0\);_(* "-"??_);_(@_)</c:formatCode>
                <c:ptCount val="101"/>
                <c:pt idx="0">
                  <c:v>513420</c:v>
                </c:pt>
                <c:pt idx="1">
                  <c:v>536617.1</c:v>
                </c:pt>
                <c:pt idx="2">
                  <c:v>559814.19999999995</c:v>
                </c:pt>
                <c:pt idx="3">
                  <c:v>583011.29999999993</c:v>
                </c:pt>
                <c:pt idx="4">
                  <c:v>606208.39999999991</c:v>
                </c:pt>
                <c:pt idx="5">
                  <c:v>629405.49999999988</c:v>
                </c:pt>
                <c:pt idx="6">
                  <c:v>652602.59999999986</c:v>
                </c:pt>
                <c:pt idx="7">
                  <c:v>675799.69999999984</c:v>
                </c:pt>
                <c:pt idx="8">
                  <c:v>698996.79999999981</c:v>
                </c:pt>
                <c:pt idx="9">
                  <c:v>722193.89999999979</c:v>
                </c:pt>
                <c:pt idx="10">
                  <c:v>745391</c:v>
                </c:pt>
                <c:pt idx="11">
                  <c:v>770057.8</c:v>
                </c:pt>
                <c:pt idx="12">
                  <c:v>794724.60000000009</c:v>
                </c:pt>
                <c:pt idx="13">
                  <c:v>819391.40000000014</c:v>
                </c:pt>
                <c:pt idx="14">
                  <c:v>844058.20000000019</c:v>
                </c:pt>
                <c:pt idx="15">
                  <c:v>868725.00000000023</c:v>
                </c:pt>
                <c:pt idx="16">
                  <c:v>893391.80000000028</c:v>
                </c:pt>
                <c:pt idx="17">
                  <c:v>918058.60000000033</c:v>
                </c:pt>
                <c:pt idx="18">
                  <c:v>942725.40000000037</c:v>
                </c:pt>
                <c:pt idx="19">
                  <c:v>967392.20000000042</c:v>
                </c:pt>
                <c:pt idx="20">
                  <c:v>992059</c:v>
                </c:pt>
                <c:pt idx="21">
                  <c:v>1029969.2</c:v>
                </c:pt>
                <c:pt idx="22">
                  <c:v>1067879.3999999999</c:v>
                </c:pt>
                <c:pt idx="23">
                  <c:v>1105789.5999999999</c:v>
                </c:pt>
                <c:pt idx="24">
                  <c:v>1143699.7999999998</c:v>
                </c:pt>
                <c:pt idx="25">
                  <c:v>1181609.9999999998</c:v>
                </c:pt>
                <c:pt idx="26">
                  <c:v>1219520.1999999997</c:v>
                </c:pt>
                <c:pt idx="27">
                  <c:v>1257430.3999999997</c:v>
                </c:pt>
                <c:pt idx="28">
                  <c:v>1295340.5999999996</c:v>
                </c:pt>
                <c:pt idx="29">
                  <c:v>1333250.7999999996</c:v>
                </c:pt>
                <c:pt idx="30">
                  <c:v>1371161</c:v>
                </c:pt>
                <c:pt idx="31">
                  <c:v>1405702.5</c:v>
                </c:pt>
                <c:pt idx="32">
                  <c:v>1440244</c:v>
                </c:pt>
                <c:pt idx="33">
                  <c:v>1474785.5</c:v>
                </c:pt>
                <c:pt idx="34">
                  <c:v>1509327</c:v>
                </c:pt>
                <c:pt idx="35">
                  <c:v>1543868.5</c:v>
                </c:pt>
                <c:pt idx="36">
                  <c:v>1578410</c:v>
                </c:pt>
                <c:pt idx="37">
                  <c:v>1612951.5</c:v>
                </c:pt>
                <c:pt idx="38">
                  <c:v>1647493</c:v>
                </c:pt>
                <c:pt idx="39">
                  <c:v>1682034.5</c:v>
                </c:pt>
                <c:pt idx="40">
                  <c:v>1716576</c:v>
                </c:pt>
                <c:pt idx="41">
                  <c:v>1752171.6</c:v>
                </c:pt>
                <c:pt idx="42">
                  <c:v>1787767.2000000002</c:v>
                </c:pt>
                <c:pt idx="43">
                  <c:v>1823362.8000000003</c:v>
                </c:pt>
                <c:pt idx="44">
                  <c:v>1858958.4000000004</c:v>
                </c:pt>
                <c:pt idx="45">
                  <c:v>1894554.0000000005</c:v>
                </c:pt>
                <c:pt idx="46">
                  <c:v>1930149.6000000006</c:v>
                </c:pt>
                <c:pt idx="47">
                  <c:v>1965745.2000000007</c:v>
                </c:pt>
                <c:pt idx="48">
                  <c:v>2001340.8000000007</c:v>
                </c:pt>
                <c:pt idx="49">
                  <c:v>2036936.4000000008</c:v>
                </c:pt>
                <c:pt idx="50">
                  <c:v>2072532</c:v>
                </c:pt>
                <c:pt idx="51">
                  <c:v>2115499.6</c:v>
                </c:pt>
                <c:pt idx="52">
                  <c:v>2158467.2000000002</c:v>
                </c:pt>
                <c:pt idx="53">
                  <c:v>2201434.8000000003</c:v>
                </c:pt>
                <c:pt idx="54">
                  <c:v>2244402.4000000004</c:v>
                </c:pt>
                <c:pt idx="55">
                  <c:v>2287370.0000000005</c:v>
                </c:pt>
                <c:pt idx="56">
                  <c:v>2330337.6000000006</c:v>
                </c:pt>
                <c:pt idx="57">
                  <c:v>2373305.2000000007</c:v>
                </c:pt>
                <c:pt idx="58">
                  <c:v>2416272.8000000007</c:v>
                </c:pt>
                <c:pt idx="59">
                  <c:v>2459240.4000000008</c:v>
                </c:pt>
                <c:pt idx="60">
                  <c:v>2502208</c:v>
                </c:pt>
                <c:pt idx="61">
                  <c:v>2651426.25</c:v>
                </c:pt>
                <c:pt idx="62">
                  <c:v>2800644.5</c:v>
                </c:pt>
                <c:pt idx="63">
                  <c:v>2949862.75</c:v>
                </c:pt>
                <c:pt idx="64">
                  <c:v>3099081</c:v>
                </c:pt>
                <c:pt idx="65">
                  <c:v>3251581.3333333335</c:v>
                </c:pt>
                <c:pt idx="66">
                  <c:v>3404081.666666667</c:v>
                </c:pt>
                <c:pt idx="67">
                  <c:v>3556582.0000000005</c:v>
                </c:pt>
                <c:pt idx="68">
                  <c:v>3709082.333333334</c:v>
                </c:pt>
                <c:pt idx="69">
                  <c:v>3861582.6666666674</c:v>
                </c:pt>
                <c:pt idx="70">
                  <c:v>4014083</c:v>
                </c:pt>
                <c:pt idx="71">
                  <c:v>4205621.8</c:v>
                </c:pt>
                <c:pt idx="72">
                  <c:v>4397160.5999999996</c:v>
                </c:pt>
                <c:pt idx="73">
                  <c:v>4588699.3999999994</c:v>
                </c:pt>
                <c:pt idx="74">
                  <c:v>4780238.1999999993</c:v>
                </c:pt>
                <c:pt idx="75">
                  <c:v>4971776.9999999991</c:v>
                </c:pt>
                <c:pt idx="76">
                  <c:v>5163315.7999999989</c:v>
                </c:pt>
                <c:pt idx="77">
                  <c:v>5354854.5999999987</c:v>
                </c:pt>
                <c:pt idx="78">
                  <c:v>5546393.3999999985</c:v>
                </c:pt>
                <c:pt idx="79">
                  <c:v>5737932.1999999983</c:v>
                </c:pt>
                <c:pt idx="80">
                  <c:v>5929471</c:v>
                </c:pt>
                <c:pt idx="81">
                  <c:v>6094862.4000000004</c:v>
                </c:pt>
                <c:pt idx="82">
                  <c:v>6260253.8000000007</c:v>
                </c:pt>
                <c:pt idx="83">
                  <c:v>6425645.2000000011</c:v>
                </c:pt>
                <c:pt idx="84">
                  <c:v>6591036.6000000015</c:v>
                </c:pt>
                <c:pt idx="85">
                  <c:v>6756428.0000000019</c:v>
                </c:pt>
                <c:pt idx="86">
                  <c:v>6921819.4000000022</c:v>
                </c:pt>
                <c:pt idx="87">
                  <c:v>7087210.8000000026</c:v>
                </c:pt>
                <c:pt idx="88">
                  <c:v>7252602.200000003</c:v>
                </c:pt>
                <c:pt idx="89">
                  <c:v>7417993.6000000034</c:v>
                </c:pt>
                <c:pt idx="90">
                  <c:v>7583385</c:v>
                </c:pt>
                <c:pt idx="91">
                  <c:v>7769333</c:v>
                </c:pt>
                <c:pt idx="92">
                  <c:v>7955281</c:v>
                </c:pt>
                <c:pt idx="93">
                  <c:v>8141229</c:v>
                </c:pt>
                <c:pt idx="94">
                  <c:v>8327177</c:v>
                </c:pt>
                <c:pt idx="95">
                  <c:v>8513125</c:v>
                </c:pt>
                <c:pt idx="96">
                  <c:v>8699073</c:v>
                </c:pt>
                <c:pt idx="97">
                  <c:v>8885021</c:v>
                </c:pt>
                <c:pt idx="98">
                  <c:v>9070969</c:v>
                </c:pt>
                <c:pt idx="99">
                  <c:v>9256917</c:v>
                </c:pt>
                <c:pt idx="100">
                  <c:v>9442865</c:v>
                </c:pt>
              </c:numCache>
            </c:numRef>
          </c:val>
          <c:smooth val="0"/>
        </c:ser>
        <c:dLbls>
          <c:showLegendKey val="0"/>
          <c:showVal val="0"/>
          <c:showCatName val="0"/>
          <c:showSerName val="0"/>
          <c:showPercent val="0"/>
          <c:showBubbleSize val="0"/>
        </c:dLbls>
        <c:smooth val="0"/>
        <c:axId val="373764208"/>
        <c:axId val="373764600"/>
      </c:lineChart>
      <c:catAx>
        <c:axId val="37376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764600"/>
        <c:crosses val="autoZero"/>
        <c:auto val="1"/>
        <c:lblAlgn val="ctr"/>
        <c:lblOffset val="100"/>
        <c:noMultiLvlLbl val="0"/>
      </c:catAx>
      <c:valAx>
        <c:axId val="3737646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764208"/>
        <c:crosses val="autoZero"/>
        <c:crossBetween val="between"/>
      </c:valAx>
      <c:spPr>
        <a:noFill/>
        <a:ln>
          <a:noFill/>
        </a:ln>
        <a:effectLst/>
      </c:spPr>
    </c:plotArea>
    <c:legend>
      <c:legendPos val="b"/>
      <c:layout>
        <c:manualLayout>
          <c:xMode val="edge"/>
          <c:yMode val="edge"/>
          <c:x val="0.8191615631379412"/>
          <c:y val="0.35611669825847009"/>
          <c:w val="0.16568921940313019"/>
          <c:h val="0.2370085659118292"/>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73765384"/>
        <c:axId val="373765776"/>
      </c:lineChart>
      <c:catAx>
        <c:axId val="373765384"/>
        <c:scaling>
          <c:orientation val="minMax"/>
        </c:scaling>
        <c:delete val="0"/>
        <c:axPos val="b"/>
        <c:numFmt formatCode="General" sourceLinked="1"/>
        <c:majorTickMark val="out"/>
        <c:minorTickMark val="out"/>
        <c:tickLblPos val="nextTo"/>
        <c:txPr>
          <a:bodyPr rot="-2220000"/>
          <a:lstStyle/>
          <a:p>
            <a:pPr>
              <a:defRPr sz="1600"/>
            </a:pPr>
            <a:endParaRPr lang="en-US"/>
          </a:p>
        </c:txPr>
        <c:crossAx val="373765776"/>
        <c:crosses val="autoZero"/>
        <c:auto val="1"/>
        <c:lblAlgn val="ctr"/>
        <c:lblOffset val="100"/>
        <c:tickLblSkip val="5"/>
        <c:noMultiLvlLbl val="0"/>
      </c:catAx>
      <c:valAx>
        <c:axId val="373765776"/>
        <c:scaling>
          <c:orientation val="minMax"/>
        </c:scaling>
        <c:delete val="0"/>
        <c:axPos val="l"/>
        <c:majorGridlines/>
        <c:numFmt formatCode="#,##0" sourceLinked="1"/>
        <c:majorTickMark val="out"/>
        <c:minorTickMark val="none"/>
        <c:tickLblPos val="nextTo"/>
        <c:crossAx val="3737653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169948072"/>
        <c:axId val="169948464"/>
      </c:lineChart>
      <c:catAx>
        <c:axId val="169948072"/>
        <c:scaling>
          <c:orientation val="minMax"/>
        </c:scaling>
        <c:delete val="0"/>
        <c:axPos val="b"/>
        <c:numFmt formatCode="General" sourceLinked="1"/>
        <c:majorTickMark val="out"/>
        <c:minorTickMark val="none"/>
        <c:tickLblPos val="nextTo"/>
        <c:crossAx val="169948464"/>
        <c:crosses val="autoZero"/>
        <c:auto val="1"/>
        <c:lblAlgn val="ctr"/>
        <c:lblOffset val="100"/>
        <c:noMultiLvlLbl val="0"/>
      </c:catAx>
      <c:valAx>
        <c:axId val="169948464"/>
        <c:scaling>
          <c:orientation val="minMax"/>
          <c:min val="0.5"/>
        </c:scaling>
        <c:delete val="0"/>
        <c:axPos val="l"/>
        <c:majorGridlines/>
        <c:numFmt formatCode="0%" sourceLinked="0"/>
        <c:majorTickMark val="out"/>
        <c:minorTickMark val="none"/>
        <c:tickLblPos val="nextTo"/>
        <c:crossAx val="169948072"/>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168959968"/>
        <c:axId val="169300960"/>
      </c:barChart>
      <c:catAx>
        <c:axId val="168959968"/>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169300960"/>
        <c:crosses val="autoZero"/>
        <c:auto val="1"/>
        <c:lblAlgn val="ctr"/>
        <c:lblOffset val="100"/>
        <c:noMultiLvlLbl val="0"/>
      </c:catAx>
      <c:valAx>
        <c:axId val="169300960"/>
        <c:scaling>
          <c:orientation val="minMax"/>
        </c:scaling>
        <c:delete val="1"/>
        <c:axPos val="l"/>
        <c:numFmt formatCode="0.0%" sourceLinked="1"/>
        <c:majorTickMark val="out"/>
        <c:minorTickMark val="none"/>
        <c:tickLblPos val="nextTo"/>
        <c:crossAx val="168959968"/>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169949248"/>
        <c:axId val="169949640"/>
      </c:barChart>
      <c:catAx>
        <c:axId val="1699492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9949640"/>
        <c:crosses val="autoZero"/>
        <c:auto val="1"/>
        <c:lblAlgn val="ctr"/>
        <c:lblOffset val="100"/>
        <c:noMultiLvlLbl val="0"/>
      </c:catAx>
      <c:valAx>
        <c:axId val="16994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9949248"/>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169950424"/>
        <c:axId val="169950816"/>
      </c:barChart>
      <c:catAx>
        <c:axId val="1699504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9950816"/>
        <c:crosses val="autoZero"/>
        <c:auto val="1"/>
        <c:lblAlgn val="ctr"/>
        <c:lblOffset val="100"/>
        <c:noMultiLvlLbl val="0"/>
      </c:catAx>
      <c:valAx>
        <c:axId val="16995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9950424"/>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Sheet3!$C$14</c:f>
              <c:strCache>
                <c:ptCount val="1"/>
                <c:pt idx="0">
                  <c:v>Annual Average Net Domestic Migration 2005-2013</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Sheet3!$B$15:$B$24</c:f>
              <c:strCache>
                <c:ptCount val="10"/>
                <c:pt idx="0">
                  <c:v>Texas</c:v>
                </c:pt>
                <c:pt idx="1">
                  <c:v>Florida</c:v>
                </c:pt>
                <c:pt idx="2">
                  <c:v>North Carolina</c:v>
                </c:pt>
                <c:pt idx="3">
                  <c:v>Arizona</c:v>
                </c:pt>
                <c:pt idx="4">
                  <c:v>Georgia</c:v>
                </c:pt>
                <c:pt idx="5">
                  <c:v>South Carolina</c:v>
                </c:pt>
                <c:pt idx="6">
                  <c:v>Colorado</c:v>
                </c:pt>
                <c:pt idx="7">
                  <c:v>Washington</c:v>
                </c:pt>
                <c:pt idx="8">
                  <c:v>Oregon</c:v>
                </c:pt>
                <c:pt idx="9">
                  <c:v>Tennessee</c:v>
                </c:pt>
              </c:strCache>
            </c:strRef>
          </c:cat>
          <c:val>
            <c:numRef>
              <c:f>Sheet3!$C$15:$C$24</c:f>
              <c:numCache>
                <c:formatCode>_(* #,##0_);_(* \(#,##0\);_(* "-"??_);_(@_)</c:formatCode>
                <c:ptCount val="10"/>
                <c:pt idx="0">
                  <c:v>125777.66666666667</c:v>
                </c:pt>
                <c:pt idx="1">
                  <c:v>69801.333333333328</c:v>
                </c:pt>
                <c:pt idx="2">
                  <c:v>67500.888888888891</c:v>
                </c:pt>
                <c:pt idx="3">
                  <c:v>53863</c:v>
                </c:pt>
                <c:pt idx="4">
                  <c:v>48050.222222222219</c:v>
                </c:pt>
                <c:pt idx="5">
                  <c:v>38189.111111111109</c:v>
                </c:pt>
                <c:pt idx="6">
                  <c:v>33503.777777777781</c:v>
                </c:pt>
                <c:pt idx="7">
                  <c:v>27763.444444444445</c:v>
                </c:pt>
                <c:pt idx="8">
                  <c:v>25422.444444444445</c:v>
                </c:pt>
                <c:pt idx="9">
                  <c:v>24684.333333333332</c:v>
                </c:pt>
              </c:numCache>
            </c:numRef>
          </c:val>
        </c:ser>
        <c:dLbls>
          <c:showLegendKey val="0"/>
          <c:showVal val="0"/>
          <c:showCatName val="0"/>
          <c:showSerName val="0"/>
          <c:showPercent val="0"/>
          <c:showBubbleSize val="0"/>
        </c:dLbls>
        <c:gapWidth val="50"/>
        <c:axId val="167089320"/>
        <c:axId val="169295984"/>
      </c:barChart>
      <c:catAx>
        <c:axId val="167089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69295984"/>
        <c:crosses val="autoZero"/>
        <c:auto val="1"/>
        <c:lblAlgn val="ctr"/>
        <c:lblOffset val="100"/>
        <c:noMultiLvlLbl val="0"/>
      </c:catAx>
      <c:valAx>
        <c:axId val="169295984"/>
        <c:scaling>
          <c:orientation val="minMax"/>
        </c:scaling>
        <c:delete val="1"/>
        <c:axPos val="b"/>
        <c:numFmt formatCode="_(* #,##0_);_(* \(#,##0\);_(* &quot;-&quot;??_);_(@_)" sourceLinked="1"/>
        <c:majorTickMark val="none"/>
        <c:minorTickMark val="none"/>
        <c:tickLblPos val="nextTo"/>
        <c:crossAx val="16708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Sheet1!$K$1</c:f>
              <c:strCache>
                <c:ptCount val="1"/>
                <c:pt idx="0">
                  <c:v>Natural Increase</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Sheet1!$J$2:$J$6</c:f>
              <c:strCache>
                <c:ptCount val="5"/>
                <c:pt idx="0">
                  <c:v>Texas</c:v>
                </c:pt>
                <c:pt idx="1">
                  <c:v>California</c:v>
                </c:pt>
                <c:pt idx="2">
                  <c:v>Florida</c:v>
                </c:pt>
                <c:pt idx="3">
                  <c:v>Georgia</c:v>
                </c:pt>
                <c:pt idx="4">
                  <c:v>Arizona</c:v>
                </c:pt>
              </c:strCache>
            </c:strRef>
          </c:cat>
          <c:val>
            <c:numRef>
              <c:f>Sheet1!$K$2:$K$6</c:f>
              <c:numCache>
                <c:formatCode>_(* #,##0_);_(* \(#,##0\);_(* "-"??_);_(@_)</c:formatCode>
                <c:ptCount val="5"/>
                <c:pt idx="0">
                  <c:v>208391</c:v>
                </c:pt>
                <c:pt idx="1">
                  <c:v>250116</c:v>
                </c:pt>
                <c:pt idx="2">
                  <c:v>27465</c:v>
                </c:pt>
                <c:pt idx="3">
                  <c:v>53832</c:v>
                </c:pt>
                <c:pt idx="4">
                  <c:v>35120</c:v>
                </c:pt>
              </c:numCache>
            </c:numRef>
          </c:val>
        </c:ser>
        <c:ser>
          <c:idx val="1"/>
          <c:order val="1"/>
          <c:tx>
            <c:strRef>
              <c:f>Sheet1!$L$1</c:f>
              <c:strCache>
                <c:ptCount val="1"/>
                <c:pt idx="0">
                  <c:v>Net 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Sheet1!$J$2:$J$6</c:f>
              <c:strCache>
                <c:ptCount val="5"/>
                <c:pt idx="0">
                  <c:v>Texas</c:v>
                </c:pt>
                <c:pt idx="1">
                  <c:v>California</c:v>
                </c:pt>
                <c:pt idx="2">
                  <c:v>Florida</c:v>
                </c:pt>
                <c:pt idx="3">
                  <c:v>Georgia</c:v>
                </c:pt>
                <c:pt idx="4">
                  <c:v>Arizona</c:v>
                </c:pt>
              </c:strCache>
            </c:strRef>
          </c:cat>
          <c:val>
            <c:numRef>
              <c:f>Sheet1!$L$2:$L$6</c:f>
              <c:numCache>
                <c:formatCode>_(* #,##0_);_(* \(#,##0\);_(* "-"??_);_(@_)</c:formatCode>
                <c:ptCount val="5"/>
                <c:pt idx="0">
                  <c:v>239104</c:v>
                </c:pt>
                <c:pt idx="1">
                  <c:v>129228</c:v>
                </c:pt>
                <c:pt idx="2">
                  <c:v>250852</c:v>
                </c:pt>
                <c:pt idx="3">
                  <c:v>46924</c:v>
                </c:pt>
                <c:pt idx="4">
                  <c:v>56209</c:v>
                </c:pt>
              </c:numCache>
            </c:numRef>
          </c:val>
        </c:ser>
        <c:dLbls>
          <c:showLegendKey val="0"/>
          <c:showVal val="0"/>
          <c:showCatName val="0"/>
          <c:showSerName val="0"/>
          <c:showPercent val="0"/>
          <c:showBubbleSize val="0"/>
        </c:dLbls>
        <c:gapWidth val="50"/>
        <c:overlap val="100"/>
        <c:axId val="169071880"/>
        <c:axId val="169033000"/>
      </c:barChart>
      <c:catAx>
        <c:axId val="16907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033000"/>
        <c:crosses val="autoZero"/>
        <c:auto val="1"/>
        <c:lblAlgn val="ctr"/>
        <c:lblOffset val="100"/>
        <c:noMultiLvlLbl val="0"/>
      </c:catAx>
      <c:valAx>
        <c:axId val="169033000"/>
        <c:scaling>
          <c:orientation val="minMax"/>
          <c:max val="450000"/>
        </c:scaling>
        <c:delete val="1"/>
        <c:axPos val="l"/>
        <c:numFmt formatCode="_(* #,##0_);_(* \(#,##0\);_(* &quot;-&quot;??_);_(@_)" sourceLinked="1"/>
        <c:majorTickMark val="out"/>
        <c:minorTickMark val="none"/>
        <c:tickLblPos val="nextTo"/>
        <c:crossAx val="169071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Sheet1!$V$1</c:f>
              <c:strCache>
                <c:ptCount val="1"/>
                <c:pt idx="0">
                  <c:v>Domestic Migration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2"/>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684536BE-DC2C-4957-B099-6A32AAC3767D}" type="VALUE">
                      <a:rPr lang="en-US" sz="1000" b="0">
                        <a:solidFill>
                          <a:schemeClr val="bg1"/>
                        </a:solidFill>
                      </a:rPr>
                      <a:pPr>
                        <a:defRPr sz="10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Sheet1!$U$2:$U$6</c:f>
              <c:strCache>
                <c:ptCount val="5"/>
                <c:pt idx="0">
                  <c:v>Florida</c:v>
                </c:pt>
                <c:pt idx="1">
                  <c:v>Texas</c:v>
                </c:pt>
                <c:pt idx="2">
                  <c:v>California</c:v>
                </c:pt>
                <c:pt idx="3">
                  <c:v>Arizona</c:v>
                </c:pt>
                <c:pt idx="4">
                  <c:v>Georgia</c:v>
                </c:pt>
              </c:strCache>
            </c:strRef>
          </c:cat>
          <c:val>
            <c:numRef>
              <c:f>Sheet1!$V$2:$V$6</c:f>
              <c:numCache>
                <c:formatCode>#,##0</c:formatCode>
                <c:ptCount val="5"/>
                <c:pt idx="0">
                  <c:v>138546</c:v>
                </c:pt>
                <c:pt idx="1">
                  <c:v>154467</c:v>
                </c:pt>
                <c:pt idx="2">
                  <c:v>-32090</c:v>
                </c:pt>
                <c:pt idx="3">
                  <c:v>41975</c:v>
                </c:pt>
                <c:pt idx="4">
                  <c:v>22106</c:v>
                </c:pt>
              </c:numCache>
            </c:numRef>
          </c:val>
        </c:ser>
        <c:ser>
          <c:idx val="1"/>
          <c:order val="1"/>
          <c:tx>
            <c:strRef>
              <c:f>Sheet1!$W$1</c:f>
              <c:strCache>
                <c:ptCount val="1"/>
                <c:pt idx="0">
                  <c:v>International Migration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Sheet1!$U$2:$U$6</c:f>
              <c:strCache>
                <c:ptCount val="5"/>
                <c:pt idx="0">
                  <c:v>Florida</c:v>
                </c:pt>
                <c:pt idx="1">
                  <c:v>Texas</c:v>
                </c:pt>
                <c:pt idx="2">
                  <c:v>California</c:v>
                </c:pt>
                <c:pt idx="3">
                  <c:v>Arizona</c:v>
                </c:pt>
                <c:pt idx="4">
                  <c:v>Georgia</c:v>
                </c:pt>
              </c:strCache>
            </c:strRef>
          </c:cat>
          <c:val>
            <c:numRef>
              <c:f>Sheet1!$W$2:$W$6</c:f>
              <c:numCache>
                <c:formatCode>#,##0</c:formatCode>
                <c:ptCount val="5"/>
                <c:pt idx="0">
                  <c:v>112306</c:v>
                </c:pt>
                <c:pt idx="1">
                  <c:v>84637</c:v>
                </c:pt>
                <c:pt idx="2">
                  <c:v>161318</c:v>
                </c:pt>
                <c:pt idx="3">
                  <c:v>14234</c:v>
                </c:pt>
                <c:pt idx="4">
                  <c:v>24818</c:v>
                </c:pt>
              </c:numCache>
            </c:numRef>
          </c:val>
        </c:ser>
        <c:dLbls>
          <c:showLegendKey val="0"/>
          <c:showVal val="0"/>
          <c:showCatName val="0"/>
          <c:showSerName val="0"/>
          <c:showPercent val="0"/>
          <c:showBubbleSize val="0"/>
        </c:dLbls>
        <c:gapWidth val="50"/>
        <c:overlap val="100"/>
        <c:axId val="169266512"/>
        <c:axId val="169061328"/>
      </c:barChart>
      <c:catAx>
        <c:axId val="16926651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061328"/>
        <c:crosses val="autoZero"/>
        <c:auto val="1"/>
        <c:lblAlgn val="ctr"/>
        <c:lblOffset val="0"/>
        <c:noMultiLvlLbl val="0"/>
      </c:catAx>
      <c:valAx>
        <c:axId val="169061328"/>
        <c:scaling>
          <c:orientation val="minMax"/>
          <c:max val="260000"/>
          <c:min val="-40000"/>
        </c:scaling>
        <c:delete val="1"/>
        <c:axPos val="b"/>
        <c:majorGridlines>
          <c:spPr>
            <a:ln w="9525" cap="flat" cmpd="sng" algn="ctr">
              <a:solidFill>
                <a:schemeClr val="accent1">
                  <a:lumMod val="20000"/>
                  <a:lumOff val="80000"/>
                </a:schemeClr>
              </a:solidFill>
              <a:prstDash val="sysDot"/>
              <a:round/>
            </a:ln>
            <a:effectLst/>
          </c:spPr>
        </c:majorGridlines>
        <c:numFmt formatCode="#,##0" sourceLinked="1"/>
        <c:majorTickMark val="none"/>
        <c:minorTickMark val="none"/>
        <c:tickLblPos val="nextTo"/>
        <c:crossAx val="169266512"/>
        <c:crosses val="autoZero"/>
        <c:crossBetween val="between"/>
      </c:valAx>
      <c:spPr>
        <a:noFill/>
        <a:ln>
          <a:noFill/>
        </a:ln>
        <a:effectLst/>
      </c:spPr>
    </c:plotArea>
    <c:legend>
      <c:legendPos val="b"/>
      <c:layout>
        <c:manualLayout>
          <c:xMode val="edge"/>
          <c:yMode val="edge"/>
          <c:x val="0.24417094869075551"/>
          <c:y val="0.87689256495294743"/>
          <c:w val="0.51165810261848899"/>
          <c:h val="0.123107435047052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top_10!$T$1</c:f>
              <c:strCache>
                <c:ptCount val="1"/>
                <c:pt idx="0">
                  <c:v>Domestic In-Migration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top_10!$T$2:$T$11</c:f>
              <c:numCache>
                <c:formatCode>_(* #,##0_);_(* \(#,##0\);_(* "-"??_);_(@_)</c:formatCode>
                <c:ptCount val="10"/>
                <c:pt idx="0">
                  <c:v>74661</c:v>
                </c:pt>
                <c:pt idx="1">
                  <c:v>42472</c:v>
                </c:pt>
                <c:pt idx="2">
                  <c:v>40259</c:v>
                </c:pt>
                <c:pt idx="3">
                  <c:v>37521</c:v>
                </c:pt>
                <c:pt idx="4">
                  <c:v>30340</c:v>
                </c:pt>
                <c:pt idx="5">
                  <c:v>24540</c:v>
                </c:pt>
                <c:pt idx="6">
                  <c:v>21653</c:v>
                </c:pt>
                <c:pt idx="7">
                  <c:v>20687</c:v>
                </c:pt>
                <c:pt idx="8">
                  <c:v>17351</c:v>
                </c:pt>
                <c:pt idx="9">
                  <c:v>14693</c:v>
                </c:pt>
              </c:numCache>
            </c:numRef>
          </c:val>
        </c:ser>
        <c:ser>
          <c:idx val="1"/>
          <c:order val="1"/>
          <c:tx>
            <c:strRef>
              <c:f>top_10!$U$1</c:f>
              <c:strCache>
                <c:ptCount val="1"/>
                <c:pt idx="0">
                  <c:v>Domestic Out-Migration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top_10!$U$2:$U$11</c:f>
              <c:numCache>
                <c:formatCode>_(* #,##0_);_(* \(#,##0\);_(* "-"??_);_(@_)</c:formatCode>
                <c:ptCount val="10"/>
                <c:pt idx="0">
                  <c:v>52968</c:v>
                </c:pt>
                <c:pt idx="1">
                  <c:v>32995</c:v>
                </c:pt>
                <c:pt idx="2">
                  <c:v>37448</c:v>
                </c:pt>
                <c:pt idx="3">
                  <c:v>28556</c:v>
                </c:pt>
                <c:pt idx="4">
                  <c:v>21309</c:v>
                </c:pt>
                <c:pt idx="5">
                  <c:v>23990</c:v>
                </c:pt>
                <c:pt idx="6">
                  <c:v>17669</c:v>
                </c:pt>
                <c:pt idx="7">
                  <c:v>16100</c:v>
                </c:pt>
                <c:pt idx="8">
                  <c:v>12351</c:v>
                </c:pt>
                <c:pt idx="9">
                  <c:v>6042</c:v>
                </c:pt>
              </c:numCache>
            </c:numRef>
          </c:val>
        </c:ser>
        <c:ser>
          <c:idx val="2"/>
          <c:order val="2"/>
          <c:tx>
            <c:strRef>
              <c:f>top_10!$V$1</c:f>
              <c:strCache>
                <c:ptCount val="1"/>
                <c:pt idx="0">
                  <c:v>Net Domestic Migration</c:v>
                </c:pt>
              </c:strCache>
            </c:strRef>
          </c:tx>
          <c:spPr>
            <a:noFill/>
            <a:ln>
              <a:noFill/>
            </a:ln>
            <a:effectLst/>
          </c:spPr>
          <c:invertIfNegative val="0"/>
          <c:dLbls>
            <c:dLbl>
              <c:idx val="0"/>
              <c:layout>
                <c:manualLayout>
                  <c:x val="0.34448692225145433"/>
                  <c:y val="2.6262626262626262E-2"/>
                </c:manualLayout>
              </c:layout>
              <c:tx>
                <c:rich>
                  <a:bodyPr/>
                  <a:lstStyle/>
                  <a:p>
                    <a:fld id="{AB75BE3E-6441-4861-BAB4-DF215A824EFF}"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0.32252277989417977"/>
                  <c:y val="-6.4487438787421275E-2"/>
                </c:manualLayout>
              </c:layout>
              <c:tx>
                <c:rich>
                  <a:bodyPr/>
                  <a:lstStyle/>
                  <a:p>
                    <a:fld id="{726AD26E-3A16-4E6A-97CB-20D383A3F01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0.33859496111844478"/>
                  <c:y val="0.11701969711573794"/>
                </c:manualLayout>
              </c:layout>
              <c:tx>
                <c:rich>
                  <a:bodyPr/>
                  <a:lstStyle/>
                  <a:p>
                    <a:fld id="{77482530-CD55-48BF-A1E8-2339D7EBFC0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0.22281707311583429"/>
                  <c:y val="2.6262626262626262E-2"/>
                </c:manualLayout>
              </c:layout>
              <c:tx>
                <c:rich>
                  <a:bodyPr/>
                  <a:lstStyle/>
                  <a:p>
                    <a:fld id="{8F5DC5DE-C397-4EE4-A685-F0DFE3A08CB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0.13632886710376699"/>
                  <c:y val="2.6262626262626189E-2"/>
                </c:manualLayout>
              </c:layout>
              <c:tx>
                <c:rich>
                  <a:bodyPr/>
                  <a:lstStyle/>
                  <a:p>
                    <a:fld id="{C5F435ED-2FF4-4149-9016-A46B18CA4A2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5"/>
              <c:layout>
                <c:manualLayout>
                  <c:x val="0.26679412702027527"/>
                  <c:y val="2.4242424242424242E-2"/>
                </c:manualLayout>
              </c:layout>
              <c:tx>
                <c:rich>
                  <a:bodyPr/>
                  <a:lstStyle/>
                  <a:p>
                    <a:fld id="{AAA72848-A930-4A50-B6A3-E3B34059027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6"/>
              <c:layout>
                <c:manualLayout>
                  <c:x val="0.15098788507191402"/>
                  <c:y val="2.6262626262626262E-2"/>
                </c:manualLayout>
              </c:layout>
              <c:tx>
                <c:rich>
                  <a:bodyPr/>
                  <a:lstStyle/>
                  <a:p>
                    <a:fld id="{063C5D5A-427C-4607-9483-8938BD15EB5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7"/>
              <c:layout>
                <c:manualLayout>
                  <c:x val="0.12460165272924943"/>
                  <c:y val="2.6262626262626262E-2"/>
                </c:manualLayout>
              </c:layout>
              <c:tx>
                <c:rich>
                  <a:bodyPr/>
                  <a:lstStyle/>
                  <a:p>
                    <a:fld id="{3E895672-18F0-41C8-944C-529C69B1AED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8"/>
              <c:layout>
                <c:manualLayout>
                  <c:x val="8.2090500621623166E-2"/>
                  <c:y val="2.4242424242424242E-2"/>
                </c:manualLayout>
              </c:layout>
              <c:tx>
                <c:rich>
                  <a:bodyPr/>
                  <a:lstStyle/>
                  <a:p>
                    <a:fld id="{5D17FC87-00DB-46CD-B04A-48A43E79DB1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9"/>
              <c:layout>
                <c:manualLayout>
                  <c:x val="-3.0783937733108713E-2"/>
                  <c:y val="2.6262626262626262E-2"/>
                </c:manualLayout>
              </c:layout>
              <c:tx>
                <c:rich>
                  <a:bodyPr/>
                  <a:lstStyle/>
                  <a:p>
                    <a:fld id="{CFEA5B22-5FA7-4A76-9ABB-112AA4E4DBE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top_10!$V$2:$V$11</c:f>
              <c:numCache>
                <c:formatCode>_(* #,##0_);_(* \(#,##0\);_(* "-"??_);_(@_)</c:formatCode>
                <c:ptCount val="10"/>
                <c:pt idx="0">
                  <c:v>21693</c:v>
                </c:pt>
                <c:pt idx="1">
                  <c:v>9477</c:v>
                </c:pt>
                <c:pt idx="2">
                  <c:v>2811</c:v>
                </c:pt>
                <c:pt idx="3">
                  <c:v>8965</c:v>
                </c:pt>
                <c:pt idx="4">
                  <c:v>9031</c:v>
                </c:pt>
                <c:pt idx="5">
                  <c:v>550</c:v>
                </c:pt>
                <c:pt idx="6">
                  <c:v>3984</c:v>
                </c:pt>
                <c:pt idx="7">
                  <c:v>4587</c:v>
                </c:pt>
                <c:pt idx="8">
                  <c:v>5000</c:v>
                </c:pt>
                <c:pt idx="9">
                  <c:v>8651</c:v>
                </c:pt>
              </c:numCache>
            </c:numRef>
          </c:val>
          <c:extLst>
            <c:ext xmlns:c15="http://schemas.microsoft.com/office/drawing/2012/chart" uri="{02D57815-91ED-43cb-92C2-25804820EDAC}">
              <c15:datalabelsRange>
                <c15:f>top_10!$I$14:$I$23</c15:f>
                <c15:dlblRangeCache>
                  <c:ptCount val="10"/>
                  <c:pt idx="0">
                    <c:v>Net Migration=21,693</c:v>
                  </c:pt>
                  <c:pt idx="1">
                    <c:v>Net Migration=2,811</c:v>
                  </c:pt>
                  <c:pt idx="2">
                    <c:v>Net Migration=9,477</c:v>
                  </c:pt>
                  <c:pt idx="3">
                    <c:v>Net Migration=8,965</c:v>
                  </c:pt>
                  <c:pt idx="4">
                    <c:v>Net Migration=9,031</c:v>
                  </c:pt>
                  <c:pt idx="5">
                    <c:v>Net Migration=550</c:v>
                  </c:pt>
                  <c:pt idx="6">
                    <c:v>Net Migration=3,984</c:v>
                  </c:pt>
                  <c:pt idx="7">
                    <c:v>Net Migration=4,587</c:v>
                  </c:pt>
                  <c:pt idx="8">
                    <c:v>Net Migration=5,000</c:v>
                  </c:pt>
                  <c:pt idx="9">
                    <c:v>Net Migration=8,651</c:v>
                  </c:pt>
                </c15:dlblRangeCache>
              </c15:datalabelsRange>
            </c:ext>
          </c:extLst>
        </c:ser>
        <c:dLbls>
          <c:showLegendKey val="0"/>
          <c:showVal val="0"/>
          <c:showCatName val="0"/>
          <c:showSerName val="0"/>
          <c:showPercent val="0"/>
          <c:showBubbleSize val="0"/>
        </c:dLbls>
        <c:gapWidth val="25"/>
        <c:axId val="167601464"/>
        <c:axId val="169947288"/>
      </c:barChart>
      <c:catAx>
        <c:axId val="167601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169947288"/>
        <c:crosses val="autoZero"/>
        <c:auto val="1"/>
        <c:lblAlgn val="ctr"/>
        <c:lblOffset val="100"/>
        <c:noMultiLvlLbl val="0"/>
      </c:catAx>
      <c:valAx>
        <c:axId val="169947288"/>
        <c:scaling>
          <c:orientation val="minMax"/>
        </c:scaling>
        <c:delete val="1"/>
        <c:axPos val="b"/>
        <c:numFmt formatCode="_(* #,##0_);_(* \(#,##0\);_(* &quot;-&quot;??_);_(@_)" sourceLinked="1"/>
        <c:majorTickMark val="none"/>
        <c:minorTickMark val="none"/>
        <c:tickLblPos val="nextTo"/>
        <c:crossAx val="167601464"/>
        <c:crosses val="autoZero"/>
        <c:crossBetween val="between"/>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0.64442</cdr:x>
      <cdr:y>0.1852</cdr:y>
    </cdr:from>
    <cdr:to>
      <cdr:x>0.64442</cdr:x>
      <cdr:y>0.89232</cdr:y>
    </cdr:to>
    <cdr:cxnSp macro="">
      <cdr:nvCxnSpPr>
        <cdr:cNvPr id="3" name="Straight Connector 2"/>
        <cdr:cNvCxnSpPr/>
      </cdr:nvCxnSpPr>
      <cdr:spPr>
        <a:xfrm xmlns:a="http://schemas.openxmlformats.org/drawingml/2006/main" flipV="1">
          <a:off x="53032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0.68145</cdr:x>
      <cdr:y>0.1852</cdr:y>
    </cdr:from>
    <cdr:to>
      <cdr:x>0.68145</cdr:x>
      <cdr:y>0.89232</cdr:y>
    </cdr:to>
    <cdr:cxnSp macro="">
      <cdr:nvCxnSpPr>
        <cdr:cNvPr id="4" name="Straight Connector 3"/>
        <cdr:cNvCxnSpPr/>
      </cdr:nvCxnSpPr>
      <cdr:spPr>
        <a:xfrm xmlns:a="http://schemas.openxmlformats.org/drawingml/2006/main" flipV="1">
          <a:off x="56080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0.25553</cdr:x>
      <cdr:y>0.11785</cdr:y>
    </cdr:from>
    <cdr:to>
      <cdr:x>0.86664</cdr:x>
      <cdr:y>0.20203</cdr:y>
    </cdr:to>
    <cdr:sp macro="" textlink="">
      <cdr:nvSpPr>
        <cdr:cNvPr id="5" name="TextBox 4"/>
        <cdr:cNvSpPr txBox="1"/>
      </cdr:nvSpPr>
      <cdr:spPr>
        <a:xfrm xmlns:a="http://schemas.openxmlformats.org/drawingml/2006/main">
          <a:off x="2102893" y="533400"/>
          <a:ext cx="5029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                      Censuses                                   Estimates               Projections               </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7/25/2016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132185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84427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3350" y="528638"/>
            <a:ext cx="6354763"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17</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44979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64470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In 2013, median age among non-Hispanic white females was 43 years of age.</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125763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183679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1984786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600455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98979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29</a:t>
            </a:fld>
            <a:endParaRPr lang="en-US" dirty="0"/>
          </a:p>
        </p:txBody>
      </p:sp>
    </p:spTree>
    <p:extLst>
      <p:ext uri="{BB962C8B-B14F-4D97-AF65-F5344CB8AC3E}">
        <p14:creationId xmlns:p14="http://schemas.microsoft.com/office/powerpoint/2010/main" val="148710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5 short years, it is estimated Texas has added</a:t>
            </a:r>
            <a:r>
              <a:rPr lang="en-US" baseline="0" dirty="0" smtClean="0"/>
              <a:t> over </a:t>
            </a:r>
            <a:r>
              <a:rPr lang="en-US" dirty="0" smtClean="0"/>
              <a:t>2 million more,</a:t>
            </a:r>
            <a:r>
              <a:rPr lang="en-US" baseline="0" dirty="0" smtClean="0"/>
              <a:t> placing Texas population at 27.5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133014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30</a:t>
            </a:fld>
            <a:endParaRPr lang="en-US" dirty="0"/>
          </a:p>
        </p:txBody>
      </p:sp>
    </p:spTree>
    <p:extLst>
      <p:ext uri="{BB962C8B-B14F-4D97-AF65-F5344CB8AC3E}">
        <p14:creationId xmlns:p14="http://schemas.microsoft.com/office/powerpoint/2010/main" val="3209316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1771454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816887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33</a:t>
            </a:fld>
            <a:endParaRPr lang="en-US" dirty="0"/>
          </a:p>
        </p:txBody>
      </p:sp>
    </p:spTree>
    <p:extLst>
      <p:ext uri="{BB962C8B-B14F-4D97-AF65-F5344CB8AC3E}">
        <p14:creationId xmlns:p14="http://schemas.microsoft.com/office/powerpoint/2010/main" val="4097999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35</a:t>
            </a:fld>
            <a:endParaRPr lang="en-US" dirty="0"/>
          </a:p>
        </p:txBody>
      </p:sp>
    </p:spTree>
    <p:extLst>
      <p:ext uri="{BB962C8B-B14F-4D97-AF65-F5344CB8AC3E}">
        <p14:creationId xmlns:p14="http://schemas.microsoft.com/office/powerpoint/2010/main" val="4227131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97412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37</a:t>
            </a:fld>
            <a:endParaRPr lang="en-US" dirty="0"/>
          </a:p>
        </p:txBody>
      </p:sp>
    </p:spTree>
    <p:extLst>
      <p:ext uri="{BB962C8B-B14F-4D97-AF65-F5344CB8AC3E}">
        <p14:creationId xmlns:p14="http://schemas.microsoft.com/office/powerpoint/2010/main" val="340269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38</a:t>
            </a:fld>
            <a:endParaRPr lang="en-US" dirty="0"/>
          </a:p>
        </p:txBody>
      </p:sp>
    </p:spTree>
    <p:extLst>
      <p:ext uri="{BB962C8B-B14F-4D97-AF65-F5344CB8AC3E}">
        <p14:creationId xmlns:p14="http://schemas.microsoft.com/office/powerpoint/2010/main" val="3389871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a:t>
            </a:r>
            <a:r>
              <a:rPr lang="en-US" baseline="0" dirty="0" smtClean="0"/>
              <a:t> in Texas is significant, fast, yet uneven. The Hispanic population is driving growth. Migration patterns are dynamic. Projections indicate continued growth. An educated labor force continues to be a challenge for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39</a:t>
            </a:fld>
            <a:endParaRPr lang="en-US" dirty="0"/>
          </a:p>
        </p:txBody>
      </p:sp>
    </p:spTree>
    <p:extLst>
      <p:ext uri="{BB962C8B-B14F-4D97-AF65-F5344CB8AC3E}">
        <p14:creationId xmlns:p14="http://schemas.microsoft.com/office/powerpoint/2010/main" val="74988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growth has been steady but not geographically even over the past seven decades. As the population in the major urban areas and surrounding suburban areas has grown dramatically, areas the more rural western part of the state that were populated earlier have become less populated in recent decades.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5</a:t>
            </a:fld>
            <a:endParaRPr lang="en-US" dirty="0"/>
          </a:p>
        </p:txBody>
      </p:sp>
    </p:spTree>
    <p:extLst>
      <p:ext uri="{BB962C8B-B14F-4D97-AF65-F5344CB8AC3E}">
        <p14:creationId xmlns:p14="http://schemas.microsoft.com/office/powerpoint/2010/main" val="24968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64166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173835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155151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aseline="0" dirty="0" smtClean="0"/>
              <a:t>Over thirty percent of the 50 fastest growing counties in the United States from 2014 to 2015 were in Texas. Some of the fastest growing counties in the country continue to be suburban ring counties, such as Hays, Comal, and Fort Bend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65571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One-fifth</a:t>
            </a:r>
            <a:r>
              <a:rPr lang="en-US" baseline="0" dirty="0" smtClean="0"/>
              <a:t> of the top 50 counties in the United States that were growing the most numerically between 2014 and 2015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393476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152400"/>
            <a:ext cx="6542087" cy="4908550"/>
          </a:xfrm>
        </p:spPr>
      </p:sp>
      <p:sp>
        <p:nvSpPr>
          <p:cNvPr id="3" name="Notes Placeholder 2"/>
          <p:cNvSpPr>
            <a:spLocks noGrp="1"/>
          </p:cNvSpPr>
          <p:nvPr>
            <p:ph type="body" idx="1"/>
          </p:nvPr>
        </p:nvSpPr>
        <p:spPr/>
        <p:txBody>
          <a:bodyPr/>
          <a:lstStyle/>
          <a:p>
            <a:r>
              <a:rPr lang="en-US" sz="800" dirty="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800" dirty="0"/>
          </a:p>
          <a:p>
            <a:r>
              <a:rPr lang="en-US" sz="80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11</a:t>
            </a:fld>
            <a:endParaRPr lang="en-US" dirty="0"/>
          </a:p>
        </p:txBody>
      </p:sp>
    </p:spTree>
    <p:extLst>
      <p:ext uri="{BB962C8B-B14F-4D97-AF65-F5344CB8AC3E}">
        <p14:creationId xmlns:p14="http://schemas.microsoft.com/office/powerpoint/2010/main" val="392027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6" y="0"/>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5" y="1607208"/>
            <a:ext cx="3135086" cy="2755786"/>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7/25/2016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0"/>
            <a:ext cx="667512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0" y="5669279"/>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solidFill>
                  <a:schemeClr val="accent5">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7/25/2016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7/25/2016</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7/25/2016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solidFill>
                  <a:schemeClr val="accent5">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7/25/2016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7/25/2016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7/25/2016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7/25/2016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7/25/2016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solidFill>
                  <a:schemeClr val="accent5">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7/25/2016</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7/25/2016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7/25/2016</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7/25/2016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7/25/2016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7/25/2016</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7/25/2016</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demographics.texas.gov" TargetMode="External"/><Relationship Id="rId2" Type="http://schemas.openxmlformats.org/officeDocument/2006/relationships/hyperlink" Target="mailto:Lila.Valencia@UTSA.edu" TargetMode="Externa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8808" y="0"/>
            <a:ext cx="5495192" cy="1323703"/>
          </a:xfrm>
        </p:spPr>
        <p:txBody>
          <a:bodyPr>
            <a:normAutofit/>
          </a:bodyPr>
          <a:lstStyle/>
          <a:p>
            <a:r>
              <a:rPr lang="en-US" sz="3200" dirty="0" smtClean="0">
                <a:solidFill>
                  <a:schemeClr val="accent5">
                    <a:lumMod val="50000"/>
                  </a:schemeClr>
                </a:solidFill>
              </a:rPr>
              <a:t>Texas Population Trends, Characteristics, &amp;Projections</a:t>
            </a:r>
            <a:endParaRPr lang="en-US" sz="3200" dirty="0">
              <a:solidFill>
                <a:schemeClr val="accent5">
                  <a:lumMod val="50000"/>
                </a:schemeClr>
              </a:solidFill>
            </a:endParaRPr>
          </a:p>
        </p:txBody>
      </p:sp>
      <p:sp>
        <p:nvSpPr>
          <p:cNvPr id="3" name="Subtitle 2"/>
          <p:cNvSpPr>
            <a:spLocks noGrp="1"/>
          </p:cNvSpPr>
          <p:nvPr>
            <p:ph type="subTitle" idx="1"/>
          </p:nvPr>
        </p:nvSpPr>
        <p:spPr>
          <a:xfrm>
            <a:off x="5926015" y="2029233"/>
            <a:ext cx="3305908" cy="2755786"/>
          </a:xfrm>
        </p:spPr>
        <p:txBody>
          <a:bodyPr>
            <a:normAutofit fontScale="85000" lnSpcReduction="10000"/>
          </a:bodyPr>
          <a:lstStyle/>
          <a:p>
            <a:endParaRPr lang="en-US" dirty="0" smtClean="0">
              <a:solidFill>
                <a:schemeClr val="accent5">
                  <a:lumMod val="50000"/>
                </a:schemeClr>
              </a:solidFill>
              <a:latin typeface="+mj-lt"/>
            </a:endParaRPr>
          </a:p>
          <a:p>
            <a:pPr>
              <a:lnSpc>
                <a:spcPct val="120000"/>
              </a:lnSpc>
              <a:spcBef>
                <a:spcPts val="0"/>
              </a:spcBef>
            </a:pPr>
            <a:r>
              <a:rPr lang="en-US" dirty="0" smtClean="0">
                <a:solidFill>
                  <a:schemeClr val="accent5">
                    <a:lumMod val="50000"/>
                  </a:schemeClr>
                </a:solidFill>
                <a:latin typeface="+mj-lt"/>
              </a:rPr>
              <a:t>Texas State Agency Business Administrators Association</a:t>
            </a:r>
          </a:p>
          <a:p>
            <a:pPr>
              <a:lnSpc>
                <a:spcPct val="120000"/>
              </a:lnSpc>
              <a:spcBef>
                <a:spcPts val="0"/>
              </a:spcBef>
            </a:pPr>
            <a:r>
              <a:rPr lang="en-US" dirty="0" smtClean="0">
                <a:solidFill>
                  <a:schemeClr val="accent5">
                    <a:lumMod val="50000"/>
                  </a:schemeClr>
                </a:solidFill>
                <a:latin typeface="+mj-lt"/>
              </a:rPr>
              <a:t>Annual Summer Conference</a:t>
            </a:r>
          </a:p>
          <a:p>
            <a:pPr>
              <a:lnSpc>
                <a:spcPct val="120000"/>
              </a:lnSpc>
              <a:spcBef>
                <a:spcPts val="0"/>
              </a:spcBef>
            </a:pPr>
            <a:endParaRPr lang="en-US" dirty="0">
              <a:solidFill>
                <a:schemeClr val="accent5">
                  <a:lumMod val="50000"/>
                </a:schemeClr>
              </a:solidFill>
              <a:latin typeface="+mj-lt"/>
            </a:endParaRPr>
          </a:p>
          <a:p>
            <a:pPr>
              <a:lnSpc>
                <a:spcPct val="120000"/>
              </a:lnSpc>
              <a:spcBef>
                <a:spcPts val="0"/>
              </a:spcBef>
            </a:pPr>
            <a:r>
              <a:rPr lang="en-US" dirty="0" smtClean="0">
                <a:solidFill>
                  <a:schemeClr val="accent5">
                    <a:lumMod val="50000"/>
                  </a:schemeClr>
                </a:solidFill>
                <a:latin typeface="+mj-lt"/>
              </a:rPr>
              <a:t>Corpus Christi, TX</a:t>
            </a:r>
          </a:p>
          <a:p>
            <a:pPr>
              <a:lnSpc>
                <a:spcPct val="120000"/>
              </a:lnSpc>
              <a:spcBef>
                <a:spcPts val="0"/>
              </a:spcBef>
            </a:pPr>
            <a:r>
              <a:rPr lang="en-US" dirty="0" smtClean="0">
                <a:solidFill>
                  <a:schemeClr val="accent5">
                    <a:lumMod val="50000"/>
                  </a:schemeClr>
                </a:solidFill>
                <a:latin typeface="+mj-lt"/>
              </a:rPr>
              <a:t>July 21, 2016</a:t>
            </a:r>
            <a:endParaRPr lang="en-US" dirty="0">
              <a:solidFill>
                <a:schemeClr val="accent5">
                  <a:lumMod val="50000"/>
                </a:schemeClr>
              </a:solidFill>
              <a:latin typeface="+mj-lt"/>
            </a:endParaRP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1490289"/>
          <a:ext cx="7924800" cy="4758111"/>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a:t>
                      </a:r>
                      <a:r>
                        <a:rPr lang="en-US" sz="1600" b="0" dirty="0">
                          <a:effectLst/>
                        </a:rPr>
                        <a:t>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of </a:t>
                      </a:r>
                      <a:r>
                        <a:rPr lang="en-US" sz="1600" b="0" dirty="0" smtClean="0">
                          <a:effectLst/>
                        </a:rPr>
                        <a:t>Migration </a:t>
                      </a:r>
                      <a:r>
                        <a:rPr lang="en-US" sz="1600" b="0" dirty="0">
                          <a:effectLst/>
                        </a:rPr>
                        <a:t>that is international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Harris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90,451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Bexar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37,479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Tarrant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36,152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47.6%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52.4%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37.5%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Dallas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 </a:t>
                      </a:r>
                      <a:r>
                        <a:rPr lang="en-US" sz="1600" dirty="0">
                          <a:solidFill>
                            <a:schemeClr val="tx2"/>
                          </a:solidFill>
                          <a:effectLst/>
                        </a:rPr>
                        <a:t>  </a:t>
                      </a:r>
                      <a:r>
                        <a:rPr lang="en-US" sz="1600" dirty="0" smtClean="0">
                          <a:solidFill>
                            <a:schemeClr val="tx2"/>
                          </a:solidFill>
                          <a:effectLst/>
                        </a:rPr>
                        <a:t>33,760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67.0%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122.3%*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29,437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79.3%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28,075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25,820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25.9%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Travis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25,562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42.3%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57.7%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39.8%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19,086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20.1%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79.9%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8.5%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18,505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12.2%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gridSpan="6">
                  <a:txBody>
                    <a:bodyPr/>
                    <a:lstStyle/>
                    <a:p>
                      <a:pPr marL="0" marR="0">
                        <a:lnSpc>
                          <a:spcPct val="107000"/>
                        </a:lnSpc>
                        <a:spcBef>
                          <a:spcPts val="0"/>
                        </a:spcBef>
                        <a:spcAft>
                          <a:spcPts val="0"/>
                        </a:spcAft>
                      </a:pPr>
                      <a:r>
                        <a:rPr lang="en-US" sz="1100" b="0" dirty="0">
                          <a:effectLst/>
                        </a:rPr>
                        <a:t>*Dallas had net out domestic migration over this period.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457200" marR="0" lvl="1">
                        <a:lnSpc>
                          <a:spcPct val="107000"/>
                        </a:lnSpc>
                        <a:spcBef>
                          <a:spcPts val="0"/>
                        </a:spcBef>
                        <a:spcAft>
                          <a:spcPts val="0"/>
                        </a:spcAft>
                      </a:pP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752600" y="76200"/>
            <a:ext cx="6324600" cy="954107"/>
          </a:xfrm>
          <a:prstGeom prst="rect">
            <a:avLst/>
          </a:prstGeom>
        </p:spPr>
        <p:txBody>
          <a:bodyPr wrap="square">
            <a:spAutoFit/>
          </a:bodyPr>
          <a:lstStyle/>
          <a:p>
            <a:pPr algn="ctr"/>
            <a:r>
              <a:rPr lang="en-US" sz="2800" dirty="0" smtClean="0">
                <a:solidFill>
                  <a:schemeClr val="bg1"/>
                </a:solidFill>
                <a:latin typeface="+mj-lt"/>
              </a:rPr>
              <a:t>Top Counties for Numeric Growth in </a:t>
            </a:r>
            <a:r>
              <a:rPr lang="en-US" sz="2800" dirty="0">
                <a:solidFill>
                  <a:schemeClr val="bg1"/>
                </a:solidFill>
                <a:latin typeface="+mj-lt"/>
              </a:rPr>
              <a:t>Texas, </a:t>
            </a:r>
            <a:r>
              <a:rPr lang="en-US" sz="2800" dirty="0" smtClean="0">
                <a:solidFill>
                  <a:schemeClr val="bg1"/>
                </a:solidFill>
                <a:latin typeface="+mj-lt"/>
              </a:rPr>
              <a:t>2014-2015</a:t>
            </a:r>
            <a:endParaRPr lang="en-US" sz="2800" dirty="0">
              <a:solidFill>
                <a:schemeClr val="bg1"/>
              </a:solidFill>
              <a:latin typeface="+mj-lt"/>
            </a:endParaRPr>
          </a:p>
        </p:txBody>
      </p:sp>
      <p:sp>
        <p:nvSpPr>
          <p:cNvPr id="5"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9</a:t>
            </a:r>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2015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2695263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752600" y="228600"/>
            <a:ext cx="71628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rPr>
              <a:t>Components of Population Change by Percent in Texas, 1950-2010</a:t>
            </a:r>
            <a:endParaRPr lang="en-US" sz="2800" dirty="0">
              <a:solidFill>
                <a:schemeClr val="bg1"/>
              </a:solidFill>
            </a:endParaRPr>
          </a:p>
        </p:txBody>
      </p:sp>
      <p:sp>
        <p:nvSpPr>
          <p:cNvPr id="6" name="Rectangle 5"/>
          <p:cNvSpPr/>
          <p:nvPr/>
        </p:nvSpPr>
        <p:spPr>
          <a:xfrm>
            <a:off x="76200" y="6477000"/>
            <a:ext cx="4572000" cy="261610"/>
          </a:xfrm>
          <a:prstGeom prst="rect">
            <a:avLst/>
          </a:prstGeom>
        </p:spPr>
        <p:txBody>
          <a:bodyPr>
            <a:spAutoFit/>
          </a:bodyPr>
          <a:lstStyle/>
          <a:p>
            <a:pPr marL="914400" indent="-914400"/>
            <a:r>
              <a:rPr lang="en-US" sz="1100" dirty="0">
                <a:solidFill>
                  <a:schemeClr val="bg1">
                    <a:lumMod val="50000"/>
                  </a:schemeClr>
                </a:solidFill>
                <a:latin typeface="Arial" pitchFamily="34" charset="0"/>
                <a:cs typeface="Arial" pitchFamily="34" charset="0"/>
              </a:rPr>
              <a:t>Source: U.S. Census Bureau, </a:t>
            </a:r>
            <a:r>
              <a:rPr lang="en-US" sz="1100" dirty="0" smtClean="0">
                <a:solidFill>
                  <a:schemeClr val="bg1">
                    <a:lumMod val="50000"/>
                  </a:schemeClr>
                </a:solidFill>
                <a:latin typeface="Arial" pitchFamily="34" charset="0"/>
                <a:cs typeface="Arial" pitchFamily="34" charset="0"/>
              </a:rPr>
              <a:t>Population </a:t>
            </a:r>
            <a:r>
              <a:rPr lang="en-US" sz="1100" dirty="0">
                <a:solidFill>
                  <a:schemeClr val="bg1">
                    <a:lumMod val="50000"/>
                  </a:schemeClr>
                </a:solidFill>
                <a:latin typeface="Arial" pitchFamily="34" charset="0"/>
                <a:cs typeface="Arial" pitchFamily="34" charset="0"/>
              </a:rPr>
              <a:t>Estimates</a:t>
            </a: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5</a:t>
            </a:r>
            <a:endParaRPr lang="en-US" dirty="0"/>
          </a:p>
        </p:txBody>
      </p:sp>
    </p:spTree>
    <p:extLst>
      <p:ext uri="{BB962C8B-B14F-4D97-AF65-F5344CB8AC3E}">
        <p14:creationId xmlns:p14="http://schemas.microsoft.com/office/powerpoint/2010/main" val="99811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The 10 U.S. States with the Largest Average Annual Net Domestic Migration by Rank, 2005-2013</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graphicFrame>
        <p:nvGraphicFramePr>
          <p:cNvPr id="5" name="Content Placeholder 4"/>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2400" y="6381383"/>
            <a:ext cx="6126126" cy="287002"/>
          </a:xfrm>
          <a:prstGeom prst="rect">
            <a:avLst/>
          </a:prstGeom>
        </p:spPr>
        <p:txBody>
          <a:bodyPr wrap="square">
            <a:spAutoFit/>
          </a:bodyPr>
          <a:lstStyle/>
          <a:p>
            <a:pPr marL="0" marR="0">
              <a:lnSpc>
                <a:spcPct val="115000"/>
              </a:lnSpc>
              <a:spcBef>
                <a:spcPts val="165"/>
              </a:spcBef>
              <a:spcAft>
                <a:spcPts val="0"/>
              </a:spcAft>
              <a:tabLst>
                <a:tab pos="285750" algn="l"/>
              </a:tabLst>
            </a:pPr>
            <a:r>
              <a:rPr lang="en-US" sz="11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Source: U.S. Census </a:t>
            </a:r>
            <a:r>
              <a:rPr lang="en-US" sz="1100" dirty="0" smtClean="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Bureau, </a:t>
            </a:r>
            <a:r>
              <a:rPr lang="en-US" sz="1100" dirty="0" smtClean="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American Community Survey 1-Year PUMS 2005-2013</a:t>
            </a:r>
            <a:endParaRPr lang="en-US" sz="1100" dirty="0">
              <a:solidFill>
                <a:schemeClr val="bg1">
                  <a:lumMod val="50000"/>
                </a:schemeClr>
              </a:solidFill>
            </a:endParaRPr>
          </a:p>
        </p:txBody>
      </p:sp>
    </p:spTree>
    <p:extLst>
      <p:ext uri="{BB962C8B-B14F-4D97-AF65-F5344CB8AC3E}">
        <p14:creationId xmlns:p14="http://schemas.microsoft.com/office/powerpoint/2010/main" val="286841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Components of Population Change for the Top Five Growth States, 2013-14</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1"/>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2400" y="6381383"/>
            <a:ext cx="6126126" cy="287002"/>
          </a:xfrm>
          <a:prstGeom prst="rect">
            <a:avLst/>
          </a:prstGeom>
        </p:spPr>
        <p:txBody>
          <a:bodyPr wrap="square">
            <a:spAutoFit/>
          </a:bodyPr>
          <a:lstStyle/>
          <a:p>
            <a:pPr marL="0" marR="0">
              <a:lnSpc>
                <a:spcPct val="115000"/>
              </a:lnSpc>
              <a:spcBef>
                <a:spcPts val="165"/>
              </a:spcBef>
              <a:spcAft>
                <a:spcPts val="0"/>
              </a:spcAft>
              <a:tabLst>
                <a:tab pos="285750" algn="l"/>
              </a:tabLst>
            </a:pPr>
            <a:r>
              <a:rPr lang="en-US" sz="11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Source: U.S. Census </a:t>
            </a:r>
            <a:r>
              <a:rPr lang="en-US" sz="1100" dirty="0" smtClean="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Bureau, Population Estimates, </a:t>
            </a:r>
            <a:r>
              <a:rPr lang="en-US" sz="1100" dirty="0" smtClean="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2013</a:t>
            </a:r>
            <a:endParaRPr lang="en-US" sz="1100" dirty="0">
              <a:solidFill>
                <a:schemeClr val="bg1">
                  <a:lumMod val="50000"/>
                </a:schemeClr>
              </a:solidFill>
            </a:endParaRPr>
          </a:p>
        </p:txBody>
      </p:sp>
    </p:spTree>
    <p:extLst>
      <p:ext uri="{BB962C8B-B14F-4D97-AF65-F5344CB8AC3E}">
        <p14:creationId xmlns:p14="http://schemas.microsoft.com/office/powerpoint/2010/main" val="286698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Domestic and International Net Migration for the Top Five Growth States, 2013-14</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139609"/>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2400" y="6381383"/>
            <a:ext cx="6126126" cy="291042"/>
          </a:xfrm>
          <a:prstGeom prst="rect">
            <a:avLst/>
          </a:prstGeom>
        </p:spPr>
        <p:txBody>
          <a:bodyPr wrap="square">
            <a:spAutoFit/>
          </a:bodyPr>
          <a:lstStyle/>
          <a:p>
            <a:pPr marL="0" marR="0">
              <a:lnSpc>
                <a:spcPct val="115000"/>
              </a:lnSpc>
              <a:spcBef>
                <a:spcPts val="165"/>
              </a:spcBef>
              <a:spcAft>
                <a:spcPts val="0"/>
              </a:spcAft>
              <a:tabLst>
                <a:tab pos="285750" algn="l"/>
              </a:tabLst>
            </a:pPr>
            <a:r>
              <a:rPr lang="en-US" sz="11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Source: U.S. Census </a:t>
            </a:r>
            <a:r>
              <a:rPr lang="en-US" sz="1100" dirty="0" smtClean="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Bureau, Population Estimates, </a:t>
            </a:r>
            <a:r>
              <a:rPr lang="en-US" sz="1100" dirty="0" smtClean="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2013</a:t>
            </a:r>
            <a:endParaRPr lang="en-US" sz="1100" dirty="0">
              <a:solidFill>
                <a:schemeClr val="bg1">
                  <a:lumMod val="50000"/>
                </a:schemeClr>
              </a:solidFill>
            </a:endParaRPr>
          </a:p>
        </p:txBody>
      </p:sp>
    </p:spTree>
    <p:extLst>
      <p:ext uri="{BB962C8B-B14F-4D97-AF65-F5344CB8AC3E}">
        <p14:creationId xmlns:p14="http://schemas.microsoft.com/office/powerpoint/2010/main" val="264716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Top 10 Destination Counties for </a:t>
            </a:r>
            <a:r>
              <a:rPr lang="en-US" dirty="0" smtClean="0">
                <a:effectLst/>
              </a:rPr>
              <a:t>Interstate </a:t>
            </a:r>
            <a:r>
              <a:rPr lang="en-US" dirty="0">
                <a:effectLst/>
              </a:rPr>
              <a:t>Domestic Migration to Texas, </a:t>
            </a:r>
            <a:r>
              <a:rPr lang="en-US" dirty="0" smtClean="0">
                <a:effectLst/>
              </a:rPr>
              <a:t>2009-2013</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4924" y="6444477"/>
            <a:ext cx="5592877" cy="261610"/>
          </a:xfrm>
          <a:prstGeom prst="rect">
            <a:avLst/>
          </a:prstGeom>
        </p:spPr>
        <p:txBody>
          <a:bodyPr wrap="square">
            <a:spAutoFit/>
          </a:bodyPr>
          <a:lstStyle/>
          <a:p>
            <a:r>
              <a:rPr lang="en-US" sz="1100" dirty="0">
                <a:solidFill>
                  <a:schemeClr val="bg1">
                    <a:lumMod val="50000"/>
                  </a:schemeClr>
                </a:solidFill>
                <a:latin typeface="Arial" panose="020B0604020202020204" pitchFamily="34" charset="0"/>
                <a:ea typeface="Calibri" panose="020F0502020204030204" pitchFamily="34" charset="0"/>
              </a:rPr>
              <a:t>U.S. Census Bureau </a:t>
            </a:r>
            <a:r>
              <a:rPr lang="en-US" sz="1100" dirty="0" smtClean="0">
                <a:solidFill>
                  <a:schemeClr val="bg1">
                    <a:lumMod val="50000"/>
                  </a:schemeClr>
                </a:solidFill>
                <a:latin typeface="Arial" panose="020B0604020202020204" pitchFamily="34" charset="0"/>
                <a:ea typeface="Calibri" panose="020F0502020204030204" pitchFamily="34" charset="0"/>
              </a:rPr>
              <a:t>American Community Survey </a:t>
            </a:r>
            <a:r>
              <a:rPr lang="en-US" sz="1100" dirty="0">
                <a:solidFill>
                  <a:schemeClr val="bg1">
                    <a:lumMod val="50000"/>
                  </a:schemeClr>
                </a:solidFill>
                <a:latin typeface="Arial" panose="020B0604020202020204" pitchFamily="34" charset="0"/>
                <a:ea typeface="Calibri" panose="020F0502020204030204" pitchFamily="34" charset="0"/>
              </a:rPr>
              <a:t>5-Year Summary Data, 2009-2013</a:t>
            </a:r>
            <a:endParaRPr lang="en-US" sz="1100" dirty="0">
              <a:solidFill>
                <a:schemeClr val="bg1">
                  <a:lumMod val="50000"/>
                </a:schemeClr>
              </a:solidFill>
            </a:endParaRPr>
          </a:p>
        </p:txBody>
      </p:sp>
    </p:spTree>
    <p:extLst>
      <p:ext uri="{BB962C8B-B14F-4D97-AF65-F5344CB8AC3E}">
        <p14:creationId xmlns:p14="http://schemas.microsoft.com/office/powerpoint/2010/main" val="413796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racially/ethnically diversifying.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363334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800" kern="0" dirty="0" smtClean="0">
                <a:solidFill>
                  <a:schemeClr val="bg1"/>
                </a:solidFill>
                <a:latin typeface="+mj-lt"/>
                <a:ea typeface="+mj-ea"/>
                <a:cs typeface="+mj-cs"/>
              </a:rPr>
              <a:t>Texas Racial and Ethnic Composition, </a:t>
            </a:r>
          </a:p>
          <a:p>
            <a:pPr lvl="0" algn="ctr" eaLnBrk="1" hangingPunct="1">
              <a:defRPr/>
            </a:pPr>
            <a:r>
              <a:rPr lang="en-US" sz="2800" kern="0" dirty="0" smtClean="0">
                <a:solidFill>
                  <a:schemeClr val="bg1"/>
                </a:solidFill>
                <a:latin typeface="+mj-lt"/>
                <a:ea typeface="+mj-ea"/>
                <a:cs typeface="+mj-cs"/>
              </a:rPr>
              <a:t>2000, 2010, and 2015</a:t>
            </a:r>
            <a:endParaRPr kumimoji="0" lang="en-US" sz="2800" i="0" u="none" strike="noStrike" kern="0" cap="none" spc="0" normalizeH="0" baseline="0" noProof="0" dirty="0" smtClean="0">
              <a:ln>
                <a:noFill/>
              </a:ln>
              <a:solidFill>
                <a:schemeClr val="bg1"/>
              </a:solidFill>
              <a:effectLst/>
              <a:uLnTx/>
              <a:uFillTx/>
              <a:latin typeface="+mj-lt"/>
              <a:ea typeface="+mj-ea"/>
              <a:cs typeface="+mj-cs"/>
            </a:endParaRPr>
          </a:p>
        </p:txBody>
      </p:sp>
      <p:sp>
        <p:nvSpPr>
          <p:cNvPr id="9" name="Rectangle 8"/>
          <p:cNvSpPr/>
          <p:nvPr/>
        </p:nvSpPr>
        <p:spPr>
          <a:xfrm>
            <a:off x="0" y="6472535"/>
            <a:ext cx="8001000" cy="430887"/>
          </a:xfrm>
          <a:prstGeom prst="rect">
            <a:avLst/>
          </a:prstGeom>
        </p:spPr>
        <p:txBody>
          <a:bodyPr wrap="square">
            <a:spAutoFit/>
          </a:bodyPr>
          <a:lstStyle/>
          <a:p>
            <a:r>
              <a:rPr lang="en-US" sz="1100" dirty="0" smtClean="0">
                <a:solidFill>
                  <a:schemeClr val="tx1">
                    <a:lumMod val="50000"/>
                    <a:lumOff val="50000"/>
                  </a:schemeClr>
                </a:solidFill>
              </a:rPr>
              <a:t>Source: U.S. Census Bureau. 2000, 2010 Decennial Census and 2015 Population Estimates					</a:t>
            </a:r>
            <a:endParaRPr lang="en-US" sz="1100" dirty="0">
              <a:solidFill>
                <a:schemeClr val="tx1">
                  <a:lumMod val="50000"/>
                  <a:lumOff val="50000"/>
                </a:schemeClr>
              </a:solidFill>
            </a:endParaRP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11</a:t>
            </a:r>
            <a:endParaRPr lang="en-US" dirty="0"/>
          </a:p>
        </p:txBody>
      </p:sp>
      <p:graphicFrame>
        <p:nvGraphicFramePr>
          <p:cNvPr id="11" name="Chart 10"/>
          <p:cNvGraphicFramePr>
            <a:graphicFrameLocks noGrp="1"/>
          </p:cNvGraphicFramePr>
          <p:nvPr>
            <p:extLst>
              <p:ext uri="{D42A27DB-BD31-4B8C-83A1-F6EECF244321}">
                <p14:modId xmlns:p14="http://schemas.microsoft.com/office/powerpoint/2010/main" val="2379568403"/>
              </p:ext>
            </p:extLst>
          </p:nvPr>
        </p:nvGraphicFramePr>
        <p:xfrm>
          <a:off x="-721710" y="1112116"/>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4235522810"/>
              </p:ext>
            </p:extLst>
          </p:nvPr>
        </p:nvGraphicFramePr>
        <p:xfrm>
          <a:off x="4710045" y="2581257"/>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2750723510"/>
              </p:ext>
            </p:extLst>
          </p:nvPr>
        </p:nvGraphicFramePr>
        <p:xfrm>
          <a:off x="2336456" y="1819277"/>
          <a:ext cx="4415026"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Racial and Ethnic Composition of Texas and Top 10 Most Populous Counties, 2014</a:t>
            </a:r>
            <a:endParaRPr lang="en-US" sz="2800" dirty="0"/>
          </a:p>
        </p:txBody>
      </p:sp>
      <p:graphicFrame>
        <p:nvGraphicFramePr>
          <p:cNvPr id="4" name="Content Placeholder 3"/>
          <p:cNvGraphicFramePr>
            <a:graphicFrameLocks noGrp="1"/>
          </p:cNvGraphicFramePr>
          <p:nvPr>
            <p:ph idx="1"/>
            <p:extLst/>
          </p:nvPr>
        </p:nvGraphicFramePr>
        <p:xfrm>
          <a:off x="609599" y="1447801"/>
          <a:ext cx="7848600" cy="4690896"/>
        </p:xfrm>
        <a:graphic>
          <a:graphicData uri="http://schemas.openxmlformats.org/drawingml/2006/table">
            <a:tbl>
              <a:tblPr firstRow="1" firstCol="1" bandRow="1">
                <a:tableStyleId>{5C22544A-7EE6-4342-B048-85BDC9FD1C3A}</a:tableStyleId>
              </a:tblPr>
              <a:tblGrid>
                <a:gridCol w="2711608"/>
                <a:gridCol w="1069580"/>
                <a:gridCol w="1069580"/>
                <a:gridCol w="1069580"/>
                <a:gridCol w="964126"/>
                <a:gridCol w="964126"/>
              </a:tblGrid>
              <a:tr h="595079">
                <a:tc>
                  <a:txBody>
                    <a:bodyPr/>
                    <a:lstStyle/>
                    <a:p>
                      <a:pPr marL="91440" algn="l" fontAlgn="b">
                        <a:spcBef>
                          <a:spcPts val="600"/>
                        </a:spcBef>
                      </a:pP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White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Hispanic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Black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Asian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r>
              <a:tr h="372347">
                <a:tc>
                  <a:txBody>
                    <a:bodyPr/>
                    <a:lstStyle/>
                    <a:p>
                      <a:pPr marL="91440" algn="l" fontAlgn="b">
                        <a:spcBef>
                          <a:spcPts val="600"/>
                        </a:spcBef>
                      </a:pPr>
                      <a:r>
                        <a:rPr lang="en-US" sz="1800" b="0" u="none" strike="noStrike" dirty="0">
                          <a:effectLst/>
                        </a:rPr>
                        <a:t>TEXAS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43.5%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38.6%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4.4%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r>
              <a:tr h="372347">
                <a:tc>
                  <a:txBody>
                    <a:bodyPr/>
                    <a:lstStyle/>
                    <a:p>
                      <a:pPr marL="91440" algn="l" fontAlgn="b">
                        <a:spcBef>
                          <a:spcPts val="600"/>
                        </a:spcBef>
                      </a:pPr>
                      <a:r>
                        <a:rPr lang="en-US" sz="1800" b="0" u="none" strike="noStrike" dirty="0">
                          <a:effectLst/>
                        </a:rPr>
                        <a:t>Denton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19.0%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Collin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12.8%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Travis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a:solidFill>
                            <a:schemeClr val="accent1">
                              <a:lumMod val="50000"/>
                            </a:schemeClr>
                          </a:solidFill>
                          <a:effectLst/>
                        </a:rPr>
                        <a:t>49.7%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33.9%</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8.1%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6.2%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2.1%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Tarrant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27.8%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Fort Bend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24.0%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20.3%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Harris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41.8%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6.8%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Dallas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39.3%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Bexar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29.2%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El Paso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solidFill>
                            <a:schemeClr val="accent1">
                              <a:lumMod val="50000"/>
                            </a:schemeClr>
                          </a:solidFill>
                          <a:effectLst/>
                        </a:rPr>
                        <a:t>13.3%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81.2%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3.1%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Hidalgo</a:t>
                      </a:r>
                      <a:r>
                        <a:rPr lang="en-US" sz="1800" b="0" u="none" strike="noStrike" baseline="0" dirty="0" smtClean="0">
                          <a:effectLst/>
                        </a:rPr>
                        <a: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smtClean="0">
                          <a:solidFill>
                            <a:schemeClr val="accent1">
                              <a:lumMod val="50000"/>
                            </a:schemeClr>
                          </a:solidFill>
                          <a:effectLst/>
                        </a:rPr>
                        <a:t>7.1%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91.2%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1.0%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bl>
          </a:graphicData>
        </a:graphic>
      </p:graphicFrame>
      <p:sp>
        <p:nvSpPr>
          <p:cNvPr id="5" name="Rectangle 4"/>
          <p:cNvSpPr/>
          <p:nvPr/>
        </p:nvSpPr>
        <p:spPr>
          <a:xfrm>
            <a:off x="0" y="6400800"/>
            <a:ext cx="8001000" cy="261610"/>
          </a:xfrm>
          <a:prstGeom prst="rect">
            <a:avLst/>
          </a:prstGeom>
        </p:spPr>
        <p:txBody>
          <a:bodyPr wrap="square">
            <a:spAutoFit/>
          </a:bodyPr>
          <a:lstStyle/>
          <a:p>
            <a:r>
              <a:rPr lang="en-US" sz="1100" dirty="0" smtClean="0">
                <a:solidFill>
                  <a:schemeClr val="tx1">
                    <a:lumMod val="50000"/>
                    <a:lumOff val="50000"/>
                  </a:schemeClr>
                </a:solidFill>
              </a:rPr>
              <a:t>Source: U.S. Census Bureau, 2014 Vintage Population Estimates</a:t>
            </a:r>
            <a:endParaRPr lang="en-US" sz="1100" dirty="0">
              <a:solidFill>
                <a:schemeClr val="tx1">
                  <a:lumMod val="50000"/>
                  <a:lumOff val="50000"/>
                </a:schemeClr>
              </a:solidFill>
            </a:endParaRPr>
          </a:p>
        </p:txBody>
      </p:sp>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12</a:t>
            </a:r>
            <a:endParaRPr lang="en-US" dirty="0"/>
          </a:p>
        </p:txBody>
      </p:sp>
    </p:spTree>
    <p:extLst>
      <p:ext uri="{BB962C8B-B14F-4D97-AF65-F5344CB8AC3E}">
        <p14:creationId xmlns:p14="http://schemas.microsoft.com/office/powerpoint/2010/main" val="3213078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2800" dirty="0" smtClean="0"/>
              <a:t>Texas White (non-Hispanic) and Hispanic Populations by Age, 2010</a:t>
            </a:r>
            <a:endParaRPr lang="en-US" sz="2800" dirty="0"/>
          </a:p>
        </p:txBody>
      </p:sp>
      <p:graphicFrame>
        <p:nvGraphicFramePr>
          <p:cNvPr id="5" name="Content Placeholder 4"/>
          <p:cNvGraphicFramePr>
            <a:graphicFrameLocks noGrp="1"/>
          </p:cNvGraphicFramePr>
          <p:nvPr>
            <p:ph idx="1"/>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19</a:t>
            </a:fld>
            <a:endParaRPr lang="en-US" dirty="0"/>
          </a:p>
        </p:txBody>
      </p:sp>
      <p:sp>
        <p:nvSpPr>
          <p:cNvPr id="6" name="TextBox 5"/>
          <p:cNvSpPr txBox="1"/>
          <p:nvPr/>
        </p:nvSpPr>
        <p:spPr>
          <a:xfrm>
            <a:off x="0" y="6554085"/>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73019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Overview</a:t>
            </a:r>
            <a:endParaRPr lang="en-US" dirty="0"/>
          </a:p>
        </p:txBody>
      </p:sp>
      <p:sp>
        <p:nvSpPr>
          <p:cNvPr id="9" name="Content Placeholder 8"/>
          <p:cNvSpPr>
            <a:spLocks noGrp="1"/>
          </p:cNvSpPr>
          <p:nvPr>
            <p:ph idx="1"/>
          </p:nvPr>
        </p:nvSpPr>
        <p:spPr/>
        <p:txBody>
          <a:bodyPr/>
          <a:lstStyle/>
          <a:p>
            <a:r>
              <a:rPr lang="en-US" dirty="0" smtClean="0">
                <a:solidFill>
                  <a:schemeClr val="accent5">
                    <a:lumMod val="50000"/>
                  </a:schemeClr>
                </a:solidFill>
                <a:latin typeface="+mj-lt"/>
              </a:rPr>
              <a:t>Texas demographics</a:t>
            </a:r>
          </a:p>
          <a:p>
            <a:r>
              <a:rPr lang="en-US" dirty="0" smtClean="0">
                <a:solidFill>
                  <a:schemeClr val="accent5">
                    <a:lumMod val="50000"/>
                  </a:schemeClr>
                </a:solidFill>
                <a:latin typeface="+mj-lt"/>
              </a:rPr>
              <a:t>Population growth</a:t>
            </a:r>
          </a:p>
          <a:p>
            <a:r>
              <a:rPr lang="en-US" dirty="0" smtClean="0">
                <a:solidFill>
                  <a:schemeClr val="accent5">
                    <a:lumMod val="50000"/>
                  </a:schemeClr>
                </a:solidFill>
                <a:latin typeface="+mj-lt"/>
              </a:rPr>
              <a:t>Race and Ethnicity trends</a:t>
            </a:r>
          </a:p>
          <a:p>
            <a:r>
              <a:rPr lang="en-US" dirty="0" smtClean="0">
                <a:solidFill>
                  <a:schemeClr val="accent5">
                    <a:lumMod val="50000"/>
                  </a:schemeClr>
                </a:solidFill>
                <a:latin typeface="+mj-lt"/>
              </a:rPr>
              <a:t>Migration</a:t>
            </a:r>
          </a:p>
          <a:p>
            <a:r>
              <a:rPr lang="en-US" dirty="0" smtClean="0">
                <a:solidFill>
                  <a:schemeClr val="accent5">
                    <a:lumMod val="50000"/>
                  </a:schemeClr>
                </a:solidFill>
                <a:latin typeface="+mj-lt"/>
              </a:rPr>
              <a:t>Population Projections</a:t>
            </a:r>
          </a:p>
          <a:p>
            <a:pPr marL="0" indent="0">
              <a:buNone/>
            </a:pPr>
            <a:endParaRPr lang="en-US" dirty="0">
              <a:solidFill>
                <a:schemeClr val="accent5">
                  <a:lumMod val="50000"/>
                </a:schemeClr>
              </a:solidFill>
              <a:latin typeface="+mj-lt"/>
            </a:endParaRPr>
          </a:p>
        </p:txBody>
      </p:sp>
      <p:grpSp>
        <p:nvGrpSpPr>
          <p:cNvPr id="10" name="Group 9"/>
          <p:cNvGrpSpPr/>
          <p:nvPr/>
        </p:nvGrpSpPr>
        <p:grpSpPr>
          <a:xfrm>
            <a:off x="3721194" y="5991718"/>
            <a:ext cx="5331366" cy="523220"/>
            <a:chOff x="2064340" y="4803635"/>
            <a:chExt cx="5331366" cy="52322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634" y="4819766"/>
              <a:ext cx="490958" cy="490958"/>
            </a:xfrm>
            <a:prstGeom prst="rect">
              <a:avLst/>
            </a:prstGeom>
          </p:spPr>
        </p:pic>
        <p:sp>
          <p:nvSpPr>
            <p:cNvPr id="12" name="TextBox 11"/>
            <p:cNvSpPr txBox="1"/>
            <p:nvPr/>
          </p:nvSpPr>
          <p:spPr>
            <a:xfrm>
              <a:off x="2064340" y="4803635"/>
              <a:ext cx="5331366" cy="523220"/>
            </a:xfrm>
            <a:prstGeom prst="rect">
              <a:avLst/>
            </a:prstGeom>
            <a:noFill/>
          </p:spPr>
          <p:txBody>
            <a:bodyPr wrap="square" rtlCol="0">
              <a:spAutoFit/>
            </a:bodyPr>
            <a:lstStyle/>
            <a:p>
              <a:pPr algn="r"/>
              <a:r>
                <a:rPr lang="en-US" sz="2800" dirty="0" smtClean="0">
                  <a:solidFill>
                    <a:schemeClr val="accent5">
                      <a:lumMod val="50000"/>
                    </a:schemeClr>
                  </a:solidFill>
                </a:rPr>
                <a:t>@TexasDemography</a:t>
              </a:r>
              <a:endParaRPr lang="en-US" sz="2800" dirty="0">
                <a:solidFill>
                  <a:schemeClr val="accent5">
                    <a:lumMod val="50000"/>
                  </a:schemeClr>
                </a:solidFill>
              </a:endParaRPr>
            </a:p>
          </p:txBody>
        </p:sp>
      </p:grpSp>
    </p:spTree>
    <p:extLst>
      <p:ext uri="{BB962C8B-B14F-4D97-AF65-F5344CB8AC3E}">
        <p14:creationId xmlns:p14="http://schemas.microsoft.com/office/powerpoint/2010/main" val="3664978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23221"/>
          <a:ext cx="8534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842716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085208"/>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21</a:t>
            </a:fld>
            <a:endParaRPr lang="en-US" sz="1600"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63620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747493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976314"/>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22</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482646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083496"/>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23</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406976" cy="253916"/>
          </a:xfrm>
          <a:prstGeom prst="rect">
            <a:avLst/>
          </a:prstGeom>
          <a:noFill/>
        </p:spPr>
        <p:txBody>
          <a:bodyPr wrap="none" rtlCol="0">
            <a:spAutoFit/>
          </a:bodyPr>
          <a:lstStyle/>
          <a:p>
            <a:r>
              <a:rPr lang="en-US" sz="1050" dirty="0" smtClean="0">
                <a:solidFill>
                  <a:schemeClr val="tx1">
                    <a:lumMod val="50000"/>
                    <a:lumOff val="50000"/>
                  </a:schemeClr>
                </a:solidFill>
              </a:rPr>
              <a:t>Source: U.S. Census Bureau, 2010 Decennial Census, Summary File 1</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2657587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4488"/>
            <a:ext cx="7937501" cy="500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8535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Unauthorized and Mexican Immigration, 2014</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pic>
        <p:nvPicPr>
          <p:cNvPr id="8" name="Content Placeholder 4"/>
          <p:cNvPicPr>
            <a:picLocks noGrp="1" noChangeAspect="1"/>
          </p:cNvPicPr>
          <p:nvPr>
            <p:ph sz="half" idx="1"/>
          </p:nvPr>
        </p:nvPicPr>
        <p:blipFill>
          <a:blip r:embed="rId2"/>
          <a:stretch>
            <a:fillRect/>
          </a:stretch>
        </p:blipFill>
        <p:spPr>
          <a:xfrm>
            <a:off x="331432" y="1571625"/>
            <a:ext cx="4214190" cy="4276725"/>
          </a:xfrm>
          <a:prstGeom prst="rect">
            <a:avLst/>
          </a:prstGeom>
        </p:spPr>
      </p:pic>
      <p:pic>
        <p:nvPicPr>
          <p:cNvPr id="9" name="Content Placeholder 4"/>
          <p:cNvPicPr>
            <a:picLocks noGrp="1" noChangeAspect="1"/>
          </p:cNvPicPr>
          <p:nvPr>
            <p:ph sz="half" idx="2"/>
          </p:nvPr>
        </p:nvPicPr>
        <p:blipFill>
          <a:blip r:embed="rId3"/>
          <a:stretch>
            <a:fillRect/>
          </a:stretch>
        </p:blipFill>
        <p:spPr>
          <a:xfrm>
            <a:off x="4545622" y="1504950"/>
            <a:ext cx="4324350" cy="4388520"/>
          </a:xfrm>
          <a:prstGeom prst="rect">
            <a:avLst/>
          </a:prstGeom>
        </p:spPr>
      </p:pic>
    </p:spTree>
    <p:extLst>
      <p:ext uri="{BB962C8B-B14F-4D97-AF65-F5344CB8AC3E}">
        <p14:creationId xmlns:p14="http://schemas.microsoft.com/office/powerpoint/2010/main" val="144122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5" name="Content Placeholder 4"/>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6734" b="4034"/>
          <a:stretch/>
        </p:blipFill>
        <p:spPr>
          <a:xfrm>
            <a:off x="1143000" y="1325250"/>
            <a:ext cx="6477000" cy="5373688"/>
          </a:xfrm>
        </p:spPr>
      </p:pic>
    </p:spTree>
    <p:extLst>
      <p:ext uri="{BB962C8B-B14F-4D97-AF65-F5344CB8AC3E}">
        <p14:creationId xmlns:p14="http://schemas.microsoft.com/office/powerpoint/2010/main" val="135908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spTree>
    <p:extLst>
      <p:ext uri="{BB962C8B-B14F-4D97-AF65-F5344CB8AC3E}">
        <p14:creationId xmlns:p14="http://schemas.microsoft.com/office/powerpoint/2010/main" val="4060575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546239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800" dirty="0" smtClean="0"/>
              <a:t>Median Age by Change in Median Age in Texas Counties, 2000-2014</a:t>
            </a:r>
            <a:endParaRPr lang="en-US" sz="2800" dirty="0"/>
          </a:p>
        </p:txBody>
      </p:sp>
      <p:sp>
        <p:nvSpPr>
          <p:cNvPr id="9" name="TextBox 8"/>
          <p:cNvSpPr txBox="1"/>
          <p:nvPr/>
        </p:nvSpPr>
        <p:spPr>
          <a:xfrm>
            <a:off x="152400" y="6352807"/>
            <a:ext cx="6102953" cy="430887"/>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2000, 2010 Decennial Censuses and 2014 Population Estimates</a:t>
            </a:r>
          </a:p>
          <a:p>
            <a:r>
              <a:rPr lang="en-US" sz="1100" dirty="0" smtClean="0">
                <a:solidFill>
                  <a:schemeClr val="tx1">
                    <a:lumMod val="50000"/>
                    <a:lumOff val="50000"/>
                  </a:schemeClr>
                </a:solidFill>
              </a:rPr>
              <a:t>Note: Old=Median Age&gt;30 years; no data available for counties in gray. </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667" t="1538" r="26667" b="3269"/>
          <a:stretch/>
        </p:blipFill>
        <p:spPr>
          <a:xfrm>
            <a:off x="1143000" y="1219199"/>
            <a:ext cx="5486400" cy="520342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052" t="61111" r="37059" b="8889"/>
          <a:stretch/>
        </p:blipFill>
        <p:spPr>
          <a:xfrm>
            <a:off x="6553200" y="4537454"/>
            <a:ext cx="2286000" cy="1815353"/>
          </a:xfrm>
          <a:prstGeom prst="rect">
            <a:avLst/>
          </a:prstGeom>
        </p:spPr>
      </p:pic>
    </p:spTree>
    <p:extLst>
      <p:ext uri="{BB962C8B-B14F-4D97-AF65-F5344CB8AC3E}">
        <p14:creationId xmlns:p14="http://schemas.microsoft.com/office/powerpoint/2010/main" val="412543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50130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65" t="5555" r="2553" b="1388"/>
          <a:stretch/>
        </p:blipFill>
        <p:spPr>
          <a:xfrm>
            <a:off x="2057400" y="1142999"/>
            <a:ext cx="5943600" cy="5578477"/>
          </a:xfrm>
          <a:prstGeom prst="rect">
            <a:avLst/>
          </a:prstGeom>
        </p:spPr>
      </p:pic>
      <p:sp>
        <p:nvSpPr>
          <p:cNvPr id="2" name="Title 1"/>
          <p:cNvSpPr>
            <a:spLocks noGrp="1"/>
          </p:cNvSpPr>
          <p:nvPr>
            <p:ph type="title"/>
          </p:nvPr>
        </p:nvSpPr>
        <p:spPr>
          <a:xfrm>
            <a:off x="1676400" y="152400"/>
            <a:ext cx="7162800" cy="990600"/>
          </a:xfrm>
        </p:spPr>
        <p:txBody>
          <a:bodyPr>
            <a:noAutofit/>
          </a:bodyPr>
          <a:lstStyle/>
          <a:p>
            <a:r>
              <a:rPr lang="en-US" sz="2800" dirty="0" smtClean="0"/>
              <a:t>Percent of Households with at Least One Person 65 Years Plus, Texas Counties, 2008-2012</a:t>
            </a:r>
            <a:endParaRPr lang="en-US" sz="2800" dirty="0"/>
          </a:p>
        </p:txBody>
      </p:sp>
      <p:sp>
        <p:nvSpPr>
          <p:cNvPr id="9" name="TextBox 8"/>
          <p:cNvSpPr txBox="1"/>
          <p:nvPr/>
        </p:nvSpPr>
        <p:spPr>
          <a:xfrm>
            <a:off x="152400" y="6489543"/>
            <a:ext cx="561884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American Community Survey, 5-year sample, 2008-2012</a:t>
            </a:r>
            <a:endParaRPr lang="en-US" sz="1100" dirty="0">
              <a:solidFill>
                <a:schemeClr val="tx1">
                  <a:lumMod val="50000"/>
                  <a:lumOff val="50000"/>
                </a:schemeClr>
              </a:solidFill>
            </a:endParaRPr>
          </a:p>
        </p:txBody>
      </p:sp>
      <p:pic>
        <p:nvPicPr>
          <p:cNvPr id="6" name="Picture 5"/>
          <p:cNvPicPr>
            <a:picLocks noChangeAspect="1"/>
          </p:cNvPicPr>
          <p:nvPr/>
        </p:nvPicPr>
        <p:blipFill rotWithShape="1">
          <a:blip r:embed="rId4"/>
          <a:srcRect t="36585" r="34744"/>
          <a:stretch/>
        </p:blipFill>
        <p:spPr>
          <a:xfrm>
            <a:off x="1676400" y="1676400"/>
            <a:ext cx="1348156" cy="1524000"/>
          </a:xfrm>
          <a:prstGeom prst="rect">
            <a:avLst/>
          </a:prstGeom>
        </p:spPr>
      </p:pic>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spTree>
    <p:extLst>
      <p:ext uri="{BB962C8B-B14F-4D97-AF65-F5344CB8AC3E}">
        <p14:creationId xmlns:p14="http://schemas.microsoft.com/office/powerpoint/2010/main" val="3112549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Population Projections</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123041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32</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293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304800" y="14478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2010-2015</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33</a:t>
            </a:fld>
            <a:endParaRPr lang="en-US" dirty="0"/>
          </a:p>
        </p:txBody>
      </p:sp>
      <p:sp>
        <p:nvSpPr>
          <p:cNvPr id="10" name="TextBox 9"/>
          <p:cNvSpPr txBox="1"/>
          <p:nvPr/>
        </p:nvSpPr>
        <p:spPr>
          <a:xfrm>
            <a:off x="76200" y="6478320"/>
            <a:ext cx="8763000" cy="515526"/>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and U.S. Census Bureau Population Estimates</a:t>
            </a:r>
          </a:p>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411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487907"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34</a:t>
            </a:fld>
            <a:endParaRPr lang="en-US" dirty="0"/>
          </a:p>
        </p:txBody>
      </p:sp>
      <p:sp>
        <p:nvSpPr>
          <p:cNvPr id="5" name="Title 1"/>
          <p:cNvSpPr>
            <a:spLocks noGrp="1"/>
          </p:cNvSpPr>
          <p:nvPr>
            <p:ph type="title"/>
          </p:nvPr>
        </p:nvSpPr>
        <p:spPr>
          <a:xfrm>
            <a:off x="1859507" y="417511"/>
            <a:ext cx="6858000" cy="990600"/>
          </a:xfrm>
        </p:spPr>
        <p:txBody>
          <a:bodyPr>
            <a:noAutofit/>
          </a:bodyPr>
          <a:lstStyle/>
          <a:p>
            <a:r>
              <a:rPr lang="en-US" sz="3200" dirty="0" smtClean="0"/>
              <a:t>Population Change by Age Group, Texas</a:t>
            </a:r>
            <a:r>
              <a:rPr lang="en-US" sz="3200" dirty="0"/>
              <a:t>, 1950-2050</a:t>
            </a:r>
            <a:br>
              <a:rPr lang="en-US" sz="3200" dirty="0"/>
            </a:br>
            <a:endParaRPr lang="en-US" sz="3200" dirty="0"/>
          </a:p>
        </p:txBody>
      </p:sp>
      <p:sp>
        <p:nvSpPr>
          <p:cNvPr id="3" name="Rectangle 2"/>
          <p:cNvSpPr/>
          <p:nvPr/>
        </p:nvSpPr>
        <p:spPr>
          <a:xfrm>
            <a:off x="-76200" y="6144396"/>
            <a:ext cx="6934200" cy="577081"/>
          </a:xfrm>
          <a:prstGeom prst="rect">
            <a:avLst/>
          </a:prstGeom>
        </p:spPr>
        <p:txBody>
          <a:bodyPr wrap="square">
            <a:spAutoFit/>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dirty="0"/>
              <a:t>Source: </a:t>
            </a:r>
            <a:r>
              <a:rPr lang="en-US" sz="1050" dirty="0">
                <a:solidFill>
                  <a:schemeClr val="dk1"/>
                </a:solidFill>
              </a:rPr>
              <a:t>US Census Bureau, 1950-2010 Censuses </a:t>
            </a:r>
            <a:endParaRPr lang="en-US" sz="1050" dirty="0"/>
          </a:p>
          <a:p>
            <a:r>
              <a:rPr lang="en-US" sz="1050" dirty="0"/>
              <a:t>               US Census Bureau, State Population Estimates</a:t>
            </a:r>
          </a:p>
          <a:p>
            <a:r>
              <a:rPr lang="en-US" sz="1050" dirty="0"/>
              <a:t>               Texas State Data Center, 2014 Population Projections, 1.0 Migration Scenario</a:t>
            </a:r>
          </a:p>
        </p:txBody>
      </p:sp>
    </p:spTree>
    <p:extLst>
      <p:ext uri="{BB962C8B-B14F-4D97-AF65-F5344CB8AC3E}">
        <p14:creationId xmlns:p14="http://schemas.microsoft.com/office/powerpoint/2010/main" val="2086999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189867"/>
              </p:ext>
            </p:extLst>
          </p:nvPr>
        </p:nvGraphicFramePr>
        <p:xfrm>
          <a:off x="443060" y="1621410"/>
          <a:ext cx="8548539" cy="462698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35</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879211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1063464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37</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5399988" cy="415498"/>
          </a:xfrm>
          <a:prstGeom prst="rect">
            <a:avLst/>
          </a:prstGeom>
        </p:spPr>
        <p:txBody>
          <a:bodyPr wrap="square">
            <a:spAutoFit/>
          </a:bodyPr>
          <a:lstStyle/>
          <a:p>
            <a:r>
              <a:rPr lang="en-US" sz="1050" dirty="0" smtClean="0">
                <a:solidFill>
                  <a:schemeClr val="tx1">
                    <a:lumMod val="50000"/>
                    <a:lumOff val="50000"/>
                  </a:schemeClr>
                </a:solidFill>
                <a:effectLst/>
                <a:cs typeface="Calibri" panose="020F0502020204030204" pitchFamily="34" charset="0"/>
              </a:rPr>
              <a:t>Sources: U.S. Census Bureau, American Community Survey, 1-Year PUMS.</a:t>
            </a:r>
            <a:endParaRPr lang="en-US" sz="1050" dirty="0" smtClean="0">
              <a:solidFill>
                <a:schemeClr val="tx1">
                  <a:lumMod val="50000"/>
                  <a:lumOff val="50000"/>
                </a:schemeClr>
              </a:solidFill>
              <a:effectLst/>
            </a:endParaRPr>
          </a:p>
          <a:p>
            <a:r>
              <a:rPr lang="en-US" sz="1050" dirty="0" smtClean="0">
                <a:solidFill>
                  <a:schemeClr val="tx1">
                    <a:lumMod val="50000"/>
                    <a:lumOff val="50000"/>
                  </a:schemeClr>
                </a:solidFill>
                <a:effectLst/>
                <a:cs typeface="Calibri" panose="020F0502020204030204" pitchFamily="34" charset="0"/>
              </a:rPr>
              <a:t>                Texas State Data Center, 2012 Vintage Population Projections, 0.5 Migration Scenario  </a:t>
            </a:r>
            <a:endParaRPr lang="en-US" sz="1050" dirty="0">
              <a:solidFill>
                <a:schemeClr val="tx1">
                  <a:lumMod val="50000"/>
                  <a:lumOff val="50000"/>
                </a:schemeClr>
              </a:solidFill>
              <a:effectLst/>
            </a:endParaRPr>
          </a:p>
        </p:txBody>
      </p:sp>
    </p:spTree>
    <p:extLst>
      <p:ext uri="{BB962C8B-B14F-4D97-AF65-F5344CB8AC3E}">
        <p14:creationId xmlns:p14="http://schemas.microsoft.com/office/powerpoint/2010/main" val="2665770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38</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ext uri="{D42A27DB-BD31-4B8C-83A1-F6EECF244321}">
                <p14:modId xmlns:p14="http://schemas.microsoft.com/office/powerpoint/2010/main" val="903296033"/>
              </p:ext>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5588524" cy="430887"/>
          </a:xfrm>
          <a:prstGeom prst="rect">
            <a:avLst/>
          </a:prstGeom>
        </p:spPr>
        <p:txBody>
          <a:bodyPr wrap="square">
            <a:spAutoFit/>
          </a:bodyPr>
          <a:lstStyle/>
          <a:p>
            <a:r>
              <a:rPr lang="en-US" sz="1100" dirty="0" smtClean="0">
                <a:solidFill>
                  <a:schemeClr val="tx1">
                    <a:lumMod val="50000"/>
                    <a:lumOff val="50000"/>
                  </a:schemeClr>
                </a:solidFill>
                <a:effectLst/>
                <a:cs typeface="Calibri" panose="020F0502020204030204" pitchFamily="34" charset="0"/>
              </a:rPr>
              <a:t>Sources: U.S. Census Bureau, American Community Survey, 1-Year PUMS.</a:t>
            </a:r>
            <a:endParaRPr lang="en-US" sz="1100" dirty="0" smtClean="0">
              <a:solidFill>
                <a:schemeClr val="tx1">
                  <a:lumMod val="50000"/>
                  <a:lumOff val="50000"/>
                </a:schemeClr>
              </a:solidFill>
              <a:effectLst/>
            </a:endParaRPr>
          </a:p>
          <a:p>
            <a:r>
              <a:rPr lang="en-US" sz="1100" dirty="0" smtClean="0">
                <a:solidFill>
                  <a:schemeClr val="tx1">
                    <a:lumMod val="50000"/>
                    <a:lumOff val="50000"/>
                  </a:schemeClr>
                </a:solidFill>
                <a:effectLst/>
                <a:cs typeface="Calibri" panose="020F0502020204030204" pitchFamily="34" charset="0"/>
              </a:rPr>
              <a:t>                Texas State Data Center, 2012 Vintage Population Projections, 0.5 Migration Scenario  </a:t>
            </a:r>
            <a:endParaRPr lang="en-US" sz="1100" dirty="0">
              <a:solidFill>
                <a:schemeClr val="tx1">
                  <a:lumMod val="50000"/>
                  <a:lumOff val="50000"/>
                </a:schemeClr>
              </a:solidFill>
              <a:effectLst/>
            </a:endParaRPr>
          </a:p>
        </p:txBody>
      </p:sp>
    </p:spTree>
    <p:extLst>
      <p:ext uri="{BB962C8B-B14F-4D97-AF65-F5344CB8AC3E}">
        <p14:creationId xmlns:p14="http://schemas.microsoft.com/office/powerpoint/2010/main" val="3333958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2147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39</a:t>
            </a:fld>
            <a:endParaRPr lang="en-US" dirty="0"/>
          </a:p>
        </p:txBody>
      </p:sp>
    </p:spTree>
    <p:extLst>
      <p:ext uri="{BB962C8B-B14F-4D97-AF65-F5344CB8AC3E}">
        <p14:creationId xmlns:p14="http://schemas.microsoft.com/office/powerpoint/2010/main" val="90649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Total Population and Components of Change in Texas, 1950-2014 </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a:t>
            </a:fld>
            <a:endParaRPr lang="en-US" dirty="0"/>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218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40</a:t>
            </a:fld>
            <a:endParaRPr lang="en-US" dirty="0"/>
          </a:p>
        </p:txBody>
      </p:sp>
      <p:sp>
        <p:nvSpPr>
          <p:cNvPr id="6" name="Content Placeholder 2"/>
          <p:cNvSpPr txBox="1">
            <a:spLocks/>
          </p:cNvSpPr>
          <p:nvPr/>
        </p:nvSpPr>
        <p:spPr>
          <a:xfrm>
            <a:off x="1066800" y="1676401"/>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smtClean="0"/>
          </a:p>
          <a:p>
            <a:pPr lvl="1">
              <a:buFont typeface="Arial" panose="020B0604020202020204" pitchFamily="34" charset="0"/>
              <a:buNone/>
            </a:pPr>
            <a:endParaRPr lang="en-US" dirty="0" smtClean="0"/>
          </a:p>
          <a:p>
            <a:pPr lvl="1">
              <a:buFont typeface="Arial" panose="020B0604020202020204" pitchFamily="34" charset="0"/>
              <a:buNone/>
            </a:pPr>
            <a:endParaRPr lang="en-US" dirty="0" smtClean="0"/>
          </a:p>
          <a:p>
            <a:pPr lvl="1">
              <a:buFont typeface="Arial" panose="020B0604020202020204" pitchFamily="34" charset="0"/>
              <a:buNone/>
            </a:pPr>
            <a:r>
              <a:rPr lang="en-US" dirty="0" smtClean="0">
                <a:solidFill>
                  <a:schemeClr val="accent5">
                    <a:lumMod val="50000"/>
                  </a:schemeClr>
                </a:solidFill>
              </a:rPr>
              <a:t>Office: (512) 936-3542</a:t>
            </a:r>
          </a:p>
          <a:p>
            <a:pPr lvl="1">
              <a:buFont typeface="Arial" panose="020B0604020202020204" pitchFamily="34" charset="0"/>
              <a:buNone/>
            </a:pPr>
            <a:r>
              <a:rPr lang="en-US" dirty="0" smtClean="0">
                <a:solidFill>
                  <a:schemeClr val="accent5">
                    <a:lumMod val="50000"/>
                  </a:schemeClr>
                </a:solidFill>
              </a:rPr>
              <a:t>Email: </a:t>
            </a:r>
            <a:r>
              <a:rPr lang="en-US" dirty="0" smtClean="0">
                <a:hlinkClick r:id="rId2"/>
              </a:rPr>
              <a:t>Lila.Valencia@UTSA.edu</a:t>
            </a:r>
            <a:r>
              <a:rPr lang="en-US" dirty="0" smtClean="0"/>
              <a:t> </a:t>
            </a:r>
          </a:p>
          <a:p>
            <a:pPr lvl="1">
              <a:buFont typeface="Arial" panose="020B0604020202020204" pitchFamily="34" charset="0"/>
              <a:buNone/>
            </a:pPr>
            <a:r>
              <a:rPr lang="en-US" dirty="0" smtClean="0">
                <a:solidFill>
                  <a:schemeClr val="accent5">
                    <a:lumMod val="50000"/>
                  </a:schemeClr>
                </a:solidFill>
              </a:rPr>
              <a:t>Internet:</a:t>
            </a:r>
            <a:r>
              <a:rPr lang="en-US" dirty="0" smtClean="0"/>
              <a:t> </a:t>
            </a:r>
            <a:r>
              <a:rPr lang="en-US" dirty="0" smtClean="0">
                <a:hlinkClick r:id="rId3"/>
              </a:rPr>
              <a:t>demographics.texas.gov</a:t>
            </a:r>
            <a:r>
              <a:rPr lang="en-US" dirty="0" smtClean="0"/>
              <a:t> </a:t>
            </a:r>
          </a:p>
        </p:txBody>
      </p:sp>
      <p:sp>
        <p:nvSpPr>
          <p:cNvPr id="7" name="Rectangle 6"/>
          <p:cNvSpPr/>
          <p:nvPr/>
        </p:nvSpPr>
        <p:spPr>
          <a:xfrm>
            <a:off x="1295400" y="1905002"/>
            <a:ext cx="4391972" cy="76944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Lila Valencia, Ph.D.</a:t>
            </a:r>
          </a:p>
        </p:txBody>
      </p:sp>
      <p:grpSp>
        <p:nvGrpSpPr>
          <p:cNvPr id="10" name="Group 9"/>
          <p:cNvGrpSpPr/>
          <p:nvPr/>
        </p:nvGrpSpPr>
        <p:grpSpPr>
          <a:xfrm>
            <a:off x="1608551" y="4176793"/>
            <a:ext cx="5822324" cy="523220"/>
            <a:chOff x="1573382" y="4803635"/>
            <a:chExt cx="5822324" cy="52322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382" y="4803635"/>
              <a:ext cx="490958" cy="490958"/>
            </a:xfrm>
            <a:prstGeom prst="rect">
              <a:avLst/>
            </a:prstGeom>
          </p:spPr>
        </p:pic>
        <p:sp>
          <p:nvSpPr>
            <p:cNvPr id="9" name="TextBox 8"/>
            <p:cNvSpPr txBox="1"/>
            <p:nvPr/>
          </p:nvSpPr>
          <p:spPr>
            <a:xfrm>
              <a:off x="2064340" y="4803635"/>
              <a:ext cx="5331366" cy="523220"/>
            </a:xfrm>
            <a:prstGeom prst="rect">
              <a:avLst/>
            </a:prstGeom>
            <a:noFill/>
          </p:spPr>
          <p:txBody>
            <a:bodyPr wrap="square" rtlCol="0">
              <a:spAutoFit/>
            </a:bodyPr>
            <a:lstStyle/>
            <a:p>
              <a:r>
                <a:rPr lang="en-US" sz="2800" dirty="0" smtClean="0">
                  <a:solidFill>
                    <a:schemeClr val="accent5">
                      <a:lumMod val="50000"/>
                    </a:schemeClr>
                  </a:solidFill>
                </a:rPr>
                <a:t>@TexasDemography</a:t>
              </a:r>
              <a:endParaRPr lang="en-US" sz="2800" dirty="0">
                <a:solidFill>
                  <a:schemeClr val="accent5">
                    <a:lumMod val="50000"/>
                  </a:schemeClr>
                </a:solidFill>
              </a:endParaRPr>
            </a:p>
          </p:txBody>
        </p:sp>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22564" y="1347045"/>
            <a:ext cx="2368739" cy="2464426"/>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152925" y="1301764"/>
            <a:ext cx="2419075" cy="2516797"/>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435754" y="1301733"/>
            <a:ext cx="2422246" cy="2520097"/>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6729718" y="1301812"/>
            <a:ext cx="2414282" cy="2511810"/>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34579" y="3811471"/>
            <a:ext cx="2397341" cy="2494185"/>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2302004" y="3811471"/>
            <a:ext cx="2422396" cy="2520252"/>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4572000" y="3818561"/>
            <a:ext cx="2434378" cy="2532717"/>
          </a:xfrm>
          <a:prstGeom prst="rect">
            <a:avLst/>
          </a:prstGeom>
          <a:ln>
            <a:noFill/>
          </a:ln>
        </p:spPr>
      </p:pic>
      <p:sp>
        <p:nvSpPr>
          <p:cNvPr id="18" name="TextBox 17"/>
          <p:cNvSpPr txBox="1"/>
          <p:nvPr/>
        </p:nvSpPr>
        <p:spPr>
          <a:xfrm>
            <a:off x="1219200" y="1347044"/>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429000" y="134704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5742829" y="135142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8028829" y="1353379"/>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1343685"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3736846"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6022081" y="39639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7010400" y="4819544"/>
            <a:ext cx="2152174" cy="1505056"/>
            <a:chOff x="1943099" y="3277608"/>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8"/>
              <a:ext cx="2114551" cy="1503708"/>
            </a:xfrm>
            <a:prstGeom prst="rect">
              <a:avLst/>
            </a:prstGeom>
          </p:spPr>
        </p:pic>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p:cNvSpPr>
            <a:spLocks noGrp="1"/>
          </p:cNvSpPr>
          <p:nvPr>
            <p:ph type="title"/>
          </p:nvPr>
        </p:nvSpPr>
        <p:spPr/>
        <p:txBody>
          <a:bodyPr>
            <a:normAutofit/>
          </a:bodyPr>
          <a:lstStyle/>
          <a:p>
            <a:r>
              <a:rPr lang="en-US" sz="2800" dirty="0" smtClean="0"/>
              <a:t>Historic County Population, Texas</a:t>
            </a:r>
            <a:endParaRPr lang="en-US" sz="2800" dirty="0"/>
          </a:p>
        </p:txBody>
      </p:sp>
      <p:sp>
        <p:nvSpPr>
          <p:cNvPr id="26" name="TextBox 25"/>
          <p:cNvSpPr txBox="1"/>
          <p:nvPr/>
        </p:nvSpPr>
        <p:spPr>
          <a:xfrm>
            <a:off x="2" y="6510040"/>
            <a:ext cx="3350597"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decennial censuses </a:t>
            </a:r>
            <a:endParaRPr lang="en-US" sz="1100" dirty="0">
              <a:solidFill>
                <a:schemeClr val="tx1">
                  <a:lumMod val="50000"/>
                  <a:lumOff val="50000"/>
                </a:schemeClr>
              </a:solidFill>
            </a:endParaRPr>
          </a:p>
        </p:txBody>
      </p:sp>
      <p:sp>
        <p:nvSpPr>
          <p:cNvPr id="2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a:t>
            </a:r>
          </a:p>
        </p:txBody>
      </p:sp>
    </p:spTree>
    <p:extLst>
      <p:ext uri="{BB962C8B-B14F-4D97-AF65-F5344CB8AC3E}">
        <p14:creationId xmlns:p14="http://schemas.microsoft.com/office/powerpoint/2010/main" val="394544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49" t="4373" r="1149" b="8269"/>
          <a:stretch/>
        </p:blipFill>
        <p:spPr>
          <a:xfrm>
            <a:off x="1524000" y="762000"/>
            <a:ext cx="6477000" cy="5867400"/>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2015</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2015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28661"/>
          <a:stretch/>
        </p:blipFill>
        <p:spPr>
          <a:xfrm>
            <a:off x="914400" y="1586582"/>
            <a:ext cx="1947713" cy="1366292"/>
          </a:xfrm>
          <a:prstGeom prst="rect">
            <a:avLst/>
          </a:prstGeom>
        </p:spPr>
      </p:pic>
    </p:spTree>
    <p:extLst>
      <p:ext uri="{BB962C8B-B14F-4D97-AF65-F5344CB8AC3E}">
        <p14:creationId xmlns:p14="http://schemas.microsoft.com/office/powerpoint/2010/main" val="370088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2015</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2015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99 counties lost population over the five year period.</a:t>
            </a:r>
            <a:endParaRPr lang="en-US" sz="1600" dirty="0">
              <a:solidFill>
                <a:srgbClr val="191C6F"/>
              </a:solidFill>
            </a:endParaRPr>
          </a:p>
        </p:txBody>
      </p:sp>
      <p:pic>
        <p:nvPicPr>
          <p:cNvPr id="8" name="Picture 7"/>
          <p:cNvPicPr>
            <a:picLocks noChangeAspect="1"/>
          </p:cNvPicPr>
          <p:nvPr/>
        </p:nvPicPr>
        <p:blipFill rotWithShape="1">
          <a:blip r:embed="rId3"/>
          <a:srcRect l="561" t="9960" r="561" b="9960"/>
          <a:stretch/>
        </p:blipFill>
        <p:spPr>
          <a:xfrm>
            <a:off x="1295400" y="1219446"/>
            <a:ext cx="6705600" cy="5502031"/>
          </a:xfrm>
          <a:prstGeom prst="rect">
            <a:avLst/>
          </a:prstGeom>
        </p:spPr>
      </p:pic>
      <p:pic>
        <p:nvPicPr>
          <p:cNvPr id="10" name="Picture 9"/>
          <p:cNvPicPr>
            <a:picLocks noChangeAspect="1"/>
          </p:cNvPicPr>
          <p:nvPr/>
        </p:nvPicPr>
        <p:blipFill rotWithShape="1">
          <a:blip r:embed="rId4"/>
          <a:srcRect t="27851" r="13058"/>
          <a:stretch/>
        </p:blipFill>
        <p:spPr>
          <a:xfrm>
            <a:off x="677310" y="1787908"/>
            <a:ext cx="1693380" cy="1381800"/>
          </a:xfrm>
          <a:prstGeom prst="rect">
            <a:avLst/>
          </a:prstGeom>
        </p:spPr>
      </p:pic>
    </p:spTree>
    <p:extLst>
      <p:ext uri="{BB962C8B-B14F-4D97-AF65-F5344CB8AC3E}">
        <p14:creationId xmlns:p14="http://schemas.microsoft.com/office/powerpoint/2010/main" val="22151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800" dirty="0" smtClean="0"/>
              <a:t>Estimated Percent Change of the Total Population by County, Texas, 2010 to 2015</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2015 Vintage.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1125" t="7773" r="996" b="10052"/>
          <a:stretch/>
        </p:blipFill>
        <p:spPr>
          <a:xfrm>
            <a:off x="1905000" y="1088232"/>
            <a:ext cx="6629400" cy="5638800"/>
          </a:xfrm>
          <a:prstGeom prst="rect">
            <a:avLst/>
          </a:prstGeom>
        </p:spPr>
      </p:pic>
      <p:pic>
        <p:nvPicPr>
          <p:cNvPr id="6" name="Picture 5"/>
          <p:cNvPicPr>
            <a:picLocks noChangeAspect="1"/>
          </p:cNvPicPr>
          <p:nvPr/>
        </p:nvPicPr>
        <p:blipFill rotWithShape="1">
          <a:blip r:embed="rId4"/>
          <a:srcRect t="27851"/>
          <a:stretch/>
        </p:blipFill>
        <p:spPr>
          <a:xfrm>
            <a:off x="790361" y="1828800"/>
            <a:ext cx="1947713" cy="1381800"/>
          </a:xfrm>
          <a:prstGeom prst="rect">
            <a:avLst/>
          </a:prstGeom>
        </p:spPr>
      </p:pic>
    </p:spTree>
    <p:extLst>
      <p:ext uri="{BB962C8B-B14F-4D97-AF65-F5344CB8AC3E}">
        <p14:creationId xmlns:p14="http://schemas.microsoft.com/office/powerpoint/2010/main" val="2785002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0"/>
            <a:ext cx="6705600" cy="954107"/>
          </a:xfrm>
          <a:prstGeom prst="rect">
            <a:avLst/>
          </a:prstGeom>
        </p:spPr>
        <p:txBody>
          <a:bodyPr wrap="square">
            <a:spAutoFit/>
          </a:bodyPr>
          <a:lstStyle/>
          <a:p>
            <a:pPr algn="ctr"/>
            <a:r>
              <a:rPr lang="en-US" sz="2800" dirty="0" smtClean="0">
                <a:solidFill>
                  <a:schemeClr val="bg1"/>
                </a:solidFill>
                <a:latin typeface="+mj-lt"/>
              </a:rPr>
              <a:t>Top Counties for Percent Growth* in </a:t>
            </a:r>
            <a:r>
              <a:rPr lang="en-US" sz="2800" dirty="0">
                <a:solidFill>
                  <a:schemeClr val="bg1"/>
                </a:solidFill>
                <a:latin typeface="+mj-lt"/>
              </a:rPr>
              <a:t>Texas, </a:t>
            </a:r>
            <a:r>
              <a:rPr lang="en-US" sz="2800" dirty="0" smtClean="0">
                <a:solidFill>
                  <a:schemeClr val="bg1"/>
                </a:solidFill>
                <a:latin typeface="+mj-lt"/>
              </a:rPr>
              <a:t>2014-2015</a:t>
            </a:r>
            <a:endParaRPr lang="en-US" sz="2800" dirty="0">
              <a:solidFill>
                <a:schemeClr val="bg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890768468"/>
              </p:ext>
            </p:extLst>
          </p:nvPr>
        </p:nvGraphicFramePr>
        <p:xfrm>
          <a:off x="685801" y="1432707"/>
          <a:ext cx="8000999" cy="5069062"/>
        </p:xfrm>
        <a:graphic>
          <a:graphicData uri="http://schemas.openxmlformats.org/drawingml/2006/table">
            <a:tbl>
              <a:tblPr firstRow="1" firstCol="1" bandRow="1">
                <a:tableStyleId>{5C22544A-7EE6-4342-B048-85BDC9FD1C3A}</a:tableStyleId>
              </a:tblPr>
              <a:tblGrid>
                <a:gridCol w="1905000"/>
                <a:gridCol w="838200"/>
                <a:gridCol w="1905000"/>
                <a:gridCol w="1494664"/>
                <a:gridCol w="1858135"/>
              </a:tblGrid>
              <a:tr h="609602">
                <a:tc>
                  <a:txBody>
                    <a:bodyPr/>
                    <a:lstStyle/>
                    <a:p>
                      <a:pP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solidFill>
                            <a:schemeClr val="bg1"/>
                          </a:solidFill>
                          <a:effectLst/>
                        </a:rPr>
                        <a:t>2014-2015 </a:t>
                      </a:r>
                      <a:r>
                        <a:rPr lang="en-US" sz="1600" b="0" dirty="0">
                          <a:solidFill>
                            <a:schemeClr val="bg1"/>
                          </a:solidFill>
                          <a:effectLst/>
                        </a:rPr>
                        <a:t>Percent </a:t>
                      </a:r>
                      <a:r>
                        <a:rPr lang="en-US" sz="1600" b="0" dirty="0" smtClean="0">
                          <a:solidFill>
                            <a:schemeClr val="bg1"/>
                          </a:solidFill>
                          <a:effectLst/>
                        </a:rPr>
                        <a:t>Population </a:t>
                      </a:r>
                      <a:r>
                        <a:rPr lang="en-US" sz="1600" b="0" dirty="0">
                          <a:solidFill>
                            <a:schemeClr val="bg1"/>
                          </a:solidFill>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a:t>
                      </a:r>
                      <a:r>
                        <a:rPr lang="en-US" sz="1600" b="0" dirty="0" smtClean="0">
                          <a:solidFill>
                            <a:schemeClr val="bg1"/>
                          </a:solidFill>
                          <a:effectLst/>
                        </a:rPr>
                        <a:t>Change</a:t>
                      </a:r>
                      <a:r>
                        <a:rPr lang="en-US" sz="1600" b="0" baseline="0" dirty="0" smtClean="0">
                          <a:solidFill>
                            <a:schemeClr val="bg1"/>
                          </a:solidFill>
                          <a:effectLst/>
                        </a:rPr>
                        <a:t> </a:t>
                      </a:r>
                      <a:r>
                        <a:rPr lang="en-US" sz="1600" b="0" dirty="0" smtClean="0">
                          <a:solidFill>
                            <a:schemeClr val="bg1"/>
                          </a:solidFill>
                          <a:effectLst/>
                        </a:rPr>
                        <a:t>from </a:t>
                      </a:r>
                      <a:r>
                        <a:rPr lang="en-US" sz="1600" b="0" dirty="0">
                          <a:solidFill>
                            <a:schemeClr val="bg1"/>
                          </a:solidFill>
                          <a:effectLst/>
                        </a:rPr>
                        <a:t>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of </a:t>
                      </a:r>
                      <a:r>
                        <a:rPr lang="en-US" sz="1600" b="0" dirty="0" smtClean="0">
                          <a:solidFill>
                            <a:schemeClr val="bg1"/>
                          </a:solidFill>
                          <a:effectLst/>
                        </a:rPr>
                        <a:t>Migration </a:t>
                      </a:r>
                      <a:r>
                        <a:rPr lang="en-US" sz="1600" b="0" dirty="0">
                          <a:solidFill>
                            <a:schemeClr val="bg1"/>
                          </a:solidFill>
                          <a:effectLst/>
                        </a:rPr>
                        <a:t>that is </a:t>
                      </a:r>
                      <a:r>
                        <a:rPr lang="en-US" sz="1600" b="0" dirty="0" smtClean="0">
                          <a:solidFill>
                            <a:schemeClr val="bg1"/>
                          </a:solidFill>
                          <a:effectLst/>
                        </a:rPr>
                        <a:t>International</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a:effectLst/>
                        </a:rPr>
                        <a:t>Hays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5.2%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86.4%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2.2%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Comal</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90.5%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Kendall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102.9%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Gaines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Waller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14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79.2%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Andrews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61.1%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Rockwall</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12.2%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Ector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Midland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Kaufman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Bastrop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372">
                <a:tc gridSpan="5">
                  <a:txBody>
                    <a:bodyPr/>
                    <a:lstStyle/>
                    <a:p>
                      <a:pPr marL="0" marR="0">
                        <a:lnSpc>
                          <a:spcPct val="107000"/>
                        </a:lnSpc>
                        <a:spcBef>
                          <a:spcPts val="0"/>
                        </a:spcBef>
                        <a:spcAft>
                          <a:spcPts val="0"/>
                        </a:spcAft>
                      </a:pPr>
                      <a:r>
                        <a:rPr lang="en-US" sz="1000" b="0" dirty="0" smtClean="0">
                          <a:effectLst/>
                          <a:latin typeface="+mn-lt"/>
                          <a:ea typeface="+mn-ea"/>
                          <a:cs typeface="+mn-cs"/>
                        </a:rPr>
                        <a:t>*Among</a:t>
                      </a:r>
                      <a:r>
                        <a:rPr lang="en-US" sz="1000" b="0" baseline="0" dirty="0" smtClean="0">
                          <a:effectLst/>
                          <a:latin typeface="+mn-lt"/>
                          <a:ea typeface="+mn-ea"/>
                          <a:cs typeface="+mn-cs"/>
                        </a:rPr>
                        <a:t> counties with 10,000 or more population in 2014</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8</a:t>
            </a:r>
            <a:endParaRPr lang="en-US" dirty="0"/>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2015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176712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178</TotalTime>
  <Words>3078</Words>
  <Application>Microsoft Office PowerPoint</Application>
  <PresentationFormat>On-screen Show (4:3)</PresentationFormat>
  <Paragraphs>447</Paragraphs>
  <Slides>40</Slides>
  <Notes>28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ＭＳ Ｐゴシック</vt:lpstr>
      <vt:lpstr>Arial</vt:lpstr>
      <vt:lpstr>Calibri</vt:lpstr>
      <vt:lpstr>Calibri Light</vt:lpstr>
      <vt:lpstr>Times New Roman</vt:lpstr>
      <vt:lpstr>Office Theme</vt:lpstr>
      <vt:lpstr>2_Office Theme</vt:lpstr>
      <vt:lpstr>1_Office Theme</vt:lpstr>
      <vt:lpstr>Texas Population Trends, Characteristics, &amp;Projections</vt:lpstr>
      <vt:lpstr>Overview</vt:lpstr>
      <vt:lpstr>PowerPoint Presentation</vt:lpstr>
      <vt:lpstr>Total Population and Components of Change in Texas, 1950-2014 </vt:lpstr>
      <vt:lpstr>Historic County Population, Texas</vt:lpstr>
      <vt:lpstr>Total Estimated Population by County, Texas, 2015</vt:lpstr>
      <vt:lpstr>Estimated Population Change, Texas Counties, 2010 to 2015</vt:lpstr>
      <vt:lpstr>Estimated Percent Change of the Total Population by County, Texas, 2010 to 2015</vt:lpstr>
      <vt:lpstr>PowerPoint Presentation</vt:lpstr>
      <vt:lpstr>PowerPoint Presentation</vt:lpstr>
      <vt:lpstr>PowerPoint Presentation</vt:lpstr>
      <vt:lpstr>The 10 U.S. States with the Largest Average Annual Net Domestic Migration by Rank, 2005-2013</vt:lpstr>
      <vt:lpstr>Components of Population Change for the Top Five Growth States, 2013-14</vt:lpstr>
      <vt:lpstr>Domestic and International Net Migration for the Top Five Growth States, 2013-14</vt:lpstr>
      <vt:lpstr>Top 10 Destination Counties for Interstate Domestic Migration to Texas, 2009-2013</vt:lpstr>
      <vt:lpstr>PowerPoint Presentation</vt:lpstr>
      <vt:lpstr>PowerPoint Presentation</vt:lpstr>
      <vt:lpstr>Racial and Ethnic Composition of Texas and Top 10 Most Populous Counties, 2014</vt:lpstr>
      <vt:lpstr>Texas White (non-Hispanic) and Hispanic Populations by Age, 2010</vt:lpstr>
      <vt:lpstr>Texas Population Pyramid by Race/Ethnicity, 2010</vt:lpstr>
      <vt:lpstr>Texas Population Pyramid by Race/Ethnicity, 2010</vt:lpstr>
      <vt:lpstr>Texas Population Pyramid by Race/Ethnicity, 2010</vt:lpstr>
      <vt:lpstr>Texas Population Pyramid by Race/Ethnicity, 2010</vt:lpstr>
      <vt:lpstr>Annual Shares of Recent Non-Citizen Immigrants to Texas by World Area of Birth, 2005-2013 </vt:lpstr>
      <vt:lpstr>Unauthorized and Mexican Immigration, 2014</vt:lpstr>
      <vt:lpstr>PowerPoint Presentation</vt:lpstr>
      <vt:lpstr>PowerPoint Presentation</vt:lpstr>
      <vt:lpstr>PowerPoint Presentation</vt:lpstr>
      <vt:lpstr>Median Age by Change in Median Age in Texas Counties, 2000-2014</vt:lpstr>
      <vt:lpstr>Percent of Households with at Least One Person 65 Years Plus, Texas Counties, 2008-2012</vt:lpstr>
      <vt:lpstr>PowerPoint Presentation</vt:lpstr>
      <vt:lpstr>Projected Population Growth in Texas,  2010-2050</vt:lpstr>
      <vt:lpstr>Projected and Estimated Population Growth in Texas, 2010-2015</vt:lpstr>
      <vt:lpstr>Population Change by Age Group, Texas, 1950-2050 </vt:lpstr>
      <vt:lpstr>Projected Racial and Ethnic Percent, Texas, 2010-2050</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PowerPoint Presentation</vt:lpstr>
      <vt:lpstr>PowerPoint Presentation</vt:lpstr>
    </vt:vector>
  </TitlesOfParts>
  <Company>UTSA/IDSER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20</cp:revision>
  <dcterms:created xsi:type="dcterms:W3CDTF">2016-06-30T18:52:57Z</dcterms:created>
  <dcterms:modified xsi:type="dcterms:W3CDTF">2016-07-25T15:39:28Z</dcterms:modified>
</cp:coreProperties>
</file>