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notesSlides/notesSlide15.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3"/>
  </p:sldMasterIdLst>
  <p:notesMasterIdLst>
    <p:notesMasterId r:id="rId37"/>
  </p:notesMasterIdLst>
  <p:handoutMasterIdLst>
    <p:handoutMasterId r:id="rId38"/>
  </p:handoutMasterIdLst>
  <p:sldIdLst>
    <p:sldId id="353" r:id="rId4"/>
    <p:sldId id="489" r:id="rId5"/>
    <p:sldId id="395" r:id="rId6"/>
    <p:sldId id="397" r:id="rId7"/>
    <p:sldId id="398" r:id="rId8"/>
    <p:sldId id="399" r:id="rId9"/>
    <p:sldId id="400" r:id="rId10"/>
    <p:sldId id="401" r:id="rId11"/>
    <p:sldId id="475" r:id="rId12"/>
    <p:sldId id="450" r:id="rId13"/>
    <p:sldId id="451" r:id="rId14"/>
    <p:sldId id="452" r:id="rId15"/>
    <p:sldId id="474" r:id="rId16"/>
    <p:sldId id="476" r:id="rId17"/>
    <p:sldId id="477" r:id="rId18"/>
    <p:sldId id="478" r:id="rId19"/>
    <p:sldId id="480" r:id="rId20"/>
    <p:sldId id="481" r:id="rId21"/>
    <p:sldId id="482" r:id="rId22"/>
    <p:sldId id="483" r:id="rId23"/>
    <p:sldId id="484" r:id="rId24"/>
    <p:sldId id="485" r:id="rId25"/>
    <p:sldId id="486" r:id="rId26"/>
    <p:sldId id="487" r:id="rId27"/>
    <p:sldId id="466" r:id="rId28"/>
    <p:sldId id="467" r:id="rId29"/>
    <p:sldId id="469" r:id="rId30"/>
    <p:sldId id="407" r:id="rId31"/>
    <p:sldId id="408" r:id="rId32"/>
    <p:sldId id="470" r:id="rId33"/>
    <p:sldId id="471" r:id="rId34"/>
    <p:sldId id="472" r:id="rId35"/>
    <p:sldId id="488" r:id="rId36"/>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489"/>
            <p14:sldId id="395"/>
            <p14:sldId id="397"/>
            <p14:sldId id="398"/>
            <p14:sldId id="399"/>
            <p14:sldId id="400"/>
            <p14:sldId id="401"/>
            <p14:sldId id="475"/>
            <p14:sldId id="450"/>
            <p14:sldId id="451"/>
            <p14:sldId id="452"/>
            <p14:sldId id="474"/>
            <p14:sldId id="476"/>
            <p14:sldId id="477"/>
            <p14:sldId id="478"/>
            <p14:sldId id="480"/>
            <p14:sldId id="481"/>
            <p14:sldId id="482"/>
            <p14:sldId id="483"/>
            <p14:sldId id="484"/>
            <p14:sldId id="485"/>
            <p14:sldId id="486"/>
            <p14:sldId id="487"/>
            <p14:sldId id="466"/>
            <p14:sldId id="467"/>
            <p14:sldId id="469"/>
            <p14:sldId id="407"/>
            <p14:sldId id="408"/>
            <p14:sldId id="470"/>
            <p14:sldId id="471"/>
            <p14:sldId id="472"/>
            <p14:sldId id="4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92D"/>
    <a:srgbClr val="FC8168"/>
    <a:srgbClr val="FCBAC5"/>
    <a:srgbClr val="B90725"/>
    <a:srgbClr val="FB97A8"/>
    <a:srgbClr val="F84260"/>
    <a:srgbClr val="F60E35"/>
    <a:srgbClr val="E8626F"/>
    <a:srgbClr val="E82828"/>
    <a:srgbClr val="F763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87260" autoAdjust="0"/>
  </p:normalViewPr>
  <p:slideViewPr>
    <p:cSldViewPr>
      <p:cViewPr varScale="1">
        <p:scale>
          <a:sx n="100" d="100"/>
          <a:sy n="100" d="100"/>
        </p:scale>
        <p:origin x="15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4" Type="http://schemas.openxmlformats.org/officeDocument/2006/relationships/chartUserShapes" Target="../drawings/drawing1.xml"/><Relationship Id="rId1" Type="http://schemas.microsoft.com/office/2011/relationships/chartStyle" Target="style2.xml"/><Relationship Id="rId2" Type="http://schemas.microsoft.com/office/2011/relationships/chartColorStyle" Target="colors2.xml"/></Relationships>
</file>

<file path=ppt/charts/_rels/chart7.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2189049285506"/>
          <c:y val="0.122817177250455"/>
          <c:w val="0.923119592689803"/>
          <c:h val="0.810660847205335"/>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1950.0</c:v>
                </c:pt>
                <c:pt idx="1">
                  <c:v>1960.0</c:v>
                </c:pt>
                <c:pt idx="2">
                  <c:v>1970.0</c:v>
                </c:pt>
                <c:pt idx="3">
                  <c:v>1980.0</c:v>
                </c:pt>
                <c:pt idx="4">
                  <c:v>1990.0</c:v>
                </c:pt>
                <c:pt idx="5">
                  <c:v>2000.0</c:v>
                </c:pt>
                <c:pt idx="6">
                  <c:v>2010.0</c:v>
                </c:pt>
                <c:pt idx="7">
                  <c:v>2011.0</c:v>
                </c:pt>
                <c:pt idx="8">
                  <c:v>2012.0</c:v>
                </c:pt>
                <c:pt idx="9">
                  <c:v>2013.0</c:v>
                </c:pt>
                <c:pt idx="10">
                  <c:v>2014.0</c:v>
                </c:pt>
                <c:pt idx="11">
                  <c:v>2015.0</c:v>
                </c:pt>
              </c:numCache>
            </c:numRef>
          </c:cat>
          <c:val>
            <c:numRef>
              <c:f>Sheet1!$C$2:$C$13</c:f>
              <c:numCache>
                <c:formatCode>0.00</c:formatCode>
                <c:ptCount val="12"/>
                <c:pt idx="1">
                  <c:v>1.868483</c:v>
                </c:pt>
                <c:pt idx="2">
                  <c:v>1.617053</c:v>
                </c:pt>
                <c:pt idx="3">
                  <c:v>3.032461</c:v>
                </c:pt>
                <c:pt idx="4">
                  <c:v>2.757319</c:v>
                </c:pt>
                <c:pt idx="5">
                  <c:v>3.86531</c:v>
                </c:pt>
                <c:pt idx="6">
                  <c:v>4.293741</c:v>
                </c:pt>
                <c:pt idx="7">
                  <c:v>0.41</c:v>
                </c:pt>
                <c:pt idx="8">
                  <c:v>0.435</c:v>
                </c:pt>
                <c:pt idx="9">
                  <c:v>0.387397</c:v>
                </c:pt>
                <c:pt idx="10">
                  <c:v>0.447495</c:v>
                </c:pt>
                <c:pt idx="11">
                  <c:v>0.49</c:v>
                </c:pt>
              </c:numCache>
            </c:numRef>
          </c:val>
        </c:ser>
        <c:ser>
          <c:idx val="0"/>
          <c:order val="1"/>
          <c:tx>
            <c:strRef>
              <c:f>Sheet1!$B$1</c:f>
              <c:strCache>
                <c:ptCount val="1"/>
                <c:pt idx="0">
                  <c:v>Population (Millions)</c:v>
                </c:pt>
              </c:strCache>
            </c:strRef>
          </c:tx>
          <c:spPr>
            <a:solidFill>
              <a:schemeClr val="accent1"/>
            </a:solidFill>
            <a:ln>
              <a:noFill/>
            </a:ln>
            <a:effectLst/>
          </c:spPr>
          <c:invertIfNegative val="0"/>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1950.0</c:v>
                </c:pt>
                <c:pt idx="1">
                  <c:v>1960.0</c:v>
                </c:pt>
                <c:pt idx="2">
                  <c:v>1970.0</c:v>
                </c:pt>
                <c:pt idx="3">
                  <c:v>1980.0</c:v>
                </c:pt>
                <c:pt idx="4">
                  <c:v>1990.0</c:v>
                </c:pt>
                <c:pt idx="5">
                  <c:v>2000.0</c:v>
                </c:pt>
                <c:pt idx="6">
                  <c:v>2010.0</c:v>
                </c:pt>
                <c:pt idx="7">
                  <c:v>2011.0</c:v>
                </c:pt>
                <c:pt idx="8">
                  <c:v>2012.0</c:v>
                </c:pt>
                <c:pt idx="9">
                  <c:v>2013.0</c:v>
                </c:pt>
                <c:pt idx="10">
                  <c:v>2014.0</c:v>
                </c:pt>
                <c:pt idx="11">
                  <c:v>2015.0</c:v>
                </c:pt>
              </c:numCache>
            </c:numRef>
          </c:cat>
          <c:val>
            <c:numRef>
              <c:f>Sheet1!$B$2:$B$13</c:f>
              <c:numCache>
                <c:formatCode>0.00</c:formatCode>
                <c:ptCount val="12"/>
                <c:pt idx="0">
                  <c:v>7.711194</c:v>
                </c:pt>
                <c:pt idx="1">
                  <c:v>9.579677</c:v>
                </c:pt>
                <c:pt idx="2">
                  <c:v>11.19673</c:v>
                </c:pt>
                <c:pt idx="3">
                  <c:v>14.229191</c:v>
                </c:pt>
                <c:pt idx="4">
                  <c:v>16.98650999999998</c:v>
                </c:pt>
                <c:pt idx="5">
                  <c:v>20.85182</c:v>
                </c:pt>
                <c:pt idx="6">
                  <c:v>25.145561</c:v>
                </c:pt>
                <c:pt idx="7">
                  <c:v>25.65</c:v>
                </c:pt>
                <c:pt idx="8">
                  <c:v>26.060796</c:v>
                </c:pt>
                <c:pt idx="9">
                  <c:v>26.448193</c:v>
                </c:pt>
                <c:pt idx="10">
                  <c:v>26.895688</c:v>
                </c:pt>
                <c:pt idx="11">
                  <c:v>27.47</c:v>
                </c:pt>
              </c:numCache>
            </c:numRef>
          </c:val>
        </c:ser>
        <c:dLbls>
          <c:showLegendKey val="0"/>
          <c:showVal val="0"/>
          <c:showCatName val="0"/>
          <c:showSerName val="0"/>
          <c:showPercent val="0"/>
          <c:showBubbleSize val="0"/>
        </c:dLbls>
        <c:gapWidth val="219"/>
        <c:overlap val="-27"/>
        <c:axId val="1678138720"/>
        <c:axId val="1678142912"/>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Sheet1!$A$2:$A$13</c15:sqref>
                        </c15:formulaRef>
                      </c:ext>
                    </c:extLst>
                    <c:numCache>
                      <c:formatCode>General</c:formatCode>
                      <c:ptCount val="12"/>
                      <c:pt idx="0">
                        <c:v>1950.0</c:v>
                      </c:pt>
                      <c:pt idx="1">
                        <c:v>1960.0</c:v>
                      </c:pt>
                      <c:pt idx="2">
                        <c:v>1970.0</c:v>
                      </c:pt>
                      <c:pt idx="3">
                        <c:v>1980.0</c:v>
                      </c:pt>
                      <c:pt idx="4">
                        <c:v>1990.0</c:v>
                      </c:pt>
                      <c:pt idx="5">
                        <c:v>2000.0</c:v>
                      </c:pt>
                      <c:pt idx="6">
                        <c:v>2010.0</c:v>
                      </c:pt>
                      <c:pt idx="7">
                        <c:v>2011.0</c:v>
                      </c:pt>
                      <c:pt idx="8">
                        <c:v>2012.0</c:v>
                      </c:pt>
                      <c:pt idx="9">
                        <c:v>2013.0</c:v>
                      </c:pt>
                      <c:pt idx="10">
                        <c:v>2014.0</c:v>
                      </c:pt>
                      <c:pt idx="11">
                        <c:v>2015.0</c:v>
                      </c:pt>
                    </c:numCache>
                  </c:numRef>
                </c:cat>
                <c:val>
                  <c:numRef>
                    <c:extLst>
                      <c:ext uri="{02D57815-91ED-43cb-92C2-25804820EDAC}">
                        <c15:formulaRef>
                          <c15:sqref>Sheet1!$D$2:$D$13</c15:sqref>
                        </c15:formulaRef>
                      </c:ext>
                    </c:extLst>
                    <c:numCache>
                      <c:formatCode>General</c:formatCode>
                      <c:ptCount val="12"/>
                      <c:pt idx="0">
                        <c:v>0.0</c:v>
                      </c:pt>
                      <c:pt idx="1">
                        <c:v>2.4</c:v>
                      </c:pt>
                      <c:pt idx="2">
                        <c:v>1.7</c:v>
                      </c:pt>
                      <c:pt idx="3">
                        <c:v>2.7</c:v>
                      </c:pt>
                      <c:pt idx="4">
                        <c:v>2.0</c:v>
                      </c:pt>
                      <c:pt idx="5">
                        <c:v>2.3</c:v>
                      </c:pt>
                      <c:pt idx="6">
                        <c:v>2.1</c:v>
                      </c:pt>
                      <c:pt idx="8">
                        <c:v>1.8</c:v>
                      </c:pt>
                      <c:pt idx="9">
                        <c:v>1.4</c:v>
                      </c:pt>
                      <c:pt idx="10">
                        <c:v>1.7</c:v>
                      </c:pt>
                    </c:numCache>
                  </c:numRef>
                </c:val>
              </c15:ser>
            </c15:filteredBarSeries>
          </c:ext>
        </c:extLst>
      </c:barChart>
      <c:catAx>
        <c:axId val="167813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8142912"/>
        <c:crosses val="autoZero"/>
        <c:auto val="1"/>
        <c:lblAlgn val="ctr"/>
        <c:lblOffset val="100"/>
        <c:noMultiLvlLbl val="0"/>
      </c:catAx>
      <c:valAx>
        <c:axId val="16781429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8138720"/>
        <c:crosses val="autoZero"/>
        <c:crossBetween val="between"/>
      </c:valAx>
      <c:spPr>
        <a:noFill/>
        <a:ln>
          <a:noFill/>
        </a:ln>
        <a:effectLst/>
      </c:spPr>
    </c:plotArea>
    <c:legend>
      <c:legendPos val="b"/>
      <c:layout>
        <c:manualLayout>
          <c:xMode val="edge"/>
          <c:yMode val="edge"/>
          <c:x val="0.17904721979197"/>
          <c:y val="0.00255658298576458"/>
          <c:w val="0.635258457276174"/>
          <c:h val="0.07108984320022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-62731.0</c:v>
                </c:pt>
                <c:pt idx="1">
                  <c:v>-62134.0</c:v>
                </c:pt>
                <c:pt idx="2">
                  <c:v>-61324.0</c:v>
                </c:pt>
                <c:pt idx="3">
                  <c:v>-61326.0</c:v>
                </c:pt>
                <c:pt idx="4">
                  <c:v>-62063.0</c:v>
                </c:pt>
                <c:pt idx="5">
                  <c:v>-61239.0</c:v>
                </c:pt>
                <c:pt idx="6">
                  <c:v>-62580.0</c:v>
                </c:pt>
                <c:pt idx="7">
                  <c:v>-63561.0</c:v>
                </c:pt>
                <c:pt idx="8">
                  <c:v>-64116.0</c:v>
                </c:pt>
                <c:pt idx="9">
                  <c:v>-64504.0</c:v>
                </c:pt>
                <c:pt idx="10">
                  <c:v>-65273.0</c:v>
                </c:pt>
                <c:pt idx="11">
                  <c:v>-65766.0</c:v>
                </c:pt>
                <c:pt idx="12">
                  <c:v>-66013.0</c:v>
                </c:pt>
                <c:pt idx="13">
                  <c:v>-67387.0</c:v>
                </c:pt>
                <c:pt idx="14">
                  <c:v>-68221.0</c:v>
                </c:pt>
                <c:pt idx="15">
                  <c:v>-67822.0</c:v>
                </c:pt>
                <c:pt idx="16">
                  <c:v>-67577.0</c:v>
                </c:pt>
                <c:pt idx="17">
                  <c:v>-68039.0</c:v>
                </c:pt>
                <c:pt idx="18">
                  <c:v>-68887.0</c:v>
                </c:pt>
                <c:pt idx="19">
                  <c:v>-70474.0</c:v>
                </c:pt>
                <c:pt idx="20">
                  <c:v>-69305.0</c:v>
                </c:pt>
                <c:pt idx="21">
                  <c:v>-70367.0</c:v>
                </c:pt>
                <c:pt idx="22">
                  <c:v>-71055.0</c:v>
                </c:pt>
                <c:pt idx="23">
                  <c:v>-70686.0</c:v>
                </c:pt>
                <c:pt idx="24">
                  <c:v>-70569.0</c:v>
                </c:pt>
                <c:pt idx="25">
                  <c:v>-69615.0</c:v>
                </c:pt>
                <c:pt idx="26">
                  <c:v>-69920.0</c:v>
                </c:pt>
                <c:pt idx="27">
                  <c:v>-71401.0</c:v>
                </c:pt>
                <c:pt idx="28">
                  <c:v>-73150.0</c:v>
                </c:pt>
                <c:pt idx="29">
                  <c:v>-75132.0</c:v>
                </c:pt>
                <c:pt idx="30">
                  <c:v>-74228.0</c:v>
                </c:pt>
                <c:pt idx="31">
                  <c:v>-75713.0</c:v>
                </c:pt>
                <c:pt idx="32">
                  <c:v>-76008.0</c:v>
                </c:pt>
                <c:pt idx="33">
                  <c:v>-76550.0</c:v>
                </c:pt>
                <c:pt idx="34">
                  <c:v>-76280.0</c:v>
                </c:pt>
                <c:pt idx="35">
                  <c:v>-72299.0</c:v>
                </c:pt>
                <c:pt idx="36">
                  <c:v>-70190.0</c:v>
                </c:pt>
                <c:pt idx="37">
                  <c:v>-68749.0</c:v>
                </c:pt>
                <c:pt idx="38">
                  <c:v>-67958.0</c:v>
                </c:pt>
                <c:pt idx="39">
                  <c:v>-69075.0</c:v>
                </c:pt>
                <c:pt idx="40">
                  <c:v>-67785.0</c:v>
                </c:pt>
                <c:pt idx="41">
                  <c:v>-69516.0</c:v>
                </c:pt>
                <c:pt idx="42">
                  <c:v>-74419.0</c:v>
                </c:pt>
                <c:pt idx="43">
                  <c:v>-80231.0</c:v>
                </c:pt>
                <c:pt idx="44">
                  <c:v>-81102.0</c:v>
                </c:pt>
                <c:pt idx="45">
                  <c:v>-77113.0</c:v>
                </c:pt>
                <c:pt idx="46">
                  <c:v>-74468.0</c:v>
                </c:pt>
                <c:pt idx="47">
                  <c:v>-74086.0</c:v>
                </c:pt>
                <c:pt idx="48">
                  <c:v>-74778.0</c:v>
                </c:pt>
                <c:pt idx="49">
                  <c:v>-80670.0</c:v>
                </c:pt>
                <c:pt idx="50">
                  <c:v>-84818.0</c:v>
                </c:pt>
                <c:pt idx="51">
                  <c:v>-87248.0</c:v>
                </c:pt>
                <c:pt idx="52">
                  <c:v>-88613.0</c:v>
                </c:pt>
                <c:pt idx="53">
                  <c:v>-90400.0</c:v>
                </c:pt>
                <c:pt idx="54">
                  <c:v>-92437.0</c:v>
                </c:pt>
                <c:pt idx="55">
                  <c:v>-90514.0</c:v>
                </c:pt>
                <c:pt idx="56">
                  <c:v>-90883.0</c:v>
                </c:pt>
                <c:pt idx="57">
                  <c:v>-89127.0</c:v>
                </c:pt>
                <c:pt idx="58">
                  <c:v>-86633.0</c:v>
                </c:pt>
                <c:pt idx="59">
                  <c:v>-86141.0</c:v>
                </c:pt>
                <c:pt idx="60">
                  <c:v>-82509.0</c:v>
                </c:pt>
                <c:pt idx="61">
                  <c:v>-80244.0</c:v>
                </c:pt>
                <c:pt idx="62">
                  <c:v>-77182.0</c:v>
                </c:pt>
                <c:pt idx="63">
                  <c:v>-72760.0</c:v>
                </c:pt>
                <c:pt idx="64">
                  <c:v>-71868.0</c:v>
                </c:pt>
                <c:pt idx="65">
                  <c:v>-70260.0</c:v>
                </c:pt>
                <c:pt idx="66">
                  <c:v>-71922.0</c:v>
                </c:pt>
                <c:pt idx="67">
                  <c:v>-72108.0</c:v>
                </c:pt>
                <c:pt idx="68">
                  <c:v>-57700.0</c:v>
                </c:pt>
                <c:pt idx="69">
                  <c:v>-53726.0</c:v>
                </c:pt>
                <c:pt idx="70">
                  <c:v>-53860.0</c:v>
                </c:pt>
                <c:pt idx="71">
                  <c:v>-51894.0</c:v>
                </c:pt>
                <c:pt idx="72">
                  <c:v>-46754.0</c:v>
                </c:pt>
                <c:pt idx="73">
                  <c:v>-42212.0</c:v>
                </c:pt>
                <c:pt idx="74">
                  <c:v>-38551.0</c:v>
                </c:pt>
                <c:pt idx="75">
                  <c:v>-36081.0</c:v>
                </c:pt>
                <c:pt idx="76">
                  <c:v>-33823.0</c:v>
                </c:pt>
                <c:pt idx="77">
                  <c:v>-30911.0</c:v>
                </c:pt>
                <c:pt idx="78">
                  <c:v>-29113.0</c:v>
                </c:pt>
                <c:pt idx="79">
                  <c:v>-27641.0</c:v>
                </c:pt>
                <c:pt idx="80">
                  <c:v>-24736.0</c:v>
                </c:pt>
                <c:pt idx="81">
                  <c:v>-22774.0</c:v>
                </c:pt>
                <c:pt idx="82">
                  <c:v>-21195.0</c:v>
                </c:pt>
                <c:pt idx="83">
                  <c:v>-19654.0</c:v>
                </c:pt>
                <c:pt idx="84">
                  <c:v>-17793.0</c:v>
                </c:pt>
                <c:pt idx="85">
                  <c:v>-84378.0</c:v>
                </c:pt>
              </c:numCache>
            </c:numRef>
          </c:val>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-22957.0</c:v>
                </c:pt>
                <c:pt idx="1">
                  <c:v>-22357.0</c:v>
                </c:pt>
                <c:pt idx="2">
                  <c:v>-21749.0</c:v>
                </c:pt>
                <c:pt idx="3">
                  <c:v>-21667.0</c:v>
                </c:pt>
                <c:pt idx="4">
                  <c:v>-21655.0</c:v>
                </c:pt>
                <c:pt idx="5">
                  <c:v>-21727.0</c:v>
                </c:pt>
                <c:pt idx="6">
                  <c:v>-22391.0</c:v>
                </c:pt>
                <c:pt idx="7">
                  <c:v>-22879.0</c:v>
                </c:pt>
                <c:pt idx="8">
                  <c:v>-22583.0</c:v>
                </c:pt>
                <c:pt idx="9">
                  <c:v>-22416.0</c:v>
                </c:pt>
                <c:pt idx="10">
                  <c:v>-22926.0</c:v>
                </c:pt>
                <c:pt idx="11">
                  <c:v>-23465.0</c:v>
                </c:pt>
                <c:pt idx="12">
                  <c:v>-24339.0</c:v>
                </c:pt>
                <c:pt idx="13">
                  <c:v>-25191.0</c:v>
                </c:pt>
                <c:pt idx="14">
                  <c:v>-25479.0</c:v>
                </c:pt>
                <c:pt idx="15">
                  <c:v>-25155.0</c:v>
                </c:pt>
                <c:pt idx="16">
                  <c:v>-25080.0</c:v>
                </c:pt>
                <c:pt idx="17">
                  <c:v>-25022.0</c:v>
                </c:pt>
                <c:pt idx="18">
                  <c:v>-25470.0</c:v>
                </c:pt>
                <c:pt idx="19">
                  <c:v>-26082.0</c:v>
                </c:pt>
                <c:pt idx="20">
                  <c:v>-26295.0</c:v>
                </c:pt>
                <c:pt idx="21">
                  <c:v>-26686.0</c:v>
                </c:pt>
                <c:pt idx="22">
                  <c:v>-26213.0</c:v>
                </c:pt>
                <c:pt idx="23">
                  <c:v>-25330.0</c:v>
                </c:pt>
                <c:pt idx="24">
                  <c:v>-24277.0</c:v>
                </c:pt>
                <c:pt idx="25">
                  <c:v>-23078.0</c:v>
                </c:pt>
                <c:pt idx="26">
                  <c:v>-21982.0</c:v>
                </c:pt>
                <c:pt idx="27">
                  <c:v>-21498.0</c:v>
                </c:pt>
                <c:pt idx="28">
                  <c:v>-21542.0</c:v>
                </c:pt>
                <c:pt idx="29">
                  <c:v>-21438.0</c:v>
                </c:pt>
                <c:pt idx="30">
                  <c:v>-21008.0</c:v>
                </c:pt>
                <c:pt idx="31">
                  <c:v>-21443.0</c:v>
                </c:pt>
                <c:pt idx="32">
                  <c:v>-21587.0</c:v>
                </c:pt>
                <c:pt idx="33">
                  <c:v>-22069.0</c:v>
                </c:pt>
                <c:pt idx="34">
                  <c:v>-22562.0</c:v>
                </c:pt>
                <c:pt idx="35">
                  <c:v>-21613.0</c:v>
                </c:pt>
                <c:pt idx="36">
                  <c:v>-20679.0</c:v>
                </c:pt>
                <c:pt idx="37">
                  <c:v>-20223.0</c:v>
                </c:pt>
                <c:pt idx="38">
                  <c:v>-19793.0</c:v>
                </c:pt>
                <c:pt idx="39">
                  <c:v>-19981.0</c:v>
                </c:pt>
                <c:pt idx="40">
                  <c:v>-19993.0</c:v>
                </c:pt>
                <c:pt idx="41">
                  <c:v>-20510.0</c:v>
                </c:pt>
                <c:pt idx="42">
                  <c:v>-21210.0</c:v>
                </c:pt>
                <c:pt idx="43">
                  <c:v>-21931.0</c:v>
                </c:pt>
                <c:pt idx="44">
                  <c:v>-21355.0</c:v>
                </c:pt>
                <c:pt idx="45">
                  <c:v>-20176.0</c:v>
                </c:pt>
                <c:pt idx="46">
                  <c:v>-20093.0</c:v>
                </c:pt>
                <c:pt idx="47">
                  <c:v>-20014.0</c:v>
                </c:pt>
                <c:pt idx="48">
                  <c:v>-20532.0</c:v>
                </c:pt>
                <c:pt idx="49">
                  <c:v>-21323.0</c:v>
                </c:pt>
                <c:pt idx="50">
                  <c:v>-20951.0</c:v>
                </c:pt>
                <c:pt idx="51">
                  <c:v>-20749.0</c:v>
                </c:pt>
                <c:pt idx="52">
                  <c:v>-20616.0</c:v>
                </c:pt>
                <c:pt idx="53">
                  <c:v>-20681.0</c:v>
                </c:pt>
                <c:pt idx="54">
                  <c:v>-20954.0</c:v>
                </c:pt>
                <c:pt idx="55">
                  <c:v>-20013.0</c:v>
                </c:pt>
                <c:pt idx="56">
                  <c:v>-19269.0</c:v>
                </c:pt>
                <c:pt idx="57">
                  <c:v>-18664.0</c:v>
                </c:pt>
                <c:pt idx="58">
                  <c:v>-18036.0</c:v>
                </c:pt>
                <c:pt idx="59">
                  <c:v>-17153.0</c:v>
                </c:pt>
                <c:pt idx="60">
                  <c:v>-15418.0</c:v>
                </c:pt>
                <c:pt idx="61">
                  <c:v>-14518.0</c:v>
                </c:pt>
                <c:pt idx="62">
                  <c:v>-13573.0</c:v>
                </c:pt>
                <c:pt idx="63">
                  <c:v>-13023.0</c:v>
                </c:pt>
                <c:pt idx="64">
                  <c:v>-12319.0</c:v>
                </c:pt>
                <c:pt idx="65">
                  <c:v>-11494.0</c:v>
                </c:pt>
                <c:pt idx="66">
                  <c:v>-10744.0</c:v>
                </c:pt>
                <c:pt idx="67">
                  <c:v>-9549.0</c:v>
                </c:pt>
                <c:pt idx="68">
                  <c:v>-7943.0</c:v>
                </c:pt>
                <c:pt idx="69">
                  <c:v>-7254.0</c:v>
                </c:pt>
                <c:pt idx="70">
                  <c:v>-6654.0</c:v>
                </c:pt>
                <c:pt idx="71">
                  <c:v>-6366.0</c:v>
                </c:pt>
                <c:pt idx="72">
                  <c:v>-5633.0</c:v>
                </c:pt>
                <c:pt idx="73">
                  <c:v>-5093.0</c:v>
                </c:pt>
                <c:pt idx="74">
                  <c:v>-4617.0</c:v>
                </c:pt>
                <c:pt idx="75">
                  <c:v>-4216.0</c:v>
                </c:pt>
                <c:pt idx="76">
                  <c:v>-3773.0</c:v>
                </c:pt>
                <c:pt idx="77">
                  <c:v>-3404.0</c:v>
                </c:pt>
                <c:pt idx="78">
                  <c:v>-3105.0</c:v>
                </c:pt>
                <c:pt idx="79">
                  <c:v>-2984.0</c:v>
                </c:pt>
                <c:pt idx="80">
                  <c:v>-2660.0</c:v>
                </c:pt>
                <c:pt idx="81">
                  <c:v>-2351.0</c:v>
                </c:pt>
                <c:pt idx="82">
                  <c:v>-2033.0</c:v>
                </c:pt>
                <c:pt idx="83">
                  <c:v>-1826.0</c:v>
                </c:pt>
                <c:pt idx="84">
                  <c:v>-1660.0</c:v>
                </c:pt>
                <c:pt idx="85">
                  <c:v>-7261.0</c:v>
                </c:pt>
              </c:numCache>
            </c:numRef>
          </c:val>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-16573.0</c:v>
                </c:pt>
                <c:pt idx="1">
                  <c:v>-16142.0</c:v>
                </c:pt>
                <c:pt idx="2">
                  <c:v>-15521.0</c:v>
                </c:pt>
                <c:pt idx="3">
                  <c:v>-15621.0</c:v>
                </c:pt>
                <c:pt idx="4">
                  <c:v>-14620.0</c:v>
                </c:pt>
                <c:pt idx="5">
                  <c:v>-14652.0</c:v>
                </c:pt>
                <c:pt idx="6">
                  <c:v>-15260.0</c:v>
                </c:pt>
                <c:pt idx="7">
                  <c:v>-15148.0</c:v>
                </c:pt>
                <c:pt idx="8">
                  <c:v>-14954.0</c:v>
                </c:pt>
                <c:pt idx="9">
                  <c:v>-14799.0</c:v>
                </c:pt>
                <c:pt idx="10">
                  <c:v>-14501.0</c:v>
                </c:pt>
                <c:pt idx="11">
                  <c:v>-14010.0</c:v>
                </c:pt>
                <c:pt idx="12">
                  <c:v>-13627.0</c:v>
                </c:pt>
                <c:pt idx="13">
                  <c:v>-13716.0</c:v>
                </c:pt>
                <c:pt idx="14">
                  <c:v>-13250.0</c:v>
                </c:pt>
                <c:pt idx="15">
                  <c:v>-12702.0</c:v>
                </c:pt>
                <c:pt idx="16">
                  <c:v>-12617.0</c:v>
                </c:pt>
                <c:pt idx="17">
                  <c:v>-12551.0</c:v>
                </c:pt>
                <c:pt idx="18">
                  <c:v>-12573.0</c:v>
                </c:pt>
                <c:pt idx="19">
                  <c:v>-12498.0</c:v>
                </c:pt>
                <c:pt idx="20">
                  <c:v>-12331.0</c:v>
                </c:pt>
                <c:pt idx="21">
                  <c:v>-12242.0</c:v>
                </c:pt>
                <c:pt idx="22">
                  <c:v>-12170.0</c:v>
                </c:pt>
                <c:pt idx="23">
                  <c:v>-12143.0</c:v>
                </c:pt>
                <c:pt idx="24">
                  <c:v>-12297.0</c:v>
                </c:pt>
                <c:pt idx="25">
                  <c:v>-12571.0</c:v>
                </c:pt>
                <c:pt idx="26">
                  <c:v>-12465.0</c:v>
                </c:pt>
                <c:pt idx="27">
                  <c:v>-12516.0</c:v>
                </c:pt>
                <c:pt idx="28">
                  <c:v>-12941.0</c:v>
                </c:pt>
                <c:pt idx="29">
                  <c:v>-13296.0</c:v>
                </c:pt>
                <c:pt idx="30">
                  <c:v>-13527.0</c:v>
                </c:pt>
                <c:pt idx="31">
                  <c:v>-13527.0</c:v>
                </c:pt>
                <c:pt idx="32">
                  <c:v>-13276.0</c:v>
                </c:pt>
                <c:pt idx="33">
                  <c:v>-12972.0</c:v>
                </c:pt>
                <c:pt idx="34">
                  <c:v>-13063.0</c:v>
                </c:pt>
                <c:pt idx="35">
                  <c:v>-12679.0</c:v>
                </c:pt>
                <c:pt idx="36">
                  <c:v>-12471.0</c:v>
                </c:pt>
                <c:pt idx="37">
                  <c:v>-12522.0</c:v>
                </c:pt>
                <c:pt idx="38">
                  <c:v>-12858.0</c:v>
                </c:pt>
                <c:pt idx="39">
                  <c:v>-12998.0</c:v>
                </c:pt>
                <c:pt idx="40">
                  <c:v>-12779.0</c:v>
                </c:pt>
                <c:pt idx="41">
                  <c:v>-12855.0</c:v>
                </c:pt>
                <c:pt idx="42">
                  <c:v>-12718.0</c:v>
                </c:pt>
                <c:pt idx="43">
                  <c:v>-12779.0</c:v>
                </c:pt>
                <c:pt idx="44">
                  <c:v>-12406.0</c:v>
                </c:pt>
                <c:pt idx="45">
                  <c:v>-11767.0</c:v>
                </c:pt>
                <c:pt idx="46">
                  <c:v>-10881.0</c:v>
                </c:pt>
                <c:pt idx="47">
                  <c:v>-10251.0</c:v>
                </c:pt>
                <c:pt idx="48">
                  <c:v>-10237.0</c:v>
                </c:pt>
                <c:pt idx="49">
                  <c:v>-10268.0</c:v>
                </c:pt>
                <c:pt idx="50">
                  <c:v>-10336.0</c:v>
                </c:pt>
                <c:pt idx="51">
                  <c:v>-10143.0</c:v>
                </c:pt>
                <c:pt idx="52">
                  <c:v>-9339.0</c:v>
                </c:pt>
                <c:pt idx="53">
                  <c:v>-9080.0</c:v>
                </c:pt>
                <c:pt idx="54">
                  <c:v>-8949.0</c:v>
                </c:pt>
                <c:pt idx="55">
                  <c:v>-8393.0</c:v>
                </c:pt>
                <c:pt idx="56">
                  <c:v>-8306.0</c:v>
                </c:pt>
                <c:pt idx="57">
                  <c:v>-8056.0</c:v>
                </c:pt>
                <c:pt idx="58">
                  <c:v>-7875.0</c:v>
                </c:pt>
                <c:pt idx="59">
                  <c:v>-7524.0</c:v>
                </c:pt>
                <c:pt idx="60">
                  <c:v>-6978.0</c:v>
                </c:pt>
                <c:pt idx="61">
                  <c:v>-6699.0</c:v>
                </c:pt>
                <c:pt idx="62">
                  <c:v>-6152.0</c:v>
                </c:pt>
                <c:pt idx="63">
                  <c:v>-5964.0</c:v>
                </c:pt>
                <c:pt idx="64">
                  <c:v>-5979.0</c:v>
                </c:pt>
                <c:pt idx="65">
                  <c:v>-5674.0</c:v>
                </c:pt>
                <c:pt idx="66">
                  <c:v>-5307.0</c:v>
                </c:pt>
                <c:pt idx="67">
                  <c:v>-4886.0</c:v>
                </c:pt>
                <c:pt idx="68">
                  <c:v>-4290.0</c:v>
                </c:pt>
                <c:pt idx="69">
                  <c:v>-4021.0</c:v>
                </c:pt>
                <c:pt idx="70">
                  <c:v>-3700.0</c:v>
                </c:pt>
                <c:pt idx="71">
                  <c:v>-3547.0</c:v>
                </c:pt>
                <c:pt idx="72">
                  <c:v>-3251.0</c:v>
                </c:pt>
                <c:pt idx="73">
                  <c:v>-2901.0</c:v>
                </c:pt>
                <c:pt idx="74">
                  <c:v>-2674.0</c:v>
                </c:pt>
                <c:pt idx="75">
                  <c:v>-2383.0</c:v>
                </c:pt>
                <c:pt idx="76">
                  <c:v>-2235.0</c:v>
                </c:pt>
                <c:pt idx="77">
                  <c:v>-1963.0</c:v>
                </c:pt>
                <c:pt idx="78">
                  <c:v>-1719.0</c:v>
                </c:pt>
                <c:pt idx="79">
                  <c:v>-1559.0</c:v>
                </c:pt>
                <c:pt idx="80">
                  <c:v>-1359.0</c:v>
                </c:pt>
                <c:pt idx="81">
                  <c:v>-1183.0</c:v>
                </c:pt>
                <c:pt idx="82">
                  <c:v>-998.0</c:v>
                </c:pt>
                <c:pt idx="83">
                  <c:v>-922.0</c:v>
                </c:pt>
                <c:pt idx="84">
                  <c:v>-842.0</c:v>
                </c:pt>
                <c:pt idx="85">
                  <c:v>-3662.0</c:v>
                </c:pt>
              </c:numCache>
            </c:numRef>
          </c:val>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-102815.0</c:v>
                </c:pt>
                <c:pt idx="1">
                  <c:v>-101469.0</c:v>
                </c:pt>
                <c:pt idx="2">
                  <c:v>-100207.0</c:v>
                </c:pt>
                <c:pt idx="3">
                  <c:v>-100924.0</c:v>
                </c:pt>
                <c:pt idx="4">
                  <c:v>-100084.0</c:v>
                </c:pt>
                <c:pt idx="5">
                  <c:v>-98314.0</c:v>
                </c:pt>
                <c:pt idx="6">
                  <c:v>-100226.0</c:v>
                </c:pt>
                <c:pt idx="7">
                  <c:v>-100789.0</c:v>
                </c:pt>
                <c:pt idx="8">
                  <c:v>-100158.0</c:v>
                </c:pt>
                <c:pt idx="9">
                  <c:v>-100721.0</c:v>
                </c:pt>
                <c:pt idx="10">
                  <c:v>-101261.0</c:v>
                </c:pt>
                <c:pt idx="11">
                  <c:v>-101927.0</c:v>
                </c:pt>
                <c:pt idx="12">
                  <c:v>-103396.0</c:v>
                </c:pt>
                <c:pt idx="13">
                  <c:v>-104763.0</c:v>
                </c:pt>
                <c:pt idx="14">
                  <c:v>-103980.0</c:v>
                </c:pt>
                <c:pt idx="15">
                  <c:v>-100936.0</c:v>
                </c:pt>
                <c:pt idx="16">
                  <c:v>-98704.0</c:v>
                </c:pt>
                <c:pt idx="17">
                  <c:v>-97290.0</c:v>
                </c:pt>
                <c:pt idx="18">
                  <c:v>-97204.0</c:v>
                </c:pt>
                <c:pt idx="19">
                  <c:v>-97499.0</c:v>
                </c:pt>
                <c:pt idx="20">
                  <c:v>-96933.0</c:v>
                </c:pt>
                <c:pt idx="21">
                  <c:v>-97546.0</c:v>
                </c:pt>
                <c:pt idx="22">
                  <c:v>-97668.0</c:v>
                </c:pt>
                <c:pt idx="23">
                  <c:v>-96170.0</c:v>
                </c:pt>
                <c:pt idx="24">
                  <c:v>-94363.0</c:v>
                </c:pt>
                <c:pt idx="25">
                  <c:v>-92178.0</c:v>
                </c:pt>
                <c:pt idx="26">
                  <c:v>-91791.0</c:v>
                </c:pt>
                <c:pt idx="27">
                  <c:v>-90964.0</c:v>
                </c:pt>
                <c:pt idx="28">
                  <c:v>-89512.0</c:v>
                </c:pt>
                <c:pt idx="29">
                  <c:v>-87617.0</c:v>
                </c:pt>
                <c:pt idx="30">
                  <c:v>-85743.0</c:v>
                </c:pt>
                <c:pt idx="31">
                  <c:v>-86433.0</c:v>
                </c:pt>
                <c:pt idx="32">
                  <c:v>-85813.0</c:v>
                </c:pt>
                <c:pt idx="33">
                  <c:v>-84959.0</c:v>
                </c:pt>
                <c:pt idx="34">
                  <c:v>-84457.0</c:v>
                </c:pt>
                <c:pt idx="35">
                  <c:v>-79056.0</c:v>
                </c:pt>
                <c:pt idx="36">
                  <c:v>-77868.0</c:v>
                </c:pt>
                <c:pt idx="37">
                  <c:v>-77157.0</c:v>
                </c:pt>
                <c:pt idx="38">
                  <c:v>-76865.0</c:v>
                </c:pt>
                <c:pt idx="39">
                  <c:v>-76847.0</c:v>
                </c:pt>
                <c:pt idx="40">
                  <c:v>-73771.0</c:v>
                </c:pt>
                <c:pt idx="41">
                  <c:v>-72822.0</c:v>
                </c:pt>
                <c:pt idx="42">
                  <c:v>-71851.0</c:v>
                </c:pt>
                <c:pt idx="43">
                  <c:v>-70563.0</c:v>
                </c:pt>
                <c:pt idx="44">
                  <c:v>-69949.0</c:v>
                </c:pt>
                <c:pt idx="45">
                  <c:v>-65892.0</c:v>
                </c:pt>
                <c:pt idx="46">
                  <c:v>-63302.0</c:v>
                </c:pt>
                <c:pt idx="47">
                  <c:v>-61545.0</c:v>
                </c:pt>
                <c:pt idx="48">
                  <c:v>-61294.0</c:v>
                </c:pt>
                <c:pt idx="49">
                  <c:v>-61263.0</c:v>
                </c:pt>
                <c:pt idx="50">
                  <c:v>-58894.0</c:v>
                </c:pt>
                <c:pt idx="51">
                  <c:v>-57050.0</c:v>
                </c:pt>
                <c:pt idx="52">
                  <c:v>-54855.0</c:v>
                </c:pt>
                <c:pt idx="53">
                  <c:v>-53175.0</c:v>
                </c:pt>
                <c:pt idx="54">
                  <c:v>-52539.0</c:v>
                </c:pt>
                <c:pt idx="55">
                  <c:v>-48533.0</c:v>
                </c:pt>
                <c:pt idx="56">
                  <c:v>-46286.0</c:v>
                </c:pt>
                <c:pt idx="57">
                  <c:v>-44026.0</c:v>
                </c:pt>
                <c:pt idx="58">
                  <c:v>-41972.0</c:v>
                </c:pt>
                <c:pt idx="59">
                  <c:v>-39722.0</c:v>
                </c:pt>
                <c:pt idx="60">
                  <c:v>-36550.0</c:v>
                </c:pt>
                <c:pt idx="61">
                  <c:v>-34238.0</c:v>
                </c:pt>
                <c:pt idx="62">
                  <c:v>-31698.0</c:v>
                </c:pt>
                <c:pt idx="63">
                  <c:v>-30494.0</c:v>
                </c:pt>
                <c:pt idx="64">
                  <c:v>-29127.0</c:v>
                </c:pt>
                <c:pt idx="65">
                  <c:v>-27160.0</c:v>
                </c:pt>
                <c:pt idx="66">
                  <c:v>-25657.0</c:v>
                </c:pt>
                <c:pt idx="67">
                  <c:v>-23972.0</c:v>
                </c:pt>
                <c:pt idx="68">
                  <c:v>-21198.0</c:v>
                </c:pt>
                <c:pt idx="69">
                  <c:v>-19698.0</c:v>
                </c:pt>
                <c:pt idx="70">
                  <c:v>-17885.0</c:v>
                </c:pt>
                <c:pt idx="71">
                  <c:v>-16107.0</c:v>
                </c:pt>
                <c:pt idx="72">
                  <c:v>-14478.0</c:v>
                </c:pt>
                <c:pt idx="73">
                  <c:v>-13421.0</c:v>
                </c:pt>
                <c:pt idx="74">
                  <c:v>-12680.0</c:v>
                </c:pt>
                <c:pt idx="75">
                  <c:v>-11361.0</c:v>
                </c:pt>
                <c:pt idx="76">
                  <c:v>-10593.0</c:v>
                </c:pt>
                <c:pt idx="77">
                  <c:v>-9769.0</c:v>
                </c:pt>
                <c:pt idx="78">
                  <c:v>-8992.0</c:v>
                </c:pt>
                <c:pt idx="79">
                  <c:v>-8511.0</c:v>
                </c:pt>
                <c:pt idx="80">
                  <c:v>-7521.0</c:v>
                </c:pt>
                <c:pt idx="81">
                  <c:v>-6540.0</c:v>
                </c:pt>
                <c:pt idx="82">
                  <c:v>-6128.0</c:v>
                </c:pt>
                <c:pt idx="83">
                  <c:v>-5625.0</c:v>
                </c:pt>
                <c:pt idx="84">
                  <c:v>-5125.0</c:v>
                </c:pt>
                <c:pt idx="85">
                  <c:v>-23124.0</c:v>
                </c:pt>
              </c:numCache>
            </c:numRef>
          </c:val>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59697.0</c:v>
                </c:pt>
                <c:pt idx="1">
                  <c:v>59128.0</c:v>
                </c:pt>
                <c:pt idx="2">
                  <c:v>58382.0</c:v>
                </c:pt>
                <c:pt idx="3">
                  <c:v>58452.0</c:v>
                </c:pt>
                <c:pt idx="4">
                  <c:v>58556.0</c:v>
                </c:pt>
                <c:pt idx="5">
                  <c:v>58293.0</c:v>
                </c:pt>
                <c:pt idx="6">
                  <c:v>59501.0</c:v>
                </c:pt>
                <c:pt idx="7">
                  <c:v>60291.0</c:v>
                </c:pt>
                <c:pt idx="8">
                  <c:v>60412.0</c:v>
                </c:pt>
                <c:pt idx="9">
                  <c:v>61185.0</c:v>
                </c:pt>
                <c:pt idx="10">
                  <c:v>62054.0</c:v>
                </c:pt>
                <c:pt idx="11">
                  <c:v>62497.0</c:v>
                </c:pt>
                <c:pt idx="12">
                  <c:v>62581.0</c:v>
                </c:pt>
                <c:pt idx="13">
                  <c:v>63701.0</c:v>
                </c:pt>
                <c:pt idx="14">
                  <c:v>64356.0</c:v>
                </c:pt>
                <c:pt idx="15">
                  <c:v>64149.0</c:v>
                </c:pt>
                <c:pt idx="16">
                  <c:v>63486.0</c:v>
                </c:pt>
                <c:pt idx="17">
                  <c:v>64217.0</c:v>
                </c:pt>
                <c:pt idx="18">
                  <c:v>65661.0</c:v>
                </c:pt>
                <c:pt idx="19">
                  <c:v>66622.0</c:v>
                </c:pt>
                <c:pt idx="20">
                  <c:v>65655.0</c:v>
                </c:pt>
                <c:pt idx="21">
                  <c:v>66041.0</c:v>
                </c:pt>
                <c:pt idx="22">
                  <c:v>66393.0</c:v>
                </c:pt>
                <c:pt idx="23">
                  <c:v>66712.0</c:v>
                </c:pt>
                <c:pt idx="24">
                  <c:v>67473.0</c:v>
                </c:pt>
                <c:pt idx="25">
                  <c:v>67531.0</c:v>
                </c:pt>
                <c:pt idx="26">
                  <c:v>67947.0</c:v>
                </c:pt>
                <c:pt idx="27">
                  <c:v>70111.0</c:v>
                </c:pt>
                <c:pt idx="28">
                  <c:v>72268.0</c:v>
                </c:pt>
                <c:pt idx="29">
                  <c:v>73737.0</c:v>
                </c:pt>
                <c:pt idx="30">
                  <c:v>73067.0</c:v>
                </c:pt>
                <c:pt idx="31">
                  <c:v>74415.0</c:v>
                </c:pt>
                <c:pt idx="32">
                  <c:v>75137.0</c:v>
                </c:pt>
                <c:pt idx="33">
                  <c:v>75112.0</c:v>
                </c:pt>
                <c:pt idx="34">
                  <c:v>74490.0</c:v>
                </c:pt>
                <c:pt idx="35">
                  <c:v>70596.0</c:v>
                </c:pt>
                <c:pt idx="36">
                  <c:v>69496.0</c:v>
                </c:pt>
                <c:pt idx="37">
                  <c:v>67960.0</c:v>
                </c:pt>
                <c:pt idx="38">
                  <c:v>66763.0</c:v>
                </c:pt>
                <c:pt idx="39">
                  <c:v>68068.0</c:v>
                </c:pt>
                <c:pt idx="40">
                  <c:v>67268.0</c:v>
                </c:pt>
                <c:pt idx="41">
                  <c:v>68445.0</c:v>
                </c:pt>
                <c:pt idx="42">
                  <c:v>73324.0</c:v>
                </c:pt>
                <c:pt idx="43">
                  <c:v>79298.0</c:v>
                </c:pt>
                <c:pt idx="44">
                  <c:v>80058.0</c:v>
                </c:pt>
                <c:pt idx="45">
                  <c:v>76285.0</c:v>
                </c:pt>
                <c:pt idx="46">
                  <c:v>73037.0</c:v>
                </c:pt>
                <c:pt idx="47">
                  <c:v>72822.0</c:v>
                </c:pt>
                <c:pt idx="48">
                  <c:v>74600.0</c:v>
                </c:pt>
                <c:pt idx="49">
                  <c:v>81018.0</c:v>
                </c:pt>
                <c:pt idx="50">
                  <c:v>85682.0</c:v>
                </c:pt>
                <c:pt idx="51">
                  <c:v>88664.0</c:v>
                </c:pt>
                <c:pt idx="52">
                  <c:v>90285.0</c:v>
                </c:pt>
                <c:pt idx="53">
                  <c:v>92061.0</c:v>
                </c:pt>
                <c:pt idx="54">
                  <c:v>93665.0</c:v>
                </c:pt>
                <c:pt idx="55">
                  <c:v>91756.0</c:v>
                </c:pt>
                <c:pt idx="56">
                  <c:v>92509.0</c:v>
                </c:pt>
                <c:pt idx="57">
                  <c:v>91478.0</c:v>
                </c:pt>
                <c:pt idx="58">
                  <c:v>89620.0</c:v>
                </c:pt>
                <c:pt idx="59">
                  <c:v>89105.0</c:v>
                </c:pt>
                <c:pt idx="60">
                  <c:v>86649.0</c:v>
                </c:pt>
                <c:pt idx="61">
                  <c:v>84213.0</c:v>
                </c:pt>
                <c:pt idx="62">
                  <c:v>81254.0</c:v>
                </c:pt>
                <c:pt idx="63">
                  <c:v>77124.0</c:v>
                </c:pt>
                <c:pt idx="64">
                  <c:v>76145.0</c:v>
                </c:pt>
                <c:pt idx="65">
                  <c:v>74823.0</c:v>
                </c:pt>
                <c:pt idx="66">
                  <c:v>76442.0</c:v>
                </c:pt>
                <c:pt idx="67">
                  <c:v>76491.0</c:v>
                </c:pt>
                <c:pt idx="68">
                  <c:v>61331.0</c:v>
                </c:pt>
                <c:pt idx="69">
                  <c:v>58371.0</c:v>
                </c:pt>
                <c:pt idx="70">
                  <c:v>58954.0</c:v>
                </c:pt>
                <c:pt idx="71">
                  <c:v>57017.0</c:v>
                </c:pt>
                <c:pt idx="72">
                  <c:v>51634.0</c:v>
                </c:pt>
                <c:pt idx="73">
                  <c:v>47798.0</c:v>
                </c:pt>
                <c:pt idx="74">
                  <c:v>44360.0</c:v>
                </c:pt>
                <c:pt idx="75">
                  <c:v>41878.0</c:v>
                </c:pt>
                <c:pt idx="76">
                  <c:v>39979.0</c:v>
                </c:pt>
                <c:pt idx="77">
                  <c:v>37125.0</c:v>
                </c:pt>
                <c:pt idx="78">
                  <c:v>35748.0</c:v>
                </c:pt>
                <c:pt idx="79">
                  <c:v>34760.0</c:v>
                </c:pt>
                <c:pt idx="80">
                  <c:v>31844.0</c:v>
                </c:pt>
                <c:pt idx="81">
                  <c:v>30223.0</c:v>
                </c:pt>
                <c:pt idx="82">
                  <c:v>28677.0</c:v>
                </c:pt>
                <c:pt idx="83">
                  <c:v>27382.0</c:v>
                </c:pt>
                <c:pt idx="84">
                  <c:v>25991.0</c:v>
                </c:pt>
                <c:pt idx="85">
                  <c:v>157138.0</c:v>
                </c:pt>
              </c:numCache>
            </c:numRef>
          </c:val>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22202.0</c:v>
                </c:pt>
                <c:pt idx="1">
                  <c:v>21521.0</c:v>
                </c:pt>
                <c:pt idx="2">
                  <c:v>20934.0</c:v>
                </c:pt>
                <c:pt idx="3">
                  <c:v>20919.0</c:v>
                </c:pt>
                <c:pt idx="4">
                  <c:v>21326.0</c:v>
                </c:pt>
                <c:pt idx="5">
                  <c:v>21272.0</c:v>
                </c:pt>
                <c:pt idx="6">
                  <c:v>21728.0</c:v>
                </c:pt>
                <c:pt idx="7">
                  <c:v>21858.0</c:v>
                </c:pt>
                <c:pt idx="8">
                  <c:v>22025.0</c:v>
                </c:pt>
                <c:pt idx="9">
                  <c:v>21913.0</c:v>
                </c:pt>
                <c:pt idx="10">
                  <c:v>22200.0</c:v>
                </c:pt>
                <c:pt idx="11">
                  <c:v>22549.0</c:v>
                </c:pt>
                <c:pt idx="12">
                  <c:v>23089.0</c:v>
                </c:pt>
                <c:pt idx="13">
                  <c:v>23768.0</c:v>
                </c:pt>
                <c:pt idx="14">
                  <c:v>24233.0</c:v>
                </c:pt>
                <c:pt idx="15">
                  <c:v>23797.0</c:v>
                </c:pt>
                <c:pt idx="16">
                  <c:v>23721.0</c:v>
                </c:pt>
                <c:pt idx="17">
                  <c:v>23850.0</c:v>
                </c:pt>
                <c:pt idx="18">
                  <c:v>23979.0</c:v>
                </c:pt>
                <c:pt idx="19">
                  <c:v>24670.0</c:v>
                </c:pt>
                <c:pt idx="20">
                  <c:v>24762.0</c:v>
                </c:pt>
                <c:pt idx="21">
                  <c:v>25352.0</c:v>
                </c:pt>
                <c:pt idx="22">
                  <c:v>25162.0</c:v>
                </c:pt>
                <c:pt idx="23">
                  <c:v>25059.0</c:v>
                </c:pt>
                <c:pt idx="24">
                  <c:v>24415.0</c:v>
                </c:pt>
                <c:pt idx="25">
                  <c:v>23120.0</c:v>
                </c:pt>
                <c:pt idx="26">
                  <c:v>22341.0</c:v>
                </c:pt>
                <c:pt idx="27">
                  <c:v>22020.0</c:v>
                </c:pt>
                <c:pt idx="28">
                  <c:v>22200.0</c:v>
                </c:pt>
                <c:pt idx="29">
                  <c:v>22023.0</c:v>
                </c:pt>
                <c:pt idx="30">
                  <c:v>21963.0</c:v>
                </c:pt>
                <c:pt idx="31">
                  <c:v>22728.0</c:v>
                </c:pt>
                <c:pt idx="32">
                  <c:v>23314.0</c:v>
                </c:pt>
                <c:pt idx="33">
                  <c:v>24407.0</c:v>
                </c:pt>
                <c:pt idx="34">
                  <c:v>25346.0</c:v>
                </c:pt>
                <c:pt idx="35">
                  <c:v>24279.0</c:v>
                </c:pt>
                <c:pt idx="36">
                  <c:v>23275.0</c:v>
                </c:pt>
                <c:pt idx="37">
                  <c:v>22757.0</c:v>
                </c:pt>
                <c:pt idx="38">
                  <c:v>22556.0</c:v>
                </c:pt>
                <c:pt idx="39">
                  <c:v>22368.0</c:v>
                </c:pt>
                <c:pt idx="40">
                  <c:v>22407.0</c:v>
                </c:pt>
                <c:pt idx="41">
                  <c:v>22992.0</c:v>
                </c:pt>
                <c:pt idx="42">
                  <c:v>23405.0</c:v>
                </c:pt>
                <c:pt idx="43">
                  <c:v>24156.0</c:v>
                </c:pt>
                <c:pt idx="44">
                  <c:v>23497.0</c:v>
                </c:pt>
                <c:pt idx="45">
                  <c:v>21808.0</c:v>
                </c:pt>
                <c:pt idx="46">
                  <c:v>21610.0</c:v>
                </c:pt>
                <c:pt idx="47">
                  <c:v>21645.0</c:v>
                </c:pt>
                <c:pt idx="48">
                  <c:v>22260.0</c:v>
                </c:pt>
                <c:pt idx="49">
                  <c:v>23391.0</c:v>
                </c:pt>
                <c:pt idx="50">
                  <c:v>23087.0</c:v>
                </c:pt>
                <c:pt idx="51">
                  <c:v>22810.0</c:v>
                </c:pt>
                <c:pt idx="52">
                  <c:v>22583.0</c:v>
                </c:pt>
                <c:pt idx="53">
                  <c:v>22769.0</c:v>
                </c:pt>
                <c:pt idx="54">
                  <c:v>22561.0</c:v>
                </c:pt>
                <c:pt idx="55">
                  <c:v>21916.0</c:v>
                </c:pt>
                <c:pt idx="56">
                  <c:v>21398.0</c:v>
                </c:pt>
                <c:pt idx="57">
                  <c:v>20836.0</c:v>
                </c:pt>
                <c:pt idx="58">
                  <c:v>20077.0</c:v>
                </c:pt>
                <c:pt idx="59">
                  <c:v>19400.0</c:v>
                </c:pt>
                <c:pt idx="60">
                  <c:v>17910.0</c:v>
                </c:pt>
                <c:pt idx="61">
                  <c:v>16946.0</c:v>
                </c:pt>
                <c:pt idx="62">
                  <c:v>16265.0</c:v>
                </c:pt>
                <c:pt idx="63">
                  <c:v>15679.0</c:v>
                </c:pt>
                <c:pt idx="64">
                  <c:v>14895.0</c:v>
                </c:pt>
                <c:pt idx="65">
                  <c:v>13941.0</c:v>
                </c:pt>
                <c:pt idx="66">
                  <c:v>12891.0</c:v>
                </c:pt>
                <c:pt idx="67">
                  <c:v>11657.0</c:v>
                </c:pt>
                <c:pt idx="68">
                  <c:v>10027.0</c:v>
                </c:pt>
                <c:pt idx="69">
                  <c:v>9545.0</c:v>
                </c:pt>
                <c:pt idx="70">
                  <c:v>8902.0</c:v>
                </c:pt>
                <c:pt idx="71">
                  <c:v>8303.0</c:v>
                </c:pt>
                <c:pt idx="72">
                  <c:v>7565.0</c:v>
                </c:pt>
                <c:pt idx="73">
                  <c:v>7129.0</c:v>
                </c:pt>
                <c:pt idx="74">
                  <c:v>6602.0</c:v>
                </c:pt>
                <c:pt idx="75">
                  <c:v>5823.0</c:v>
                </c:pt>
                <c:pt idx="76">
                  <c:v>5531.0</c:v>
                </c:pt>
                <c:pt idx="77">
                  <c:v>5281.0</c:v>
                </c:pt>
                <c:pt idx="78">
                  <c:v>4968.0</c:v>
                </c:pt>
                <c:pt idx="79">
                  <c:v>4783.0</c:v>
                </c:pt>
                <c:pt idx="80">
                  <c:v>4344.0</c:v>
                </c:pt>
                <c:pt idx="81">
                  <c:v>4117.0</c:v>
                </c:pt>
                <c:pt idx="82">
                  <c:v>3632.0</c:v>
                </c:pt>
                <c:pt idx="83">
                  <c:v>3321.0</c:v>
                </c:pt>
                <c:pt idx="84">
                  <c:v>3195.0</c:v>
                </c:pt>
                <c:pt idx="85">
                  <c:v>17951.0</c:v>
                </c:pt>
              </c:numCache>
            </c:numRef>
          </c:val>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15611.0</c:v>
                </c:pt>
                <c:pt idx="1">
                  <c:v>15079.0</c:v>
                </c:pt>
                <c:pt idx="2">
                  <c:v>14507.0</c:v>
                </c:pt>
                <c:pt idx="3">
                  <c:v>14591.0</c:v>
                </c:pt>
                <c:pt idx="4">
                  <c:v>13959.0</c:v>
                </c:pt>
                <c:pt idx="5">
                  <c:v>13996.0</c:v>
                </c:pt>
                <c:pt idx="6">
                  <c:v>14585.0</c:v>
                </c:pt>
                <c:pt idx="7">
                  <c:v>14596.0</c:v>
                </c:pt>
                <c:pt idx="8">
                  <c:v>14501.0</c:v>
                </c:pt>
                <c:pt idx="9">
                  <c:v>14451.0</c:v>
                </c:pt>
                <c:pt idx="10">
                  <c:v>14271.0</c:v>
                </c:pt>
                <c:pt idx="11">
                  <c:v>13813.0</c:v>
                </c:pt>
                <c:pt idx="12">
                  <c:v>13196.0</c:v>
                </c:pt>
                <c:pt idx="13">
                  <c:v>13152.0</c:v>
                </c:pt>
                <c:pt idx="14">
                  <c:v>12744.0</c:v>
                </c:pt>
                <c:pt idx="15">
                  <c:v>12214.0</c:v>
                </c:pt>
                <c:pt idx="16">
                  <c:v>12211.0</c:v>
                </c:pt>
                <c:pt idx="17">
                  <c:v>12218.0</c:v>
                </c:pt>
                <c:pt idx="18">
                  <c:v>12044.0</c:v>
                </c:pt>
                <c:pt idx="19">
                  <c:v>11817.0</c:v>
                </c:pt>
                <c:pt idx="20">
                  <c:v>11618.0</c:v>
                </c:pt>
                <c:pt idx="21">
                  <c:v>11524.0</c:v>
                </c:pt>
                <c:pt idx="22">
                  <c:v>11430.0</c:v>
                </c:pt>
                <c:pt idx="23">
                  <c:v>11422.0</c:v>
                </c:pt>
                <c:pt idx="24">
                  <c:v>11616.0</c:v>
                </c:pt>
                <c:pt idx="25">
                  <c:v>11782.0</c:v>
                </c:pt>
                <c:pt idx="26">
                  <c:v>12045.0</c:v>
                </c:pt>
                <c:pt idx="27">
                  <c:v>12428.0</c:v>
                </c:pt>
                <c:pt idx="28">
                  <c:v>12858.0</c:v>
                </c:pt>
                <c:pt idx="29">
                  <c:v>13288.0</c:v>
                </c:pt>
                <c:pt idx="30">
                  <c:v>13946.0</c:v>
                </c:pt>
                <c:pt idx="31">
                  <c:v>14458.0</c:v>
                </c:pt>
                <c:pt idx="32">
                  <c:v>14679.0</c:v>
                </c:pt>
                <c:pt idx="33">
                  <c:v>14606.0</c:v>
                </c:pt>
                <c:pt idx="34">
                  <c:v>14638.0</c:v>
                </c:pt>
                <c:pt idx="35">
                  <c:v>14348.0</c:v>
                </c:pt>
                <c:pt idx="36">
                  <c:v>14131.0</c:v>
                </c:pt>
                <c:pt idx="37">
                  <c:v>14118.0</c:v>
                </c:pt>
                <c:pt idx="38">
                  <c:v>14525.0</c:v>
                </c:pt>
                <c:pt idx="39">
                  <c:v>14759.0</c:v>
                </c:pt>
                <c:pt idx="40">
                  <c:v>14641.0</c:v>
                </c:pt>
                <c:pt idx="41">
                  <c:v>14550.0</c:v>
                </c:pt>
                <c:pt idx="42">
                  <c:v>14410.0</c:v>
                </c:pt>
                <c:pt idx="43">
                  <c:v>14142.0</c:v>
                </c:pt>
                <c:pt idx="44">
                  <c:v>13683.0</c:v>
                </c:pt>
                <c:pt idx="45">
                  <c:v>12630.0</c:v>
                </c:pt>
                <c:pt idx="46">
                  <c:v>11715.0</c:v>
                </c:pt>
                <c:pt idx="47">
                  <c:v>10990.0</c:v>
                </c:pt>
                <c:pt idx="48">
                  <c:v>10796.0</c:v>
                </c:pt>
                <c:pt idx="49">
                  <c:v>10925.0</c:v>
                </c:pt>
                <c:pt idx="50">
                  <c:v>10926.0</c:v>
                </c:pt>
                <c:pt idx="51">
                  <c:v>10747.0</c:v>
                </c:pt>
                <c:pt idx="52">
                  <c:v>10058.0</c:v>
                </c:pt>
                <c:pt idx="53">
                  <c:v>10021.0</c:v>
                </c:pt>
                <c:pt idx="54">
                  <c:v>9833.0</c:v>
                </c:pt>
                <c:pt idx="55">
                  <c:v>9433.0</c:v>
                </c:pt>
                <c:pt idx="56">
                  <c:v>9217.0</c:v>
                </c:pt>
                <c:pt idx="57">
                  <c:v>9153.0</c:v>
                </c:pt>
                <c:pt idx="58">
                  <c:v>8846.0</c:v>
                </c:pt>
                <c:pt idx="59">
                  <c:v>8535.0</c:v>
                </c:pt>
                <c:pt idx="60">
                  <c:v>7962.0</c:v>
                </c:pt>
                <c:pt idx="61">
                  <c:v>7878.0</c:v>
                </c:pt>
                <c:pt idx="62">
                  <c:v>7370.0</c:v>
                </c:pt>
                <c:pt idx="63">
                  <c:v>7243.0</c:v>
                </c:pt>
                <c:pt idx="64">
                  <c:v>7133.0</c:v>
                </c:pt>
                <c:pt idx="65">
                  <c:v>6643.0</c:v>
                </c:pt>
                <c:pt idx="66">
                  <c:v>6238.0</c:v>
                </c:pt>
                <c:pt idx="67">
                  <c:v>5761.0</c:v>
                </c:pt>
                <c:pt idx="68">
                  <c:v>4867.0</c:v>
                </c:pt>
                <c:pt idx="69">
                  <c:v>4571.0</c:v>
                </c:pt>
                <c:pt idx="70">
                  <c:v>4190.0</c:v>
                </c:pt>
                <c:pt idx="71">
                  <c:v>3929.0</c:v>
                </c:pt>
                <c:pt idx="72">
                  <c:v>3564.0</c:v>
                </c:pt>
                <c:pt idx="73">
                  <c:v>3268.0</c:v>
                </c:pt>
                <c:pt idx="74">
                  <c:v>3034.0</c:v>
                </c:pt>
                <c:pt idx="75">
                  <c:v>2728.0</c:v>
                </c:pt>
                <c:pt idx="76">
                  <c:v>2477.0</c:v>
                </c:pt>
                <c:pt idx="77">
                  <c:v>2290.0</c:v>
                </c:pt>
                <c:pt idx="78">
                  <c:v>2149.0</c:v>
                </c:pt>
                <c:pt idx="79">
                  <c:v>1864.0</c:v>
                </c:pt>
                <c:pt idx="80">
                  <c:v>1691.0</c:v>
                </c:pt>
                <c:pt idx="81">
                  <c:v>1582.0</c:v>
                </c:pt>
                <c:pt idx="82">
                  <c:v>1411.0</c:v>
                </c:pt>
                <c:pt idx="83">
                  <c:v>1364.0</c:v>
                </c:pt>
                <c:pt idx="84">
                  <c:v>1250.0</c:v>
                </c:pt>
                <c:pt idx="85">
                  <c:v>6237.0</c:v>
                </c:pt>
              </c:numCache>
            </c:numRef>
          </c:val>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98458.0</c:v>
                </c:pt>
                <c:pt idx="1">
                  <c:v>97133.0</c:v>
                </c:pt>
                <c:pt idx="2">
                  <c:v>96183.0</c:v>
                </c:pt>
                <c:pt idx="3">
                  <c:v>97060.0</c:v>
                </c:pt>
                <c:pt idx="4">
                  <c:v>97225.0</c:v>
                </c:pt>
                <c:pt idx="5">
                  <c:v>94766.0</c:v>
                </c:pt>
                <c:pt idx="6">
                  <c:v>96225.0</c:v>
                </c:pt>
                <c:pt idx="7">
                  <c:v>96922.0</c:v>
                </c:pt>
                <c:pt idx="8">
                  <c:v>96171.0</c:v>
                </c:pt>
                <c:pt idx="9">
                  <c:v>96209.0</c:v>
                </c:pt>
                <c:pt idx="10">
                  <c:v>96751.0</c:v>
                </c:pt>
                <c:pt idx="11">
                  <c:v>97582.0</c:v>
                </c:pt>
                <c:pt idx="12">
                  <c:v>98201.0</c:v>
                </c:pt>
                <c:pt idx="13">
                  <c:v>99811.0</c:v>
                </c:pt>
                <c:pt idx="14">
                  <c:v>98687.0</c:v>
                </c:pt>
                <c:pt idx="15">
                  <c:v>95505.0</c:v>
                </c:pt>
                <c:pt idx="16">
                  <c:v>92990.0</c:v>
                </c:pt>
                <c:pt idx="17">
                  <c:v>91273.0</c:v>
                </c:pt>
                <c:pt idx="18">
                  <c:v>90734.0</c:v>
                </c:pt>
                <c:pt idx="19">
                  <c:v>90202.0</c:v>
                </c:pt>
                <c:pt idx="20">
                  <c:v>88659.0</c:v>
                </c:pt>
                <c:pt idx="21">
                  <c:v>88605.0</c:v>
                </c:pt>
                <c:pt idx="22">
                  <c:v>87871.0</c:v>
                </c:pt>
                <c:pt idx="23">
                  <c:v>85930.0</c:v>
                </c:pt>
                <c:pt idx="24">
                  <c:v>83246.0</c:v>
                </c:pt>
                <c:pt idx="25">
                  <c:v>80343.0</c:v>
                </c:pt>
                <c:pt idx="26">
                  <c:v>79292.0</c:v>
                </c:pt>
                <c:pt idx="27">
                  <c:v>79601.0</c:v>
                </c:pt>
                <c:pt idx="28">
                  <c:v>80130.0</c:v>
                </c:pt>
                <c:pt idx="29">
                  <c:v>80615.0</c:v>
                </c:pt>
                <c:pt idx="30">
                  <c:v>80147.0</c:v>
                </c:pt>
                <c:pt idx="31">
                  <c:v>81591.0</c:v>
                </c:pt>
                <c:pt idx="32">
                  <c:v>82115.0</c:v>
                </c:pt>
                <c:pt idx="33">
                  <c:v>82744.0</c:v>
                </c:pt>
                <c:pt idx="34">
                  <c:v>81213.0</c:v>
                </c:pt>
                <c:pt idx="35">
                  <c:v>76711.0</c:v>
                </c:pt>
                <c:pt idx="36">
                  <c:v>76119.0</c:v>
                </c:pt>
                <c:pt idx="37">
                  <c:v>75387.0</c:v>
                </c:pt>
                <c:pt idx="38">
                  <c:v>76426.0</c:v>
                </c:pt>
                <c:pt idx="39">
                  <c:v>76834.0</c:v>
                </c:pt>
                <c:pt idx="40">
                  <c:v>74996.0</c:v>
                </c:pt>
                <c:pt idx="41">
                  <c:v>74995.0</c:v>
                </c:pt>
                <c:pt idx="42">
                  <c:v>74613.0</c:v>
                </c:pt>
                <c:pt idx="43">
                  <c:v>73011.0</c:v>
                </c:pt>
                <c:pt idx="44">
                  <c:v>71267.0</c:v>
                </c:pt>
                <c:pt idx="45">
                  <c:v>66611.0</c:v>
                </c:pt>
                <c:pt idx="46">
                  <c:v>64255.0</c:v>
                </c:pt>
                <c:pt idx="47">
                  <c:v>61927.0</c:v>
                </c:pt>
                <c:pt idx="48">
                  <c:v>60663.0</c:v>
                </c:pt>
                <c:pt idx="49">
                  <c:v>60912.0</c:v>
                </c:pt>
                <c:pt idx="50">
                  <c:v>58719.0</c:v>
                </c:pt>
                <c:pt idx="51">
                  <c:v>57184.0</c:v>
                </c:pt>
                <c:pt idx="52">
                  <c:v>54955.0</c:v>
                </c:pt>
                <c:pt idx="53">
                  <c:v>53864.0</c:v>
                </c:pt>
                <c:pt idx="54">
                  <c:v>52634.0</c:v>
                </c:pt>
                <c:pt idx="55">
                  <c:v>49362.0</c:v>
                </c:pt>
                <c:pt idx="56">
                  <c:v>47854.0</c:v>
                </c:pt>
                <c:pt idx="57">
                  <c:v>46127.0</c:v>
                </c:pt>
                <c:pt idx="58">
                  <c:v>44266.0</c:v>
                </c:pt>
                <c:pt idx="59">
                  <c:v>42383.0</c:v>
                </c:pt>
                <c:pt idx="60">
                  <c:v>39431.0</c:v>
                </c:pt>
                <c:pt idx="61">
                  <c:v>37180.0</c:v>
                </c:pt>
                <c:pt idx="62">
                  <c:v>34624.0</c:v>
                </c:pt>
                <c:pt idx="63">
                  <c:v>33582.0</c:v>
                </c:pt>
                <c:pt idx="64">
                  <c:v>32586.0</c:v>
                </c:pt>
                <c:pt idx="65">
                  <c:v>30518.0</c:v>
                </c:pt>
                <c:pt idx="66">
                  <c:v>29140.0</c:v>
                </c:pt>
                <c:pt idx="67">
                  <c:v>27569.0</c:v>
                </c:pt>
                <c:pt idx="68">
                  <c:v>24788.0</c:v>
                </c:pt>
                <c:pt idx="69">
                  <c:v>23040.0</c:v>
                </c:pt>
                <c:pt idx="70">
                  <c:v>21356.0</c:v>
                </c:pt>
                <c:pt idx="71">
                  <c:v>19826.0</c:v>
                </c:pt>
                <c:pt idx="72">
                  <c:v>18019.0</c:v>
                </c:pt>
                <c:pt idx="73">
                  <c:v>16897.0</c:v>
                </c:pt>
                <c:pt idx="74">
                  <c:v>15834.0</c:v>
                </c:pt>
                <c:pt idx="75">
                  <c:v>14736.0</c:v>
                </c:pt>
                <c:pt idx="76">
                  <c:v>14105.0</c:v>
                </c:pt>
                <c:pt idx="77">
                  <c:v>13210.0</c:v>
                </c:pt>
                <c:pt idx="78">
                  <c:v>12670.0</c:v>
                </c:pt>
                <c:pt idx="79">
                  <c:v>11972.0</c:v>
                </c:pt>
                <c:pt idx="80">
                  <c:v>10686.0</c:v>
                </c:pt>
                <c:pt idx="81">
                  <c:v>9656.0</c:v>
                </c:pt>
                <c:pt idx="82">
                  <c:v>9139.0</c:v>
                </c:pt>
                <c:pt idx="83">
                  <c:v>8590.0</c:v>
                </c:pt>
                <c:pt idx="84">
                  <c:v>8140.0</c:v>
                </c:pt>
                <c:pt idx="85">
                  <c:v>41292.0</c:v>
                </c:pt>
              </c:numCache>
            </c:numRef>
          </c:val>
        </c:ser>
        <c:dLbls>
          <c:showLegendKey val="0"/>
          <c:showVal val="0"/>
          <c:showCatName val="0"/>
          <c:showSerName val="0"/>
          <c:showPercent val="0"/>
          <c:showBubbleSize val="0"/>
        </c:dLbls>
        <c:gapWidth val="0"/>
        <c:overlap val="100"/>
        <c:axId val="1667076320"/>
        <c:axId val="1667066352"/>
      </c:barChart>
      <c:catAx>
        <c:axId val="1667076320"/>
        <c:scaling>
          <c:orientation val="minMax"/>
        </c:scaling>
        <c:delete val="0"/>
        <c:axPos val="l"/>
        <c:numFmt formatCode="General" sourceLinked="0"/>
        <c:majorTickMark val="out"/>
        <c:minorTickMark val="none"/>
        <c:tickLblPos val="low"/>
        <c:txPr>
          <a:bodyPr/>
          <a:lstStyle/>
          <a:p>
            <a:pPr>
              <a:defRPr sz="1050" baseline="0"/>
            </a:pPr>
            <a:endParaRPr lang="en-US"/>
          </a:p>
        </c:txPr>
        <c:crossAx val="1667066352"/>
        <c:crosses val="autoZero"/>
        <c:auto val="1"/>
        <c:lblAlgn val="ctr"/>
        <c:lblOffset val="100"/>
        <c:tickLblSkip val="5"/>
        <c:noMultiLvlLbl val="0"/>
      </c:catAx>
      <c:valAx>
        <c:axId val="1667066352"/>
        <c:scaling>
          <c:orientation val="minMax"/>
          <c:max val="250000.0"/>
          <c:min val="-250000.0"/>
        </c:scaling>
        <c:delete val="0"/>
        <c:axPos val="b"/>
        <c:majorGridlines/>
        <c:numFmt formatCode="#,##0;[Red]#,##0" sourceLinked="1"/>
        <c:majorTickMark val="out"/>
        <c:minorTickMark val="none"/>
        <c:tickLblPos val="nextTo"/>
        <c:txPr>
          <a:bodyPr/>
          <a:lstStyle/>
          <a:p>
            <a:pPr>
              <a:defRPr sz="1400"/>
            </a:pPr>
            <a:endParaRPr lang="en-US"/>
          </a:p>
        </c:txPr>
        <c:crossAx val="1667076320"/>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7"/>
          <c:y val="0.0613751463594025"/>
          <c:w val="0.776742490522018"/>
          <c:h val="0.789361503885846"/>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Sheet!$B$3:$B$11</c:f>
              <c:numCache>
                <c:formatCode>#,##0</c:formatCode>
                <c:ptCount val="9"/>
                <c:pt idx="0">
                  <c:v>2.5145561E7</c:v>
                </c:pt>
                <c:pt idx="1">
                  <c:v>2.6230098E7</c:v>
                </c:pt>
                <c:pt idx="2">
                  <c:v>2.723861E7</c:v>
                </c:pt>
                <c:pt idx="3">
                  <c:v>2.8165689E7</c:v>
                </c:pt>
                <c:pt idx="4">
                  <c:v>2.899421E7</c:v>
                </c:pt>
                <c:pt idx="5">
                  <c:v>2.9705207E7</c:v>
                </c:pt>
                <c:pt idx="6">
                  <c:v>3.0305304E7</c:v>
                </c:pt>
                <c:pt idx="7">
                  <c:v>3.0808219E7</c:v>
                </c:pt>
                <c:pt idx="8">
                  <c:v>3.1246355E7</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Sheet!$C$3:$C$11</c:f>
              <c:numCache>
                <c:formatCode>#,##0</c:formatCode>
                <c:ptCount val="9"/>
                <c:pt idx="0">
                  <c:v>2.5145561E7</c:v>
                </c:pt>
                <c:pt idx="1">
                  <c:v>2.6947116E7</c:v>
                </c:pt>
                <c:pt idx="2">
                  <c:v>2.8813282E7</c:v>
                </c:pt>
                <c:pt idx="3">
                  <c:v>3.0734321E7</c:v>
                </c:pt>
                <c:pt idx="4">
                  <c:v>3.2680217E7</c:v>
                </c:pt>
                <c:pt idx="5">
                  <c:v>3.461689E7</c:v>
                </c:pt>
                <c:pt idx="6">
                  <c:v>3.6550595E7</c:v>
                </c:pt>
                <c:pt idx="7">
                  <c:v>3.8499538E7</c:v>
                </c:pt>
                <c:pt idx="8">
                  <c:v>4.0502749E7</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Sheet!$D$3:$D$11</c:f>
              <c:numCache>
                <c:formatCode>#,##0</c:formatCode>
                <c:ptCount val="9"/>
                <c:pt idx="0">
                  <c:v>2.5145561E7</c:v>
                </c:pt>
                <c:pt idx="1">
                  <c:v>2.7695284E7</c:v>
                </c:pt>
                <c:pt idx="2">
                  <c:v>3.0541978E7</c:v>
                </c:pt>
                <c:pt idx="3">
                  <c:v>3.3699307E7</c:v>
                </c:pt>
                <c:pt idx="4">
                  <c:v>3.7155084E7</c:v>
                </c:pt>
                <c:pt idx="5">
                  <c:v>4.0892255E7</c:v>
                </c:pt>
                <c:pt idx="6">
                  <c:v>4.4955896E7</c:v>
                </c:pt>
                <c:pt idx="7">
                  <c:v>4.9416165E7</c:v>
                </c:pt>
                <c:pt idx="8">
                  <c:v>5.4369297E7</c:v>
                </c:pt>
              </c:numCache>
            </c:numRef>
          </c:val>
          <c:smooth val="0"/>
        </c:ser>
        <c:dLbls>
          <c:showLegendKey val="0"/>
          <c:showVal val="0"/>
          <c:showCatName val="0"/>
          <c:showSerName val="0"/>
          <c:showPercent val="0"/>
          <c:showBubbleSize val="0"/>
        </c:dLbls>
        <c:smooth val="0"/>
        <c:axId val="1678710848"/>
        <c:axId val="1678729472"/>
      </c:lineChart>
      <c:catAx>
        <c:axId val="1678710848"/>
        <c:scaling>
          <c:orientation val="minMax"/>
        </c:scaling>
        <c:delete val="0"/>
        <c:axPos val="b"/>
        <c:numFmt formatCode="General" sourceLinked="1"/>
        <c:majorTickMark val="out"/>
        <c:minorTickMark val="none"/>
        <c:tickLblPos val="nextTo"/>
        <c:txPr>
          <a:bodyPr rot="2700000"/>
          <a:lstStyle/>
          <a:p>
            <a:pPr>
              <a:defRPr/>
            </a:pPr>
            <a:endParaRPr lang="en-US"/>
          </a:p>
        </c:txPr>
        <c:crossAx val="1678729472"/>
        <c:crosses val="autoZero"/>
        <c:auto val="1"/>
        <c:lblAlgn val="ctr"/>
        <c:lblOffset val="0"/>
        <c:noMultiLvlLbl val="0"/>
      </c:catAx>
      <c:valAx>
        <c:axId val="1678729472"/>
        <c:scaling>
          <c:orientation val="minMax"/>
          <c:max val="5.5E7"/>
          <c:min val="2.0E7"/>
        </c:scaling>
        <c:delete val="0"/>
        <c:axPos val="l"/>
        <c:majorGridlines/>
        <c:numFmt formatCode="0" sourceLinked="0"/>
        <c:majorTickMark val="out"/>
        <c:minorTickMark val="none"/>
        <c:tickLblPos val="nextTo"/>
        <c:crossAx val="1678710848"/>
        <c:crosses val="autoZero"/>
        <c:crossBetween val="midCat"/>
        <c:dispUnits>
          <c:builtInUnit val="millions"/>
          <c:dispUnitsLbl>
            <c:layout>
              <c:manualLayout>
                <c:xMode val="edge"/>
                <c:yMode val="edge"/>
                <c:x val="0.0102480961481222"/>
                <c:y val="0.42053301333645"/>
              </c:manualLayout>
            </c:layout>
          </c:dispUnitsLbl>
        </c:dispUnits>
      </c:valAx>
    </c:plotArea>
    <c:legend>
      <c:legendPos val="l"/>
      <c:layout>
        <c:manualLayout>
          <c:xMode val="edge"/>
          <c:yMode val="edge"/>
          <c:x val="0.138756926217556"/>
          <c:y val="0.111788402004559"/>
          <c:w val="0.341360333430543"/>
          <c:h val="0.288927499751292"/>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7"/>
          <c:y val="0.037335082109544"/>
          <c:w val="0.730446194225722"/>
          <c:h val="0.781348149135893"/>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Sheet!$A$2:$A$42</c:f>
              <c:numCache>
                <c:formatCode>General</c:formatCode>
                <c:ptCount val="6"/>
                <c:pt idx="0">
                  <c:v>2010.0</c:v>
                </c:pt>
                <c:pt idx="1">
                  <c:v>2011.0</c:v>
                </c:pt>
                <c:pt idx="2">
                  <c:v>2012.0</c:v>
                </c:pt>
                <c:pt idx="3">
                  <c:v>2013.0</c:v>
                </c:pt>
                <c:pt idx="4">
                  <c:v>2014.0</c:v>
                </c:pt>
                <c:pt idx="5">
                  <c:v>2015.0</c:v>
                </c:pt>
              </c:numCache>
              <c:extLst/>
            </c:numRef>
          </c:cat>
          <c:val>
            <c:numRef>
              <c:f>Sheet!$B$2:$B$42</c:f>
              <c:numCache>
                <c:formatCode>#,##0</c:formatCode>
                <c:ptCount val="6"/>
                <c:pt idx="0">
                  <c:v>2.5145561E7</c:v>
                </c:pt>
                <c:pt idx="1">
                  <c:v>2.536814E7</c:v>
                </c:pt>
                <c:pt idx="2">
                  <c:v>2.5587758E7</c:v>
                </c:pt>
                <c:pt idx="3">
                  <c:v>2.5804803E7</c:v>
                </c:pt>
                <c:pt idx="4">
                  <c:v>2.6018996E7</c:v>
                </c:pt>
                <c:pt idx="5">
                  <c:v>2.6230098E7</c:v>
                </c:pt>
              </c:numCache>
              <c:extLst/>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6"/>
                <c:pt idx="0">
                  <c:v>2010.0</c:v>
                </c:pt>
                <c:pt idx="1">
                  <c:v>2011.0</c:v>
                </c:pt>
                <c:pt idx="2">
                  <c:v>2012.0</c:v>
                </c:pt>
                <c:pt idx="3">
                  <c:v>2013.0</c:v>
                </c:pt>
                <c:pt idx="4">
                  <c:v>2014.0</c:v>
                </c:pt>
                <c:pt idx="5">
                  <c:v>2015.0</c:v>
                </c:pt>
              </c:numCache>
              <c:extLst/>
            </c:numRef>
          </c:cat>
          <c:val>
            <c:numRef>
              <c:f>Sheet!$C$2:$C$42</c:f>
              <c:numCache>
                <c:formatCode>#,##0</c:formatCode>
                <c:ptCount val="6"/>
                <c:pt idx="0">
                  <c:v>2.5145561E7</c:v>
                </c:pt>
                <c:pt idx="1">
                  <c:v>2.5499699E7</c:v>
                </c:pt>
                <c:pt idx="2">
                  <c:v>2.58572E7</c:v>
                </c:pt>
                <c:pt idx="3">
                  <c:v>2.621785E7</c:v>
                </c:pt>
                <c:pt idx="4">
                  <c:v>2.6581256E7</c:v>
                </c:pt>
                <c:pt idx="5">
                  <c:v>2.6947116E7</c:v>
                </c:pt>
              </c:numCache>
              <c:extLst/>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Sheet!$A$2:$A$42</c:f>
              <c:numCache>
                <c:formatCode>General</c:formatCode>
                <c:ptCount val="6"/>
                <c:pt idx="0">
                  <c:v>2010.0</c:v>
                </c:pt>
                <c:pt idx="1">
                  <c:v>2011.0</c:v>
                </c:pt>
                <c:pt idx="2">
                  <c:v>2012.0</c:v>
                </c:pt>
                <c:pt idx="3">
                  <c:v>2013.0</c:v>
                </c:pt>
                <c:pt idx="4">
                  <c:v>2014.0</c:v>
                </c:pt>
                <c:pt idx="5">
                  <c:v>2015.0</c:v>
                </c:pt>
              </c:numCache>
              <c:extLst/>
            </c:numRef>
          </c:cat>
          <c:val>
            <c:numRef>
              <c:f>Sheet!$D$2:$D$42</c:f>
              <c:numCache>
                <c:formatCode>#,##0</c:formatCode>
                <c:ptCount val="6"/>
                <c:pt idx="0">
                  <c:v>2.5145561E7</c:v>
                </c:pt>
                <c:pt idx="1">
                  <c:v>2.5631695E7</c:v>
                </c:pt>
                <c:pt idx="2">
                  <c:v>2.6130047E7</c:v>
                </c:pt>
                <c:pt idx="3">
                  <c:v>2.6640165E7</c:v>
                </c:pt>
                <c:pt idx="4">
                  <c:v>2.7161942E7</c:v>
                </c:pt>
                <c:pt idx="5">
                  <c:v>2.7695284E7</c:v>
                </c:pt>
              </c:numCache>
              <c:extLst/>
            </c:numRef>
          </c:val>
          <c:smooth val="0"/>
        </c:ser>
        <c:ser>
          <c:idx val="0"/>
          <c:order val="3"/>
          <c:tx>
            <c:strRef>
              <c:f>Sheet!$E$1</c:f>
              <c:strCache>
                <c:ptCount val="1"/>
                <c:pt idx="0">
                  <c:v>Estimates</c:v>
                </c:pt>
              </c:strCache>
            </c:strRef>
          </c:tx>
          <c:spPr>
            <a:ln>
              <a:solidFill>
                <a:schemeClr val="accent2">
                  <a:lumMod val="75000"/>
                </a:schemeClr>
              </a:solidFill>
            </a:ln>
          </c:spPr>
          <c:marker>
            <c:symbol val="square"/>
            <c:size val="5"/>
            <c:spPr>
              <a:solidFill>
                <a:schemeClr val="accent2"/>
              </a:solidFill>
              <a:ln>
                <a:solidFill>
                  <a:schemeClr val="accent2"/>
                </a:solidFill>
              </a:ln>
            </c:spPr>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Sheet!$E$2:$E$7</c:f>
              <c:numCache>
                <c:formatCode>#,##0</c:formatCode>
                <c:ptCount val="6"/>
                <c:pt idx="0">
                  <c:v>2.5145561E7</c:v>
                </c:pt>
                <c:pt idx="1">
                  <c:v>2.5657477E7</c:v>
                </c:pt>
                <c:pt idx="2">
                  <c:v>2.6094422E7</c:v>
                </c:pt>
                <c:pt idx="3">
                  <c:v>2.6505637E7</c:v>
                </c:pt>
                <c:pt idx="4">
                  <c:v>2.6956958E7</c:v>
                </c:pt>
                <c:pt idx="5">
                  <c:v>2.7469114E7</c:v>
                </c:pt>
              </c:numCache>
              <c:extLst/>
            </c:numRef>
          </c:val>
          <c:smooth val="0"/>
        </c:ser>
        <c:dLbls>
          <c:showLegendKey val="0"/>
          <c:showVal val="0"/>
          <c:showCatName val="0"/>
          <c:showSerName val="0"/>
          <c:showPercent val="0"/>
          <c:showBubbleSize val="0"/>
        </c:dLbls>
        <c:smooth val="0"/>
        <c:axId val="1678925536"/>
        <c:axId val="1678929536"/>
      </c:lineChart>
      <c:catAx>
        <c:axId val="1678925536"/>
        <c:scaling>
          <c:orientation val="minMax"/>
        </c:scaling>
        <c:delete val="0"/>
        <c:axPos val="b"/>
        <c:numFmt formatCode="General" sourceLinked="1"/>
        <c:majorTickMark val="out"/>
        <c:minorTickMark val="none"/>
        <c:tickLblPos val="nextTo"/>
        <c:txPr>
          <a:bodyPr rot="2700000"/>
          <a:lstStyle/>
          <a:p>
            <a:pPr>
              <a:defRPr/>
            </a:pPr>
            <a:endParaRPr lang="en-US"/>
          </a:p>
        </c:txPr>
        <c:crossAx val="1678929536"/>
        <c:crosses val="autoZero"/>
        <c:auto val="1"/>
        <c:lblAlgn val="ctr"/>
        <c:lblOffset val="0"/>
        <c:noMultiLvlLbl val="0"/>
      </c:catAx>
      <c:valAx>
        <c:axId val="1678929536"/>
        <c:scaling>
          <c:orientation val="minMax"/>
          <c:min val="2.4E7"/>
        </c:scaling>
        <c:delete val="0"/>
        <c:axPos val="l"/>
        <c:majorGridlines/>
        <c:numFmt formatCode="0" sourceLinked="0"/>
        <c:majorTickMark val="out"/>
        <c:minorTickMark val="none"/>
        <c:tickLblPos val="nextTo"/>
        <c:crossAx val="1678925536"/>
        <c:crosses val="autoZero"/>
        <c:crossBetween val="midCat"/>
        <c:dispUnits>
          <c:builtInUnit val="millions"/>
          <c:dispUnitsLbl>
            <c:layout>
              <c:manualLayout>
                <c:xMode val="edge"/>
                <c:yMode val="edge"/>
                <c:x val="0.0102480961481222"/>
                <c:y val="0.42053301333645"/>
              </c:manualLayout>
            </c:layout>
          </c:dispUnitsLbl>
        </c:dispUnits>
      </c:valAx>
      <c:spPr>
        <a:noFill/>
        <a:ln w="25400">
          <a:noFill/>
        </a:ln>
      </c:spPr>
    </c:plotArea>
    <c:legend>
      <c:legendPos val="l"/>
      <c:layout>
        <c:manualLayout>
          <c:xMode val="edge"/>
          <c:yMode val="edge"/>
          <c:x val="0.118695197822494"/>
          <c:y val="0.0160267094999057"/>
          <c:w val="0.334305677068144"/>
          <c:h val="0.321438584366218"/>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7"/>
          <c:y val="0.0613751463594025"/>
          <c:w val="0.776742490522018"/>
          <c:h val="0.789361503885846"/>
        </c:manualLayout>
      </c:layout>
      <c:lineChart>
        <c:grouping val="standard"/>
        <c:varyColors val="0"/>
        <c:ser>
          <c:idx val="2"/>
          <c:order val="0"/>
          <c:tx>
            <c:strRef>
              <c:f>Sheet!$B$1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41"/>
                <c:pt idx="0">
                  <c:v>2010.0</c:v>
                </c:pt>
                <c:pt idx="1">
                  <c:v>2011.0</c:v>
                </c:pt>
                <c:pt idx="2">
                  <c:v>2012.0</c:v>
                </c:pt>
                <c:pt idx="3">
                  <c:v>2013.0</c:v>
                </c:pt>
                <c:pt idx="4">
                  <c:v>2014.0</c:v>
                </c:pt>
                <c:pt idx="5">
                  <c:v>2015.0</c:v>
                </c:pt>
                <c:pt idx="6">
                  <c:v>2016.0</c:v>
                </c:pt>
                <c:pt idx="7">
                  <c:v>2017.0</c:v>
                </c:pt>
                <c:pt idx="8">
                  <c:v>2018.0</c:v>
                </c:pt>
                <c:pt idx="9">
                  <c:v>2019.0</c:v>
                </c:pt>
                <c:pt idx="10">
                  <c:v>2020.0</c:v>
                </c:pt>
                <c:pt idx="11">
                  <c:v>2021.0</c:v>
                </c:pt>
                <c:pt idx="12">
                  <c:v>2022.0</c:v>
                </c:pt>
                <c:pt idx="13">
                  <c:v>2023.0</c:v>
                </c:pt>
                <c:pt idx="14">
                  <c:v>2024.0</c:v>
                </c:pt>
                <c:pt idx="15">
                  <c:v>2025.0</c:v>
                </c:pt>
                <c:pt idx="16">
                  <c:v>2026.0</c:v>
                </c:pt>
                <c:pt idx="17">
                  <c:v>2027.0</c:v>
                </c:pt>
                <c:pt idx="18">
                  <c:v>2028.0</c:v>
                </c:pt>
                <c:pt idx="19">
                  <c:v>2029.0</c:v>
                </c:pt>
                <c:pt idx="20">
                  <c:v>2030.0</c:v>
                </c:pt>
                <c:pt idx="21">
                  <c:v>2031.0</c:v>
                </c:pt>
                <c:pt idx="22">
                  <c:v>2032.0</c:v>
                </c:pt>
                <c:pt idx="23">
                  <c:v>2033.0</c:v>
                </c:pt>
                <c:pt idx="24">
                  <c:v>2034.0</c:v>
                </c:pt>
                <c:pt idx="25">
                  <c:v>2035.0</c:v>
                </c:pt>
                <c:pt idx="26">
                  <c:v>2036.0</c:v>
                </c:pt>
                <c:pt idx="27">
                  <c:v>2037.0</c:v>
                </c:pt>
                <c:pt idx="28">
                  <c:v>2038.0</c:v>
                </c:pt>
                <c:pt idx="29">
                  <c:v>2039.0</c:v>
                </c:pt>
                <c:pt idx="30">
                  <c:v>2040.0</c:v>
                </c:pt>
                <c:pt idx="31">
                  <c:v>2041.0</c:v>
                </c:pt>
                <c:pt idx="32">
                  <c:v>2042.0</c:v>
                </c:pt>
                <c:pt idx="33">
                  <c:v>2043.0</c:v>
                </c:pt>
                <c:pt idx="34">
                  <c:v>2044.0</c:v>
                </c:pt>
                <c:pt idx="35">
                  <c:v>2045.0</c:v>
                </c:pt>
                <c:pt idx="36">
                  <c:v>2046.0</c:v>
                </c:pt>
                <c:pt idx="37">
                  <c:v>2047.0</c:v>
                </c:pt>
                <c:pt idx="38">
                  <c:v>2048.0</c:v>
                </c:pt>
                <c:pt idx="39">
                  <c:v>2049.0</c:v>
                </c:pt>
                <c:pt idx="40">
                  <c:v>2050.0</c:v>
                </c:pt>
              </c:numCache>
            </c:numRef>
          </c:cat>
          <c:val>
            <c:numRef>
              <c:f>Sheet!$B$2:$B$42</c:f>
              <c:numCache>
                <c:formatCode>#,##0</c:formatCode>
                <c:ptCount val="41"/>
                <c:pt idx="0">
                  <c:v>2.601886E6</c:v>
                </c:pt>
                <c:pt idx="1">
                  <c:v>2.679405E6</c:v>
                </c:pt>
                <c:pt idx="2">
                  <c:v>2.805027E6</c:v>
                </c:pt>
                <c:pt idx="3">
                  <c:v>2.933361E6</c:v>
                </c:pt>
                <c:pt idx="4">
                  <c:v>3.055399E6</c:v>
                </c:pt>
                <c:pt idx="5">
                  <c:v>3.183698E6</c:v>
                </c:pt>
                <c:pt idx="6">
                  <c:v>3.311308E6</c:v>
                </c:pt>
                <c:pt idx="7">
                  <c:v>3.445175E6</c:v>
                </c:pt>
                <c:pt idx="8">
                  <c:v>3.58955E6</c:v>
                </c:pt>
                <c:pt idx="9">
                  <c:v>3.737657E6</c:v>
                </c:pt>
                <c:pt idx="10">
                  <c:v>3.898852E6</c:v>
                </c:pt>
                <c:pt idx="11">
                  <c:v>4.061244E6</c:v>
                </c:pt>
                <c:pt idx="12">
                  <c:v>4.22785E6</c:v>
                </c:pt>
                <c:pt idx="13">
                  <c:v>4.399492E6</c:v>
                </c:pt>
                <c:pt idx="14">
                  <c:v>4.565862E6</c:v>
                </c:pt>
                <c:pt idx="15">
                  <c:v>4.743475E6</c:v>
                </c:pt>
                <c:pt idx="16">
                  <c:v>4.915578E6</c:v>
                </c:pt>
                <c:pt idx="17">
                  <c:v>5.079624E6</c:v>
                </c:pt>
                <c:pt idx="18">
                  <c:v>5.242563E6</c:v>
                </c:pt>
                <c:pt idx="19">
                  <c:v>5.398141E6</c:v>
                </c:pt>
                <c:pt idx="20">
                  <c:v>5.548711E6</c:v>
                </c:pt>
                <c:pt idx="21">
                  <c:v>5.677899E6</c:v>
                </c:pt>
                <c:pt idx="22">
                  <c:v>5.796351E6</c:v>
                </c:pt>
                <c:pt idx="23">
                  <c:v>5.913254E6</c:v>
                </c:pt>
                <c:pt idx="24">
                  <c:v>6.033038E6</c:v>
                </c:pt>
                <c:pt idx="25">
                  <c:v>6.17093E6</c:v>
                </c:pt>
                <c:pt idx="26">
                  <c:v>6.311889E6</c:v>
                </c:pt>
                <c:pt idx="27">
                  <c:v>6.43999E6</c:v>
                </c:pt>
                <c:pt idx="28">
                  <c:v>6.55495E6</c:v>
                </c:pt>
                <c:pt idx="29">
                  <c:v>6.659184E6</c:v>
                </c:pt>
                <c:pt idx="30">
                  <c:v>6.768937E6</c:v>
                </c:pt>
                <c:pt idx="31">
                  <c:v>6.872118E6</c:v>
                </c:pt>
                <c:pt idx="32">
                  <c:v>6.971439E6</c:v>
                </c:pt>
                <c:pt idx="33">
                  <c:v>7.071828E6</c:v>
                </c:pt>
                <c:pt idx="34">
                  <c:v>7.170289E6</c:v>
                </c:pt>
                <c:pt idx="35">
                  <c:v>7.289598E6</c:v>
                </c:pt>
                <c:pt idx="36">
                  <c:v>7.411022E6</c:v>
                </c:pt>
                <c:pt idx="37">
                  <c:v>7.530157E6</c:v>
                </c:pt>
                <c:pt idx="38">
                  <c:v>7.651824E6</c:v>
                </c:pt>
                <c:pt idx="39">
                  <c:v>7.765076E6</c:v>
                </c:pt>
                <c:pt idx="40">
                  <c:v>7.882385E6</c:v>
                </c:pt>
              </c:numCache>
            </c:numRef>
          </c:val>
          <c:smooth val="0"/>
        </c:ser>
        <c:ser>
          <c:idx val="3"/>
          <c:order val="1"/>
          <c:tx>
            <c:strRef>
              <c:f>Sheet!$C$1</c:f>
              <c:strCache>
                <c:ptCount val="1"/>
                <c:pt idx="0">
                  <c:v>2000-2010 Migration</c:v>
                </c:pt>
              </c:strCache>
            </c:strRef>
          </c:tx>
          <c:spPr>
            <a:ln w="57150" cmpd="dbl">
              <a:solidFill>
                <a:srgbClr val="002060"/>
              </a:solidFill>
            </a:ln>
          </c:spPr>
          <c:marker>
            <c:symbol val="none"/>
          </c:marker>
          <c:cat>
            <c:numRef>
              <c:f>Sheet!$A$2:$A$42</c:f>
              <c:numCache>
                <c:formatCode>General</c:formatCode>
                <c:ptCount val="41"/>
                <c:pt idx="0">
                  <c:v>2010.0</c:v>
                </c:pt>
                <c:pt idx="1">
                  <c:v>2011.0</c:v>
                </c:pt>
                <c:pt idx="2">
                  <c:v>2012.0</c:v>
                </c:pt>
                <c:pt idx="3">
                  <c:v>2013.0</c:v>
                </c:pt>
                <c:pt idx="4">
                  <c:v>2014.0</c:v>
                </c:pt>
                <c:pt idx="5">
                  <c:v>2015.0</c:v>
                </c:pt>
                <c:pt idx="6">
                  <c:v>2016.0</c:v>
                </c:pt>
                <c:pt idx="7">
                  <c:v>2017.0</c:v>
                </c:pt>
                <c:pt idx="8">
                  <c:v>2018.0</c:v>
                </c:pt>
                <c:pt idx="9">
                  <c:v>2019.0</c:v>
                </c:pt>
                <c:pt idx="10">
                  <c:v>2020.0</c:v>
                </c:pt>
                <c:pt idx="11">
                  <c:v>2021.0</c:v>
                </c:pt>
                <c:pt idx="12">
                  <c:v>2022.0</c:v>
                </c:pt>
                <c:pt idx="13">
                  <c:v>2023.0</c:v>
                </c:pt>
                <c:pt idx="14">
                  <c:v>2024.0</c:v>
                </c:pt>
                <c:pt idx="15">
                  <c:v>2025.0</c:v>
                </c:pt>
                <c:pt idx="16">
                  <c:v>2026.0</c:v>
                </c:pt>
                <c:pt idx="17">
                  <c:v>2027.0</c:v>
                </c:pt>
                <c:pt idx="18">
                  <c:v>2028.0</c:v>
                </c:pt>
                <c:pt idx="19">
                  <c:v>2029.0</c:v>
                </c:pt>
                <c:pt idx="20">
                  <c:v>2030.0</c:v>
                </c:pt>
                <c:pt idx="21">
                  <c:v>2031.0</c:v>
                </c:pt>
                <c:pt idx="22">
                  <c:v>2032.0</c:v>
                </c:pt>
                <c:pt idx="23">
                  <c:v>2033.0</c:v>
                </c:pt>
                <c:pt idx="24">
                  <c:v>2034.0</c:v>
                </c:pt>
                <c:pt idx="25">
                  <c:v>2035.0</c:v>
                </c:pt>
                <c:pt idx="26">
                  <c:v>2036.0</c:v>
                </c:pt>
                <c:pt idx="27">
                  <c:v>2037.0</c:v>
                </c:pt>
                <c:pt idx="28">
                  <c:v>2038.0</c:v>
                </c:pt>
                <c:pt idx="29">
                  <c:v>2039.0</c:v>
                </c:pt>
                <c:pt idx="30">
                  <c:v>2040.0</c:v>
                </c:pt>
                <c:pt idx="31">
                  <c:v>2041.0</c:v>
                </c:pt>
                <c:pt idx="32">
                  <c:v>2042.0</c:v>
                </c:pt>
                <c:pt idx="33">
                  <c:v>2043.0</c:v>
                </c:pt>
                <c:pt idx="34">
                  <c:v>2044.0</c:v>
                </c:pt>
                <c:pt idx="35">
                  <c:v>2045.0</c:v>
                </c:pt>
                <c:pt idx="36">
                  <c:v>2046.0</c:v>
                </c:pt>
                <c:pt idx="37">
                  <c:v>2047.0</c:v>
                </c:pt>
                <c:pt idx="38">
                  <c:v>2048.0</c:v>
                </c:pt>
                <c:pt idx="39">
                  <c:v>2049.0</c:v>
                </c:pt>
                <c:pt idx="40">
                  <c:v>2050.0</c:v>
                </c:pt>
              </c:numCache>
            </c:numRef>
          </c:cat>
          <c:val>
            <c:numRef>
              <c:f>Sheet!$C$2:$C$42</c:f>
              <c:numCache>
                <c:formatCode>#,##0</c:formatCode>
                <c:ptCount val="41"/>
                <c:pt idx="0">
                  <c:v>2.601886E6</c:v>
                </c:pt>
                <c:pt idx="1">
                  <c:v>2.685276E6</c:v>
                </c:pt>
                <c:pt idx="2">
                  <c:v>2.817979E6</c:v>
                </c:pt>
                <c:pt idx="3">
                  <c:v>2.954614E6</c:v>
                </c:pt>
                <c:pt idx="4">
                  <c:v>3.086356E6</c:v>
                </c:pt>
                <c:pt idx="5">
                  <c:v>3.225614E6</c:v>
                </c:pt>
                <c:pt idx="6">
                  <c:v>3.365237E6</c:v>
                </c:pt>
                <c:pt idx="7">
                  <c:v>3.512243E6</c:v>
                </c:pt>
                <c:pt idx="8">
                  <c:v>3.671183E6</c:v>
                </c:pt>
                <c:pt idx="9">
                  <c:v>3.83536E6</c:v>
                </c:pt>
                <c:pt idx="10">
                  <c:v>4.014083E6</c:v>
                </c:pt>
                <c:pt idx="11">
                  <c:v>4.195759E6</c:v>
                </c:pt>
                <c:pt idx="12">
                  <c:v>4.383384E6</c:v>
                </c:pt>
                <c:pt idx="13">
                  <c:v>4.577726E6</c:v>
                </c:pt>
                <c:pt idx="14">
                  <c:v>4.768383E6</c:v>
                </c:pt>
                <c:pt idx="15">
                  <c:v>4.97175E6</c:v>
                </c:pt>
                <c:pt idx="16">
                  <c:v>5.171639E6</c:v>
                </c:pt>
                <c:pt idx="17">
                  <c:v>5.364899E6</c:v>
                </c:pt>
                <c:pt idx="18">
                  <c:v>5.558099E6</c:v>
                </c:pt>
                <c:pt idx="19">
                  <c:v>5.745642E6</c:v>
                </c:pt>
                <c:pt idx="20">
                  <c:v>5.929471E6</c:v>
                </c:pt>
                <c:pt idx="21">
                  <c:v>6.093479E6</c:v>
                </c:pt>
                <c:pt idx="22">
                  <c:v>6.247328E6</c:v>
                </c:pt>
                <c:pt idx="23">
                  <c:v>6.400314E6</c:v>
                </c:pt>
                <c:pt idx="24">
                  <c:v>6.558246E6</c:v>
                </c:pt>
                <c:pt idx="25">
                  <c:v>6.736701E6</c:v>
                </c:pt>
                <c:pt idx="26">
                  <c:v>6.922385E6</c:v>
                </c:pt>
                <c:pt idx="27">
                  <c:v>7.098569E6</c:v>
                </c:pt>
                <c:pt idx="28">
                  <c:v>7.263907E6</c:v>
                </c:pt>
                <c:pt idx="29">
                  <c:v>7.420016E6</c:v>
                </c:pt>
                <c:pt idx="30">
                  <c:v>7.583385E6</c:v>
                </c:pt>
                <c:pt idx="31">
                  <c:v>7.743963E6</c:v>
                </c:pt>
                <c:pt idx="32">
                  <c:v>7.902793E6</c:v>
                </c:pt>
                <c:pt idx="33">
                  <c:v>8.065017E6</c:v>
                </c:pt>
                <c:pt idx="34">
                  <c:v>8.229282E6</c:v>
                </c:pt>
                <c:pt idx="35">
                  <c:v>8.418096E6</c:v>
                </c:pt>
                <c:pt idx="36">
                  <c:v>8.617058E6</c:v>
                </c:pt>
                <c:pt idx="37">
                  <c:v>8.818711E6</c:v>
                </c:pt>
                <c:pt idx="38">
                  <c:v>9.026828E6</c:v>
                </c:pt>
                <c:pt idx="39">
                  <c:v>9.231273E6</c:v>
                </c:pt>
                <c:pt idx="40">
                  <c:v>9.442865E6</c:v>
                </c:pt>
              </c:numCache>
            </c:numRef>
          </c:val>
          <c:smooth val="0"/>
        </c:ser>
        <c:dLbls>
          <c:showLegendKey val="0"/>
          <c:showVal val="0"/>
          <c:showCatName val="0"/>
          <c:showSerName val="0"/>
          <c:showPercent val="0"/>
          <c:showBubbleSize val="0"/>
        </c:dLbls>
        <c:smooth val="0"/>
        <c:axId val="1679010288"/>
        <c:axId val="1679014352"/>
      </c:lineChart>
      <c:catAx>
        <c:axId val="1679010288"/>
        <c:scaling>
          <c:orientation val="minMax"/>
        </c:scaling>
        <c:delete val="0"/>
        <c:axPos val="b"/>
        <c:numFmt formatCode="General" sourceLinked="1"/>
        <c:majorTickMark val="out"/>
        <c:minorTickMark val="none"/>
        <c:tickLblPos val="nextTo"/>
        <c:txPr>
          <a:bodyPr rot="2700000"/>
          <a:lstStyle/>
          <a:p>
            <a:pPr>
              <a:defRPr sz="1600"/>
            </a:pPr>
            <a:endParaRPr lang="en-US"/>
          </a:p>
        </c:txPr>
        <c:crossAx val="1679014352"/>
        <c:crosses val="autoZero"/>
        <c:auto val="1"/>
        <c:lblAlgn val="ctr"/>
        <c:lblOffset val="0"/>
        <c:tickLblSkip val="5"/>
        <c:noMultiLvlLbl val="0"/>
      </c:catAx>
      <c:valAx>
        <c:axId val="1679014352"/>
        <c:scaling>
          <c:orientation val="minMax"/>
          <c:min val="2.0E6"/>
        </c:scaling>
        <c:delete val="0"/>
        <c:axPos val="l"/>
        <c:majorGridlines/>
        <c:numFmt formatCode="0" sourceLinked="0"/>
        <c:majorTickMark val="out"/>
        <c:minorTickMark val="none"/>
        <c:tickLblPos val="nextTo"/>
        <c:crossAx val="1679010288"/>
        <c:crosses val="autoZero"/>
        <c:crossBetween val="midCat"/>
        <c:dispUnits>
          <c:builtInUnit val="millions"/>
          <c:dispUnitsLbl>
            <c:layout>
              <c:manualLayout>
                <c:xMode val="edge"/>
                <c:yMode val="edge"/>
                <c:x val="0.0102480961481222"/>
                <c:y val="0.42053301333645"/>
              </c:manualLayout>
            </c:layout>
          </c:dispUnitsLbl>
        </c:dispUnits>
      </c:valAx>
    </c:plotArea>
    <c:legend>
      <c:legendPos val="l"/>
      <c:layout>
        <c:manualLayout>
          <c:xMode val="edge"/>
          <c:yMode val="edge"/>
          <c:x val="0.120238407699038"/>
          <c:y val="0.0637082735048416"/>
          <c:w val="0.341360333430543"/>
          <c:h val="0.288927499751292"/>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9509575192"/>
          <c:y val="0.0289162770442445"/>
          <c:w val="0.863419971809079"/>
          <c:h val="0.857841082660199"/>
        </c:manualLayout>
      </c:layout>
      <c:lineChart>
        <c:grouping val="standard"/>
        <c:varyColors val="0"/>
        <c:ser>
          <c:idx val="0"/>
          <c:order val="0"/>
          <c:tx>
            <c:strRef>
              <c:f>Sheet1!$B$1</c:f>
              <c:strCache>
                <c:ptCount val="1"/>
                <c:pt idx="0">
                  <c:v>Under 18</c:v>
                </c:pt>
              </c:strCache>
            </c:strRef>
          </c:tx>
          <c:spPr>
            <a:ln w="28575" cap="rnd">
              <a:solidFill>
                <a:schemeClr val="accent1"/>
              </a:solidFill>
              <a:round/>
            </a:ln>
            <a:effectLst/>
          </c:spPr>
          <c:marker>
            <c:symbol val="none"/>
          </c:marker>
          <c:cat>
            <c:numRef>
              <c:f>Sheet1!$A$2:$A$102</c:f>
              <c:numCache>
                <c:formatCode>General</c:formatCode>
                <c:ptCount val="101"/>
                <c:pt idx="0">
                  <c:v>1950.0</c:v>
                </c:pt>
                <c:pt idx="10">
                  <c:v>1960.0</c:v>
                </c:pt>
                <c:pt idx="20">
                  <c:v>1970.0</c:v>
                </c:pt>
                <c:pt idx="30">
                  <c:v>1980.0</c:v>
                </c:pt>
                <c:pt idx="40">
                  <c:v>1990.0</c:v>
                </c:pt>
                <c:pt idx="50">
                  <c:v>2000.0</c:v>
                </c:pt>
                <c:pt idx="60">
                  <c:v>2010.0</c:v>
                </c:pt>
                <c:pt idx="64">
                  <c:v>2014.0</c:v>
                </c:pt>
                <c:pt idx="70">
                  <c:v>2020.0</c:v>
                </c:pt>
                <c:pt idx="80">
                  <c:v>2030.0</c:v>
                </c:pt>
                <c:pt idx="90">
                  <c:v>2040.0</c:v>
                </c:pt>
                <c:pt idx="100">
                  <c:v>2050.0</c:v>
                </c:pt>
              </c:numCache>
            </c:numRef>
          </c:cat>
          <c:val>
            <c:numRef>
              <c:f>Sheet1!$B$2:$B$102</c:f>
              <c:numCache>
                <c:formatCode>_(* #,##0_);_(* \(#,##0\);_(* "-"??_);_(@_)</c:formatCode>
                <c:ptCount val="101"/>
                <c:pt idx="0">
                  <c:v>2.596129E6</c:v>
                </c:pt>
                <c:pt idx="1">
                  <c:v>2.7003817E6</c:v>
                </c:pt>
                <c:pt idx="2">
                  <c:v>2.8046344E6</c:v>
                </c:pt>
                <c:pt idx="3">
                  <c:v>2.9088871E6</c:v>
                </c:pt>
                <c:pt idx="4">
                  <c:v>3.0131398E6</c:v>
                </c:pt>
                <c:pt idx="5">
                  <c:v>3.1173925E6</c:v>
                </c:pt>
                <c:pt idx="6">
                  <c:v>3.2216452E6</c:v>
                </c:pt>
                <c:pt idx="7">
                  <c:v>3.3258979E6</c:v>
                </c:pt>
                <c:pt idx="8">
                  <c:v>3.4301506E6</c:v>
                </c:pt>
                <c:pt idx="9">
                  <c:v>3.5344033E6</c:v>
                </c:pt>
                <c:pt idx="10">
                  <c:v>3.638656E6</c:v>
                </c:pt>
                <c:pt idx="11">
                  <c:v>3.674774E6</c:v>
                </c:pt>
                <c:pt idx="12">
                  <c:v>3.710892E6</c:v>
                </c:pt>
                <c:pt idx="13">
                  <c:v>3.74701E6</c:v>
                </c:pt>
                <c:pt idx="14">
                  <c:v>3.783128E6</c:v>
                </c:pt>
                <c:pt idx="15">
                  <c:v>3.819246E6</c:v>
                </c:pt>
                <c:pt idx="16">
                  <c:v>3.855364E6</c:v>
                </c:pt>
                <c:pt idx="17">
                  <c:v>3.891482E6</c:v>
                </c:pt>
                <c:pt idx="18">
                  <c:v>3.9276E6</c:v>
                </c:pt>
                <c:pt idx="19">
                  <c:v>3.963718E6</c:v>
                </c:pt>
                <c:pt idx="20">
                  <c:v>3.999836E6</c:v>
                </c:pt>
                <c:pt idx="21">
                  <c:v>4.030463E6</c:v>
                </c:pt>
                <c:pt idx="22">
                  <c:v>4.06109E6</c:v>
                </c:pt>
                <c:pt idx="23">
                  <c:v>4.091717E6</c:v>
                </c:pt>
                <c:pt idx="24">
                  <c:v>4.122344E6</c:v>
                </c:pt>
                <c:pt idx="25">
                  <c:v>4.152971E6</c:v>
                </c:pt>
                <c:pt idx="26">
                  <c:v>4.183598E6</c:v>
                </c:pt>
                <c:pt idx="27">
                  <c:v>4.214225E6</c:v>
                </c:pt>
                <c:pt idx="28">
                  <c:v>4.244852E6</c:v>
                </c:pt>
                <c:pt idx="29">
                  <c:v>4.275479E6</c:v>
                </c:pt>
                <c:pt idx="30">
                  <c:v>4.306106E6</c:v>
                </c:pt>
                <c:pt idx="31">
                  <c:v>4.3590793E6</c:v>
                </c:pt>
                <c:pt idx="32">
                  <c:v>4.4120526E6</c:v>
                </c:pt>
                <c:pt idx="33">
                  <c:v>4.4650259E6</c:v>
                </c:pt>
                <c:pt idx="34">
                  <c:v>4.5179992E6</c:v>
                </c:pt>
                <c:pt idx="35">
                  <c:v>4.5709725E6</c:v>
                </c:pt>
                <c:pt idx="36">
                  <c:v>4.6239458E6</c:v>
                </c:pt>
                <c:pt idx="37">
                  <c:v>4.6769191E6</c:v>
                </c:pt>
                <c:pt idx="38">
                  <c:v>4.7298924E6</c:v>
                </c:pt>
                <c:pt idx="39">
                  <c:v>4.7828657E6</c:v>
                </c:pt>
                <c:pt idx="40">
                  <c:v>4.835839E6</c:v>
                </c:pt>
                <c:pt idx="41">
                  <c:v>4.940931E6</c:v>
                </c:pt>
                <c:pt idx="42">
                  <c:v>5.046023E6</c:v>
                </c:pt>
                <c:pt idx="43">
                  <c:v>5.151115E6</c:v>
                </c:pt>
                <c:pt idx="44">
                  <c:v>5.256207E6</c:v>
                </c:pt>
                <c:pt idx="45">
                  <c:v>5.361299E6</c:v>
                </c:pt>
                <c:pt idx="46">
                  <c:v>5.466391E6</c:v>
                </c:pt>
                <c:pt idx="47">
                  <c:v>5.571483E6</c:v>
                </c:pt>
                <c:pt idx="48">
                  <c:v>5.676575E6</c:v>
                </c:pt>
                <c:pt idx="49">
                  <c:v>5.781667E6</c:v>
                </c:pt>
                <c:pt idx="50">
                  <c:v>5.886759E6</c:v>
                </c:pt>
                <c:pt idx="51">
                  <c:v>5.9846655E6</c:v>
                </c:pt>
                <c:pt idx="52">
                  <c:v>6.082572E6</c:v>
                </c:pt>
                <c:pt idx="53">
                  <c:v>6.1804785E6</c:v>
                </c:pt>
                <c:pt idx="54">
                  <c:v>6.278385E6</c:v>
                </c:pt>
                <c:pt idx="55">
                  <c:v>6.3762915E6</c:v>
                </c:pt>
                <c:pt idx="56">
                  <c:v>6.474198E6</c:v>
                </c:pt>
                <c:pt idx="57">
                  <c:v>6.5721045E6</c:v>
                </c:pt>
                <c:pt idx="58">
                  <c:v>6.670011E6</c:v>
                </c:pt>
                <c:pt idx="59">
                  <c:v>6.7679175E6</c:v>
                </c:pt>
                <c:pt idx="60">
                  <c:v>6.865824E6</c:v>
                </c:pt>
                <c:pt idx="61">
                  <c:v>6.9282715E6</c:v>
                </c:pt>
                <c:pt idx="62">
                  <c:v>6.990719E6</c:v>
                </c:pt>
                <c:pt idx="63">
                  <c:v>7.0531665E6</c:v>
                </c:pt>
                <c:pt idx="64">
                  <c:v>7.115614E6</c:v>
                </c:pt>
                <c:pt idx="65">
                  <c:v>7.22199216666667E6</c:v>
                </c:pt>
                <c:pt idx="66">
                  <c:v>7.32837033333333E6</c:v>
                </c:pt>
                <c:pt idx="67">
                  <c:v>7.4347485E6</c:v>
                </c:pt>
                <c:pt idx="68">
                  <c:v>7.54112666666667E6</c:v>
                </c:pt>
                <c:pt idx="69">
                  <c:v>7.64750483333333E6</c:v>
                </c:pt>
                <c:pt idx="70">
                  <c:v>7.753883E6</c:v>
                </c:pt>
                <c:pt idx="71">
                  <c:v>7.8724562E6</c:v>
                </c:pt>
                <c:pt idx="72">
                  <c:v>7.9910294E6</c:v>
                </c:pt>
                <c:pt idx="73">
                  <c:v>8.1096026E6</c:v>
                </c:pt>
                <c:pt idx="74">
                  <c:v>8.2281758E6</c:v>
                </c:pt>
                <c:pt idx="75">
                  <c:v>8.346749E6</c:v>
                </c:pt>
                <c:pt idx="76">
                  <c:v>8.4653222E6</c:v>
                </c:pt>
                <c:pt idx="77">
                  <c:v>8.5838954E6</c:v>
                </c:pt>
                <c:pt idx="78">
                  <c:v>8.7024686E6</c:v>
                </c:pt>
                <c:pt idx="79">
                  <c:v>8.8210418E6</c:v>
                </c:pt>
                <c:pt idx="80">
                  <c:v>8.939615E6</c:v>
                </c:pt>
                <c:pt idx="81">
                  <c:v>9.0994835E6</c:v>
                </c:pt>
                <c:pt idx="82">
                  <c:v>9.259352E6</c:v>
                </c:pt>
                <c:pt idx="83">
                  <c:v>9.4192205E6</c:v>
                </c:pt>
                <c:pt idx="84">
                  <c:v>9.579089E6</c:v>
                </c:pt>
                <c:pt idx="85">
                  <c:v>9.7389575E6</c:v>
                </c:pt>
                <c:pt idx="86">
                  <c:v>9.898826E6</c:v>
                </c:pt>
                <c:pt idx="87">
                  <c:v>1.00586945E7</c:v>
                </c:pt>
                <c:pt idx="88">
                  <c:v>1.0218563E7</c:v>
                </c:pt>
                <c:pt idx="89">
                  <c:v>1.03784315E7</c:v>
                </c:pt>
                <c:pt idx="90">
                  <c:v>1.05383E7</c:v>
                </c:pt>
                <c:pt idx="91">
                  <c:v>1.07172657E7</c:v>
                </c:pt>
                <c:pt idx="92">
                  <c:v>1.08962314E7</c:v>
                </c:pt>
                <c:pt idx="93">
                  <c:v>1.10751971E7</c:v>
                </c:pt>
                <c:pt idx="94">
                  <c:v>1.12541628E7</c:v>
                </c:pt>
                <c:pt idx="95">
                  <c:v>1.14331285E7</c:v>
                </c:pt>
                <c:pt idx="96">
                  <c:v>1.16120942E7</c:v>
                </c:pt>
                <c:pt idx="97">
                  <c:v>1.17910599E7</c:v>
                </c:pt>
                <c:pt idx="98">
                  <c:v>1.19700256E7</c:v>
                </c:pt>
                <c:pt idx="99">
                  <c:v>1.21489913E7</c:v>
                </c:pt>
                <c:pt idx="100">
                  <c:v>1.2327957E7</c:v>
                </c:pt>
              </c:numCache>
            </c:numRef>
          </c:val>
          <c:smooth val="0"/>
        </c:ser>
        <c:ser>
          <c:idx val="1"/>
          <c:order val="1"/>
          <c:tx>
            <c:strRef>
              <c:f>Sheet1!$C$1</c:f>
              <c:strCache>
                <c:ptCount val="1"/>
                <c:pt idx="0">
                  <c:v>18 to 64</c:v>
                </c:pt>
              </c:strCache>
            </c:strRef>
          </c:tx>
          <c:spPr>
            <a:ln w="28575" cap="rnd">
              <a:solidFill>
                <a:schemeClr val="accent2"/>
              </a:solidFill>
              <a:round/>
            </a:ln>
            <a:effectLst/>
          </c:spPr>
          <c:marker>
            <c:symbol val="none"/>
          </c:marker>
          <c:cat>
            <c:numRef>
              <c:f>Sheet1!$A$2:$A$102</c:f>
              <c:numCache>
                <c:formatCode>General</c:formatCode>
                <c:ptCount val="101"/>
                <c:pt idx="0">
                  <c:v>1950.0</c:v>
                </c:pt>
                <c:pt idx="10">
                  <c:v>1960.0</c:v>
                </c:pt>
                <c:pt idx="20">
                  <c:v>1970.0</c:v>
                </c:pt>
                <c:pt idx="30">
                  <c:v>1980.0</c:v>
                </c:pt>
                <c:pt idx="40">
                  <c:v>1990.0</c:v>
                </c:pt>
                <c:pt idx="50">
                  <c:v>2000.0</c:v>
                </c:pt>
                <c:pt idx="60">
                  <c:v>2010.0</c:v>
                </c:pt>
                <c:pt idx="64">
                  <c:v>2014.0</c:v>
                </c:pt>
                <c:pt idx="70">
                  <c:v>2020.0</c:v>
                </c:pt>
                <c:pt idx="80">
                  <c:v>2030.0</c:v>
                </c:pt>
                <c:pt idx="90">
                  <c:v>2040.0</c:v>
                </c:pt>
                <c:pt idx="100">
                  <c:v>2050.0</c:v>
                </c:pt>
              </c:numCache>
            </c:numRef>
          </c:cat>
          <c:val>
            <c:numRef>
              <c:f>Sheet1!$C$2:$C$102</c:f>
              <c:numCache>
                <c:formatCode>_(* #,##0_);_(* \(#,##0\);_(* "-"??_);_(@_)</c:formatCode>
                <c:ptCount val="101"/>
                <c:pt idx="0">
                  <c:v>4.601645E6</c:v>
                </c:pt>
                <c:pt idx="1">
                  <c:v>4.6610435E6</c:v>
                </c:pt>
                <c:pt idx="2">
                  <c:v>4.720442E6</c:v>
                </c:pt>
                <c:pt idx="3">
                  <c:v>4.7798405E6</c:v>
                </c:pt>
                <c:pt idx="4">
                  <c:v>4.839239E6</c:v>
                </c:pt>
                <c:pt idx="5">
                  <c:v>4.8986375E6</c:v>
                </c:pt>
                <c:pt idx="6">
                  <c:v>4.958036E6</c:v>
                </c:pt>
                <c:pt idx="7">
                  <c:v>5.0174345E6</c:v>
                </c:pt>
                <c:pt idx="8">
                  <c:v>5.076833E6</c:v>
                </c:pt>
                <c:pt idx="9">
                  <c:v>5.1362315E6</c:v>
                </c:pt>
                <c:pt idx="10">
                  <c:v>5.19563E6</c:v>
                </c:pt>
                <c:pt idx="11">
                  <c:v>5.2965505E6</c:v>
                </c:pt>
                <c:pt idx="12">
                  <c:v>5.397471E6</c:v>
                </c:pt>
                <c:pt idx="13">
                  <c:v>5.4983915E6</c:v>
                </c:pt>
                <c:pt idx="14">
                  <c:v>5.599312E6</c:v>
                </c:pt>
                <c:pt idx="15">
                  <c:v>5.7002325E6</c:v>
                </c:pt>
                <c:pt idx="16">
                  <c:v>5.801153E6</c:v>
                </c:pt>
                <c:pt idx="17">
                  <c:v>5.9020735E6</c:v>
                </c:pt>
                <c:pt idx="18">
                  <c:v>6.002994E6</c:v>
                </c:pt>
                <c:pt idx="19">
                  <c:v>6.1039145E6</c:v>
                </c:pt>
                <c:pt idx="20">
                  <c:v>6.204835E6</c:v>
                </c:pt>
                <c:pt idx="21">
                  <c:v>6.4395439E6</c:v>
                </c:pt>
                <c:pt idx="22">
                  <c:v>6.6742528E6</c:v>
                </c:pt>
                <c:pt idx="23">
                  <c:v>6.9089617E6</c:v>
                </c:pt>
                <c:pt idx="24">
                  <c:v>7.1436706E6</c:v>
                </c:pt>
                <c:pt idx="25">
                  <c:v>7.3783795E6</c:v>
                </c:pt>
                <c:pt idx="26">
                  <c:v>7.6130884E6</c:v>
                </c:pt>
                <c:pt idx="27">
                  <c:v>7.8477973E6</c:v>
                </c:pt>
                <c:pt idx="28">
                  <c:v>8.0825062E6</c:v>
                </c:pt>
                <c:pt idx="29">
                  <c:v>8.3172151E6</c:v>
                </c:pt>
                <c:pt idx="30">
                  <c:v>8.551924E6</c:v>
                </c:pt>
                <c:pt idx="31">
                  <c:v>8.7401411E6</c:v>
                </c:pt>
                <c:pt idx="32">
                  <c:v>8.9283582E6</c:v>
                </c:pt>
                <c:pt idx="33">
                  <c:v>9.1165753E6</c:v>
                </c:pt>
                <c:pt idx="34">
                  <c:v>9.3047924E6</c:v>
                </c:pt>
                <c:pt idx="35">
                  <c:v>9.4930095E6</c:v>
                </c:pt>
                <c:pt idx="36">
                  <c:v>9.6812266E6</c:v>
                </c:pt>
                <c:pt idx="37">
                  <c:v>9.8694437E6</c:v>
                </c:pt>
                <c:pt idx="38">
                  <c:v>1.00576608E7</c:v>
                </c:pt>
                <c:pt idx="39">
                  <c:v>1.02458779E7</c:v>
                </c:pt>
                <c:pt idx="40">
                  <c:v>1.0434095E7</c:v>
                </c:pt>
                <c:pt idx="41">
                  <c:v>1.06799384E7</c:v>
                </c:pt>
                <c:pt idx="42">
                  <c:v>1.09257818E7</c:v>
                </c:pt>
                <c:pt idx="43">
                  <c:v>1.11716252E7</c:v>
                </c:pt>
                <c:pt idx="44">
                  <c:v>1.14174686E7</c:v>
                </c:pt>
                <c:pt idx="45">
                  <c:v>1.1663312E7</c:v>
                </c:pt>
                <c:pt idx="46">
                  <c:v>1.19091554E7</c:v>
                </c:pt>
                <c:pt idx="47">
                  <c:v>1.21549988E7</c:v>
                </c:pt>
                <c:pt idx="48">
                  <c:v>1.24008422E7</c:v>
                </c:pt>
                <c:pt idx="49">
                  <c:v>1.26466856E7</c:v>
                </c:pt>
                <c:pt idx="50">
                  <c:v>1.2892529E7</c:v>
                </c:pt>
                <c:pt idx="51">
                  <c:v>1.31710612E7</c:v>
                </c:pt>
                <c:pt idx="52">
                  <c:v>1.34495934E7</c:v>
                </c:pt>
                <c:pt idx="53">
                  <c:v>1.37281256E7</c:v>
                </c:pt>
                <c:pt idx="54">
                  <c:v>1.40066578E7</c:v>
                </c:pt>
                <c:pt idx="55">
                  <c:v>1.428519E7</c:v>
                </c:pt>
                <c:pt idx="56">
                  <c:v>1.45637222E7</c:v>
                </c:pt>
                <c:pt idx="57">
                  <c:v>1.48422544E7</c:v>
                </c:pt>
                <c:pt idx="58">
                  <c:v>1.51207866E7</c:v>
                </c:pt>
                <c:pt idx="59">
                  <c:v>1.53993188E7</c:v>
                </c:pt>
                <c:pt idx="60">
                  <c:v>1.5677851E7</c:v>
                </c:pt>
                <c:pt idx="61">
                  <c:v>1.5943954E7</c:v>
                </c:pt>
                <c:pt idx="62">
                  <c:v>1.6210057E7</c:v>
                </c:pt>
                <c:pt idx="63">
                  <c:v>1.647616E7</c:v>
                </c:pt>
                <c:pt idx="64">
                  <c:v>1.6742263E7</c:v>
                </c:pt>
                <c:pt idx="65">
                  <c:v>1.70808878333333E7</c:v>
                </c:pt>
                <c:pt idx="66">
                  <c:v>1.74195126666667E7</c:v>
                </c:pt>
                <c:pt idx="67">
                  <c:v>1.77581375E7</c:v>
                </c:pt>
                <c:pt idx="68">
                  <c:v>1.80967623333333E7</c:v>
                </c:pt>
                <c:pt idx="69">
                  <c:v>1.84353871666667E7</c:v>
                </c:pt>
                <c:pt idx="70">
                  <c:v>1.8774012E7</c:v>
                </c:pt>
                <c:pt idx="71">
                  <c:v>1.91252106E7</c:v>
                </c:pt>
                <c:pt idx="72">
                  <c:v>1.94764092E7</c:v>
                </c:pt>
                <c:pt idx="73">
                  <c:v>1.98276078E7</c:v>
                </c:pt>
                <c:pt idx="74">
                  <c:v>2.01788064E7</c:v>
                </c:pt>
                <c:pt idx="75">
                  <c:v>2.0530005E7</c:v>
                </c:pt>
                <c:pt idx="76">
                  <c:v>2.08812036E7</c:v>
                </c:pt>
                <c:pt idx="77">
                  <c:v>2.12324022E7</c:v>
                </c:pt>
                <c:pt idx="78">
                  <c:v>2.15836008E7</c:v>
                </c:pt>
                <c:pt idx="79">
                  <c:v>2.19347994E7</c:v>
                </c:pt>
                <c:pt idx="80">
                  <c:v>2.2285998E7</c:v>
                </c:pt>
                <c:pt idx="81">
                  <c:v>2.27408193E7</c:v>
                </c:pt>
                <c:pt idx="82">
                  <c:v>2.31956406E7</c:v>
                </c:pt>
                <c:pt idx="83">
                  <c:v>2.36504619E7</c:v>
                </c:pt>
                <c:pt idx="84">
                  <c:v>2.41052832E7</c:v>
                </c:pt>
                <c:pt idx="85">
                  <c:v>2.45601045E7</c:v>
                </c:pt>
                <c:pt idx="86">
                  <c:v>2.50149258E7</c:v>
                </c:pt>
                <c:pt idx="87">
                  <c:v>2.54697471E7</c:v>
                </c:pt>
                <c:pt idx="88">
                  <c:v>2.59245684E7</c:v>
                </c:pt>
                <c:pt idx="89">
                  <c:v>2.63793897E7</c:v>
                </c:pt>
                <c:pt idx="90">
                  <c:v>2.6834211E7</c:v>
                </c:pt>
                <c:pt idx="91">
                  <c:v>2.74106374E7</c:v>
                </c:pt>
                <c:pt idx="92">
                  <c:v>2.79870638E7</c:v>
                </c:pt>
                <c:pt idx="93">
                  <c:v>2.85634902E7</c:v>
                </c:pt>
                <c:pt idx="94">
                  <c:v>2.91399166E7</c:v>
                </c:pt>
                <c:pt idx="95">
                  <c:v>2.9716343E7</c:v>
                </c:pt>
                <c:pt idx="96">
                  <c:v>3.02927694E7</c:v>
                </c:pt>
                <c:pt idx="97">
                  <c:v>3.08691958E7</c:v>
                </c:pt>
                <c:pt idx="98">
                  <c:v>3.14456222E7</c:v>
                </c:pt>
                <c:pt idx="99">
                  <c:v>3.20220486E7</c:v>
                </c:pt>
                <c:pt idx="100">
                  <c:v>3.2598475E7</c:v>
                </c:pt>
              </c:numCache>
            </c:numRef>
          </c:val>
          <c:smooth val="0"/>
        </c:ser>
        <c:ser>
          <c:idx val="3"/>
          <c:order val="2"/>
          <c:tx>
            <c:strRef>
              <c:f>Sheet1!$E$1</c:f>
              <c:strCache>
                <c:ptCount val="1"/>
                <c:pt idx="0">
                  <c:v>65+</c:v>
                </c:pt>
              </c:strCache>
            </c:strRef>
          </c:tx>
          <c:spPr>
            <a:ln w="28575" cap="rnd">
              <a:solidFill>
                <a:schemeClr val="accent4"/>
              </a:solidFill>
              <a:round/>
            </a:ln>
            <a:effectLst/>
          </c:spPr>
          <c:marker>
            <c:symbol val="none"/>
          </c:marker>
          <c:cat>
            <c:numRef>
              <c:f>Sheet1!$A$2:$A$102</c:f>
              <c:numCache>
                <c:formatCode>General</c:formatCode>
                <c:ptCount val="101"/>
                <c:pt idx="0">
                  <c:v>1950.0</c:v>
                </c:pt>
                <c:pt idx="10">
                  <c:v>1960.0</c:v>
                </c:pt>
                <c:pt idx="20">
                  <c:v>1970.0</c:v>
                </c:pt>
                <c:pt idx="30">
                  <c:v>1980.0</c:v>
                </c:pt>
                <c:pt idx="40">
                  <c:v>1990.0</c:v>
                </c:pt>
                <c:pt idx="50">
                  <c:v>2000.0</c:v>
                </c:pt>
                <c:pt idx="60">
                  <c:v>2010.0</c:v>
                </c:pt>
                <c:pt idx="64">
                  <c:v>2014.0</c:v>
                </c:pt>
                <c:pt idx="70">
                  <c:v>2020.0</c:v>
                </c:pt>
                <c:pt idx="80">
                  <c:v>2030.0</c:v>
                </c:pt>
                <c:pt idx="90">
                  <c:v>2040.0</c:v>
                </c:pt>
                <c:pt idx="100">
                  <c:v>2050.0</c:v>
                </c:pt>
              </c:numCache>
            </c:numRef>
          </c:cat>
          <c:val>
            <c:numRef>
              <c:f>Sheet1!$E$2:$E$102</c:f>
              <c:numCache>
                <c:formatCode>_(* #,##0_);_(* \(#,##0\);_(* "-"??_);_(@_)</c:formatCode>
                <c:ptCount val="101"/>
                <c:pt idx="0">
                  <c:v>513420.0</c:v>
                </c:pt>
                <c:pt idx="1">
                  <c:v>536617.1</c:v>
                </c:pt>
                <c:pt idx="2">
                  <c:v>559814.1999999995</c:v>
                </c:pt>
                <c:pt idx="3">
                  <c:v>583011.2999999995</c:v>
                </c:pt>
                <c:pt idx="4">
                  <c:v>606208.3999999997</c:v>
                </c:pt>
                <c:pt idx="5">
                  <c:v>629405.4999999997</c:v>
                </c:pt>
                <c:pt idx="6">
                  <c:v>652602.5999999995</c:v>
                </c:pt>
                <c:pt idx="7">
                  <c:v>675799.6999999994</c:v>
                </c:pt>
                <c:pt idx="8">
                  <c:v>698996.7999999993</c:v>
                </c:pt>
                <c:pt idx="9">
                  <c:v>722193.8999999996</c:v>
                </c:pt>
                <c:pt idx="10">
                  <c:v>745391.0</c:v>
                </c:pt>
                <c:pt idx="11">
                  <c:v>770057.8</c:v>
                </c:pt>
                <c:pt idx="12">
                  <c:v>794724.6000000001</c:v>
                </c:pt>
                <c:pt idx="13">
                  <c:v>819391.4000000001</c:v>
                </c:pt>
                <c:pt idx="14">
                  <c:v>844058.2000000002</c:v>
                </c:pt>
                <c:pt idx="15">
                  <c:v>868725.0000000002</c:v>
                </c:pt>
                <c:pt idx="16">
                  <c:v>893391.8000000003</c:v>
                </c:pt>
                <c:pt idx="17">
                  <c:v>918058.6000000003</c:v>
                </c:pt>
                <c:pt idx="18">
                  <c:v>942725.4000000005</c:v>
                </c:pt>
                <c:pt idx="19">
                  <c:v>967392.2000000003</c:v>
                </c:pt>
                <c:pt idx="20">
                  <c:v>992059.0</c:v>
                </c:pt>
                <c:pt idx="21">
                  <c:v>1.0299692E6</c:v>
                </c:pt>
                <c:pt idx="22">
                  <c:v>1.0678794E6</c:v>
                </c:pt>
                <c:pt idx="23">
                  <c:v>1.1057896E6</c:v>
                </c:pt>
                <c:pt idx="24">
                  <c:v>1.1436998E6</c:v>
                </c:pt>
                <c:pt idx="25">
                  <c:v>1.18161E6</c:v>
                </c:pt>
                <c:pt idx="26">
                  <c:v>1.2195202E6</c:v>
                </c:pt>
                <c:pt idx="27">
                  <c:v>1.2574304E6</c:v>
                </c:pt>
                <c:pt idx="28">
                  <c:v>1.2953406E6</c:v>
                </c:pt>
                <c:pt idx="29">
                  <c:v>1.3332508E6</c:v>
                </c:pt>
                <c:pt idx="30">
                  <c:v>1.371161E6</c:v>
                </c:pt>
                <c:pt idx="31">
                  <c:v>1.4057025E6</c:v>
                </c:pt>
                <c:pt idx="32">
                  <c:v>1.440244E6</c:v>
                </c:pt>
                <c:pt idx="33">
                  <c:v>1.4747855E6</c:v>
                </c:pt>
                <c:pt idx="34">
                  <c:v>1.509327E6</c:v>
                </c:pt>
                <c:pt idx="35">
                  <c:v>1.5438685E6</c:v>
                </c:pt>
                <c:pt idx="36">
                  <c:v>1.57841E6</c:v>
                </c:pt>
                <c:pt idx="37">
                  <c:v>1.6129515E6</c:v>
                </c:pt>
                <c:pt idx="38">
                  <c:v>1.647493E6</c:v>
                </c:pt>
                <c:pt idx="39">
                  <c:v>1.6820345E6</c:v>
                </c:pt>
                <c:pt idx="40">
                  <c:v>1.716576E6</c:v>
                </c:pt>
                <c:pt idx="41">
                  <c:v>1.7521716E6</c:v>
                </c:pt>
                <c:pt idx="42">
                  <c:v>1.7877672E6</c:v>
                </c:pt>
                <c:pt idx="43">
                  <c:v>1.8233628E6</c:v>
                </c:pt>
                <c:pt idx="44">
                  <c:v>1.8589584E6</c:v>
                </c:pt>
                <c:pt idx="45">
                  <c:v>1.894554E6</c:v>
                </c:pt>
                <c:pt idx="46">
                  <c:v>1.9301496E6</c:v>
                </c:pt>
                <c:pt idx="47">
                  <c:v>1.9657452E6</c:v>
                </c:pt>
                <c:pt idx="48">
                  <c:v>2.0013408E6</c:v>
                </c:pt>
                <c:pt idx="49">
                  <c:v>2.0369364E6</c:v>
                </c:pt>
                <c:pt idx="50">
                  <c:v>2.072532E6</c:v>
                </c:pt>
                <c:pt idx="51">
                  <c:v>2.1154996E6</c:v>
                </c:pt>
                <c:pt idx="52">
                  <c:v>2.1584672E6</c:v>
                </c:pt>
                <c:pt idx="53">
                  <c:v>2.2014348E6</c:v>
                </c:pt>
                <c:pt idx="54">
                  <c:v>2.2444024E6</c:v>
                </c:pt>
                <c:pt idx="55">
                  <c:v>2.28737E6</c:v>
                </c:pt>
                <c:pt idx="56">
                  <c:v>2.3303376E6</c:v>
                </c:pt>
                <c:pt idx="57">
                  <c:v>2.3733052E6</c:v>
                </c:pt>
                <c:pt idx="58">
                  <c:v>2.4162728E6</c:v>
                </c:pt>
                <c:pt idx="59">
                  <c:v>2.4592404E6</c:v>
                </c:pt>
                <c:pt idx="60">
                  <c:v>2.502208E6</c:v>
                </c:pt>
                <c:pt idx="61">
                  <c:v>2.65142625E6</c:v>
                </c:pt>
                <c:pt idx="62">
                  <c:v>2.8006445E6</c:v>
                </c:pt>
                <c:pt idx="63">
                  <c:v>2.94986275E6</c:v>
                </c:pt>
                <c:pt idx="64">
                  <c:v>3.099081E6</c:v>
                </c:pt>
                <c:pt idx="65">
                  <c:v>3.25158133333333E6</c:v>
                </c:pt>
                <c:pt idx="66">
                  <c:v>3.40408166666667E6</c:v>
                </c:pt>
                <c:pt idx="67">
                  <c:v>3.556582E6</c:v>
                </c:pt>
                <c:pt idx="68">
                  <c:v>3.70908233333333E6</c:v>
                </c:pt>
                <c:pt idx="69">
                  <c:v>3.86158266666667E6</c:v>
                </c:pt>
                <c:pt idx="70">
                  <c:v>4.014083E6</c:v>
                </c:pt>
                <c:pt idx="71">
                  <c:v>4.2056218E6</c:v>
                </c:pt>
                <c:pt idx="72">
                  <c:v>4.3971606E6</c:v>
                </c:pt>
                <c:pt idx="73">
                  <c:v>4.5886994E6</c:v>
                </c:pt>
                <c:pt idx="74">
                  <c:v>4.7802382E6</c:v>
                </c:pt>
                <c:pt idx="75">
                  <c:v>4.971777E6</c:v>
                </c:pt>
                <c:pt idx="76">
                  <c:v>5.1633158E6</c:v>
                </c:pt>
                <c:pt idx="77">
                  <c:v>5.3548546E6</c:v>
                </c:pt>
                <c:pt idx="78">
                  <c:v>5.5463934E6</c:v>
                </c:pt>
                <c:pt idx="79">
                  <c:v>5.7379322E6</c:v>
                </c:pt>
                <c:pt idx="80">
                  <c:v>5.929471E6</c:v>
                </c:pt>
                <c:pt idx="81">
                  <c:v>6.0948624E6</c:v>
                </c:pt>
                <c:pt idx="82">
                  <c:v>6.2602538E6</c:v>
                </c:pt>
                <c:pt idx="83">
                  <c:v>6.4256452E6</c:v>
                </c:pt>
                <c:pt idx="84">
                  <c:v>6.5910366E6</c:v>
                </c:pt>
                <c:pt idx="85">
                  <c:v>6.756428E6</c:v>
                </c:pt>
                <c:pt idx="86">
                  <c:v>6.9218194E6</c:v>
                </c:pt>
                <c:pt idx="87">
                  <c:v>7.0872108E6</c:v>
                </c:pt>
                <c:pt idx="88">
                  <c:v>7.2526022E6</c:v>
                </c:pt>
                <c:pt idx="89">
                  <c:v>7.4179936E6</c:v>
                </c:pt>
                <c:pt idx="90">
                  <c:v>7.583385E6</c:v>
                </c:pt>
                <c:pt idx="91">
                  <c:v>7.769333E6</c:v>
                </c:pt>
                <c:pt idx="92">
                  <c:v>7.955281E6</c:v>
                </c:pt>
                <c:pt idx="93">
                  <c:v>8.141229E6</c:v>
                </c:pt>
                <c:pt idx="94">
                  <c:v>8.327177E6</c:v>
                </c:pt>
                <c:pt idx="95">
                  <c:v>8.513125E6</c:v>
                </c:pt>
                <c:pt idx="96">
                  <c:v>8.699073E6</c:v>
                </c:pt>
                <c:pt idx="97">
                  <c:v>8.885021E6</c:v>
                </c:pt>
                <c:pt idx="98">
                  <c:v>9.070969E6</c:v>
                </c:pt>
                <c:pt idx="99">
                  <c:v>9.256917E6</c:v>
                </c:pt>
                <c:pt idx="100">
                  <c:v>9.442865E6</c:v>
                </c:pt>
              </c:numCache>
            </c:numRef>
          </c:val>
          <c:smooth val="0"/>
        </c:ser>
        <c:dLbls>
          <c:showLegendKey val="0"/>
          <c:showVal val="0"/>
          <c:showCatName val="0"/>
          <c:showSerName val="0"/>
          <c:showPercent val="0"/>
          <c:showBubbleSize val="0"/>
        </c:dLbls>
        <c:smooth val="0"/>
        <c:axId val="1679047824"/>
        <c:axId val="1679052080"/>
      </c:lineChart>
      <c:catAx>
        <c:axId val="167904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9052080"/>
        <c:crosses val="autoZero"/>
        <c:auto val="1"/>
        <c:lblAlgn val="ctr"/>
        <c:lblOffset val="100"/>
        <c:noMultiLvlLbl val="0"/>
      </c:catAx>
      <c:valAx>
        <c:axId val="167905208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9047824"/>
        <c:crosses val="autoZero"/>
        <c:crossBetween val="between"/>
      </c:valAx>
      <c:spPr>
        <a:noFill/>
        <a:ln>
          <a:noFill/>
        </a:ln>
        <a:effectLst/>
      </c:spPr>
    </c:plotArea>
    <c:legend>
      <c:legendPos val="b"/>
      <c:layout>
        <c:manualLayout>
          <c:xMode val="edge"/>
          <c:yMode val="edge"/>
          <c:x val="0.819161563137941"/>
          <c:y val="0.35611669825847"/>
          <c:w val="0.16568921940313"/>
          <c:h val="0.237008565911829"/>
        </c:manualLayout>
      </c:layout>
      <c:overlay val="1"/>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NH White</c:v>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State_of_Texas!$D$253:$D$493</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State_of_Texas!$I$253:$I$493</c:f>
              <c:numCache>
                <c:formatCode>General</c:formatCode>
                <c:ptCount val="9"/>
                <c:pt idx="0">
                  <c:v>1.760065E6</c:v>
                </c:pt>
                <c:pt idx="1">
                  <c:v>2.06321E6</c:v>
                </c:pt>
                <c:pt idx="2">
                  <c:v>2.407338E6</c:v>
                </c:pt>
                <c:pt idx="3">
                  <c:v>2.776121E6</c:v>
                </c:pt>
                <c:pt idx="4">
                  <c:v>3.047041E6</c:v>
                </c:pt>
                <c:pt idx="5">
                  <c:v>3.133151E6</c:v>
                </c:pt>
                <c:pt idx="6">
                  <c:v>3.141889E6</c:v>
                </c:pt>
                <c:pt idx="7">
                  <c:v>3.09752E6</c:v>
                </c:pt>
                <c:pt idx="8">
                  <c:v>3.108168E6</c:v>
                </c:pt>
              </c:numCache>
            </c:numRef>
          </c:val>
          <c:smooth val="0"/>
        </c:ser>
        <c:ser>
          <c:idx val="2"/>
          <c:order val="1"/>
          <c:tx>
            <c:v>NH Black</c:v>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State_of_Texas!$D$253:$D$493</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State_of_Texas!$L$253:$L$493</c:f>
              <c:numCache>
                <c:formatCode>General</c:formatCode>
                <c:ptCount val="9"/>
                <c:pt idx="0">
                  <c:v>218374.0</c:v>
                </c:pt>
                <c:pt idx="1">
                  <c:v>277091.0</c:v>
                </c:pt>
                <c:pt idx="2">
                  <c:v>362127.0</c:v>
                </c:pt>
                <c:pt idx="3">
                  <c:v>468516.0</c:v>
                </c:pt>
                <c:pt idx="4">
                  <c:v>569622.0</c:v>
                </c:pt>
                <c:pt idx="5">
                  <c:v>642813.0</c:v>
                </c:pt>
                <c:pt idx="6">
                  <c:v>704447.0</c:v>
                </c:pt>
                <c:pt idx="7">
                  <c:v>753591.0</c:v>
                </c:pt>
                <c:pt idx="8">
                  <c:v>804450.0</c:v>
                </c:pt>
              </c:numCache>
            </c:numRef>
          </c:val>
          <c:smooth val="0"/>
        </c:ser>
        <c:ser>
          <c:idx val="3"/>
          <c:order val="2"/>
          <c:tx>
            <c:v>Hispanic</c:v>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State_of_Texas!$D$253:$D$493</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State_of_Texas!$O$253:$O$493</c:f>
              <c:numCache>
                <c:formatCode>General</c:formatCode>
                <c:ptCount val="9"/>
                <c:pt idx="0">
                  <c:v>532921.0</c:v>
                </c:pt>
                <c:pt idx="1">
                  <c:v>706557.0</c:v>
                </c:pt>
                <c:pt idx="2">
                  <c:v>934167.0</c:v>
                </c:pt>
                <c:pt idx="3">
                  <c:v>1.234117E6</c:v>
                </c:pt>
                <c:pt idx="4">
                  <c:v>1.58859E6</c:v>
                </c:pt>
                <c:pt idx="5">
                  <c:v>1.964597E6</c:v>
                </c:pt>
                <c:pt idx="6">
                  <c:v>2.384112E6</c:v>
                </c:pt>
                <c:pt idx="7">
                  <c:v>2.793615E6</c:v>
                </c:pt>
                <c:pt idx="8">
                  <c:v>3.210318E6</c:v>
                </c:pt>
              </c:numCache>
            </c:numRef>
          </c:val>
          <c:smooth val="0"/>
        </c:ser>
        <c:ser>
          <c:idx val="4"/>
          <c:order val="3"/>
          <c:tx>
            <c:v>NH Other</c:v>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State_of_Texas!$D$253:$D$493</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State_of_Texas!$R$253:$R$493</c:f>
              <c:numCache>
                <c:formatCode>General</c:formatCode>
                <c:ptCount val="9"/>
                <c:pt idx="0">
                  <c:v>90526.0</c:v>
                </c:pt>
                <c:pt idx="1">
                  <c:v>136840.0</c:v>
                </c:pt>
                <c:pt idx="2">
                  <c:v>195220.0</c:v>
                </c:pt>
                <c:pt idx="3">
                  <c:v>264721.0</c:v>
                </c:pt>
                <c:pt idx="4">
                  <c:v>343458.0</c:v>
                </c:pt>
                <c:pt idx="5">
                  <c:v>430369.0</c:v>
                </c:pt>
                <c:pt idx="6">
                  <c:v>538489.0</c:v>
                </c:pt>
                <c:pt idx="7">
                  <c:v>644872.0</c:v>
                </c:pt>
                <c:pt idx="8">
                  <c:v>759449.0</c:v>
                </c:pt>
              </c:numCache>
            </c:numRef>
          </c:val>
          <c:smooth val="0"/>
        </c:ser>
        <c:dLbls>
          <c:showLegendKey val="0"/>
          <c:showVal val="0"/>
          <c:showCatName val="0"/>
          <c:showSerName val="0"/>
          <c:showPercent val="0"/>
          <c:showBubbleSize val="0"/>
        </c:dLbls>
        <c:marker val="1"/>
        <c:smooth val="0"/>
        <c:axId val="1679094704"/>
        <c:axId val="1679098896"/>
      </c:lineChart>
      <c:catAx>
        <c:axId val="167909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79098896"/>
        <c:crosses val="autoZero"/>
        <c:auto val="1"/>
        <c:lblAlgn val="ctr"/>
        <c:lblOffset val="100"/>
        <c:noMultiLvlLbl val="0"/>
      </c:catAx>
      <c:valAx>
        <c:axId val="1679098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79094704"/>
        <c:crosses val="autoZero"/>
        <c:crossBetween val="between"/>
      </c:valAx>
      <c:spPr>
        <a:noFill/>
        <a:ln>
          <a:noFill/>
        </a:ln>
        <a:effectLst/>
      </c:spPr>
    </c:plotArea>
    <c:legend>
      <c:legendPos val="tr"/>
      <c:layout>
        <c:manualLayout>
          <c:xMode val="edge"/>
          <c:yMode val="edge"/>
          <c:x val="0.765825313502479"/>
          <c:y val="0.297439462054816"/>
          <c:w val="0.212260984738019"/>
          <c:h val="0.37134638528861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0.64442</cdr:x>
      <cdr:y>0.1852</cdr:y>
    </cdr:from>
    <cdr:to>
      <cdr:x>0.64442</cdr:x>
      <cdr:y>0.89232</cdr:y>
    </cdr:to>
    <cdr:cxnSp macro="">
      <cdr:nvCxnSpPr>
        <cdr:cNvPr id="3" name="Straight Connector 2"/>
        <cdr:cNvCxnSpPr/>
      </cdr:nvCxnSpPr>
      <cdr:spPr>
        <a:xfrm xmlns:a="http://schemas.openxmlformats.org/drawingml/2006/main" flipV="1">
          <a:off x="5303293" y="838200"/>
          <a:ext cx="0" cy="320040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0.68145</cdr:x>
      <cdr:y>0.1852</cdr:y>
    </cdr:from>
    <cdr:to>
      <cdr:x>0.68145</cdr:x>
      <cdr:y>0.89232</cdr:y>
    </cdr:to>
    <cdr:cxnSp macro="">
      <cdr:nvCxnSpPr>
        <cdr:cNvPr id="4" name="Straight Connector 3"/>
        <cdr:cNvCxnSpPr/>
      </cdr:nvCxnSpPr>
      <cdr:spPr>
        <a:xfrm xmlns:a="http://schemas.openxmlformats.org/drawingml/2006/main" flipV="1">
          <a:off x="5608093" y="838200"/>
          <a:ext cx="0" cy="320040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0.25553</cdr:x>
      <cdr:y>0.11785</cdr:y>
    </cdr:from>
    <cdr:to>
      <cdr:x>0.86664</cdr:x>
      <cdr:y>0.20203</cdr:y>
    </cdr:to>
    <cdr:sp macro="" textlink="">
      <cdr:nvSpPr>
        <cdr:cNvPr id="5" name="TextBox 4"/>
        <cdr:cNvSpPr txBox="1"/>
      </cdr:nvSpPr>
      <cdr:spPr>
        <a:xfrm xmlns:a="http://schemas.openxmlformats.org/drawingml/2006/main">
          <a:off x="2102893" y="533400"/>
          <a:ext cx="50292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t>                      Censuses                                   Estimates               Projections               </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8/31/16</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24</a:t>
            </a:fld>
            <a:endParaRPr lang="en-US" dirty="0"/>
          </a:p>
        </p:txBody>
      </p:sp>
    </p:spTree>
    <p:extLst>
      <p:ext uri="{BB962C8B-B14F-4D97-AF65-F5344CB8AC3E}">
        <p14:creationId xmlns:p14="http://schemas.microsoft.com/office/powerpoint/2010/main" val="1044327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26</a:t>
            </a:fld>
            <a:endParaRPr lang="en-US" dirty="0"/>
          </a:p>
        </p:txBody>
      </p:sp>
    </p:spTree>
    <p:extLst>
      <p:ext uri="{BB962C8B-B14F-4D97-AF65-F5344CB8AC3E}">
        <p14:creationId xmlns:p14="http://schemas.microsoft.com/office/powerpoint/2010/main" val="1398419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28</a:t>
            </a:fld>
            <a:endParaRPr lang="en-US" dirty="0"/>
          </a:p>
        </p:txBody>
      </p:sp>
    </p:spTree>
    <p:extLst>
      <p:ext uri="{BB962C8B-B14F-4D97-AF65-F5344CB8AC3E}">
        <p14:creationId xmlns:p14="http://schemas.microsoft.com/office/powerpoint/2010/main" val="3635610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29</a:t>
            </a:fld>
            <a:endParaRPr lang="en-US" dirty="0"/>
          </a:p>
        </p:txBody>
      </p:sp>
    </p:spTree>
    <p:extLst>
      <p:ext uri="{BB962C8B-B14F-4D97-AF65-F5344CB8AC3E}">
        <p14:creationId xmlns:p14="http://schemas.microsoft.com/office/powerpoint/2010/main" val="2916441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30</a:t>
            </a:fld>
            <a:endParaRPr lang="en-US" dirty="0"/>
          </a:p>
        </p:txBody>
      </p:sp>
    </p:spTree>
    <p:extLst>
      <p:ext uri="{BB962C8B-B14F-4D97-AF65-F5344CB8AC3E}">
        <p14:creationId xmlns:p14="http://schemas.microsoft.com/office/powerpoint/2010/main" val="1493350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31</a:t>
            </a:fld>
            <a:endParaRPr lang="en-US" dirty="0"/>
          </a:p>
        </p:txBody>
      </p:sp>
    </p:spTree>
    <p:extLst>
      <p:ext uri="{BB962C8B-B14F-4D97-AF65-F5344CB8AC3E}">
        <p14:creationId xmlns:p14="http://schemas.microsoft.com/office/powerpoint/2010/main" val="4065525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33</a:t>
            </a:fld>
            <a:endParaRPr lang="en-US" dirty="0" smtClean="0"/>
          </a:p>
        </p:txBody>
      </p:sp>
    </p:spTree>
    <p:extLst>
      <p:ext uri="{BB962C8B-B14F-4D97-AF65-F5344CB8AC3E}">
        <p14:creationId xmlns:p14="http://schemas.microsoft.com/office/powerpoint/2010/main" val="372955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a:bodyPr>
          <a:lstStyle/>
          <a:p>
            <a:r>
              <a:rPr lang="en-US" dirty="0" smtClean="0"/>
              <a:t>Texas is the second largest</a:t>
            </a:r>
            <a:r>
              <a:rPr lang="en-US" baseline="0" dirty="0" smtClean="0"/>
              <a:t> state in terms of population (2</a:t>
            </a:r>
            <a:r>
              <a:rPr lang="en-US" baseline="30000" dirty="0" smtClean="0"/>
              <a:t>nd</a:t>
            </a:r>
            <a:r>
              <a:rPr lang="en-US" baseline="0" dirty="0" smtClean="0"/>
              <a:t> to CA) and area (2</a:t>
            </a:r>
            <a:r>
              <a:rPr lang="en-US" baseline="30000" dirty="0" smtClean="0"/>
              <a:t>nd</a:t>
            </a:r>
            <a:r>
              <a:rPr lang="en-US" baseline="0" dirty="0" smtClean="0"/>
              <a:t> to AK). In terms of </a:t>
            </a:r>
            <a:r>
              <a:rPr lang="en-US" b="1" baseline="0" dirty="0" smtClean="0"/>
              <a:t>number of people, </a:t>
            </a:r>
            <a:r>
              <a:rPr lang="en-US" baseline="0" dirty="0" smtClean="0"/>
              <a:t>Texas’ growth exceeds that of all other </a:t>
            </a:r>
            <a:r>
              <a:rPr lang="en-US" baseline="0" smtClean="0"/>
              <a:t>states between 2010 and 2015.</a:t>
            </a:r>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2</a:t>
            </a:fld>
            <a:endParaRPr lang="en-US" dirty="0"/>
          </a:p>
        </p:txBody>
      </p:sp>
    </p:spTree>
    <p:extLst>
      <p:ext uri="{BB962C8B-B14F-4D97-AF65-F5344CB8AC3E}">
        <p14:creationId xmlns:p14="http://schemas.microsoft.com/office/powerpoint/2010/main" val="189022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2874700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158750"/>
            <a:ext cx="7631113" cy="5724525"/>
          </a:xfrm>
        </p:spPr>
      </p:sp>
      <p:sp>
        <p:nvSpPr>
          <p:cNvPr id="3" name="Notes Placeholder 2"/>
          <p:cNvSpPr>
            <a:spLocks noGrp="1"/>
          </p:cNvSpPr>
          <p:nvPr>
            <p:ph type="body" idx="1"/>
          </p:nvPr>
        </p:nvSpPr>
        <p:spPr/>
        <p:txBody>
          <a:bodyPr/>
          <a:lstStyle/>
          <a:p>
            <a:pPr defTabSz="948090">
              <a:defRPr/>
            </a:pPr>
            <a:endParaRPr lang="en-US" sz="900" dirty="0"/>
          </a:p>
          <a:p>
            <a:pPr defTabSz="94809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48090">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4" name="Slide Number Placeholder 3"/>
          <p:cNvSpPr>
            <a:spLocks noGrp="1"/>
          </p:cNvSpPr>
          <p:nvPr>
            <p:ph type="sldNum" sz="quarter" idx="10"/>
          </p:nvPr>
        </p:nvSpPr>
        <p:spPr>
          <a:xfrm>
            <a:off x="5440681" y="6949440"/>
            <a:ext cx="4160520" cy="365760"/>
          </a:xfrm>
          <a:prstGeom prst="rect">
            <a:avLst/>
          </a:prstGeom>
        </p:spPr>
        <p:txBody>
          <a:bodyPr/>
          <a:lstStyle/>
          <a:p>
            <a:pPr>
              <a:defRPr/>
            </a:pPr>
            <a:fld id="{47192831-88FD-46AC-A3A6-55A2B3E79D84}" type="slidenum">
              <a:rPr lang="en-US" smtClean="0"/>
              <a:pPr>
                <a:defRPr/>
              </a:pPr>
              <a:t>4</a:t>
            </a:fld>
            <a:endParaRPr lang="en-US" dirty="0"/>
          </a:p>
        </p:txBody>
      </p:sp>
    </p:spTree>
    <p:extLst>
      <p:ext uri="{BB962C8B-B14F-4D97-AF65-F5344CB8AC3E}">
        <p14:creationId xmlns:p14="http://schemas.microsoft.com/office/powerpoint/2010/main" val="916926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498475"/>
            <a:ext cx="7862888" cy="5897563"/>
          </a:xfrm>
        </p:spPr>
      </p:sp>
      <p:sp>
        <p:nvSpPr>
          <p:cNvPr id="3" name="Notes Placeholder 2"/>
          <p:cNvSpPr>
            <a:spLocks noGrp="1"/>
          </p:cNvSpPr>
          <p:nvPr>
            <p:ph type="body" idx="1"/>
          </p:nvPr>
        </p:nvSpPr>
        <p:spPr>
          <a:xfrm>
            <a:off x="568951" y="6222761"/>
            <a:ext cx="8971613" cy="1894485"/>
          </a:xfrm>
          <a:prstGeom prst="rect">
            <a:avLst/>
          </a:prstGeom>
        </p:spPr>
        <p:txBody>
          <a:bodyPr/>
          <a:lstStyle/>
          <a:p>
            <a:pPr defTabSz="983454">
              <a:defRPr/>
            </a:pPr>
            <a:endParaRPr lang="en-US" dirty="0" smtClean="0"/>
          </a:p>
          <a:p>
            <a:pPr defTabSz="983454">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1306910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331788"/>
            <a:ext cx="7864475" cy="5899150"/>
          </a:xfrm>
        </p:spPr>
      </p:sp>
      <p:sp>
        <p:nvSpPr>
          <p:cNvPr id="3" name="Notes Placeholder 2"/>
          <p:cNvSpPr>
            <a:spLocks noGrp="1"/>
          </p:cNvSpPr>
          <p:nvPr>
            <p:ph type="body" idx="1"/>
          </p:nvPr>
        </p:nvSpPr>
        <p:spPr>
          <a:xfrm>
            <a:off x="568951" y="6056819"/>
            <a:ext cx="8971613" cy="1894485"/>
          </a:xfrm>
          <a:prstGeom prst="rect">
            <a:avLst/>
          </a:prstGeom>
        </p:spPr>
        <p:txBody>
          <a:bodyPr/>
          <a:lstStyle/>
          <a:p>
            <a:pPr defTabSz="983454">
              <a:defRPr/>
            </a:pPr>
            <a:endParaRPr lang="en-US" dirty="0" smtClean="0"/>
          </a:p>
          <a:p>
            <a:pPr defTabSz="983454">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165704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311504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 more and more people move into our counties and communities, there are more and more persons per square mile. The sequence of images here show how from 1970 to 2010 the urban areas of San Antonio and Austin have become very dense in terms of population and how the are in-between these two cities has become more and more dense. This increasing density is happening in other urban areas of the State and the stress put on the transportation infrastructure from this increasing density creates challenges for our commuting residents and for businesses who are providing services and moving goods. </a:t>
            </a:r>
          </a:p>
        </p:txBody>
      </p:sp>
      <p:sp>
        <p:nvSpPr>
          <p:cNvPr id="4" name="Slide Number Placeholder 3"/>
          <p:cNvSpPr>
            <a:spLocks noGrp="1"/>
          </p:cNvSpPr>
          <p:nvPr>
            <p:ph type="sldNum" sz="quarter" idx="10"/>
          </p:nvPr>
        </p:nvSpPr>
        <p:spPr/>
        <p:txBody>
          <a:bodyPr/>
          <a:lstStyle/>
          <a:p>
            <a:fld id="{98163AE5-516B-4829-B0EE-0DD680D1BF5A}" type="slidenum">
              <a:rPr lang="en-US" smtClean="0"/>
              <a:t>9</a:t>
            </a:fld>
            <a:endParaRPr lang="en-US"/>
          </a:p>
        </p:txBody>
      </p:sp>
      <p:sp>
        <p:nvSpPr>
          <p:cNvPr id="5" name="Footer Placeholder 4"/>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410980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indicator of quality of life is how much time spent commuting to and from work. Commuting takes away time from family and leisure activities and may have an impact on work productivity as well.  When we look at the percent of workers who commute longer than 25 minutes by census tract, you can see how increasing population and resulting density, perhaps combined with lagging infrastructure has resulted in increasing commuting times for suburban residents in the more densely populated parts of the state.  Commuting time is a factor that some potential business will examine when considering moving operations to a place and one that most can agree is something we want to be as small as possible within reason. </a:t>
            </a:r>
          </a:p>
          <a:p>
            <a:endParaRPr lang="en-US" sz="1000" dirty="0"/>
          </a:p>
        </p:txBody>
      </p:sp>
      <p:sp>
        <p:nvSpPr>
          <p:cNvPr id="4" name="Slide Number Placeholder 3"/>
          <p:cNvSpPr>
            <a:spLocks noGrp="1"/>
          </p:cNvSpPr>
          <p:nvPr>
            <p:ph type="sldNum" sz="quarter" idx="10"/>
          </p:nvPr>
        </p:nvSpPr>
        <p:spPr/>
        <p:txBody>
          <a:bodyPr/>
          <a:lstStyle/>
          <a:p>
            <a:fld id="{98163AE5-516B-4829-B0EE-0DD680D1BF5A}" type="slidenum">
              <a:rPr lang="en-US" smtClean="0"/>
              <a:t>17</a:t>
            </a:fld>
            <a:endParaRPr lang="en-US"/>
          </a:p>
        </p:txBody>
      </p:sp>
    </p:spTree>
    <p:extLst>
      <p:ext uri="{BB962C8B-B14F-4D97-AF65-F5344CB8AC3E}">
        <p14:creationId xmlns:p14="http://schemas.microsoft.com/office/powerpoint/2010/main" val="1086199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AADB8D-DCFA-4034-B521-C65D406FD354}" type="datetime1">
              <a:rPr lang="en-US" smtClean="0"/>
              <a:t>8/31/16</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8ED650-81EF-461B-A6E6-8B253E0A52FF}" type="datetime1">
              <a:rPr lang="en-US" smtClean="0"/>
              <a:t>8/31/16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E9F14A-E949-4FAD-9BA1-81FC41CEA61E}" type="datetime1">
              <a:rPr lang="en-US" smtClean="0"/>
              <a:t>8/31/16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9E29878-E243-4012-9F74-642B22B55836}" type="datetime1">
              <a:rPr lang="en-US" smtClean="0"/>
              <a:t>8/31/16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7A0E4E5B-33C6-4AFA-92B7-3521FC530087}" type="datetime1">
              <a:rPr lang="en-US" smtClean="0"/>
              <a:t>8/31/16</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F5E8208-C5C1-4B51-B071-E447FB0B7604}" type="datetime1">
              <a:rPr lang="en-US" smtClean="0"/>
              <a:t>8/31/16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C1962E-1A77-4B0A-9C89-FC8805C8CDF8}" type="datetime1">
              <a:rPr lang="en-US" smtClean="0"/>
              <a:t>8/31/16</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5C5C3B5-92C9-443B-93CC-417F54D71D48}" type="datetime1">
              <a:rPr lang="en-US" smtClean="0"/>
              <a:t>8/31/16</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B7124-B8A5-4D6C-9D74-5D3122D6D3AC}" type="datetime1">
              <a:rPr lang="en-US" smtClean="0"/>
              <a:t>8/31/16</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59BE25-4D75-4020-AA25-CC0C56BC12C8}" type="datetime1">
              <a:rPr lang="en-US" smtClean="0"/>
              <a:t>8/31/16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028261-D675-406E-B53B-76E8F261EF88}" type="datetime1">
              <a:rPr lang="en-US" smtClean="0"/>
              <a:t>8/31/16</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B31E8B55-2200-48FC-8239-1096D0A417CE}" type="datetime1">
              <a:rPr lang="en-US" smtClean="0"/>
              <a:t>8/31/16</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 Id="rId3"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 Id="rId3" Type="http://schemas.openxmlformats.org/officeDocument/2006/relationships/image" Target="../media/image3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 Id="rId3" Type="http://schemas.openxmlformats.org/officeDocument/2006/relationships/image" Target="../media/image3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1.emf"/></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image" Target="../media/image4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hart" Target="../charts/char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hart" Target="../charts/char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hyperlink" Target="mailto:Lloyd.Potter@" TargetMode="External"/><Relationship Id="rId4"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emf"/><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6019800" y="2590800"/>
            <a:ext cx="2895600" cy="1981200"/>
          </a:xfrm>
        </p:spPr>
        <p:txBody>
          <a:bodyPr>
            <a:normAutofit/>
          </a:bodyPr>
          <a:lstStyle/>
          <a:p>
            <a:pPr algn="ctr"/>
            <a:r>
              <a:rPr lang="en-US" sz="1800" dirty="0" smtClean="0"/>
              <a:t>Texas House of Representatives</a:t>
            </a:r>
          </a:p>
          <a:p>
            <a:pPr algn="ctr"/>
            <a:r>
              <a:rPr lang="en-US" sz="1800" dirty="0" smtClean="0"/>
              <a:t>Urban Affairs Committee</a:t>
            </a:r>
          </a:p>
          <a:p>
            <a:pPr algn="ctr"/>
            <a:r>
              <a:rPr lang="en-US" sz="1800" dirty="0" smtClean="0"/>
              <a:t>Dallas, Texas</a:t>
            </a:r>
          </a:p>
          <a:p>
            <a:pPr algn="ctr"/>
            <a:r>
              <a:rPr lang="en-US" sz="1800" dirty="0" smtClean="0"/>
              <a:t>August 31, 2016</a:t>
            </a:r>
            <a:endParaRPr lang="en-US" sz="1800" dirty="0"/>
          </a:p>
        </p:txBody>
      </p:sp>
      <p:sp>
        <p:nvSpPr>
          <p:cNvPr id="6" name="Title 1"/>
          <p:cNvSpPr>
            <a:spLocks noGrp="1"/>
          </p:cNvSpPr>
          <p:nvPr>
            <p:ph type="ctrTitle"/>
          </p:nvPr>
        </p:nvSpPr>
        <p:spPr>
          <a:xfrm>
            <a:off x="3352800" y="76200"/>
            <a:ext cx="5638800" cy="1447800"/>
          </a:xfrm>
        </p:spPr>
        <p:txBody>
          <a:bodyPr>
            <a:normAutofit/>
          </a:bodyPr>
          <a:lstStyle/>
          <a:p>
            <a:pPr algn="ctr"/>
            <a:r>
              <a:rPr lang="en-US" sz="2400" dirty="0"/>
              <a:t>Changing Demographics of Texas:  </a:t>
            </a:r>
            <a:r>
              <a:rPr lang="en-US" sz="2400" dirty="0" smtClean="0"/>
              <a:t>Population Characteristics and Housing</a:t>
            </a:r>
            <a:endParaRPr lang="en-US" sz="24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Before 1960, Census Tracts</a:t>
            </a:r>
            <a:r>
              <a:rPr lang="en-US" dirty="0">
                <a:solidFill>
                  <a:schemeClr val="bg1"/>
                </a:solidFill>
              </a:rPr>
              <a:t>, </a:t>
            </a:r>
            <a:r>
              <a:rPr lang="en-US" dirty="0" err="1" smtClean="0">
                <a:solidFill>
                  <a:schemeClr val="bg1"/>
                </a:solidFill>
              </a:rPr>
              <a:t>Metroplex</a:t>
            </a:r>
            <a:r>
              <a:rPr lang="en-US" dirty="0" smtClean="0">
                <a:solidFill>
                  <a:schemeClr val="bg1"/>
                </a:solidFill>
              </a:rPr>
              <a:t>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pic>
        <p:nvPicPr>
          <p:cNvPr id="3" name="Content Placeholder 2"/>
          <p:cNvPicPr>
            <a:picLocks noGrp="1" noChangeAspect="1"/>
          </p:cNvPicPr>
          <p:nvPr>
            <p:ph idx="1"/>
          </p:nvPr>
        </p:nvPicPr>
        <p:blipFill rotWithShape="1">
          <a:blip r:embed="rId3"/>
          <a:srcRect b="4798"/>
          <a:stretch/>
        </p:blipFill>
        <p:spPr>
          <a:xfrm>
            <a:off x="2362200" y="1295400"/>
            <a:ext cx="6521136" cy="5182008"/>
          </a:xfrm>
          <a:prstGeom prst="rect">
            <a:avLst/>
          </a:prstGeom>
        </p:spPr>
      </p:pic>
      <p:sp>
        <p:nvSpPr>
          <p:cNvPr id="2" name="Slide Number Placeholder 1"/>
          <p:cNvSpPr>
            <a:spLocks noGrp="1"/>
          </p:cNvSpPr>
          <p:nvPr>
            <p:ph type="sldNum" sz="quarter" idx="4"/>
          </p:nvPr>
        </p:nvSpPr>
        <p:spPr/>
        <p:txBody>
          <a:bodyPr/>
          <a:lstStyle/>
          <a:p>
            <a:fld id="{2BC1FA3B-F0C1-4F58-90BE-DCC7501F4B28}" type="slidenum">
              <a:rPr lang="en-US" smtClean="0"/>
              <a:pPr/>
              <a:t>10</a:t>
            </a:fld>
            <a:endParaRPr lang="en-US" dirty="0"/>
          </a:p>
        </p:txBody>
      </p:sp>
    </p:spTree>
    <p:extLst>
      <p:ext uri="{BB962C8B-B14F-4D97-AF65-F5344CB8AC3E}">
        <p14:creationId xmlns:p14="http://schemas.microsoft.com/office/powerpoint/2010/main" val="12449036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1960 and 1999, Census Tracts, </a:t>
            </a:r>
            <a:r>
              <a:rPr lang="en-US" sz="2000" dirty="0" err="1">
                <a:solidFill>
                  <a:schemeClr val="bg1"/>
                </a:solidFill>
              </a:rPr>
              <a:t>Metroplex</a:t>
            </a:r>
            <a:r>
              <a:rPr lang="en-US" sz="2000" dirty="0">
                <a:solidFill>
                  <a:schemeClr val="bg1"/>
                </a:solidFill>
              </a:rPr>
              <a:t> Area, Texas</a:t>
            </a:r>
            <a:r>
              <a:rPr lang="en-US" sz="2000" dirty="0" smtClean="0">
                <a:solidFill>
                  <a:schemeClr val="bg1"/>
                </a:solidFill>
              </a:rPr>
              <a:t>,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2"/>
          <a:srcRect t="40244"/>
          <a:stretch/>
        </p:blipFill>
        <p:spPr>
          <a:xfrm>
            <a:off x="304800" y="2971800"/>
            <a:ext cx="1991840" cy="1549400"/>
          </a:xfrm>
          <a:prstGeom prst="rect">
            <a:avLst/>
          </a:prstGeom>
        </p:spPr>
      </p:pic>
      <p:pic>
        <p:nvPicPr>
          <p:cNvPr id="3" name="Content Placeholder 2"/>
          <p:cNvPicPr>
            <a:picLocks noGrp="1" noChangeAspect="1"/>
          </p:cNvPicPr>
          <p:nvPr>
            <p:ph idx="1"/>
          </p:nvPr>
        </p:nvPicPr>
        <p:blipFill rotWithShape="1">
          <a:blip r:embed="rId3"/>
          <a:srcRect b="3418"/>
          <a:stretch/>
        </p:blipFill>
        <p:spPr>
          <a:xfrm>
            <a:off x="2438400" y="1219200"/>
            <a:ext cx="6483627" cy="5226898"/>
          </a:xfrm>
          <a:prstGeom prst="rect">
            <a:avLst/>
          </a:prstGeom>
        </p:spPr>
      </p:pic>
      <p:sp>
        <p:nvSpPr>
          <p:cNvPr id="2" name="Slide Number Placeholder 1"/>
          <p:cNvSpPr>
            <a:spLocks noGrp="1"/>
          </p:cNvSpPr>
          <p:nvPr>
            <p:ph type="sldNum" sz="quarter" idx="4"/>
          </p:nvPr>
        </p:nvSpPr>
        <p:spPr/>
        <p:txBody>
          <a:bodyPr/>
          <a:lstStyle/>
          <a:p>
            <a:fld id="{2BC1FA3B-F0C1-4F58-90BE-DCC7501F4B28}" type="slidenum">
              <a:rPr lang="en-US" smtClean="0"/>
              <a:pPr/>
              <a:t>11</a:t>
            </a:fld>
            <a:endParaRPr lang="en-US" dirty="0"/>
          </a:p>
        </p:txBody>
      </p:sp>
    </p:spTree>
    <p:extLst>
      <p:ext uri="{BB962C8B-B14F-4D97-AF65-F5344CB8AC3E}">
        <p14:creationId xmlns:p14="http://schemas.microsoft.com/office/powerpoint/2010/main" val="1167578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After 1999, Census Tracts</a:t>
            </a:r>
            <a:r>
              <a:rPr lang="en-US" dirty="0">
                <a:solidFill>
                  <a:schemeClr val="bg1"/>
                </a:solidFill>
              </a:rPr>
              <a:t>, </a:t>
            </a:r>
            <a:r>
              <a:rPr lang="en-US" dirty="0" err="1" smtClean="0">
                <a:solidFill>
                  <a:schemeClr val="bg1"/>
                </a:solidFill>
              </a:rPr>
              <a:t>Metroplex</a:t>
            </a:r>
            <a:r>
              <a:rPr lang="en-US" dirty="0" smtClean="0">
                <a:solidFill>
                  <a:schemeClr val="bg1"/>
                </a:solidFill>
              </a:rPr>
              <a:t> Area, Texas,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Content Placeholder 5"/>
          <p:cNvPicPr>
            <a:picLocks noGrp="1" noChangeAspect="1"/>
          </p:cNvPicPr>
          <p:nvPr>
            <p:ph idx="1"/>
          </p:nvPr>
        </p:nvPicPr>
        <p:blipFill rotWithShape="1">
          <a:blip r:embed="rId2"/>
          <a:srcRect b="4034"/>
          <a:stretch/>
        </p:blipFill>
        <p:spPr>
          <a:xfrm>
            <a:off x="2514600" y="1340100"/>
            <a:ext cx="6412871" cy="5136900"/>
          </a:xfrm>
          <a:prstGeom prst="rect">
            <a:avLst/>
          </a:prstGeom>
        </p:spPr>
      </p:pic>
      <p:pic>
        <p:nvPicPr>
          <p:cNvPr id="9" name="Picture 8"/>
          <p:cNvPicPr>
            <a:picLocks noChangeAspect="1"/>
          </p:cNvPicPr>
          <p:nvPr/>
        </p:nvPicPr>
        <p:blipFill rotWithShape="1">
          <a:blip r:embed="rId3"/>
          <a:srcRect t="40244"/>
          <a:stretch/>
        </p:blipFill>
        <p:spPr>
          <a:xfrm>
            <a:off x="304800" y="2971800"/>
            <a:ext cx="1991840" cy="1549400"/>
          </a:xfrm>
          <a:prstGeom prst="rect">
            <a:avLst/>
          </a:prstGeom>
        </p:spPr>
      </p:pic>
      <p:sp>
        <p:nvSpPr>
          <p:cNvPr id="2" name="Slide Number Placeholder 1"/>
          <p:cNvSpPr>
            <a:spLocks noGrp="1"/>
          </p:cNvSpPr>
          <p:nvPr>
            <p:ph type="sldNum" sz="quarter" idx="4"/>
          </p:nvPr>
        </p:nvSpPr>
        <p:spPr/>
        <p:txBody>
          <a:bodyPr/>
          <a:lstStyle/>
          <a:p>
            <a:fld id="{2BC1FA3B-F0C1-4F58-90BE-DCC7501F4B28}" type="slidenum">
              <a:rPr lang="en-US" smtClean="0"/>
              <a:pPr/>
              <a:t>12</a:t>
            </a:fld>
            <a:endParaRPr lang="en-US" dirty="0"/>
          </a:p>
        </p:txBody>
      </p:sp>
    </p:spTree>
    <p:extLst>
      <p:ext uri="{BB962C8B-B14F-4D97-AF65-F5344CB8AC3E}">
        <p14:creationId xmlns:p14="http://schemas.microsoft.com/office/powerpoint/2010/main" val="3662727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the population living below poverty, DFW area, 2009-2013</a:t>
            </a:r>
            <a:endParaRPr lang="en-US" dirty="0"/>
          </a:p>
        </p:txBody>
      </p:sp>
      <p:pic>
        <p:nvPicPr>
          <p:cNvPr id="5" name="Content Placeholder 4"/>
          <p:cNvPicPr>
            <a:picLocks noGrp="1" noChangeAspect="1"/>
          </p:cNvPicPr>
          <p:nvPr>
            <p:ph idx="1"/>
          </p:nvPr>
        </p:nvPicPr>
        <p:blipFill rotWithShape="1">
          <a:blip r:embed="rId2"/>
          <a:srcRect t="14046" b="24574"/>
          <a:stretch/>
        </p:blipFill>
        <p:spPr>
          <a:xfrm>
            <a:off x="2362200" y="1090225"/>
            <a:ext cx="6324600" cy="5344726"/>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13</a:t>
            </a:fld>
            <a:endParaRPr lang="en-US" dirty="0"/>
          </a:p>
        </p:txBody>
      </p:sp>
      <p:sp>
        <p:nvSpPr>
          <p:cNvPr id="6" name="Rectangle 5"/>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3323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Percent of the population that is Hispanic, </a:t>
            </a:r>
            <a:br>
              <a:rPr lang="en-US" sz="2400" dirty="0" smtClean="0"/>
            </a:br>
            <a:r>
              <a:rPr lang="en-US" sz="2400" dirty="0" smtClean="0"/>
              <a:t>Census Tracts, </a:t>
            </a:r>
            <a:r>
              <a:rPr lang="en-US" sz="2400" dirty="0" err="1" smtClean="0"/>
              <a:t>Metroplex</a:t>
            </a:r>
            <a:r>
              <a:rPr lang="en-US" sz="2400" dirty="0" smtClean="0"/>
              <a:t> Area, Texas, 2009-2013</a:t>
            </a:r>
            <a:endParaRPr lang="en-US" sz="2400" dirty="0"/>
          </a:p>
        </p:txBody>
      </p:sp>
      <p:pic>
        <p:nvPicPr>
          <p:cNvPr id="5" name="Content Placeholder 4"/>
          <p:cNvPicPr>
            <a:picLocks noGrp="1" noChangeAspect="1"/>
          </p:cNvPicPr>
          <p:nvPr>
            <p:ph idx="1"/>
          </p:nvPr>
        </p:nvPicPr>
        <p:blipFill rotWithShape="1">
          <a:blip r:embed="rId2"/>
          <a:srcRect b="3975"/>
          <a:stretch/>
        </p:blipFill>
        <p:spPr>
          <a:xfrm>
            <a:off x="1752600" y="1371601"/>
            <a:ext cx="7146945" cy="4876800"/>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pic>
        <p:nvPicPr>
          <p:cNvPr id="6" name="Picture 5"/>
          <p:cNvPicPr>
            <a:picLocks noChangeAspect="1"/>
          </p:cNvPicPr>
          <p:nvPr/>
        </p:nvPicPr>
        <p:blipFill rotWithShape="1">
          <a:blip r:embed="rId3"/>
          <a:srcRect t="30167" r="23395" b="9498"/>
          <a:stretch/>
        </p:blipFill>
        <p:spPr>
          <a:xfrm>
            <a:off x="228600" y="3124200"/>
            <a:ext cx="1371600" cy="1371600"/>
          </a:xfrm>
          <a:prstGeom prst="rect">
            <a:avLst/>
          </a:prstGeom>
        </p:spPr>
      </p:pic>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spTree>
    <p:extLst>
      <p:ext uri="{BB962C8B-B14F-4D97-AF65-F5344CB8AC3E}">
        <p14:creationId xmlns:p14="http://schemas.microsoft.com/office/powerpoint/2010/main" val="2794328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Black/African American, </a:t>
            </a:r>
            <a:br>
              <a:rPr lang="en-US" sz="2400" dirty="0" smtClean="0"/>
            </a:br>
            <a:r>
              <a:rPr lang="en-US" sz="2400" dirty="0" smtClean="0"/>
              <a:t>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15</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11" name="Picture 10"/>
          <p:cNvPicPr>
            <a:picLocks noChangeAspect="1"/>
          </p:cNvPicPr>
          <p:nvPr/>
        </p:nvPicPr>
        <p:blipFill rotWithShape="1">
          <a:blip r:embed="rId2"/>
          <a:srcRect t="45405" r="15482"/>
          <a:stretch/>
        </p:blipFill>
        <p:spPr>
          <a:xfrm>
            <a:off x="609600" y="3276600"/>
            <a:ext cx="1524000" cy="1282700"/>
          </a:xfrm>
          <a:prstGeom prst="rect">
            <a:avLst/>
          </a:prstGeom>
        </p:spPr>
      </p:pic>
      <p:pic>
        <p:nvPicPr>
          <p:cNvPr id="5" name="Content Placeholder 4"/>
          <p:cNvPicPr>
            <a:picLocks noGrp="1" noChangeAspect="1"/>
          </p:cNvPicPr>
          <p:nvPr>
            <p:ph idx="1"/>
          </p:nvPr>
        </p:nvPicPr>
        <p:blipFill rotWithShape="1">
          <a:blip r:embed="rId3"/>
          <a:srcRect b="4161"/>
          <a:stretch/>
        </p:blipFill>
        <p:spPr>
          <a:xfrm>
            <a:off x="2133600" y="1235242"/>
            <a:ext cx="6324600" cy="5089358"/>
          </a:xfrm>
          <a:prstGeom prst="rect">
            <a:avLst/>
          </a:prstGeom>
        </p:spPr>
      </p:pic>
    </p:spTree>
    <p:extLst>
      <p:ext uri="{BB962C8B-B14F-4D97-AF65-F5344CB8AC3E}">
        <p14:creationId xmlns:p14="http://schemas.microsoft.com/office/powerpoint/2010/main" val="1310466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Asian, 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16</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9" name="Picture 8"/>
          <p:cNvPicPr>
            <a:picLocks noChangeAspect="1"/>
          </p:cNvPicPr>
          <p:nvPr/>
        </p:nvPicPr>
        <p:blipFill rotWithShape="1">
          <a:blip r:embed="rId2"/>
          <a:srcRect t="45901"/>
          <a:stretch/>
        </p:blipFill>
        <p:spPr>
          <a:xfrm>
            <a:off x="510349" y="3429000"/>
            <a:ext cx="2131029" cy="1485900"/>
          </a:xfrm>
          <a:prstGeom prst="rect">
            <a:avLst/>
          </a:prstGeom>
        </p:spPr>
      </p:pic>
      <p:pic>
        <p:nvPicPr>
          <p:cNvPr id="6" name="Content Placeholder 5"/>
          <p:cNvPicPr>
            <a:picLocks noGrp="1" noChangeAspect="1"/>
          </p:cNvPicPr>
          <p:nvPr>
            <p:ph idx="1"/>
          </p:nvPr>
        </p:nvPicPr>
        <p:blipFill rotWithShape="1">
          <a:blip r:embed="rId3"/>
          <a:srcRect b="5697"/>
          <a:stretch/>
        </p:blipFill>
        <p:spPr>
          <a:xfrm>
            <a:off x="2362200" y="1272145"/>
            <a:ext cx="6381052" cy="5052455"/>
          </a:xfrm>
          <a:prstGeom prst="rect">
            <a:avLst/>
          </a:prstGeom>
        </p:spPr>
      </p:pic>
    </p:spTree>
    <p:extLst>
      <p:ext uri="{BB962C8B-B14F-4D97-AF65-F5344CB8AC3E}">
        <p14:creationId xmlns:p14="http://schemas.microsoft.com/office/powerpoint/2010/main" val="1120333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6" t="3971" r="2231" b="6363"/>
          <a:stretch/>
        </p:blipFill>
        <p:spPr>
          <a:xfrm>
            <a:off x="144610" y="1602432"/>
            <a:ext cx="4473382" cy="42053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4" t="3971" r="2232" b="6363"/>
          <a:stretch/>
        </p:blipFill>
        <p:spPr>
          <a:xfrm>
            <a:off x="4460122" y="1588807"/>
            <a:ext cx="4683878" cy="4353845"/>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330" t="21702" r="16637" b="22424"/>
          <a:stretch/>
        </p:blipFill>
        <p:spPr>
          <a:xfrm>
            <a:off x="3990410" y="4719958"/>
            <a:ext cx="1524693" cy="1290125"/>
          </a:xfrm>
          <a:prstGeom prst="rect">
            <a:avLst/>
          </a:prstGeom>
        </p:spPr>
      </p:pic>
      <p:sp>
        <p:nvSpPr>
          <p:cNvPr id="8" name="Title 1"/>
          <p:cNvSpPr txBox="1">
            <a:spLocks/>
          </p:cNvSpPr>
          <p:nvPr/>
        </p:nvSpPr>
        <p:spPr>
          <a:xfrm>
            <a:off x="1600200" y="99434"/>
            <a:ext cx="7239000" cy="876126"/>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400" dirty="0">
                <a:solidFill>
                  <a:srgbClr val="191C6F"/>
                </a:solidFill>
                <a:effectLst/>
              </a:rPr>
              <a:t>Percentage of Population with Drive </a:t>
            </a:r>
            <a:r>
              <a:rPr lang="en-US" sz="2400" dirty="0" smtClean="0">
                <a:solidFill>
                  <a:srgbClr val="191C6F"/>
                </a:solidFill>
                <a:effectLst/>
              </a:rPr>
              <a:t>Times Longer </a:t>
            </a:r>
            <a:r>
              <a:rPr lang="en-US" sz="2400" dirty="0">
                <a:solidFill>
                  <a:srgbClr val="191C6F"/>
                </a:solidFill>
                <a:effectLst/>
              </a:rPr>
              <a:t>than </a:t>
            </a:r>
            <a:r>
              <a:rPr lang="en-US" sz="2400" dirty="0">
                <a:solidFill>
                  <a:schemeClr val="bg1"/>
                </a:solidFill>
                <a:effectLst/>
              </a:rPr>
              <a:t>25 </a:t>
            </a:r>
            <a:r>
              <a:rPr lang="en-US" sz="2400" dirty="0" smtClean="0">
                <a:solidFill>
                  <a:schemeClr val="bg1"/>
                </a:solidFill>
                <a:effectLst/>
              </a:rPr>
              <a:t>Minutes</a:t>
            </a:r>
            <a:r>
              <a:rPr lang="en-US" sz="2400" dirty="0" smtClean="0">
                <a:solidFill>
                  <a:srgbClr val="191C6F"/>
                </a:solidFill>
                <a:effectLst/>
              </a:rPr>
              <a:t>, Texas Census Tracts, 1990 and 2010*</a:t>
            </a:r>
            <a:endParaRPr lang="en-US" sz="2400" dirty="0">
              <a:solidFill>
                <a:srgbClr val="191C6F"/>
              </a:solidFill>
              <a:effectLst/>
            </a:endParaRPr>
          </a:p>
        </p:txBody>
      </p:sp>
      <p:sp>
        <p:nvSpPr>
          <p:cNvPr id="10" name="TextBox 9"/>
          <p:cNvSpPr txBox="1"/>
          <p:nvPr/>
        </p:nvSpPr>
        <p:spPr>
          <a:xfrm>
            <a:off x="2590800" y="1833265"/>
            <a:ext cx="858741"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2"/>
                </a:solidFill>
                <a:latin typeface="+mj-lt"/>
              </a:rPr>
              <a:t>1990</a:t>
            </a:r>
          </a:p>
        </p:txBody>
      </p:sp>
      <p:sp>
        <p:nvSpPr>
          <p:cNvPr id="12" name="TextBox 11"/>
          <p:cNvSpPr txBox="1"/>
          <p:nvPr/>
        </p:nvSpPr>
        <p:spPr>
          <a:xfrm>
            <a:off x="7265018" y="1833265"/>
            <a:ext cx="1040782"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tx2"/>
                </a:solidFill>
                <a:latin typeface="+mj-lt"/>
              </a:rPr>
              <a:t>2010*</a:t>
            </a:r>
            <a:endParaRPr lang="en-US" b="1" dirty="0">
              <a:solidFill>
                <a:schemeClr val="tx2"/>
              </a:solidFill>
              <a:latin typeface="+mj-lt"/>
            </a:endParaRPr>
          </a:p>
        </p:txBody>
      </p:sp>
      <p:sp>
        <p:nvSpPr>
          <p:cNvPr id="9" name="TextBox 8"/>
          <p:cNvSpPr txBox="1"/>
          <p:nvPr/>
        </p:nvSpPr>
        <p:spPr>
          <a:xfrm>
            <a:off x="-28937" y="6555899"/>
            <a:ext cx="6179897" cy="230832"/>
          </a:xfrm>
          <a:prstGeom prst="rect">
            <a:avLst/>
          </a:prstGeom>
          <a:noFill/>
        </p:spPr>
        <p:txBody>
          <a:bodyPr wrap="none" rtlCol="0">
            <a:spAutoFit/>
          </a:bodyPr>
          <a:lstStyle/>
          <a:p>
            <a:r>
              <a:rPr lang="en-US" sz="900" dirty="0" smtClean="0">
                <a:solidFill>
                  <a:schemeClr val="bg1">
                    <a:lumMod val="50000"/>
                  </a:schemeClr>
                </a:solidFill>
              </a:rPr>
              <a:t>Source: U.S. Census Bureau, 1990 decennial census and *American Community Survey, 2008-2012 5 Year Sample. </a:t>
            </a:r>
          </a:p>
        </p:txBody>
      </p:sp>
    </p:spTree>
    <p:extLst>
      <p:ext uri="{BB962C8B-B14F-4D97-AF65-F5344CB8AC3E}">
        <p14:creationId xmlns:p14="http://schemas.microsoft.com/office/powerpoint/2010/main" val="35761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Mean Commute Time (minutes) of workers, Census Tracts, </a:t>
            </a:r>
            <a:r>
              <a:rPr lang="en-US" sz="2400" dirty="0" err="1" smtClean="0"/>
              <a:t>Metroplex</a:t>
            </a:r>
            <a:r>
              <a:rPr lang="en-US" sz="2400" dirty="0" smtClean="0"/>
              <a:t>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18</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8" name="Picture 7"/>
          <p:cNvPicPr>
            <a:picLocks noChangeAspect="1"/>
          </p:cNvPicPr>
          <p:nvPr/>
        </p:nvPicPr>
        <p:blipFill rotWithShape="1">
          <a:blip r:embed="rId2"/>
          <a:srcRect t="40491" r="49994"/>
          <a:stretch/>
        </p:blipFill>
        <p:spPr>
          <a:xfrm>
            <a:off x="609600" y="3274219"/>
            <a:ext cx="1447800" cy="1462881"/>
          </a:xfrm>
          <a:prstGeom prst="rect">
            <a:avLst/>
          </a:prstGeom>
        </p:spPr>
      </p:pic>
      <p:pic>
        <p:nvPicPr>
          <p:cNvPr id="11" name="Content Placeholder 10"/>
          <p:cNvPicPr>
            <a:picLocks noGrp="1" noChangeAspect="1"/>
          </p:cNvPicPr>
          <p:nvPr>
            <p:ph idx="1"/>
          </p:nvPr>
        </p:nvPicPr>
        <p:blipFill rotWithShape="1">
          <a:blip r:embed="rId3"/>
          <a:srcRect b="5969"/>
          <a:stretch/>
        </p:blipFill>
        <p:spPr>
          <a:xfrm>
            <a:off x="2057400" y="1199327"/>
            <a:ext cx="6454211" cy="5277673"/>
          </a:xfrm>
          <a:prstGeom prst="rect">
            <a:avLst/>
          </a:prstGeom>
        </p:spPr>
      </p:pic>
    </p:spTree>
    <p:extLst>
      <p:ext uri="{BB962C8B-B14F-4D97-AF65-F5344CB8AC3E}">
        <p14:creationId xmlns:p14="http://schemas.microsoft.com/office/powerpoint/2010/main" val="79875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of housing units valued at $200,000 or more, Census Tracts, </a:t>
            </a:r>
            <a:r>
              <a:rPr lang="en-US" sz="2800" dirty="0" err="1" smtClean="0"/>
              <a:t>MetroPlex</a:t>
            </a:r>
            <a:r>
              <a:rPr lang="en-US" sz="2800" dirty="0" smtClean="0"/>
              <a:t> area, 2010-2014</a:t>
            </a:r>
            <a:endParaRPr lang="en-US" sz="2800" dirty="0"/>
          </a:p>
        </p:txBody>
      </p:sp>
      <p:pic>
        <p:nvPicPr>
          <p:cNvPr id="5" name="Content Placeholder 4"/>
          <p:cNvPicPr>
            <a:picLocks noGrp="1" noChangeAspect="1"/>
          </p:cNvPicPr>
          <p:nvPr>
            <p:ph idx="1"/>
          </p:nvPr>
        </p:nvPicPr>
        <p:blipFill rotWithShape="1">
          <a:blip r:embed="rId2"/>
          <a:srcRect r="50791" b="57250"/>
          <a:stretch/>
        </p:blipFill>
        <p:spPr>
          <a:xfrm>
            <a:off x="2438399" y="1248535"/>
            <a:ext cx="5699759" cy="523384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19</a:t>
            </a:fld>
            <a:endParaRPr lang="en-US" dirty="0"/>
          </a:p>
        </p:txBody>
      </p:sp>
      <p:pic>
        <p:nvPicPr>
          <p:cNvPr id="6" name="Picture 5"/>
          <p:cNvPicPr>
            <a:picLocks noChangeAspect="1"/>
          </p:cNvPicPr>
          <p:nvPr/>
        </p:nvPicPr>
        <p:blipFill rotWithShape="1">
          <a:blip r:embed="rId3"/>
          <a:srcRect t="18355" r="55383" b="41263"/>
          <a:stretch/>
        </p:blipFill>
        <p:spPr>
          <a:xfrm>
            <a:off x="381000" y="2667000"/>
            <a:ext cx="2057398" cy="2057398"/>
          </a:xfrm>
          <a:prstGeom prst="rect">
            <a:avLst/>
          </a:prstGeom>
        </p:spPr>
      </p:pic>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0366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43000" y="304800"/>
            <a:ext cx="7391400" cy="685800"/>
          </a:xfrm>
        </p:spPr>
        <p:txBody>
          <a:bodyPr>
            <a:normAutofit/>
          </a:bodyPr>
          <a:lstStyle/>
          <a:p>
            <a:r>
              <a:rPr lang="en-US" sz="2800" dirty="0" smtClean="0"/>
              <a:t>Growing States, 2000-2015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a:t>
            </a:fld>
            <a:endParaRPr lang="en-US" dirty="0"/>
          </a:p>
        </p:txBody>
      </p:sp>
      <p:graphicFrame>
        <p:nvGraphicFramePr>
          <p:cNvPr id="6" name="Table 5"/>
          <p:cNvGraphicFramePr>
            <a:graphicFrameLocks noGrp="1"/>
          </p:cNvGraphicFramePr>
          <p:nvPr>
            <p:extLst/>
          </p:nvPr>
        </p:nvGraphicFramePr>
        <p:xfrm>
          <a:off x="838200" y="1233694"/>
          <a:ext cx="7802882" cy="5722523"/>
        </p:xfrm>
        <a:graphic>
          <a:graphicData uri="http://schemas.openxmlformats.org/drawingml/2006/table">
            <a:tbl>
              <a:tblPr firstRow="1" bandRow="1">
                <a:tableStyleId>{073A0DAA-6AF3-43AB-8588-CEC1D06C72B9}</a:tableStyleId>
              </a:tblPr>
              <a:tblGrid>
                <a:gridCol w="1645920"/>
                <a:gridCol w="1341121"/>
                <a:gridCol w="1341121"/>
                <a:gridCol w="1219200"/>
                <a:gridCol w="1219200"/>
                <a:gridCol w="1036320"/>
              </a:tblGrid>
              <a:tr h="633927">
                <a:tc>
                  <a:txBody>
                    <a:bodyPr/>
                    <a:lstStyle/>
                    <a:p>
                      <a:pPr marL="117475" indent="0" algn="l"/>
                      <a:endParaRPr lang="en-US" sz="1600" b="1" dirty="0">
                        <a:solidFill>
                          <a:srgbClr val="1B1E7A"/>
                        </a:solidFill>
                        <a:latin typeface="Arial" pitchFamily="34" charset="0"/>
                        <a:cs typeface="Arial" pitchFamily="34" charset="0"/>
                      </a:endParaRP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a:r>
                        <a:rPr lang="en-US" sz="1100" b="1" dirty="0" smtClean="0">
                          <a:solidFill>
                            <a:srgbClr val="1B1E7A"/>
                          </a:solidFill>
                          <a:latin typeface="Arial" pitchFamily="34" charset="0"/>
                          <a:cs typeface="Arial" pitchFamily="34" charset="0"/>
                        </a:rPr>
                        <a:t>2000</a:t>
                      </a:r>
                    </a:p>
                    <a:p>
                      <a:pPr marL="233363" indent="0" algn="ctr"/>
                      <a:r>
                        <a:rPr lang="en-US" sz="1100" b="1" dirty="0" smtClean="0">
                          <a:solidFill>
                            <a:srgbClr val="1B1E7A"/>
                          </a:solidFill>
                          <a:latin typeface="Arial" pitchFamily="34" charset="0"/>
                          <a:cs typeface="Arial" pitchFamily="34" charset="0"/>
                        </a:rPr>
                        <a:t>Population</a:t>
                      </a:r>
                      <a:endParaRPr lang="en-US" sz="1100" b="1" dirty="0">
                        <a:solidFill>
                          <a:srgbClr val="1B1E7A"/>
                        </a:solidFill>
                        <a:latin typeface="Arial" pitchFamily="34" charset="0"/>
                        <a:cs typeface="Arial" pitchFamily="34" charset="0"/>
                      </a:endParaRP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2010</a:t>
                      </a:r>
                    </a:p>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Population</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2015 Population</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Numeric</a:t>
                      </a:r>
                    </a:p>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Change</a:t>
                      </a:r>
                    </a:p>
                    <a:p>
                      <a:pPr marL="233363" indent="0" algn="ctr" defTabSz="914400" rtl="0" eaLnBrk="1" latinLnBrk="0" hangingPunct="1"/>
                      <a:r>
                        <a:rPr lang="en-US" sz="1100" b="1" kern="1200" dirty="0" smtClean="0">
                          <a:solidFill>
                            <a:srgbClr val="1B1E7A"/>
                          </a:solidFill>
                          <a:latin typeface="Arial" pitchFamily="34" charset="0"/>
                          <a:ea typeface="+mn-ea"/>
                          <a:cs typeface="Arial" pitchFamily="34" charset="0"/>
                        </a:rPr>
                        <a:t>2010-2015</a:t>
                      </a: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100" b="1" dirty="0" smtClean="0">
                          <a:solidFill>
                            <a:srgbClr val="1B1E7A"/>
                          </a:solidFill>
                          <a:latin typeface="Arial" pitchFamily="34" charset="0"/>
                          <a:cs typeface="Arial" pitchFamily="34" charset="0"/>
                        </a:rPr>
                        <a:t>Percent</a:t>
                      </a:r>
                    </a:p>
                    <a:p>
                      <a:pPr marL="58738" indent="0" algn="ctr"/>
                      <a:r>
                        <a:rPr lang="en-US" sz="1100" b="1" dirty="0" smtClean="0">
                          <a:solidFill>
                            <a:srgbClr val="1B1E7A"/>
                          </a:solidFill>
                          <a:latin typeface="Arial" pitchFamily="34" charset="0"/>
                          <a:cs typeface="Arial" pitchFamily="34" charset="0"/>
                        </a:rPr>
                        <a:t>Change</a:t>
                      </a:r>
                    </a:p>
                    <a:p>
                      <a:pPr marL="58738" indent="0" algn="ctr"/>
                      <a:r>
                        <a:rPr lang="en-US" sz="1100" b="1" dirty="0" smtClean="0">
                          <a:solidFill>
                            <a:srgbClr val="1B1E7A"/>
                          </a:solidFill>
                          <a:latin typeface="Arial" pitchFamily="34" charset="0"/>
                          <a:cs typeface="Arial" pitchFamily="34" charset="0"/>
                        </a:rPr>
                        <a:t>2000-2010</a:t>
                      </a:r>
                      <a:endParaRPr lang="en-US" sz="1100" b="1" dirty="0">
                        <a:solidFill>
                          <a:srgbClr val="1B1E7A"/>
                        </a:solidFill>
                        <a:latin typeface="Arial" pitchFamily="34" charset="0"/>
                        <a:cs typeface="Arial" pitchFamily="34" charset="0"/>
                      </a:endParaRP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r>
              <a:tr h="335280">
                <a:tc>
                  <a:txBody>
                    <a:bodyPr/>
                    <a:lstStyle/>
                    <a:p>
                      <a:pPr algn="l" rtl="0" fontAlgn="ctr"/>
                      <a:r>
                        <a:rPr lang="en-US" sz="1800" b="0" i="0" u="none" strike="noStrike" dirty="0">
                          <a:solidFill>
                            <a:srgbClr val="1B1E7A"/>
                          </a:solidFill>
                          <a:effectLst/>
                          <a:latin typeface="Calibri"/>
                        </a:rPr>
                        <a:t>United States</a:t>
                      </a:r>
                    </a:p>
                  </a:txBody>
                  <a:tcPr marL="9525" marR="9525" marT="9525"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281,421,906</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tab pos="1312863" algn="dec"/>
                        </a:tabLst>
                        <a:defRPr/>
                      </a:pPr>
                      <a:r>
                        <a:rPr lang="en-US" sz="1800" u="none" strike="noStrike" kern="1200" dirty="0" smtClean="0">
                          <a:solidFill>
                            <a:srgbClr val="1B1E7A"/>
                          </a:solidFill>
                          <a:effectLst/>
                          <a:latin typeface="+mn-lt"/>
                          <a:ea typeface="+mn-ea"/>
                          <a:cs typeface="+mn-cs"/>
                        </a:rPr>
                        <a:t>308,745,538</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321,418,820 </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12,673,282</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4.1%</a:t>
                      </a:r>
                    </a:p>
                  </a:txBody>
                  <a:tcPr marL="9525" marR="9525" marT="9525"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r>
              <a:tr h="402701">
                <a:tc>
                  <a:txBody>
                    <a:bodyPr/>
                    <a:lstStyle/>
                    <a:p>
                      <a:pPr algn="l" rtl="0" fontAlgn="ctr"/>
                      <a:r>
                        <a:rPr lang="en-US" sz="1800" b="1" i="0" u="none" strike="noStrike" dirty="0">
                          <a:solidFill>
                            <a:srgbClr val="1B1E7A"/>
                          </a:solidFill>
                          <a:effectLst/>
                          <a:latin typeface="Calibri"/>
                        </a:rPr>
                        <a:t>Texas</a:t>
                      </a: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a:t>
                      </a:r>
                      <a:r>
                        <a:rPr lang="en-US" sz="1800" b="1" u="none" strike="noStrike" kern="1200" dirty="0" smtClean="0">
                          <a:solidFill>
                            <a:srgbClr val="1B1E7A"/>
                          </a:solidFill>
                          <a:effectLst/>
                          <a:latin typeface="+mn-lt"/>
                          <a:ea typeface="+mn-ea"/>
                          <a:cs typeface="+mn-cs"/>
                        </a:rPr>
                        <a:t>20,851,820</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b="1" u="none" strike="noStrike" kern="1200" dirty="0" smtClean="0">
                          <a:solidFill>
                            <a:srgbClr val="1B1E7A"/>
                          </a:solidFill>
                          <a:effectLst/>
                          <a:latin typeface="+mn-lt"/>
                          <a:ea typeface="+mn-ea"/>
                          <a:cs typeface="+mn-cs"/>
                        </a:rPr>
                        <a:t>25,145,561</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u="none" strike="noStrike" kern="1200" dirty="0" smtClean="0">
                          <a:solidFill>
                            <a:srgbClr val="1B1E7A"/>
                          </a:solidFill>
                          <a:effectLst/>
                          <a:latin typeface="+mn-lt"/>
                          <a:ea typeface="+mn-ea"/>
                          <a:cs typeface="+mn-cs"/>
                        </a:rPr>
                        <a:t> 27,469,114</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i="0" u="none" strike="noStrike" dirty="0">
                          <a:solidFill>
                            <a:srgbClr val="1B1E7A"/>
                          </a:solidFill>
                          <a:effectLst/>
                          <a:latin typeface="+mn-lt"/>
                        </a:rPr>
                        <a:t>2,323,553</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1" i="0" u="none" strike="noStrike" dirty="0">
                          <a:solidFill>
                            <a:srgbClr val="1B1E7A"/>
                          </a:solidFill>
                          <a:effectLst/>
                          <a:latin typeface="+mn-lt"/>
                        </a:rPr>
                        <a:t>9.2%</a:t>
                      </a:r>
                    </a:p>
                  </a:txBody>
                  <a:tcPr marL="9525" marR="9525" marT="9525"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r>
              <a:tr h="524621">
                <a:tc>
                  <a:txBody>
                    <a:bodyPr/>
                    <a:lstStyle/>
                    <a:p>
                      <a:pPr algn="l" rtl="0" fontAlgn="ctr"/>
                      <a:r>
                        <a:rPr lang="en-US" sz="1800" b="0" i="0" u="none" strike="noStrike" dirty="0">
                          <a:solidFill>
                            <a:srgbClr val="1B1E7A"/>
                          </a:solidFill>
                          <a:effectLst/>
                          <a:latin typeface="Calibri"/>
                        </a:rPr>
                        <a:t>California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33,871,648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37,253,956</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smtClean="0">
                          <a:solidFill>
                            <a:srgbClr val="1B1E7A"/>
                          </a:solidFill>
                          <a:effectLst/>
                          <a:latin typeface="+mn-lt"/>
                          <a:ea typeface="+mn-ea"/>
                          <a:cs typeface="+mn-cs"/>
                        </a:rPr>
                        <a:t>39,144,818 </a:t>
                      </a:r>
                      <a:endParaRPr lang="en-US" sz="1800" u="none" strike="noStrike" kern="1200" dirty="0">
                        <a:solidFill>
                          <a:srgbClr val="1B1E7A"/>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1,890,862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5.1%</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427570">
                <a:tc>
                  <a:txBody>
                    <a:bodyPr/>
                    <a:lstStyle/>
                    <a:p>
                      <a:pPr algn="l" rtl="0" fontAlgn="ctr"/>
                      <a:r>
                        <a:rPr lang="en-US" sz="1800" b="0" i="0" u="none" strike="noStrike" dirty="0">
                          <a:solidFill>
                            <a:srgbClr val="1B1E7A"/>
                          </a:solidFill>
                          <a:effectLst/>
                          <a:latin typeface="Calibri"/>
                        </a:rPr>
                        <a:t>Florida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15,982,378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18,801,310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smtClean="0">
                          <a:solidFill>
                            <a:srgbClr val="1B1E7A"/>
                          </a:solidFill>
                          <a:effectLst/>
                          <a:latin typeface="+mn-lt"/>
                          <a:ea typeface="+mn-ea"/>
                          <a:cs typeface="+mn-cs"/>
                        </a:rPr>
                        <a:t> 20,271,272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1,469,962</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7.8%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486522">
                <a:tc>
                  <a:txBody>
                    <a:bodyPr/>
                    <a:lstStyle/>
                    <a:p>
                      <a:pPr algn="l" rtl="0" fontAlgn="ctr"/>
                      <a:r>
                        <a:rPr lang="en-US" sz="1800" b="0" i="0" u="none" strike="noStrike" dirty="0">
                          <a:solidFill>
                            <a:srgbClr val="1B1E7A"/>
                          </a:solidFill>
                          <a:effectLst/>
                          <a:latin typeface="Calibri"/>
                        </a:rPr>
                        <a:t>Georgia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indent="0" algn="r" defTabSz="914400" rtl="0" eaLnBrk="1" fontAlgn="b" latinLnBrk="0" hangingPunct="1">
                        <a:tabLst>
                          <a:tab pos="1312863" algn="dec"/>
                        </a:tabLst>
                      </a:pPr>
                      <a:r>
                        <a:rPr lang="en-US" sz="1800" u="none" strike="noStrike" kern="1200" dirty="0" smtClean="0">
                          <a:solidFill>
                            <a:srgbClr val="1B1E7A"/>
                          </a:solidFill>
                          <a:effectLst/>
                          <a:latin typeface="+mn-lt"/>
                          <a:ea typeface="+mn-ea"/>
                          <a:cs typeface="+mn-cs"/>
                        </a:rPr>
                        <a:t>	8,186,453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9,687,653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smtClean="0">
                          <a:solidFill>
                            <a:srgbClr val="1B1E7A"/>
                          </a:solidFill>
                          <a:effectLst/>
                          <a:latin typeface="+mn-lt"/>
                          <a:ea typeface="+mn-ea"/>
                          <a:cs typeface="+mn-cs"/>
                        </a:rPr>
                        <a:t>10,214,860</a:t>
                      </a:r>
                      <a:endParaRPr lang="en-US" sz="1800" u="none" strike="noStrike" kern="1200" dirty="0">
                        <a:solidFill>
                          <a:srgbClr val="1B1E7A"/>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527,207</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5.4%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84603">
                <a:tc>
                  <a:txBody>
                    <a:bodyPr/>
                    <a:lstStyle/>
                    <a:p>
                      <a:pPr algn="l" rtl="0" fontAlgn="b"/>
                      <a:r>
                        <a:rPr lang="en-US" sz="1800" b="0" i="0" u="none" strike="noStrike" dirty="0">
                          <a:solidFill>
                            <a:srgbClr val="1B1E7A"/>
                          </a:solidFill>
                          <a:effectLst/>
                          <a:latin typeface="Calibri"/>
                        </a:rPr>
                        <a:t>North Carolina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           8,049,313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a:solidFill>
                            <a:srgbClr val="1B1E7A"/>
                          </a:solidFill>
                          <a:effectLst/>
                          <a:latin typeface="+mn-lt"/>
                          <a:ea typeface="+mn-ea"/>
                          <a:cs typeface="+mn-cs"/>
                        </a:rPr>
                        <a:t>           9,535,483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u="none" strike="noStrike" kern="1200" dirty="0" smtClean="0">
                          <a:solidFill>
                            <a:srgbClr val="1B1E7A"/>
                          </a:solidFill>
                          <a:effectLst/>
                          <a:latin typeface="+mn-lt"/>
                          <a:ea typeface="+mn-ea"/>
                          <a:cs typeface="+mn-cs"/>
                        </a:rPr>
                        <a:t>10,042,802</a:t>
                      </a:r>
                      <a:endParaRPr lang="en-US" sz="1800" u="none" strike="noStrike" kern="1200" dirty="0">
                        <a:solidFill>
                          <a:srgbClr val="1B1E7A"/>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507,319</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fontAlgn="b"/>
                      <a:r>
                        <a:rPr lang="en-US" sz="1800" b="0" i="0" u="none" strike="noStrike" dirty="0">
                          <a:solidFill>
                            <a:srgbClr val="1B1E7A"/>
                          </a:solidFill>
                          <a:effectLst/>
                          <a:latin typeface="+mn-lt"/>
                        </a:rPr>
                        <a:t>5.3%</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325651">
                <a:tc>
                  <a:txBody>
                    <a:bodyPr/>
                    <a:lstStyle/>
                    <a:p>
                      <a:pPr algn="l" rtl="0" fontAlgn="b"/>
                      <a:r>
                        <a:rPr lang="en-US" sz="1800" b="0" i="0" u="none" strike="noStrike" dirty="0">
                          <a:solidFill>
                            <a:srgbClr val="1B1E7A"/>
                          </a:solidFill>
                          <a:effectLst/>
                          <a:latin typeface="Calibri"/>
                        </a:rPr>
                        <a:t>Arizona</a:t>
                      </a: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           5,130,632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a:solidFill>
                            <a:srgbClr val="1B1E7A"/>
                          </a:solidFill>
                          <a:effectLst/>
                          <a:latin typeface="+mn-lt"/>
                          <a:ea typeface="+mn-ea"/>
                          <a:cs typeface="+mn-cs"/>
                        </a:rPr>
                        <a:t>           6,392,017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u="none" strike="noStrike" kern="1200" dirty="0" smtClean="0">
                          <a:solidFill>
                            <a:srgbClr val="1B1E7A"/>
                          </a:solidFill>
                          <a:effectLst/>
                          <a:latin typeface="+mn-lt"/>
                          <a:ea typeface="+mn-ea"/>
                          <a:cs typeface="+mn-cs"/>
                        </a:rPr>
                        <a:t>6,828,065 </a:t>
                      </a:r>
                      <a:endParaRPr lang="en-US" sz="1800" u="none" strike="noStrike" kern="1200" dirty="0">
                        <a:solidFill>
                          <a:srgbClr val="1B1E7A"/>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a:solidFill>
                            <a:srgbClr val="1B1E7A"/>
                          </a:solidFill>
                          <a:effectLst/>
                          <a:latin typeface="+mn-lt"/>
                        </a:rPr>
                        <a:t>436,048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1800" b="0" i="0" u="none" strike="noStrike" dirty="0">
                          <a:solidFill>
                            <a:srgbClr val="1B1E7A"/>
                          </a:solidFill>
                          <a:effectLst/>
                          <a:latin typeface="+mn-lt"/>
                        </a:rPr>
                        <a:t>6.8%</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137160">
                <a:tc>
                  <a:txBody>
                    <a:bodyPr/>
                    <a:lstStyle/>
                    <a:p>
                      <a:pPr marL="117475" indent="0" algn="l" defTabSz="914400" rtl="0" eaLnBrk="1" latinLnBrk="0" hangingPunct="1"/>
                      <a:endParaRPr lang="en-US" sz="500" b="1" kern="1200" spc="-100" baseline="0" dirty="0" smtClean="0">
                        <a:solidFill>
                          <a:srgbClr val="1B1E7A"/>
                        </a:solidFill>
                        <a:latin typeface="Arial Black" pitchFamily="34" charset="0"/>
                        <a:ea typeface="+mn-ea"/>
                        <a:cs typeface="+mn-cs"/>
                      </a:endParaRPr>
                    </a:p>
                  </a:txBody>
                  <a:tcPr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500" b="1" kern="1200" spc="-100" baseline="0" dirty="0" smtClean="0">
                        <a:solidFill>
                          <a:srgbClr val="1B1E7A"/>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smtClean="0">
                        <a:solidFill>
                          <a:srgbClr val="191C6F"/>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smtClean="0">
                        <a:solidFill>
                          <a:srgbClr val="191C6F"/>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indent="0" algn="l" defTabSz="914400" rtl="0" eaLnBrk="1" latinLnBrk="0" hangingPunct="1">
                        <a:tabLst>
                          <a:tab pos="1312863" algn="dec"/>
                        </a:tabLst>
                      </a:pPr>
                      <a:endParaRPr lang="en-US" sz="2000" b="1" kern="1200" spc="-100" baseline="0" dirty="0" smtClean="0">
                        <a:solidFill>
                          <a:srgbClr val="191C6F"/>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algn="l" defTabSz="914400" rtl="0" eaLnBrk="1" latinLnBrk="0" hangingPunct="1">
                        <a:tabLst>
                          <a:tab pos="631825" algn="dec"/>
                        </a:tabLst>
                      </a:pPr>
                      <a:endParaRPr lang="en-US" sz="1800" u="none" strike="noStrike" kern="1200" dirty="0" smtClean="0">
                        <a:solidFill>
                          <a:srgbClr val="1B1E7A"/>
                        </a:solidFill>
                        <a:effectLst/>
                        <a:latin typeface="+mn-lt"/>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1176447">
                <a:tc gridSpan="6">
                  <a:txBody>
                    <a:bodyPr/>
                    <a:lstStyle/>
                    <a:p>
                      <a:pPr marL="339725" indent="-339725"/>
                      <a:endParaRPr lang="en-US" sz="800" b="1" dirty="0" smtClean="0">
                        <a:solidFill>
                          <a:srgbClr val="1B1E7A"/>
                        </a:solidFill>
                        <a:latin typeface="Arial" pitchFamily="34" charset="0"/>
                        <a:cs typeface="Arial" pitchFamily="34" charset="0"/>
                      </a:endParaRPr>
                    </a:p>
                  </a:txBody>
                  <a:tcPr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l" defTabSz="914400" rtl="0" eaLnBrk="1" latinLnBrk="0" hangingPunct="1">
                        <a:tabLst>
                          <a:tab pos="631825"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9" name="Rectangle 8"/>
          <p:cNvSpPr/>
          <p:nvPr/>
        </p:nvSpPr>
        <p:spPr>
          <a:xfrm>
            <a:off x="0" y="6396335"/>
            <a:ext cx="8001000" cy="461665"/>
          </a:xfrm>
          <a:prstGeom prst="rect">
            <a:avLst/>
          </a:prstGeom>
        </p:spPr>
        <p:txBody>
          <a:bodyPr wrap="square">
            <a:spAutoFit/>
          </a:bodyPr>
          <a:lstStyle/>
          <a:p>
            <a:r>
              <a:rPr lang="en-US" sz="1200" dirty="0" smtClean="0">
                <a:solidFill>
                  <a:schemeClr val="tx1">
                    <a:lumMod val="50000"/>
                    <a:lumOff val="50000"/>
                  </a:schemeClr>
                </a:solidFill>
              </a:rPr>
              <a:t>Source: U.S. Census Bureau. 2000 and 2010 Census Count, 2015 Population Estimates.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411324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Median Value of Owner Occupied Housing, Census Tracts, </a:t>
            </a:r>
            <a:r>
              <a:rPr lang="en-US" dirty="0" err="1" smtClean="0"/>
              <a:t>MetroPlex</a:t>
            </a:r>
            <a:r>
              <a:rPr lang="en-US" dirty="0" smtClean="0"/>
              <a:t>, 2010-2014</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20</a:t>
            </a:fld>
            <a:endParaRPr lang="en-US" dirty="0"/>
          </a:p>
        </p:txBody>
      </p:sp>
      <p:pic>
        <p:nvPicPr>
          <p:cNvPr id="7" name="Content Placeholder 6"/>
          <p:cNvPicPr>
            <a:picLocks noGrp="1" noChangeAspect="1"/>
          </p:cNvPicPr>
          <p:nvPr>
            <p:ph idx="1"/>
          </p:nvPr>
        </p:nvPicPr>
        <p:blipFill rotWithShape="1">
          <a:blip r:embed="rId2"/>
          <a:srcRect r="49065" b="53982"/>
          <a:stretch/>
        </p:blipFill>
        <p:spPr>
          <a:xfrm>
            <a:off x="2514600" y="1214059"/>
            <a:ext cx="5562600" cy="5311776"/>
          </a:xfrm>
          <a:prstGeom prst="rect">
            <a:avLst/>
          </a:prstGeom>
        </p:spPr>
      </p:pic>
      <p:pic>
        <p:nvPicPr>
          <p:cNvPr id="9" name="Picture 8"/>
          <p:cNvPicPr>
            <a:picLocks noChangeAspect="1"/>
          </p:cNvPicPr>
          <p:nvPr/>
        </p:nvPicPr>
        <p:blipFill rotWithShape="1">
          <a:blip r:embed="rId3"/>
          <a:srcRect t="20050" r="44682" b="43192"/>
          <a:stretch/>
        </p:blipFill>
        <p:spPr>
          <a:xfrm>
            <a:off x="410095" y="2743200"/>
            <a:ext cx="2119745" cy="1371600"/>
          </a:xfrm>
          <a:prstGeom prst="rect">
            <a:avLst/>
          </a:prstGeom>
        </p:spPr>
      </p:pic>
      <p:sp>
        <p:nvSpPr>
          <p:cNvPr id="10" name="Rectangle 9"/>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2391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Change Black Population,  Census Tracts, South Dallas, TX, 2010-2014</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21</a:t>
            </a:fld>
            <a:endParaRPr lang="en-US" dirty="0"/>
          </a:p>
        </p:txBody>
      </p:sp>
      <p:pic>
        <p:nvPicPr>
          <p:cNvPr id="9" name="Content Placeholder 8"/>
          <p:cNvPicPr>
            <a:picLocks noGrp="1" noChangeAspect="1"/>
          </p:cNvPicPr>
          <p:nvPr>
            <p:ph idx="1"/>
          </p:nvPr>
        </p:nvPicPr>
        <p:blipFill rotWithShape="1">
          <a:blip r:embed="rId2"/>
          <a:srcRect r="53153" b="62063"/>
          <a:stretch/>
        </p:blipFill>
        <p:spPr>
          <a:xfrm>
            <a:off x="2667000" y="1249121"/>
            <a:ext cx="4724400" cy="5237654"/>
          </a:xfrm>
          <a:prstGeom prst="rect">
            <a:avLst/>
          </a:prstGeom>
        </p:spPr>
      </p:pic>
      <p:pic>
        <p:nvPicPr>
          <p:cNvPr id="11" name="Picture 10"/>
          <p:cNvPicPr>
            <a:picLocks noChangeAspect="1"/>
          </p:cNvPicPr>
          <p:nvPr/>
        </p:nvPicPr>
        <p:blipFill rotWithShape="1">
          <a:blip r:embed="rId3"/>
          <a:srcRect l="-10970" t="18355" r="39660" b="41263"/>
          <a:stretch/>
        </p:blipFill>
        <p:spPr>
          <a:xfrm>
            <a:off x="114993" y="2819400"/>
            <a:ext cx="2521527" cy="2133600"/>
          </a:xfrm>
          <a:prstGeom prst="rect">
            <a:avLst/>
          </a:prstGeom>
        </p:spPr>
      </p:pic>
      <p:sp>
        <p:nvSpPr>
          <p:cNvPr id="12" name="Rectangle 11"/>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2006-2010 and 2010-2014 5-Year Samples</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276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76400" y="1205725"/>
            <a:ext cx="6172200" cy="5200651"/>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22</a:t>
            </a:fld>
            <a:endParaRPr lang="en-US" dirty="0"/>
          </a:p>
        </p:txBody>
      </p:sp>
      <p:sp>
        <p:nvSpPr>
          <p:cNvPr id="6" name="Title 1"/>
          <p:cNvSpPr>
            <a:spLocks noGrp="1"/>
          </p:cNvSpPr>
          <p:nvPr>
            <p:ph type="title"/>
          </p:nvPr>
        </p:nvSpPr>
        <p:spPr/>
        <p:txBody>
          <a:bodyPr>
            <a:normAutofit/>
          </a:bodyPr>
          <a:lstStyle/>
          <a:p>
            <a:r>
              <a:rPr lang="en-US" sz="2800" dirty="0" smtClean="0"/>
              <a:t>Percent Change Black Population,  Block Groups, South Dallas, TX (2000-2013)</a:t>
            </a:r>
            <a:endParaRPr lang="en-US" sz="2800" dirty="0"/>
          </a:p>
        </p:txBody>
      </p:sp>
      <p:sp>
        <p:nvSpPr>
          <p:cNvPr id="7" name="Rectangle 6"/>
          <p:cNvSpPr/>
          <p:nvPr/>
        </p:nvSpPr>
        <p:spPr>
          <a:xfrm>
            <a:off x="0" y="6459866"/>
            <a:ext cx="4572000" cy="261610"/>
          </a:xfrm>
          <a:prstGeom prst="rect">
            <a:avLst/>
          </a:prstGeom>
        </p:spPr>
        <p:txBody>
          <a:bodyPr>
            <a:spAutoFit/>
          </a:bodyPr>
          <a:lstStyle/>
          <a:p>
            <a:r>
              <a:rPr lang="en-US" sz="1100" dirty="0"/>
              <a:t>http://</a:t>
            </a:r>
            <a:r>
              <a:rPr lang="en-US" sz="1100" dirty="0" smtClean="0"/>
              <a:t>www.city-data.com/neighborhood/South-Dallas-Dallas-TX.html</a:t>
            </a:r>
            <a:endParaRPr lang="en-US" sz="1100" dirty="0"/>
          </a:p>
        </p:txBody>
      </p:sp>
    </p:spTree>
    <p:extLst>
      <p:ext uri="{BB962C8B-B14F-4D97-AF65-F5344CB8AC3E}">
        <p14:creationId xmlns:p14="http://schemas.microsoft.com/office/powerpoint/2010/main" val="4225695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Percent Change Black Population,  Block Groups, Third Ward, Houston, TX (2000-2103)</a:t>
            </a:r>
            <a:endParaRPr lang="en-US" sz="2800" dirty="0"/>
          </a:p>
        </p:txBody>
      </p:sp>
      <p:pic>
        <p:nvPicPr>
          <p:cNvPr id="5" name="Content Placeholder 4"/>
          <p:cNvPicPr>
            <a:picLocks noGrp="1" noChangeAspect="1"/>
          </p:cNvPicPr>
          <p:nvPr>
            <p:ph idx="1"/>
          </p:nvPr>
        </p:nvPicPr>
        <p:blipFill>
          <a:blip r:embed="rId2"/>
          <a:stretch>
            <a:fillRect/>
          </a:stretch>
        </p:blipFill>
        <p:spPr>
          <a:xfrm>
            <a:off x="1447800" y="1144027"/>
            <a:ext cx="6324600" cy="5368995"/>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23</a:t>
            </a:fld>
            <a:endParaRPr lang="en-US" dirty="0"/>
          </a:p>
        </p:txBody>
      </p:sp>
      <p:sp>
        <p:nvSpPr>
          <p:cNvPr id="6" name="Rectangle 5"/>
          <p:cNvSpPr/>
          <p:nvPr/>
        </p:nvSpPr>
        <p:spPr>
          <a:xfrm>
            <a:off x="0" y="6459866"/>
            <a:ext cx="4572000" cy="261610"/>
          </a:xfrm>
          <a:prstGeom prst="rect">
            <a:avLst/>
          </a:prstGeom>
        </p:spPr>
        <p:txBody>
          <a:bodyPr>
            <a:spAutoFit/>
          </a:bodyPr>
          <a:lstStyle/>
          <a:p>
            <a:r>
              <a:rPr lang="en-US" sz="1100" dirty="0"/>
              <a:t>http://www.city-data.com/neighborhood/Third-Ward-Houston-TX.html</a:t>
            </a:r>
          </a:p>
        </p:txBody>
      </p:sp>
    </p:spTree>
    <p:extLst>
      <p:ext uri="{BB962C8B-B14F-4D97-AF65-F5344CB8AC3E}">
        <p14:creationId xmlns:p14="http://schemas.microsoft.com/office/powerpoint/2010/main" val="498277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24</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194585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Estimated number of persons aged 65 years and older, Texas Counties, 2010-2014</a:t>
            </a:r>
            <a:endParaRPr lang="en-US" sz="2400" dirty="0"/>
          </a:p>
        </p:txBody>
      </p:sp>
      <p:pic>
        <p:nvPicPr>
          <p:cNvPr id="5" name="Content Placeholder 4"/>
          <p:cNvPicPr>
            <a:picLocks noGrp="1" noChangeAspect="1"/>
          </p:cNvPicPr>
          <p:nvPr>
            <p:ph idx="1"/>
          </p:nvPr>
        </p:nvPicPr>
        <p:blipFill rotWithShape="1">
          <a:blip r:embed="rId2"/>
          <a:srcRect l="1486" t="5582" b="6438"/>
          <a:stretch/>
        </p:blipFill>
        <p:spPr>
          <a:xfrm>
            <a:off x="1981200" y="1074554"/>
            <a:ext cx="6477000" cy="5860399"/>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pPr algn="r"/>
            <a:fld id="{2BC1FA3B-F0C1-4F58-90BE-DCC7501F4B28}" type="slidenum">
              <a:rPr lang="en-US" sz="1600" smtClean="0">
                <a:solidFill>
                  <a:schemeClr val="accent1">
                    <a:lumMod val="40000"/>
                    <a:lumOff val="60000"/>
                  </a:schemeClr>
                </a:solidFill>
              </a:rPr>
              <a:pPr algn="r"/>
              <a:t>25</a:t>
            </a:fld>
            <a:endParaRPr lang="en-US" sz="1600" dirty="0">
              <a:solidFill>
                <a:schemeClr val="accent1">
                  <a:lumMod val="40000"/>
                  <a:lumOff val="60000"/>
                </a:schemeClr>
              </a:solidFill>
            </a:endParaRPr>
          </a:p>
        </p:txBody>
      </p:sp>
      <p:pic>
        <p:nvPicPr>
          <p:cNvPr id="6" name="Picture 5"/>
          <p:cNvPicPr>
            <a:picLocks noChangeAspect="1"/>
          </p:cNvPicPr>
          <p:nvPr/>
        </p:nvPicPr>
        <p:blipFill rotWithShape="1">
          <a:blip r:embed="rId3"/>
          <a:srcRect t="27851" r="13930"/>
          <a:stretch/>
        </p:blipFill>
        <p:spPr>
          <a:xfrm>
            <a:off x="1295400" y="1524000"/>
            <a:ext cx="1676400" cy="1381800"/>
          </a:xfrm>
          <a:prstGeom prst="rect">
            <a:avLst/>
          </a:prstGeom>
        </p:spPr>
      </p:pic>
      <p:sp>
        <p:nvSpPr>
          <p:cNvPr id="7" name="Rectangle 6"/>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2056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Median Age, Texas Counties, 2010-2014</a:t>
            </a:r>
            <a:endParaRPr lang="en-US" sz="32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pPr algn="r"/>
            <a:fld id="{2BC1FA3B-F0C1-4F58-90BE-DCC7501F4B28}" type="slidenum">
              <a:rPr lang="en-US" sz="1800" smtClean="0">
                <a:solidFill>
                  <a:schemeClr val="accent1">
                    <a:lumMod val="40000"/>
                    <a:lumOff val="60000"/>
                  </a:schemeClr>
                </a:solidFill>
              </a:rPr>
              <a:pPr algn="r"/>
              <a:t>26</a:t>
            </a:fld>
            <a:endParaRPr lang="en-US" sz="1800" dirty="0">
              <a:solidFill>
                <a:schemeClr val="accent1">
                  <a:lumMod val="40000"/>
                  <a:lumOff val="60000"/>
                </a:schemeClr>
              </a:solidFill>
            </a:endParaRPr>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7"/>
          <p:cNvPicPr>
            <a:picLocks noGrp="1" noChangeAspect="1"/>
          </p:cNvPicPr>
          <p:nvPr>
            <p:ph idx="1"/>
          </p:nvPr>
        </p:nvPicPr>
        <p:blipFill rotWithShape="1">
          <a:blip r:embed="rId3"/>
          <a:srcRect l="534" t="6734" r="1" b="5717"/>
          <a:stretch/>
        </p:blipFill>
        <p:spPr>
          <a:xfrm>
            <a:off x="1182757" y="1005840"/>
            <a:ext cx="6629400" cy="5911709"/>
          </a:xfrm>
          <a:prstGeom prst="rect">
            <a:avLst/>
          </a:prstGeom>
        </p:spPr>
      </p:pic>
      <p:pic>
        <p:nvPicPr>
          <p:cNvPr id="9" name="Picture 8"/>
          <p:cNvPicPr>
            <a:picLocks noChangeAspect="1"/>
          </p:cNvPicPr>
          <p:nvPr/>
        </p:nvPicPr>
        <p:blipFill rotWithShape="1">
          <a:blip r:embed="rId4"/>
          <a:srcRect t="28522" r="28496"/>
          <a:stretch/>
        </p:blipFill>
        <p:spPr>
          <a:xfrm>
            <a:off x="1189383" y="1828800"/>
            <a:ext cx="1278644" cy="1248859"/>
          </a:xfrm>
          <a:prstGeom prst="rect">
            <a:avLst/>
          </a:prstGeom>
        </p:spPr>
      </p:pic>
    </p:spTree>
    <p:extLst>
      <p:ext uri="{BB962C8B-B14F-4D97-AF65-F5344CB8AC3E}">
        <p14:creationId xmlns:p14="http://schemas.microsoft.com/office/powerpoint/2010/main" val="942065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Change in Median Age, Texas Counties, 2000-2014</a:t>
            </a:r>
            <a:endParaRPr lang="en-US" sz="3200" dirty="0"/>
          </a:p>
        </p:txBody>
      </p:sp>
      <p:pic>
        <p:nvPicPr>
          <p:cNvPr id="5" name="Content Placeholder 4"/>
          <p:cNvPicPr>
            <a:picLocks noGrp="1" noChangeAspect="1"/>
          </p:cNvPicPr>
          <p:nvPr>
            <p:ph idx="1"/>
          </p:nvPr>
        </p:nvPicPr>
        <p:blipFill>
          <a:blip r:embed="rId2"/>
          <a:stretch>
            <a:fillRect/>
          </a:stretch>
        </p:blipFill>
        <p:spPr>
          <a:xfrm>
            <a:off x="1181100" y="807691"/>
            <a:ext cx="7696199" cy="5913786"/>
          </a:xfrm>
          <a:prstGeom prst="rect">
            <a:avLst/>
          </a:prstGeom>
        </p:spPr>
      </p:pic>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pPr algn="r"/>
            <a:fld id="{2BC1FA3B-F0C1-4F58-90BE-DCC7501F4B28}" type="slidenum">
              <a:rPr lang="en-US" sz="1800" smtClean="0">
                <a:solidFill>
                  <a:schemeClr val="accent1">
                    <a:lumMod val="40000"/>
                    <a:lumOff val="60000"/>
                  </a:schemeClr>
                </a:solidFill>
              </a:rPr>
              <a:pPr algn="r"/>
              <a:t>27</a:t>
            </a:fld>
            <a:endParaRPr lang="en-US" sz="1800" dirty="0">
              <a:solidFill>
                <a:schemeClr val="accent1">
                  <a:lumMod val="40000"/>
                  <a:lumOff val="60000"/>
                </a:schemeClr>
              </a:solidFill>
            </a:endParaRPr>
          </a:p>
        </p:txBody>
      </p:sp>
      <p:pic>
        <p:nvPicPr>
          <p:cNvPr id="6" name="Picture 5"/>
          <p:cNvPicPr>
            <a:picLocks noChangeAspect="1"/>
          </p:cNvPicPr>
          <p:nvPr/>
        </p:nvPicPr>
        <p:blipFill>
          <a:blip r:embed="rId3"/>
          <a:stretch>
            <a:fillRect/>
          </a:stretch>
        </p:blipFill>
        <p:spPr>
          <a:xfrm>
            <a:off x="457200" y="1676400"/>
            <a:ext cx="2754142" cy="1554509"/>
          </a:xfrm>
          <a:prstGeom prst="rect">
            <a:avLst/>
          </a:prstGeom>
        </p:spPr>
      </p:pic>
      <p:sp>
        <p:nvSpPr>
          <p:cNvPr id="7" name="Rectangle 6"/>
          <p:cNvSpPr/>
          <p:nvPr/>
        </p:nvSpPr>
        <p:spPr>
          <a:xfrm>
            <a:off x="76200" y="6279825"/>
            <a:ext cx="4572000" cy="430887"/>
          </a:xfrm>
          <a:prstGeom prst="rect">
            <a:avLst/>
          </a:prstGeom>
        </p:spPr>
        <p:txBody>
          <a:bodyPr>
            <a:spAutoFit/>
          </a:bodyPr>
          <a:lstStyle/>
          <a:p>
            <a:r>
              <a:rPr lang="en-US" sz="1100" dirty="0">
                <a:solidFill>
                  <a:schemeClr val="bg1">
                    <a:lumMod val="50000"/>
                  </a:schemeClr>
                </a:solidFill>
              </a:rPr>
              <a:t>Source: US Census Bureau </a:t>
            </a:r>
            <a:r>
              <a:rPr lang="en-US" sz="1100" dirty="0" smtClean="0">
                <a:solidFill>
                  <a:schemeClr val="bg1">
                    <a:lumMod val="50000"/>
                  </a:schemeClr>
                </a:solidFill>
              </a:rPr>
              <a:t>US </a:t>
            </a:r>
            <a:r>
              <a:rPr lang="en-US" sz="1100" dirty="0">
                <a:solidFill>
                  <a:schemeClr val="bg1">
                    <a:lumMod val="50000"/>
                  </a:schemeClr>
                </a:solidFill>
              </a:rPr>
              <a:t>Census Bureau, </a:t>
            </a:r>
            <a:r>
              <a:rPr lang="en-US" sz="1100" dirty="0" smtClean="0">
                <a:solidFill>
                  <a:schemeClr val="bg1">
                    <a:lumMod val="50000"/>
                  </a:schemeClr>
                </a:solidFill>
              </a:rPr>
              <a:t>2000 </a:t>
            </a:r>
            <a:br>
              <a:rPr lang="en-US" sz="1100" dirty="0" smtClean="0">
                <a:solidFill>
                  <a:schemeClr val="bg1">
                    <a:lumMod val="50000"/>
                  </a:schemeClr>
                </a:solidFill>
              </a:rPr>
            </a:br>
            <a:r>
              <a:rPr lang="en-US" sz="1100" dirty="0" smtClean="0">
                <a:solidFill>
                  <a:schemeClr val="bg1">
                    <a:lumMod val="50000"/>
                  </a:schemeClr>
                </a:solidFill>
              </a:rPr>
              <a:t>Decennial </a:t>
            </a:r>
            <a:r>
              <a:rPr lang="en-US" sz="1100" dirty="0">
                <a:solidFill>
                  <a:schemeClr val="bg1">
                    <a:lumMod val="50000"/>
                  </a:schemeClr>
                </a:solidFill>
              </a:rPr>
              <a:t>Census, </a:t>
            </a:r>
            <a:r>
              <a:rPr lang="en-US" sz="1100" dirty="0" smtClean="0">
                <a:solidFill>
                  <a:schemeClr val="bg1">
                    <a:lumMod val="50000"/>
                  </a:schemeClr>
                </a:solidFill>
              </a:rPr>
              <a:t>SF-1, Population Estimates 2014 Vintage.</a:t>
            </a:r>
            <a:endParaRPr lang="en-US" sz="1100" dirty="0">
              <a:solidFill>
                <a:schemeClr val="bg1">
                  <a:lumMod val="50000"/>
                </a:schemeClr>
              </a:solidFill>
            </a:endParaRPr>
          </a:p>
        </p:txBody>
      </p:sp>
    </p:spTree>
    <p:extLst>
      <p:ext uri="{BB962C8B-B14F-4D97-AF65-F5344CB8AC3E}">
        <p14:creationId xmlns:p14="http://schemas.microsoft.com/office/powerpoint/2010/main" val="31926442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28</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20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304800" y="14478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and Estimated Population Growth in Texas, 2010-2015</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29</a:t>
            </a:fld>
            <a:endParaRPr lang="en-US" dirty="0"/>
          </a:p>
        </p:txBody>
      </p:sp>
      <p:sp>
        <p:nvSpPr>
          <p:cNvPr id="10" name="TextBox 9"/>
          <p:cNvSpPr txBox="1"/>
          <p:nvPr/>
        </p:nvSpPr>
        <p:spPr>
          <a:xfrm>
            <a:off x="76200" y="6478320"/>
            <a:ext cx="8763000" cy="553998"/>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and U.S. Census Bureau Population Estimates</a:t>
            </a:r>
          </a:p>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 </a:t>
            </a:r>
          </a:p>
        </p:txBody>
      </p: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46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a:t>
            </a:fld>
            <a:endParaRPr lang="en-US" dirty="0"/>
          </a:p>
        </p:txBody>
      </p:sp>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normAutofit fontScale="9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effectLst/>
                <a:uLnTx/>
                <a:uFillTx/>
                <a:latin typeface="+mj-lt"/>
                <a:ea typeface="+mj-ea"/>
                <a:cs typeface="+mj-cs"/>
              </a:rPr>
              <a:t>Total Population and Components of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705113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400" kern="0" dirty="0" smtClean="0"/>
              <a:t>Projected Growth of Population Aged 65 Years and Older in Texas, 2010-2050</a:t>
            </a:r>
            <a:endParaRPr kumimoji="0" lang="en-US" sz="2400" i="0" u="none" strike="noStrike" kern="0" cap="none" spc="0" normalizeH="0" baseline="0" noProof="0" dirty="0">
              <a:ln>
                <a:noFill/>
              </a:ln>
              <a:effectLst/>
              <a:uLnTx/>
              <a:uFillTx/>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30</a:t>
            </a:fld>
            <a:endParaRPr lang="en-US" dirty="0"/>
          </a:p>
        </p:txBody>
      </p:sp>
      <p:cxnSp>
        <p:nvCxnSpPr>
          <p:cNvPr id="8" name="Straight Connector 7"/>
          <p:cNvCxnSpPr/>
          <p:nvPr/>
        </p:nvCxnSpPr>
        <p:spPr>
          <a:xfrm flipV="1">
            <a:off x="3048000" y="4495800"/>
            <a:ext cx="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209800" y="4876800"/>
            <a:ext cx="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8588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nvPr>
        </p:nvGraphicFramePr>
        <p:xfrm>
          <a:off x="487907" y="13716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31</a:t>
            </a:fld>
            <a:endParaRPr lang="en-US" dirty="0"/>
          </a:p>
        </p:txBody>
      </p:sp>
      <p:sp>
        <p:nvSpPr>
          <p:cNvPr id="5" name="Title 1"/>
          <p:cNvSpPr>
            <a:spLocks noGrp="1"/>
          </p:cNvSpPr>
          <p:nvPr>
            <p:ph type="title"/>
          </p:nvPr>
        </p:nvSpPr>
        <p:spPr>
          <a:xfrm>
            <a:off x="1859507" y="417511"/>
            <a:ext cx="6858000" cy="990600"/>
          </a:xfrm>
        </p:spPr>
        <p:txBody>
          <a:bodyPr>
            <a:noAutofit/>
          </a:bodyPr>
          <a:lstStyle/>
          <a:p>
            <a:r>
              <a:rPr lang="en-US" sz="3200" dirty="0" smtClean="0"/>
              <a:t>Population Change by Age Group, Texas</a:t>
            </a:r>
            <a:r>
              <a:rPr lang="en-US" sz="3200" dirty="0"/>
              <a:t>, 1950-2050</a:t>
            </a:r>
            <a:br>
              <a:rPr lang="en-US" sz="3200" dirty="0"/>
            </a:br>
            <a:endParaRPr lang="en-US" sz="3200" dirty="0"/>
          </a:p>
        </p:txBody>
      </p:sp>
      <p:sp>
        <p:nvSpPr>
          <p:cNvPr id="3" name="Rectangle 2"/>
          <p:cNvSpPr/>
          <p:nvPr/>
        </p:nvSpPr>
        <p:spPr>
          <a:xfrm>
            <a:off x="-76200" y="6144396"/>
            <a:ext cx="6934200" cy="577081"/>
          </a:xfrm>
          <a:prstGeom prst="rect">
            <a:avLst/>
          </a:prstGeom>
        </p:spPr>
        <p:txBody>
          <a:bodyPr wrap="square">
            <a:spAutoFit/>
          </a:bodyPr>
          <a:lstStyle/>
          <a:p>
            <a:pPr marL="0" marR="0" indent="0" defTabSz="914400" eaLnBrk="1" fontAlgn="auto" latinLnBrk="0" hangingPunct="1">
              <a:lnSpc>
                <a:spcPct val="100000"/>
              </a:lnSpc>
              <a:spcBef>
                <a:spcPts val="0"/>
              </a:spcBef>
              <a:spcAft>
                <a:spcPts val="0"/>
              </a:spcAft>
              <a:buClrTx/>
              <a:buSzTx/>
              <a:buFontTx/>
              <a:buNone/>
              <a:tabLst/>
              <a:defRPr/>
            </a:pPr>
            <a:r>
              <a:rPr lang="en-US" sz="1050" dirty="0"/>
              <a:t>Source: </a:t>
            </a:r>
            <a:r>
              <a:rPr lang="en-US" sz="1050" dirty="0">
                <a:solidFill>
                  <a:schemeClr val="dk1"/>
                </a:solidFill>
              </a:rPr>
              <a:t>US Census Bureau, 1950-2010 Censuses </a:t>
            </a:r>
            <a:endParaRPr lang="en-US" sz="1050" dirty="0"/>
          </a:p>
          <a:p>
            <a:r>
              <a:rPr lang="en-US" sz="1050" dirty="0"/>
              <a:t>               US Census Bureau, State Population Estimates</a:t>
            </a:r>
          </a:p>
          <a:p>
            <a:r>
              <a:rPr lang="en-US" sz="1050" dirty="0"/>
              <a:t>               Texas State Data Center, 2014 Population Projections, 1.0 Migration Scenario</a:t>
            </a:r>
          </a:p>
        </p:txBody>
      </p:sp>
    </p:spTree>
    <p:extLst>
      <p:ext uri="{BB962C8B-B14F-4D97-AF65-F5344CB8AC3E}">
        <p14:creationId xmlns:p14="http://schemas.microsoft.com/office/powerpoint/2010/main" val="29306509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a:t>
            </a:r>
            <a:r>
              <a:rPr lang="en-US" sz="2800" dirty="0"/>
              <a:t>Projections </a:t>
            </a:r>
            <a:r>
              <a:rPr lang="en-US" sz="2800" dirty="0" smtClean="0"/>
              <a:t>65 Years and Over by Race/Ethnicity, Texas, 2010-2050</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pPr algn="r"/>
            <a:fld id="{2BC1FA3B-F0C1-4F58-90BE-DCC7501F4B28}" type="slidenum">
              <a:rPr lang="en-US" sz="1800" smtClean="0">
                <a:solidFill>
                  <a:schemeClr val="accent1">
                    <a:lumMod val="40000"/>
                    <a:lumOff val="60000"/>
                  </a:schemeClr>
                </a:solidFill>
              </a:rPr>
              <a:pPr algn="r"/>
              <a:t>32</a:t>
            </a:fld>
            <a:endParaRPr lang="en-US" sz="1800" dirty="0">
              <a:solidFill>
                <a:schemeClr val="accent1">
                  <a:lumMod val="40000"/>
                  <a:lumOff val="60000"/>
                </a:schemeClr>
              </a:solidFill>
            </a:endParaRPr>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28600" y="6537880"/>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2014 Population Projections , Half 2000-2010 Migration Scenario</a:t>
            </a:r>
          </a:p>
        </p:txBody>
      </p:sp>
    </p:spTree>
    <p:extLst>
      <p:ext uri="{BB962C8B-B14F-4D97-AF65-F5344CB8AC3E}">
        <p14:creationId xmlns:p14="http://schemas.microsoft.com/office/powerpoint/2010/main" val="40787823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096809"/>
            <a:ext cx="341593" cy="341593"/>
          </a:xfrm>
          <a:prstGeom prst="rect">
            <a:avLst/>
          </a:prstGeom>
        </p:spPr>
      </p:pic>
      <p:sp>
        <p:nvSpPr>
          <p:cNvPr id="10" name="TextBox 9"/>
          <p:cNvSpPr txBox="1"/>
          <p:nvPr/>
        </p:nvSpPr>
        <p:spPr>
          <a:xfrm>
            <a:off x="1789393" y="4058170"/>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33</a:t>
            </a:fld>
            <a:endParaRPr lang="en-US" dirty="0"/>
          </a:p>
        </p:txBody>
      </p:sp>
    </p:spTree>
    <p:extLst>
      <p:ext uri="{BB962C8B-B14F-4D97-AF65-F5344CB8AC3E}">
        <p14:creationId xmlns:p14="http://schemas.microsoft.com/office/powerpoint/2010/main" val="2108040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49" t="4373" r="1149" b="8269"/>
          <a:stretch/>
        </p:blipFill>
        <p:spPr>
          <a:xfrm>
            <a:off x="1524000" y="762000"/>
            <a:ext cx="6477000" cy="5867400"/>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2015</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2015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a:srcRect t="28661"/>
          <a:stretch/>
        </p:blipFill>
        <p:spPr>
          <a:xfrm>
            <a:off x="914400" y="1586582"/>
            <a:ext cx="1947713" cy="1366292"/>
          </a:xfrm>
          <a:prstGeom prst="rect">
            <a:avLst/>
          </a:prstGeom>
        </p:spPr>
      </p:pic>
      <p:sp>
        <p:nvSpPr>
          <p:cNvPr id="3" name="Slide Number Placeholder 2"/>
          <p:cNvSpPr>
            <a:spLocks noGrp="1"/>
          </p:cNvSpPr>
          <p:nvPr>
            <p:ph type="sldNum" sz="quarter" idx="4"/>
          </p:nvPr>
        </p:nvSpPr>
        <p:spPr/>
        <p:txBody>
          <a:bodyPr/>
          <a:lstStyle/>
          <a:p>
            <a:fld id="{2BC1FA3B-F0C1-4F58-90BE-DCC7501F4B28}" type="slidenum">
              <a:rPr lang="en-US" smtClean="0"/>
              <a:pPr/>
              <a:t>4</a:t>
            </a:fld>
            <a:endParaRPr lang="en-US" dirty="0"/>
          </a:p>
        </p:txBody>
      </p:sp>
    </p:spTree>
    <p:extLst>
      <p:ext uri="{BB962C8B-B14F-4D97-AF65-F5344CB8AC3E}">
        <p14:creationId xmlns:p14="http://schemas.microsoft.com/office/powerpoint/2010/main" val="209315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5</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2015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99 counties lost population over the five year period.</a:t>
            </a:r>
            <a:endParaRPr lang="en-US" sz="1600" dirty="0">
              <a:solidFill>
                <a:srgbClr val="191C6F"/>
              </a:solidFill>
            </a:endParaRPr>
          </a:p>
        </p:txBody>
      </p:sp>
      <p:pic>
        <p:nvPicPr>
          <p:cNvPr id="8" name="Picture 7"/>
          <p:cNvPicPr>
            <a:picLocks noChangeAspect="1"/>
          </p:cNvPicPr>
          <p:nvPr/>
        </p:nvPicPr>
        <p:blipFill rotWithShape="1">
          <a:blip r:embed="rId3"/>
          <a:srcRect l="561" t="9960" r="561" b="9960"/>
          <a:stretch/>
        </p:blipFill>
        <p:spPr>
          <a:xfrm>
            <a:off x="1295400" y="1219446"/>
            <a:ext cx="6705600" cy="5502031"/>
          </a:xfrm>
          <a:prstGeom prst="rect">
            <a:avLst/>
          </a:prstGeom>
        </p:spPr>
      </p:pic>
      <p:pic>
        <p:nvPicPr>
          <p:cNvPr id="10" name="Picture 9"/>
          <p:cNvPicPr>
            <a:picLocks noChangeAspect="1"/>
          </p:cNvPicPr>
          <p:nvPr/>
        </p:nvPicPr>
        <p:blipFill rotWithShape="1">
          <a:blip r:embed="rId4"/>
          <a:srcRect t="27851" r="13058"/>
          <a:stretch/>
        </p:blipFill>
        <p:spPr>
          <a:xfrm>
            <a:off x="677310" y="1787908"/>
            <a:ext cx="1693380" cy="1381800"/>
          </a:xfrm>
          <a:prstGeom prst="rect">
            <a:avLst/>
          </a:prstGeom>
        </p:spPr>
      </p:pic>
    </p:spTree>
    <p:extLst>
      <p:ext uri="{BB962C8B-B14F-4D97-AF65-F5344CB8AC3E}">
        <p14:creationId xmlns:p14="http://schemas.microsoft.com/office/powerpoint/2010/main" val="4216017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800" dirty="0" smtClean="0"/>
              <a:t>Estimated Percent Change of the Total Population by County, Texas, 2010 to 2015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2015 Vintage. </a:t>
            </a:r>
            <a:endParaRPr lang="en-US" sz="1000" dirty="0">
              <a:solidFill>
                <a:schemeClr val="tx1">
                  <a:lumMod val="50000"/>
                  <a:lumOff val="50000"/>
                </a:schemeClr>
              </a:solidFill>
            </a:endParaRPr>
          </a:p>
        </p:txBody>
      </p:sp>
      <p:pic>
        <p:nvPicPr>
          <p:cNvPr id="3" name="Picture 2"/>
          <p:cNvPicPr>
            <a:picLocks noChangeAspect="1"/>
          </p:cNvPicPr>
          <p:nvPr/>
        </p:nvPicPr>
        <p:blipFill rotWithShape="1">
          <a:blip r:embed="rId3"/>
          <a:srcRect l="1125" t="7773" r="996" b="10052"/>
          <a:stretch/>
        </p:blipFill>
        <p:spPr>
          <a:xfrm>
            <a:off x="1905000" y="1088232"/>
            <a:ext cx="6629400" cy="5638800"/>
          </a:xfrm>
          <a:prstGeom prst="rect">
            <a:avLst/>
          </a:prstGeom>
        </p:spPr>
      </p:pic>
      <p:pic>
        <p:nvPicPr>
          <p:cNvPr id="6" name="Picture 5"/>
          <p:cNvPicPr>
            <a:picLocks noChangeAspect="1"/>
          </p:cNvPicPr>
          <p:nvPr/>
        </p:nvPicPr>
        <p:blipFill rotWithShape="1">
          <a:blip r:embed="rId4"/>
          <a:srcRect t="27851"/>
          <a:stretch/>
        </p:blipFill>
        <p:spPr>
          <a:xfrm>
            <a:off x="790361" y="1828800"/>
            <a:ext cx="1947713" cy="1381800"/>
          </a:xfrm>
          <a:prstGeom prst="rect">
            <a:avLst/>
          </a:prstGeom>
        </p:spPr>
      </p:pic>
    </p:spTree>
    <p:extLst>
      <p:ext uri="{BB962C8B-B14F-4D97-AF65-F5344CB8AC3E}">
        <p14:creationId xmlns:p14="http://schemas.microsoft.com/office/powerpoint/2010/main" val="1708048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36104821"/>
              </p:ext>
            </p:extLst>
          </p:nvPr>
        </p:nvGraphicFramePr>
        <p:xfrm>
          <a:off x="609600" y="1600200"/>
          <a:ext cx="7924800" cy="4758111"/>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846516">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a:t>
                      </a:r>
                      <a:r>
                        <a:rPr lang="en-US" sz="1600" b="1" dirty="0">
                          <a:effectLst/>
                        </a:rPr>
                        <a:t>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90,451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49.3%</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50.7%</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32.0%</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Bexar</a:t>
                      </a:r>
                      <a:endParaRPr lang="en-US" sz="18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37,479 </a:t>
                      </a:r>
                    </a:p>
                  </a:txBody>
                  <a:tcPr marL="9525" marR="9525" marT="9525" marB="0" anchor="b">
                    <a:solidFill>
                      <a:schemeClr val="bg1">
                        <a:lumMod val="95000"/>
                      </a:schemeClr>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41.2%</a:t>
                      </a:r>
                    </a:p>
                  </a:txBody>
                  <a:tcPr marL="9525" marR="9525" marT="9525" marB="0" anchor="b">
                    <a:solidFill>
                      <a:schemeClr val="bg1">
                        <a:lumMod val="95000"/>
                      </a:schemeClr>
                    </a:solidFill>
                  </a:tcPr>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58.8%</a:t>
                      </a:r>
                    </a:p>
                  </a:txBody>
                  <a:tcPr marL="9525" marR="9525" marT="9525" marB="0" anchor="b">
                    <a:solidFill>
                      <a:schemeClr val="bg1">
                        <a:lumMod val="95000"/>
                      </a:schemeClr>
                    </a:solidFill>
                  </a:tcPr>
                </a:tc>
                <a:tc>
                  <a:txBody>
                    <a:bodyPr/>
                    <a:lstStyle/>
                    <a:p>
                      <a:pPr algn="r" fontAlgn="b"/>
                      <a:r>
                        <a:rPr lang="en-US" sz="1600" b="0" i="0" u="none" strike="noStrike">
                          <a:solidFill>
                            <a:schemeClr val="accent1">
                              <a:lumMod val="50000"/>
                            </a:schemeClr>
                          </a:solidFill>
                          <a:effectLst/>
                          <a:latin typeface="Calibri" panose="020F0502020204030204" pitchFamily="34" charset="0"/>
                        </a:rPr>
                        <a:t>17.0%</a:t>
                      </a:r>
                    </a:p>
                  </a:txBody>
                  <a:tcPr marL="9525" marR="9525" marT="9525" marB="0" anchor="b">
                    <a:solidFill>
                      <a:schemeClr val="bg1">
                        <a:lumMod val="95000"/>
                      </a:schemeClr>
                    </a:solidFill>
                  </a:tcPr>
                </a:tc>
              </a:tr>
              <a:tr h="335680">
                <a:tc>
                  <a:txBody>
                    <a:bodyPr/>
                    <a:lstStyle/>
                    <a:p>
                      <a:pPr algn="ctr" fontAlgn="b"/>
                      <a:r>
                        <a:rPr lang="en-US" sz="1800" b="1" i="0" u="none" strike="noStrike" dirty="0" smtClean="0">
                          <a:solidFill>
                            <a:schemeClr val="bg1"/>
                          </a:solidFill>
                          <a:effectLst/>
                          <a:latin typeface="Calibri" panose="020F0502020204030204" pitchFamily="34" charset="0"/>
                        </a:rPr>
                        <a:t>Tarrant</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6</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36,152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46.3%</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53.7%</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20.2%</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Dallas</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9</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33,760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68.1%</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31.9%</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39.0%</a:t>
                      </a:r>
                    </a:p>
                  </a:txBody>
                  <a:tcPr marL="9525" marR="9525" marT="9525" marB="0" anchor="b"/>
                </a:tc>
              </a:tr>
              <a:tr h="335680">
                <a:tc>
                  <a:txBody>
                    <a:bodyPr/>
                    <a:lstStyle/>
                    <a:p>
                      <a:pPr algn="ctr" fontAlgn="b"/>
                      <a:r>
                        <a:rPr lang="en-US" sz="1800" b="1" i="0" u="none" strike="noStrike" dirty="0">
                          <a:solidFill>
                            <a:schemeClr val="bg1"/>
                          </a:solidFill>
                          <a:effectLst/>
                          <a:latin typeface="Calibri" panose="020F0502020204030204" pitchFamily="34" charset="0"/>
                        </a:rPr>
                        <a:t>Fort </a:t>
                      </a:r>
                      <a:r>
                        <a:rPr lang="en-US" sz="1800" b="1" i="0" u="none" strike="noStrike" dirty="0" smtClean="0">
                          <a:solidFill>
                            <a:schemeClr val="bg1"/>
                          </a:solidFill>
                          <a:effectLst/>
                          <a:latin typeface="Calibri" panose="020F0502020204030204" pitchFamily="34" charset="0"/>
                        </a:rPr>
                        <a:t>Bend</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13</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29,437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20.7%</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79.3%</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16.5%</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Collin</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14</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28,075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24.8%</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75.2%</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15.8%</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Denton</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16</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25,820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25.5%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74.5%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11.7%</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Travis</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17</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25,562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42.5%</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57.5%</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22.9%</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Williamson</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27</a:t>
                      </a:r>
                    </a:p>
                  </a:txBody>
                  <a:tcPr marL="9525" marR="9525" marT="9525" marB="0" anchor="b"/>
                </a:tc>
                <a:tc>
                  <a:txBody>
                    <a:bodyPr/>
                    <a:lstStyle/>
                    <a:p>
                      <a:pPr algn="l" fontAlgn="b"/>
                      <a:r>
                        <a:rPr lang="en-US" sz="1600" b="0" i="0" u="none" strike="noStrike">
                          <a:solidFill>
                            <a:schemeClr val="accent1">
                              <a:lumMod val="50000"/>
                            </a:schemeClr>
                          </a:solidFill>
                          <a:effectLst/>
                          <a:latin typeface="Calibri" panose="020F0502020204030204" pitchFamily="34" charset="0"/>
                        </a:rPr>
                        <a:t>               19,086 </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20.9%</a:t>
                      </a:r>
                    </a:p>
                  </a:txBody>
                  <a:tcPr marL="9525" marR="9525" marT="9525" marB="0" anchor="b"/>
                </a:tc>
                <a:tc>
                  <a:txBody>
                    <a:bodyPr/>
                    <a:lstStyle/>
                    <a:p>
                      <a:pPr algn="r" fontAlgn="b"/>
                      <a:r>
                        <a:rPr lang="en-US" sz="1600" b="0" i="0" u="none" strike="noStrike">
                          <a:solidFill>
                            <a:schemeClr val="accent1">
                              <a:lumMod val="50000"/>
                            </a:schemeClr>
                          </a:solidFill>
                          <a:effectLst/>
                          <a:latin typeface="Calibri" panose="020F0502020204030204" pitchFamily="34" charset="0"/>
                        </a:rPr>
                        <a:t>79.1%</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6.7%</a:t>
                      </a:r>
                    </a:p>
                  </a:txBody>
                  <a:tcPr marL="9525" marR="9525" marT="9525" marB="0" anchor="b"/>
                </a:tc>
              </a:tr>
              <a:tr h="335680">
                <a:tc>
                  <a:txBody>
                    <a:bodyPr/>
                    <a:lstStyle/>
                    <a:p>
                      <a:pPr algn="ctr" fontAlgn="b"/>
                      <a:r>
                        <a:rPr lang="en-US" sz="1800" b="1" i="0" u="none" strike="noStrike" dirty="0" smtClean="0">
                          <a:solidFill>
                            <a:schemeClr val="bg1"/>
                          </a:solidFill>
                          <a:effectLst/>
                          <a:latin typeface="Calibri" panose="020F0502020204030204" pitchFamily="34" charset="0"/>
                        </a:rPr>
                        <a:t>Montgomery</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29</a:t>
                      </a:r>
                    </a:p>
                  </a:txBody>
                  <a:tcPr marL="9525" marR="9525" marT="9525" marB="0" anchor="b"/>
                </a:tc>
                <a:tc>
                  <a:txBody>
                    <a:bodyPr/>
                    <a:lstStyle/>
                    <a:p>
                      <a:pPr algn="l" fontAlgn="b"/>
                      <a:r>
                        <a:rPr lang="en-US" sz="1600" b="0" i="0" u="none" strike="noStrike" dirty="0">
                          <a:solidFill>
                            <a:schemeClr val="accent1">
                              <a:lumMod val="50000"/>
                            </a:schemeClr>
                          </a:solidFill>
                          <a:effectLst/>
                          <a:latin typeface="Calibri" panose="020F0502020204030204" pitchFamily="34" charset="0"/>
                        </a:rPr>
                        <a:t>               18,505 </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19.2%</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80.8%</a:t>
                      </a:r>
                    </a:p>
                  </a:txBody>
                  <a:tcPr marL="9525" marR="9525" marT="9525" marB="0" anchor="b"/>
                </a:tc>
                <a:tc>
                  <a:txBody>
                    <a:bodyPr/>
                    <a:lstStyle/>
                    <a:p>
                      <a:pPr algn="r" fontAlgn="b"/>
                      <a:r>
                        <a:rPr lang="en-US" sz="1600" b="0" i="0" u="none" strike="noStrike" dirty="0">
                          <a:solidFill>
                            <a:schemeClr val="accent1">
                              <a:lumMod val="50000"/>
                            </a:schemeClr>
                          </a:solidFill>
                          <a:effectLst/>
                          <a:latin typeface="Calibri" panose="020F0502020204030204" pitchFamily="34" charset="0"/>
                        </a:rPr>
                        <a:t>9.9%</a:t>
                      </a:r>
                    </a:p>
                  </a:txBody>
                  <a:tcPr marL="9525" marR="9525" marT="9525" marB="0" anchor="b"/>
                </a:tc>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37">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2015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2014-2015</a:t>
            </a:r>
            <a:endParaRPr lang="en-US" dirty="0">
              <a:solidFill>
                <a:schemeClr val="bg1"/>
              </a:solidFill>
            </a:endParaRPr>
          </a:p>
        </p:txBody>
      </p:sp>
    </p:spTree>
    <p:extLst>
      <p:ext uri="{BB962C8B-B14F-4D97-AF65-F5344CB8AC3E}">
        <p14:creationId xmlns:p14="http://schemas.microsoft.com/office/powerpoint/2010/main" val="536187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2014-2015</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81223399"/>
              </p:ext>
            </p:extLst>
          </p:nvPr>
        </p:nvGraphicFramePr>
        <p:xfrm>
          <a:off x="1600200" y="1219200"/>
          <a:ext cx="6153468" cy="5017516"/>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2014-2015 </a:t>
                      </a:r>
                      <a:r>
                        <a:rPr lang="en-US" sz="1600" dirty="0">
                          <a:effectLst/>
                        </a:rPr>
                        <a:t>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Hays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5.2%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85.5%</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1.9%</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Comal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90.7%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2.1%</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Fort Bend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79.3%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16.5%</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Williamson </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79.1%</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6.7%</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Montgomery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10</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3.6%</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80.8%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9.9%</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Denton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3.4%</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74.5%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11.7%</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Ector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63.1%</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3.1%</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Midland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19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3.3%</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66.2%</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Collin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23</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75.2%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15.8%</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Kaufman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25</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3.1%</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79.8%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3.2%</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Parker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29</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89.8%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2.2%</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Brazos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32</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69.2%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27.4%</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Guadalupe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38</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2.7%</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78.8%</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4.6%</a:t>
                      </a:r>
                    </a:p>
                  </a:txBody>
                  <a:tcPr marL="9525" marR="9525" marT="9525" marB="0" anchor="b"/>
                </a:tc>
              </a:tr>
              <a:tr h="196404">
                <a:tc>
                  <a:txBody>
                    <a:bodyPr/>
                    <a:lstStyle/>
                    <a:p>
                      <a:pPr algn="ctr" fontAlgn="b"/>
                      <a:r>
                        <a:rPr lang="en-US" sz="1800" b="1" i="0" u="none" strike="noStrike" dirty="0">
                          <a:solidFill>
                            <a:schemeClr val="bg1"/>
                          </a:solidFill>
                          <a:effectLst/>
                          <a:latin typeface="Calibri" panose="020F0502020204030204" pitchFamily="34" charset="0"/>
                        </a:rPr>
                        <a:t>Ellis </a:t>
                      </a:r>
                    </a:p>
                  </a:txBody>
                  <a:tcPr marL="9525" marR="9525" marT="9525" marB="0" anchor="b"/>
                </a:tc>
                <a:tc>
                  <a:txBody>
                    <a:bodyPr/>
                    <a:lstStyle/>
                    <a:p>
                      <a:pPr algn="r" fontAlgn="b"/>
                      <a:r>
                        <a:rPr lang="en-US" sz="1800" b="0" i="0" u="none" strike="noStrike">
                          <a:solidFill>
                            <a:schemeClr val="accent1">
                              <a:lumMod val="50000"/>
                            </a:schemeClr>
                          </a:solidFill>
                          <a:effectLst/>
                          <a:latin typeface="Calibri" panose="020F0502020204030204" pitchFamily="34" charset="0"/>
                        </a:rPr>
                        <a:t>39</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77.2%</a:t>
                      </a:r>
                    </a:p>
                  </a:txBody>
                  <a:tcPr marL="9525" marR="9525" marT="9525" marB="0" anchor="b"/>
                </a:tc>
                <a:tc>
                  <a:txBody>
                    <a:bodyPr/>
                    <a:lstStyle/>
                    <a:p>
                      <a:pPr algn="r" fontAlgn="b"/>
                      <a:r>
                        <a:rPr lang="en-US" sz="1800" b="0" i="0" u="none" strike="noStrike" dirty="0">
                          <a:solidFill>
                            <a:schemeClr val="accent1">
                              <a:lumMod val="50000"/>
                            </a:schemeClr>
                          </a:solidFill>
                          <a:effectLst/>
                          <a:latin typeface="Calibri" panose="020F0502020204030204" pitchFamily="34" charset="0"/>
                        </a:rPr>
                        <a:t>2.7%</a:t>
                      </a:r>
                    </a:p>
                  </a:txBody>
                  <a:tcPr marL="9525" marR="9525" marT="9525" marB="0" anchor="b"/>
                </a:tc>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2014</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2015 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244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4043469"/>
            <a:ext cx="1488883" cy="443283"/>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400" dirty="0">
                <a:solidFill>
                  <a:schemeClr val="tx2"/>
                </a:solidFill>
                <a:effectLst/>
              </a:rPr>
              <a:t>Persons per </a:t>
            </a:r>
            <a:r>
              <a:rPr lang="en-US" sz="1400" dirty="0" smtClean="0">
                <a:solidFill>
                  <a:schemeClr val="tx2"/>
                </a:solidFill>
                <a:effectLst/>
              </a:rPr>
              <a:t>Square Mile</a:t>
            </a:r>
            <a:endParaRPr lang="en-US" sz="1400" dirty="0">
              <a:solidFill>
                <a:schemeClr val="tx2"/>
              </a:solidFill>
              <a:effectLst/>
            </a:endParaRPr>
          </a:p>
        </p:txBody>
      </p:sp>
      <p:grpSp>
        <p:nvGrpSpPr>
          <p:cNvPr id="36" name="Group 35"/>
          <p:cNvGrpSpPr/>
          <p:nvPr/>
        </p:nvGrpSpPr>
        <p:grpSpPr>
          <a:xfrm>
            <a:off x="68249" y="4576251"/>
            <a:ext cx="1531952" cy="1304462"/>
            <a:chOff x="1575021" y="3446524"/>
            <a:chExt cx="1579660" cy="1317255"/>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l="1" t="38336" r="81672"/>
            <a:stretch/>
          </p:blipFill>
          <p:spPr>
            <a:xfrm>
              <a:off x="1575021" y="3446524"/>
              <a:ext cx="418769" cy="1298275"/>
            </a:xfrm>
            <a:prstGeom prst="rect">
              <a:avLst/>
            </a:prstGeom>
          </p:spPr>
        </p:pic>
        <p:grpSp>
          <p:nvGrpSpPr>
            <p:cNvPr id="35" name="Group 34"/>
            <p:cNvGrpSpPr/>
            <p:nvPr/>
          </p:nvGrpSpPr>
          <p:grpSpPr>
            <a:xfrm>
              <a:off x="2016319" y="3451067"/>
              <a:ext cx="1138362" cy="1312712"/>
              <a:chOff x="2016319" y="3451067"/>
              <a:chExt cx="1138362" cy="1312712"/>
            </a:xfrm>
          </p:grpSpPr>
          <p:sp>
            <p:nvSpPr>
              <p:cNvPr id="24" name="TextBox 23"/>
              <p:cNvSpPr txBox="1"/>
              <p:nvPr/>
            </p:nvSpPr>
            <p:spPr>
              <a:xfrm>
                <a:off x="2017643" y="3451067"/>
                <a:ext cx="1001865" cy="264175"/>
              </a:xfrm>
              <a:prstGeom prst="rect">
                <a:avLst/>
              </a:prstGeom>
              <a:noFill/>
            </p:spPr>
            <p:txBody>
              <a:bodyPr wrap="square" rtlCol="0">
                <a:spAutoFit/>
              </a:bodyPr>
              <a:lstStyle/>
              <a:p>
                <a:r>
                  <a:rPr lang="en-US" sz="1050" b="1" dirty="0">
                    <a:solidFill>
                      <a:schemeClr val="tx2"/>
                    </a:solidFill>
                    <a:latin typeface="+mj-lt"/>
                  </a:rPr>
                  <a:t>0 – 10</a:t>
                </a:r>
              </a:p>
            </p:txBody>
          </p:sp>
          <p:sp>
            <p:nvSpPr>
              <p:cNvPr id="25" name="TextBox 24"/>
              <p:cNvSpPr txBox="1"/>
              <p:nvPr/>
            </p:nvSpPr>
            <p:spPr>
              <a:xfrm>
                <a:off x="2016319" y="3720115"/>
                <a:ext cx="979336" cy="264175"/>
              </a:xfrm>
              <a:prstGeom prst="rect">
                <a:avLst/>
              </a:prstGeom>
              <a:noFill/>
            </p:spPr>
            <p:txBody>
              <a:bodyPr wrap="square" rtlCol="0">
                <a:spAutoFit/>
              </a:bodyPr>
              <a:lstStyle/>
              <a:p>
                <a:r>
                  <a:rPr lang="en-US" sz="1050" b="1" dirty="0">
                    <a:solidFill>
                      <a:schemeClr val="tx2"/>
                    </a:solidFill>
                    <a:latin typeface="+mj-lt"/>
                  </a:rPr>
                  <a:t>11 – 50</a:t>
                </a:r>
              </a:p>
            </p:txBody>
          </p:sp>
          <p:sp>
            <p:nvSpPr>
              <p:cNvPr id="26" name="TextBox 25"/>
              <p:cNvSpPr txBox="1"/>
              <p:nvPr/>
            </p:nvSpPr>
            <p:spPr>
              <a:xfrm>
                <a:off x="2016319" y="3989163"/>
                <a:ext cx="979336" cy="264175"/>
              </a:xfrm>
              <a:prstGeom prst="rect">
                <a:avLst/>
              </a:prstGeom>
              <a:noFill/>
            </p:spPr>
            <p:txBody>
              <a:bodyPr wrap="square" rtlCol="0">
                <a:spAutoFit/>
              </a:bodyPr>
              <a:lstStyle/>
              <a:p>
                <a:r>
                  <a:rPr lang="en-US" sz="1050" b="1" dirty="0">
                    <a:solidFill>
                      <a:schemeClr val="tx2"/>
                    </a:solidFill>
                    <a:latin typeface="+mj-lt"/>
                  </a:rPr>
                  <a:t>51 – 500 </a:t>
                </a:r>
              </a:p>
            </p:txBody>
          </p:sp>
          <p:sp>
            <p:nvSpPr>
              <p:cNvPr id="27" name="TextBox 26"/>
              <p:cNvSpPr txBox="1"/>
              <p:nvPr/>
            </p:nvSpPr>
            <p:spPr>
              <a:xfrm>
                <a:off x="2016319" y="4247933"/>
                <a:ext cx="1066800" cy="264175"/>
              </a:xfrm>
              <a:prstGeom prst="rect">
                <a:avLst/>
              </a:prstGeom>
              <a:noFill/>
            </p:spPr>
            <p:txBody>
              <a:bodyPr wrap="square" rtlCol="0">
                <a:spAutoFit/>
              </a:bodyPr>
              <a:lstStyle/>
              <a:p>
                <a:r>
                  <a:rPr lang="en-US" sz="1050" b="1" dirty="0">
                    <a:solidFill>
                      <a:schemeClr val="tx2"/>
                    </a:solidFill>
                    <a:latin typeface="+mj-lt"/>
                  </a:rPr>
                  <a:t>501 – 4,000</a:t>
                </a:r>
              </a:p>
            </p:txBody>
          </p:sp>
          <p:sp>
            <p:nvSpPr>
              <p:cNvPr id="28" name="TextBox 27"/>
              <p:cNvSpPr txBox="1"/>
              <p:nvPr/>
            </p:nvSpPr>
            <p:spPr>
              <a:xfrm>
                <a:off x="2016319" y="4499604"/>
                <a:ext cx="1138362" cy="264175"/>
              </a:xfrm>
              <a:prstGeom prst="rect">
                <a:avLst/>
              </a:prstGeom>
              <a:noFill/>
            </p:spPr>
            <p:txBody>
              <a:bodyPr wrap="square" rtlCol="0">
                <a:spAutoFit/>
              </a:bodyPr>
              <a:lstStyle/>
              <a:p>
                <a:r>
                  <a:rPr lang="en-US" sz="1050" b="1" dirty="0">
                    <a:solidFill>
                      <a:schemeClr val="tx2"/>
                    </a:solidFill>
                    <a:latin typeface="+mj-lt"/>
                  </a:rPr>
                  <a:t>4,001 – 56,000</a:t>
                </a:r>
              </a:p>
            </p:txBody>
          </p:sp>
        </p:grpSp>
      </p:grpSp>
      <p:sp>
        <p:nvSpPr>
          <p:cNvPr id="29" name="TextBox 28"/>
          <p:cNvSpPr txBox="1"/>
          <p:nvPr/>
        </p:nvSpPr>
        <p:spPr>
          <a:xfrm>
            <a:off x="1357317" y="1210722"/>
            <a:ext cx="914400"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1970</a:t>
            </a:r>
          </a:p>
        </p:txBody>
      </p:sp>
      <p:sp>
        <p:nvSpPr>
          <p:cNvPr id="30" name="TextBox 29"/>
          <p:cNvSpPr txBox="1"/>
          <p:nvPr/>
        </p:nvSpPr>
        <p:spPr>
          <a:xfrm>
            <a:off x="4189509" y="1154210"/>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1980</a:t>
            </a:r>
          </a:p>
        </p:txBody>
      </p:sp>
      <p:sp>
        <p:nvSpPr>
          <p:cNvPr id="31" name="TextBox 30"/>
          <p:cNvSpPr txBox="1"/>
          <p:nvPr/>
        </p:nvSpPr>
        <p:spPr>
          <a:xfrm>
            <a:off x="6966042" y="1193357"/>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1990</a:t>
            </a:r>
          </a:p>
        </p:txBody>
      </p:sp>
      <p:sp>
        <p:nvSpPr>
          <p:cNvPr id="22" name="Title 1"/>
          <p:cNvSpPr txBox="1">
            <a:spLocks/>
          </p:cNvSpPr>
          <p:nvPr/>
        </p:nvSpPr>
        <p:spPr>
          <a:xfrm>
            <a:off x="2209800" y="188923"/>
            <a:ext cx="5638800" cy="621828"/>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800" dirty="0">
                <a:solidFill>
                  <a:schemeClr val="bg1"/>
                </a:solidFill>
                <a:effectLst/>
              </a:rPr>
              <a:t>Density by Census Tract</a:t>
            </a:r>
            <a:r>
              <a:rPr lang="en-US" sz="2800" dirty="0" smtClean="0">
                <a:solidFill>
                  <a:schemeClr val="bg1"/>
                </a:solidFill>
                <a:effectLst/>
              </a:rPr>
              <a:t>, </a:t>
            </a:r>
            <a:r>
              <a:rPr lang="en-US" sz="2800" dirty="0" err="1" smtClean="0">
                <a:solidFill>
                  <a:schemeClr val="bg1"/>
                </a:solidFill>
                <a:effectLst/>
              </a:rPr>
              <a:t>Metroplex</a:t>
            </a:r>
            <a:r>
              <a:rPr lang="en-US" sz="2800" dirty="0" smtClean="0">
                <a:solidFill>
                  <a:schemeClr val="bg1"/>
                </a:solidFill>
                <a:effectLst/>
              </a:rPr>
              <a:t> Area, 1970-2010</a:t>
            </a:r>
            <a:endParaRPr lang="en-US" sz="2800" dirty="0">
              <a:solidFill>
                <a:schemeClr val="bg1"/>
              </a:solidFill>
              <a:effectLst/>
            </a:endParaRPr>
          </a:p>
        </p:txBody>
      </p:sp>
      <p:sp>
        <p:nvSpPr>
          <p:cNvPr id="7" name="TextBox 6"/>
          <p:cNvSpPr txBox="1"/>
          <p:nvPr/>
        </p:nvSpPr>
        <p:spPr>
          <a:xfrm>
            <a:off x="9525" y="6514611"/>
            <a:ext cx="6449201" cy="230832"/>
          </a:xfrm>
          <a:prstGeom prst="rect">
            <a:avLst/>
          </a:prstGeom>
          <a:noFill/>
        </p:spPr>
        <p:txBody>
          <a:bodyPr wrap="none" rtlCol="0">
            <a:spAutoFit/>
          </a:bodyPr>
          <a:lstStyle/>
          <a:p>
            <a:r>
              <a:rPr lang="en-US" sz="900" dirty="0" smtClean="0">
                <a:solidFill>
                  <a:schemeClr val="bg1">
                    <a:lumMod val="50000"/>
                  </a:schemeClr>
                </a:solidFill>
              </a:rPr>
              <a:t>Source: U.S. Census Bureau, decennial censuses. </a:t>
            </a:r>
            <a:r>
              <a:rPr lang="en-US" sz="900" dirty="0" err="1" smtClean="0">
                <a:solidFill>
                  <a:schemeClr val="bg1">
                    <a:lumMod val="50000"/>
                  </a:schemeClr>
                </a:solidFill>
              </a:rPr>
              <a:t>Geolytics</a:t>
            </a:r>
            <a:r>
              <a:rPr lang="en-US" sz="900" dirty="0">
                <a:solidFill>
                  <a:schemeClr val="bg1">
                    <a:lumMod val="50000"/>
                  </a:schemeClr>
                </a:solidFill>
              </a:rPr>
              <a:t>, Neighborhood Change Database </a:t>
            </a:r>
            <a:r>
              <a:rPr lang="en-US" sz="900" dirty="0" smtClean="0">
                <a:solidFill>
                  <a:schemeClr val="bg1">
                    <a:lumMod val="50000"/>
                  </a:schemeClr>
                </a:solidFill>
              </a:rPr>
              <a:t>Tract </a:t>
            </a:r>
            <a:r>
              <a:rPr lang="en-US" sz="900" dirty="0">
                <a:solidFill>
                  <a:schemeClr val="bg1">
                    <a:lumMod val="50000"/>
                  </a:schemeClr>
                </a:solidFill>
              </a:rPr>
              <a:t>Data from 1970-2010</a:t>
            </a:r>
            <a:endParaRPr lang="en-US" sz="900" dirty="0" smtClean="0">
              <a:solidFill>
                <a:schemeClr val="bg1">
                  <a:lumMod val="50000"/>
                </a:schemeClr>
              </a:solidFill>
            </a:endParaRPr>
          </a:p>
        </p:txBody>
      </p:sp>
      <p:pic>
        <p:nvPicPr>
          <p:cNvPr id="8" name="Picture 7"/>
          <p:cNvPicPr>
            <a:picLocks noChangeAspect="1"/>
          </p:cNvPicPr>
          <p:nvPr/>
        </p:nvPicPr>
        <p:blipFill rotWithShape="1">
          <a:blip r:embed="rId4"/>
          <a:srcRect l="6902" r="13063"/>
          <a:stretch/>
        </p:blipFill>
        <p:spPr>
          <a:xfrm>
            <a:off x="354903" y="1632665"/>
            <a:ext cx="2743200" cy="2197100"/>
          </a:xfrm>
          <a:prstGeom prst="rect">
            <a:avLst/>
          </a:prstGeom>
        </p:spPr>
      </p:pic>
      <p:pic>
        <p:nvPicPr>
          <p:cNvPr id="9" name="Picture 8"/>
          <p:cNvPicPr>
            <a:picLocks noChangeAspect="1"/>
          </p:cNvPicPr>
          <p:nvPr/>
        </p:nvPicPr>
        <p:blipFill>
          <a:blip r:embed="rId5"/>
          <a:stretch>
            <a:fillRect/>
          </a:stretch>
        </p:blipFill>
        <p:spPr>
          <a:xfrm>
            <a:off x="3397141" y="1593223"/>
            <a:ext cx="2705693" cy="2194696"/>
          </a:xfrm>
          <a:prstGeom prst="rect">
            <a:avLst/>
          </a:prstGeom>
        </p:spPr>
      </p:pic>
      <p:pic>
        <p:nvPicPr>
          <p:cNvPr id="10" name="Picture 9"/>
          <p:cNvPicPr>
            <a:picLocks noChangeAspect="1"/>
          </p:cNvPicPr>
          <p:nvPr/>
        </p:nvPicPr>
        <p:blipFill>
          <a:blip r:embed="rId6"/>
          <a:stretch>
            <a:fillRect/>
          </a:stretch>
        </p:blipFill>
        <p:spPr>
          <a:xfrm>
            <a:off x="6248400" y="1643028"/>
            <a:ext cx="2708396" cy="2196889"/>
          </a:xfrm>
          <a:prstGeom prst="rect">
            <a:avLst/>
          </a:prstGeom>
        </p:spPr>
      </p:pic>
      <p:pic>
        <p:nvPicPr>
          <p:cNvPr id="11" name="Picture 10"/>
          <p:cNvPicPr>
            <a:picLocks noChangeAspect="1"/>
          </p:cNvPicPr>
          <p:nvPr/>
        </p:nvPicPr>
        <p:blipFill>
          <a:blip r:embed="rId7"/>
          <a:stretch>
            <a:fillRect/>
          </a:stretch>
        </p:blipFill>
        <p:spPr>
          <a:xfrm>
            <a:off x="1402060" y="4061562"/>
            <a:ext cx="3076361" cy="2495360"/>
          </a:xfrm>
          <a:prstGeom prst="rect">
            <a:avLst/>
          </a:prstGeom>
        </p:spPr>
      </p:pic>
      <p:sp>
        <p:nvSpPr>
          <p:cNvPr id="32" name="TextBox 31"/>
          <p:cNvSpPr txBox="1"/>
          <p:nvPr/>
        </p:nvSpPr>
        <p:spPr>
          <a:xfrm>
            <a:off x="2449984" y="3763425"/>
            <a:ext cx="858741"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2000</a:t>
            </a:r>
          </a:p>
        </p:txBody>
      </p:sp>
      <p:pic>
        <p:nvPicPr>
          <p:cNvPr id="12" name="Picture 11"/>
          <p:cNvPicPr>
            <a:picLocks noChangeAspect="1"/>
          </p:cNvPicPr>
          <p:nvPr/>
        </p:nvPicPr>
        <p:blipFill>
          <a:blip r:embed="rId8"/>
          <a:stretch>
            <a:fillRect/>
          </a:stretch>
        </p:blipFill>
        <p:spPr>
          <a:xfrm>
            <a:off x="4897711" y="4042266"/>
            <a:ext cx="3083102" cy="2500828"/>
          </a:xfrm>
          <a:prstGeom prst="rect">
            <a:avLst/>
          </a:prstGeom>
        </p:spPr>
      </p:pic>
      <p:sp>
        <p:nvSpPr>
          <p:cNvPr id="33" name="TextBox 32"/>
          <p:cNvSpPr txBox="1"/>
          <p:nvPr/>
        </p:nvSpPr>
        <p:spPr>
          <a:xfrm>
            <a:off x="5939540" y="3811096"/>
            <a:ext cx="756809" cy="369332"/>
          </a:xfrm>
          <a:prstGeom prst="rect">
            <a:avLst/>
          </a:prstGeom>
          <a:solidFill>
            <a:srgbClr val="FFFFFF"/>
          </a:solid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solidFill>
                  <a:schemeClr val="tx2"/>
                </a:solidFill>
                <a:latin typeface="+mj-lt"/>
              </a:rPr>
              <a:t>2010</a:t>
            </a:r>
          </a:p>
        </p:txBody>
      </p:sp>
    </p:spTree>
    <p:extLst>
      <p:ext uri="{BB962C8B-B14F-4D97-AF65-F5344CB8AC3E}">
        <p14:creationId xmlns:p14="http://schemas.microsoft.com/office/powerpoint/2010/main" val="280551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327827-ADB5-4A53-A1D5-C733F4954327}">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17876</TotalTime>
  <Words>2151</Words>
  <Application>Microsoft Macintosh PowerPoint</Application>
  <PresentationFormat>Letter Paper (8.5x11 in)</PresentationFormat>
  <Paragraphs>349</Paragraphs>
  <Slides>33</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ＭＳ Ｐゴシック</vt:lpstr>
      <vt:lpstr>Times New Roman</vt:lpstr>
      <vt:lpstr>Arial</vt:lpstr>
      <vt:lpstr>Calibri Light</vt:lpstr>
      <vt:lpstr>Calibri</vt:lpstr>
      <vt:lpstr>Arial Black</vt:lpstr>
      <vt:lpstr>1_Office Theme</vt:lpstr>
      <vt:lpstr>Changing Demographics of Texas:  Population Characteristics and Housing</vt:lpstr>
      <vt:lpstr>Growing States, 2000-2015</vt:lpstr>
      <vt:lpstr>Total Population and Components of Population Change in Texas, 1950-2014</vt:lpstr>
      <vt:lpstr>Total Estimated Population by County, Texas, 2015</vt:lpstr>
      <vt:lpstr>Estimated Population Change, Texas Counties, 2010 to 2015</vt:lpstr>
      <vt:lpstr>Estimated Percent Change of the Total Population by County, Texas, 2010 to 2015</vt:lpstr>
      <vt:lpstr>PowerPoint Presentation</vt:lpstr>
      <vt:lpstr>PowerPoint Presentation</vt:lpstr>
      <vt:lpstr>PowerPoint Presentation</vt:lpstr>
      <vt:lpstr>PowerPoint Presentation</vt:lpstr>
      <vt:lpstr>PowerPoint Presentation</vt:lpstr>
      <vt:lpstr>PowerPoint Presentation</vt:lpstr>
      <vt:lpstr>Percent of the population living below poverty, DFW area, 2009-2013</vt:lpstr>
      <vt:lpstr>Percent of the population that is Hispanic,  Census Tracts, Metroplex Area, Texas, 2009-2013</vt:lpstr>
      <vt:lpstr>Percent of the population that is Black/African American,  Census Tracts, Metroplex Area, Texas, 2009-2013</vt:lpstr>
      <vt:lpstr>Percent of the population that is Asian, Census Tracts, Metroplex Area, Texas, 2009-2013</vt:lpstr>
      <vt:lpstr>PowerPoint Presentation</vt:lpstr>
      <vt:lpstr>Mean Commute Time (minutes) of workers, Census Tracts, Metroplex Area, Texas, 2009-2013</vt:lpstr>
      <vt:lpstr>Percent of housing units valued at $200,000 or more, Census Tracts, MetroPlex area, 2010-2014</vt:lpstr>
      <vt:lpstr>Median Value of Owner Occupied Housing, Census Tracts, MetroPlex, 2010-2014</vt:lpstr>
      <vt:lpstr>Percent Change Black Population,  Census Tracts, South Dallas, TX, 2010-2014</vt:lpstr>
      <vt:lpstr>Percent Change Black Population,  Block Groups, South Dallas, TX (2000-2013)</vt:lpstr>
      <vt:lpstr>Percent Change Black Population,  Block Groups, Third Ward, Houston, TX (2000-2103)</vt:lpstr>
      <vt:lpstr>Texas Population Pyramid by Race/Ethnicity, 2014</vt:lpstr>
      <vt:lpstr>Estimated number of persons aged 65 years and older, Texas Counties, 2010-2014</vt:lpstr>
      <vt:lpstr>Median Age, Texas Counties, 2010-2014</vt:lpstr>
      <vt:lpstr>Change in Median Age, Texas Counties, 2000-2014</vt:lpstr>
      <vt:lpstr>Projected Population Growth in Texas,  2010-2050</vt:lpstr>
      <vt:lpstr>Projected and Estimated Population Growth in Texas, 2010-2015</vt:lpstr>
      <vt:lpstr>Projected Growth of Population Aged 65 Years and Older in Texas, 2010-2050</vt:lpstr>
      <vt:lpstr>Population Change by Age Group, Texas, 1950-2050 </vt:lpstr>
      <vt:lpstr>Population Projections 65 Years and Over by Race/Ethnicity, Texas, 2010-2050</vt:lpstr>
      <vt:lpstr>Contact </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513</cp:revision>
  <cp:lastPrinted>2012-07-15T20:37:49Z</cp:lastPrinted>
  <dcterms:created xsi:type="dcterms:W3CDTF">2010-01-22T14:36:29Z</dcterms:created>
  <dcterms:modified xsi:type="dcterms:W3CDTF">2016-08-31T14:57:08Z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